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 id="2147483688" r:id="rId4"/>
  </p:sldMasterIdLst>
  <p:notesMasterIdLst>
    <p:notesMasterId r:id="rId71"/>
  </p:notesMasterIdLst>
  <p:sldIdLst>
    <p:sldId id="257" r:id="rId5"/>
    <p:sldId id="259" r:id="rId6"/>
    <p:sldId id="260" r:id="rId7"/>
    <p:sldId id="262" r:id="rId8"/>
    <p:sldId id="418" r:id="rId9"/>
    <p:sldId id="435" r:id="rId10"/>
    <p:sldId id="436" r:id="rId11"/>
    <p:sldId id="437" r:id="rId12"/>
    <p:sldId id="438" r:id="rId13"/>
    <p:sldId id="439" r:id="rId14"/>
    <p:sldId id="434" r:id="rId15"/>
    <p:sldId id="419" r:id="rId16"/>
    <p:sldId id="416" r:id="rId17"/>
    <p:sldId id="417" r:id="rId18"/>
    <p:sldId id="414" r:id="rId19"/>
    <p:sldId id="386" r:id="rId20"/>
    <p:sldId id="420" r:id="rId21"/>
    <p:sldId id="433" r:id="rId22"/>
    <p:sldId id="412" r:id="rId23"/>
    <p:sldId id="279" r:id="rId24"/>
    <p:sldId id="270" r:id="rId25"/>
    <p:sldId id="280" r:id="rId26"/>
    <p:sldId id="421" r:id="rId27"/>
    <p:sldId id="422" r:id="rId28"/>
    <p:sldId id="273" r:id="rId29"/>
    <p:sldId id="411" r:id="rId30"/>
    <p:sldId id="410" r:id="rId31"/>
    <p:sldId id="396" r:id="rId32"/>
    <p:sldId id="413" r:id="rId33"/>
    <p:sldId id="397" r:id="rId34"/>
    <p:sldId id="284" r:id="rId35"/>
    <p:sldId id="398" r:id="rId36"/>
    <p:sldId id="408" r:id="rId37"/>
    <p:sldId id="423" r:id="rId38"/>
    <p:sldId id="424" r:id="rId39"/>
    <p:sldId id="425" r:id="rId40"/>
    <p:sldId id="426" r:id="rId41"/>
    <p:sldId id="404" r:id="rId42"/>
    <p:sldId id="295" r:id="rId43"/>
    <p:sldId id="399" r:id="rId44"/>
    <p:sldId id="427" r:id="rId45"/>
    <p:sldId id="409" r:id="rId46"/>
    <p:sldId id="296" r:id="rId47"/>
    <p:sldId id="403" r:id="rId48"/>
    <p:sldId id="428" r:id="rId49"/>
    <p:sldId id="405" r:id="rId50"/>
    <p:sldId id="400" r:id="rId51"/>
    <p:sldId id="406" r:id="rId52"/>
    <p:sldId id="301" r:id="rId53"/>
    <p:sldId id="429" r:id="rId54"/>
    <p:sldId id="430" r:id="rId55"/>
    <p:sldId id="407" r:id="rId56"/>
    <p:sldId id="390" r:id="rId57"/>
    <p:sldId id="402" r:id="rId58"/>
    <p:sldId id="431" r:id="rId59"/>
    <p:sldId id="432" r:id="rId60"/>
    <p:sldId id="345" r:id="rId61"/>
    <p:sldId id="379" r:id="rId62"/>
    <p:sldId id="380" r:id="rId63"/>
    <p:sldId id="381" r:id="rId64"/>
    <p:sldId id="382" r:id="rId65"/>
    <p:sldId id="394" r:id="rId66"/>
    <p:sldId id="391" r:id="rId67"/>
    <p:sldId id="392" r:id="rId68"/>
    <p:sldId id="393" r:id="rId69"/>
    <p:sldId id="38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ody Mogaswa" initials="EM" lastIdx="5" clrIdx="0">
    <p:extLst>
      <p:ext uri="{19B8F6BF-5375-455C-9EA6-DF929625EA0E}">
        <p15:presenceInfo xmlns:p15="http://schemas.microsoft.com/office/powerpoint/2012/main" xmlns="" userId="S-1-5-21-3533553457-421781099-1673888754-29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3979" autoAdjust="0"/>
  </p:normalViewPr>
  <p:slideViewPr>
    <p:cSldViewPr snapToGrid="0">
      <p:cViewPr varScale="1">
        <p:scale>
          <a:sx n="109" d="100"/>
          <a:sy n="109" d="100"/>
        </p:scale>
        <p:origin x="-66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10CC5-0EA6-4B1D-AD01-E039AEE5D0A3}" type="datetimeFigureOut">
              <a:rPr lang="en-GB" smtClean="0"/>
              <a:pPr/>
              <a:t>12/03/2020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C6246-8E38-45E0-816A-9C86E62C269A}" type="slidenum">
              <a:rPr lang="en-GB" smtClean="0"/>
              <a:pPr/>
              <a:t>‹#›</a:t>
            </a:fld>
            <a:endParaRPr lang="en-GB" dirty="0"/>
          </a:p>
        </p:txBody>
      </p:sp>
    </p:spTree>
    <p:extLst>
      <p:ext uri="{BB962C8B-B14F-4D97-AF65-F5344CB8AC3E}">
        <p14:creationId xmlns:p14="http://schemas.microsoft.com/office/powerpoint/2010/main" xmlns="" val="290264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58622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3028780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239350" y="1556793"/>
            <a:ext cx="11666941" cy="969313"/>
          </a:xfrm>
        </p:spPr>
        <p:txBody>
          <a:bodyPr anchor="ctr"/>
          <a:lstStyle>
            <a:lvl1pPr algn="l">
              <a:defRPr>
                <a:latin typeface="Calibri" pitchFamily="34" charset="0"/>
              </a:defRPr>
            </a:lvl1pPr>
            <a:extLst/>
          </a:lstStyle>
          <a:p>
            <a:r>
              <a:rPr kumimoji="0" lang="en-US" dirty="0" smtClean="0"/>
              <a:t>Click to edit Master title style</a:t>
            </a:r>
            <a:endParaRPr kumimoji="0" lang="en-US" dirty="0"/>
          </a:p>
        </p:txBody>
      </p:sp>
      <p:sp>
        <p:nvSpPr>
          <p:cNvPr id="22" name="Subtitle 21"/>
          <p:cNvSpPr>
            <a:spLocks noGrp="1"/>
          </p:cNvSpPr>
          <p:nvPr>
            <p:ph type="subTitle" idx="1"/>
          </p:nvPr>
        </p:nvSpPr>
        <p:spPr>
          <a:xfrm>
            <a:off x="239350" y="2924944"/>
            <a:ext cx="11666941" cy="1901856"/>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35360" y="285729"/>
            <a:ext cx="3840427" cy="981712"/>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384685" y="282148"/>
            <a:ext cx="1507505" cy="1130629"/>
          </a:xfrm>
          <a:prstGeom prst="rect">
            <a:avLst/>
          </a:prstGeom>
        </p:spPr>
      </p:pic>
    </p:spTree>
    <p:extLst>
      <p:ext uri="{BB962C8B-B14F-4D97-AF65-F5344CB8AC3E}">
        <p14:creationId xmlns:p14="http://schemas.microsoft.com/office/powerpoint/2010/main" xmlns="" val="22672609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34223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78967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749276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25504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287032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172678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6498752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389741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409047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40903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179941"/>
            <a:ext cx="11617291" cy="939784"/>
          </a:xfrm>
        </p:spPr>
        <p:txBody>
          <a:bodyPr/>
          <a:lstStyle>
            <a:lvl1pPr>
              <a:defRPr>
                <a:latin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335360" y="1340768"/>
            <a:ext cx="11635755" cy="4896544"/>
          </a:xfrm>
        </p:spPr>
        <p:txBody>
          <a:bodyPr/>
          <a:lstStyle>
            <a:lvl1pPr>
              <a:buFont typeface="Wingdings" pitchFamily="2" charset="2"/>
              <a:buChar char="Ø"/>
              <a:defRPr>
                <a:solidFill>
                  <a:schemeClr val="accent2"/>
                </a:solidFill>
              </a:defRPr>
            </a:lvl1pPr>
            <a:lvl2pPr>
              <a:buFont typeface="Wingdings" pitchFamily="2" charset="2"/>
              <a:buChar char="§"/>
              <a:defRPr/>
            </a:lvl2pPr>
            <a:lvl3pPr>
              <a:buFont typeface="Wingdings" pitchFamily="2" charset="2"/>
              <a:buChar char="§"/>
              <a:defRPr/>
            </a:lvl3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21"/>
          <p:cNvSpPr>
            <a:spLocks noGrp="1"/>
          </p:cNvSpPr>
          <p:nvPr>
            <p:ph type="sldNum" sz="quarter" idx="4"/>
          </p:nvPr>
        </p:nvSpPr>
        <p:spPr>
          <a:xfrm>
            <a:off x="5903979" y="6435942"/>
            <a:ext cx="911424" cy="400110"/>
          </a:xfrm>
          <a:prstGeom prst="rect">
            <a:avLst/>
          </a:prstGeom>
        </p:spPr>
        <p:txBody>
          <a:bodyPr anchor="ctr"/>
          <a:lstStyle>
            <a:lvl1pPr algn="ctr" eaLnBrk="1" latinLnBrk="0" hangingPunct="1">
              <a:defRPr kumimoji="0" lang="en-GB" sz="1800" kern="1200" smtClean="0">
                <a:solidFill>
                  <a:schemeClr val="tx2">
                    <a:satMod val="130000"/>
                  </a:schemeClr>
                </a:solidFill>
                <a:effectLst>
                  <a:outerShdw blurRad="50000" dist="30000" dir="5400000" algn="tl" rotWithShape="0">
                    <a:srgbClr val="000000">
                      <a:alpha val="30000"/>
                    </a:srgbClr>
                  </a:outerShdw>
                </a:effectLst>
                <a:latin typeface="Calibri" pitchFamily="34" charset="0"/>
                <a:ea typeface="+mn-ea"/>
                <a:cs typeface="+mn-cs"/>
              </a:defRPr>
            </a:lvl1pPr>
            <a:extLst/>
          </a:lstStyle>
          <a:p>
            <a:fld id="{62AAA1A3-262B-4979-8C18-306C3DA11E9E}" type="slidenum">
              <a:rPr lang="en-ZA" smtClean="0">
                <a:solidFill>
                  <a:srgbClr val="531A17">
                    <a:satMod val="130000"/>
                  </a:srgbClr>
                </a:solidFill>
              </a:rPr>
              <a:pPr/>
              <a:t>‹#›</a:t>
            </a:fld>
            <a:endParaRPr lang="en-ZA" dirty="0">
              <a:solidFill>
                <a:srgbClr val="531A17">
                  <a:satMod val="130000"/>
                </a:srgb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916" y="6237403"/>
            <a:ext cx="2351584" cy="601125"/>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1280577" y="6209480"/>
            <a:ext cx="835431" cy="626573"/>
          </a:xfrm>
          <a:prstGeom prst="rect">
            <a:avLst/>
          </a:prstGeom>
        </p:spPr>
      </p:pic>
    </p:spTree>
    <p:extLst>
      <p:ext uri="{BB962C8B-B14F-4D97-AF65-F5344CB8AC3E}">
        <p14:creationId xmlns:p14="http://schemas.microsoft.com/office/powerpoint/2010/main" xmlns="" val="677258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235266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470417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151978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73160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043340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895408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6897109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817934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508026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57223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xmlns="" val="98582253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71162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01132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1096652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746822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7239495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193820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06322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465102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08750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51380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356434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53065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458058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239350" y="285728"/>
            <a:ext cx="11713301" cy="939784"/>
          </a:xfrm>
          <a:prstGeom prst="rect">
            <a:avLst/>
          </a:prstGeom>
        </p:spPr>
        <p:txBody>
          <a:bodyPr anchor="ctr">
            <a:normAutofit/>
          </a:bodyPr>
          <a:lstStyle/>
          <a:p>
            <a:r>
              <a:rPr kumimoji="0" lang="en-US" dirty="0" smtClean="0"/>
              <a:t>Click to edit Master title style</a:t>
            </a:r>
            <a:endParaRPr kumimoji="0" lang="en-US" dirty="0"/>
          </a:p>
        </p:txBody>
      </p:sp>
      <p:sp>
        <p:nvSpPr>
          <p:cNvPr id="9" name="Text Placeholder 8"/>
          <p:cNvSpPr>
            <a:spLocks noGrp="1"/>
          </p:cNvSpPr>
          <p:nvPr>
            <p:ph type="body" idx="1"/>
          </p:nvPr>
        </p:nvSpPr>
        <p:spPr>
          <a:xfrm>
            <a:off x="239350" y="1340768"/>
            <a:ext cx="11731765" cy="504056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extLst>
      <p:ext uri="{BB962C8B-B14F-4D97-AF65-F5344CB8AC3E}">
        <p14:creationId xmlns:p14="http://schemas.microsoft.com/office/powerpoint/2010/main" xmlns="" val="5785220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rtl="0" eaLnBrk="1" latinLnBrk="0" hangingPunct="1">
        <a:spcBef>
          <a:spcPct val="0"/>
        </a:spcBef>
        <a:buNone/>
        <a:defRPr kumimoji="0" sz="40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pitchFamily="2" charset="2"/>
        <a:buChar char="Ø"/>
        <a:defRPr kumimoji="0" sz="3200" kern="1200">
          <a:solidFill>
            <a:schemeClr val="accent2"/>
          </a:solidFill>
          <a:latin typeface="Calibri" pitchFamily="34" charset="0"/>
          <a:ea typeface="+mn-ea"/>
          <a:cs typeface="+mn-cs"/>
        </a:defRPr>
      </a:lvl1pPr>
      <a:lvl2pPr marL="640080" indent="-237744" algn="l" rtl="0" eaLnBrk="1" latinLnBrk="0" hangingPunct="1">
        <a:lnSpc>
          <a:spcPct val="100000"/>
        </a:lnSpc>
        <a:spcBef>
          <a:spcPts val="550"/>
        </a:spcBef>
        <a:buClr>
          <a:schemeClr val="accent1"/>
        </a:buClr>
        <a:buFont typeface="Wingdings" pitchFamily="2" charset="2"/>
        <a:buChar char="§"/>
        <a:defRPr kumimoji="0" sz="2800" kern="1200">
          <a:solidFill>
            <a:schemeClr val="accent2"/>
          </a:solidFill>
          <a:latin typeface="Calibri" pitchFamily="34" charset="0"/>
          <a:ea typeface="+mn-ea"/>
          <a:cs typeface="+mn-cs"/>
        </a:defRPr>
      </a:lvl2pPr>
      <a:lvl3pPr marL="886968" indent="-228600" algn="l" rtl="0" eaLnBrk="1" latinLnBrk="0" hangingPunct="1">
        <a:lnSpc>
          <a:spcPct val="100000"/>
        </a:lnSpc>
        <a:spcBef>
          <a:spcPct val="20000"/>
        </a:spcBef>
        <a:buClr>
          <a:schemeClr val="accent2"/>
        </a:buClr>
        <a:buFont typeface="Wingdings" pitchFamily="2" charset="2"/>
        <a:buChar char="§"/>
        <a:defRPr kumimoji="0" sz="2400" kern="1200">
          <a:solidFill>
            <a:schemeClr val="accent3"/>
          </a:solidFill>
          <a:latin typeface="Calibri" pitchFamily="34" charset="0"/>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accent3"/>
          </a:solidFill>
          <a:latin typeface="Calibri" pitchFamily="34" charset="0"/>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accent3"/>
          </a:solidFill>
          <a:latin typeface="Calibri" pitchFamily="34"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251534454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1213097-30CA-44EC-AF10-75B39E3B8EC9}"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D9CCEA1-0984-4AD1-8F7F-F8F7F98EC443}"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0161890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725914C-F858-4609-821F-0CAF5766BD68}" type="datetimeFigureOut">
              <a:rPr lang="en-ZA" smtClean="0">
                <a:solidFill>
                  <a:prstClr val="black">
                    <a:tint val="75000"/>
                  </a:prstClr>
                </a:solidFill>
              </a:rPr>
              <a:pPr defTabSz="685800"/>
              <a:t>2020/03/12</a:t>
            </a:fld>
            <a:endParaRPr lang="en-ZA"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ZA"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0B9787BE-5871-4A7F-9C59-DD449D841CAE}" type="slidenum">
              <a:rPr lang="en-ZA" smtClean="0">
                <a:solidFill>
                  <a:prstClr val="black">
                    <a:tint val="75000"/>
                  </a:prstClr>
                </a:solidFill>
              </a:rPr>
              <a:pPr defTabSz="685800"/>
              <a:t>‹#›</a:t>
            </a:fld>
            <a:endParaRPr lang="en-ZA" dirty="0">
              <a:solidFill>
                <a:prstClr val="black">
                  <a:tint val="75000"/>
                </a:prstClr>
              </a:solidFill>
            </a:endParaRPr>
          </a:p>
        </p:txBody>
      </p:sp>
    </p:spTree>
    <p:extLst>
      <p:ext uri="{BB962C8B-B14F-4D97-AF65-F5344CB8AC3E}">
        <p14:creationId xmlns:p14="http://schemas.microsoft.com/office/powerpoint/2010/main" xmlns="" val="118522241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3708" y="1700808"/>
            <a:ext cx="8750206" cy="2813440"/>
          </a:xfrm>
        </p:spPr>
        <p:txBody>
          <a:bodyPr>
            <a:normAutofit fontScale="90000"/>
          </a:bodyPr>
          <a:lstStyle/>
          <a:p>
            <a:pPr algn="ctr"/>
            <a:r>
              <a:rPr lang="en-US" dirty="0" smtClean="0"/>
              <a:t/>
            </a:r>
            <a:br>
              <a:rPr lang="en-US" dirty="0" smtClean="0"/>
            </a:br>
            <a:r>
              <a:rPr lang="en-US" dirty="0" smtClean="0"/>
              <a:t>BRIEF TO THE STANDING COMMITTEE ON APPROPRIATIONS ON THE THIRD QUARTER PERFORMANCE REPORT OF NATIONAL DEPARTMENTS</a:t>
            </a:r>
            <a:endParaRPr lang="en-ZA" dirty="0"/>
          </a:p>
        </p:txBody>
      </p:sp>
      <p:sp>
        <p:nvSpPr>
          <p:cNvPr id="3" name="Subtitle 2"/>
          <p:cNvSpPr>
            <a:spLocks noGrp="1"/>
          </p:cNvSpPr>
          <p:nvPr>
            <p:ph type="subTitle" idx="1"/>
          </p:nvPr>
        </p:nvSpPr>
        <p:spPr>
          <a:xfrm>
            <a:off x="1423851" y="5525589"/>
            <a:ext cx="9050063" cy="999754"/>
          </a:xfrm>
        </p:spPr>
        <p:txBody>
          <a:bodyPr>
            <a:normAutofit fontScale="92500" lnSpcReduction="10000"/>
          </a:bodyPr>
          <a:lstStyle/>
          <a:p>
            <a:endParaRPr lang="en-ZA" dirty="0" smtClean="0">
              <a:solidFill>
                <a:schemeClr val="accent2"/>
              </a:solidFill>
            </a:endParaRPr>
          </a:p>
          <a:p>
            <a:r>
              <a:rPr lang="en-ZA" sz="1800" dirty="0" smtClean="0">
                <a:solidFill>
                  <a:schemeClr val="accent2"/>
                </a:solidFill>
              </a:rPr>
              <a:t>10 March 2020</a:t>
            </a:r>
            <a:endParaRPr lang="en-ZA" sz="1800" dirty="0">
              <a:solidFill>
                <a:schemeClr val="accent2"/>
              </a:solidFill>
            </a:endParaRPr>
          </a:p>
          <a:p>
            <a:r>
              <a:rPr lang="en-ZA" sz="1800" dirty="0" smtClean="0">
                <a:solidFill>
                  <a:schemeClr val="accent2"/>
                </a:solidFill>
              </a:rPr>
              <a:t>Department of Planning, Monitoring and Evaluation</a:t>
            </a:r>
            <a:endParaRPr lang="en-ZA" sz="1800" dirty="0">
              <a:solidFill>
                <a:schemeClr val="accent2"/>
              </a:solidFill>
            </a:endParaRPr>
          </a:p>
        </p:txBody>
      </p:sp>
      <p:sp>
        <p:nvSpPr>
          <p:cNvPr id="5" name="TextBox 4"/>
          <p:cNvSpPr txBox="1"/>
          <p:nvPr/>
        </p:nvSpPr>
        <p:spPr>
          <a:xfrm>
            <a:off x="1423851" y="4754880"/>
            <a:ext cx="10058400" cy="923330"/>
          </a:xfrm>
          <a:prstGeom prst="rect">
            <a:avLst/>
          </a:prstGeom>
          <a:noFill/>
        </p:spPr>
        <p:txBody>
          <a:bodyPr wrap="square" rtlCol="0">
            <a:spAutoFit/>
          </a:bodyPr>
          <a:lstStyle/>
          <a:p>
            <a:r>
              <a:rPr lang="en-US" b="1" dirty="0" smtClean="0"/>
              <a:t>To </a:t>
            </a:r>
            <a:r>
              <a:rPr lang="en-US" b="1" dirty="0"/>
              <a:t>provide the Standing Committee on Appropriations with a brief assessment on the </a:t>
            </a:r>
            <a:r>
              <a:rPr lang="en-US" b="1" dirty="0" smtClean="0"/>
              <a:t>third </a:t>
            </a:r>
            <a:r>
              <a:rPr lang="en-US" b="1" dirty="0"/>
              <a:t>quarter performance report on the implementation of the tabled 2019/20 Annual Performance Plans of national departments</a:t>
            </a:r>
          </a:p>
        </p:txBody>
      </p:sp>
    </p:spTree>
    <p:extLst>
      <p:ext uri="{BB962C8B-B14F-4D97-AF65-F5344CB8AC3E}">
        <p14:creationId xmlns:p14="http://schemas.microsoft.com/office/powerpoint/2010/main" xmlns="" val="36972866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06" y="116391"/>
            <a:ext cx="11679101" cy="523220"/>
          </a:xfrm>
          <a:prstGeom prst="rect">
            <a:avLst/>
          </a:prstGeom>
          <a:solidFill>
            <a:schemeClr val="accent2"/>
          </a:solidFill>
        </p:spPr>
        <p:txBody>
          <a:bodyPr wrap="square" rtlCol="0">
            <a:spAutoFit/>
          </a:bodyPr>
          <a:lstStyle/>
          <a:p>
            <a:pPr algn="ctr"/>
            <a:r>
              <a:rPr lang="en-ZA" sz="2800" b="1" dirty="0" smtClean="0">
                <a:latin typeface="Calibri Light" panose="020F0302020204030204" pitchFamily="34" charset="0"/>
              </a:rPr>
              <a:t>Summary of National Department’s Quarter 3 Performance (6)</a:t>
            </a:r>
            <a:endParaRPr lang="en-US" sz="2800" b="1" dirty="0">
              <a:latin typeface="Calibri Light" panose="020F0302020204030204" pitchFamily="34" charset="0"/>
            </a:endParaRPr>
          </a:p>
        </p:txBody>
      </p:sp>
      <p:graphicFrame>
        <p:nvGraphicFramePr>
          <p:cNvPr id="10" name="Content Placeholder 5"/>
          <p:cNvGraphicFramePr>
            <a:graphicFrameLocks/>
          </p:cNvGraphicFramePr>
          <p:nvPr>
            <p:extLst>
              <p:ext uri="{D42A27DB-BD31-4B8C-83A1-F6EECF244321}">
                <p14:modId xmlns:p14="http://schemas.microsoft.com/office/powerpoint/2010/main" xmlns="" val="2669700945"/>
              </p:ext>
            </p:extLst>
          </p:nvPr>
        </p:nvGraphicFramePr>
        <p:xfrm>
          <a:off x="245806" y="715121"/>
          <a:ext cx="11679102" cy="4389120"/>
        </p:xfrm>
        <a:graphic>
          <a:graphicData uri="http://schemas.openxmlformats.org/drawingml/2006/table">
            <a:tbl>
              <a:tblPr firstRow="1" bandRow="1">
                <a:tableStyleId>{21E4AEA4-8DFA-4A89-87EB-49C32662AFE0}</a:tableStyleId>
              </a:tblPr>
              <a:tblGrid>
                <a:gridCol w="2497394">
                  <a:extLst>
                    <a:ext uri="{9D8B030D-6E8A-4147-A177-3AD203B41FA5}">
                      <a16:colId xmlns:a16="http://schemas.microsoft.com/office/drawing/2014/main" xmlns="" val="3772667252"/>
                    </a:ext>
                  </a:extLst>
                </a:gridCol>
                <a:gridCol w="2506133">
                  <a:extLst>
                    <a:ext uri="{9D8B030D-6E8A-4147-A177-3AD203B41FA5}">
                      <a16:colId xmlns:a16="http://schemas.microsoft.com/office/drawing/2014/main" xmlns="" val="1507489926"/>
                    </a:ext>
                  </a:extLst>
                </a:gridCol>
                <a:gridCol w="2506134">
                  <a:extLst>
                    <a:ext uri="{9D8B030D-6E8A-4147-A177-3AD203B41FA5}">
                      <a16:colId xmlns:a16="http://schemas.microsoft.com/office/drawing/2014/main" xmlns="" val="3005311741"/>
                    </a:ext>
                  </a:extLst>
                </a:gridCol>
                <a:gridCol w="2675466">
                  <a:extLst>
                    <a:ext uri="{9D8B030D-6E8A-4147-A177-3AD203B41FA5}">
                      <a16:colId xmlns:a16="http://schemas.microsoft.com/office/drawing/2014/main" xmlns="" val="3385338794"/>
                    </a:ext>
                  </a:extLst>
                </a:gridCol>
                <a:gridCol w="1493975">
                  <a:extLst>
                    <a:ext uri="{9D8B030D-6E8A-4147-A177-3AD203B41FA5}">
                      <a16:colId xmlns:a16="http://schemas.microsoft.com/office/drawing/2014/main" xmlns="" val="2823009217"/>
                    </a:ext>
                  </a:extLst>
                </a:gridCol>
              </a:tblGrid>
              <a:tr h="1219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National</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Department</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Planned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Not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Percentage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168533">
                <a:tc>
                  <a:txBody>
                    <a:bodyPr/>
                    <a:lstStyle/>
                    <a:p>
                      <a:pPr algn="just"/>
                      <a:r>
                        <a:rPr lang="en-US" sz="1800" b="0" dirty="0" smtClean="0"/>
                        <a:t>Office of the Chief Justice </a:t>
                      </a:r>
                    </a:p>
                  </a:txBody>
                  <a:tcPr marL="68580" marR="68580" marT="34290" marB="34290"/>
                </a:tc>
                <a:tc>
                  <a:txBody>
                    <a:bodyPr/>
                    <a:lstStyle/>
                    <a:p>
                      <a:pPr algn="just"/>
                      <a:r>
                        <a:rPr lang="en-ZA" sz="1800" b="0" dirty="0" smtClean="0"/>
                        <a:t>14 targets</a:t>
                      </a:r>
                      <a:endParaRPr lang="en-ZA" sz="1800" b="0" dirty="0"/>
                    </a:p>
                  </a:txBody>
                  <a:tcPr marL="68580" marR="68580" marT="34290" marB="34290"/>
                </a:tc>
                <a:tc>
                  <a:txBody>
                    <a:bodyPr/>
                    <a:lstStyle/>
                    <a:p>
                      <a:pPr algn="just"/>
                      <a:r>
                        <a:rPr lang="en-ZA" sz="1800" b="0" dirty="0" smtClean="0"/>
                        <a:t>10  were achieved </a:t>
                      </a:r>
                      <a:endParaRPr lang="en-ZA" sz="1800" b="0" dirty="0"/>
                    </a:p>
                  </a:txBody>
                  <a:tcPr marL="68580" marR="68580" marT="34290" marB="34290"/>
                </a:tc>
                <a:tc>
                  <a:txBody>
                    <a:bodyPr/>
                    <a:lstStyle/>
                    <a:p>
                      <a:pPr algn="just"/>
                      <a:r>
                        <a:rPr lang="en-ZA" sz="1800" b="0" dirty="0" smtClean="0"/>
                        <a:t>4 targets not achieved</a:t>
                      </a:r>
                      <a:endParaRPr lang="en-ZA" sz="1800" b="0" dirty="0"/>
                    </a:p>
                  </a:txBody>
                  <a:tcPr marL="68580" marR="68580" marT="34290" marB="34290"/>
                </a:tc>
                <a:tc>
                  <a:txBody>
                    <a:bodyPr/>
                    <a:lstStyle/>
                    <a:p>
                      <a:pPr marL="0" indent="0" algn="just">
                        <a:buFont typeface="Arial" panose="020B0604020202020204" pitchFamily="34" charset="0"/>
                        <a:buNone/>
                      </a:pPr>
                      <a:r>
                        <a:rPr lang="en-US" sz="1800" b="0" dirty="0" smtClean="0"/>
                        <a:t>71.4%</a:t>
                      </a:r>
                    </a:p>
                    <a:p>
                      <a:pPr marL="0" indent="0" algn="just">
                        <a:buFont typeface="Arial" panose="020B0604020202020204" pitchFamily="34" charset="0"/>
                        <a:buNone/>
                      </a:pPr>
                      <a:endParaRPr lang="en-US" sz="1800" b="0" dirty="0" smtClean="0"/>
                    </a:p>
                  </a:txBody>
                  <a:tcPr marL="68580" marR="68580" marT="34290" marB="34290"/>
                </a:tc>
                <a:extLst>
                  <a:ext uri="{0D108BD9-81ED-4DB2-BD59-A6C34878D82A}">
                    <a16:rowId xmlns:a16="http://schemas.microsoft.com/office/drawing/2014/main" xmlns="" val="120338405"/>
                  </a:ext>
                </a:extLst>
              </a:tr>
              <a:tr h="573506">
                <a:tc>
                  <a:txBody>
                    <a:bodyPr/>
                    <a:lstStyle/>
                    <a:p>
                      <a:pPr algn="just"/>
                      <a:r>
                        <a:rPr lang="en-US" sz="1800" b="0" dirty="0" smtClean="0"/>
                        <a:t>Office of the Public Service Commission</a:t>
                      </a:r>
                      <a:endParaRPr lang="en-ZA" sz="1800" b="0" dirty="0"/>
                    </a:p>
                  </a:txBody>
                  <a:tcPr marL="68580" marR="68580" marT="34290" marB="34290"/>
                </a:tc>
                <a:tc>
                  <a:txBody>
                    <a:bodyPr/>
                    <a:lstStyle/>
                    <a:p>
                      <a:pPr algn="just"/>
                      <a:r>
                        <a:rPr lang="en-ZA" sz="1800" b="0" dirty="0" smtClean="0"/>
                        <a:t>12 targets</a:t>
                      </a:r>
                      <a:endParaRPr lang="en-ZA" sz="1800" b="0" dirty="0"/>
                    </a:p>
                  </a:txBody>
                  <a:tcPr marL="68580" marR="68580" marT="34290" marB="34290"/>
                </a:tc>
                <a:tc>
                  <a:txBody>
                    <a:bodyPr/>
                    <a:lstStyle/>
                    <a:p>
                      <a:pPr algn="just"/>
                      <a:r>
                        <a:rPr lang="en-ZA" sz="1800" b="0" dirty="0" smtClean="0"/>
                        <a:t>12 were achieved </a:t>
                      </a:r>
                      <a:endParaRPr lang="en-ZA" sz="1800" b="0" dirty="0"/>
                    </a:p>
                  </a:txBody>
                  <a:tcPr marL="68580" marR="68580" marT="34290" marB="34290"/>
                </a:tc>
                <a:tc>
                  <a:txBody>
                    <a:bodyPr/>
                    <a:lstStyle/>
                    <a:p>
                      <a:pPr algn="just"/>
                      <a:r>
                        <a:rPr lang="en-ZA" sz="1800" b="0" dirty="0" smtClean="0"/>
                        <a:t>N/A</a:t>
                      </a:r>
                      <a:endParaRPr lang="en-ZA" sz="1800" b="0" dirty="0"/>
                    </a:p>
                  </a:txBody>
                  <a:tcPr marL="68580" marR="68580" marT="34290" marB="34290"/>
                </a:tc>
                <a:tc>
                  <a:txBody>
                    <a:bodyPr/>
                    <a:lstStyle/>
                    <a:p>
                      <a:pPr algn="just"/>
                      <a:r>
                        <a:rPr lang="en-ZA" sz="1800" b="0" dirty="0" smtClean="0"/>
                        <a:t>100%</a:t>
                      </a:r>
                    </a:p>
                    <a:p>
                      <a:pPr algn="just"/>
                      <a:endParaRPr lang="en-ZA" sz="1800" b="0" dirty="0" smtClean="0"/>
                    </a:p>
                  </a:txBody>
                  <a:tcPr marL="68580" marR="68580" marT="34290" marB="34290"/>
                </a:tc>
                <a:extLst>
                  <a:ext uri="{0D108BD9-81ED-4DB2-BD59-A6C34878D82A}">
                    <a16:rowId xmlns:a16="http://schemas.microsoft.com/office/drawing/2014/main" xmlns="" val="3265395125"/>
                  </a:ext>
                </a:extLst>
              </a:tr>
              <a:tr h="168533">
                <a:tc>
                  <a:txBody>
                    <a:bodyPr/>
                    <a:lstStyle/>
                    <a:p>
                      <a:pPr algn="just"/>
                      <a:r>
                        <a:rPr lang="en-ZA" sz="1800" b="0" dirty="0" smtClean="0"/>
                        <a:t>Property Management Trading Entity</a:t>
                      </a:r>
                    </a:p>
                  </a:txBody>
                  <a:tcPr marL="68580" marR="68580" marT="34290" marB="34290"/>
                </a:tc>
                <a:tc>
                  <a:txBody>
                    <a:bodyPr/>
                    <a:lstStyle/>
                    <a:p>
                      <a:pPr algn="just"/>
                      <a:r>
                        <a:rPr lang="en-ZA" sz="1800" b="0" dirty="0" smtClean="0"/>
                        <a:t>18 targets</a:t>
                      </a:r>
                      <a:endParaRPr lang="en-ZA" sz="1800" b="0" dirty="0"/>
                    </a:p>
                  </a:txBody>
                  <a:tcPr marL="68580" marR="68580" marT="34290" marB="34290"/>
                </a:tc>
                <a:tc>
                  <a:txBody>
                    <a:bodyPr/>
                    <a:lstStyle/>
                    <a:p>
                      <a:pPr algn="just"/>
                      <a:r>
                        <a:rPr lang="en-ZA" sz="1800" b="0" dirty="0" smtClean="0"/>
                        <a:t>2 targets were achieved </a:t>
                      </a:r>
                      <a:endParaRPr lang="en-ZA" sz="1800" b="0" dirty="0"/>
                    </a:p>
                  </a:txBody>
                  <a:tcPr marL="68580" marR="68580" marT="34290" marB="34290"/>
                </a:tc>
                <a:tc>
                  <a:txBody>
                    <a:bodyPr/>
                    <a:lstStyle/>
                    <a:p>
                      <a:pPr algn="just"/>
                      <a:r>
                        <a:rPr lang="en-ZA" sz="1800" b="0" dirty="0" smtClean="0"/>
                        <a:t>16 targets not achieved</a:t>
                      </a:r>
                      <a:endParaRPr lang="en-ZA" sz="1800" b="0" dirty="0"/>
                    </a:p>
                  </a:txBody>
                  <a:tcPr marL="68580" marR="68580" marT="34290" marB="34290"/>
                </a:tc>
                <a:tc>
                  <a:txBody>
                    <a:bodyPr/>
                    <a:lstStyle/>
                    <a:p>
                      <a:pPr algn="just"/>
                      <a:r>
                        <a:rPr lang="en-ZA" sz="1800" b="0" dirty="0" smtClean="0"/>
                        <a:t>11,1%</a:t>
                      </a:r>
                    </a:p>
                    <a:p>
                      <a:pPr algn="just"/>
                      <a:endParaRPr lang="en-ZA" sz="1800" b="0" dirty="0" smtClean="0"/>
                    </a:p>
                  </a:txBody>
                  <a:tcPr marL="68580" marR="68580" marT="34290" marB="34290"/>
                </a:tc>
                <a:extLst>
                  <a:ext uri="{0D108BD9-81ED-4DB2-BD59-A6C34878D82A}">
                    <a16:rowId xmlns:a16="http://schemas.microsoft.com/office/drawing/2014/main" xmlns="" val="1980249312"/>
                  </a:ext>
                </a:extLst>
              </a:tr>
              <a:tr h="168533">
                <a:tc>
                  <a:txBody>
                    <a:bodyPr/>
                    <a:lstStyle/>
                    <a:p>
                      <a:pPr algn="just"/>
                      <a:r>
                        <a:rPr lang="en-ZA" sz="1800" b="0" dirty="0" smtClean="0"/>
                        <a:t>South African Police Services</a:t>
                      </a:r>
                      <a:endParaRPr lang="en-ZA" sz="1800" b="0" dirty="0"/>
                    </a:p>
                  </a:txBody>
                  <a:tcPr marL="68580" marR="68580" marT="34290" marB="34290"/>
                </a:tc>
                <a:tc>
                  <a:txBody>
                    <a:bodyPr/>
                    <a:lstStyle/>
                    <a:p>
                      <a:pPr algn="just"/>
                      <a:r>
                        <a:rPr lang="en-ZA" sz="1800" b="0" dirty="0" smtClean="0"/>
                        <a:t>128 targets</a:t>
                      </a:r>
                      <a:endParaRPr lang="en-ZA" sz="1800" b="0" dirty="0"/>
                    </a:p>
                  </a:txBody>
                  <a:tcPr marL="68580" marR="68580" marT="34290" marB="34290"/>
                </a:tc>
                <a:tc>
                  <a:txBody>
                    <a:bodyPr/>
                    <a:lstStyle/>
                    <a:p>
                      <a:pPr algn="just"/>
                      <a:r>
                        <a:rPr lang="en-ZA" sz="1800" b="0" dirty="0" smtClean="0"/>
                        <a:t>71 were achieved </a:t>
                      </a:r>
                      <a:endParaRPr lang="en-ZA" sz="1800" b="0" dirty="0"/>
                    </a:p>
                  </a:txBody>
                  <a:tcPr marL="68580" marR="68580" marT="34290" marB="34290"/>
                </a:tc>
                <a:tc>
                  <a:txBody>
                    <a:bodyPr/>
                    <a:lstStyle/>
                    <a:p>
                      <a:pPr algn="just"/>
                      <a:r>
                        <a:rPr lang="en-ZA" sz="1800" b="0" dirty="0" smtClean="0"/>
                        <a:t>57 targets not achieved</a:t>
                      </a:r>
                      <a:endParaRPr lang="en-ZA" sz="1800" b="0" dirty="0"/>
                    </a:p>
                  </a:txBody>
                  <a:tcPr marL="68580" marR="68580" marT="34290" marB="34290"/>
                </a:tc>
                <a:tc>
                  <a:txBody>
                    <a:bodyPr/>
                    <a:lstStyle/>
                    <a:p>
                      <a:pPr algn="just"/>
                      <a:r>
                        <a:rPr lang="en-ZA" sz="1800" b="0" dirty="0" smtClean="0"/>
                        <a:t>55.47%</a:t>
                      </a:r>
                    </a:p>
                    <a:p>
                      <a:pPr algn="just"/>
                      <a:endParaRPr lang="en-ZA" sz="1800" b="0" dirty="0" smtClean="0"/>
                    </a:p>
                  </a:txBody>
                  <a:tcPr marL="68580" marR="68580" marT="34290" marB="34290"/>
                </a:tc>
                <a:extLst>
                  <a:ext uri="{0D108BD9-81ED-4DB2-BD59-A6C34878D82A}">
                    <a16:rowId xmlns:a16="http://schemas.microsoft.com/office/drawing/2014/main" xmlns="" val="1550544992"/>
                  </a:ext>
                </a:extLst>
              </a:tr>
              <a:tr h="168533">
                <a:tc>
                  <a:txBody>
                    <a:bodyPr/>
                    <a:lstStyle/>
                    <a:p>
                      <a:pPr algn="just"/>
                      <a:r>
                        <a:rPr lang="en-US" sz="1800" b="0" dirty="0" smtClean="0"/>
                        <a:t>Sports and Recreation South Africa</a:t>
                      </a:r>
                      <a:endParaRPr lang="en-ZA" sz="1800" b="0" dirty="0"/>
                    </a:p>
                  </a:txBody>
                  <a:tcPr marL="68580" marR="68580" marT="34290" marB="34290"/>
                </a:tc>
                <a:tc>
                  <a:txBody>
                    <a:bodyPr/>
                    <a:lstStyle/>
                    <a:p>
                      <a:pPr algn="just"/>
                      <a:r>
                        <a:rPr lang="en-ZA" sz="1800" b="0" dirty="0" smtClean="0"/>
                        <a:t>22 targets</a:t>
                      </a:r>
                      <a:endParaRPr lang="en-ZA" sz="1800" b="0" dirty="0"/>
                    </a:p>
                  </a:txBody>
                  <a:tcPr marL="68580" marR="68580" marT="34290" marB="34290"/>
                </a:tc>
                <a:tc>
                  <a:txBody>
                    <a:bodyPr/>
                    <a:lstStyle/>
                    <a:p>
                      <a:pPr algn="just"/>
                      <a:r>
                        <a:rPr lang="en-ZA" sz="1800" b="0" dirty="0" smtClean="0"/>
                        <a:t>9 were achieved </a:t>
                      </a:r>
                      <a:endParaRPr lang="en-ZA" sz="1800" b="0" dirty="0"/>
                    </a:p>
                  </a:txBody>
                  <a:tcPr marL="68580" marR="68580" marT="34290" marB="34290"/>
                </a:tc>
                <a:tc>
                  <a:txBody>
                    <a:bodyPr/>
                    <a:lstStyle/>
                    <a:p>
                      <a:pPr algn="just"/>
                      <a:r>
                        <a:rPr lang="en-ZA" sz="1800" b="0" dirty="0" smtClean="0"/>
                        <a:t>13 targets not</a:t>
                      </a:r>
                      <a:r>
                        <a:rPr lang="en-ZA" sz="1800" b="0" baseline="0" dirty="0" smtClean="0"/>
                        <a:t> achieved</a:t>
                      </a:r>
                      <a:endParaRPr lang="en-ZA" sz="1800" b="0" dirty="0"/>
                    </a:p>
                  </a:txBody>
                  <a:tcPr marL="68580" marR="68580" marT="34290" marB="34290"/>
                </a:tc>
                <a:tc>
                  <a:txBody>
                    <a:bodyPr/>
                    <a:lstStyle/>
                    <a:p>
                      <a:pPr algn="just"/>
                      <a:r>
                        <a:rPr lang="en-ZA" sz="1800" b="0" dirty="0" smtClean="0"/>
                        <a:t>40,91%</a:t>
                      </a:r>
                    </a:p>
                    <a:p>
                      <a:pPr algn="just"/>
                      <a:endParaRPr lang="en-ZA" sz="1800" b="0" dirty="0" smtClean="0"/>
                    </a:p>
                  </a:txBody>
                  <a:tcPr marL="68580" marR="68580" marT="34290" marB="34290"/>
                </a:tc>
                <a:extLst>
                  <a:ext uri="{0D108BD9-81ED-4DB2-BD59-A6C34878D82A}">
                    <a16:rowId xmlns:a16="http://schemas.microsoft.com/office/drawing/2014/main" xmlns="" val="1245753639"/>
                  </a:ext>
                </a:extLst>
              </a:tr>
              <a:tr h="168533">
                <a:tc>
                  <a:txBody>
                    <a:bodyPr/>
                    <a:lstStyle/>
                    <a:p>
                      <a:pPr algn="just"/>
                      <a:r>
                        <a:rPr lang="en-ZA" sz="1800" b="0" dirty="0" smtClean="0"/>
                        <a:t>Statistics South Africa</a:t>
                      </a:r>
                      <a:endParaRPr lang="en-ZA" sz="1800" b="0" dirty="0"/>
                    </a:p>
                  </a:txBody>
                  <a:tcPr marL="68580" marR="68580" marT="34290" marB="34290"/>
                </a:tc>
                <a:tc>
                  <a:txBody>
                    <a:bodyPr/>
                    <a:lstStyle/>
                    <a:p>
                      <a:pPr algn="just"/>
                      <a:r>
                        <a:rPr lang="en-ZA" sz="1800" b="0" dirty="0" smtClean="0"/>
                        <a:t>44 targets</a:t>
                      </a:r>
                      <a:endParaRPr lang="en-ZA" sz="1800" b="0" dirty="0"/>
                    </a:p>
                  </a:txBody>
                  <a:tcPr marL="68580" marR="68580" marT="34290" marB="34290"/>
                </a:tc>
                <a:tc>
                  <a:txBody>
                    <a:bodyPr/>
                    <a:lstStyle/>
                    <a:p>
                      <a:pPr algn="just"/>
                      <a:r>
                        <a:rPr lang="en-ZA" sz="1800" b="0" dirty="0" smtClean="0"/>
                        <a:t>42 were achieved</a:t>
                      </a:r>
                      <a:endParaRPr lang="en-ZA" sz="1800" b="0" dirty="0"/>
                    </a:p>
                  </a:txBody>
                  <a:tcPr marL="68580" marR="68580" marT="34290" marB="34290"/>
                </a:tc>
                <a:tc>
                  <a:txBody>
                    <a:bodyPr/>
                    <a:lstStyle/>
                    <a:p>
                      <a:pPr algn="just"/>
                      <a:r>
                        <a:rPr lang="en-ZA" sz="1800" b="0" dirty="0" smtClean="0"/>
                        <a:t>2</a:t>
                      </a:r>
                      <a:r>
                        <a:rPr lang="en-ZA" sz="1800" b="0" baseline="0" dirty="0" smtClean="0"/>
                        <a:t> targets not achieved</a:t>
                      </a:r>
                      <a:endParaRPr lang="en-ZA" sz="1800" b="0" dirty="0"/>
                    </a:p>
                  </a:txBody>
                  <a:tcPr marL="68580" marR="68580" marT="34290" marB="34290"/>
                </a:tc>
                <a:tc>
                  <a:txBody>
                    <a:bodyPr/>
                    <a:lstStyle/>
                    <a:p>
                      <a:pPr algn="just"/>
                      <a:r>
                        <a:rPr lang="en-ZA" sz="1800" b="0" dirty="0" smtClean="0"/>
                        <a:t>95.4%</a:t>
                      </a:r>
                    </a:p>
                  </a:txBody>
                  <a:tcPr marL="68580" marR="68580" marT="34290" marB="34290"/>
                </a:tc>
                <a:extLst>
                  <a:ext uri="{0D108BD9-81ED-4DB2-BD59-A6C34878D82A}">
                    <a16:rowId xmlns:a16="http://schemas.microsoft.com/office/drawing/2014/main" xmlns="" val="746695751"/>
                  </a:ext>
                </a:extLst>
              </a:tr>
              <a:tr h="168533">
                <a:tc>
                  <a:txBody>
                    <a:bodyPr/>
                    <a:lstStyle/>
                    <a:p>
                      <a:pPr algn="just"/>
                      <a:r>
                        <a:rPr lang="en-ZA" sz="1800" b="0" dirty="0" smtClean="0"/>
                        <a:t>The Presidency</a:t>
                      </a:r>
                    </a:p>
                  </a:txBody>
                  <a:tcPr marL="68580" marR="68580" marT="34290" marB="34290"/>
                </a:tc>
                <a:tc>
                  <a:txBody>
                    <a:bodyPr/>
                    <a:lstStyle/>
                    <a:p>
                      <a:pPr algn="just"/>
                      <a:r>
                        <a:rPr lang="en-ZA" sz="1800" b="0" dirty="0" smtClean="0"/>
                        <a:t>10 targets</a:t>
                      </a:r>
                      <a:endParaRPr lang="en-ZA" sz="1800" b="0" dirty="0"/>
                    </a:p>
                  </a:txBody>
                  <a:tcPr marL="68580" marR="68580" marT="34290" marB="34290"/>
                </a:tc>
                <a:tc>
                  <a:txBody>
                    <a:bodyPr/>
                    <a:lstStyle/>
                    <a:p>
                      <a:pPr algn="just"/>
                      <a:r>
                        <a:rPr lang="en-ZA" sz="1800" b="0" dirty="0" smtClean="0"/>
                        <a:t>8 were achieved </a:t>
                      </a:r>
                      <a:endParaRPr lang="en-ZA" sz="1800" b="0" dirty="0"/>
                    </a:p>
                  </a:txBody>
                  <a:tcPr marL="68580" marR="68580" marT="34290" marB="34290"/>
                </a:tc>
                <a:tc>
                  <a:txBody>
                    <a:bodyPr/>
                    <a:lstStyle/>
                    <a:p>
                      <a:pPr algn="just"/>
                      <a:r>
                        <a:rPr lang="en-ZA" sz="1800" b="0" dirty="0" smtClean="0"/>
                        <a:t>2 targets not</a:t>
                      </a:r>
                      <a:r>
                        <a:rPr lang="en-ZA" sz="1800" b="0" baseline="0" dirty="0" smtClean="0"/>
                        <a:t> achieved</a:t>
                      </a:r>
                      <a:endParaRPr lang="en-ZA" sz="1800" b="0" dirty="0"/>
                    </a:p>
                  </a:txBody>
                  <a:tcPr marL="68580" marR="68580" marT="34290" marB="34290"/>
                </a:tc>
                <a:tc>
                  <a:txBody>
                    <a:bodyPr/>
                    <a:lstStyle/>
                    <a:p>
                      <a:pPr algn="just"/>
                      <a:r>
                        <a:rPr lang="en-ZA" sz="1800" b="0" dirty="0" smtClean="0"/>
                        <a:t>80%</a:t>
                      </a:r>
                    </a:p>
                  </a:txBody>
                  <a:tcPr marL="68580" marR="68580" marT="34290" marB="34290"/>
                </a:tc>
                <a:extLst>
                  <a:ext uri="{0D108BD9-81ED-4DB2-BD59-A6C34878D82A}">
                    <a16:rowId xmlns:a16="http://schemas.microsoft.com/office/drawing/2014/main" xmlns="" val="2837944227"/>
                  </a:ext>
                </a:extLst>
              </a:tr>
            </a:tbl>
          </a:graphicData>
        </a:graphic>
      </p:graphicFrame>
    </p:spTree>
    <p:extLst>
      <p:ext uri="{BB962C8B-B14F-4D97-AF65-F5344CB8AC3E}">
        <p14:creationId xmlns:p14="http://schemas.microsoft.com/office/powerpoint/2010/main" xmlns="" val="4293507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06" y="116391"/>
            <a:ext cx="11679101" cy="523220"/>
          </a:xfrm>
          <a:prstGeom prst="rect">
            <a:avLst/>
          </a:prstGeom>
          <a:solidFill>
            <a:schemeClr val="accent2"/>
          </a:solidFill>
        </p:spPr>
        <p:txBody>
          <a:bodyPr wrap="square" rtlCol="0">
            <a:spAutoFit/>
          </a:bodyPr>
          <a:lstStyle/>
          <a:p>
            <a:pPr algn="ctr"/>
            <a:r>
              <a:rPr lang="en-ZA" sz="2800" b="1" dirty="0">
                <a:latin typeface="Calibri Light" panose="020F0302020204030204" pitchFamily="34" charset="0"/>
              </a:rPr>
              <a:t>Civilian Secretariat for Police</a:t>
            </a:r>
            <a:endParaRPr lang="en-US" sz="2800" b="1" dirty="0">
              <a:latin typeface="Calibri Light" panose="020F0302020204030204" pitchFamily="34" charset="0"/>
            </a:endParaRPr>
          </a:p>
        </p:txBody>
      </p:sp>
      <p:graphicFrame>
        <p:nvGraphicFramePr>
          <p:cNvPr id="10" name="Content Placeholder 5"/>
          <p:cNvGraphicFramePr>
            <a:graphicFrameLocks/>
          </p:cNvGraphicFramePr>
          <p:nvPr>
            <p:extLst/>
          </p:nvPr>
        </p:nvGraphicFramePr>
        <p:xfrm>
          <a:off x="245806" y="1157882"/>
          <a:ext cx="11474245" cy="5074920"/>
        </p:xfrm>
        <a:graphic>
          <a:graphicData uri="http://schemas.openxmlformats.org/drawingml/2006/table">
            <a:tbl>
              <a:tblPr firstRow="1" bandRow="1">
                <a:tableStyleId>{21E4AEA4-8DFA-4A89-87EB-49C32662AFE0}</a:tableStyleId>
              </a:tblPr>
              <a:tblGrid>
                <a:gridCol w="3790062">
                  <a:extLst>
                    <a:ext uri="{9D8B030D-6E8A-4147-A177-3AD203B41FA5}">
                      <a16:colId xmlns:a16="http://schemas.microsoft.com/office/drawing/2014/main" xmlns="" val="3772667252"/>
                    </a:ext>
                  </a:extLst>
                </a:gridCol>
                <a:gridCol w="2886559">
                  <a:extLst>
                    <a:ext uri="{9D8B030D-6E8A-4147-A177-3AD203B41FA5}">
                      <a16:colId xmlns:a16="http://schemas.microsoft.com/office/drawing/2014/main" xmlns="" val="1507489926"/>
                    </a:ext>
                  </a:extLst>
                </a:gridCol>
                <a:gridCol w="4797624">
                  <a:extLst>
                    <a:ext uri="{9D8B030D-6E8A-4147-A177-3AD203B41FA5}">
                      <a16:colId xmlns:a16="http://schemas.microsoft.com/office/drawing/2014/main" xmlns="" val="2823009217"/>
                    </a:ext>
                  </a:extLst>
                </a:gridCol>
              </a:tblGrid>
              <a:tr h="43049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595120">
                <a:tc>
                  <a:txBody>
                    <a:bodyPr/>
                    <a:lstStyle/>
                    <a:p>
                      <a:pPr algn="just"/>
                      <a:r>
                        <a:rPr lang="en-ZA" sz="1800" b="0" dirty="0" smtClean="0"/>
                        <a:t>Programme 1: Administration</a:t>
                      </a:r>
                      <a:endParaRPr lang="en-ZA" sz="1800" b="0" dirty="0"/>
                    </a:p>
                  </a:txBody>
                  <a:tcPr marL="68580" marR="68580" marT="34290" marB="34290"/>
                </a:tc>
                <a:tc>
                  <a:txBody>
                    <a:bodyPr/>
                    <a:lstStyle/>
                    <a:p>
                      <a:pPr algn="just"/>
                      <a:r>
                        <a:rPr lang="en-ZA" sz="1800" b="0" dirty="0" smtClean="0"/>
                        <a:t>Out of 6 targets, 4 targets were achieved</a:t>
                      </a:r>
                      <a:endParaRPr lang="en-ZA" sz="1800" b="0" dirty="0"/>
                    </a:p>
                  </a:txBody>
                  <a:tcPr marL="68580" marR="68580" marT="34290" marB="34290"/>
                </a:tc>
                <a:tc>
                  <a:txBody>
                    <a:bodyPr/>
                    <a:lstStyle/>
                    <a:p>
                      <a:pPr marL="285750" indent="-285750" algn="just">
                        <a:buFont typeface="Arial" panose="020B0604020202020204" pitchFamily="34" charset="0"/>
                        <a:buChar char="•"/>
                      </a:pPr>
                      <a:r>
                        <a:rPr lang="en-US" sz="1800" b="0" dirty="0" smtClean="0"/>
                        <a:t>The under-achievement was due to vacant funded posts and the amount to be paid for office accommodation.</a:t>
                      </a:r>
                      <a:r>
                        <a:rPr lang="en-ZA" sz="1800" b="0" baseline="0" dirty="0" smtClean="0"/>
                        <a:t> </a:t>
                      </a:r>
                    </a:p>
                    <a:p>
                      <a:pPr marL="285750" indent="-285750" algn="just">
                        <a:buFont typeface="Arial" panose="020B0604020202020204" pitchFamily="34" charset="0"/>
                        <a:buChar char="•"/>
                      </a:pPr>
                      <a:r>
                        <a:rPr lang="en-US" sz="1800" b="0" baseline="0" dirty="0" smtClean="0"/>
                        <a:t>Controls are in place to fill all vacant posts.</a:t>
                      </a:r>
                      <a:endParaRPr lang="en-US" sz="1800" b="0" dirty="0" smtClean="0"/>
                    </a:p>
                  </a:txBody>
                  <a:tcPr marL="68580" marR="68580" marT="34290" marB="34290"/>
                </a:tc>
                <a:extLst>
                  <a:ext uri="{0D108BD9-81ED-4DB2-BD59-A6C34878D82A}">
                    <a16:rowId xmlns:a16="http://schemas.microsoft.com/office/drawing/2014/main" xmlns="" val="120338405"/>
                  </a:ext>
                </a:extLst>
              </a:tr>
              <a:tr h="595120">
                <a:tc>
                  <a:txBody>
                    <a:bodyPr/>
                    <a:lstStyle/>
                    <a:p>
                      <a:pPr algn="just"/>
                      <a:r>
                        <a:rPr lang="en-US" sz="1800" b="0" dirty="0" smtClean="0"/>
                        <a:t>Programme 2: Intersectoral Coordination and Strategic Partnerships</a:t>
                      </a:r>
                      <a:endParaRPr lang="en-ZA" sz="1800" b="0" dirty="0"/>
                    </a:p>
                  </a:txBody>
                  <a:tcPr marL="68580" marR="68580" marT="34290" marB="34290"/>
                </a:tc>
                <a:tc>
                  <a:txBody>
                    <a:bodyPr/>
                    <a:lstStyle/>
                    <a:p>
                      <a:pPr algn="just"/>
                      <a:r>
                        <a:rPr lang="en-ZA" sz="1800" b="0" dirty="0" smtClean="0"/>
                        <a:t>Out </a:t>
                      </a:r>
                      <a:r>
                        <a:rPr lang="en-ZA" sz="1800" b="0" baseline="0" dirty="0" smtClean="0"/>
                        <a:t>of 4 targets, 4 targets were achieved</a:t>
                      </a:r>
                      <a:endParaRPr lang="en-ZA" sz="1800" b="0" dirty="0"/>
                    </a:p>
                  </a:txBody>
                  <a:tcPr marL="68580" marR="68580" marT="34290" marB="34290"/>
                </a:tc>
                <a:tc>
                  <a:txBody>
                    <a:bodyPr/>
                    <a:lstStyle/>
                    <a:p>
                      <a:pPr algn="just"/>
                      <a:endParaRPr lang="en-ZA" sz="1800" b="0" dirty="0"/>
                    </a:p>
                  </a:txBody>
                  <a:tcPr marL="68580" marR="68580" marT="34290" marB="34290"/>
                </a:tc>
                <a:extLst>
                  <a:ext uri="{0D108BD9-81ED-4DB2-BD59-A6C34878D82A}">
                    <a16:rowId xmlns:a16="http://schemas.microsoft.com/office/drawing/2014/main" xmlns="" val="2043285446"/>
                  </a:ext>
                </a:extLst>
              </a:tr>
              <a:tr h="595120">
                <a:tc>
                  <a:txBody>
                    <a:bodyPr/>
                    <a:lstStyle/>
                    <a:p>
                      <a:pPr algn="just"/>
                      <a:r>
                        <a:rPr lang="en-US" sz="1800" b="0" dirty="0" smtClean="0"/>
                        <a:t>Programme 3: Legislation and Policy Development</a:t>
                      </a:r>
                      <a:endParaRPr lang="en-ZA" sz="1800" b="0" dirty="0"/>
                    </a:p>
                  </a:txBody>
                  <a:tcPr marL="68580" marR="68580" marT="34290" marB="34290"/>
                </a:tc>
                <a:tc>
                  <a:txBody>
                    <a:bodyPr/>
                    <a:lstStyle/>
                    <a:p>
                      <a:pPr algn="just"/>
                      <a:r>
                        <a:rPr lang="en-ZA" sz="1800" b="0" dirty="0" smtClean="0"/>
                        <a:t>Out</a:t>
                      </a:r>
                      <a:r>
                        <a:rPr lang="en-ZA" sz="1800" b="0" baseline="0" dirty="0" smtClean="0"/>
                        <a:t> of 2 targets, 2 targets were achieved</a:t>
                      </a:r>
                      <a:endParaRPr lang="en-ZA" sz="1800" b="0" dirty="0"/>
                    </a:p>
                  </a:txBody>
                  <a:tcPr marL="68580" marR="68580" marT="34290" marB="34290"/>
                </a:tc>
                <a:tc>
                  <a:txBody>
                    <a:bodyPr/>
                    <a:lstStyle/>
                    <a:p>
                      <a:pPr algn="just"/>
                      <a:endParaRPr lang="en-ZA" sz="1800" b="0" dirty="0"/>
                    </a:p>
                  </a:txBody>
                  <a:tcPr marL="68580" marR="68580" marT="34290" marB="34290"/>
                </a:tc>
                <a:extLst>
                  <a:ext uri="{0D108BD9-81ED-4DB2-BD59-A6C34878D82A}">
                    <a16:rowId xmlns:a16="http://schemas.microsoft.com/office/drawing/2014/main" xmlns="" val="105803106"/>
                  </a:ext>
                </a:extLst>
              </a:tr>
              <a:tr h="595120">
                <a:tc>
                  <a:txBody>
                    <a:bodyPr/>
                    <a:lstStyle/>
                    <a:p>
                      <a:pPr algn="just"/>
                      <a:r>
                        <a:rPr lang="en-US" sz="1800" b="0" dirty="0" smtClean="0"/>
                        <a:t>Programme 4: Civilian Oversight, Monitoring and Evaluation</a:t>
                      </a:r>
                      <a:endParaRPr lang="en-ZA" sz="1800" b="0" dirty="0"/>
                    </a:p>
                  </a:txBody>
                  <a:tcPr marL="68580" marR="68580" marT="34290" marB="34290"/>
                </a:tc>
                <a:tc>
                  <a:txBody>
                    <a:bodyPr/>
                    <a:lstStyle/>
                    <a:p>
                      <a:pPr algn="just"/>
                      <a:r>
                        <a:rPr lang="en-ZA" sz="1800" b="0" dirty="0" smtClean="0"/>
                        <a:t>Out </a:t>
                      </a:r>
                      <a:r>
                        <a:rPr lang="en-ZA" sz="1800" b="0" baseline="0" dirty="0" smtClean="0"/>
                        <a:t>of 4 targets, 1 target was achieved</a:t>
                      </a:r>
                      <a:endParaRPr lang="en-ZA" sz="1800" b="0" dirty="0"/>
                    </a:p>
                  </a:txBody>
                  <a:tcPr marL="68580" marR="68580" marT="34290" marB="34290"/>
                </a:tc>
                <a:tc>
                  <a:txBody>
                    <a:bodyPr/>
                    <a:lstStyle/>
                    <a:p>
                      <a:pPr marL="285750" indent="-285750" algn="just" defTabSz="685800" rtl="0" eaLnBrk="1" latinLnBrk="0" hangingPunct="1">
                        <a:buFont typeface="Arial" panose="020B0604020202020204" pitchFamily="34" charset="0"/>
                        <a:buChar char="•"/>
                      </a:pPr>
                      <a:r>
                        <a:rPr lang="en-US" sz="1800" b="0" kern="1200" baseline="0" dirty="0" smtClean="0">
                          <a:solidFill>
                            <a:schemeClr val="dk1"/>
                          </a:solidFill>
                          <a:latin typeface="+mn-lt"/>
                          <a:ea typeface="+mn-ea"/>
                          <a:cs typeface="+mn-cs"/>
                        </a:rPr>
                        <a:t>Delays in receiving information from the SAPS to compile the report.</a:t>
                      </a:r>
                    </a:p>
                    <a:p>
                      <a:pPr marL="285750" indent="-285750" algn="just" defTabSz="685800" rtl="0" eaLnBrk="1" latinLnBrk="0" hangingPunct="1">
                        <a:buFont typeface="Arial" panose="020B0604020202020204" pitchFamily="34" charset="0"/>
                        <a:buChar char="•"/>
                      </a:pPr>
                      <a:r>
                        <a:rPr lang="en-ZA" sz="1800" b="0" kern="1200" baseline="0" dirty="0" smtClean="0">
                          <a:solidFill>
                            <a:schemeClr val="dk1"/>
                          </a:solidFill>
                          <a:latin typeface="+mn-lt"/>
                          <a:ea typeface="+mn-ea"/>
                          <a:cs typeface="+mn-cs"/>
                        </a:rPr>
                        <a:t>Quality assurance processes resulted in delays.</a:t>
                      </a:r>
                    </a:p>
                    <a:p>
                      <a:pPr marL="285750" indent="-285750" algn="just" defTabSz="685800" rtl="0" eaLnBrk="1" latinLnBrk="0" hangingPunct="1">
                        <a:buFont typeface="Arial" panose="020B0604020202020204" pitchFamily="34" charset="0"/>
                        <a:buChar char="•"/>
                      </a:pPr>
                      <a:r>
                        <a:rPr lang="en-US" sz="1800" b="0" kern="1200" baseline="0" dirty="0" smtClean="0">
                          <a:solidFill>
                            <a:schemeClr val="dk1"/>
                          </a:solidFill>
                          <a:latin typeface="+mn-lt"/>
                          <a:ea typeface="+mn-ea"/>
                          <a:cs typeface="+mn-cs"/>
                        </a:rPr>
                        <a:t>More time will be allocated for the approval process for all future reports.</a:t>
                      </a:r>
                      <a:endParaRPr lang="en-ZA" sz="1800" b="0"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055341534"/>
                  </a:ext>
                </a:extLst>
              </a:tr>
              <a:tr h="330623">
                <a:tc gridSpan="3">
                  <a:txBody>
                    <a:bodyPr/>
                    <a:lstStyle/>
                    <a:p>
                      <a:pPr algn="just"/>
                      <a:r>
                        <a:rPr lang="en-ZA" sz="1800" b="1" dirty="0" smtClean="0"/>
                        <a:t>Overall performance for the department: Out</a:t>
                      </a:r>
                      <a:r>
                        <a:rPr lang="en-ZA" sz="1800" b="1" baseline="0" dirty="0" smtClean="0"/>
                        <a:t> of 16 targets, 11 targets were achieved = 68,7%</a:t>
                      </a:r>
                      <a:endParaRPr lang="en-ZA" sz="1800" b="1" dirty="0"/>
                    </a:p>
                  </a:txBody>
                  <a:tcPr marL="68580" marR="68580" marT="34290" marB="34290"/>
                </a:tc>
                <a:tc hMerge="1">
                  <a:txBody>
                    <a:bodyPr/>
                    <a:lstStyle/>
                    <a:p>
                      <a:pPr algn="just"/>
                      <a:endParaRPr lang="en-ZA" sz="1800" b="1" dirty="0"/>
                    </a:p>
                  </a:txBody>
                  <a:tcPr marL="68580" marR="68580" marT="34290" marB="34290"/>
                </a:tc>
                <a:tc hMerge="1">
                  <a:txBody>
                    <a:bodyPr/>
                    <a:lstStyle/>
                    <a:p>
                      <a:pPr algn="just"/>
                      <a:endParaRPr lang="en-ZA" sz="18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177495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144" y="224545"/>
            <a:ext cx="11637629" cy="505691"/>
          </a:xfrm>
          <a:solidFill>
            <a:schemeClr val="accent2"/>
          </a:solidFill>
        </p:spPr>
        <p:txBody>
          <a:bodyPr>
            <a:normAutofit fontScale="90000"/>
          </a:bodyPr>
          <a:lstStyle/>
          <a:p>
            <a:pPr algn="ctr"/>
            <a:r>
              <a:rPr lang="en-ZA" b="1" dirty="0" smtClean="0"/>
              <a:t>Centre for Public Sector Innovation </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663660116"/>
              </p:ext>
            </p:extLst>
          </p:nvPr>
        </p:nvGraphicFramePr>
        <p:xfrm>
          <a:off x="240144" y="1261859"/>
          <a:ext cx="11403003" cy="2727939"/>
        </p:xfrm>
        <a:graphic>
          <a:graphicData uri="http://schemas.openxmlformats.org/drawingml/2006/table">
            <a:tbl>
              <a:tblPr firstRow="1" bandRow="1">
                <a:tableStyleId>{21E4AEA4-8DFA-4A89-87EB-49C32662AFE0}</a:tableStyleId>
              </a:tblPr>
              <a:tblGrid>
                <a:gridCol w="3426692">
                  <a:extLst>
                    <a:ext uri="{9D8B030D-6E8A-4147-A177-3AD203B41FA5}">
                      <a16:colId xmlns:a16="http://schemas.microsoft.com/office/drawing/2014/main" xmlns="" val="3772667252"/>
                    </a:ext>
                  </a:extLst>
                </a:gridCol>
                <a:gridCol w="3796146">
                  <a:extLst>
                    <a:ext uri="{9D8B030D-6E8A-4147-A177-3AD203B41FA5}">
                      <a16:colId xmlns:a16="http://schemas.microsoft.com/office/drawing/2014/main" xmlns="" val="1507489926"/>
                    </a:ext>
                  </a:extLst>
                </a:gridCol>
                <a:gridCol w="4180165">
                  <a:extLst>
                    <a:ext uri="{9D8B030D-6E8A-4147-A177-3AD203B41FA5}">
                      <a16:colId xmlns:a16="http://schemas.microsoft.com/office/drawing/2014/main" xmlns="" val="763733971"/>
                    </a:ext>
                  </a:extLst>
                </a:gridCol>
              </a:tblGrid>
              <a:tr h="535596">
                <a:tc>
                  <a:txBody>
                    <a:bodyPr/>
                    <a:lstStyle/>
                    <a:p>
                      <a:pPr marL="0" algn="l" defTabSz="685800" rtl="0" eaLnBrk="1" latinLnBrk="0" hangingPunct="1">
                        <a:lnSpc>
                          <a:spcPct val="107000"/>
                        </a:lnSpc>
                        <a:spcAft>
                          <a:spcPts val="0"/>
                        </a:spcAft>
                      </a:pPr>
                      <a:r>
                        <a:rPr lang="en-ZA" sz="20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20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20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20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20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20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20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20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608982242"/>
                  </a:ext>
                </a:extLst>
              </a:tr>
              <a:tr h="299360">
                <a:tc>
                  <a:txBody>
                    <a:bodyPr/>
                    <a:lstStyle/>
                    <a:p>
                      <a:pPr marL="0" algn="l" defTabSz="685800" rtl="0" eaLnBrk="1" latinLnBrk="0" hangingPunct="1">
                        <a:lnSpc>
                          <a:spcPct val="107000"/>
                        </a:lnSpc>
                        <a:spcAft>
                          <a:spcPts val="0"/>
                        </a:spcAft>
                      </a:pPr>
                      <a:r>
                        <a:rPr lang="en-ZA" sz="2000" kern="1200" dirty="0" smtClean="0">
                          <a:solidFill>
                            <a:schemeClr val="tx1"/>
                          </a:solidFill>
                          <a:effectLst/>
                          <a:latin typeface="+mn-lt"/>
                          <a:ea typeface="Calibri" panose="020F0502020204030204" pitchFamily="34" charset="0"/>
                          <a:cs typeface="Times New Roman" panose="02020603050405020304" pitchFamily="18" charset="0"/>
                        </a:rPr>
                        <a:t>Programme 1: Administration</a:t>
                      </a:r>
                      <a:endParaRPr lang="en-ZA" sz="2000" kern="1200" dirty="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2000" kern="1200" dirty="0" smtClean="0">
                          <a:solidFill>
                            <a:schemeClr val="tx1"/>
                          </a:solidFill>
                          <a:effectLst/>
                          <a:latin typeface="+mn-lt"/>
                          <a:ea typeface="Calibri" panose="020F0502020204030204" pitchFamily="34" charset="0"/>
                          <a:cs typeface="Times New Roman" panose="02020603050405020304" pitchFamily="18" charset="0"/>
                        </a:rPr>
                        <a:t>Out</a:t>
                      </a:r>
                      <a:r>
                        <a:rPr lang="en-ZA" sz="2000" kern="1200" baseline="0" dirty="0" smtClean="0">
                          <a:solidFill>
                            <a:schemeClr val="tx1"/>
                          </a:solidFill>
                          <a:effectLst/>
                          <a:latin typeface="+mn-lt"/>
                          <a:ea typeface="Calibri" panose="020F0502020204030204" pitchFamily="34" charset="0"/>
                          <a:cs typeface="Times New Roman" panose="02020603050405020304" pitchFamily="18" charset="0"/>
                        </a:rPr>
                        <a:t> of 2 targets,  2 were achieved </a:t>
                      </a:r>
                      <a:endParaRPr lang="en-ZA" sz="2000" kern="1200" dirty="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endParaRPr lang="en-ZA" sz="2000" kern="1200" dirty="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048158217"/>
                  </a:ext>
                </a:extLst>
              </a:tr>
              <a:tr h="771833">
                <a:tc>
                  <a:txBody>
                    <a:bodyPr/>
                    <a:lstStyle/>
                    <a:p>
                      <a:pPr marL="0" algn="l" defTabSz="685800" rtl="0" eaLnBrk="1" latinLnBrk="0" hangingPunct="1">
                        <a:lnSpc>
                          <a:spcPct val="107000"/>
                        </a:lnSpc>
                        <a:spcAft>
                          <a:spcPts val="0"/>
                        </a:spcAft>
                      </a:pPr>
                      <a:r>
                        <a:rPr lang="en-ZA" sz="2000" kern="1200" dirty="0" smtClean="0">
                          <a:solidFill>
                            <a:schemeClr val="tx1"/>
                          </a:solidFill>
                          <a:effectLst/>
                          <a:latin typeface="+mn-lt"/>
                          <a:ea typeface="Calibri" panose="020F0502020204030204" pitchFamily="34" charset="0"/>
                          <a:cs typeface="Times New Roman" panose="02020603050405020304" pitchFamily="18" charset="0"/>
                        </a:rPr>
                        <a:t>Programme 2: Public Sector Innovation</a:t>
                      </a:r>
                      <a:endParaRPr lang="en-ZA" sz="2000" kern="1200" dirty="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2000" kern="1200" dirty="0" smtClean="0">
                          <a:solidFill>
                            <a:schemeClr val="tx1"/>
                          </a:solidFill>
                          <a:effectLst/>
                          <a:latin typeface="+mn-lt"/>
                          <a:ea typeface="Calibri" panose="020F0502020204030204" pitchFamily="34" charset="0"/>
                          <a:cs typeface="Times New Roman" panose="02020603050405020304" pitchFamily="18" charset="0"/>
                        </a:rPr>
                        <a:t>Out of 2 targets, 1 was achieved</a:t>
                      </a:r>
                      <a:endParaRPr lang="en-ZA" sz="2000" kern="1200" dirty="0">
                        <a:solidFill>
                          <a:schemeClr val="tx1"/>
                        </a:solidFill>
                        <a:effectLst/>
                        <a:latin typeface="+mn-lt"/>
                        <a:ea typeface="Calibri" panose="020F0502020204030204" pitchFamily="34" charset="0"/>
                        <a:cs typeface="Times New Roman" panose="02020603050405020304" pitchFamily="18" charset="0"/>
                      </a:endParaRPr>
                    </a:p>
                  </a:txBody>
                  <a:tcPr/>
                </a:tc>
                <a:tc>
                  <a:txBody>
                    <a:bodyPr/>
                    <a:lstStyle/>
                    <a:p>
                      <a:pPr marL="285750" indent="-285750" algn="l" defTabSz="685800" rtl="0" eaLnBrk="1" latinLnBrk="0" hangingPunct="1">
                        <a:lnSpc>
                          <a:spcPct val="107000"/>
                        </a:lnSpc>
                        <a:spcAft>
                          <a:spcPts val="0"/>
                        </a:spcAft>
                        <a:buFont typeface="Arial" panose="020B0604020202020204" pitchFamily="34" charset="0"/>
                        <a:buChar char="•"/>
                      </a:pPr>
                      <a:r>
                        <a:rPr lang="en-ZA" sz="2000" kern="1200" dirty="0" smtClean="0">
                          <a:solidFill>
                            <a:schemeClr val="tx1"/>
                          </a:solidFill>
                          <a:effectLst/>
                          <a:latin typeface="+mn-lt"/>
                          <a:ea typeface="Calibri" panose="020F0502020204030204" pitchFamily="34" charset="0"/>
                          <a:cs typeface="Times New Roman" panose="02020603050405020304" pitchFamily="18" charset="0"/>
                        </a:rPr>
                        <a:t>Technical complication with the</a:t>
                      </a:r>
                      <a:r>
                        <a:rPr lang="en-ZA" sz="2000" kern="1200" baseline="0" dirty="0" smtClean="0">
                          <a:solidFill>
                            <a:schemeClr val="tx1"/>
                          </a:solidFill>
                          <a:effectLst/>
                          <a:latin typeface="+mn-lt"/>
                          <a:ea typeface="Calibri" panose="020F0502020204030204" pitchFamily="34" charset="0"/>
                          <a:cs typeface="Times New Roman" panose="02020603050405020304" pitchFamily="18" charset="0"/>
                        </a:rPr>
                        <a:t> laptops.</a:t>
                      </a:r>
                    </a:p>
                    <a:p>
                      <a:pPr marL="285750" indent="-285750" algn="l" defTabSz="685800" rtl="0" eaLnBrk="1" latinLnBrk="0" hangingPunct="1">
                        <a:lnSpc>
                          <a:spcPct val="107000"/>
                        </a:lnSpc>
                        <a:spcAft>
                          <a:spcPts val="0"/>
                        </a:spcAft>
                        <a:buFont typeface="Arial" panose="020B0604020202020204" pitchFamily="34" charset="0"/>
                        <a:buChar char="•"/>
                      </a:pPr>
                      <a:r>
                        <a:rPr lang="en-ZA" sz="2000" kern="1200" baseline="0" dirty="0" smtClean="0">
                          <a:solidFill>
                            <a:schemeClr val="tx1"/>
                          </a:solidFill>
                          <a:effectLst/>
                          <a:latin typeface="+mn-lt"/>
                          <a:ea typeface="Calibri" panose="020F0502020204030204" pitchFamily="34" charset="0"/>
                          <a:cs typeface="Times New Roman" panose="02020603050405020304" pitchFamily="18" charset="0"/>
                        </a:rPr>
                        <a:t>New laptops have been ordered.</a:t>
                      </a:r>
                      <a:endParaRPr lang="en-ZA" sz="2000" kern="1200" dirty="0">
                        <a:solidFill>
                          <a:schemeClr val="tx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043285446"/>
                  </a:ext>
                </a:extLst>
              </a:tr>
              <a:tr h="496803">
                <a:tc gridSpan="3">
                  <a:txBody>
                    <a:bodyPr/>
                    <a:lstStyle/>
                    <a:p>
                      <a:r>
                        <a:rPr lang="en-ZA" sz="2000" b="1" dirty="0" smtClean="0"/>
                        <a:t>Overall performance for the department: Out of </a:t>
                      </a:r>
                      <a:r>
                        <a:rPr lang="en-ZA" sz="2000" b="1" baseline="0" dirty="0" smtClean="0"/>
                        <a:t> 4 </a:t>
                      </a:r>
                      <a:r>
                        <a:rPr lang="en-ZA" sz="2000" b="1" dirty="0" smtClean="0"/>
                        <a:t>targets,</a:t>
                      </a:r>
                      <a:r>
                        <a:rPr lang="en-ZA" sz="2000" b="1" baseline="0" dirty="0" smtClean="0"/>
                        <a:t> 3 were achieved = 75%</a:t>
                      </a:r>
                      <a:endParaRPr lang="en-ZA" sz="20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3950644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147116" y="0"/>
            <a:ext cx="11791033" cy="505691"/>
          </a:xfrm>
          <a:solidFill>
            <a:schemeClr val="accent2"/>
          </a:solidFill>
        </p:spPr>
        <p:txBody>
          <a:bodyPr>
            <a:normAutofit/>
          </a:bodyPr>
          <a:lstStyle/>
          <a:p>
            <a:pPr algn="ctr"/>
            <a:r>
              <a:rPr lang="en-ZA" sz="2800" b="1" dirty="0" smtClean="0"/>
              <a:t>Department of Agriculture Forestry and Fisheries </a:t>
            </a:r>
            <a:endParaRPr lang="en-ZA" sz="2800" b="1" dirty="0"/>
          </a:p>
        </p:txBody>
      </p:sp>
      <p:graphicFrame>
        <p:nvGraphicFramePr>
          <p:cNvPr id="5" name="Content Placeholder 5"/>
          <p:cNvGraphicFramePr>
            <a:graphicFrameLocks/>
          </p:cNvGraphicFramePr>
          <p:nvPr>
            <p:extLst>
              <p:ext uri="{D42A27DB-BD31-4B8C-83A1-F6EECF244321}">
                <p14:modId xmlns:p14="http://schemas.microsoft.com/office/powerpoint/2010/main" xmlns="" val="1069202149"/>
              </p:ext>
            </p:extLst>
          </p:nvPr>
        </p:nvGraphicFramePr>
        <p:xfrm>
          <a:off x="147116" y="684261"/>
          <a:ext cx="11791033" cy="6027775"/>
        </p:xfrm>
        <a:graphic>
          <a:graphicData uri="http://schemas.openxmlformats.org/drawingml/2006/table">
            <a:tbl>
              <a:tblPr firstRow="1" bandRow="1">
                <a:tableStyleId>{21E4AEA4-8DFA-4A89-87EB-49C32662AFE0}</a:tableStyleId>
              </a:tblPr>
              <a:tblGrid>
                <a:gridCol w="2687156">
                  <a:extLst>
                    <a:ext uri="{9D8B030D-6E8A-4147-A177-3AD203B41FA5}">
                      <a16:colId xmlns:a16="http://schemas.microsoft.com/office/drawing/2014/main" xmlns="" val="3772667252"/>
                    </a:ext>
                  </a:extLst>
                </a:gridCol>
                <a:gridCol w="2898560">
                  <a:extLst>
                    <a:ext uri="{9D8B030D-6E8A-4147-A177-3AD203B41FA5}">
                      <a16:colId xmlns:a16="http://schemas.microsoft.com/office/drawing/2014/main" xmlns="" val="1507489926"/>
                    </a:ext>
                  </a:extLst>
                </a:gridCol>
                <a:gridCol w="6205317">
                  <a:extLst>
                    <a:ext uri="{9D8B030D-6E8A-4147-A177-3AD203B41FA5}">
                      <a16:colId xmlns:a16="http://schemas.microsoft.com/office/drawing/2014/main" xmlns="" val="2823009217"/>
                    </a:ext>
                  </a:extLst>
                </a:gridCol>
              </a:tblGrid>
              <a:tr h="34097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595120">
                <a:tc>
                  <a:txBody>
                    <a:bodyPr/>
                    <a:lstStyle/>
                    <a:p>
                      <a:pPr algn="just"/>
                      <a:r>
                        <a:rPr lang="en-ZA" sz="1700" b="0" dirty="0" smtClean="0"/>
                        <a:t>Programme 1: Administration</a:t>
                      </a:r>
                      <a:endParaRPr lang="en-ZA" sz="1700" b="0" dirty="0"/>
                    </a:p>
                  </a:txBody>
                  <a:tcPr marL="68580" marR="68580" marT="34290" marB="34290"/>
                </a:tc>
                <a:tc>
                  <a:txBody>
                    <a:bodyPr/>
                    <a:lstStyle/>
                    <a:p>
                      <a:pPr algn="just"/>
                      <a:r>
                        <a:rPr lang="en-ZA" sz="1700" b="0" dirty="0" smtClean="0"/>
                        <a:t>Out</a:t>
                      </a:r>
                      <a:r>
                        <a:rPr lang="en-ZA" sz="1700" b="0" baseline="0" dirty="0" smtClean="0"/>
                        <a:t> of 13 targets, 8 targets were achieved</a:t>
                      </a:r>
                      <a:endParaRPr lang="en-ZA" sz="1700" b="0" dirty="0"/>
                    </a:p>
                  </a:txBody>
                  <a:tcPr marL="68580" marR="68580" marT="34290" marB="34290"/>
                </a:tc>
                <a:tc>
                  <a:txBody>
                    <a:bodyPr/>
                    <a:lstStyle/>
                    <a:p>
                      <a:pPr marL="285750" indent="-285750" algn="just">
                        <a:buFont typeface="Arial" panose="020B0604020202020204" pitchFamily="34" charset="0"/>
                        <a:buChar char="•"/>
                      </a:pPr>
                      <a:r>
                        <a:rPr lang="en-US" sz="1700" b="0" dirty="0" smtClean="0"/>
                        <a:t>The ICT system of DAFF and DRDLR will be integrated to have one system.</a:t>
                      </a:r>
                      <a:endParaRPr lang="en-ZA" sz="1700" b="0" dirty="0"/>
                    </a:p>
                  </a:txBody>
                  <a:tcPr marL="68580" marR="68580" marT="34290" marB="34290"/>
                </a:tc>
                <a:extLst>
                  <a:ext uri="{0D108BD9-81ED-4DB2-BD59-A6C34878D82A}">
                    <a16:rowId xmlns:a16="http://schemas.microsoft.com/office/drawing/2014/main" xmlns="" val="120338405"/>
                  </a:ext>
                </a:extLst>
              </a:tr>
              <a:tr h="595120">
                <a:tc>
                  <a:txBody>
                    <a:bodyPr/>
                    <a:lstStyle/>
                    <a:p>
                      <a:pPr algn="just"/>
                      <a:r>
                        <a:rPr lang="en-ZA" sz="1700" dirty="0" smtClean="0"/>
                        <a:t>Programme 2 : Agricultural</a:t>
                      </a:r>
                      <a:r>
                        <a:rPr lang="en-ZA" sz="1700" baseline="0" dirty="0" smtClean="0"/>
                        <a:t> production, Health and Food Security</a:t>
                      </a:r>
                      <a:endParaRPr lang="en-ZA" sz="1700" dirty="0"/>
                    </a:p>
                  </a:txBody>
                  <a:tcPr marL="68580" marR="68580" marT="34290" marB="34290"/>
                </a:tc>
                <a:tc>
                  <a:txBody>
                    <a:bodyPr/>
                    <a:lstStyle/>
                    <a:p>
                      <a:pPr algn="just"/>
                      <a:r>
                        <a:rPr lang="en-ZA" sz="1700" dirty="0" smtClean="0"/>
                        <a:t>Out of 7 targets, 3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US" sz="1700" dirty="0" smtClean="0"/>
                        <a:t>Final draft of the Veterinary Strategy is gazetted for 90 days to allow Public Comments and only closes on 15 February 2020 after which it will finalised.</a:t>
                      </a:r>
                    </a:p>
                    <a:p>
                      <a:pPr marL="285750" indent="-285750" algn="just">
                        <a:buFont typeface="Arial" panose="020B0604020202020204" pitchFamily="34" charset="0"/>
                        <a:buChar char="•"/>
                      </a:pPr>
                      <a:r>
                        <a:rPr lang="en-US" sz="1700" dirty="0" smtClean="0"/>
                        <a:t>Inadequate supporting evidence provided for performance.</a:t>
                      </a:r>
                      <a:endParaRPr lang="en-ZA" sz="1700" dirty="0"/>
                    </a:p>
                  </a:txBody>
                  <a:tcPr marL="68580" marR="68580" marT="34290" marB="34290"/>
                </a:tc>
                <a:extLst>
                  <a:ext uri="{0D108BD9-81ED-4DB2-BD59-A6C34878D82A}">
                    <a16:rowId xmlns:a16="http://schemas.microsoft.com/office/drawing/2014/main" xmlns="" val="2043285446"/>
                  </a:ext>
                </a:extLst>
              </a:tr>
              <a:tr h="595120">
                <a:tc>
                  <a:txBody>
                    <a:bodyPr/>
                    <a:lstStyle/>
                    <a:p>
                      <a:pPr algn="just"/>
                      <a:r>
                        <a:rPr lang="en-ZA" sz="1700" dirty="0" smtClean="0"/>
                        <a:t>Programme 3: Food security and Agrarian</a:t>
                      </a:r>
                      <a:r>
                        <a:rPr lang="en-ZA" sz="1700" baseline="0" dirty="0" smtClean="0"/>
                        <a:t> Reform</a:t>
                      </a:r>
                      <a:endParaRPr lang="en-ZA" sz="1700" dirty="0"/>
                    </a:p>
                  </a:txBody>
                  <a:tcPr marL="68580" marR="68580" marT="34290" marB="34290"/>
                </a:tc>
                <a:tc>
                  <a:txBody>
                    <a:bodyPr/>
                    <a:lstStyle/>
                    <a:p>
                      <a:pPr algn="just"/>
                      <a:r>
                        <a:rPr lang="en-ZA" sz="1700" dirty="0" smtClean="0"/>
                        <a:t>Out of 3 targets, 2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ZA" sz="1700" dirty="0" smtClean="0"/>
                        <a:t>Data validation processes will</a:t>
                      </a:r>
                      <a:r>
                        <a:rPr lang="en-ZA" sz="1700" baseline="0" dirty="0" smtClean="0"/>
                        <a:t> be improved.</a:t>
                      </a:r>
                      <a:endParaRPr lang="en-ZA" sz="1700" dirty="0"/>
                    </a:p>
                  </a:txBody>
                  <a:tcPr marL="68580" marR="68580" marT="34290" marB="34290"/>
                </a:tc>
                <a:extLst>
                  <a:ext uri="{0D108BD9-81ED-4DB2-BD59-A6C34878D82A}">
                    <a16:rowId xmlns:a16="http://schemas.microsoft.com/office/drawing/2014/main" xmlns="" val="105803106"/>
                  </a:ext>
                </a:extLst>
              </a:tr>
              <a:tr h="595120">
                <a:tc>
                  <a:txBody>
                    <a:bodyPr/>
                    <a:lstStyle/>
                    <a:p>
                      <a:pPr algn="just"/>
                      <a:r>
                        <a:rPr lang="en-ZA" sz="1700" dirty="0" smtClean="0"/>
                        <a:t>Programme 4: Trade Promotion and Market</a:t>
                      </a:r>
                      <a:r>
                        <a:rPr lang="en-ZA" sz="1700" baseline="0" dirty="0" smtClean="0"/>
                        <a:t> Access</a:t>
                      </a:r>
                      <a:endParaRPr lang="en-ZA" sz="1700" dirty="0"/>
                    </a:p>
                  </a:txBody>
                  <a:tcPr marL="68580" marR="68580" marT="34290" marB="34290"/>
                </a:tc>
                <a:tc>
                  <a:txBody>
                    <a:bodyPr/>
                    <a:lstStyle/>
                    <a:p>
                      <a:pPr algn="just"/>
                      <a:r>
                        <a:rPr lang="en-ZA" sz="1700" dirty="0" smtClean="0"/>
                        <a:t>Out of 9 targets, 9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endParaRPr lang="en-ZA" sz="1700" dirty="0"/>
                    </a:p>
                  </a:txBody>
                  <a:tcPr marL="68580" marR="68580" marT="34290" marB="34290"/>
                </a:tc>
                <a:extLst>
                  <a:ext uri="{0D108BD9-81ED-4DB2-BD59-A6C34878D82A}">
                    <a16:rowId xmlns:a16="http://schemas.microsoft.com/office/drawing/2014/main" xmlns="" val="2055341534"/>
                  </a:ext>
                </a:extLst>
              </a:tr>
              <a:tr h="595120">
                <a:tc>
                  <a:txBody>
                    <a:bodyPr/>
                    <a:lstStyle/>
                    <a:p>
                      <a:pPr algn="just"/>
                      <a:r>
                        <a:rPr lang="en-ZA" sz="1700" dirty="0" smtClean="0"/>
                        <a:t>Programme</a:t>
                      </a:r>
                      <a:r>
                        <a:rPr lang="en-ZA" sz="1700" baseline="0" dirty="0" smtClean="0"/>
                        <a:t> 5: Forestry and Resource Management </a:t>
                      </a:r>
                      <a:endParaRPr lang="en-ZA" sz="1700" dirty="0"/>
                    </a:p>
                  </a:txBody>
                  <a:tcPr marL="68580" marR="68580" marT="34290" marB="34290"/>
                </a:tc>
                <a:tc>
                  <a:txBody>
                    <a:bodyPr/>
                    <a:lstStyle/>
                    <a:p>
                      <a:pPr algn="just"/>
                      <a:r>
                        <a:rPr lang="en-ZA" sz="1700" dirty="0" smtClean="0"/>
                        <a:t>Out of 8 targets, 4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ZA" sz="1700" dirty="0" smtClean="0"/>
                        <a:t>Supply chain challenges.</a:t>
                      </a:r>
                    </a:p>
                    <a:p>
                      <a:pPr marL="285750" indent="-285750" algn="just">
                        <a:buFont typeface="Arial" panose="020B0604020202020204" pitchFamily="34" charset="0"/>
                        <a:buChar char="•"/>
                      </a:pPr>
                      <a:r>
                        <a:rPr lang="en-US" sz="1700" dirty="0" smtClean="0"/>
                        <a:t>Planting Catchup plan developed and the attainment of targets will be dependent on above average rainfall.</a:t>
                      </a:r>
                      <a:endParaRPr lang="en-ZA" sz="1700" dirty="0" smtClean="0"/>
                    </a:p>
                  </a:txBody>
                  <a:tcPr marL="68580" marR="68580" marT="34290" marB="34290"/>
                </a:tc>
                <a:extLst>
                  <a:ext uri="{0D108BD9-81ED-4DB2-BD59-A6C34878D82A}">
                    <a16:rowId xmlns:a16="http://schemas.microsoft.com/office/drawing/2014/main" xmlns="" val="1345131694"/>
                  </a:ext>
                </a:extLst>
              </a:tr>
              <a:tr h="595120">
                <a:tc>
                  <a:txBody>
                    <a:bodyPr/>
                    <a:lstStyle/>
                    <a:p>
                      <a:pPr algn="just"/>
                      <a:r>
                        <a:rPr lang="en-ZA" sz="1700" dirty="0" smtClean="0"/>
                        <a:t>Programme 6: Fisheries Management</a:t>
                      </a:r>
                      <a:endParaRPr lang="en-ZA" sz="1700" dirty="0"/>
                    </a:p>
                  </a:txBody>
                  <a:tcPr marL="68580" marR="68580" marT="34290" marB="34290"/>
                </a:tc>
                <a:tc>
                  <a:txBody>
                    <a:bodyPr/>
                    <a:lstStyle/>
                    <a:p>
                      <a:pPr algn="just"/>
                      <a:r>
                        <a:rPr lang="en-ZA" sz="1700" dirty="0" smtClean="0"/>
                        <a:t>Out of 9 targets, 3 targets were achieved</a:t>
                      </a:r>
                      <a:endParaRPr lang="en-ZA" sz="1700" dirty="0"/>
                    </a:p>
                  </a:txBody>
                  <a:tcPr marL="68580" marR="68580" marT="34290" marB="34290"/>
                </a:tc>
                <a:tc>
                  <a:txBody>
                    <a:bodyPr/>
                    <a:lstStyle/>
                    <a:p>
                      <a:pPr marL="285750" indent="-285750" algn="just" defTabSz="685800" rtl="0" eaLnBrk="1" latinLnBrk="0" hangingPunct="1">
                        <a:buFont typeface="Arial" panose="020B0604020202020204" pitchFamily="34" charset="0"/>
                        <a:buChar char="•"/>
                      </a:pPr>
                      <a:r>
                        <a:rPr lang="en-US" sz="1700" kern="1200" dirty="0" smtClean="0">
                          <a:solidFill>
                            <a:schemeClr val="dk1"/>
                          </a:solidFill>
                          <a:latin typeface="+mn-lt"/>
                          <a:ea typeface="+mn-ea"/>
                          <a:cs typeface="+mn-cs"/>
                        </a:rPr>
                        <a:t>The Minister has on 2 August 2019 withdrawn GG Notice No. 637, published in Government Gazette No.41781 on 20 July 2018 relating to the review of the Policy on Transfer of Commercial Rights 2009 and application form until further notice.</a:t>
                      </a:r>
                      <a:endParaRPr lang="en-ZA" sz="17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4182292553"/>
                  </a:ext>
                </a:extLst>
              </a:tr>
              <a:tr h="595120">
                <a:tc gridSpan="3">
                  <a:txBody>
                    <a:bodyPr/>
                    <a:lstStyle/>
                    <a:p>
                      <a:pPr algn="just"/>
                      <a:r>
                        <a:rPr lang="en-ZA" sz="1700" b="1" dirty="0" smtClean="0"/>
                        <a:t>Overall performance for the department: Out of 49 targets, 29 targets were achieved</a:t>
                      </a:r>
                      <a:r>
                        <a:rPr lang="en-ZA" sz="1700" b="1" baseline="0" dirty="0" smtClean="0"/>
                        <a:t> = 59,1%</a:t>
                      </a:r>
                      <a:endParaRPr lang="en-ZA" sz="1700" b="1" dirty="0"/>
                    </a:p>
                  </a:txBody>
                  <a:tcPr marL="68580" marR="68580" marT="34290" marB="34290"/>
                </a:tc>
                <a:tc hMerge="1">
                  <a:txBody>
                    <a:bodyPr/>
                    <a:lstStyle/>
                    <a:p>
                      <a:pPr algn="just"/>
                      <a:endParaRPr lang="en-ZA" sz="1800" b="1" dirty="0"/>
                    </a:p>
                  </a:txBody>
                  <a:tcPr marL="68580" marR="68580" marT="34290" marB="34290"/>
                </a:tc>
                <a:tc hMerge="1">
                  <a:txBody>
                    <a:bodyPr/>
                    <a:lstStyle/>
                    <a:p>
                      <a:pPr algn="just"/>
                      <a:endParaRPr lang="en-ZA" sz="1800" b="1" dirty="0"/>
                    </a:p>
                  </a:txBody>
                  <a:tcPr marL="68580" marR="68580" marT="34290" marB="34290"/>
                </a:tc>
                <a:extLst>
                  <a:ext uri="{0D108BD9-81ED-4DB2-BD59-A6C34878D82A}">
                    <a16:rowId xmlns:a16="http://schemas.microsoft.com/office/drawing/2014/main" xmlns="" val="2021281032"/>
                  </a:ext>
                </a:extLst>
              </a:tr>
            </a:tbl>
          </a:graphicData>
        </a:graphic>
      </p:graphicFrame>
    </p:spTree>
    <p:extLst>
      <p:ext uri="{BB962C8B-B14F-4D97-AF65-F5344CB8AC3E}">
        <p14:creationId xmlns:p14="http://schemas.microsoft.com/office/powerpoint/2010/main" xmlns="" val="1392977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115965" y="126365"/>
            <a:ext cx="11986388" cy="667225"/>
          </a:xfrm>
          <a:solidFill>
            <a:schemeClr val="accent2"/>
          </a:solidFill>
        </p:spPr>
        <p:txBody>
          <a:bodyPr>
            <a:normAutofit/>
          </a:bodyPr>
          <a:lstStyle/>
          <a:p>
            <a:pPr algn="ctr"/>
            <a:r>
              <a:rPr lang="en-ZA" sz="2800" b="1" dirty="0" smtClean="0"/>
              <a:t>Department of Arts and Culture</a:t>
            </a:r>
            <a:endParaRPr lang="en-ZA" sz="2800" b="1" dirty="0"/>
          </a:p>
        </p:txBody>
      </p:sp>
      <p:graphicFrame>
        <p:nvGraphicFramePr>
          <p:cNvPr id="6" name="Content Placeholder 5"/>
          <p:cNvGraphicFramePr>
            <a:graphicFrameLocks/>
          </p:cNvGraphicFramePr>
          <p:nvPr>
            <p:extLst>
              <p:ext uri="{D42A27DB-BD31-4B8C-83A1-F6EECF244321}">
                <p14:modId xmlns:p14="http://schemas.microsoft.com/office/powerpoint/2010/main" xmlns="" val="844611342"/>
              </p:ext>
            </p:extLst>
          </p:nvPr>
        </p:nvGraphicFramePr>
        <p:xfrm>
          <a:off x="115965" y="1126831"/>
          <a:ext cx="11986388" cy="4800600"/>
        </p:xfrm>
        <a:graphic>
          <a:graphicData uri="http://schemas.openxmlformats.org/drawingml/2006/table">
            <a:tbl>
              <a:tblPr firstRow="1" bandRow="1">
                <a:tableStyleId>{21E4AEA4-8DFA-4A89-87EB-49C32662AFE0}</a:tableStyleId>
              </a:tblPr>
              <a:tblGrid>
                <a:gridCol w="3513926">
                  <a:extLst>
                    <a:ext uri="{9D8B030D-6E8A-4147-A177-3AD203B41FA5}">
                      <a16:colId xmlns:a16="http://schemas.microsoft.com/office/drawing/2014/main" xmlns="" val="3772667252"/>
                    </a:ext>
                  </a:extLst>
                </a:gridCol>
                <a:gridCol w="3168073">
                  <a:extLst>
                    <a:ext uri="{9D8B030D-6E8A-4147-A177-3AD203B41FA5}">
                      <a16:colId xmlns:a16="http://schemas.microsoft.com/office/drawing/2014/main" xmlns="" val="1507489926"/>
                    </a:ext>
                  </a:extLst>
                </a:gridCol>
                <a:gridCol w="5304389">
                  <a:extLst>
                    <a:ext uri="{9D8B030D-6E8A-4147-A177-3AD203B41FA5}">
                      <a16:colId xmlns:a16="http://schemas.microsoft.com/office/drawing/2014/main" xmlns="" val="2823009217"/>
                    </a:ext>
                  </a:extLst>
                </a:gridCol>
              </a:tblGrid>
              <a:tr h="430499">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595120">
                <a:tc>
                  <a:txBody>
                    <a:bodyPr/>
                    <a:lstStyle/>
                    <a:p>
                      <a:pPr algn="just"/>
                      <a:r>
                        <a:rPr lang="en-ZA" sz="1800" b="0" dirty="0" smtClean="0"/>
                        <a:t>Programme 1: Administration</a:t>
                      </a:r>
                      <a:endParaRPr lang="en-ZA" sz="1800" b="0" dirty="0"/>
                    </a:p>
                  </a:txBody>
                  <a:tcPr marL="68580" marR="68580" marT="34290" marB="34290"/>
                </a:tc>
                <a:tc>
                  <a:txBody>
                    <a:bodyPr/>
                    <a:lstStyle/>
                    <a:p>
                      <a:pPr algn="just"/>
                      <a:r>
                        <a:rPr lang="en-ZA" sz="1800" b="0" dirty="0" smtClean="0"/>
                        <a:t>Out</a:t>
                      </a:r>
                      <a:r>
                        <a:rPr lang="en-ZA" sz="1800" b="0" baseline="0" dirty="0" smtClean="0"/>
                        <a:t> of 3 targets, 2 targets were achieved</a:t>
                      </a:r>
                      <a:endParaRPr lang="en-ZA" sz="1800" b="0" dirty="0"/>
                    </a:p>
                  </a:txBody>
                  <a:tcPr marL="68580" marR="68580" marT="34290" marB="34290"/>
                </a:tc>
                <a:tc>
                  <a:txBody>
                    <a:bodyPr/>
                    <a:lstStyle/>
                    <a:p>
                      <a:pPr marL="285750" indent="-285750" algn="just">
                        <a:buFont typeface="Arial" panose="020B0604020202020204" pitchFamily="34" charset="0"/>
                        <a:buChar char="•"/>
                      </a:pPr>
                      <a:r>
                        <a:rPr lang="en-US" sz="1800" b="0" dirty="0" smtClean="0"/>
                        <a:t>More transactions will be awarded to BBBEE-compliant service providers before end of financial year.</a:t>
                      </a:r>
                      <a:endParaRPr lang="en-ZA" sz="1800" b="0" dirty="0"/>
                    </a:p>
                  </a:txBody>
                  <a:tcPr marL="68580" marR="68580" marT="34290" marB="34290"/>
                </a:tc>
                <a:extLst>
                  <a:ext uri="{0D108BD9-81ED-4DB2-BD59-A6C34878D82A}">
                    <a16:rowId xmlns:a16="http://schemas.microsoft.com/office/drawing/2014/main" xmlns="" val="120338405"/>
                  </a:ext>
                </a:extLst>
              </a:tr>
              <a:tr h="595120">
                <a:tc>
                  <a:txBody>
                    <a:bodyPr/>
                    <a:lstStyle/>
                    <a:p>
                      <a:pPr algn="just"/>
                      <a:r>
                        <a:rPr lang="en-ZA" sz="1800" dirty="0" smtClean="0"/>
                        <a:t>Programme 2: Institutional</a:t>
                      </a:r>
                      <a:r>
                        <a:rPr lang="en-ZA" sz="1800" baseline="0" dirty="0" smtClean="0"/>
                        <a:t> Governance</a:t>
                      </a:r>
                      <a:endParaRPr lang="en-ZA" sz="1800" dirty="0"/>
                    </a:p>
                  </a:txBody>
                  <a:tcPr marL="68580" marR="68580" marT="34290" marB="34290"/>
                </a:tc>
                <a:tc>
                  <a:txBody>
                    <a:bodyPr/>
                    <a:lstStyle/>
                    <a:p>
                      <a:pPr algn="just"/>
                      <a:r>
                        <a:rPr lang="en-ZA" sz="1800" dirty="0" smtClean="0"/>
                        <a:t>Out of 9 targets,</a:t>
                      </a:r>
                      <a:r>
                        <a:rPr lang="en-ZA" sz="1800" baseline="0" dirty="0" smtClean="0"/>
                        <a:t> 7 targets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US" sz="1800" dirty="0" smtClean="0"/>
                        <a:t>Additional social cohesion platform will be implemented to cover the backlog of the third quarter. </a:t>
                      </a:r>
                      <a:endParaRPr lang="en-ZA" sz="1800" dirty="0"/>
                    </a:p>
                  </a:txBody>
                  <a:tcPr marL="68580" marR="68580" marT="34290" marB="34290"/>
                </a:tc>
                <a:extLst>
                  <a:ext uri="{0D108BD9-81ED-4DB2-BD59-A6C34878D82A}">
                    <a16:rowId xmlns:a16="http://schemas.microsoft.com/office/drawing/2014/main" xmlns="" val="2043285446"/>
                  </a:ext>
                </a:extLst>
              </a:tr>
              <a:tr h="595120">
                <a:tc>
                  <a:txBody>
                    <a:bodyPr/>
                    <a:lstStyle/>
                    <a:p>
                      <a:pPr algn="just"/>
                      <a:r>
                        <a:rPr lang="en-ZA" sz="1800" dirty="0" smtClean="0"/>
                        <a:t>Programme 3: Arts and Culture Promotion and Development</a:t>
                      </a:r>
                      <a:endParaRPr lang="en-ZA" sz="1800" dirty="0"/>
                    </a:p>
                  </a:txBody>
                  <a:tcPr marL="68580" marR="68580" marT="34290" marB="34290"/>
                </a:tc>
                <a:tc>
                  <a:txBody>
                    <a:bodyPr/>
                    <a:lstStyle/>
                    <a:p>
                      <a:pPr algn="just"/>
                      <a:r>
                        <a:rPr lang="en-ZA" sz="1800" dirty="0" smtClean="0"/>
                        <a:t>Out of 7 targets, 6 targets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US" sz="1800" dirty="0" smtClean="0"/>
                        <a:t>Provinces delayed in submitting their Business Plans for provincial community arts programmes to be supported and this affected finalising internal processes of concluding MOA and transferring payments.</a:t>
                      </a:r>
                      <a:endParaRPr lang="en-ZA" sz="1800" dirty="0"/>
                    </a:p>
                  </a:txBody>
                  <a:tcPr marL="68580" marR="68580" marT="34290" marB="34290"/>
                </a:tc>
                <a:extLst>
                  <a:ext uri="{0D108BD9-81ED-4DB2-BD59-A6C34878D82A}">
                    <a16:rowId xmlns:a16="http://schemas.microsoft.com/office/drawing/2014/main" xmlns="" val="105803106"/>
                  </a:ext>
                </a:extLst>
              </a:tr>
              <a:tr h="595120">
                <a:tc>
                  <a:txBody>
                    <a:bodyPr/>
                    <a:lstStyle/>
                    <a:p>
                      <a:pPr algn="just"/>
                      <a:r>
                        <a:rPr lang="en-ZA" sz="1800" dirty="0" smtClean="0"/>
                        <a:t>Programme 4: Heritage Promotion</a:t>
                      </a:r>
                      <a:r>
                        <a:rPr lang="en-ZA" sz="1800" baseline="0" dirty="0" smtClean="0"/>
                        <a:t> and Preservation</a:t>
                      </a:r>
                      <a:endParaRPr lang="en-ZA" sz="1800" dirty="0"/>
                    </a:p>
                  </a:txBody>
                  <a:tcPr marL="68580" marR="68580" marT="34290" marB="34290"/>
                </a:tc>
                <a:tc>
                  <a:txBody>
                    <a:bodyPr/>
                    <a:lstStyle/>
                    <a:p>
                      <a:pPr algn="just"/>
                      <a:r>
                        <a:rPr lang="en-ZA" sz="1800" dirty="0" smtClean="0"/>
                        <a:t>Out of 7 targets,</a:t>
                      </a:r>
                      <a:r>
                        <a:rPr lang="en-ZA" sz="1800" baseline="0" dirty="0" smtClean="0"/>
                        <a:t> 7 targets were achieved</a:t>
                      </a:r>
                      <a:endParaRPr lang="en-ZA" sz="1800" dirty="0"/>
                    </a:p>
                  </a:txBody>
                  <a:tcPr marL="68580" marR="68580" marT="34290" marB="34290"/>
                </a:tc>
                <a:tc>
                  <a:txBody>
                    <a:bodyPr/>
                    <a:lstStyle/>
                    <a:p>
                      <a:pPr algn="just"/>
                      <a:endParaRPr lang="en-ZA" sz="1800" dirty="0"/>
                    </a:p>
                  </a:txBody>
                  <a:tcPr marL="68580" marR="68580" marT="34290" marB="34290"/>
                </a:tc>
                <a:extLst>
                  <a:ext uri="{0D108BD9-81ED-4DB2-BD59-A6C34878D82A}">
                    <a16:rowId xmlns:a16="http://schemas.microsoft.com/office/drawing/2014/main" xmlns="" val="2055341534"/>
                  </a:ext>
                </a:extLst>
              </a:tr>
              <a:tr h="330623">
                <a:tc gridSpan="3">
                  <a:txBody>
                    <a:bodyPr/>
                    <a:lstStyle/>
                    <a:p>
                      <a:pPr algn="just"/>
                      <a:r>
                        <a:rPr lang="en-ZA" sz="1800" b="1" dirty="0" smtClean="0"/>
                        <a:t>Overall performance for the department: Out of 26 targets,</a:t>
                      </a:r>
                      <a:r>
                        <a:rPr lang="en-ZA" sz="1800" b="1" baseline="0" dirty="0" smtClean="0"/>
                        <a:t> 22 were achieved = 84,6%</a:t>
                      </a:r>
                      <a:endParaRPr lang="en-ZA" sz="1800" b="1" dirty="0"/>
                    </a:p>
                  </a:txBody>
                  <a:tcPr marL="68580" marR="68580" marT="34290" marB="34290"/>
                </a:tc>
                <a:tc hMerge="1">
                  <a:txBody>
                    <a:bodyPr/>
                    <a:lstStyle/>
                    <a:p>
                      <a:pPr algn="just"/>
                      <a:endParaRPr lang="en-ZA" sz="1800" b="1" dirty="0"/>
                    </a:p>
                  </a:txBody>
                  <a:tcPr marL="68580" marR="68580" marT="34290" marB="34290"/>
                </a:tc>
                <a:tc hMerge="1">
                  <a:txBody>
                    <a:bodyPr/>
                    <a:lstStyle/>
                    <a:p>
                      <a:pPr algn="just"/>
                      <a:endParaRPr lang="en-ZA" sz="18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3915530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309" y="94400"/>
            <a:ext cx="11816351" cy="480131"/>
          </a:xfrm>
          <a:prstGeom prst="rect">
            <a:avLst/>
          </a:prstGeom>
          <a:solidFill>
            <a:schemeClr val="accent2"/>
          </a:solidFill>
        </p:spPr>
        <p:txBody>
          <a:bodyPr wrap="square" rtlCol="0">
            <a:spAutoFit/>
          </a:bodyPr>
          <a:lstStyle/>
          <a:p>
            <a:pPr algn="ctr" defTabSz="685800">
              <a:lnSpc>
                <a:spcPct val="90000"/>
              </a:lnSpc>
              <a:spcBef>
                <a:spcPct val="0"/>
              </a:spcBef>
            </a:pPr>
            <a:r>
              <a:rPr lang="en-ZA" sz="2800" b="1" dirty="0">
                <a:latin typeface="+mj-lt"/>
                <a:ea typeface="+mj-ea"/>
                <a:cs typeface="+mj-cs"/>
              </a:rPr>
              <a:t>Department of Basic Education</a:t>
            </a:r>
            <a:endParaRPr lang="en-US" sz="2800" b="1" dirty="0">
              <a:latin typeface="+mj-lt"/>
              <a:ea typeface="+mj-ea"/>
              <a:cs typeface="+mj-cs"/>
            </a:endParaRPr>
          </a:p>
        </p:txBody>
      </p:sp>
      <p:graphicFrame>
        <p:nvGraphicFramePr>
          <p:cNvPr id="4" name="Content Placeholder 5"/>
          <p:cNvGraphicFramePr>
            <a:graphicFrameLocks/>
          </p:cNvGraphicFramePr>
          <p:nvPr>
            <p:extLst>
              <p:ext uri="{D42A27DB-BD31-4B8C-83A1-F6EECF244321}">
                <p14:modId xmlns:p14="http://schemas.microsoft.com/office/powerpoint/2010/main" xmlns="" val="399576289"/>
              </p:ext>
            </p:extLst>
          </p:nvPr>
        </p:nvGraphicFramePr>
        <p:xfrm>
          <a:off x="216309" y="830451"/>
          <a:ext cx="11816351" cy="5877677"/>
        </p:xfrm>
        <a:graphic>
          <a:graphicData uri="http://schemas.openxmlformats.org/drawingml/2006/table">
            <a:tbl>
              <a:tblPr firstRow="1" bandRow="1">
                <a:tableStyleId>{21E4AEA4-8DFA-4A89-87EB-49C32662AFE0}</a:tableStyleId>
              </a:tblPr>
              <a:tblGrid>
                <a:gridCol w="3628104">
                  <a:extLst>
                    <a:ext uri="{9D8B030D-6E8A-4147-A177-3AD203B41FA5}">
                      <a16:colId xmlns:a16="http://schemas.microsoft.com/office/drawing/2014/main" xmlns="" val="3772667252"/>
                    </a:ext>
                  </a:extLst>
                </a:gridCol>
                <a:gridCol w="3116826">
                  <a:extLst>
                    <a:ext uri="{9D8B030D-6E8A-4147-A177-3AD203B41FA5}">
                      <a16:colId xmlns:a16="http://schemas.microsoft.com/office/drawing/2014/main" xmlns="" val="1507489926"/>
                    </a:ext>
                  </a:extLst>
                </a:gridCol>
                <a:gridCol w="5071421">
                  <a:extLst>
                    <a:ext uri="{9D8B030D-6E8A-4147-A177-3AD203B41FA5}">
                      <a16:colId xmlns:a16="http://schemas.microsoft.com/office/drawing/2014/main" xmlns="" val="2823009217"/>
                    </a:ext>
                  </a:extLst>
                </a:gridCol>
              </a:tblGrid>
              <a:tr h="600242">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822554">
                <a:tc>
                  <a:txBody>
                    <a:bodyPr/>
                    <a:lstStyle/>
                    <a:p>
                      <a:pPr algn="just"/>
                      <a:r>
                        <a:rPr lang="en-ZA" sz="1600" b="0" dirty="0" smtClean="0"/>
                        <a:t>Programme 1: Administration</a:t>
                      </a:r>
                      <a:endParaRPr lang="en-ZA" sz="1600" b="0" dirty="0"/>
                    </a:p>
                  </a:txBody>
                  <a:tcPr marL="68580" marR="68580" marT="34290" marB="34290"/>
                </a:tc>
                <a:tc>
                  <a:txBody>
                    <a:bodyPr/>
                    <a:lstStyle/>
                    <a:p>
                      <a:pPr algn="just"/>
                      <a:r>
                        <a:rPr lang="en-ZA" sz="1600" b="0" dirty="0" smtClean="0"/>
                        <a:t>Out of 1</a:t>
                      </a:r>
                      <a:r>
                        <a:rPr lang="en-ZA" sz="1600" b="0" baseline="0" dirty="0" smtClean="0"/>
                        <a:t> target, the target was not achieved</a:t>
                      </a:r>
                      <a:endParaRPr lang="en-ZA" sz="1600" b="0" dirty="0"/>
                    </a:p>
                  </a:txBody>
                  <a:tcPr marL="68580" marR="68580" marT="34290" marB="34290"/>
                </a:tc>
                <a:tc>
                  <a:txBody>
                    <a:bodyPr/>
                    <a:lstStyle/>
                    <a:p>
                      <a:pPr marL="285750" indent="-285750" algn="just">
                        <a:buFont typeface="Arial" panose="020B0604020202020204" pitchFamily="34" charset="0"/>
                        <a:buChar char="•"/>
                      </a:pPr>
                      <a:r>
                        <a:rPr lang="en-US" sz="1600" b="0" dirty="0" smtClean="0"/>
                        <a:t>Financial Circular was issued (20/12/2019) on procedures to be followed when invoice is received by the Department.</a:t>
                      </a:r>
                    </a:p>
                  </a:txBody>
                  <a:tcPr marL="68580" marR="68580" marT="34290" marB="34290"/>
                </a:tc>
                <a:extLst>
                  <a:ext uri="{0D108BD9-81ED-4DB2-BD59-A6C34878D82A}">
                    <a16:rowId xmlns:a16="http://schemas.microsoft.com/office/drawing/2014/main" xmlns="" val="120338405"/>
                  </a:ext>
                </a:extLst>
              </a:tr>
              <a:tr h="600242">
                <a:tc>
                  <a:txBody>
                    <a:bodyPr/>
                    <a:lstStyle/>
                    <a:p>
                      <a:pPr algn="just"/>
                      <a:r>
                        <a:rPr lang="en-ZA" sz="1600" dirty="0" smtClean="0"/>
                        <a:t>Programme 2:</a:t>
                      </a:r>
                      <a:r>
                        <a:rPr lang="en-ZA" sz="1600" baseline="0" dirty="0" smtClean="0"/>
                        <a:t> Curriculum Policy, Support and Monitoring</a:t>
                      </a:r>
                      <a:endParaRPr lang="en-ZA" sz="1600" dirty="0"/>
                    </a:p>
                  </a:txBody>
                  <a:tcPr marL="68580" marR="68580" marT="34290" marB="34290"/>
                </a:tc>
                <a:tc>
                  <a:txBody>
                    <a:bodyPr/>
                    <a:lstStyle/>
                    <a:p>
                      <a:pPr algn="just"/>
                      <a:r>
                        <a:rPr lang="en-ZA" sz="1600" dirty="0" smtClean="0"/>
                        <a:t>Out of 2 targets,</a:t>
                      </a:r>
                      <a:r>
                        <a:rPr lang="en-ZA" sz="1600" baseline="0" dirty="0" smtClean="0"/>
                        <a:t> 1 target was achieved</a:t>
                      </a:r>
                      <a:endParaRPr lang="en-ZA" sz="1600" dirty="0"/>
                    </a:p>
                  </a:txBody>
                  <a:tcPr marL="68580" marR="68580" marT="34290" marB="34290"/>
                </a:tc>
                <a:tc>
                  <a:txBody>
                    <a:bodyPr/>
                    <a:lstStyle/>
                    <a:p>
                      <a:pPr marL="285750" indent="-285750" algn="just">
                        <a:buFont typeface="Arial" panose="020B0604020202020204" pitchFamily="34" charset="0"/>
                        <a:buChar char="•"/>
                      </a:pPr>
                      <a:r>
                        <a:rPr lang="en-ZA" sz="1600" dirty="0" smtClean="0"/>
                        <a:t>4 </a:t>
                      </a:r>
                      <a:r>
                        <a:rPr lang="en-US" sz="1600" dirty="0" smtClean="0"/>
                        <a:t>advocacy campaigns conducted on the Rural Education Framework in the provinces.</a:t>
                      </a:r>
                      <a:endParaRPr lang="en-ZA" sz="1600" dirty="0"/>
                    </a:p>
                  </a:txBody>
                  <a:tcPr marL="68580" marR="68580" marT="34290" marB="34290"/>
                </a:tc>
                <a:extLst>
                  <a:ext uri="{0D108BD9-81ED-4DB2-BD59-A6C34878D82A}">
                    <a16:rowId xmlns:a16="http://schemas.microsoft.com/office/drawing/2014/main" xmlns="" val="2043285446"/>
                  </a:ext>
                </a:extLst>
              </a:tr>
              <a:tr h="867017">
                <a:tc>
                  <a:txBody>
                    <a:bodyPr/>
                    <a:lstStyle/>
                    <a:p>
                      <a:pPr algn="just"/>
                      <a:r>
                        <a:rPr lang="en-ZA" sz="1600" dirty="0" smtClean="0"/>
                        <a:t>Programme 3: Teachers, Education Human Resources and Institutional Development</a:t>
                      </a:r>
                      <a:endParaRPr lang="en-ZA" sz="1600" dirty="0"/>
                    </a:p>
                  </a:txBody>
                  <a:tcPr marL="68580" marR="68580" marT="34290" marB="34290"/>
                </a:tc>
                <a:tc>
                  <a:txBody>
                    <a:bodyPr/>
                    <a:lstStyle/>
                    <a:p>
                      <a:pPr algn="just"/>
                      <a:r>
                        <a:rPr lang="en-ZA" sz="1600" dirty="0" smtClean="0"/>
                        <a:t>Out of 6 targets, 6 targets were achieved</a:t>
                      </a:r>
                      <a:endParaRPr lang="en-ZA" sz="1600" dirty="0"/>
                    </a:p>
                  </a:txBody>
                  <a:tcPr marL="68580" marR="68580" marT="34290" marB="34290"/>
                </a:tc>
                <a:tc>
                  <a:txBody>
                    <a:bodyPr/>
                    <a:lstStyle/>
                    <a:p>
                      <a:pPr marL="285750" indent="-285750" algn="just">
                        <a:buFont typeface="Arial" panose="020B0604020202020204" pitchFamily="34" charset="0"/>
                        <a:buChar char="•"/>
                      </a:pPr>
                      <a:endParaRPr lang="en-ZA" sz="1600" dirty="0"/>
                    </a:p>
                  </a:txBody>
                  <a:tcPr marL="68580" marR="68580" marT="34290" marB="34290"/>
                </a:tc>
                <a:extLst>
                  <a:ext uri="{0D108BD9-81ED-4DB2-BD59-A6C34878D82A}">
                    <a16:rowId xmlns:a16="http://schemas.microsoft.com/office/drawing/2014/main" xmlns="" val="105803106"/>
                  </a:ext>
                </a:extLst>
              </a:tr>
              <a:tr h="1326462">
                <a:tc>
                  <a:txBody>
                    <a:bodyPr/>
                    <a:lstStyle/>
                    <a:p>
                      <a:pPr algn="just"/>
                      <a:r>
                        <a:rPr lang="en-ZA" sz="1600" dirty="0" smtClean="0"/>
                        <a:t>Programme 4: Planning, Information and Assessment</a:t>
                      </a:r>
                      <a:endParaRPr lang="en-ZA" sz="1600" dirty="0"/>
                    </a:p>
                  </a:txBody>
                  <a:tcPr marL="68580" marR="68580" marT="34290" marB="34290"/>
                </a:tc>
                <a:tc>
                  <a:txBody>
                    <a:bodyPr/>
                    <a:lstStyle/>
                    <a:p>
                      <a:pPr algn="just"/>
                      <a:r>
                        <a:rPr lang="en-ZA" sz="1600" dirty="0" smtClean="0"/>
                        <a:t>Out of 3 targets, 0 targets</a:t>
                      </a:r>
                      <a:r>
                        <a:rPr lang="en-ZA" sz="1600" baseline="0" dirty="0" smtClean="0"/>
                        <a:t> were achieved</a:t>
                      </a:r>
                      <a:endParaRPr lang="en-ZA" sz="1600" dirty="0"/>
                    </a:p>
                  </a:txBody>
                  <a:tcPr marL="68580" marR="68580" marT="34290" marB="34290"/>
                </a:tc>
                <a:tc>
                  <a:txBody>
                    <a:bodyPr/>
                    <a:lstStyle/>
                    <a:p>
                      <a:pPr marL="285750" indent="-285750" algn="just">
                        <a:buFont typeface="Arial" panose="020B0604020202020204" pitchFamily="34" charset="0"/>
                        <a:buChar char="•"/>
                      </a:pPr>
                      <a:r>
                        <a:rPr lang="en-ZA" sz="1600" dirty="0" smtClean="0"/>
                        <a:t>ASIDI non-achievement:</a:t>
                      </a:r>
                      <a:r>
                        <a:rPr lang="en-ZA" sz="1600" baseline="0" dirty="0" smtClean="0"/>
                        <a:t> </a:t>
                      </a:r>
                      <a:r>
                        <a:rPr lang="en-US" sz="1600" baseline="0" dirty="0" smtClean="0"/>
                        <a:t>The new DDG of Infrastructure will write non-compliance letters to the implement agents (IA) demanding remedial actions from their CEOs.</a:t>
                      </a:r>
                      <a:endParaRPr lang="en-ZA" sz="1600" dirty="0"/>
                    </a:p>
                  </a:txBody>
                  <a:tcPr marL="68580" marR="68580" marT="34290" marB="34290"/>
                </a:tc>
                <a:extLst>
                  <a:ext uri="{0D108BD9-81ED-4DB2-BD59-A6C34878D82A}">
                    <a16:rowId xmlns:a16="http://schemas.microsoft.com/office/drawing/2014/main" xmlns="" val="2055341534"/>
                  </a:ext>
                </a:extLst>
              </a:tr>
              <a:tr h="864905">
                <a:tc>
                  <a:txBody>
                    <a:bodyPr/>
                    <a:lstStyle/>
                    <a:p>
                      <a:pPr algn="just"/>
                      <a:r>
                        <a:rPr lang="en-ZA" sz="1600" dirty="0" smtClean="0"/>
                        <a:t>Programme 5: Educational</a:t>
                      </a:r>
                      <a:r>
                        <a:rPr lang="en-ZA" sz="1600" baseline="0" dirty="0" smtClean="0"/>
                        <a:t> Enrichment Service</a:t>
                      </a:r>
                      <a:endParaRPr lang="en-ZA" sz="1600" dirty="0"/>
                    </a:p>
                  </a:txBody>
                  <a:tcPr marL="68580" marR="68580" marT="34290" marB="34290"/>
                </a:tc>
                <a:tc>
                  <a:txBody>
                    <a:bodyPr/>
                    <a:lstStyle/>
                    <a:p>
                      <a:pPr algn="just"/>
                      <a:r>
                        <a:rPr lang="en-ZA" sz="1600" dirty="0" smtClean="0"/>
                        <a:t>Out of 3 targets, 2 targets were achieved</a:t>
                      </a:r>
                      <a:endParaRPr lang="en-ZA" sz="1600" dirty="0"/>
                    </a:p>
                  </a:txBody>
                  <a:tcPr marL="68580" marR="68580" marT="34290" marB="34290"/>
                </a:tc>
                <a:tc>
                  <a:txBody>
                    <a:bodyPr/>
                    <a:lstStyle/>
                    <a:p>
                      <a:pPr marL="285750" indent="-285750" algn="just">
                        <a:buFont typeface="Arial" panose="020B0604020202020204" pitchFamily="34" charset="0"/>
                        <a:buChar char="•"/>
                      </a:pPr>
                      <a:r>
                        <a:rPr lang="en-ZA" sz="1600" b="0" dirty="0" smtClean="0"/>
                        <a:t>Review</a:t>
                      </a:r>
                      <a:r>
                        <a:rPr lang="en-ZA" sz="1600" b="0" baseline="0" dirty="0" smtClean="0"/>
                        <a:t> future dates for national events to allow for more </a:t>
                      </a:r>
                      <a:r>
                        <a:rPr lang="en-US" sz="1600" b="0" baseline="0" dirty="0" smtClean="0"/>
                        <a:t>learners, teachers, officials, SGBs, parents and community organisation members to participate in social cohesion and gender equity programmes.</a:t>
                      </a:r>
                      <a:endParaRPr lang="en-ZA" sz="1600" b="0" dirty="0"/>
                    </a:p>
                  </a:txBody>
                  <a:tcPr marL="68580" marR="68580" marT="34290" marB="34290"/>
                </a:tc>
                <a:extLst>
                  <a:ext uri="{0D108BD9-81ED-4DB2-BD59-A6C34878D82A}">
                    <a16:rowId xmlns:a16="http://schemas.microsoft.com/office/drawing/2014/main" xmlns="" val="814072406"/>
                  </a:ext>
                </a:extLst>
              </a:tr>
              <a:tr h="600242">
                <a:tc gridSpan="3">
                  <a:txBody>
                    <a:bodyPr/>
                    <a:lstStyle/>
                    <a:p>
                      <a:pPr algn="just"/>
                      <a:r>
                        <a:rPr lang="en-ZA" sz="1800" b="1" dirty="0" smtClean="0"/>
                        <a:t>Overall performance for the department: Out of 15 targets,</a:t>
                      </a:r>
                      <a:r>
                        <a:rPr lang="en-ZA" sz="1800" b="1" baseline="0" dirty="0" smtClean="0"/>
                        <a:t> 9 were achieved = 60%</a:t>
                      </a:r>
                      <a:endParaRPr lang="en-ZA" sz="1800" b="1" dirty="0"/>
                    </a:p>
                  </a:txBody>
                  <a:tcPr marL="68580" marR="68580" marT="34290" marB="34290"/>
                </a:tc>
                <a:tc hMerge="1">
                  <a:txBody>
                    <a:bodyPr/>
                    <a:lstStyle/>
                    <a:p>
                      <a:pPr algn="just"/>
                      <a:endParaRPr lang="en-ZA" sz="1800" b="1" dirty="0"/>
                    </a:p>
                  </a:txBody>
                  <a:tcPr marL="68580" marR="68580" marT="34290" marB="34290"/>
                </a:tc>
                <a:tc hMerge="1">
                  <a:txBody>
                    <a:bodyPr/>
                    <a:lstStyle/>
                    <a:p>
                      <a:pPr algn="just"/>
                      <a:endParaRPr lang="en-ZA" sz="1800" b="1" dirty="0"/>
                    </a:p>
                  </a:txBody>
                  <a:tcPr marL="68580" marR="68580" marT="34290" marB="34290"/>
                </a:tc>
                <a:extLst>
                  <a:ext uri="{0D108BD9-81ED-4DB2-BD59-A6C34878D82A}">
                    <a16:rowId xmlns:a16="http://schemas.microsoft.com/office/drawing/2014/main" xmlns="" val="1937987305"/>
                  </a:ext>
                </a:extLst>
              </a:tr>
            </a:tbl>
          </a:graphicData>
        </a:graphic>
      </p:graphicFrame>
    </p:spTree>
    <p:extLst>
      <p:ext uri="{BB962C8B-B14F-4D97-AF65-F5344CB8AC3E}">
        <p14:creationId xmlns:p14="http://schemas.microsoft.com/office/powerpoint/2010/main" xmlns="" val="111312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12" y="483458"/>
            <a:ext cx="11523687" cy="667225"/>
          </a:xfrm>
          <a:solidFill>
            <a:schemeClr val="accent2"/>
          </a:solidFill>
        </p:spPr>
        <p:txBody>
          <a:bodyPr>
            <a:normAutofit/>
          </a:bodyPr>
          <a:lstStyle/>
          <a:p>
            <a:pPr algn="ctr"/>
            <a:r>
              <a:rPr lang="en-ZA" b="1" dirty="0"/>
              <a:t>Department of Communications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42578151"/>
              </p:ext>
            </p:extLst>
          </p:nvPr>
        </p:nvGraphicFramePr>
        <p:xfrm>
          <a:off x="2004400" y="2201676"/>
          <a:ext cx="5929636" cy="220980"/>
        </p:xfrm>
        <a:graphic>
          <a:graphicData uri="http://schemas.openxmlformats.org/drawingml/2006/table">
            <a:tbl>
              <a:tblPr firstRow="1" bandRow="1">
                <a:tableStyleId>{21E4AEA4-8DFA-4A89-87EB-49C32662AFE0}</a:tableStyleId>
              </a:tblPr>
              <a:tblGrid>
                <a:gridCol w="2964818">
                  <a:extLst>
                    <a:ext uri="{9D8B030D-6E8A-4147-A177-3AD203B41FA5}">
                      <a16:colId xmlns:a16="http://schemas.microsoft.com/office/drawing/2014/main" xmlns="" val="3772667252"/>
                    </a:ext>
                  </a:extLst>
                </a:gridCol>
                <a:gridCol w="2964818">
                  <a:extLst>
                    <a:ext uri="{9D8B030D-6E8A-4147-A177-3AD203B41FA5}">
                      <a16:colId xmlns:a16="http://schemas.microsoft.com/office/drawing/2014/main" xmlns="" val="1507489926"/>
                    </a:ext>
                  </a:extLst>
                </a:gridCol>
              </a:tblGrid>
              <a:tr h="0">
                <a:tc>
                  <a:txBody>
                    <a:bodyPr/>
                    <a:lstStyle/>
                    <a:p>
                      <a:r>
                        <a:rPr lang="en-ZA" sz="1000" dirty="0" smtClean="0"/>
                        <a:t>Programme 1: Admiistration</a:t>
                      </a:r>
                      <a:endParaRPr lang="en-ZA" sz="1000" dirty="0"/>
                    </a:p>
                  </a:txBody>
                  <a:tcPr marL="68580" marR="68580" marT="34290" marB="34290"/>
                </a:tc>
                <a:tc>
                  <a:txBody>
                    <a:bodyPr/>
                    <a:lstStyle/>
                    <a:p>
                      <a:r>
                        <a:rPr lang="en-ZA" sz="1000" dirty="0" smtClean="0"/>
                        <a:t>Out of a total of 3 targets, 3</a:t>
                      </a:r>
                      <a:r>
                        <a:rPr lang="en-ZA" sz="1000" baseline="0" dirty="0" smtClean="0"/>
                        <a:t> were not achieved</a:t>
                      </a:r>
                      <a:endParaRPr lang="en-ZA" sz="1000" dirty="0"/>
                    </a:p>
                  </a:txBody>
                  <a:tcPr marL="68580" marR="68580" marT="34290" marB="34290"/>
                </a:tc>
                <a:extLst>
                  <a:ext uri="{0D108BD9-81ED-4DB2-BD59-A6C34878D82A}">
                    <a16:rowId xmlns:a16="http://schemas.microsoft.com/office/drawing/2014/main" xmlns="" val="2048158217"/>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xmlns="" val="3146768239"/>
              </p:ext>
            </p:extLst>
          </p:nvPr>
        </p:nvGraphicFramePr>
        <p:xfrm>
          <a:off x="363513" y="1612931"/>
          <a:ext cx="11523686" cy="1475782"/>
        </p:xfrm>
        <a:graphic>
          <a:graphicData uri="http://schemas.openxmlformats.org/drawingml/2006/table">
            <a:tbl>
              <a:tblPr firstRow="1" bandRow="1">
                <a:tableStyleId>{21E4AEA4-8DFA-4A89-87EB-49C32662AFE0}</a:tableStyleId>
              </a:tblPr>
              <a:tblGrid>
                <a:gridCol w="11523686">
                  <a:extLst>
                    <a:ext uri="{9D8B030D-6E8A-4147-A177-3AD203B41FA5}">
                      <a16:colId xmlns:a16="http://schemas.microsoft.com/office/drawing/2014/main" xmlns="" val="3772667252"/>
                    </a:ext>
                  </a:extLst>
                </a:gridCol>
              </a:tblGrid>
              <a:tr h="539907">
                <a:tc>
                  <a:txBody>
                    <a:bodyPr/>
                    <a:lstStyle/>
                    <a:p>
                      <a:r>
                        <a:rPr lang="en-US" sz="1800" b="1" dirty="0" smtClean="0">
                          <a:solidFill>
                            <a:schemeClr val="bg1"/>
                          </a:solidFill>
                        </a:rPr>
                        <a:t>Did not submit the Quarter 3 reporting in adherence to the 2019/20 QPR Guidelines by the stipulated date of  31 January</a:t>
                      </a:r>
                      <a:r>
                        <a:rPr lang="en-US" sz="1800" b="1" baseline="0" dirty="0" smtClean="0">
                          <a:solidFill>
                            <a:schemeClr val="bg1"/>
                          </a:solidFill>
                        </a:rPr>
                        <a:t> 2020.</a:t>
                      </a:r>
                      <a:endParaRPr lang="en-US" sz="1800" b="1" dirty="0" smtClean="0">
                        <a:solidFill>
                          <a:schemeClr val="bg1"/>
                        </a:solidFill>
                      </a:endParaRPr>
                    </a:p>
                  </a:txBody>
                  <a:tcPr marL="68580" marR="68580" marT="34290" marB="34290"/>
                </a:tc>
                <a:extLst>
                  <a:ext uri="{0D108BD9-81ED-4DB2-BD59-A6C34878D82A}">
                    <a16:rowId xmlns:a16="http://schemas.microsoft.com/office/drawing/2014/main" xmlns="" val="2048158217"/>
                  </a:ext>
                </a:extLst>
              </a:tr>
              <a:tr h="858562">
                <a:tc>
                  <a:txBody>
                    <a:bodyPr/>
                    <a:lstStyle/>
                    <a:p>
                      <a:pPr marL="285750" indent="-285750">
                        <a:buFont typeface="Arial" panose="020B0604020202020204" pitchFamily="34" charset="0"/>
                        <a:buChar char="•"/>
                      </a:pPr>
                      <a:r>
                        <a:rPr lang="en-US" sz="1800" b="0" dirty="0" smtClean="0">
                          <a:solidFill>
                            <a:schemeClr val="tx1"/>
                          </a:solidFill>
                        </a:rPr>
                        <a:t>Departments</a:t>
                      </a:r>
                      <a:r>
                        <a:rPr lang="en-US" sz="1800" b="0" baseline="0" dirty="0" smtClean="0">
                          <a:solidFill>
                            <a:schemeClr val="tx1"/>
                          </a:solidFill>
                        </a:rPr>
                        <a:t> are audited by the AGSA on compliance to planning and reporting prescripts.</a:t>
                      </a:r>
                    </a:p>
                    <a:p>
                      <a:pPr marL="285750" indent="-285750">
                        <a:buFont typeface="Arial" panose="020B0604020202020204" pitchFamily="34" charset="0"/>
                        <a:buChar char="•"/>
                      </a:pPr>
                      <a:r>
                        <a:rPr lang="en-US" sz="1800" b="0" baseline="0" dirty="0" smtClean="0">
                          <a:solidFill>
                            <a:schemeClr val="tx1"/>
                          </a:solidFill>
                        </a:rPr>
                        <a:t>DPME is supporting the department to comply to the reporting prescripts</a:t>
                      </a:r>
                      <a:endParaRPr lang="en-US" sz="1800" b="0" dirty="0" smtClean="0">
                        <a:solidFill>
                          <a:schemeClr val="tx1"/>
                        </a:solidFill>
                      </a:endParaRPr>
                    </a:p>
                  </a:txBody>
                  <a:tcPr marL="68580" marR="68580" marT="34290" marB="34290"/>
                </a:tc>
                <a:extLst>
                  <a:ext uri="{0D108BD9-81ED-4DB2-BD59-A6C34878D82A}">
                    <a16:rowId xmlns:a16="http://schemas.microsoft.com/office/drawing/2014/main" xmlns="" val="2928716296"/>
                  </a:ext>
                </a:extLst>
              </a:tr>
            </a:tbl>
          </a:graphicData>
        </a:graphic>
      </p:graphicFrame>
    </p:spTree>
    <p:extLst>
      <p:ext uri="{BB962C8B-B14F-4D97-AF65-F5344CB8AC3E}">
        <p14:creationId xmlns:p14="http://schemas.microsoft.com/office/powerpoint/2010/main" xmlns="" val="3974437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656136360"/>
              </p:ext>
            </p:extLst>
          </p:nvPr>
        </p:nvGraphicFramePr>
        <p:xfrm>
          <a:off x="1681127" y="3843094"/>
          <a:ext cx="5929636" cy="1441734"/>
        </p:xfrm>
        <a:graphic>
          <a:graphicData uri="http://schemas.openxmlformats.org/drawingml/2006/table">
            <a:tbl>
              <a:tblPr firstRow="1" bandRow="1">
                <a:tableStyleId>{21E4AEA4-8DFA-4A89-87EB-49C32662AFE0}</a:tableStyleId>
              </a:tblPr>
              <a:tblGrid>
                <a:gridCol w="2964818">
                  <a:extLst>
                    <a:ext uri="{9D8B030D-6E8A-4147-A177-3AD203B41FA5}">
                      <a16:colId xmlns:a16="http://schemas.microsoft.com/office/drawing/2014/main" xmlns="" val="3772667252"/>
                    </a:ext>
                  </a:extLst>
                </a:gridCol>
                <a:gridCol w="2964818">
                  <a:extLst>
                    <a:ext uri="{9D8B030D-6E8A-4147-A177-3AD203B41FA5}">
                      <a16:colId xmlns:a16="http://schemas.microsoft.com/office/drawing/2014/main" xmlns="" val="1507489926"/>
                    </a:ext>
                  </a:extLst>
                </a:gridCol>
              </a:tblGrid>
              <a:tr h="0">
                <a:tc>
                  <a:txBody>
                    <a:bodyPr/>
                    <a:lstStyle/>
                    <a:p>
                      <a:r>
                        <a:rPr lang="en-ZA" sz="1000" dirty="0" smtClean="0"/>
                        <a:t>Programme 1: Admiistration</a:t>
                      </a:r>
                      <a:endParaRPr lang="en-ZA" sz="1000" dirty="0"/>
                    </a:p>
                  </a:txBody>
                  <a:tcPr marL="68580" marR="68580" marT="34290" marB="34290"/>
                </a:tc>
                <a:tc>
                  <a:txBody>
                    <a:bodyPr/>
                    <a:lstStyle/>
                    <a:p>
                      <a:r>
                        <a:rPr lang="en-ZA" sz="1000" dirty="0" smtClean="0"/>
                        <a:t>Out of a total of 3 targets, 3</a:t>
                      </a:r>
                      <a:r>
                        <a:rPr lang="en-ZA" sz="1000" baseline="0" dirty="0" smtClean="0"/>
                        <a:t> were not achieved</a:t>
                      </a:r>
                      <a:endParaRPr lang="en-ZA" sz="1000" dirty="0"/>
                    </a:p>
                  </a:txBody>
                  <a:tcPr marL="68580" marR="68580" marT="34290" marB="34290"/>
                </a:tc>
                <a:extLst>
                  <a:ext uri="{0D108BD9-81ED-4DB2-BD59-A6C34878D82A}">
                    <a16:rowId xmlns:a16="http://schemas.microsoft.com/office/drawing/2014/main" xmlns="" val="2048158217"/>
                  </a:ext>
                </a:extLst>
              </a:tr>
              <a:tr h="241818">
                <a:tc>
                  <a:txBody>
                    <a:bodyPr/>
                    <a:lstStyle/>
                    <a:p>
                      <a:r>
                        <a:rPr lang="en-ZA" sz="1000" dirty="0" smtClean="0"/>
                        <a:t>Programme 2 : Institutional Governance</a:t>
                      </a:r>
                      <a:endParaRPr lang="en-ZA" sz="1000" dirty="0"/>
                    </a:p>
                  </a:txBody>
                  <a:tcPr marL="68580" marR="68580" marT="34290" marB="34290"/>
                </a:tc>
                <a:tc>
                  <a:txBody>
                    <a:bodyPr/>
                    <a:lstStyle/>
                    <a:p>
                      <a:r>
                        <a:rPr lang="en-ZA" sz="1000" dirty="0" smtClean="0"/>
                        <a:t>Out of a</a:t>
                      </a:r>
                      <a:r>
                        <a:rPr lang="en-ZA" sz="1000" baseline="0" dirty="0" smtClean="0"/>
                        <a:t> total of 9 targets, 0 was not achieved</a:t>
                      </a:r>
                      <a:endParaRPr lang="en-ZA" sz="1000" dirty="0"/>
                    </a:p>
                  </a:txBody>
                  <a:tcPr marL="68580" marR="68580" marT="34290" marB="34290"/>
                </a:tc>
                <a:extLst>
                  <a:ext uri="{0D108BD9-81ED-4DB2-BD59-A6C34878D82A}">
                    <a16:rowId xmlns:a16="http://schemas.microsoft.com/office/drawing/2014/main" xmlns="" val="2043285446"/>
                  </a:ext>
                </a:extLst>
              </a:tr>
              <a:tr h="245130">
                <a:tc>
                  <a:txBody>
                    <a:bodyPr/>
                    <a:lstStyle/>
                    <a:p>
                      <a:r>
                        <a:rPr lang="en-ZA" sz="1000" dirty="0" smtClean="0"/>
                        <a:t>Programme 3:</a:t>
                      </a:r>
                      <a:r>
                        <a:rPr lang="en-ZA" sz="1000" baseline="0" dirty="0" smtClean="0"/>
                        <a:t> Arts and Culture Promotion and Development</a:t>
                      </a:r>
                      <a:endParaRPr lang="en-ZA"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Out of a total of 9 targets, 0 was not achieved</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41818">
                <a:tc>
                  <a:txBody>
                    <a:bodyPr/>
                    <a:lstStyle/>
                    <a:p>
                      <a:r>
                        <a:rPr lang="en-ZA" sz="1000" dirty="0" smtClean="0"/>
                        <a:t>Programme 4: Heritage</a:t>
                      </a:r>
                      <a:r>
                        <a:rPr lang="en-ZA" sz="1000" baseline="0" dirty="0" smtClean="0"/>
                        <a:t> Promotion and Preservation</a:t>
                      </a:r>
                      <a:endParaRPr lang="en-ZA" sz="1000" dirty="0"/>
                    </a:p>
                  </a:txBody>
                  <a:tcPr marL="68580" marR="68580" marT="34290" marB="34290"/>
                </a:tc>
                <a:tc>
                  <a:txBody>
                    <a:bodyPr/>
                    <a:lstStyle/>
                    <a:p>
                      <a:r>
                        <a:rPr lang="en-ZA" sz="1000" dirty="0" smtClean="0"/>
                        <a:t>Out of a total</a:t>
                      </a:r>
                      <a:r>
                        <a:rPr lang="en-ZA" sz="1000" baseline="0" dirty="0" smtClean="0"/>
                        <a:t> of 6 targets, 3 were not achieved</a:t>
                      </a:r>
                      <a:endParaRPr lang="en-ZA" sz="1000" dirty="0"/>
                    </a:p>
                  </a:txBody>
                  <a:tcPr marL="68580" marR="68580" marT="34290" marB="34290"/>
                </a:tc>
                <a:extLst>
                  <a:ext uri="{0D108BD9-81ED-4DB2-BD59-A6C34878D82A}">
                    <a16:rowId xmlns:a16="http://schemas.microsoft.com/office/drawing/2014/main" xmlns="" val="794148669"/>
                  </a:ext>
                </a:extLst>
              </a:tr>
              <a:tr h="241818">
                <a:tc>
                  <a:txBody>
                    <a:bodyPr/>
                    <a:lstStyle/>
                    <a:p>
                      <a:endParaRPr lang="en-ZA" sz="1000" dirty="0"/>
                    </a:p>
                  </a:txBody>
                  <a:tcPr marL="68580" marR="68580" marT="34290" marB="34290"/>
                </a:tc>
                <a:tc>
                  <a:txBody>
                    <a:bodyPr/>
                    <a:lstStyle/>
                    <a:p>
                      <a:endParaRPr lang="en-ZA" sz="1000" dirty="0"/>
                    </a:p>
                  </a:txBody>
                  <a:tcPr marL="68580" marR="68580" marT="34290" marB="34290"/>
                </a:tc>
                <a:extLst>
                  <a:ext uri="{0D108BD9-81ED-4DB2-BD59-A6C34878D82A}">
                    <a16:rowId xmlns:a16="http://schemas.microsoft.com/office/drawing/2014/main" xmlns="" val="2319784592"/>
                  </a:ext>
                </a:extLst>
              </a:tr>
            </a:tbl>
          </a:graphicData>
        </a:graphic>
      </p:graphicFrame>
      <p:sp>
        <p:nvSpPr>
          <p:cNvPr id="2" name="TextBox 1"/>
          <p:cNvSpPr txBox="1"/>
          <p:nvPr/>
        </p:nvSpPr>
        <p:spPr>
          <a:xfrm>
            <a:off x="108155" y="0"/>
            <a:ext cx="11741337" cy="553998"/>
          </a:xfrm>
          <a:prstGeom prst="rect">
            <a:avLst/>
          </a:prstGeom>
          <a:solidFill>
            <a:schemeClr val="accent2"/>
          </a:solidFill>
        </p:spPr>
        <p:txBody>
          <a:bodyPr wrap="square" rtlCol="0">
            <a:spAutoFit/>
          </a:bodyPr>
          <a:lstStyle/>
          <a:p>
            <a:pPr algn="ctr"/>
            <a:r>
              <a:rPr lang="en-ZA" sz="3000" b="1" dirty="0">
                <a:latin typeface="Calibri Light" panose="020F0302020204030204"/>
                <a:ea typeface="+mj-ea"/>
                <a:cs typeface="+mj-cs"/>
              </a:rPr>
              <a:t>Department of Cooperative Governance</a:t>
            </a:r>
            <a:endParaRPr lang="en-US" sz="3300" b="1" dirty="0">
              <a:latin typeface="+mj-lt"/>
              <a:ea typeface="+mj-ea"/>
              <a:cs typeface="+mj-cs"/>
            </a:endParaRPr>
          </a:p>
        </p:txBody>
      </p:sp>
      <p:graphicFrame>
        <p:nvGraphicFramePr>
          <p:cNvPr id="11" name="Content Placeholder 5"/>
          <p:cNvGraphicFramePr>
            <a:graphicFrameLocks/>
          </p:cNvGraphicFramePr>
          <p:nvPr>
            <p:extLst>
              <p:ext uri="{D42A27DB-BD31-4B8C-83A1-F6EECF244321}">
                <p14:modId xmlns:p14="http://schemas.microsoft.com/office/powerpoint/2010/main" xmlns="" val="2697629598"/>
              </p:ext>
            </p:extLst>
          </p:nvPr>
        </p:nvGraphicFramePr>
        <p:xfrm>
          <a:off x="108155" y="553999"/>
          <a:ext cx="11916697" cy="6088735"/>
        </p:xfrm>
        <a:graphic>
          <a:graphicData uri="http://schemas.openxmlformats.org/drawingml/2006/table">
            <a:tbl>
              <a:tblPr firstRow="1" bandRow="1">
                <a:tableStyleId>{21E4AEA4-8DFA-4A89-87EB-49C32662AFE0}</a:tableStyleId>
              </a:tblPr>
              <a:tblGrid>
                <a:gridCol w="2876145">
                  <a:extLst>
                    <a:ext uri="{9D8B030D-6E8A-4147-A177-3AD203B41FA5}">
                      <a16:colId xmlns:a16="http://schemas.microsoft.com/office/drawing/2014/main" xmlns="" val="3772667252"/>
                    </a:ext>
                  </a:extLst>
                </a:gridCol>
                <a:gridCol w="3361555">
                  <a:extLst>
                    <a:ext uri="{9D8B030D-6E8A-4147-A177-3AD203B41FA5}">
                      <a16:colId xmlns:a16="http://schemas.microsoft.com/office/drawing/2014/main" xmlns="" val="1507489926"/>
                    </a:ext>
                  </a:extLst>
                </a:gridCol>
                <a:gridCol w="5678997">
                  <a:extLst>
                    <a:ext uri="{9D8B030D-6E8A-4147-A177-3AD203B41FA5}">
                      <a16:colId xmlns:a16="http://schemas.microsoft.com/office/drawing/2014/main" xmlns="" val="2091118757"/>
                    </a:ext>
                  </a:extLst>
                </a:gridCol>
              </a:tblGrid>
              <a:tr h="353535">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206717285"/>
                  </a:ext>
                </a:extLst>
              </a:tr>
              <a:tr h="528763">
                <a:tc>
                  <a:txBody>
                    <a:bodyPr/>
                    <a:lstStyle/>
                    <a:p>
                      <a:r>
                        <a:rPr lang="en-ZA" sz="1600" dirty="0" smtClean="0"/>
                        <a:t>Programme 1: Administration </a:t>
                      </a:r>
                      <a:endParaRPr lang="en-ZA" sz="1600" dirty="0"/>
                    </a:p>
                  </a:txBody>
                  <a:tcPr marL="68580" marR="68580" marT="34290" marB="34290"/>
                </a:tc>
                <a:tc>
                  <a:txBody>
                    <a:bodyPr/>
                    <a:lstStyle/>
                    <a:p>
                      <a:r>
                        <a:rPr lang="en-ZA" sz="1600" dirty="0" smtClean="0"/>
                        <a:t>Out of</a:t>
                      </a:r>
                      <a:r>
                        <a:rPr lang="en-ZA" sz="1600" baseline="0" dirty="0" smtClean="0"/>
                        <a:t> total of 1 target, 0 was achieved </a:t>
                      </a:r>
                      <a:endParaRPr lang="en-ZA" sz="1600" dirty="0"/>
                    </a:p>
                  </a:txBody>
                  <a:tcPr marL="68580" marR="68580" marT="34290" marB="34290"/>
                </a:tc>
                <a:tc>
                  <a:txBody>
                    <a:bodyPr/>
                    <a:lstStyle/>
                    <a:p>
                      <a:endParaRPr lang="en-ZA" sz="1600" dirty="0"/>
                    </a:p>
                  </a:txBody>
                  <a:tcPr marL="68580" marR="68580" marT="34290" marB="34290"/>
                </a:tc>
                <a:extLst>
                  <a:ext uri="{0D108BD9-81ED-4DB2-BD59-A6C34878D82A}">
                    <a16:rowId xmlns:a16="http://schemas.microsoft.com/office/drawing/2014/main" xmlns="" val="2043285446"/>
                  </a:ext>
                </a:extLst>
              </a:tr>
              <a:tr h="2151269">
                <a:tc>
                  <a:txBody>
                    <a:bodyPr/>
                    <a:lstStyle/>
                    <a:p>
                      <a:r>
                        <a:rPr lang="en-ZA" sz="1600" dirty="0" smtClean="0"/>
                        <a:t>Programme 2 : Regional</a:t>
                      </a:r>
                      <a:r>
                        <a:rPr lang="en-ZA" sz="1600" baseline="0" dirty="0" smtClean="0"/>
                        <a:t> and Urban Development and Legislative Support</a:t>
                      </a:r>
                      <a:endParaRPr lang="en-ZA" sz="1600" dirty="0"/>
                    </a:p>
                  </a:txBody>
                  <a:tcPr marL="68580" marR="68580" marT="34290" marB="34290"/>
                </a:tc>
                <a:tc>
                  <a:txBody>
                    <a:bodyPr/>
                    <a:lstStyle/>
                    <a:p>
                      <a:r>
                        <a:rPr lang="en-ZA" sz="1600" dirty="0" smtClean="0"/>
                        <a:t>Out of a</a:t>
                      </a:r>
                      <a:r>
                        <a:rPr lang="en-ZA" sz="1600" baseline="0" dirty="0" smtClean="0"/>
                        <a:t> total of 6 targets, 3 was achieved</a:t>
                      </a:r>
                      <a:endParaRPr lang="en-ZA" sz="1600" dirty="0"/>
                    </a:p>
                  </a:txBody>
                  <a:tcPr marL="68580" marR="68580" marT="34290" marB="34290"/>
                </a:tc>
                <a:tc>
                  <a:txBody>
                    <a:bodyPr/>
                    <a:lstStyle/>
                    <a:p>
                      <a:pPr marL="285750" indent="-285750" algn="just">
                        <a:buFont typeface="Arial" panose="020B0604020202020204" pitchFamily="34" charset="0"/>
                        <a:buChar char="•"/>
                      </a:pPr>
                      <a:r>
                        <a:rPr lang="en-US" sz="1600" dirty="0" smtClean="0"/>
                        <a:t>Support plans not signed by councils. Letters to be sent to MMs requesting  support plans to be added on Council Agendas.</a:t>
                      </a:r>
                    </a:p>
                    <a:p>
                      <a:pPr marL="285750" indent="-285750" algn="just">
                        <a:buFont typeface="Arial" panose="020B0604020202020204" pitchFamily="34" charset="0"/>
                        <a:buChar char="•"/>
                      </a:pPr>
                      <a:r>
                        <a:rPr lang="en-US" sz="1600" dirty="0" smtClean="0"/>
                        <a:t>Memo submission of R250 000.00 for variation of the awarded BID, awaiting DG Approval  then will Appoint the  service provider.</a:t>
                      </a:r>
                    </a:p>
                    <a:p>
                      <a:pPr marL="285750" indent="-285750" algn="just">
                        <a:buFont typeface="Arial" panose="020B0604020202020204" pitchFamily="34" charset="0"/>
                        <a:buChar char="•"/>
                      </a:pPr>
                      <a:r>
                        <a:rPr lang="en-US" sz="1600" dirty="0" smtClean="0"/>
                        <a:t>Decision to fast track the implementation of the DDM resulted in timelines relating to the implementation of the DDM being brought forward.</a:t>
                      </a:r>
                    </a:p>
                  </a:txBody>
                  <a:tcPr marL="68580" marR="68580" marT="34290" marB="34290"/>
                </a:tc>
                <a:extLst>
                  <a:ext uri="{0D108BD9-81ED-4DB2-BD59-A6C34878D82A}">
                    <a16:rowId xmlns:a16="http://schemas.microsoft.com/office/drawing/2014/main" xmlns="" val="959158746"/>
                  </a:ext>
                </a:extLst>
              </a:tr>
              <a:tr h="528763">
                <a:tc>
                  <a:txBody>
                    <a:bodyPr/>
                    <a:lstStyle/>
                    <a:p>
                      <a:r>
                        <a:rPr lang="en-ZA" sz="1600" dirty="0" smtClean="0"/>
                        <a:t>Programme 3: Institutional Development </a:t>
                      </a:r>
                      <a:endParaRPr lang="en-ZA"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Out of a</a:t>
                      </a:r>
                      <a:r>
                        <a:rPr lang="en-ZA" sz="1600" baseline="0" dirty="0" smtClean="0"/>
                        <a:t> total of 5 targets, 4 was achieved</a:t>
                      </a:r>
                      <a:endParaRPr lang="en-ZA" sz="1600" dirty="0" smtClean="0"/>
                    </a:p>
                  </a:txBody>
                  <a:tcPr marL="68580" marR="68580" marT="34290" marB="34290"/>
                </a:tc>
                <a:tc>
                  <a:txBody>
                    <a:bodyPr/>
                    <a:lstStyle/>
                    <a:p>
                      <a:pPr marL="285750" marR="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Delay in the revival of the Bill by Parliament</a:t>
                      </a:r>
                    </a:p>
                    <a:p>
                      <a:pPr marL="285750" marR="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smtClean="0">
                          <a:solidFill>
                            <a:schemeClr val="dk1"/>
                          </a:solidFill>
                          <a:latin typeface="+mn-lt"/>
                          <a:ea typeface="+mn-ea"/>
                          <a:cs typeface="+mn-cs"/>
                        </a:rPr>
                        <a:t>Engagement with Parliament to fast-track  the Bill.</a:t>
                      </a:r>
                      <a:endParaRPr lang="en-ZA" sz="1600" kern="1200" dirty="0" smtClean="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528763">
                <a:tc>
                  <a:txBody>
                    <a:bodyPr/>
                    <a:lstStyle/>
                    <a:p>
                      <a:r>
                        <a:rPr lang="en-ZA" sz="1600" dirty="0" smtClean="0"/>
                        <a:t>Programme 4: National Disaster Management Centre</a:t>
                      </a:r>
                      <a:endParaRPr lang="en-ZA" sz="1600" dirty="0"/>
                    </a:p>
                  </a:txBody>
                  <a:tcPr marL="68580" marR="68580" marT="34290" marB="34290"/>
                </a:tc>
                <a:tc>
                  <a:txBody>
                    <a:bodyPr/>
                    <a:lstStyle/>
                    <a:p>
                      <a:r>
                        <a:rPr lang="en-ZA" sz="1600" dirty="0" smtClean="0"/>
                        <a:t>Out of a total</a:t>
                      </a:r>
                      <a:r>
                        <a:rPr lang="en-ZA" sz="1600" baseline="0" dirty="0" smtClean="0"/>
                        <a:t> of 3 targets,  3 was achieved</a:t>
                      </a:r>
                      <a:endParaRPr lang="en-ZA" sz="1600" dirty="0"/>
                    </a:p>
                  </a:txBody>
                  <a:tcPr marL="68580" marR="68580" marT="34290" marB="34290"/>
                </a:tc>
                <a:tc>
                  <a:txBody>
                    <a:bodyPr/>
                    <a:lstStyle/>
                    <a:p>
                      <a:pPr algn="just"/>
                      <a:endParaRPr lang="en-ZA" sz="1600" dirty="0"/>
                    </a:p>
                  </a:txBody>
                  <a:tcPr marL="68580" marR="68580" marT="34290" marB="34290"/>
                </a:tc>
                <a:extLst>
                  <a:ext uri="{0D108BD9-81ED-4DB2-BD59-A6C34878D82A}">
                    <a16:rowId xmlns:a16="http://schemas.microsoft.com/office/drawing/2014/main" xmlns="" val="4217566632"/>
                  </a:ext>
                </a:extLst>
              </a:tr>
              <a:tr h="760550">
                <a:tc>
                  <a:txBody>
                    <a:bodyPr/>
                    <a:lstStyle/>
                    <a:p>
                      <a:r>
                        <a:rPr lang="en-ZA" sz="1600" dirty="0" smtClean="0"/>
                        <a:t>Programme</a:t>
                      </a:r>
                      <a:r>
                        <a:rPr lang="en-ZA" sz="1600" baseline="0" dirty="0" smtClean="0"/>
                        <a:t> 5: Local Government Support and Interventions Management </a:t>
                      </a:r>
                      <a:endParaRPr lang="en-ZA"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Out of a</a:t>
                      </a:r>
                      <a:r>
                        <a:rPr lang="en-ZA" sz="1600" baseline="0" dirty="0" smtClean="0"/>
                        <a:t> total of 1 targets, 1 achieved</a:t>
                      </a:r>
                      <a:endParaRPr lang="en-ZA" sz="16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dirty="0" smtClean="0"/>
                    </a:p>
                  </a:txBody>
                  <a:tcPr marL="68580" marR="68580" marT="34290" marB="34290"/>
                </a:tc>
                <a:extLst>
                  <a:ext uri="{0D108BD9-81ED-4DB2-BD59-A6C34878D82A}">
                    <a16:rowId xmlns:a16="http://schemas.microsoft.com/office/drawing/2014/main" xmlns="" val="4053921536"/>
                  </a:ext>
                </a:extLst>
              </a:tr>
              <a:tr h="528763">
                <a:tc>
                  <a:txBody>
                    <a:bodyPr/>
                    <a:lstStyle/>
                    <a:p>
                      <a:r>
                        <a:rPr lang="en-ZA" sz="1600" dirty="0" smtClean="0"/>
                        <a:t>Programme 6: Community Work Programme</a:t>
                      </a:r>
                      <a:endParaRPr lang="en-ZA"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Out of a</a:t>
                      </a:r>
                      <a:r>
                        <a:rPr lang="en-ZA" sz="1600" baseline="0" dirty="0" smtClean="0"/>
                        <a:t> total of 3 targets, 2  was achieved</a:t>
                      </a:r>
                      <a:endParaRPr lang="en-ZA" sz="16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dirty="0" smtClean="0"/>
                    </a:p>
                  </a:txBody>
                  <a:tcPr marL="68580" marR="68580" marT="34290" marB="34290"/>
                </a:tc>
                <a:extLst>
                  <a:ext uri="{0D108BD9-81ED-4DB2-BD59-A6C34878D82A}">
                    <a16:rowId xmlns:a16="http://schemas.microsoft.com/office/drawing/2014/main" xmlns="" val="794148669"/>
                  </a:ext>
                </a:extLst>
              </a:tr>
              <a:tr h="554886">
                <a:tc gridSpan="3">
                  <a:txBody>
                    <a:bodyPr/>
                    <a:lstStyle/>
                    <a:p>
                      <a:r>
                        <a:rPr lang="en-ZA" sz="1800" b="1" dirty="0" smtClean="0"/>
                        <a:t>Overall performance for the department: Out of 19</a:t>
                      </a:r>
                      <a:r>
                        <a:rPr lang="en-ZA" sz="1800" b="1" baseline="0" dirty="0" smtClean="0"/>
                        <a:t> </a:t>
                      </a:r>
                      <a:r>
                        <a:rPr lang="en-ZA" sz="1800" b="1" dirty="0" smtClean="0"/>
                        <a:t>targets,</a:t>
                      </a:r>
                      <a:r>
                        <a:rPr lang="en-ZA" sz="1800" b="1" baseline="0" dirty="0" smtClean="0"/>
                        <a:t> 13  were achieved = 68%</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173600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441" y="0"/>
            <a:ext cx="11419840" cy="624381"/>
          </a:xfrm>
          <a:solidFill>
            <a:schemeClr val="accent2"/>
          </a:solidFill>
        </p:spPr>
        <p:txBody>
          <a:bodyPr>
            <a:normAutofit/>
          </a:bodyPr>
          <a:lstStyle/>
          <a:p>
            <a:pPr lvl="0" algn="ctr" defTabSz="914400">
              <a:lnSpc>
                <a:spcPct val="100000"/>
              </a:lnSpc>
              <a:spcBef>
                <a:spcPts val="0"/>
              </a:spcBef>
            </a:pPr>
            <a:r>
              <a:rPr lang="en-ZA" sz="3000" dirty="0">
                <a:ea typeface="+mn-ea"/>
                <a:cs typeface="+mn-cs"/>
              </a:rPr>
              <a:t>Department of Correctional Services</a:t>
            </a:r>
            <a:endParaRPr lang="en-US" dirty="0">
              <a:ea typeface="+mn-ea"/>
              <a:cs typeface="+mn-cs"/>
            </a:endParaRPr>
          </a:p>
        </p:txBody>
      </p:sp>
      <p:graphicFrame>
        <p:nvGraphicFramePr>
          <p:cNvPr id="6" name="Content Placeholder 5"/>
          <p:cNvGraphicFramePr>
            <a:graphicFrameLocks/>
          </p:cNvGraphicFramePr>
          <p:nvPr>
            <p:extLst>
              <p:ext uri="{D42A27DB-BD31-4B8C-83A1-F6EECF244321}">
                <p14:modId xmlns:p14="http://schemas.microsoft.com/office/powerpoint/2010/main" xmlns="" val="1502907773"/>
              </p:ext>
            </p:extLst>
          </p:nvPr>
        </p:nvGraphicFramePr>
        <p:xfrm>
          <a:off x="345441" y="811684"/>
          <a:ext cx="11419840" cy="5797634"/>
        </p:xfrm>
        <a:graphic>
          <a:graphicData uri="http://schemas.openxmlformats.org/drawingml/2006/table">
            <a:tbl>
              <a:tblPr firstRow="1" bandRow="1">
                <a:tableStyleId>{21E4AEA4-8DFA-4A89-87EB-49C32662AFE0}</a:tableStyleId>
              </a:tblPr>
              <a:tblGrid>
                <a:gridCol w="2722880">
                  <a:extLst>
                    <a:ext uri="{9D8B030D-6E8A-4147-A177-3AD203B41FA5}">
                      <a16:colId xmlns:a16="http://schemas.microsoft.com/office/drawing/2014/main" xmlns="" val="3772667252"/>
                    </a:ext>
                  </a:extLst>
                </a:gridCol>
                <a:gridCol w="3190240">
                  <a:extLst>
                    <a:ext uri="{9D8B030D-6E8A-4147-A177-3AD203B41FA5}">
                      <a16:colId xmlns:a16="http://schemas.microsoft.com/office/drawing/2014/main" xmlns="" val="1507489926"/>
                    </a:ext>
                  </a:extLst>
                </a:gridCol>
                <a:gridCol w="5506720">
                  <a:extLst>
                    <a:ext uri="{9D8B030D-6E8A-4147-A177-3AD203B41FA5}">
                      <a16:colId xmlns:a16="http://schemas.microsoft.com/office/drawing/2014/main" xmlns="" val="1576822331"/>
                    </a:ext>
                  </a:extLst>
                </a:gridCol>
              </a:tblGrid>
              <a:tr h="329806">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946258456"/>
                  </a:ext>
                </a:extLst>
              </a:tr>
              <a:tr h="329806">
                <a:tc>
                  <a:txBody>
                    <a:bodyPr/>
                    <a:lstStyle/>
                    <a:p>
                      <a:r>
                        <a:rPr lang="en-ZA" sz="1800" dirty="0" smtClean="0">
                          <a:latin typeface="+mn-lt"/>
                        </a:rPr>
                        <a:t>Programme 1: Administration</a:t>
                      </a:r>
                      <a:endParaRPr lang="en-ZA" sz="1800" dirty="0">
                        <a:latin typeface="+mn-lt"/>
                      </a:endParaRPr>
                    </a:p>
                  </a:txBody>
                  <a:tcPr marL="68580" marR="68580" marT="34290" marB="34290"/>
                </a:tc>
                <a:tc>
                  <a:txBody>
                    <a:bodyPr/>
                    <a:lstStyle/>
                    <a:p>
                      <a:r>
                        <a:rPr lang="en-ZA" sz="1800" dirty="0" smtClean="0">
                          <a:latin typeface="+mn-lt"/>
                        </a:rPr>
                        <a:t>Out of a total of 7 targets, 5</a:t>
                      </a:r>
                      <a:r>
                        <a:rPr lang="en-ZA" sz="1800" baseline="0" dirty="0" smtClean="0">
                          <a:latin typeface="+mn-lt"/>
                        </a:rPr>
                        <a:t> was achieved</a:t>
                      </a:r>
                      <a:endParaRPr lang="en-ZA" sz="1800" dirty="0">
                        <a:latin typeface="+mn-lt"/>
                      </a:endParaRPr>
                    </a:p>
                  </a:txBody>
                  <a:tcPr marL="68580" marR="68580" marT="34290" marB="34290"/>
                </a:tc>
                <a:tc>
                  <a:txBody>
                    <a:bodyPr/>
                    <a:lstStyle/>
                    <a:p>
                      <a:pPr marL="0" indent="0">
                        <a:buFont typeface="Arial" panose="020B0604020202020204" pitchFamily="34" charset="0"/>
                        <a:buNone/>
                      </a:pPr>
                      <a:r>
                        <a:rPr lang="en-US" sz="1800" dirty="0" smtClean="0">
                          <a:latin typeface="+mn-lt"/>
                        </a:rPr>
                        <a:t>Integrated Inmate Management System (IIMS) was not</a:t>
                      </a:r>
                      <a:r>
                        <a:rPr lang="en-US" sz="1800" baseline="0" dirty="0" smtClean="0">
                          <a:latin typeface="+mn-lt"/>
                        </a:rPr>
                        <a:t> rolled out to all sites. </a:t>
                      </a:r>
                      <a:r>
                        <a:rPr lang="en-US" sz="1800" dirty="0" smtClean="0">
                          <a:latin typeface="+mn-lt"/>
                        </a:rPr>
                        <a:t>Correction of identified issues delayed beyond estimated timelines.</a:t>
                      </a:r>
                      <a:endParaRPr lang="en-ZA" sz="1800" dirty="0">
                        <a:latin typeface="+mn-lt"/>
                      </a:endParaRPr>
                    </a:p>
                  </a:txBody>
                  <a:tcPr marL="68580" marR="68580" marT="34290" marB="34290"/>
                </a:tc>
                <a:extLst>
                  <a:ext uri="{0D108BD9-81ED-4DB2-BD59-A6C34878D82A}">
                    <a16:rowId xmlns:a16="http://schemas.microsoft.com/office/drawing/2014/main" xmlns="" val="2048158217"/>
                  </a:ext>
                </a:extLst>
              </a:tr>
              <a:tr h="329806">
                <a:tc>
                  <a:txBody>
                    <a:bodyPr/>
                    <a:lstStyle/>
                    <a:p>
                      <a:r>
                        <a:rPr lang="en-ZA" sz="1800" dirty="0" smtClean="0">
                          <a:latin typeface="+mn-lt"/>
                        </a:rPr>
                        <a:t>Programme 2 : Incarceration </a:t>
                      </a:r>
                      <a:endParaRPr lang="en-ZA" sz="1800" dirty="0">
                        <a:latin typeface="+mn-lt"/>
                      </a:endParaRPr>
                    </a:p>
                  </a:txBody>
                  <a:tcPr marL="68580" marR="68580" marT="34290" marB="34290"/>
                </a:tc>
                <a:tc>
                  <a:txBody>
                    <a:bodyPr/>
                    <a:lstStyle/>
                    <a:p>
                      <a:r>
                        <a:rPr lang="en-ZA" sz="1800" dirty="0" smtClean="0">
                          <a:latin typeface="+mn-lt"/>
                        </a:rPr>
                        <a:t>Out of a</a:t>
                      </a:r>
                      <a:r>
                        <a:rPr lang="en-ZA" sz="1800" baseline="0" dirty="0" smtClean="0">
                          <a:latin typeface="+mn-lt"/>
                        </a:rPr>
                        <a:t> total of 5 targets, 4 was achieved</a:t>
                      </a:r>
                      <a:endParaRPr lang="en-ZA" sz="1800" dirty="0">
                        <a:latin typeface="+mn-lt"/>
                      </a:endParaRPr>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800" kern="1200" dirty="0" smtClean="0">
                          <a:solidFill>
                            <a:schemeClr val="dk1"/>
                          </a:solidFill>
                          <a:latin typeface="+mn-lt"/>
                          <a:ea typeface="+mn-ea"/>
                          <a:cs typeface="+mn-cs"/>
                        </a:rPr>
                        <a:t>Reasons</a:t>
                      </a:r>
                      <a:r>
                        <a:rPr lang="en-ZA" sz="1800" kern="1200" baseline="0" dirty="0" smtClean="0">
                          <a:solidFill>
                            <a:schemeClr val="dk1"/>
                          </a:solidFill>
                          <a:latin typeface="+mn-lt"/>
                          <a:ea typeface="+mn-ea"/>
                          <a:cs typeface="+mn-cs"/>
                        </a:rPr>
                        <a:t> for non-achievement and corrective measures were not provided</a:t>
                      </a:r>
                      <a:r>
                        <a:rPr lang="en-US" sz="1800" baseline="0" dirty="0" smtClean="0">
                          <a:latin typeface="+mn-lt"/>
                        </a:rPr>
                        <a:t>. </a:t>
                      </a:r>
                      <a:endParaRPr lang="en-ZA" sz="1800" dirty="0">
                        <a:latin typeface="+mn-lt"/>
                      </a:endParaRPr>
                    </a:p>
                  </a:txBody>
                  <a:tcPr marL="68580" marR="68580" marT="34290" marB="34290"/>
                </a:tc>
                <a:extLst>
                  <a:ext uri="{0D108BD9-81ED-4DB2-BD59-A6C34878D82A}">
                    <a16:rowId xmlns:a16="http://schemas.microsoft.com/office/drawing/2014/main" xmlns="" val="2043285446"/>
                  </a:ext>
                </a:extLst>
              </a:tr>
              <a:tr h="329806">
                <a:tc>
                  <a:txBody>
                    <a:bodyPr/>
                    <a:lstStyle/>
                    <a:p>
                      <a:r>
                        <a:rPr lang="en-ZA" sz="1800" dirty="0" smtClean="0">
                          <a:latin typeface="+mn-lt"/>
                        </a:rPr>
                        <a:t>Programme 3: Rehabilitation</a:t>
                      </a:r>
                      <a:endParaRPr lang="en-ZA" sz="1800" dirty="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mn-lt"/>
                        </a:rPr>
                        <a:t>Out of a</a:t>
                      </a:r>
                      <a:r>
                        <a:rPr lang="en-ZA" sz="1800" baseline="0" dirty="0" smtClean="0">
                          <a:latin typeface="+mn-lt"/>
                        </a:rPr>
                        <a:t> total of 9  targets, 8 was achieved</a:t>
                      </a:r>
                      <a:endParaRPr lang="en-ZA" sz="1800" dirty="0" smtClean="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smtClean="0">
                          <a:latin typeface="+mn-lt"/>
                        </a:rPr>
                        <a:t>Number of offenders who participate in educational programmes per the Daily Attendance Register per academic year (AET) was not achieved, due to reduction of illiteracy level of the country. As of 2015, South Africa's total literacy rate was around 94.37% which means almost 95 percent of all South Africans could read and write. The illiteracy level is decreasing at a rate of 1.59% per year according to stats</a:t>
                      </a:r>
                      <a:r>
                        <a:rPr lang="en-US" sz="1800" baseline="0" dirty="0" smtClean="0">
                          <a:latin typeface="+mn-lt"/>
                        </a:rPr>
                        <a:t> SA.</a:t>
                      </a:r>
                      <a:endParaRPr lang="en-ZA" sz="1800" dirty="0" smtClean="0">
                        <a:latin typeface="+mn-lt"/>
                      </a:endParaRPr>
                    </a:p>
                  </a:txBody>
                  <a:tcPr marL="68580" marR="68580" marT="34290" marB="34290"/>
                </a:tc>
                <a:extLst>
                  <a:ext uri="{0D108BD9-81ED-4DB2-BD59-A6C34878D82A}">
                    <a16:rowId xmlns:a16="http://schemas.microsoft.com/office/drawing/2014/main" xmlns="" val="105803106"/>
                  </a:ext>
                </a:extLst>
              </a:tr>
              <a:tr h="329806">
                <a:tc>
                  <a:txBody>
                    <a:bodyPr/>
                    <a:lstStyle/>
                    <a:p>
                      <a:r>
                        <a:rPr lang="en-ZA" sz="1800" dirty="0" smtClean="0">
                          <a:latin typeface="+mn-lt"/>
                        </a:rPr>
                        <a:t>Programme 4: Care</a:t>
                      </a:r>
                      <a:endParaRPr lang="en-ZA" sz="1800" dirty="0">
                        <a:latin typeface="+mn-lt"/>
                      </a:endParaRPr>
                    </a:p>
                  </a:txBody>
                  <a:tcPr marL="68580" marR="68580" marT="34290" marB="34290"/>
                </a:tc>
                <a:tc>
                  <a:txBody>
                    <a:bodyPr/>
                    <a:lstStyle/>
                    <a:p>
                      <a:r>
                        <a:rPr lang="en-ZA" sz="1800" dirty="0" smtClean="0">
                          <a:latin typeface="+mn-lt"/>
                        </a:rPr>
                        <a:t>Out of a total</a:t>
                      </a:r>
                      <a:r>
                        <a:rPr lang="en-ZA" sz="1800" baseline="0" dirty="0" smtClean="0">
                          <a:latin typeface="+mn-lt"/>
                        </a:rPr>
                        <a:t> of 3 targets, 2 was achieved</a:t>
                      </a:r>
                      <a:endParaRPr lang="en-ZA" sz="1800" dirty="0">
                        <a:latin typeface="+mn-lt"/>
                      </a:endParaRPr>
                    </a:p>
                  </a:txBody>
                  <a:tcPr marL="68580" marR="68580" marT="34290" marB="34290"/>
                </a:tc>
                <a:tc>
                  <a:txBody>
                    <a:bodyPr/>
                    <a:lstStyle/>
                    <a:p>
                      <a:pPr marL="0" indent="0">
                        <a:buFont typeface="Arial" panose="020B0604020202020204" pitchFamily="34" charset="0"/>
                        <a:buNone/>
                      </a:pPr>
                      <a:r>
                        <a:rPr lang="en-ZA" sz="1800" kern="1200" dirty="0" smtClean="0">
                          <a:solidFill>
                            <a:schemeClr val="dk1"/>
                          </a:solidFill>
                          <a:latin typeface="+mn-lt"/>
                          <a:ea typeface="+mn-ea"/>
                          <a:cs typeface="+mn-cs"/>
                        </a:rPr>
                        <a:t>Reasons</a:t>
                      </a:r>
                      <a:r>
                        <a:rPr lang="en-ZA" sz="1800" kern="1200" baseline="0" dirty="0" smtClean="0">
                          <a:solidFill>
                            <a:schemeClr val="dk1"/>
                          </a:solidFill>
                          <a:latin typeface="+mn-lt"/>
                          <a:ea typeface="+mn-ea"/>
                          <a:cs typeface="+mn-cs"/>
                        </a:rPr>
                        <a:t> for non-achievement and corrective measures were not provided</a:t>
                      </a:r>
                      <a:endParaRPr lang="en-ZA" sz="18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794148669"/>
                  </a:ext>
                </a:extLst>
              </a:tr>
              <a:tr h="329806">
                <a:tc>
                  <a:txBody>
                    <a:bodyPr/>
                    <a:lstStyle/>
                    <a:p>
                      <a:r>
                        <a:rPr lang="en-ZA" sz="1800" dirty="0" smtClean="0">
                          <a:latin typeface="+mn-lt"/>
                        </a:rPr>
                        <a:t>Programme 5: Social Reintegration</a:t>
                      </a:r>
                      <a:endParaRPr lang="en-ZA" sz="1800" dirty="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mn-lt"/>
                        </a:rPr>
                        <a:t>Out of a</a:t>
                      </a:r>
                      <a:r>
                        <a:rPr lang="en-ZA" sz="1800" baseline="0" dirty="0" smtClean="0">
                          <a:latin typeface="+mn-lt"/>
                        </a:rPr>
                        <a:t> total of 4 targets, 4 was achieved</a:t>
                      </a:r>
                      <a:endParaRPr lang="en-ZA" sz="1800" dirty="0" smtClean="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smtClean="0">
                        <a:latin typeface="+mn-lt"/>
                      </a:endParaRPr>
                    </a:p>
                  </a:txBody>
                  <a:tcPr marL="68580" marR="68580" marT="34290" marB="34290"/>
                </a:tc>
                <a:extLst>
                  <a:ext uri="{0D108BD9-81ED-4DB2-BD59-A6C34878D82A}">
                    <a16:rowId xmlns:a16="http://schemas.microsoft.com/office/drawing/2014/main" xmlns="" val="3602352690"/>
                  </a:ext>
                </a:extLst>
              </a:tr>
              <a:tr h="406357">
                <a:tc gridSpan="3">
                  <a:txBody>
                    <a:bodyPr/>
                    <a:lstStyle/>
                    <a:p>
                      <a:r>
                        <a:rPr lang="en-ZA" sz="1800" b="1" dirty="0" smtClean="0">
                          <a:latin typeface="+mn-lt"/>
                        </a:rPr>
                        <a:t>Overall performance for the department: Out of 28 targets,</a:t>
                      </a:r>
                      <a:r>
                        <a:rPr lang="en-ZA" sz="1800" b="1" baseline="0" dirty="0" smtClean="0">
                          <a:latin typeface="+mn-lt"/>
                        </a:rPr>
                        <a:t> 23 were achieved = 82%</a:t>
                      </a:r>
                      <a:endParaRPr lang="en-ZA" sz="1800" b="1" dirty="0">
                        <a:latin typeface="+mn-lt"/>
                      </a:endParaRPr>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258353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972" y="91647"/>
            <a:ext cx="11566387" cy="523220"/>
          </a:xfrm>
          <a:prstGeom prst="rect">
            <a:avLst/>
          </a:prstGeom>
          <a:solidFill>
            <a:schemeClr val="accent2"/>
          </a:solidFill>
        </p:spPr>
        <p:txBody>
          <a:bodyPr wrap="square" rtlCol="0">
            <a:spAutoFit/>
          </a:bodyPr>
          <a:lstStyle/>
          <a:p>
            <a:pPr algn="ctr"/>
            <a:r>
              <a:rPr lang="en-ZA" sz="2800" b="1" dirty="0">
                <a:latin typeface="+mj-lt"/>
              </a:rPr>
              <a:t>Department of </a:t>
            </a:r>
            <a:r>
              <a:rPr lang="en-ZA" sz="2800" b="1" dirty="0" smtClean="0">
                <a:latin typeface="+mj-lt"/>
              </a:rPr>
              <a:t>Defence </a:t>
            </a:r>
            <a:r>
              <a:rPr lang="en-ZA" sz="2200" b="1" dirty="0" smtClean="0">
                <a:latin typeface="+mj-lt"/>
              </a:rPr>
              <a:t>(*Based on unclassified performance information)</a:t>
            </a:r>
            <a:endParaRPr lang="en-US" sz="2200" b="1" dirty="0">
              <a:latin typeface="+mj-lt"/>
            </a:endParaRPr>
          </a:p>
        </p:txBody>
      </p:sp>
      <p:graphicFrame>
        <p:nvGraphicFramePr>
          <p:cNvPr id="6" name="Content Placeholder 5"/>
          <p:cNvGraphicFramePr>
            <a:graphicFrameLocks/>
          </p:cNvGraphicFramePr>
          <p:nvPr>
            <p:extLst>
              <p:ext uri="{D42A27DB-BD31-4B8C-83A1-F6EECF244321}">
                <p14:modId xmlns:p14="http://schemas.microsoft.com/office/powerpoint/2010/main" xmlns="" val="3521671208"/>
              </p:ext>
            </p:extLst>
          </p:nvPr>
        </p:nvGraphicFramePr>
        <p:xfrm>
          <a:off x="235972" y="765696"/>
          <a:ext cx="11641395" cy="6286853"/>
        </p:xfrm>
        <a:graphic>
          <a:graphicData uri="http://schemas.openxmlformats.org/drawingml/2006/table">
            <a:tbl>
              <a:tblPr firstRow="1" bandRow="1">
                <a:tableStyleId>{21E4AEA4-8DFA-4A89-87EB-49C32662AFE0}</a:tableStyleId>
              </a:tblPr>
              <a:tblGrid>
                <a:gridCol w="3067545">
                  <a:extLst>
                    <a:ext uri="{9D8B030D-6E8A-4147-A177-3AD203B41FA5}">
                      <a16:colId xmlns:a16="http://schemas.microsoft.com/office/drawing/2014/main" xmlns="" val="3772667252"/>
                    </a:ext>
                  </a:extLst>
                </a:gridCol>
                <a:gridCol w="3552283">
                  <a:extLst>
                    <a:ext uri="{9D8B030D-6E8A-4147-A177-3AD203B41FA5}">
                      <a16:colId xmlns:a16="http://schemas.microsoft.com/office/drawing/2014/main" xmlns="" val="1507489926"/>
                    </a:ext>
                  </a:extLst>
                </a:gridCol>
                <a:gridCol w="5021567">
                  <a:extLst>
                    <a:ext uri="{9D8B030D-6E8A-4147-A177-3AD203B41FA5}">
                      <a16:colId xmlns:a16="http://schemas.microsoft.com/office/drawing/2014/main" xmlns="" val="2823009217"/>
                    </a:ext>
                  </a:extLst>
                </a:gridCol>
              </a:tblGrid>
              <a:tr h="57887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7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1104713">
                <a:tc>
                  <a:txBody>
                    <a:bodyPr/>
                    <a:lstStyle/>
                    <a:p>
                      <a:pPr algn="just"/>
                      <a:r>
                        <a:rPr lang="en-ZA" sz="1700" b="0" dirty="0" smtClean="0"/>
                        <a:t>Programme 1: Administration</a:t>
                      </a:r>
                      <a:endParaRPr lang="en-ZA" sz="1700" b="0" dirty="0"/>
                    </a:p>
                  </a:txBody>
                  <a:tcPr marL="68580" marR="68580" marT="34290" marB="34290"/>
                </a:tc>
                <a:tc>
                  <a:txBody>
                    <a:bodyPr/>
                    <a:lstStyle/>
                    <a:p>
                      <a:pPr algn="just"/>
                      <a:r>
                        <a:rPr lang="en-ZA" sz="1700" b="0" dirty="0" smtClean="0"/>
                        <a:t>Out of 11 targets, 8 targets were achieved</a:t>
                      </a:r>
                      <a:endParaRPr lang="en-ZA" sz="1700" b="0" dirty="0"/>
                    </a:p>
                  </a:txBody>
                  <a:tcPr marL="68580" marR="68580" marT="34290" marB="34290"/>
                </a:tc>
                <a:tc>
                  <a:txBody>
                    <a:bodyPr/>
                    <a:lstStyle/>
                    <a:p>
                      <a:pPr marL="285750" indent="-285750" algn="just">
                        <a:buFont typeface="Arial" panose="020B0604020202020204" pitchFamily="34" charset="0"/>
                        <a:buChar char="•"/>
                      </a:pPr>
                      <a:r>
                        <a:rPr lang="en-US" sz="1700" b="0" dirty="0" smtClean="0"/>
                        <a:t>The progress in terms of the finalisation of PSAP disciplinary cases will be closely monitored and monthly feedback reports will be presented to relevant DOD Boards.</a:t>
                      </a:r>
                      <a:endParaRPr lang="en-ZA" sz="1700" b="0" dirty="0"/>
                    </a:p>
                  </a:txBody>
                  <a:tcPr marL="68580" marR="68580" marT="34290" marB="34290"/>
                </a:tc>
                <a:extLst>
                  <a:ext uri="{0D108BD9-81ED-4DB2-BD59-A6C34878D82A}">
                    <a16:rowId xmlns:a16="http://schemas.microsoft.com/office/drawing/2014/main" xmlns="" val="120338405"/>
                  </a:ext>
                </a:extLst>
              </a:tr>
              <a:tr h="495898">
                <a:tc>
                  <a:txBody>
                    <a:bodyPr/>
                    <a:lstStyle/>
                    <a:p>
                      <a:pPr marL="0" algn="just" defTabSz="685800" rtl="0" eaLnBrk="1" latinLnBrk="0" hangingPunct="1"/>
                      <a:r>
                        <a:rPr lang="en-US" sz="1700" kern="1200" dirty="0" smtClean="0">
                          <a:solidFill>
                            <a:schemeClr val="dk1"/>
                          </a:solidFill>
                          <a:latin typeface="+mn-lt"/>
                          <a:ea typeface="+mn-ea"/>
                          <a:cs typeface="+mn-cs"/>
                        </a:rPr>
                        <a:t>Programme 2: Force Employment </a:t>
                      </a:r>
                      <a:endParaRPr lang="en-US" sz="1700" kern="1200" dirty="0">
                        <a:solidFill>
                          <a:schemeClr val="dk1"/>
                        </a:solidFill>
                        <a:latin typeface="+mn-lt"/>
                        <a:ea typeface="+mn-ea"/>
                        <a:cs typeface="+mn-cs"/>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700" dirty="0" smtClean="0"/>
                        <a:t>All</a:t>
                      </a:r>
                      <a:r>
                        <a:rPr lang="en-ZA" sz="1700" baseline="0" dirty="0" smtClean="0"/>
                        <a:t> indicators have annual targets</a:t>
                      </a:r>
                      <a:endParaRPr lang="en-ZA" sz="1700" dirty="0" smtClean="0"/>
                    </a:p>
                  </a:txBody>
                  <a:tcPr marL="68580" marR="68580" marT="34290" marB="34290"/>
                </a:tc>
                <a:tc>
                  <a:txBody>
                    <a:bodyPr/>
                    <a:lstStyle/>
                    <a:p>
                      <a:pPr marL="285750" indent="-285750" algn="just" defTabSz="685800" rtl="0" eaLnBrk="1" latinLnBrk="0" hangingPunct="1">
                        <a:buFont typeface="Arial" panose="020B0604020202020204" pitchFamily="34" charset="0"/>
                        <a:buChar char="•"/>
                      </a:pPr>
                      <a:endParaRPr lang="en-US" sz="17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043285446"/>
                  </a:ext>
                </a:extLst>
              </a:tr>
              <a:tr h="495898">
                <a:tc>
                  <a:txBody>
                    <a:bodyPr/>
                    <a:lstStyle/>
                    <a:p>
                      <a:pPr marL="0" algn="just" defTabSz="685800" rtl="0" eaLnBrk="1" latinLnBrk="0" hangingPunct="1"/>
                      <a:r>
                        <a:rPr lang="en-ZA" sz="1700" kern="1200" dirty="0" smtClean="0">
                          <a:solidFill>
                            <a:schemeClr val="dk1"/>
                          </a:solidFill>
                          <a:latin typeface="+mn-lt"/>
                          <a:ea typeface="+mn-ea"/>
                          <a:cs typeface="+mn-cs"/>
                        </a:rPr>
                        <a:t>Programme 3: Land Ward Defence</a:t>
                      </a:r>
                      <a:endParaRPr lang="en-ZA" sz="1700" kern="1200" dirty="0">
                        <a:solidFill>
                          <a:schemeClr val="dk1"/>
                        </a:solidFill>
                        <a:latin typeface="+mn-lt"/>
                        <a:ea typeface="+mn-ea"/>
                        <a:cs typeface="+mn-cs"/>
                      </a:endParaRPr>
                    </a:p>
                  </a:txBody>
                  <a:tcPr marL="68580" marR="68580" marT="34290" marB="34290"/>
                </a:tc>
                <a:tc>
                  <a:txBody>
                    <a:bodyPr/>
                    <a:lstStyle/>
                    <a:p>
                      <a:pPr algn="just"/>
                      <a:r>
                        <a:rPr lang="en-ZA" sz="1700" dirty="0" smtClean="0"/>
                        <a:t>Out of 2 targets, 2 targets were achieved</a:t>
                      </a:r>
                      <a:endParaRPr lang="en-ZA" sz="1700" dirty="0"/>
                    </a:p>
                  </a:txBody>
                  <a:tcPr marL="68580" marR="68580" marT="34290" marB="34290"/>
                </a:tc>
                <a:tc>
                  <a:txBody>
                    <a:bodyPr/>
                    <a:lstStyle/>
                    <a:p>
                      <a:pPr marL="285750" indent="-285750" algn="just" defTabSz="685800" rtl="0" eaLnBrk="1" latinLnBrk="0" hangingPunct="1">
                        <a:buFont typeface="Arial" panose="020B0604020202020204" pitchFamily="34" charset="0"/>
                        <a:buChar char="•"/>
                      </a:pPr>
                      <a:endParaRPr lang="en-ZA" sz="17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495898">
                <a:tc>
                  <a:txBody>
                    <a:bodyPr/>
                    <a:lstStyle/>
                    <a:p>
                      <a:pPr marL="0" algn="just" defTabSz="685800" rtl="0" eaLnBrk="1" latinLnBrk="0" hangingPunct="1"/>
                      <a:r>
                        <a:rPr lang="en-ZA" sz="1700" kern="1200" dirty="0" smtClean="0">
                          <a:solidFill>
                            <a:schemeClr val="dk1"/>
                          </a:solidFill>
                          <a:latin typeface="+mn-lt"/>
                          <a:ea typeface="+mn-ea"/>
                          <a:cs typeface="+mn-cs"/>
                        </a:rPr>
                        <a:t>Programme 4: Air Defence</a:t>
                      </a:r>
                      <a:endParaRPr lang="en-ZA" sz="1700" kern="1200" dirty="0">
                        <a:solidFill>
                          <a:schemeClr val="dk1"/>
                        </a:solidFill>
                        <a:latin typeface="+mn-lt"/>
                        <a:ea typeface="+mn-ea"/>
                        <a:cs typeface="+mn-cs"/>
                      </a:endParaRPr>
                    </a:p>
                  </a:txBody>
                  <a:tcPr marL="68580" marR="68580" marT="34290" marB="34290"/>
                </a:tc>
                <a:tc>
                  <a:txBody>
                    <a:bodyPr/>
                    <a:lstStyle/>
                    <a:p>
                      <a:pPr algn="just"/>
                      <a:r>
                        <a:rPr lang="en-ZA" sz="1700" dirty="0" smtClean="0"/>
                        <a:t>Out of 1 target, 1 target was achieved</a:t>
                      </a:r>
                      <a:endParaRPr lang="en-ZA" sz="1700" dirty="0"/>
                    </a:p>
                  </a:txBody>
                  <a:tcPr marL="68580" marR="68580" marT="34290" marB="34290"/>
                </a:tc>
                <a:tc>
                  <a:txBody>
                    <a:bodyPr/>
                    <a:lstStyle/>
                    <a:p>
                      <a:pPr marL="285750" indent="-285750" algn="just" defTabSz="685800" rtl="0" eaLnBrk="1" latinLnBrk="0" hangingPunct="1">
                        <a:buFont typeface="Arial" panose="020B0604020202020204" pitchFamily="34" charset="0"/>
                        <a:buChar char="•"/>
                      </a:pPr>
                      <a:endParaRPr lang="en-ZA" sz="17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055341534"/>
                  </a:ext>
                </a:extLst>
              </a:tr>
              <a:tr h="321597">
                <a:tc>
                  <a:txBody>
                    <a:bodyPr/>
                    <a:lstStyle/>
                    <a:p>
                      <a:pPr algn="just"/>
                      <a:r>
                        <a:rPr lang="en-ZA" sz="1700" dirty="0" smtClean="0"/>
                        <a:t>Programme 5: Maritime Defence</a:t>
                      </a:r>
                      <a:endParaRPr lang="en-ZA" sz="1700" dirty="0"/>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Out of 1 target, 1 target was achieved</a:t>
                      </a:r>
                      <a:endParaRPr kumimoji="0" lang="en-ZA" sz="17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285750" indent="-285750" algn="just">
                        <a:buFont typeface="Arial" panose="020B0604020202020204" pitchFamily="34" charset="0"/>
                        <a:buChar char="•"/>
                      </a:pPr>
                      <a:endParaRPr lang="en-ZA" sz="1700" dirty="0"/>
                    </a:p>
                  </a:txBody>
                  <a:tcPr marL="68580" marR="68580" marT="34290" marB="34290"/>
                </a:tc>
                <a:extLst>
                  <a:ext uri="{0D108BD9-81ED-4DB2-BD59-A6C34878D82A}">
                    <a16:rowId xmlns:a16="http://schemas.microsoft.com/office/drawing/2014/main" xmlns="" val="814072406"/>
                  </a:ext>
                </a:extLst>
              </a:tr>
              <a:tr h="550288">
                <a:tc>
                  <a:txBody>
                    <a:bodyPr/>
                    <a:lstStyle/>
                    <a:p>
                      <a:pPr algn="just"/>
                      <a:r>
                        <a:rPr lang="en-ZA" sz="1700" dirty="0" smtClean="0"/>
                        <a:t>Programme 6: Military</a:t>
                      </a:r>
                      <a:r>
                        <a:rPr lang="en-ZA" sz="1700" baseline="0" dirty="0" smtClean="0"/>
                        <a:t> Health Support</a:t>
                      </a:r>
                      <a:endParaRPr lang="en-ZA" sz="1700" dirty="0"/>
                    </a:p>
                  </a:txBody>
                  <a:tcPr marL="68580" marR="68580" marT="34290" marB="34290"/>
                </a:tc>
                <a:tc>
                  <a:txBody>
                    <a:bodyPr/>
                    <a:lstStyle/>
                    <a:p>
                      <a:pPr algn="just"/>
                      <a:r>
                        <a:rPr lang="en-ZA" sz="1700" dirty="0" smtClean="0"/>
                        <a:t>Out of 2 targets, 1 target was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US" sz="1700" dirty="0" smtClean="0"/>
                        <a:t>Health care activities remain demand driven.</a:t>
                      </a:r>
                      <a:endParaRPr lang="en-ZA" sz="1700" dirty="0"/>
                    </a:p>
                  </a:txBody>
                  <a:tcPr marL="68580" marR="68580" marT="34290" marB="34290"/>
                </a:tc>
                <a:extLst>
                  <a:ext uri="{0D108BD9-81ED-4DB2-BD59-A6C34878D82A}">
                    <a16:rowId xmlns:a16="http://schemas.microsoft.com/office/drawing/2014/main" xmlns="" val="4154015512"/>
                  </a:ext>
                </a:extLst>
              </a:tr>
              <a:tr h="793273">
                <a:tc>
                  <a:txBody>
                    <a:bodyPr/>
                    <a:lstStyle/>
                    <a:p>
                      <a:pPr algn="just"/>
                      <a:r>
                        <a:rPr lang="en-ZA" sz="1700" dirty="0" smtClean="0"/>
                        <a:t>Programme 7: Defence Intelligence</a:t>
                      </a:r>
                      <a:endParaRPr lang="en-ZA" sz="1700" dirty="0"/>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700" dirty="0" smtClean="0"/>
                        <a:t>Out of 2 targets, 1 target was achieved</a:t>
                      </a:r>
                    </a:p>
                  </a:txBody>
                  <a:tcPr marL="68580" marR="68580" marT="34290" marB="34290"/>
                </a:tc>
                <a:tc>
                  <a:txBody>
                    <a:bodyPr/>
                    <a:lstStyle/>
                    <a:p>
                      <a:pPr marL="285750" indent="-285750" algn="just">
                        <a:buFont typeface="Arial" panose="020B0604020202020204" pitchFamily="34" charset="0"/>
                        <a:buChar char="•"/>
                      </a:pPr>
                      <a:r>
                        <a:rPr lang="en-US" sz="1700" dirty="0" smtClean="0"/>
                        <a:t>The underachievement on vetting decisions can be attributed to staff shortages and inadequate staffing levels.</a:t>
                      </a:r>
                      <a:endParaRPr lang="en-ZA" sz="1700" dirty="0"/>
                    </a:p>
                  </a:txBody>
                  <a:tcPr marL="68580" marR="68580" marT="34290" marB="34290"/>
                </a:tc>
                <a:extLst>
                  <a:ext uri="{0D108BD9-81ED-4DB2-BD59-A6C34878D82A}">
                    <a16:rowId xmlns:a16="http://schemas.microsoft.com/office/drawing/2014/main" xmlns="" val="1396128690"/>
                  </a:ext>
                </a:extLst>
              </a:tr>
              <a:tr h="321597">
                <a:tc>
                  <a:txBody>
                    <a:bodyPr/>
                    <a:lstStyle/>
                    <a:p>
                      <a:pPr algn="just"/>
                      <a:r>
                        <a:rPr lang="en-ZA" sz="1700" dirty="0" smtClean="0"/>
                        <a:t>Programme 8:</a:t>
                      </a:r>
                      <a:r>
                        <a:rPr lang="en-ZA" sz="1700" baseline="0" dirty="0" smtClean="0"/>
                        <a:t> General Support</a:t>
                      </a:r>
                      <a:endParaRPr lang="en-ZA" sz="1700" dirty="0"/>
                    </a:p>
                  </a:txBody>
                  <a:tcPr marL="68580" marR="68580" marT="34290" marB="3429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ZA" sz="1700" dirty="0" smtClean="0"/>
                        <a:t>Out of 2 targets, 2 targets were achieved</a:t>
                      </a:r>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3067821822"/>
                  </a:ext>
                </a:extLst>
              </a:tr>
              <a:tr h="578875">
                <a:tc gridSpan="3">
                  <a:txBody>
                    <a:bodyPr/>
                    <a:lstStyle/>
                    <a:p>
                      <a:pPr algn="just"/>
                      <a:r>
                        <a:rPr lang="en-ZA" sz="1700" b="1" dirty="0" smtClean="0"/>
                        <a:t>Overall performance for the department: Out of 21 targets, 16 targets were achieved = 76,1%*</a:t>
                      </a:r>
                      <a:endParaRPr lang="en-ZA" sz="1700" b="1" dirty="0"/>
                    </a:p>
                  </a:txBody>
                  <a:tcPr marL="68580" marR="68580" marT="34290" marB="34290"/>
                </a:tc>
                <a:tc hMerge="1">
                  <a:txBody>
                    <a:bodyPr/>
                    <a:lstStyle/>
                    <a:p>
                      <a:pPr algn="just"/>
                      <a:endParaRPr lang="en-ZA" sz="1800" b="1" dirty="0"/>
                    </a:p>
                  </a:txBody>
                  <a:tcPr marL="68580" marR="68580" marT="34290" marB="34290"/>
                </a:tc>
                <a:tc hMerge="1">
                  <a:txBody>
                    <a:bodyPr/>
                    <a:lstStyle/>
                    <a:p>
                      <a:pPr algn="just"/>
                      <a:endParaRPr lang="en-ZA" sz="1800" b="1" dirty="0"/>
                    </a:p>
                  </a:txBody>
                  <a:tcPr marL="68580" marR="68580" marT="34290" marB="34290"/>
                </a:tc>
                <a:extLst>
                  <a:ext uri="{0D108BD9-81ED-4DB2-BD59-A6C34878D82A}">
                    <a16:rowId xmlns:a16="http://schemas.microsoft.com/office/drawing/2014/main" xmlns="" val="1876458732"/>
                  </a:ext>
                </a:extLst>
              </a:tr>
            </a:tbl>
          </a:graphicData>
        </a:graphic>
      </p:graphicFrame>
    </p:spTree>
    <p:extLst>
      <p:ext uri="{BB962C8B-B14F-4D97-AF65-F5344CB8AC3E}">
        <p14:creationId xmlns:p14="http://schemas.microsoft.com/office/powerpoint/2010/main" xmlns="" val="3645042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35" y="0"/>
            <a:ext cx="11454063" cy="939784"/>
          </a:xfrm>
          <a:solidFill>
            <a:schemeClr val="accent2">
              <a:lumMod val="60000"/>
              <a:lumOff val="40000"/>
            </a:schemeClr>
          </a:solidFill>
        </p:spPr>
        <p:txBody>
          <a:bodyPr>
            <a:noAutofit/>
          </a:bodyPr>
          <a:lstStyle/>
          <a:p>
            <a:pPr algn="ctr"/>
            <a:r>
              <a:rPr lang="en-US" sz="2800" dirty="0">
                <a:solidFill>
                  <a:schemeClr val="tx1"/>
                </a:solidFill>
              </a:rPr>
              <a:t>2019/20 Guidelines for the Preparation of Quarterly Performance Reports</a:t>
            </a:r>
          </a:p>
        </p:txBody>
      </p:sp>
      <p:sp>
        <p:nvSpPr>
          <p:cNvPr id="3" name="Content Placeholder 2"/>
          <p:cNvSpPr>
            <a:spLocks noGrp="1"/>
          </p:cNvSpPr>
          <p:nvPr>
            <p:ph idx="1"/>
          </p:nvPr>
        </p:nvSpPr>
        <p:spPr>
          <a:xfrm>
            <a:off x="356135" y="1120125"/>
            <a:ext cx="11454063" cy="5400599"/>
          </a:xfrm>
        </p:spPr>
        <p:txBody>
          <a:bodyPr>
            <a:normAutofit/>
          </a:bodyPr>
          <a:lstStyle/>
          <a:p>
            <a:pPr algn="just"/>
            <a:r>
              <a:rPr lang="en-US" sz="2200" dirty="0">
                <a:solidFill>
                  <a:schemeClr val="tx1"/>
                </a:solidFill>
              </a:rPr>
              <a:t>The 2019/20 Guideline for the Preparation of Quarterly Performance Reports (QPRs) was issued on 15 May 2019</a:t>
            </a:r>
          </a:p>
          <a:p>
            <a:pPr lvl="1" algn="just"/>
            <a:r>
              <a:rPr lang="en-US" sz="2000" dirty="0">
                <a:solidFill>
                  <a:schemeClr val="tx1"/>
                </a:solidFill>
              </a:rPr>
              <a:t>It provides guidance on the completion of national departments quarterly performance reports</a:t>
            </a:r>
          </a:p>
          <a:p>
            <a:pPr algn="just"/>
            <a:r>
              <a:rPr lang="en-US" sz="2400" dirty="0">
                <a:solidFill>
                  <a:schemeClr val="tx1"/>
                </a:solidFill>
              </a:rPr>
              <a:t>Focus Areas:</a:t>
            </a:r>
          </a:p>
          <a:p>
            <a:pPr lvl="1" algn="just"/>
            <a:r>
              <a:rPr lang="en-US" sz="2000" dirty="0">
                <a:solidFill>
                  <a:schemeClr val="tx1"/>
                </a:solidFill>
              </a:rPr>
              <a:t>Consistency between the tabled 2019/20 Annual Performance Plan and QPRs</a:t>
            </a:r>
          </a:p>
          <a:p>
            <a:pPr lvl="1" algn="just"/>
            <a:r>
              <a:rPr lang="en-US" sz="2000" dirty="0">
                <a:solidFill>
                  <a:schemeClr val="tx1"/>
                </a:solidFill>
              </a:rPr>
              <a:t>Electronic Quarterly Performance Reporting System (eQPRS) </a:t>
            </a:r>
            <a:r>
              <a:rPr lang="en-US" sz="2000" dirty="0" smtClean="0">
                <a:solidFill>
                  <a:schemeClr val="tx1"/>
                </a:solidFill>
              </a:rPr>
              <a:t>implementation</a:t>
            </a:r>
            <a:endParaRPr lang="en-US" sz="2000" dirty="0">
              <a:solidFill>
                <a:schemeClr val="tx1"/>
              </a:solidFill>
            </a:endParaRPr>
          </a:p>
          <a:p>
            <a:pPr lvl="1" algn="just"/>
            <a:r>
              <a:rPr lang="en-US" sz="2000" dirty="0">
                <a:solidFill>
                  <a:schemeClr val="tx1"/>
                </a:solidFill>
              </a:rPr>
              <a:t>Provides direction on the quarterly performance reporting approval process</a:t>
            </a:r>
          </a:p>
          <a:p>
            <a:pPr lvl="1" algn="just"/>
            <a:r>
              <a:rPr lang="en-US" sz="2000" dirty="0">
                <a:solidFill>
                  <a:schemeClr val="tx1"/>
                </a:solidFill>
              </a:rPr>
              <a:t>Outlines roles and responsibilities for quarterly performance reporting</a:t>
            </a:r>
          </a:p>
          <a:p>
            <a:pPr lvl="1" algn="just"/>
            <a:r>
              <a:rPr lang="en-US" sz="2000" dirty="0">
                <a:solidFill>
                  <a:schemeClr val="tx1"/>
                </a:solidFill>
              </a:rPr>
              <a:t>Provides reporting timelines</a:t>
            </a:r>
          </a:p>
          <a:p>
            <a:pPr algn="just"/>
            <a:r>
              <a:rPr lang="en-US" sz="2200" dirty="0">
                <a:solidFill>
                  <a:schemeClr val="tx1"/>
                </a:solidFill>
              </a:rPr>
              <a:t>The guideline is applicable to all national </a:t>
            </a:r>
            <a:r>
              <a:rPr lang="en-US" sz="2200" dirty="0" smtClean="0">
                <a:solidFill>
                  <a:schemeClr val="tx1"/>
                </a:solidFill>
              </a:rPr>
              <a:t>departments</a:t>
            </a:r>
            <a:endParaRPr lang="en-US" sz="2200" dirty="0">
              <a:solidFill>
                <a:schemeClr val="tx1"/>
              </a:solidFill>
            </a:endParaRPr>
          </a:p>
          <a:p>
            <a:pPr algn="just"/>
            <a:r>
              <a:rPr lang="en-US" sz="2200" dirty="0">
                <a:solidFill>
                  <a:schemeClr val="tx1"/>
                </a:solidFill>
              </a:rPr>
              <a:t>The quarter </a:t>
            </a:r>
            <a:r>
              <a:rPr lang="en-US" sz="2200" dirty="0" smtClean="0">
                <a:solidFill>
                  <a:schemeClr val="tx1"/>
                </a:solidFill>
              </a:rPr>
              <a:t>3 </a:t>
            </a:r>
            <a:r>
              <a:rPr lang="en-US" sz="2200" dirty="0">
                <a:solidFill>
                  <a:schemeClr val="tx1"/>
                </a:solidFill>
              </a:rPr>
              <a:t>QPRs were submitted to DPME on 31 </a:t>
            </a:r>
            <a:r>
              <a:rPr lang="en-US" sz="2200" dirty="0" smtClean="0">
                <a:solidFill>
                  <a:schemeClr val="tx1"/>
                </a:solidFill>
              </a:rPr>
              <a:t>January 2020</a:t>
            </a:r>
            <a:endParaRPr lang="en-US" sz="2200" dirty="0">
              <a:solidFill>
                <a:schemeClr val="tx1"/>
              </a:solidFill>
            </a:endParaRPr>
          </a:p>
        </p:txBody>
      </p:sp>
      <p:sp>
        <p:nvSpPr>
          <p:cNvPr id="4" name="Slide Number Placeholder 3"/>
          <p:cNvSpPr>
            <a:spLocks noGrp="1"/>
          </p:cNvSpPr>
          <p:nvPr>
            <p:ph type="sldNum" sz="quarter" idx="4"/>
          </p:nvPr>
        </p:nvSpPr>
        <p:spPr/>
        <p:txBody>
          <a:bodyPr/>
          <a:lstStyle/>
          <a:p>
            <a:pPr>
              <a:defRPr/>
            </a:pPr>
            <a:fld id="{62AAA1A3-262B-4979-8C18-306C3DA11E9E}" type="slidenum">
              <a:rPr lang="en-ZA">
                <a:solidFill>
                  <a:srgbClr val="531A17">
                    <a:satMod val="130000"/>
                  </a:srgbClr>
                </a:solidFill>
              </a:rPr>
              <a:pPr>
                <a:defRPr/>
              </a:pPr>
              <a:t>2</a:t>
            </a:fld>
            <a:endParaRPr lang="en-ZA" dirty="0">
              <a:solidFill>
                <a:srgbClr val="531A17">
                  <a:satMod val="130000"/>
                </a:srgbClr>
              </a:solidFill>
            </a:endParaRPr>
          </a:p>
        </p:txBody>
      </p:sp>
    </p:spTree>
    <p:extLst>
      <p:ext uri="{BB962C8B-B14F-4D97-AF65-F5344CB8AC3E}">
        <p14:creationId xmlns:p14="http://schemas.microsoft.com/office/powerpoint/2010/main" xmlns="" val="2342727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272" y="0"/>
            <a:ext cx="11730183" cy="639097"/>
          </a:xfrm>
          <a:solidFill>
            <a:schemeClr val="accent2"/>
          </a:solidFill>
        </p:spPr>
        <p:txBody>
          <a:bodyPr>
            <a:normAutofit/>
          </a:bodyPr>
          <a:lstStyle/>
          <a:p>
            <a:pPr algn="ctr"/>
            <a:r>
              <a:rPr lang="en-ZA" b="1" dirty="0" smtClean="0"/>
              <a:t>Department of Energy</a:t>
            </a:r>
            <a:endParaRPr lang="en-ZA" b="1" dirty="0"/>
          </a:p>
        </p:txBody>
      </p:sp>
      <p:graphicFrame>
        <p:nvGraphicFramePr>
          <p:cNvPr id="6" name="Content Placeholder 5"/>
          <p:cNvGraphicFramePr>
            <a:graphicFrameLocks noGrp="1"/>
          </p:cNvGraphicFramePr>
          <p:nvPr>
            <p:ph idx="1"/>
            <p:extLst/>
          </p:nvPr>
        </p:nvGraphicFramePr>
        <p:xfrm>
          <a:off x="1718072" y="1535906"/>
          <a:ext cx="8321278" cy="1394460"/>
        </p:xfrm>
        <a:graphic>
          <a:graphicData uri="http://schemas.openxmlformats.org/drawingml/2006/table">
            <a:tbl>
              <a:tblPr firstRow="1" bandRow="1">
                <a:tableStyleId>{21E4AEA4-8DFA-4A89-87EB-49C32662AFE0}</a:tableStyleId>
              </a:tblPr>
              <a:tblGrid>
                <a:gridCol w="4160639">
                  <a:extLst>
                    <a:ext uri="{9D8B030D-6E8A-4147-A177-3AD203B41FA5}">
                      <a16:colId xmlns:a16="http://schemas.microsoft.com/office/drawing/2014/main" xmlns="" val="3772667252"/>
                    </a:ext>
                  </a:extLst>
                </a:gridCol>
                <a:gridCol w="4160639">
                  <a:extLst>
                    <a:ext uri="{9D8B030D-6E8A-4147-A177-3AD203B41FA5}">
                      <a16:colId xmlns:a16="http://schemas.microsoft.com/office/drawing/2014/main" xmlns="" val="1507489926"/>
                    </a:ext>
                  </a:extLst>
                </a:gridCol>
              </a:tblGrid>
              <a:tr h="278130">
                <a:tc>
                  <a:txBody>
                    <a:bodyPr/>
                    <a:lstStyle/>
                    <a:p>
                      <a:r>
                        <a:rPr lang="en-ZA" sz="1000" dirty="0" smtClean="0"/>
                        <a:t>Programme 1: Administration</a:t>
                      </a:r>
                      <a:endParaRPr lang="en-ZA" sz="1000" dirty="0"/>
                    </a:p>
                  </a:txBody>
                  <a:tcPr marL="68580" marR="68580" marT="34290" marB="34290"/>
                </a:tc>
                <a:tc>
                  <a:txBody>
                    <a:bodyPr/>
                    <a:lstStyle/>
                    <a:p>
                      <a:r>
                        <a:rPr lang="en-ZA" sz="1000" dirty="0" smtClean="0"/>
                        <a:t>Out of a total of 3 targets, 3</a:t>
                      </a:r>
                      <a:r>
                        <a:rPr lang="en-ZA" sz="1000" baseline="0" dirty="0" smtClean="0"/>
                        <a:t> were not achieved</a:t>
                      </a:r>
                      <a:endParaRPr lang="en-ZA" sz="1000" dirty="0"/>
                    </a:p>
                  </a:txBody>
                  <a:tcPr marL="68580" marR="68580" marT="34290" marB="34290"/>
                </a:tc>
                <a:extLst>
                  <a:ext uri="{0D108BD9-81ED-4DB2-BD59-A6C34878D82A}">
                    <a16:rowId xmlns:a16="http://schemas.microsoft.com/office/drawing/2014/main" xmlns="" val="2048158217"/>
                  </a:ext>
                </a:extLst>
              </a:tr>
              <a:tr h="278130">
                <a:tc>
                  <a:txBody>
                    <a:bodyPr/>
                    <a:lstStyle/>
                    <a:p>
                      <a:r>
                        <a:rPr lang="en-ZA" sz="1000" dirty="0" smtClean="0"/>
                        <a:t>Programme 2 : Institutional Governance</a:t>
                      </a:r>
                      <a:endParaRPr lang="en-ZA" sz="1000" dirty="0"/>
                    </a:p>
                  </a:txBody>
                  <a:tcPr marL="68580" marR="68580" marT="34290" marB="34290"/>
                </a:tc>
                <a:tc>
                  <a:txBody>
                    <a:bodyPr/>
                    <a:lstStyle/>
                    <a:p>
                      <a:r>
                        <a:rPr lang="en-ZA" sz="1000" dirty="0" smtClean="0"/>
                        <a:t>Out of a</a:t>
                      </a:r>
                      <a:r>
                        <a:rPr lang="en-ZA" sz="1000" baseline="0" dirty="0" smtClean="0"/>
                        <a:t> total of 9 targets, 0 was not achieved</a:t>
                      </a:r>
                      <a:endParaRPr lang="en-ZA" sz="1000" dirty="0"/>
                    </a:p>
                  </a:txBody>
                  <a:tcPr marL="68580" marR="68580" marT="34290" marB="34290"/>
                </a:tc>
                <a:extLst>
                  <a:ext uri="{0D108BD9-81ED-4DB2-BD59-A6C34878D82A}">
                    <a16:rowId xmlns:a16="http://schemas.microsoft.com/office/drawing/2014/main" xmlns="" val="2043285446"/>
                  </a:ext>
                </a:extLst>
              </a:tr>
              <a:tr h="278130">
                <a:tc>
                  <a:txBody>
                    <a:bodyPr/>
                    <a:lstStyle/>
                    <a:p>
                      <a:r>
                        <a:rPr lang="en-ZA" sz="1000" dirty="0" smtClean="0"/>
                        <a:t>Programme 3:</a:t>
                      </a:r>
                      <a:r>
                        <a:rPr lang="en-ZA" sz="1000" baseline="0" dirty="0" smtClean="0"/>
                        <a:t> Arts and Culture Promotion and Development</a:t>
                      </a:r>
                      <a:endParaRPr lang="en-ZA"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Out of a total of 9 targets, 0 was not achieved</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78130">
                <a:tc>
                  <a:txBody>
                    <a:bodyPr/>
                    <a:lstStyle/>
                    <a:p>
                      <a:r>
                        <a:rPr lang="en-ZA" sz="1000" dirty="0" smtClean="0"/>
                        <a:t>Programme 4: Heritage</a:t>
                      </a:r>
                      <a:r>
                        <a:rPr lang="en-ZA" sz="1000" baseline="0" dirty="0" smtClean="0"/>
                        <a:t> Promotion and Preservation</a:t>
                      </a:r>
                      <a:endParaRPr lang="en-ZA" sz="1000" dirty="0"/>
                    </a:p>
                  </a:txBody>
                  <a:tcPr marL="68580" marR="68580" marT="34290" marB="34290"/>
                </a:tc>
                <a:tc>
                  <a:txBody>
                    <a:bodyPr/>
                    <a:lstStyle/>
                    <a:p>
                      <a:r>
                        <a:rPr lang="en-ZA" sz="1000" dirty="0" smtClean="0"/>
                        <a:t>Out of a total</a:t>
                      </a:r>
                      <a:r>
                        <a:rPr lang="en-ZA" sz="1000" baseline="0" dirty="0" smtClean="0"/>
                        <a:t> of 6 targets, 3 were not achieved</a:t>
                      </a:r>
                      <a:endParaRPr lang="en-ZA" sz="1000" dirty="0"/>
                    </a:p>
                  </a:txBody>
                  <a:tcPr marL="68580" marR="68580" marT="34290" marB="34290"/>
                </a:tc>
                <a:extLst>
                  <a:ext uri="{0D108BD9-81ED-4DB2-BD59-A6C34878D82A}">
                    <a16:rowId xmlns:a16="http://schemas.microsoft.com/office/drawing/2014/main" xmlns="" val="794148669"/>
                  </a:ext>
                </a:extLst>
              </a:tr>
              <a:tr h="278130">
                <a:tc>
                  <a:txBody>
                    <a:bodyPr/>
                    <a:lstStyle/>
                    <a:p>
                      <a:endParaRPr lang="en-ZA" sz="1000" dirty="0"/>
                    </a:p>
                  </a:txBody>
                  <a:tcPr marL="68580" marR="68580" marT="34290" marB="34290"/>
                </a:tc>
                <a:tc>
                  <a:txBody>
                    <a:bodyPr/>
                    <a:lstStyle/>
                    <a:p>
                      <a:endParaRPr lang="en-ZA" sz="1000" dirty="0"/>
                    </a:p>
                  </a:txBody>
                  <a:tcPr marL="68580" marR="68580" marT="34290" marB="34290"/>
                </a:tc>
                <a:extLst>
                  <a:ext uri="{0D108BD9-81ED-4DB2-BD59-A6C34878D82A}">
                    <a16:rowId xmlns:a16="http://schemas.microsoft.com/office/drawing/2014/main" xmlns="" val="2319784592"/>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xmlns="" val="148083137"/>
              </p:ext>
            </p:extLst>
          </p:nvPr>
        </p:nvGraphicFramePr>
        <p:xfrm>
          <a:off x="323271" y="797090"/>
          <a:ext cx="11730183" cy="5861793"/>
        </p:xfrm>
        <a:graphic>
          <a:graphicData uri="http://schemas.openxmlformats.org/drawingml/2006/table">
            <a:tbl>
              <a:tblPr firstRow="1" bandRow="1">
                <a:tableStyleId>{21E4AEA4-8DFA-4A89-87EB-49C32662AFE0}</a:tableStyleId>
              </a:tblPr>
              <a:tblGrid>
                <a:gridCol w="3408219">
                  <a:extLst>
                    <a:ext uri="{9D8B030D-6E8A-4147-A177-3AD203B41FA5}">
                      <a16:colId xmlns:a16="http://schemas.microsoft.com/office/drawing/2014/main" xmlns="" val="3772667252"/>
                    </a:ext>
                  </a:extLst>
                </a:gridCol>
                <a:gridCol w="2983345">
                  <a:extLst>
                    <a:ext uri="{9D8B030D-6E8A-4147-A177-3AD203B41FA5}">
                      <a16:colId xmlns:a16="http://schemas.microsoft.com/office/drawing/2014/main" xmlns="" val="1507489926"/>
                    </a:ext>
                  </a:extLst>
                </a:gridCol>
                <a:gridCol w="5338619">
                  <a:extLst>
                    <a:ext uri="{9D8B030D-6E8A-4147-A177-3AD203B41FA5}">
                      <a16:colId xmlns:a16="http://schemas.microsoft.com/office/drawing/2014/main" xmlns="" val="4065273227"/>
                    </a:ext>
                  </a:extLst>
                </a:gridCol>
              </a:tblGrid>
              <a:tr h="40640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416086715"/>
                  </a:ext>
                </a:extLst>
              </a:tr>
              <a:tr h="380473">
                <a:tc>
                  <a:txBody>
                    <a:bodyPr/>
                    <a:lstStyle/>
                    <a:p>
                      <a:r>
                        <a:rPr lang="en-ZA" sz="1700" dirty="0" smtClean="0"/>
                        <a:t>Programme 1: Administration</a:t>
                      </a:r>
                      <a:endParaRPr lang="en-ZA" sz="1700" dirty="0"/>
                    </a:p>
                  </a:txBody>
                  <a:tcPr marL="68580" marR="68580" marT="34290" marB="34290"/>
                </a:tc>
                <a:tc>
                  <a:txBody>
                    <a:bodyPr/>
                    <a:lstStyle/>
                    <a:p>
                      <a:r>
                        <a:rPr lang="en-ZA" sz="1700" dirty="0" smtClean="0"/>
                        <a:t>Out of a total of 8 targets, 4 </a:t>
                      </a:r>
                      <a:r>
                        <a:rPr lang="en-ZA" sz="1700" baseline="0" dirty="0" smtClean="0"/>
                        <a:t>were achieved</a:t>
                      </a:r>
                      <a:endParaRPr lang="en-ZA" sz="1700" dirty="0"/>
                    </a:p>
                  </a:txBody>
                  <a:tcPr marL="68580" marR="68580" marT="34290" marB="34290"/>
                </a:tc>
                <a:tc>
                  <a:txBody>
                    <a:bodyPr/>
                    <a:lstStyle/>
                    <a:p>
                      <a:pPr marL="285750" indent="-285750">
                        <a:buFont typeface="Arial" panose="020B0604020202020204" pitchFamily="34" charset="0"/>
                        <a:buChar char="•"/>
                      </a:pPr>
                      <a:r>
                        <a:rPr lang="en-US" sz="1700" b="0" dirty="0" smtClean="0"/>
                        <a:t>Dispute in the</a:t>
                      </a:r>
                      <a:r>
                        <a:rPr lang="en-US" sz="1700" b="0" baseline="0" dirty="0" smtClean="0"/>
                        <a:t> invoice amounts between the department and DPW</a:t>
                      </a:r>
                    </a:p>
                    <a:p>
                      <a:pPr marL="285750" indent="-285750">
                        <a:buFont typeface="Arial" panose="020B0604020202020204" pitchFamily="34" charset="0"/>
                        <a:buChar char="•"/>
                      </a:pPr>
                      <a:r>
                        <a:rPr lang="en-US" sz="1700" b="0" baseline="0" dirty="0" smtClean="0"/>
                        <a:t>The target on 2014-19 MTSF reporting was discontinued</a:t>
                      </a:r>
                      <a:endParaRPr lang="en-ZA" sz="1700" dirty="0"/>
                    </a:p>
                  </a:txBody>
                  <a:tcPr marL="68580" marR="68580" marT="34290" marB="34290"/>
                </a:tc>
                <a:extLst>
                  <a:ext uri="{0D108BD9-81ED-4DB2-BD59-A6C34878D82A}">
                    <a16:rowId xmlns:a16="http://schemas.microsoft.com/office/drawing/2014/main" xmlns="" val="2048158217"/>
                  </a:ext>
                </a:extLst>
              </a:tr>
              <a:tr h="190237">
                <a:tc>
                  <a:txBody>
                    <a:bodyPr/>
                    <a:lstStyle/>
                    <a:p>
                      <a:r>
                        <a:rPr lang="en-ZA" sz="1700" dirty="0" smtClean="0"/>
                        <a:t>Programme 2 : Energy Policy and Planning</a:t>
                      </a:r>
                      <a:endParaRPr lang="en-ZA" sz="1700" dirty="0"/>
                    </a:p>
                  </a:txBody>
                  <a:tcPr marL="68580" marR="68580" marT="34290" marB="34290"/>
                </a:tc>
                <a:tc>
                  <a:txBody>
                    <a:bodyPr/>
                    <a:lstStyle/>
                    <a:p>
                      <a:r>
                        <a:rPr lang="en-ZA" sz="1700" dirty="0" smtClean="0"/>
                        <a:t>Out of a</a:t>
                      </a:r>
                      <a:r>
                        <a:rPr lang="en-ZA" sz="1700" baseline="0" dirty="0" smtClean="0"/>
                        <a:t> total of 8 targets, 0 was achieved</a:t>
                      </a:r>
                      <a:endParaRPr lang="en-ZA" sz="1700" dirty="0"/>
                    </a:p>
                  </a:txBody>
                  <a:tcPr marL="68580" marR="68580" marT="34290" marB="34290"/>
                </a:tc>
                <a:tc>
                  <a:txBody>
                    <a:bodyPr/>
                    <a:lstStyle/>
                    <a:p>
                      <a:r>
                        <a:rPr lang="en-ZA" sz="1700" dirty="0" smtClean="0"/>
                        <a:t>Incomplete reporting (No</a:t>
                      </a:r>
                      <a:r>
                        <a:rPr lang="en-ZA" sz="1700" baseline="0" dirty="0" smtClean="0"/>
                        <a:t> progress was provided)</a:t>
                      </a:r>
                      <a:endParaRPr lang="en-ZA" sz="1700" dirty="0"/>
                    </a:p>
                  </a:txBody>
                  <a:tcPr marL="68580" marR="68580" marT="34290" marB="34290"/>
                </a:tc>
                <a:extLst>
                  <a:ext uri="{0D108BD9-81ED-4DB2-BD59-A6C34878D82A}">
                    <a16:rowId xmlns:a16="http://schemas.microsoft.com/office/drawing/2014/main" xmlns="" val="2043285446"/>
                  </a:ext>
                </a:extLst>
              </a:tr>
              <a:tr h="5352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rPr>
                        <a:t>Programme 3: Petroleum</a:t>
                      </a:r>
                      <a:r>
                        <a:rPr lang="en-ZA" sz="1700" baseline="0" dirty="0" smtClean="0">
                          <a:solidFill>
                            <a:schemeClr val="tx1"/>
                          </a:solidFill>
                        </a:rPr>
                        <a:t> and Petroleum Product Regulations</a:t>
                      </a:r>
                      <a:endParaRPr lang="en-ZA" sz="1700" dirty="0" smtClean="0">
                        <a:solidFill>
                          <a:schemeClr val="tx1"/>
                        </a:solidFill>
                      </a:endParaRPr>
                    </a:p>
                  </a:txBody>
                  <a:tcPr marL="68580" marR="68580" marT="34290" marB="34290"/>
                </a:tc>
                <a:tc>
                  <a:txBody>
                    <a:bodyPr/>
                    <a:lstStyle/>
                    <a:p>
                      <a:r>
                        <a:rPr lang="en-ZA" sz="1700" dirty="0" smtClean="0">
                          <a:solidFill>
                            <a:schemeClr val="tx1"/>
                          </a:solidFill>
                        </a:rPr>
                        <a:t>Out</a:t>
                      </a:r>
                      <a:r>
                        <a:rPr lang="en-ZA" sz="1700" baseline="0" dirty="0" smtClean="0">
                          <a:solidFill>
                            <a:schemeClr val="tx1"/>
                          </a:solidFill>
                        </a:rPr>
                        <a:t> of a total of 3 targets, 2 were achieved</a:t>
                      </a:r>
                      <a:endParaRPr lang="en-ZA" sz="1700" dirty="0" smtClean="0">
                        <a:solidFill>
                          <a:schemeClr val="tx1"/>
                        </a:solidFill>
                      </a:endParaRPr>
                    </a:p>
                  </a:txBody>
                  <a:tcPr marL="68580" marR="68580" marT="34290" marB="34290"/>
                </a:tc>
                <a:tc>
                  <a:txBody>
                    <a:bodyPr/>
                    <a:lstStyle/>
                    <a:p>
                      <a:r>
                        <a:rPr lang="en-ZA" sz="1700" dirty="0" smtClean="0">
                          <a:solidFill>
                            <a:schemeClr val="tx1"/>
                          </a:solidFill>
                        </a:rPr>
                        <a:t>Reasons for</a:t>
                      </a:r>
                      <a:r>
                        <a:rPr lang="en-ZA" sz="1700" baseline="0" dirty="0" smtClean="0">
                          <a:solidFill>
                            <a:schemeClr val="tx1"/>
                          </a:solidFill>
                        </a:rPr>
                        <a:t> non-achievement and corrective measures were not provided</a:t>
                      </a:r>
                      <a:endParaRPr lang="en-ZA" sz="1700" dirty="0">
                        <a:solidFill>
                          <a:schemeClr val="tx1"/>
                        </a:solidFill>
                      </a:endParaRPr>
                    </a:p>
                  </a:txBody>
                  <a:tcPr marL="68580" marR="68580" marT="34290" marB="34290"/>
                </a:tc>
                <a:extLst>
                  <a:ext uri="{0D108BD9-81ED-4DB2-BD59-A6C34878D82A}">
                    <a16:rowId xmlns:a16="http://schemas.microsoft.com/office/drawing/2014/main" xmlns="" val="2075644421"/>
                  </a:ext>
                </a:extLst>
              </a:tr>
              <a:tr h="466436">
                <a:tc>
                  <a:txBody>
                    <a:bodyPr/>
                    <a:lstStyle/>
                    <a:p>
                      <a:r>
                        <a:rPr lang="en-ZA" sz="1700" dirty="0" smtClean="0"/>
                        <a:t>Programme 4:Electrification and Energy Programme and Project</a:t>
                      </a:r>
                      <a:r>
                        <a:rPr lang="en-ZA" sz="1700" baseline="0" dirty="0" smtClean="0"/>
                        <a:t> Management</a:t>
                      </a:r>
                      <a:endParaRPr lang="en-ZA" sz="1700" dirty="0"/>
                    </a:p>
                  </a:txBody>
                  <a:tcPr marL="68580" marR="68580" marT="34290" marB="34290"/>
                </a:tc>
                <a:tc>
                  <a:txBody>
                    <a:bodyPr/>
                    <a:lstStyle/>
                    <a:p>
                      <a:r>
                        <a:rPr lang="en-ZA" sz="1700" dirty="0" smtClean="0"/>
                        <a:t>Out of a total</a:t>
                      </a:r>
                      <a:r>
                        <a:rPr lang="en-ZA" sz="1700" baseline="0" dirty="0" smtClean="0"/>
                        <a:t> of 5 targets, 2 were achieved</a:t>
                      </a:r>
                      <a:endParaRPr lang="en-ZA" sz="170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700" dirty="0" smtClean="0">
                          <a:solidFill>
                            <a:schemeClr val="tx1"/>
                          </a:solidFill>
                        </a:rPr>
                        <a:t>Reasons for</a:t>
                      </a:r>
                      <a:r>
                        <a:rPr lang="en-ZA" sz="1700" baseline="0" dirty="0" smtClean="0">
                          <a:solidFill>
                            <a:schemeClr val="tx1"/>
                          </a:solidFill>
                        </a:rPr>
                        <a:t> non-achievement and corrective measures were not provided</a:t>
                      </a:r>
                      <a:endParaRPr lang="en-ZA" sz="1700" dirty="0" smtClean="0">
                        <a:solidFill>
                          <a:schemeClr val="tx1"/>
                        </a:solidFill>
                      </a:endParaRPr>
                    </a:p>
                  </a:txBody>
                  <a:tcPr marL="68580" marR="68580" marT="34290" marB="34290"/>
                </a:tc>
                <a:extLst>
                  <a:ext uri="{0D108BD9-81ED-4DB2-BD59-A6C34878D82A}">
                    <a16:rowId xmlns:a16="http://schemas.microsoft.com/office/drawing/2014/main" xmlns="" val="794148669"/>
                  </a:ext>
                </a:extLst>
              </a:tr>
              <a:tr h="340549">
                <a:tc>
                  <a:txBody>
                    <a:bodyPr/>
                    <a:lstStyle/>
                    <a:p>
                      <a:r>
                        <a:rPr lang="en-ZA" sz="1700" dirty="0" smtClean="0"/>
                        <a:t>Programme 5: Nuclear Energy </a:t>
                      </a:r>
                      <a:endParaRPr lang="en-ZA" sz="17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smtClean="0"/>
                        <a:t>Out of a total</a:t>
                      </a:r>
                      <a:r>
                        <a:rPr lang="en-ZA" sz="1700" baseline="0" dirty="0" smtClean="0"/>
                        <a:t> of 4 targets, 2 were achieved</a:t>
                      </a:r>
                      <a:endParaRPr lang="en-ZA" sz="1700" dirty="0" smtClean="0"/>
                    </a:p>
                  </a:txBody>
                  <a:tcPr marL="68580" marR="68580" marT="34290" marB="34290"/>
                </a:tc>
                <a:tc>
                  <a:txBody>
                    <a:bodyPr/>
                    <a:lstStyle/>
                    <a:p>
                      <a:pPr marL="285750" indent="-285750" algn="just">
                        <a:buFont typeface="Arial" panose="020B0604020202020204" pitchFamily="34" charset="0"/>
                        <a:buChar char="•"/>
                      </a:pPr>
                      <a:r>
                        <a:rPr lang="en-US" sz="1700" dirty="0" smtClean="0"/>
                        <a:t>Delays</a:t>
                      </a:r>
                      <a:r>
                        <a:rPr lang="en-US" sz="1700" baseline="0" dirty="0" smtClean="0"/>
                        <a:t> in </a:t>
                      </a:r>
                      <a:r>
                        <a:rPr lang="en-US" sz="1700" dirty="0" smtClean="0"/>
                        <a:t>conducting data collection for the studies,</a:t>
                      </a:r>
                      <a:r>
                        <a:rPr lang="en-US" sz="1700" baseline="0" dirty="0" smtClean="0"/>
                        <a:t> </a:t>
                      </a:r>
                      <a:r>
                        <a:rPr lang="en-US" sz="1700" dirty="0" smtClean="0"/>
                        <a:t>due to supply chain delays</a:t>
                      </a:r>
                      <a:endParaRPr lang="en-ZA" sz="1700" dirty="0" smtClean="0"/>
                    </a:p>
                    <a:p>
                      <a:pPr marL="285750" indent="-285750" algn="just">
                        <a:buFont typeface="Arial" panose="020B0604020202020204" pitchFamily="34" charset="0"/>
                        <a:buChar char="•"/>
                      </a:pPr>
                      <a:r>
                        <a:rPr lang="en-ZA" sz="1700" dirty="0" smtClean="0"/>
                        <a:t>Delays in stakeholder consultation</a:t>
                      </a:r>
                    </a:p>
                    <a:p>
                      <a:pPr marL="285750" indent="-285750" algn="just">
                        <a:buFont typeface="Arial" panose="020B0604020202020204" pitchFamily="34" charset="0"/>
                        <a:buChar char="•"/>
                      </a:pPr>
                      <a:r>
                        <a:rPr lang="en-US" sz="1700" dirty="0" smtClean="0"/>
                        <a:t>The Department will fast track response on comments from FOSAD</a:t>
                      </a:r>
                      <a:endParaRPr lang="en-ZA" sz="1700" dirty="0"/>
                    </a:p>
                  </a:txBody>
                  <a:tcPr marL="68580" marR="68580" marT="34290" marB="34290"/>
                </a:tc>
                <a:extLst>
                  <a:ext uri="{0D108BD9-81ED-4DB2-BD59-A6C34878D82A}">
                    <a16:rowId xmlns:a16="http://schemas.microsoft.com/office/drawing/2014/main" xmlns="" val="3622194395"/>
                  </a:ext>
                </a:extLst>
              </a:tr>
              <a:tr h="380473">
                <a:tc>
                  <a:txBody>
                    <a:bodyPr/>
                    <a:lstStyle/>
                    <a:p>
                      <a:r>
                        <a:rPr lang="en-ZA" sz="1700" dirty="0" smtClean="0"/>
                        <a:t>Programme 6: Clean</a:t>
                      </a:r>
                      <a:r>
                        <a:rPr lang="en-ZA" sz="1700" baseline="0" dirty="0" smtClean="0"/>
                        <a:t> </a:t>
                      </a:r>
                      <a:r>
                        <a:rPr lang="en-ZA" sz="1700" dirty="0" smtClean="0"/>
                        <a:t>Energy </a:t>
                      </a:r>
                      <a:endParaRPr lang="en-ZA" sz="17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700" dirty="0" smtClean="0"/>
                        <a:t>Out of a total</a:t>
                      </a:r>
                      <a:r>
                        <a:rPr lang="en-ZA" sz="1700" baseline="0" dirty="0" smtClean="0"/>
                        <a:t> of 4 targets, 4 were achieved</a:t>
                      </a:r>
                      <a:endParaRPr lang="en-ZA" sz="17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700" dirty="0" smtClean="0"/>
                    </a:p>
                  </a:txBody>
                  <a:tcPr marL="68580" marR="68580" marT="34290" marB="34290"/>
                </a:tc>
                <a:extLst>
                  <a:ext uri="{0D108BD9-81ED-4DB2-BD59-A6C34878D82A}">
                    <a16:rowId xmlns:a16="http://schemas.microsoft.com/office/drawing/2014/main" xmlns="" val="580506554"/>
                  </a:ext>
                </a:extLst>
              </a:tr>
              <a:tr h="380473">
                <a:tc gridSpan="3">
                  <a:txBody>
                    <a:bodyPr/>
                    <a:lstStyle/>
                    <a:p>
                      <a:r>
                        <a:rPr lang="en-ZA" sz="1800" b="1" dirty="0" smtClean="0"/>
                        <a:t>Overall performance for the department:</a:t>
                      </a:r>
                      <a:r>
                        <a:rPr lang="en-ZA" sz="1800" b="1" baseline="0" dirty="0" smtClean="0"/>
                        <a:t> </a:t>
                      </a:r>
                      <a:r>
                        <a:rPr lang="en-ZA" sz="1800" b="1" dirty="0" smtClean="0"/>
                        <a:t>Out of</a:t>
                      </a:r>
                      <a:r>
                        <a:rPr lang="en-ZA" sz="1800" b="1" baseline="0" dirty="0" smtClean="0"/>
                        <a:t> 32</a:t>
                      </a:r>
                      <a:r>
                        <a:rPr lang="en-ZA" sz="1800" b="1" dirty="0" smtClean="0"/>
                        <a:t> targets,</a:t>
                      </a:r>
                      <a:r>
                        <a:rPr lang="en-ZA" sz="1800" b="1" baseline="0" dirty="0" smtClean="0"/>
                        <a:t> 14 were achieved = 43.75%</a:t>
                      </a:r>
                      <a:endParaRPr lang="en-ZA" sz="1800" b="1" dirty="0"/>
                    </a:p>
                  </a:txBody>
                  <a:tcPr marL="68580" marR="68580" marT="34290" marB="34290"/>
                </a:tc>
                <a:tc hMerge="1">
                  <a:txBody>
                    <a:bodyPr/>
                    <a:lstStyle/>
                    <a:p>
                      <a:endParaRPr lang="en-ZA" sz="1600" b="1" dirty="0"/>
                    </a:p>
                  </a:txBody>
                  <a:tcPr marL="68580" marR="68580" marT="34290" marB="34290"/>
                </a:tc>
                <a:tc hMerge="1">
                  <a:txBody>
                    <a:bodyPr/>
                    <a:lstStyle/>
                    <a:p>
                      <a:endParaRPr lang="en-ZA" sz="16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3974388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5" y="-15585"/>
            <a:ext cx="11850255" cy="505691"/>
          </a:xfrm>
          <a:solidFill>
            <a:schemeClr val="accent2"/>
          </a:solidFill>
        </p:spPr>
        <p:txBody>
          <a:bodyPr>
            <a:normAutofit fontScale="90000"/>
          </a:bodyPr>
          <a:lstStyle/>
          <a:p>
            <a:pPr algn="ctr"/>
            <a:r>
              <a:rPr lang="en-ZA" b="1" dirty="0" smtClean="0"/>
              <a:t>Department of Environmental Affairs</a:t>
            </a:r>
            <a:endParaRPr lang="en-ZA" b="1" dirty="0"/>
          </a:p>
        </p:txBody>
      </p:sp>
      <p:graphicFrame>
        <p:nvGraphicFramePr>
          <p:cNvPr id="7" name="Content Placeholder 5"/>
          <p:cNvGraphicFramePr>
            <a:graphicFrameLocks/>
          </p:cNvGraphicFramePr>
          <p:nvPr>
            <p:extLst>
              <p:ext uri="{D42A27DB-BD31-4B8C-83A1-F6EECF244321}">
                <p14:modId xmlns:p14="http://schemas.microsoft.com/office/powerpoint/2010/main" xmlns="" val="1884714339"/>
              </p:ext>
            </p:extLst>
          </p:nvPr>
        </p:nvGraphicFramePr>
        <p:xfrm>
          <a:off x="166255" y="490106"/>
          <a:ext cx="11850255" cy="6188631"/>
        </p:xfrm>
        <a:graphic>
          <a:graphicData uri="http://schemas.openxmlformats.org/drawingml/2006/table">
            <a:tbl>
              <a:tblPr firstRow="1" bandRow="1">
                <a:tableStyleId>{21E4AEA4-8DFA-4A89-87EB-49C32662AFE0}</a:tableStyleId>
              </a:tblPr>
              <a:tblGrid>
                <a:gridCol w="3241966">
                  <a:extLst>
                    <a:ext uri="{9D8B030D-6E8A-4147-A177-3AD203B41FA5}">
                      <a16:colId xmlns:a16="http://schemas.microsoft.com/office/drawing/2014/main" xmlns="" val="3772667252"/>
                    </a:ext>
                  </a:extLst>
                </a:gridCol>
                <a:gridCol w="3195781">
                  <a:extLst>
                    <a:ext uri="{9D8B030D-6E8A-4147-A177-3AD203B41FA5}">
                      <a16:colId xmlns:a16="http://schemas.microsoft.com/office/drawing/2014/main" xmlns="" val="1507489926"/>
                    </a:ext>
                  </a:extLst>
                </a:gridCol>
                <a:gridCol w="5412508">
                  <a:extLst>
                    <a:ext uri="{9D8B030D-6E8A-4147-A177-3AD203B41FA5}">
                      <a16:colId xmlns:a16="http://schemas.microsoft.com/office/drawing/2014/main" xmlns="" val="3012992036"/>
                    </a:ext>
                  </a:extLst>
                </a:gridCol>
              </a:tblGrid>
              <a:tr h="332847">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611851888"/>
                  </a:ext>
                </a:extLst>
              </a:tr>
              <a:tr h="1013335">
                <a:tc>
                  <a:txBody>
                    <a:bodyPr/>
                    <a:lstStyle/>
                    <a:p>
                      <a:r>
                        <a:rPr lang="en-ZA" sz="1600" dirty="0" smtClean="0"/>
                        <a:t>Programme 1: Administration</a:t>
                      </a:r>
                      <a:endParaRPr lang="en-ZA" sz="1600" dirty="0"/>
                    </a:p>
                  </a:txBody>
                  <a:tcPr marL="68580" marR="68580" marT="34290" marB="34290"/>
                </a:tc>
                <a:tc>
                  <a:txBody>
                    <a:bodyPr/>
                    <a:lstStyle/>
                    <a:p>
                      <a:r>
                        <a:rPr lang="en-ZA" sz="1600" dirty="0" smtClean="0"/>
                        <a:t>Out of a total of 15 targets, </a:t>
                      </a:r>
                      <a:r>
                        <a:rPr lang="en-ZA" sz="1600" baseline="0" dirty="0" smtClean="0"/>
                        <a:t>13 were achieved</a:t>
                      </a:r>
                      <a:endParaRPr lang="en-ZA" sz="1600" dirty="0"/>
                    </a:p>
                  </a:txBody>
                  <a:tcPr marL="68580" marR="68580" marT="34290" marB="34290"/>
                </a:tc>
                <a:tc>
                  <a:txBody>
                    <a:bodyPr/>
                    <a:lstStyle/>
                    <a:p>
                      <a:pPr marL="285750" indent="-285750">
                        <a:buFont typeface="Arial" panose="020B0604020202020204" pitchFamily="34" charset="0"/>
                        <a:buChar char="•"/>
                      </a:pPr>
                      <a:r>
                        <a:rPr lang="en-ZA" sz="1600" dirty="0" smtClean="0"/>
                        <a:t>Verification</a:t>
                      </a:r>
                      <a:r>
                        <a:rPr lang="en-ZA" sz="1600" baseline="0" dirty="0" smtClean="0"/>
                        <a:t> and progress reporting awaiting</a:t>
                      </a:r>
                    </a:p>
                    <a:p>
                      <a:pPr marL="285750" indent="-285750">
                        <a:buFont typeface="Arial" panose="020B0604020202020204" pitchFamily="34" charset="0"/>
                        <a:buChar char="•"/>
                      </a:pPr>
                      <a:r>
                        <a:rPr lang="en-ZA" sz="1600" baseline="0" dirty="0" smtClean="0"/>
                        <a:t>Projects expenditure very slow</a:t>
                      </a:r>
                    </a:p>
                    <a:p>
                      <a:pPr marL="285750" indent="-285750">
                        <a:buFont typeface="Arial" panose="020B0604020202020204" pitchFamily="34" charset="0"/>
                        <a:buChar char="•"/>
                      </a:pPr>
                      <a:r>
                        <a:rPr lang="en-ZA" sz="1600" baseline="0" dirty="0" smtClean="0"/>
                        <a:t>Filling vacancies is fast tracked </a:t>
                      </a:r>
                    </a:p>
                    <a:p>
                      <a:pPr marL="285750" indent="-285750">
                        <a:buFont typeface="Arial" panose="020B0604020202020204" pitchFamily="34" charset="0"/>
                        <a:buChar char="•"/>
                      </a:pPr>
                      <a:r>
                        <a:rPr lang="en-US" sz="1600" dirty="0" smtClean="0"/>
                        <a:t>Compliance to financial reporting requirements</a:t>
                      </a:r>
                      <a:r>
                        <a:rPr lang="en-US" sz="1600" baseline="0" dirty="0" smtClean="0"/>
                        <a:t> (EPWP)</a:t>
                      </a:r>
                      <a:endParaRPr lang="en-US" sz="1600" dirty="0" smtClean="0"/>
                    </a:p>
                  </a:txBody>
                  <a:tcPr marL="68580" marR="68580" marT="34290" marB="34290"/>
                </a:tc>
                <a:extLst>
                  <a:ext uri="{0D108BD9-81ED-4DB2-BD59-A6C34878D82A}">
                    <a16:rowId xmlns:a16="http://schemas.microsoft.com/office/drawing/2014/main" xmlns="" val="2048158217"/>
                  </a:ext>
                </a:extLst>
              </a:tr>
              <a:tr h="776643">
                <a:tc>
                  <a:txBody>
                    <a:bodyPr/>
                    <a:lstStyle/>
                    <a:p>
                      <a:r>
                        <a:rPr lang="en-ZA" sz="1600" dirty="0" smtClean="0"/>
                        <a:t>Programme 2: Legal, Authorisations</a:t>
                      </a:r>
                      <a:r>
                        <a:rPr lang="en-ZA" sz="1600" baseline="0" dirty="0" smtClean="0"/>
                        <a:t>, Compliance and Enforcement</a:t>
                      </a:r>
                      <a:endParaRPr lang="en-ZA" sz="1600" dirty="0"/>
                    </a:p>
                  </a:txBody>
                  <a:tcPr marL="68580" marR="68580" marT="34290" marB="34290"/>
                </a:tc>
                <a:tc>
                  <a:txBody>
                    <a:bodyPr/>
                    <a:lstStyle/>
                    <a:p>
                      <a:r>
                        <a:rPr lang="en-ZA" sz="1600" dirty="0" smtClean="0"/>
                        <a:t>Out of a</a:t>
                      </a:r>
                      <a:r>
                        <a:rPr lang="en-ZA" sz="1600" baseline="0" dirty="0" smtClean="0"/>
                        <a:t> total of 10 targets, 9 were achieved</a:t>
                      </a:r>
                      <a:endParaRPr lang="en-ZA" sz="1600" dirty="0"/>
                    </a:p>
                  </a:txBody>
                  <a:tcPr marL="68580" marR="68580" marT="34290" marB="34290"/>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Reason for</a:t>
                      </a:r>
                      <a:r>
                        <a:rPr lang="en-ZA" sz="1600" baseline="0" dirty="0" smtClean="0">
                          <a:solidFill>
                            <a:schemeClr val="tx1"/>
                          </a:solidFill>
                        </a:rPr>
                        <a:t> non-achievement and corrective measures were not provided</a:t>
                      </a:r>
                      <a:endParaRPr lang="en-ZA" sz="1600" dirty="0" smtClean="0">
                        <a:solidFill>
                          <a:schemeClr val="tx1"/>
                        </a:solidFill>
                      </a:endParaRPr>
                    </a:p>
                    <a:p>
                      <a:endParaRPr lang="en-ZA" sz="1600" dirty="0"/>
                    </a:p>
                  </a:txBody>
                  <a:tcPr marL="68580" marR="68580" marT="34290" marB="34290"/>
                </a:tc>
                <a:extLst>
                  <a:ext uri="{0D108BD9-81ED-4DB2-BD59-A6C34878D82A}">
                    <a16:rowId xmlns:a16="http://schemas.microsoft.com/office/drawing/2014/main" xmlns="" val="2043285446"/>
                  </a:ext>
                </a:extLst>
              </a:tr>
              <a:tr h="776643">
                <a:tc>
                  <a:txBody>
                    <a:bodyPr/>
                    <a:lstStyle/>
                    <a:p>
                      <a:r>
                        <a:rPr lang="en-ZA" sz="1600" dirty="0" smtClean="0"/>
                        <a:t>Programme 3: Ocean</a:t>
                      </a:r>
                      <a:r>
                        <a:rPr lang="en-ZA" sz="1600" baseline="0" dirty="0" smtClean="0"/>
                        <a:t>s and Coasts</a:t>
                      </a:r>
                      <a:endParaRPr lang="en-ZA" sz="16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t>Out of a</a:t>
                      </a:r>
                      <a:r>
                        <a:rPr lang="en-ZA" sz="1600" baseline="0" dirty="0" smtClean="0"/>
                        <a:t> total of 10 targets, 6 were achieved</a:t>
                      </a:r>
                      <a:endParaRPr lang="en-ZA" sz="1600" dirty="0" smtClean="0"/>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dirty="0" smtClean="0"/>
                        <a:t>High vacancy</a:t>
                      </a:r>
                      <a:r>
                        <a:rPr lang="en-ZA" sz="1600" baseline="0" dirty="0" smtClean="0"/>
                        <a:t> rate in the programme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EDMS problems led to delay of the process</a:t>
                      </a:r>
                      <a:endParaRPr lang="en-ZA" sz="1600"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baseline="0" dirty="0" smtClean="0"/>
                        <a:t>Filling of vacancies is fast tracked </a:t>
                      </a:r>
                    </a:p>
                  </a:txBody>
                  <a:tcPr marL="68580" marR="68580" marT="34290" marB="34290"/>
                </a:tc>
                <a:extLst>
                  <a:ext uri="{0D108BD9-81ED-4DB2-BD59-A6C34878D82A}">
                    <a16:rowId xmlns:a16="http://schemas.microsoft.com/office/drawing/2014/main" xmlns="" val="105803106"/>
                  </a:ext>
                </a:extLst>
              </a:tr>
              <a:tr h="539952">
                <a:tc>
                  <a:txBody>
                    <a:bodyPr/>
                    <a:lstStyle/>
                    <a:p>
                      <a:r>
                        <a:rPr lang="en-ZA" sz="1600" dirty="0" smtClean="0"/>
                        <a:t>Programme 4: Climate Change,</a:t>
                      </a:r>
                      <a:r>
                        <a:rPr lang="en-ZA" sz="1600" baseline="0" dirty="0" smtClean="0"/>
                        <a:t> Air Quality and Sustainable Development</a:t>
                      </a:r>
                      <a:endParaRPr lang="en-ZA" sz="1600" dirty="0"/>
                    </a:p>
                  </a:txBody>
                  <a:tcPr marL="68580" marR="68580" marT="34290" marB="34290"/>
                </a:tc>
                <a:tc>
                  <a:txBody>
                    <a:bodyPr/>
                    <a:lstStyle/>
                    <a:p>
                      <a:r>
                        <a:rPr lang="en-ZA" sz="1600" dirty="0" smtClean="0"/>
                        <a:t>Out of a total</a:t>
                      </a:r>
                      <a:r>
                        <a:rPr lang="en-ZA" sz="1600" baseline="0" dirty="0" smtClean="0"/>
                        <a:t> of 12 targets, 10 were achieved</a:t>
                      </a:r>
                      <a:endParaRPr lang="en-ZA" sz="1600" dirty="0"/>
                    </a:p>
                  </a:txBody>
                  <a:tcPr marL="68580" marR="68580" marT="34290" marB="34290"/>
                </a:tc>
                <a:tc>
                  <a:txBody>
                    <a:bodyPr/>
                    <a:lstStyle/>
                    <a:p>
                      <a:pPr marL="285750" indent="-285750">
                        <a:buFont typeface="Arial" panose="020B0604020202020204" pitchFamily="34" charset="0"/>
                        <a:buChar char="•"/>
                      </a:pPr>
                      <a:r>
                        <a:rPr lang="en-US" sz="1600" dirty="0" smtClean="0"/>
                        <a:t>Delayed stakeholder inputs on the revision of the model</a:t>
                      </a:r>
                    </a:p>
                    <a:p>
                      <a:pPr marL="285750" indent="-285750">
                        <a:buFont typeface="Arial" panose="020B0604020202020204" pitchFamily="34" charset="0"/>
                        <a:buChar char="•"/>
                      </a:pPr>
                      <a:r>
                        <a:rPr lang="en-US" sz="1600" dirty="0" smtClean="0"/>
                        <a:t>Meetings held with sector associations to provide inputs  </a:t>
                      </a:r>
                      <a:endParaRPr lang="en-ZA" sz="1600" dirty="0"/>
                    </a:p>
                  </a:txBody>
                  <a:tcPr marL="68580" marR="68580" marT="34290" marB="34290"/>
                </a:tc>
                <a:extLst>
                  <a:ext uri="{0D108BD9-81ED-4DB2-BD59-A6C34878D82A}">
                    <a16:rowId xmlns:a16="http://schemas.microsoft.com/office/drawing/2014/main" xmlns="" val="3592475508"/>
                  </a:ext>
                </a:extLst>
              </a:tr>
              <a:tr h="539952">
                <a:tc>
                  <a:txBody>
                    <a:bodyPr/>
                    <a:lstStyle/>
                    <a:p>
                      <a:r>
                        <a:rPr lang="en-ZA" sz="1600" dirty="0" smtClean="0"/>
                        <a:t>Programme 5: Biodiversity and Conservations</a:t>
                      </a:r>
                      <a:r>
                        <a:rPr lang="en-ZA" sz="1600" baseline="0" dirty="0" smtClean="0"/>
                        <a:t> </a:t>
                      </a:r>
                      <a:endParaRPr lang="en-ZA" sz="1600" dirty="0"/>
                    </a:p>
                  </a:txBody>
                  <a:tcPr marL="68580" marR="68580" marT="34290" marB="34290"/>
                </a:tc>
                <a:tc>
                  <a:txBody>
                    <a:bodyPr/>
                    <a:lstStyle/>
                    <a:p>
                      <a:r>
                        <a:rPr lang="en-ZA" sz="1600" dirty="0" smtClean="0"/>
                        <a:t>Out of a total</a:t>
                      </a:r>
                      <a:r>
                        <a:rPr lang="en-ZA" sz="1600" baseline="0" dirty="0" smtClean="0"/>
                        <a:t> of 8 targets, 7 were achieved</a:t>
                      </a:r>
                      <a:endParaRPr lang="en-ZA" sz="1600" dirty="0"/>
                    </a:p>
                  </a:txBody>
                  <a:tcPr marL="68580" marR="68580" marT="34290" marB="34290"/>
                </a:tc>
                <a:tc>
                  <a:txBody>
                    <a:bodyPr/>
                    <a:lstStyle/>
                    <a:p>
                      <a:r>
                        <a:rPr lang="en-ZA" sz="1600" dirty="0" smtClean="0"/>
                        <a:t>Incomplete reporting</a:t>
                      </a:r>
                      <a:endParaRPr lang="en-ZA" sz="1600" dirty="0"/>
                    </a:p>
                  </a:txBody>
                  <a:tcPr marL="68580" marR="68580" marT="34290" marB="34290"/>
                </a:tc>
                <a:extLst>
                  <a:ext uri="{0D108BD9-81ED-4DB2-BD59-A6C34878D82A}">
                    <a16:rowId xmlns:a16="http://schemas.microsoft.com/office/drawing/2014/main" xmlns="" val="3798875288"/>
                  </a:ext>
                </a:extLst>
              </a:tr>
              <a:tr h="539952">
                <a:tc>
                  <a:txBody>
                    <a:bodyPr/>
                    <a:lstStyle/>
                    <a:p>
                      <a:r>
                        <a:rPr lang="en-ZA" sz="1600" dirty="0" smtClean="0"/>
                        <a:t>Programme 6: Environmental</a:t>
                      </a:r>
                      <a:r>
                        <a:rPr lang="en-ZA" sz="1600" baseline="0" dirty="0" smtClean="0"/>
                        <a:t> Programmes</a:t>
                      </a:r>
                      <a:endParaRPr lang="en-ZA" sz="1600" dirty="0"/>
                    </a:p>
                  </a:txBody>
                  <a:tcPr marL="68580" marR="68580" marT="34290" marB="34290"/>
                </a:tc>
                <a:tc>
                  <a:txBody>
                    <a:bodyPr/>
                    <a:lstStyle/>
                    <a:p>
                      <a:r>
                        <a:rPr lang="en-ZA" sz="1600" dirty="0" smtClean="0"/>
                        <a:t>Out of a total</a:t>
                      </a:r>
                      <a:r>
                        <a:rPr lang="en-ZA" sz="1600" baseline="0" dirty="0" smtClean="0"/>
                        <a:t> of 15 targets, 4 were achieved</a:t>
                      </a:r>
                      <a:endParaRPr lang="en-ZA" sz="1600" dirty="0"/>
                    </a:p>
                  </a:txBody>
                  <a:tcPr marL="68580" marR="68580" marT="34290" marB="34290"/>
                </a:tc>
                <a:tc>
                  <a:txBody>
                    <a:bodyPr/>
                    <a:lstStyle/>
                    <a:p>
                      <a:pPr marL="285750" indent="-285750">
                        <a:buFont typeface="Arial" panose="020B0604020202020204" pitchFamily="34" charset="0"/>
                        <a:buChar char="•"/>
                      </a:pPr>
                      <a:r>
                        <a:rPr lang="en-ZA" sz="1600" dirty="0" smtClean="0"/>
                        <a:t>Incomplete</a:t>
                      </a:r>
                      <a:r>
                        <a:rPr lang="en-ZA" sz="1600" baseline="0" dirty="0" smtClean="0"/>
                        <a:t> data capturing</a:t>
                      </a:r>
                    </a:p>
                    <a:p>
                      <a:pPr marL="285750" indent="-285750">
                        <a:buFont typeface="Arial" panose="020B0604020202020204" pitchFamily="34" charset="0"/>
                        <a:buChar char="•"/>
                      </a:pPr>
                      <a:r>
                        <a:rPr lang="en-ZA" sz="1600" baseline="0" dirty="0" smtClean="0"/>
                        <a:t>Data captured and problems are resolved</a:t>
                      </a:r>
                      <a:endParaRPr lang="en-ZA" sz="1600" dirty="0"/>
                    </a:p>
                  </a:txBody>
                  <a:tcPr marL="68580" marR="68580" marT="34290" marB="34290"/>
                </a:tc>
                <a:extLst>
                  <a:ext uri="{0D108BD9-81ED-4DB2-BD59-A6C34878D82A}">
                    <a16:rowId xmlns:a16="http://schemas.microsoft.com/office/drawing/2014/main" xmlns="" val="794148669"/>
                  </a:ext>
                </a:extLst>
              </a:tr>
              <a:tr h="1013335">
                <a:tc>
                  <a:txBody>
                    <a:bodyPr/>
                    <a:lstStyle/>
                    <a:p>
                      <a:r>
                        <a:rPr lang="en-ZA" sz="1600" dirty="0" smtClean="0"/>
                        <a:t>Programme 7: Chemical and Waste Management</a:t>
                      </a:r>
                      <a:r>
                        <a:rPr lang="en-ZA" sz="1600" baseline="0" dirty="0" smtClean="0"/>
                        <a:t> </a:t>
                      </a:r>
                      <a:endParaRPr lang="en-ZA" sz="1600" dirty="0"/>
                    </a:p>
                  </a:txBody>
                  <a:tcPr marL="68580" marR="68580" marT="34290" marB="34290"/>
                </a:tc>
                <a:tc>
                  <a:txBody>
                    <a:bodyPr/>
                    <a:lstStyle/>
                    <a:p>
                      <a:r>
                        <a:rPr lang="en-ZA" sz="1600" dirty="0" smtClean="0"/>
                        <a:t>Out of a total</a:t>
                      </a:r>
                      <a:r>
                        <a:rPr lang="en-ZA" sz="1600" baseline="0" dirty="0" smtClean="0"/>
                        <a:t> of 7 targets, 2 were achieved</a:t>
                      </a:r>
                      <a:endParaRPr lang="en-ZA" sz="1600" dirty="0"/>
                    </a:p>
                  </a:txBody>
                  <a:tcPr marL="68580" marR="68580" marT="34290" marB="34290"/>
                </a:tc>
                <a:tc>
                  <a:txBody>
                    <a:bodyPr/>
                    <a:lstStyle/>
                    <a:p>
                      <a:pPr marL="285750" indent="-285750">
                        <a:buFont typeface="Arial" panose="020B0604020202020204" pitchFamily="34" charset="0"/>
                        <a:buChar char="•"/>
                      </a:pPr>
                      <a:r>
                        <a:rPr lang="en-ZA" sz="1600" dirty="0" smtClean="0"/>
                        <a:t>Waste</a:t>
                      </a:r>
                      <a:r>
                        <a:rPr lang="en-ZA" sz="1600" baseline="0" dirty="0" smtClean="0"/>
                        <a:t> c</a:t>
                      </a:r>
                      <a:r>
                        <a:rPr lang="en-ZA" sz="1600" dirty="0" smtClean="0"/>
                        <a:t>ompanies</a:t>
                      </a:r>
                      <a:r>
                        <a:rPr lang="en-ZA" sz="1600" baseline="0" dirty="0" smtClean="0"/>
                        <a:t> closed down to economic challenges, viability or market instability</a:t>
                      </a:r>
                      <a:endParaRPr lang="en-ZA" sz="1600" baseline="0" dirty="0"/>
                    </a:p>
                    <a:p>
                      <a:pPr marL="285750" indent="-285750">
                        <a:buFont typeface="Arial" panose="020B0604020202020204" pitchFamily="34" charset="0"/>
                        <a:buChar char="•"/>
                      </a:pPr>
                      <a:r>
                        <a:rPr lang="en-ZA" sz="1600" baseline="0" dirty="0" smtClean="0"/>
                        <a:t>Increase intake and new processing companies are considered</a:t>
                      </a:r>
                    </a:p>
                  </a:txBody>
                  <a:tcPr marL="68580" marR="68580" marT="34290" marB="34290"/>
                </a:tc>
                <a:extLst>
                  <a:ext uri="{0D108BD9-81ED-4DB2-BD59-A6C34878D82A}">
                    <a16:rowId xmlns:a16="http://schemas.microsoft.com/office/drawing/2014/main" xmlns="" val="1478136948"/>
                  </a:ext>
                </a:extLst>
              </a:tr>
              <a:tr h="488871">
                <a:tc gridSpan="3">
                  <a:txBody>
                    <a:bodyPr/>
                    <a:lstStyle/>
                    <a:p>
                      <a:r>
                        <a:rPr lang="en-ZA" sz="1800" b="1" dirty="0" smtClean="0"/>
                        <a:t>Overall performance for the department: Out of 77 targets, 51</a:t>
                      </a:r>
                      <a:r>
                        <a:rPr lang="en-ZA" sz="1800" b="1" baseline="0" dirty="0" smtClean="0"/>
                        <a:t> were achieved = 66,23%</a:t>
                      </a:r>
                      <a:endParaRPr lang="en-ZA" sz="1800" b="1" dirty="0"/>
                    </a:p>
                  </a:txBody>
                  <a:tcPr marL="68580" marR="68580" marT="34290" marB="34290"/>
                </a:tc>
                <a:tc hMerge="1">
                  <a:txBody>
                    <a:bodyPr/>
                    <a:lstStyle/>
                    <a:p>
                      <a:endParaRPr lang="en-ZA" sz="1600" b="1" dirty="0"/>
                    </a:p>
                  </a:txBody>
                  <a:tcPr marL="68580" marR="68580" marT="34290" marB="34290"/>
                </a:tc>
                <a:tc hMerge="1">
                  <a:txBody>
                    <a:bodyPr/>
                    <a:lstStyle/>
                    <a:p>
                      <a:endParaRPr lang="en-ZA" sz="16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1301679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4726" y="43977"/>
            <a:ext cx="11850255" cy="304815"/>
          </a:xfrm>
          <a:solidFill>
            <a:schemeClr val="accent2"/>
          </a:solidFill>
        </p:spPr>
        <p:txBody>
          <a:bodyPr>
            <a:normAutofit fontScale="90000"/>
          </a:bodyPr>
          <a:lstStyle/>
          <a:p>
            <a:pPr algn="ctr"/>
            <a:r>
              <a:rPr lang="en-ZA" b="1" dirty="0" smtClean="0"/>
              <a:t>Department of Health</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34569059"/>
              </p:ext>
            </p:extLst>
          </p:nvPr>
        </p:nvGraphicFramePr>
        <p:xfrm>
          <a:off x="2050581" y="3567906"/>
          <a:ext cx="8321278" cy="1345839"/>
        </p:xfrm>
        <a:graphic>
          <a:graphicData uri="http://schemas.openxmlformats.org/drawingml/2006/table">
            <a:tbl>
              <a:tblPr firstRow="1" bandRow="1">
                <a:tableStyleId>{21E4AEA4-8DFA-4A89-87EB-49C32662AFE0}</a:tableStyleId>
              </a:tblPr>
              <a:tblGrid>
                <a:gridCol w="4160639">
                  <a:extLst>
                    <a:ext uri="{9D8B030D-6E8A-4147-A177-3AD203B41FA5}">
                      <a16:colId xmlns:a16="http://schemas.microsoft.com/office/drawing/2014/main" xmlns="" val="3772667252"/>
                    </a:ext>
                  </a:extLst>
                </a:gridCol>
                <a:gridCol w="4160639">
                  <a:extLst>
                    <a:ext uri="{9D8B030D-6E8A-4147-A177-3AD203B41FA5}">
                      <a16:colId xmlns:a16="http://schemas.microsoft.com/office/drawing/2014/main" xmlns="" val="1507489926"/>
                    </a:ext>
                  </a:extLst>
                </a:gridCol>
              </a:tblGrid>
              <a:tr h="278130">
                <a:tc>
                  <a:txBody>
                    <a:bodyPr/>
                    <a:lstStyle/>
                    <a:p>
                      <a:r>
                        <a:rPr lang="en-ZA" sz="1000" dirty="0" smtClean="0"/>
                        <a:t>Programme 1: Administration</a:t>
                      </a:r>
                      <a:endParaRPr lang="en-ZA" sz="1000" dirty="0"/>
                    </a:p>
                  </a:txBody>
                  <a:tcPr marL="68580" marR="68580" marT="34290" marB="34290"/>
                </a:tc>
                <a:tc>
                  <a:txBody>
                    <a:bodyPr/>
                    <a:lstStyle/>
                    <a:p>
                      <a:r>
                        <a:rPr lang="en-ZA" sz="1000" dirty="0" smtClean="0"/>
                        <a:t>Out of a total of 3 targets, 3</a:t>
                      </a:r>
                      <a:r>
                        <a:rPr lang="en-ZA" sz="1000" baseline="0" dirty="0" smtClean="0"/>
                        <a:t> were not achieved</a:t>
                      </a:r>
                      <a:endParaRPr lang="en-ZA" sz="1000" dirty="0"/>
                    </a:p>
                  </a:txBody>
                  <a:tcPr marL="68580" marR="68580" marT="34290" marB="34290"/>
                </a:tc>
                <a:extLst>
                  <a:ext uri="{0D108BD9-81ED-4DB2-BD59-A6C34878D82A}">
                    <a16:rowId xmlns:a16="http://schemas.microsoft.com/office/drawing/2014/main" xmlns="" val="2048158217"/>
                  </a:ext>
                </a:extLst>
              </a:tr>
              <a:tr h="278130">
                <a:tc>
                  <a:txBody>
                    <a:bodyPr/>
                    <a:lstStyle/>
                    <a:p>
                      <a:r>
                        <a:rPr lang="en-ZA" sz="1000" dirty="0" smtClean="0"/>
                        <a:t>Programme 2 : Institutional Governance</a:t>
                      </a:r>
                      <a:endParaRPr lang="en-ZA" sz="1000" dirty="0"/>
                    </a:p>
                  </a:txBody>
                  <a:tcPr marL="68580" marR="68580" marT="34290" marB="34290"/>
                </a:tc>
                <a:tc>
                  <a:txBody>
                    <a:bodyPr/>
                    <a:lstStyle/>
                    <a:p>
                      <a:r>
                        <a:rPr lang="en-ZA" sz="1000" dirty="0" smtClean="0"/>
                        <a:t>Out of a</a:t>
                      </a:r>
                      <a:r>
                        <a:rPr lang="en-ZA" sz="1000" baseline="0" dirty="0" smtClean="0"/>
                        <a:t> total of 9 targets, 0 was not achieved</a:t>
                      </a:r>
                      <a:endParaRPr lang="en-ZA" sz="1000" dirty="0"/>
                    </a:p>
                  </a:txBody>
                  <a:tcPr marL="68580" marR="68580" marT="34290" marB="34290"/>
                </a:tc>
                <a:extLst>
                  <a:ext uri="{0D108BD9-81ED-4DB2-BD59-A6C34878D82A}">
                    <a16:rowId xmlns:a16="http://schemas.microsoft.com/office/drawing/2014/main" xmlns="" val="2043285446"/>
                  </a:ext>
                </a:extLst>
              </a:tr>
              <a:tr h="278130">
                <a:tc>
                  <a:txBody>
                    <a:bodyPr/>
                    <a:lstStyle/>
                    <a:p>
                      <a:r>
                        <a:rPr lang="en-ZA" sz="1000" dirty="0" smtClean="0"/>
                        <a:t>Programme 3:</a:t>
                      </a:r>
                      <a:r>
                        <a:rPr lang="en-ZA" sz="1000" baseline="0" dirty="0" smtClean="0"/>
                        <a:t> Arts and Culture Promotion and Development</a:t>
                      </a:r>
                      <a:endParaRPr lang="en-ZA"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Out of a total of 9 targets, 0 was not achieved</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78130">
                <a:tc>
                  <a:txBody>
                    <a:bodyPr/>
                    <a:lstStyle/>
                    <a:p>
                      <a:r>
                        <a:rPr lang="en-ZA" sz="1000" dirty="0" smtClean="0"/>
                        <a:t>Programme 4: Heritage</a:t>
                      </a:r>
                      <a:r>
                        <a:rPr lang="en-ZA" sz="1000" baseline="0" dirty="0" smtClean="0"/>
                        <a:t> Promotion and Preservation</a:t>
                      </a:r>
                      <a:endParaRPr lang="en-ZA" sz="1000" dirty="0"/>
                    </a:p>
                  </a:txBody>
                  <a:tcPr marL="68580" marR="68580" marT="34290" marB="34290"/>
                </a:tc>
                <a:tc>
                  <a:txBody>
                    <a:bodyPr/>
                    <a:lstStyle/>
                    <a:p>
                      <a:r>
                        <a:rPr lang="en-ZA" sz="1000" dirty="0" smtClean="0"/>
                        <a:t>Out of a total</a:t>
                      </a:r>
                      <a:r>
                        <a:rPr lang="en-ZA" sz="1000" baseline="0" dirty="0" smtClean="0"/>
                        <a:t> of 6 targets, 3 were not achieved</a:t>
                      </a:r>
                      <a:endParaRPr lang="en-ZA" sz="1000" dirty="0"/>
                    </a:p>
                  </a:txBody>
                  <a:tcPr marL="68580" marR="68580" marT="34290" marB="34290"/>
                </a:tc>
                <a:extLst>
                  <a:ext uri="{0D108BD9-81ED-4DB2-BD59-A6C34878D82A}">
                    <a16:rowId xmlns:a16="http://schemas.microsoft.com/office/drawing/2014/main" xmlns="" val="794148669"/>
                  </a:ext>
                </a:extLst>
              </a:tr>
              <a:tr h="229509">
                <a:tc>
                  <a:txBody>
                    <a:bodyPr/>
                    <a:lstStyle/>
                    <a:p>
                      <a:endParaRPr lang="en-ZA" sz="1000" dirty="0"/>
                    </a:p>
                  </a:txBody>
                  <a:tcPr marL="68580" marR="68580" marT="34290" marB="34290"/>
                </a:tc>
                <a:tc>
                  <a:txBody>
                    <a:bodyPr/>
                    <a:lstStyle/>
                    <a:p>
                      <a:endParaRPr lang="en-ZA" sz="1000" dirty="0"/>
                    </a:p>
                  </a:txBody>
                  <a:tcPr marL="68580" marR="68580" marT="34290" marB="34290"/>
                </a:tc>
                <a:extLst>
                  <a:ext uri="{0D108BD9-81ED-4DB2-BD59-A6C34878D82A}">
                    <a16:rowId xmlns:a16="http://schemas.microsoft.com/office/drawing/2014/main" xmlns="" val="2319784592"/>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xmlns="" val="267276105"/>
              </p:ext>
            </p:extLst>
          </p:nvPr>
        </p:nvGraphicFramePr>
        <p:xfrm>
          <a:off x="184725" y="425736"/>
          <a:ext cx="11850255" cy="911347"/>
        </p:xfrm>
        <a:graphic>
          <a:graphicData uri="http://schemas.openxmlformats.org/drawingml/2006/table">
            <a:tbl>
              <a:tblPr firstRow="1" bandRow="1">
                <a:tableStyleId>{21E4AEA4-8DFA-4A89-87EB-49C32662AFE0}</a:tableStyleId>
              </a:tblPr>
              <a:tblGrid>
                <a:gridCol w="11850255">
                  <a:extLst>
                    <a:ext uri="{9D8B030D-6E8A-4147-A177-3AD203B41FA5}">
                      <a16:colId xmlns:a16="http://schemas.microsoft.com/office/drawing/2014/main" xmlns="" val="3772667252"/>
                    </a:ext>
                  </a:extLst>
                </a:gridCol>
              </a:tblGrid>
              <a:tr h="230356">
                <a:tc>
                  <a:txBody>
                    <a:bodyPr/>
                    <a:lstStyle/>
                    <a:p>
                      <a:r>
                        <a:rPr lang="en-US" sz="1600" b="1" dirty="0" smtClean="0">
                          <a:solidFill>
                            <a:schemeClr val="bg1"/>
                          </a:solidFill>
                        </a:rPr>
                        <a:t>Did not submit the Quarter 3 reporting in adherence to the 2019/20 QPR Guidelines</a:t>
                      </a:r>
                    </a:p>
                  </a:txBody>
                  <a:tcPr marL="68580" marR="68580" marT="34290" marB="34290"/>
                </a:tc>
                <a:extLst>
                  <a:ext uri="{0D108BD9-81ED-4DB2-BD59-A6C34878D82A}">
                    <a16:rowId xmlns:a16="http://schemas.microsoft.com/office/drawing/2014/main" xmlns="" val="2048158217"/>
                  </a:ext>
                </a:extLst>
              </a:tr>
              <a:tr h="598927">
                <a:tc>
                  <a:txBody>
                    <a:bodyPr/>
                    <a:lstStyle/>
                    <a:p>
                      <a:pPr marL="285750" indent="-285750">
                        <a:buFont typeface="Arial" panose="020B0604020202020204" pitchFamily="34" charset="0"/>
                        <a:buChar char="•"/>
                      </a:pPr>
                      <a:r>
                        <a:rPr lang="en-US" sz="1600" b="0" dirty="0" smtClean="0">
                          <a:solidFill>
                            <a:schemeClr val="tx1"/>
                          </a:solidFill>
                        </a:rPr>
                        <a:t>Departments</a:t>
                      </a:r>
                      <a:r>
                        <a:rPr lang="en-US" sz="1600" b="0" baseline="0" dirty="0" smtClean="0">
                          <a:solidFill>
                            <a:schemeClr val="tx1"/>
                          </a:solidFill>
                        </a:rPr>
                        <a:t> are audited by the AGSA on compliance to planning and reporting prescripts.</a:t>
                      </a:r>
                    </a:p>
                    <a:p>
                      <a:pPr marL="285750" indent="-285750">
                        <a:buFont typeface="Arial" panose="020B0604020202020204" pitchFamily="34" charset="0"/>
                        <a:buChar char="•"/>
                      </a:pPr>
                      <a:r>
                        <a:rPr lang="en-US" sz="1600" b="0" baseline="0" dirty="0" smtClean="0">
                          <a:solidFill>
                            <a:schemeClr val="tx1"/>
                          </a:solidFill>
                        </a:rPr>
                        <a:t>DPME is supporting the department to comply to the reporting prescripts</a:t>
                      </a:r>
                      <a:endParaRPr lang="en-US" sz="1600" b="0" dirty="0" smtClean="0">
                        <a:solidFill>
                          <a:schemeClr val="tx1"/>
                        </a:solidFill>
                      </a:endParaRPr>
                    </a:p>
                  </a:txBody>
                  <a:tcPr marL="68580" marR="68580" marT="34290" marB="34290"/>
                </a:tc>
                <a:extLst>
                  <a:ext uri="{0D108BD9-81ED-4DB2-BD59-A6C34878D82A}">
                    <a16:rowId xmlns:a16="http://schemas.microsoft.com/office/drawing/2014/main" xmlns="" val="3468420117"/>
                  </a:ext>
                </a:extLst>
              </a:tr>
            </a:tbl>
          </a:graphicData>
        </a:graphic>
      </p:graphicFrame>
      <p:sp>
        <p:nvSpPr>
          <p:cNvPr id="3" name="TextBox 2"/>
          <p:cNvSpPr txBox="1"/>
          <p:nvPr/>
        </p:nvSpPr>
        <p:spPr>
          <a:xfrm>
            <a:off x="184725" y="1465173"/>
            <a:ext cx="11850255" cy="523220"/>
          </a:xfrm>
          <a:prstGeom prst="rect">
            <a:avLst/>
          </a:prstGeom>
          <a:solidFill>
            <a:schemeClr val="accent2"/>
          </a:solidFill>
        </p:spPr>
        <p:txBody>
          <a:bodyPr wrap="square" rtlCol="0">
            <a:spAutoFit/>
          </a:bodyPr>
          <a:lstStyle/>
          <a:p>
            <a:pPr algn="ctr"/>
            <a:r>
              <a:rPr lang="en-US" sz="2800" b="1" dirty="0">
                <a:latin typeface="+mj-lt"/>
                <a:ea typeface="+mj-ea"/>
                <a:cs typeface="+mj-cs"/>
              </a:rPr>
              <a:t>Department of Higher Education and Training</a:t>
            </a:r>
          </a:p>
        </p:txBody>
      </p:sp>
      <p:graphicFrame>
        <p:nvGraphicFramePr>
          <p:cNvPr id="9" name="Content Placeholder 5"/>
          <p:cNvGraphicFramePr>
            <a:graphicFrameLocks/>
          </p:cNvGraphicFramePr>
          <p:nvPr>
            <p:extLst>
              <p:ext uri="{D42A27DB-BD31-4B8C-83A1-F6EECF244321}">
                <p14:modId xmlns:p14="http://schemas.microsoft.com/office/powerpoint/2010/main" xmlns="" val="1359066426"/>
              </p:ext>
            </p:extLst>
          </p:nvPr>
        </p:nvGraphicFramePr>
        <p:xfrm>
          <a:off x="184726" y="2065337"/>
          <a:ext cx="11850255" cy="4686300"/>
        </p:xfrm>
        <a:graphic>
          <a:graphicData uri="http://schemas.openxmlformats.org/drawingml/2006/table">
            <a:tbl>
              <a:tblPr firstRow="1" bandRow="1">
                <a:tableStyleId>{21E4AEA4-8DFA-4A89-87EB-49C32662AFE0}</a:tableStyleId>
              </a:tblPr>
              <a:tblGrid>
                <a:gridCol w="3119260">
                  <a:extLst>
                    <a:ext uri="{9D8B030D-6E8A-4147-A177-3AD203B41FA5}">
                      <a16:colId xmlns:a16="http://schemas.microsoft.com/office/drawing/2014/main" xmlns="" val="3772667252"/>
                    </a:ext>
                  </a:extLst>
                </a:gridCol>
                <a:gridCol w="3521422">
                  <a:extLst>
                    <a:ext uri="{9D8B030D-6E8A-4147-A177-3AD203B41FA5}">
                      <a16:colId xmlns:a16="http://schemas.microsoft.com/office/drawing/2014/main" xmlns="" val="1507489926"/>
                    </a:ext>
                  </a:extLst>
                </a:gridCol>
                <a:gridCol w="5209573">
                  <a:extLst>
                    <a:ext uri="{9D8B030D-6E8A-4147-A177-3AD203B41FA5}">
                      <a16:colId xmlns:a16="http://schemas.microsoft.com/office/drawing/2014/main" xmlns="" val="3844091999"/>
                    </a:ext>
                  </a:extLst>
                </a:gridCol>
              </a:tblGrid>
              <a:tr h="327732">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600568838"/>
                  </a:ext>
                </a:extLst>
              </a:tr>
              <a:tr h="522540">
                <a:tc>
                  <a:txBody>
                    <a:bodyPr/>
                    <a:lstStyle/>
                    <a:p>
                      <a:r>
                        <a:rPr lang="en-ZA" sz="1600" dirty="0" smtClean="0"/>
                        <a:t>Programme 2 : Planning, Policy and Strategy</a:t>
                      </a:r>
                      <a:endParaRPr lang="en-ZA" sz="1600" dirty="0"/>
                    </a:p>
                  </a:txBody>
                  <a:tcPr marL="68580" marR="68580" marT="34290" marB="34290"/>
                </a:tc>
                <a:tc>
                  <a:txBody>
                    <a:bodyPr/>
                    <a:lstStyle/>
                    <a:p>
                      <a:r>
                        <a:rPr lang="en-ZA" sz="1600" dirty="0" smtClean="0"/>
                        <a:t>Out of a total</a:t>
                      </a:r>
                      <a:r>
                        <a:rPr lang="en-ZA" sz="1600" baseline="0" dirty="0" smtClean="0"/>
                        <a:t> of 1 targets, 1 was achieved</a:t>
                      </a:r>
                      <a:endParaRPr lang="en-ZA" sz="1600" dirty="0"/>
                    </a:p>
                  </a:txBody>
                  <a:tcPr marL="68580" marR="68580" marT="34290" marB="34290"/>
                </a:tc>
                <a:tc>
                  <a:txBody>
                    <a:bodyPr/>
                    <a:lstStyle/>
                    <a:p>
                      <a:endParaRPr lang="en-ZA" sz="1600" dirty="0"/>
                    </a:p>
                  </a:txBody>
                  <a:tcPr marL="68580" marR="68580" marT="34290" marB="34290"/>
                </a:tc>
                <a:extLst>
                  <a:ext uri="{0D108BD9-81ED-4DB2-BD59-A6C34878D82A}">
                    <a16:rowId xmlns:a16="http://schemas.microsoft.com/office/drawing/2014/main" xmlns="" val="2043285446"/>
                  </a:ext>
                </a:extLst>
              </a:tr>
              <a:tr h="522540">
                <a:tc>
                  <a:txBody>
                    <a:bodyPr/>
                    <a:lstStyle/>
                    <a:p>
                      <a:r>
                        <a:rPr lang="en-ZA" sz="1600" dirty="0" smtClean="0"/>
                        <a:t>Programme 3:</a:t>
                      </a:r>
                      <a:r>
                        <a:rPr lang="en-ZA" sz="1600" baseline="0" dirty="0" smtClean="0"/>
                        <a:t> University Education</a:t>
                      </a:r>
                      <a:endParaRPr lang="en-ZA" sz="1600" dirty="0"/>
                    </a:p>
                  </a:txBody>
                  <a:tcPr marL="68580" marR="68580" marT="34290" marB="34290"/>
                </a:tc>
                <a:tc>
                  <a:txBody>
                    <a:bodyPr/>
                    <a:lstStyle/>
                    <a:p>
                      <a:r>
                        <a:rPr lang="en-ZA" sz="1600" dirty="0" smtClean="0"/>
                        <a:t>Out of a total</a:t>
                      </a:r>
                      <a:r>
                        <a:rPr lang="en-ZA" sz="1600" baseline="0" dirty="0" smtClean="0"/>
                        <a:t> of 4 targets, 3 were achieved</a:t>
                      </a:r>
                      <a:endParaRPr lang="en-ZA" sz="1600" dirty="0"/>
                    </a:p>
                  </a:txBody>
                  <a:tcPr marL="68580" marR="68580" marT="34290" marB="34290"/>
                </a:tc>
                <a:tc>
                  <a:txBody>
                    <a:bodyPr/>
                    <a:lstStyle/>
                    <a:p>
                      <a:r>
                        <a:rPr lang="en-ZA" sz="1600" dirty="0" smtClean="0"/>
                        <a:t>Internal delay</a:t>
                      </a:r>
                      <a:r>
                        <a:rPr lang="en-ZA" sz="1600" baseline="0" dirty="0" smtClean="0"/>
                        <a:t>s in approval of the Ministerial statement on University enrolment planning</a:t>
                      </a:r>
                      <a:endParaRPr lang="en-ZA" sz="1600" dirty="0"/>
                    </a:p>
                  </a:txBody>
                  <a:tcPr marL="68580" marR="68580" marT="34290" marB="34290"/>
                </a:tc>
                <a:extLst>
                  <a:ext uri="{0D108BD9-81ED-4DB2-BD59-A6C34878D82A}">
                    <a16:rowId xmlns:a16="http://schemas.microsoft.com/office/drawing/2014/main" xmlns="" val="105803106"/>
                  </a:ext>
                </a:extLst>
              </a:tr>
              <a:tr h="980656">
                <a:tc>
                  <a:txBody>
                    <a:bodyPr/>
                    <a:lstStyle/>
                    <a:p>
                      <a:r>
                        <a:rPr lang="en-ZA" sz="1600" dirty="0" smtClean="0"/>
                        <a:t>Programme 4: Technical and vocational</a:t>
                      </a:r>
                      <a:r>
                        <a:rPr lang="en-ZA" sz="1600" baseline="0" dirty="0" smtClean="0"/>
                        <a:t> Educational Training</a:t>
                      </a:r>
                      <a:endParaRPr lang="en-ZA" sz="1600" dirty="0"/>
                    </a:p>
                  </a:txBody>
                  <a:tcPr marL="68580" marR="68580" marT="34290" marB="34290"/>
                </a:tc>
                <a:tc>
                  <a:txBody>
                    <a:bodyPr/>
                    <a:lstStyle/>
                    <a:p>
                      <a:r>
                        <a:rPr lang="en-ZA" sz="1600" dirty="0" smtClean="0"/>
                        <a:t>Out of a total</a:t>
                      </a:r>
                      <a:r>
                        <a:rPr lang="en-ZA" sz="1600" baseline="0" dirty="0" smtClean="0"/>
                        <a:t> of 5 targets, 2 were achieved</a:t>
                      </a:r>
                      <a:endParaRPr lang="en-ZA" sz="1600" dirty="0"/>
                    </a:p>
                  </a:txBody>
                  <a:tcPr marL="68580" marR="68580" marT="34290" marB="34290"/>
                </a:tc>
                <a:tc>
                  <a:txBody>
                    <a:bodyPr/>
                    <a:lstStyle/>
                    <a:p>
                      <a:pPr marL="285750" indent="-285750" algn="just">
                        <a:buFont typeface="Arial" panose="020B0604020202020204" pitchFamily="34" charset="0"/>
                        <a:buChar char="•"/>
                      </a:pPr>
                      <a:r>
                        <a:rPr lang="en-ZA" sz="1600" dirty="0" smtClean="0"/>
                        <a:t>Underspending of TVET due to extensive tender</a:t>
                      </a:r>
                      <a:r>
                        <a:rPr lang="en-ZA" sz="1600" baseline="0" dirty="0" smtClean="0"/>
                        <a:t> p</a:t>
                      </a:r>
                      <a:r>
                        <a:rPr lang="en-ZA" sz="1600" dirty="0" smtClean="0"/>
                        <a:t>rocesses</a:t>
                      </a:r>
                    </a:p>
                    <a:p>
                      <a:pPr marL="285750" indent="-285750" algn="just">
                        <a:buFont typeface="Arial" panose="020B0604020202020204" pitchFamily="34" charset="0"/>
                        <a:buChar char="•"/>
                      </a:pPr>
                      <a:r>
                        <a:rPr lang="en-ZA" sz="1600" dirty="0" smtClean="0"/>
                        <a:t>Delays</a:t>
                      </a:r>
                      <a:r>
                        <a:rPr lang="en-ZA" sz="1600" baseline="0" dirty="0" smtClean="0"/>
                        <a:t> in approval processes</a:t>
                      </a:r>
                      <a:endParaRPr lang="en-ZA" sz="1600" dirty="0" smtClean="0"/>
                    </a:p>
                    <a:p>
                      <a:pPr marL="285750" indent="-285750" algn="just">
                        <a:buFont typeface="Arial" panose="020B0604020202020204" pitchFamily="34" charset="0"/>
                        <a:buChar char="•"/>
                      </a:pPr>
                      <a:r>
                        <a:rPr lang="en-ZA" sz="1600" dirty="0" smtClean="0"/>
                        <a:t>Support</a:t>
                      </a:r>
                      <a:r>
                        <a:rPr lang="en-ZA" sz="1600" baseline="0" dirty="0" smtClean="0"/>
                        <a:t> provided to struggling TVETs</a:t>
                      </a:r>
                    </a:p>
                    <a:p>
                      <a:pPr marL="285750" indent="-285750" algn="just">
                        <a:buFont typeface="Arial" panose="020B0604020202020204" pitchFamily="34" charset="0"/>
                        <a:buChar char="•"/>
                      </a:pPr>
                      <a:r>
                        <a:rPr lang="en-ZA" sz="1600" baseline="0" dirty="0" smtClean="0"/>
                        <a:t>Improve the administrative processes</a:t>
                      </a:r>
                      <a:endParaRPr lang="en-ZA" sz="1600" dirty="0"/>
                    </a:p>
                  </a:txBody>
                  <a:tcPr marL="68580" marR="68580" marT="34290" marB="34290"/>
                </a:tc>
                <a:extLst>
                  <a:ext uri="{0D108BD9-81ED-4DB2-BD59-A6C34878D82A}">
                    <a16:rowId xmlns:a16="http://schemas.microsoft.com/office/drawing/2014/main" xmlns="" val="794148669"/>
                  </a:ext>
                </a:extLst>
              </a:tr>
              <a:tr h="980656">
                <a:tc>
                  <a:txBody>
                    <a:bodyPr/>
                    <a:lstStyle/>
                    <a:p>
                      <a:r>
                        <a:rPr lang="en-ZA" sz="1600" dirty="0" smtClean="0"/>
                        <a:t>Programme 5:</a:t>
                      </a:r>
                      <a:r>
                        <a:rPr lang="en-ZA" sz="1600" baseline="0" dirty="0" smtClean="0"/>
                        <a:t> Skill Development</a:t>
                      </a:r>
                      <a:endParaRPr lang="en-ZA"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5 targets, 1 was achieved</a:t>
                      </a:r>
                    </a:p>
                    <a:p>
                      <a:endParaRPr lang="en-ZA" sz="1600" dirty="0"/>
                    </a:p>
                  </a:txBody>
                  <a:tcPr marL="68580" marR="68580" marT="34290" marB="34290"/>
                </a:tc>
                <a:tc>
                  <a:txBody>
                    <a:bodyPr/>
                    <a:lstStyle/>
                    <a:p>
                      <a:pPr marL="285750" indent="-285750" algn="just">
                        <a:buFont typeface="Arial" panose="020B0604020202020204" pitchFamily="34" charset="0"/>
                        <a:buChar char="•"/>
                      </a:pPr>
                      <a:r>
                        <a:rPr lang="en-ZA" sz="1600" dirty="0" smtClean="0"/>
                        <a:t>Inaccurate</a:t>
                      </a:r>
                      <a:r>
                        <a:rPr lang="en-ZA" sz="1600" baseline="0" dirty="0" smtClean="0"/>
                        <a:t> and unstable data</a:t>
                      </a:r>
                    </a:p>
                    <a:p>
                      <a:pPr marL="285750" indent="-285750" algn="just">
                        <a:buFont typeface="Arial" panose="020B0604020202020204" pitchFamily="34" charset="0"/>
                        <a:buChar char="•"/>
                      </a:pPr>
                      <a:r>
                        <a:rPr lang="en-ZA" sz="1600" baseline="0" dirty="0" smtClean="0"/>
                        <a:t>Non-adherence to data validation processes</a:t>
                      </a:r>
                    </a:p>
                    <a:p>
                      <a:pPr marL="285750" indent="-285750" algn="just">
                        <a:buFont typeface="Arial" panose="020B0604020202020204" pitchFamily="34" charset="0"/>
                        <a:buChar char="•"/>
                      </a:pPr>
                      <a:r>
                        <a:rPr lang="en-ZA" sz="1600" baseline="0" dirty="0" smtClean="0"/>
                        <a:t>Support provided to SETA during data validation</a:t>
                      </a:r>
                    </a:p>
                    <a:p>
                      <a:pPr marL="285750" indent="-285750" algn="just">
                        <a:buFont typeface="Arial" panose="020B0604020202020204" pitchFamily="34" charset="0"/>
                        <a:buChar char="•"/>
                      </a:pPr>
                      <a:r>
                        <a:rPr lang="en-ZA" sz="1600" baseline="0" dirty="0" smtClean="0"/>
                        <a:t>Workshop on data validations and improving data quality</a:t>
                      </a:r>
                      <a:endParaRPr lang="en-ZA" sz="1600" dirty="0"/>
                    </a:p>
                  </a:txBody>
                  <a:tcPr marL="68580" marR="68580" marT="34290" marB="34290"/>
                </a:tc>
                <a:extLst>
                  <a:ext uri="{0D108BD9-81ED-4DB2-BD59-A6C34878D82A}">
                    <a16:rowId xmlns:a16="http://schemas.microsoft.com/office/drawing/2014/main" xmlns="" val="2319784592"/>
                  </a:ext>
                </a:extLst>
              </a:tr>
              <a:tr h="522540">
                <a:tc>
                  <a:txBody>
                    <a:bodyPr/>
                    <a:lstStyle/>
                    <a:p>
                      <a:r>
                        <a:rPr lang="en-ZA" sz="1600" dirty="0" smtClean="0">
                          <a:solidFill>
                            <a:schemeClr val="tx1"/>
                          </a:solidFill>
                        </a:rPr>
                        <a:t>Programme 6: Community</a:t>
                      </a:r>
                      <a:r>
                        <a:rPr lang="en-ZA" sz="1600" baseline="0" dirty="0" smtClean="0">
                          <a:solidFill>
                            <a:schemeClr val="tx1"/>
                          </a:solidFill>
                        </a:rPr>
                        <a:t> College Education</a:t>
                      </a:r>
                      <a:endParaRPr lang="en-ZA" sz="16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mn-lt"/>
                          <a:ea typeface="+mn-ea"/>
                          <a:cs typeface="+mn-cs"/>
                        </a:rPr>
                        <a:t>No targets </a:t>
                      </a:r>
                      <a:endParaRPr lang="en-ZA" sz="160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dirty="0">
                        <a:solidFill>
                          <a:schemeClr val="tx1"/>
                        </a:solidFill>
                      </a:endParaRPr>
                    </a:p>
                  </a:txBody>
                  <a:tcPr marL="68580" marR="68580" marT="34290" marB="34290"/>
                </a:tc>
                <a:extLst>
                  <a:ext uri="{0D108BD9-81ED-4DB2-BD59-A6C34878D82A}">
                    <a16:rowId xmlns:a16="http://schemas.microsoft.com/office/drawing/2014/main" xmlns="" val="2381400391"/>
                  </a:ext>
                </a:extLst>
              </a:tr>
              <a:tr h="322113">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800" b="1" dirty="0" smtClean="0"/>
                        <a:t>Overall performance for the department : Out of 15 targets,</a:t>
                      </a:r>
                      <a:r>
                        <a:rPr lang="en-ZA" sz="1800" b="1" baseline="0" dirty="0" smtClean="0"/>
                        <a:t> 7 were achieved = 46,67%</a:t>
                      </a:r>
                      <a:endParaRPr lang="en-ZA" sz="1800" b="1" dirty="0" smtClean="0"/>
                    </a:p>
                  </a:txBody>
                  <a:tcPr marL="68580" marR="68580" marT="34290" marB="3429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dirty="0" smtClean="0"/>
                    </a:p>
                  </a:txBody>
                  <a:tcPr marL="68580" marR="68580" marT="34290" marB="34290"/>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b="1" dirty="0" smtClean="0"/>
                    </a:p>
                  </a:txBody>
                  <a:tcPr marL="68580" marR="68580" marT="34290" marB="34290"/>
                </a:tc>
                <a:extLst>
                  <a:ext uri="{0D108BD9-81ED-4DB2-BD59-A6C34878D82A}">
                    <a16:rowId xmlns:a16="http://schemas.microsoft.com/office/drawing/2014/main" xmlns="" val="2013234704"/>
                  </a:ext>
                </a:extLst>
              </a:tr>
            </a:tbl>
          </a:graphicData>
        </a:graphic>
      </p:graphicFrame>
    </p:spTree>
    <p:extLst>
      <p:ext uri="{BB962C8B-B14F-4D97-AF65-F5344CB8AC3E}">
        <p14:creationId xmlns:p14="http://schemas.microsoft.com/office/powerpoint/2010/main" xmlns="" val="3060397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273" y="179715"/>
            <a:ext cx="11613623" cy="505691"/>
          </a:xfrm>
          <a:solidFill>
            <a:schemeClr val="accent2"/>
          </a:solidFill>
        </p:spPr>
        <p:txBody>
          <a:bodyPr>
            <a:normAutofit fontScale="90000"/>
          </a:bodyPr>
          <a:lstStyle/>
          <a:p>
            <a:pPr algn="ctr"/>
            <a:r>
              <a:rPr lang="en-ZA" b="1" dirty="0" smtClean="0"/>
              <a:t>Department of Home Affairs</a:t>
            </a:r>
            <a:endParaRPr lang="en-ZA" b="1" dirty="0"/>
          </a:p>
        </p:txBody>
      </p:sp>
      <p:graphicFrame>
        <p:nvGraphicFramePr>
          <p:cNvPr id="7" name="Content Placeholder 5"/>
          <p:cNvGraphicFramePr>
            <a:graphicFrameLocks/>
          </p:cNvGraphicFramePr>
          <p:nvPr>
            <p:extLst>
              <p:ext uri="{D42A27DB-BD31-4B8C-83A1-F6EECF244321}">
                <p14:modId xmlns:p14="http://schemas.microsoft.com/office/powerpoint/2010/main" xmlns="" val="437446341"/>
              </p:ext>
            </p:extLst>
          </p:nvPr>
        </p:nvGraphicFramePr>
        <p:xfrm>
          <a:off x="323273" y="842336"/>
          <a:ext cx="11613623" cy="5837443"/>
        </p:xfrm>
        <a:graphic>
          <a:graphicData uri="http://schemas.openxmlformats.org/drawingml/2006/table">
            <a:tbl>
              <a:tblPr firstRow="1" bandRow="1">
                <a:tableStyleId>{21E4AEA4-8DFA-4A89-87EB-49C32662AFE0}</a:tableStyleId>
              </a:tblPr>
              <a:tblGrid>
                <a:gridCol w="2576945">
                  <a:extLst>
                    <a:ext uri="{9D8B030D-6E8A-4147-A177-3AD203B41FA5}">
                      <a16:colId xmlns:a16="http://schemas.microsoft.com/office/drawing/2014/main" xmlns="" val="3772667252"/>
                    </a:ext>
                  </a:extLst>
                </a:gridCol>
                <a:gridCol w="3260437">
                  <a:extLst>
                    <a:ext uri="{9D8B030D-6E8A-4147-A177-3AD203B41FA5}">
                      <a16:colId xmlns:a16="http://schemas.microsoft.com/office/drawing/2014/main" xmlns="" val="1507489926"/>
                    </a:ext>
                  </a:extLst>
                </a:gridCol>
                <a:gridCol w="5776241">
                  <a:extLst>
                    <a:ext uri="{9D8B030D-6E8A-4147-A177-3AD203B41FA5}">
                      <a16:colId xmlns:a16="http://schemas.microsoft.com/office/drawing/2014/main" xmlns="" val="3132847012"/>
                    </a:ext>
                  </a:extLst>
                </a:gridCol>
              </a:tblGrid>
              <a:tr h="330682">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916696878"/>
                  </a:ext>
                </a:extLst>
              </a:tr>
              <a:tr h="1901691">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Out of a total of 18 targets, 9</a:t>
                      </a:r>
                      <a:r>
                        <a:rPr lang="en-ZA" sz="1800" baseline="0" dirty="0" smtClean="0"/>
                        <a:t> was achieved</a:t>
                      </a:r>
                      <a:endParaRPr lang="en-ZA" sz="1800" dirty="0"/>
                    </a:p>
                  </a:txBody>
                  <a:tcPr marL="68580" marR="68580" marT="34290" marB="34290"/>
                </a:tc>
                <a:tc>
                  <a:txBody>
                    <a:bodyPr/>
                    <a:lstStyle/>
                    <a:p>
                      <a:pPr marL="285750" indent="-285750">
                        <a:buFont typeface="Arial" panose="020B0604020202020204" pitchFamily="34" charset="0"/>
                        <a:buChar char="•"/>
                      </a:pPr>
                      <a:r>
                        <a:rPr lang="en-US" sz="1800" dirty="0" smtClean="0"/>
                        <a:t>Pilot on identified missions was delayed due to request to enhance the system from user experience based on the Kenya pilot. </a:t>
                      </a:r>
                    </a:p>
                    <a:p>
                      <a:pPr marL="285750" indent="-285750">
                        <a:buFont typeface="Arial" panose="020B0604020202020204" pitchFamily="34" charset="0"/>
                        <a:buChar char="•"/>
                      </a:pPr>
                      <a:r>
                        <a:rPr lang="en-ZA" sz="1800" kern="1200" dirty="0" smtClean="0">
                          <a:solidFill>
                            <a:schemeClr val="dk1"/>
                          </a:solidFill>
                          <a:latin typeface="+mn-lt"/>
                          <a:ea typeface="+mn-ea"/>
                          <a:cs typeface="+mn-cs"/>
                        </a:rPr>
                        <a:t>Pilots could not be conducted on e-Gate due to </a:t>
                      </a:r>
                      <a:r>
                        <a:rPr lang="en-US" sz="1800" kern="1200" dirty="0" smtClean="0">
                          <a:solidFill>
                            <a:schemeClr val="dk1"/>
                          </a:solidFill>
                          <a:latin typeface="+mn-lt"/>
                          <a:ea typeface="+mn-ea"/>
                          <a:cs typeface="+mn-cs"/>
                        </a:rPr>
                        <a:t>non-availability of SARS</a:t>
                      </a:r>
                    </a:p>
                    <a:p>
                      <a:pPr marL="285750" indent="-285750">
                        <a:buFont typeface="Arial" panose="020B0604020202020204" pitchFamily="34" charset="0"/>
                        <a:buChar char="•"/>
                      </a:pPr>
                      <a:r>
                        <a:rPr lang="en-US" sz="1800" baseline="0" dirty="0" smtClean="0"/>
                        <a:t> </a:t>
                      </a:r>
                      <a:r>
                        <a:rPr lang="en-US" sz="1800" dirty="0" smtClean="0"/>
                        <a:t>Approval has been granted by National Treasury to extend contract between DHA and SARS.  Awaiting Minister of Finance to sign</a:t>
                      </a:r>
                      <a:endParaRPr lang="en-ZA" sz="1800" dirty="0"/>
                    </a:p>
                  </a:txBody>
                  <a:tcPr marL="68580" marR="68580" marT="34290" marB="34290"/>
                </a:tc>
                <a:extLst>
                  <a:ext uri="{0D108BD9-81ED-4DB2-BD59-A6C34878D82A}">
                    <a16:rowId xmlns:a16="http://schemas.microsoft.com/office/drawing/2014/main" xmlns="" val="2048158217"/>
                  </a:ext>
                </a:extLst>
              </a:tr>
              <a:tr h="1205081">
                <a:tc>
                  <a:txBody>
                    <a:bodyPr/>
                    <a:lstStyle/>
                    <a:p>
                      <a:r>
                        <a:rPr lang="en-ZA" sz="1800" dirty="0" smtClean="0"/>
                        <a:t>Programme 2 :</a:t>
                      </a:r>
                      <a:r>
                        <a:rPr lang="en-ZA" sz="1800" baseline="0" dirty="0" smtClean="0"/>
                        <a:t> Citizen Affairs</a:t>
                      </a:r>
                      <a:endParaRPr lang="en-ZA" sz="1800" dirty="0"/>
                    </a:p>
                  </a:txBody>
                  <a:tcPr marL="68580" marR="68580" marT="34290" marB="34290"/>
                </a:tc>
                <a:tc>
                  <a:txBody>
                    <a:bodyPr/>
                    <a:lstStyle/>
                    <a:p>
                      <a:r>
                        <a:rPr lang="en-ZA" sz="1800" dirty="0" smtClean="0"/>
                        <a:t>Out of a</a:t>
                      </a:r>
                      <a:r>
                        <a:rPr lang="en-ZA" sz="1800" baseline="0" dirty="0" smtClean="0"/>
                        <a:t> total of 3 targets, 2 was achieved</a:t>
                      </a:r>
                      <a:endParaRPr lang="en-ZA" sz="1800" dirty="0"/>
                    </a:p>
                  </a:txBody>
                  <a:tcPr marL="68580" marR="68580" marT="34290" marB="34290"/>
                </a:tc>
                <a:tc>
                  <a:txBody>
                    <a:bodyPr/>
                    <a:lstStyle/>
                    <a:p>
                      <a:pPr marL="285750" indent="-285750" algn="l" defTabSz="685800" rtl="0" eaLnBrk="1" latinLnBrk="0" hangingPunct="1">
                        <a:buFont typeface="Arial" panose="020B0604020202020204" pitchFamily="34" charset="0"/>
                        <a:buChar char="•"/>
                      </a:pPr>
                      <a:r>
                        <a:rPr lang="en-ZA" sz="1800" kern="1200" dirty="0" smtClean="0">
                          <a:solidFill>
                            <a:schemeClr val="dk1"/>
                          </a:solidFill>
                          <a:latin typeface="+mn-lt"/>
                          <a:ea typeface="+mn-ea"/>
                          <a:cs typeface="+mn-cs"/>
                        </a:rPr>
                        <a:t>System instability was the reason for the low </a:t>
                      </a:r>
                      <a:r>
                        <a:rPr lang="en-US" sz="1800" kern="1200" dirty="0" smtClean="0">
                          <a:solidFill>
                            <a:schemeClr val="dk1"/>
                          </a:solidFill>
                          <a:latin typeface="+mn-lt"/>
                          <a:ea typeface="+mn-ea"/>
                          <a:cs typeface="+mn-cs"/>
                        </a:rPr>
                        <a:t>number of smart ID cards issued to citizens 16 years of age and above.</a:t>
                      </a:r>
                    </a:p>
                    <a:p>
                      <a:pPr marL="285750" indent="-285750" algn="l" defTabSz="685800" rtl="0" eaLnBrk="1" latinLnBrk="0" hangingPunct="1">
                        <a:buFont typeface="Arial" panose="020B0604020202020204" pitchFamily="34" charset="0"/>
                        <a:buChar char="•"/>
                      </a:pPr>
                      <a:r>
                        <a:rPr lang="en-US" sz="1800" kern="1200" dirty="0" smtClean="0">
                          <a:solidFill>
                            <a:schemeClr val="dk1"/>
                          </a:solidFill>
                          <a:latin typeface="+mn-lt"/>
                          <a:ea typeface="+mn-ea"/>
                          <a:cs typeface="+mn-cs"/>
                        </a:rPr>
                        <a:t>Acting DDG IS should establish a multi-disciplinary task team, consisting of internal and external stakeholders who will be responsible for stabilizing the system.</a:t>
                      </a:r>
                      <a:endParaRPr lang="en-ZA" sz="18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043285446"/>
                  </a:ext>
                </a:extLst>
              </a:tr>
              <a:tr h="737433">
                <a:tc>
                  <a:txBody>
                    <a:bodyPr/>
                    <a:lstStyle/>
                    <a:p>
                      <a:r>
                        <a:rPr lang="en-ZA" sz="1800" dirty="0" smtClean="0"/>
                        <a:t>Programme 3: Immigration</a:t>
                      </a:r>
                      <a:r>
                        <a:rPr lang="en-ZA" sz="1800" baseline="0" dirty="0" smtClean="0"/>
                        <a:t> Affairs</a:t>
                      </a:r>
                      <a:endParaRPr lang="en-ZA"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Out of a</a:t>
                      </a:r>
                      <a:r>
                        <a:rPr lang="en-ZA" sz="1800" baseline="0" dirty="0" smtClean="0"/>
                        <a:t> total of 2 targets, 1 was not achieved</a:t>
                      </a:r>
                      <a:endParaRPr lang="en-ZA" sz="18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smtClean="0"/>
                    </a:p>
                  </a:txBody>
                  <a:tcPr marL="68580" marR="68580" marT="34290" marB="34290"/>
                </a:tc>
                <a:extLst>
                  <a:ext uri="{0D108BD9-81ED-4DB2-BD59-A6C34878D82A}">
                    <a16:rowId xmlns:a16="http://schemas.microsoft.com/office/drawing/2014/main" xmlns="" val="105803106"/>
                  </a:ext>
                </a:extLst>
              </a:tr>
              <a:tr h="737433">
                <a:tc gridSpan="3">
                  <a:txBody>
                    <a:bodyPr/>
                    <a:lstStyle/>
                    <a:p>
                      <a:r>
                        <a:rPr lang="en-ZA" sz="1800" b="1" dirty="0" smtClean="0"/>
                        <a:t>Overall performance for the department: Out of 23 targets,</a:t>
                      </a:r>
                      <a:r>
                        <a:rPr lang="en-ZA" sz="1800" b="1" baseline="0" dirty="0" smtClean="0"/>
                        <a:t> 12 were achieved = 52%</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0"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932206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5"/>
          <p:cNvGraphicFramePr>
            <a:graphicFrameLocks noGrp="1"/>
          </p:cNvGraphicFramePr>
          <p:nvPr>
            <p:ph idx="1"/>
            <p:extLst>
              <p:ext uri="{D42A27DB-BD31-4B8C-83A1-F6EECF244321}">
                <p14:modId xmlns:p14="http://schemas.microsoft.com/office/powerpoint/2010/main" xmlns="" val="2641162002"/>
              </p:ext>
            </p:extLst>
          </p:nvPr>
        </p:nvGraphicFramePr>
        <p:xfrm>
          <a:off x="221672" y="1020998"/>
          <a:ext cx="11671853" cy="4723828"/>
        </p:xfrm>
        <a:graphic>
          <a:graphicData uri="http://schemas.openxmlformats.org/drawingml/2006/table">
            <a:tbl>
              <a:tblPr firstRow="1" bandRow="1">
                <a:tableStyleId>{21E4AEA4-8DFA-4A89-87EB-49C32662AFE0}</a:tableStyleId>
              </a:tblPr>
              <a:tblGrid>
                <a:gridCol w="2844801">
                  <a:extLst>
                    <a:ext uri="{9D8B030D-6E8A-4147-A177-3AD203B41FA5}">
                      <a16:colId xmlns:a16="http://schemas.microsoft.com/office/drawing/2014/main" xmlns="" val="3772667252"/>
                    </a:ext>
                  </a:extLst>
                </a:gridCol>
                <a:gridCol w="2955636">
                  <a:extLst>
                    <a:ext uri="{9D8B030D-6E8A-4147-A177-3AD203B41FA5}">
                      <a16:colId xmlns:a16="http://schemas.microsoft.com/office/drawing/2014/main" xmlns="" val="1507489926"/>
                    </a:ext>
                  </a:extLst>
                </a:gridCol>
                <a:gridCol w="5871416">
                  <a:extLst>
                    <a:ext uri="{9D8B030D-6E8A-4147-A177-3AD203B41FA5}">
                      <a16:colId xmlns:a16="http://schemas.microsoft.com/office/drawing/2014/main" xmlns="" val="4117539243"/>
                    </a:ext>
                  </a:extLst>
                </a:gridCol>
              </a:tblGrid>
              <a:tr h="292651">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682545997"/>
                  </a:ext>
                </a:extLst>
              </a:tr>
              <a:tr h="700984">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Out of a total of 9 targets, 4</a:t>
                      </a:r>
                      <a:r>
                        <a:rPr lang="en-ZA" sz="1800" baseline="0" dirty="0" smtClean="0"/>
                        <a:t> were achieved</a:t>
                      </a:r>
                      <a:endParaRPr lang="en-ZA" sz="1800" dirty="0"/>
                    </a:p>
                  </a:txBody>
                  <a:tcPr marL="68580" marR="68580" marT="34290" marB="34290"/>
                </a:tc>
                <a:tc>
                  <a:txBody>
                    <a:bodyPr/>
                    <a:lstStyle/>
                    <a:p>
                      <a:pPr marL="0" indent="0">
                        <a:buFont typeface="Arial" panose="020B0604020202020204" pitchFamily="34" charset="0"/>
                        <a:buNone/>
                      </a:pPr>
                      <a:r>
                        <a:rPr lang="en-US" sz="1800" dirty="0" smtClean="0"/>
                        <a:t>Percentage availability of secured ICT services</a:t>
                      </a:r>
                      <a:r>
                        <a:rPr lang="en-US" sz="1800" baseline="0" dirty="0" smtClean="0"/>
                        <a:t> was low due to cases not closed on time.</a:t>
                      </a:r>
                      <a:endParaRPr lang="en-ZA" sz="1800" dirty="0"/>
                    </a:p>
                  </a:txBody>
                  <a:tcPr marL="68580" marR="68580" marT="34290" marB="34290"/>
                </a:tc>
                <a:extLst>
                  <a:ext uri="{0D108BD9-81ED-4DB2-BD59-A6C34878D82A}">
                    <a16:rowId xmlns:a16="http://schemas.microsoft.com/office/drawing/2014/main" xmlns="" val="2043285446"/>
                  </a:ext>
                </a:extLst>
              </a:tr>
              <a:tr h="673302">
                <a:tc>
                  <a:txBody>
                    <a:bodyPr/>
                    <a:lstStyle/>
                    <a:p>
                      <a:r>
                        <a:rPr lang="en-ZA" sz="1800" dirty="0" smtClean="0"/>
                        <a:t>Programme 2 :  Human</a:t>
                      </a:r>
                      <a:r>
                        <a:rPr lang="en-ZA" sz="1800" baseline="0" dirty="0" smtClean="0"/>
                        <a:t> Settlements Policy, Strategy and Planning</a:t>
                      </a:r>
                      <a:endParaRPr lang="en-ZA" sz="1800" dirty="0"/>
                    </a:p>
                  </a:txBody>
                  <a:tcPr marL="68580" marR="68580" marT="34290" marB="34290"/>
                </a:tc>
                <a:tc>
                  <a:txBody>
                    <a:bodyPr/>
                    <a:lstStyle/>
                    <a:p>
                      <a:r>
                        <a:rPr lang="en-ZA" sz="1800" dirty="0" smtClean="0"/>
                        <a:t>Out of a</a:t>
                      </a:r>
                      <a:r>
                        <a:rPr lang="en-ZA" sz="1800" baseline="0" dirty="0" smtClean="0"/>
                        <a:t> total of 7 targets, 5 were achieved</a:t>
                      </a:r>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105803106"/>
                  </a:ext>
                </a:extLst>
              </a:tr>
              <a:tr h="1261772">
                <a:tc>
                  <a:txBody>
                    <a:bodyPr/>
                    <a:lstStyle/>
                    <a:p>
                      <a:r>
                        <a:rPr lang="en-ZA" sz="1800" dirty="0" smtClean="0"/>
                        <a:t>Programme 3: Programme Monitoring and Delivery Support</a:t>
                      </a:r>
                      <a:endParaRPr lang="en-ZA" sz="18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t>Out of a</a:t>
                      </a:r>
                      <a:r>
                        <a:rPr lang="en-ZA" sz="1800" baseline="0" dirty="0" smtClean="0"/>
                        <a:t> total of 18 targets, 14 were achieved</a:t>
                      </a:r>
                      <a:endParaRPr lang="en-ZA" sz="1800" dirty="0" smtClean="0"/>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latin typeface="+mn-lt"/>
                          <a:ea typeface="+mn-ea"/>
                          <a:cs typeface="+mn-cs"/>
                        </a:rPr>
                        <a:t>No informal Settlements were assessed due to delayed procurement processes.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latin typeface="+mn-lt"/>
                          <a:ea typeface="+mn-ea"/>
                          <a:cs typeface="+mn-cs"/>
                        </a:rPr>
                        <a:t>Informal Settlement Upgrading Plans, were not developed, due to delayed procurement processes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smtClean="0">
                          <a:solidFill>
                            <a:schemeClr val="dk1"/>
                          </a:solidFill>
                          <a:latin typeface="+mn-lt"/>
                          <a:ea typeface="+mn-ea"/>
                          <a:cs typeface="+mn-cs"/>
                        </a:rPr>
                        <a:t>Delayed procurement to be proactive.</a:t>
                      </a:r>
                    </a:p>
                  </a:txBody>
                  <a:tcPr marL="68580" marR="68580" marT="34290" marB="34290"/>
                </a:tc>
                <a:extLst>
                  <a:ext uri="{0D108BD9-81ED-4DB2-BD59-A6C34878D82A}">
                    <a16:rowId xmlns:a16="http://schemas.microsoft.com/office/drawing/2014/main" xmlns="" val="794148669"/>
                  </a:ext>
                </a:extLst>
              </a:tr>
              <a:tr h="605674">
                <a:tc>
                  <a:txBody>
                    <a:bodyPr/>
                    <a:lstStyle/>
                    <a:p>
                      <a:r>
                        <a:rPr lang="en-ZA" sz="1800" dirty="0" smtClean="0"/>
                        <a:t>Programme 4: Housing</a:t>
                      </a:r>
                      <a:r>
                        <a:rPr lang="en-ZA" sz="1800" baseline="0" dirty="0" smtClean="0"/>
                        <a:t> Development Finance</a:t>
                      </a:r>
                      <a:endParaRPr lang="en-ZA" sz="1800" dirty="0"/>
                    </a:p>
                  </a:txBody>
                  <a:tcPr marL="68580" marR="68580" marT="34290" marB="34290"/>
                </a:tc>
                <a:tc>
                  <a:txBody>
                    <a:bodyPr/>
                    <a:lstStyle/>
                    <a:p>
                      <a:r>
                        <a:rPr lang="en-ZA" sz="1800" dirty="0" smtClean="0"/>
                        <a:t>Out of a total</a:t>
                      </a:r>
                      <a:r>
                        <a:rPr lang="en-ZA" sz="1800" baseline="0" dirty="0" smtClean="0"/>
                        <a:t> of 6 targets, 6  were achieved</a:t>
                      </a:r>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2319784592"/>
                  </a:ext>
                </a:extLst>
              </a:tr>
              <a:tr h="688967">
                <a:tc gridSpan="3">
                  <a:txBody>
                    <a:bodyPr/>
                    <a:lstStyle/>
                    <a:p>
                      <a:r>
                        <a:rPr lang="en-ZA" sz="1800" b="1" dirty="0" smtClean="0"/>
                        <a:t>Overall performance for the department: Out of 40 targets,</a:t>
                      </a:r>
                      <a:r>
                        <a:rPr lang="en-ZA" sz="1800" b="1" baseline="0" dirty="0" smtClean="0"/>
                        <a:t> 29  were achieved = 72.5%</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2381400391"/>
                  </a:ext>
                </a:extLst>
              </a:tr>
            </a:tbl>
          </a:graphicData>
        </a:graphic>
      </p:graphicFrame>
      <p:sp>
        <p:nvSpPr>
          <p:cNvPr id="6" name="Title 3"/>
          <p:cNvSpPr txBox="1">
            <a:spLocks/>
          </p:cNvSpPr>
          <p:nvPr/>
        </p:nvSpPr>
        <p:spPr>
          <a:xfrm>
            <a:off x="221672" y="159026"/>
            <a:ext cx="11671853" cy="586409"/>
          </a:xfrm>
          <a:prstGeom prst="rect">
            <a:avLst/>
          </a:prstGeom>
          <a:solidFill>
            <a:schemeClr val="accent2"/>
          </a:solidFill>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ZA" b="1" dirty="0"/>
              <a:t>Department of Human Settlements</a:t>
            </a:r>
          </a:p>
        </p:txBody>
      </p:sp>
    </p:spTree>
    <p:extLst>
      <p:ext uri="{BB962C8B-B14F-4D97-AF65-F5344CB8AC3E}">
        <p14:creationId xmlns:p14="http://schemas.microsoft.com/office/powerpoint/2010/main" xmlns="" val="2640988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142" y="276302"/>
            <a:ext cx="11771895" cy="505691"/>
          </a:xfrm>
          <a:solidFill>
            <a:schemeClr val="accent2"/>
          </a:solidFill>
        </p:spPr>
        <p:txBody>
          <a:bodyPr>
            <a:normAutofit fontScale="90000"/>
          </a:bodyPr>
          <a:lstStyle/>
          <a:p>
            <a:pPr algn="ctr"/>
            <a:r>
              <a:rPr lang="en-ZA" b="1" dirty="0"/>
              <a:t>Department of International Relations &amp; Cooperation</a:t>
            </a:r>
            <a:endParaRPr lang="en-US" b="1" dirty="0"/>
          </a:p>
        </p:txBody>
      </p:sp>
      <p:sp>
        <p:nvSpPr>
          <p:cNvPr id="2" name="Content Placeholder 1"/>
          <p:cNvSpPr>
            <a:spLocks noGrp="1"/>
          </p:cNvSpPr>
          <p:nvPr>
            <p:ph idx="1"/>
          </p:nvPr>
        </p:nvSpPr>
        <p:spPr>
          <a:xfrm>
            <a:off x="1524000" y="4413114"/>
            <a:ext cx="9566364" cy="498519"/>
          </a:xfrm>
        </p:spPr>
        <p:txBody>
          <a:bodyPr/>
          <a:lstStyle/>
          <a:p>
            <a:endParaRPr lang="en-ZA" dirty="0"/>
          </a:p>
          <a:p>
            <a:endParaRPr lang="en-ZA" dirty="0" smtClean="0"/>
          </a:p>
          <a:p>
            <a:endParaRPr lang="en-ZA" dirty="0"/>
          </a:p>
          <a:p>
            <a:endParaRPr lang="en-ZA" dirty="0" smtClean="0"/>
          </a:p>
        </p:txBody>
      </p:sp>
      <p:graphicFrame>
        <p:nvGraphicFramePr>
          <p:cNvPr id="8" name="Content Placeholder 5"/>
          <p:cNvGraphicFramePr>
            <a:graphicFrameLocks/>
          </p:cNvGraphicFramePr>
          <p:nvPr>
            <p:extLst>
              <p:ext uri="{D42A27DB-BD31-4B8C-83A1-F6EECF244321}">
                <p14:modId xmlns:p14="http://schemas.microsoft.com/office/powerpoint/2010/main" xmlns="" val="3278332943"/>
              </p:ext>
            </p:extLst>
          </p:nvPr>
        </p:nvGraphicFramePr>
        <p:xfrm>
          <a:off x="226142" y="1148191"/>
          <a:ext cx="11771895" cy="4684666"/>
        </p:xfrm>
        <a:graphic>
          <a:graphicData uri="http://schemas.openxmlformats.org/drawingml/2006/table">
            <a:tbl>
              <a:tblPr firstRow="1" bandRow="1">
                <a:tableStyleId>{21E4AEA4-8DFA-4A89-87EB-49C32662AFE0}</a:tableStyleId>
              </a:tblPr>
              <a:tblGrid>
                <a:gridCol w="2856282">
                  <a:extLst>
                    <a:ext uri="{9D8B030D-6E8A-4147-A177-3AD203B41FA5}">
                      <a16:colId xmlns:a16="http://schemas.microsoft.com/office/drawing/2014/main" xmlns="" val="3772667252"/>
                    </a:ext>
                  </a:extLst>
                </a:gridCol>
                <a:gridCol w="3084419">
                  <a:extLst>
                    <a:ext uri="{9D8B030D-6E8A-4147-A177-3AD203B41FA5}">
                      <a16:colId xmlns:a16="http://schemas.microsoft.com/office/drawing/2014/main" xmlns="" val="1507489926"/>
                    </a:ext>
                  </a:extLst>
                </a:gridCol>
                <a:gridCol w="5831194">
                  <a:extLst>
                    <a:ext uri="{9D8B030D-6E8A-4147-A177-3AD203B41FA5}">
                      <a16:colId xmlns:a16="http://schemas.microsoft.com/office/drawing/2014/main" xmlns="" val="3124379349"/>
                    </a:ext>
                  </a:extLst>
                </a:gridCol>
              </a:tblGrid>
              <a:tr h="379366">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20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20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20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20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20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20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20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541766044"/>
                  </a:ext>
                </a:extLst>
              </a:tr>
              <a:tr h="885187">
                <a:tc>
                  <a:txBody>
                    <a:bodyPr/>
                    <a:lstStyle/>
                    <a:p>
                      <a:r>
                        <a:rPr lang="en-ZA" sz="2000" dirty="0" smtClean="0"/>
                        <a:t>Programme 1: Administration</a:t>
                      </a:r>
                      <a:endParaRPr lang="en-ZA" sz="2000" dirty="0"/>
                    </a:p>
                  </a:txBody>
                  <a:tcPr marL="68580" marR="68580" marT="34290" marB="34290"/>
                </a:tc>
                <a:tc>
                  <a:txBody>
                    <a:bodyPr/>
                    <a:lstStyle/>
                    <a:p>
                      <a:r>
                        <a:rPr lang="en-ZA" sz="2000" dirty="0" smtClean="0"/>
                        <a:t>Out of a total of 4 targets, </a:t>
                      </a:r>
                      <a:r>
                        <a:rPr lang="en-ZA" sz="2000" baseline="0" dirty="0" smtClean="0"/>
                        <a:t> 1 was achieved</a:t>
                      </a:r>
                      <a:endParaRPr lang="en-ZA" sz="2000" dirty="0"/>
                    </a:p>
                  </a:txBody>
                  <a:tcPr marL="68580" marR="68580" marT="34290" marB="34290"/>
                </a:tc>
                <a:tc>
                  <a:txBody>
                    <a:bodyPr/>
                    <a:lstStyle/>
                    <a:p>
                      <a:pPr marL="285750" indent="-285750" algn="just">
                        <a:buFont typeface="Arial" panose="020B0604020202020204" pitchFamily="34" charset="0"/>
                        <a:buChar char="•"/>
                      </a:pPr>
                      <a:r>
                        <a:rPr lang="en-US" sz="2000" dirty="0" smtClean="0"/>
                        <a:t>Non-achievement is due to payment system failures</a:t>
                      </a:r>
                    </a:p>
                    <a:p>
                      <a:pPr marL="285750" indent="-285750" algn="just">
                        <a:buFont typeface="Arial" panose="020B0604020202020204" pitchFamily="34" charset="0"/>
                        <a:buChar char="•"/>
                      </a:pPr>
                      <a:r>
                        <a:rPr lang="en-US" sz="2000" dirty="0" smtClean="0"/>
                        <a:t>Advocacy not</a:t>
                      </a:r>
                      <a:r>
                        <a:rPr lang="en-US" sz="2000" baseline="0" dirty="0" smtClean="0"/>
                        <a:t> achieved due to conflicting priorities</a:t>
                      </a:r>
                      <a:endParaRPr lang="en-US" sz="2000" dirty="0" smtClean="0"/>
                    </a:p>
                    <a:p>
                      <a:pPr marL="285750" indent="-285750" algn="just">
                        <a:buFont typeface="Arial" panose="020B0604020202020204" pitchFamily="34" charset="0"/>
                        <a:buChar char="•"/>
                      </a:pPr>
                      <a:r>
                        <a:rPr lang="en-US" sz="2000" dirty="0" smtClean="0"/>
                        <a:t>Modernisation of the ICT infrastructure</a:t>
                      </a:r>
                      <a:endParaRPr lang="en-ZA" sz="2000" dirty="0"/>
                    </a:p>
                  </a:txBody>
                  <a:tcPr marL="68580" marR="68580" marT="34290" marB="34290"/>
                </a:tc>
                <a:extLst>
                  <a:ext uri="{0D108BD9-81ED-4DB2-BD59-A6C34878D82A}">
                    <a16:rowId xmlns:a16="http://schemas.microsoft.com/office/drawing/2014/main" xmlns="" val="2048158217"/>
                  </a:ext>
                </a:extLst>
              </a:tr>
              <a:tr h="615415">
                <a:tc>
                  <a:txBody>
                    <a:bodyPr/>
                    <a:lstStyle/>
                    <a:p>
                      <a:r>
                        <a:rPr lang="en-ZA" sz="2000" dirty="0" smtClean="0"/>
                        <a:t>Programme 2 : International Relations</a:t>
                      </a:r>
                      <a:endParaRPr lang="en-ZA" sz="2000" dirty="0"/>
                    </a:p>
                  </a:txBody>
                  <a:tcPr marL="68580" marR="68580" marT="34290" marB="34290"/>
                </a:tc>
                <a:tc>
                  <a:txBody>
                    <a:bodyPr/>
                    <a:lstStyle/>
                    <a:p>
                      <a:r>
                        <a:rPr lang="en-ZA" sz="2000" dirty="0" smtClean="0"/>
                        <a:t>Out of a</a:t>
                      </a:r>
                      <a:r>
                        <a:rPr lang="en-ZA" sz="2000" baseline="0" dirty="0" smtClean="0"/>
                        <a:t> total of 9 targets, 6 were achieved</a:t>
                      </a:r>
                      <a:endParaRPr lang="en-ZA" sz="2000" dirty="0"/>
                    </a:p>
                  </a:txBody>
                  <a:tcPr marL="68580" marR="68580" marT="34290" marB="34290"/>
                </a:tc>
                <a:tc>
                  <a:txBody>
                    <a:bodyPr/>
                    <a:lstStyle/>
                    <a:p>
                      <a:pPr marL="285750" indent="-285750">
                        <a:buFont typeface="Arial" panose="020B0604020202020204" pitchFamily="34" charset="0"/>
                        <a:buChar char="•"/>
                      </a:pPr>
                      <a:r>
                        <a:rPr lang="en-US" sz="2000" dirty="0" smtClean="0"/>
                        <a:t>The invitation was extended to members of the SADC Troika only</a:t>
                      </a:r>
                    </a:p>
                    <a:p>
                      <a:pPr marL="285750" indent="-285750">
                        <a:buFont typeface="Arial" panose="020B0604020202020204" pitchFamily="34" charset="0"/>
                        <a:buChar char="•"/>
                      </a:pPr>
                      <a:r>
                        <a:rPr lang="en-US" sz="2000" dirty="0" smtClean="0"/>
                        <a:t>Postponed  due to unavailability of stakeholders</a:t>
                      </a:r>
                    </a:p>
                  </a:txBody>
                  <a:tcPr marL="68580" marR="68580" marT="34290" marB="34290"/>
                </a:tc>
                <a:extLst>
                  <a:ext uri="{0D108BD9-81ED-4DB2-BD59-A6C34878D82A}">
                    <a16:rowId xmlns:a16="http://schemas.microsoft.com/office/drawing/2014/main" xmlns="" val="2043285446"/>
                  </a:ext>
                </a:extLst>
              </a:tr>
              <a:tr h="885187">
                <a:tc>
                  <a:txBody>
                    <a:bodyPr/>
                    <a:lstStyle/>
                    <a:p>
                      <a:r>
                        <a:rPr lang="en-ZA" sz="2000" dirty="0" smtClean="0"/>
                        <a:t>Programme 3: International Cooperation</a:t>
                      </a:r>
                      <a:endParaRPr lang="en-ZA" sz="20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t>Out of a</a:t>
                      </a:r>
                      <a:r>
                        <a:rPr lang="en-ZA" sz="2000" baseline="0" dirty="0" smtClean="0"/>
                        <a:t> total of 7 targets, 4 were achieved</a:t>
                      </a:r>
                      <a:endParaRPr lang="en-ZA" sz="2000" dirty="0" smtClean="0"/>
                    </a:p>
                  </a:txBody>
                  <a:tcPr marL="68580" marR="68580" marT="34290" marB="3429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BRICS IMC dissolved by Cabinet in August 2019</a:t>
                      </a:r>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The department will utilise existing Cluster structures to implement agreed BRICS outcomes </a:t>
                      </a:r>
                      <a:endParaRPr lang="en-ZA" sz="2000" dirty="0" smtClean="0"/>
                    </a:p>
                  </a:txBody>
                  <a:tcPr marL="68580" marR="68580" marT="34290" marB="34290"/>
                </a:tc>
                <a:extLst>
                  <a:ext uri="{0D108BD9-81ED-4DB2-BD59-A6C34878D82A}">
                    <a16:rowId xmlns:a16="http://schemas.microsoft.com/office/drawing/2014/main" xmlns="" val="105803106"/>
                  </a:ext>
                </a:extLst>
              </a:tr>
              <a:tr h="885187">
                <a:tc>
                  <a:txBody>
                    <a:bodyPr/>
                    <a:lstStyle/>
                    <a:p>
                      <a:r>
                        <a:rPr lang="en-ZA" sz="2000" dirty="0" smtClean="0"/>
                        <a:t>Programme 4: Public Diplomacy,</a:t>
                      </a:r>
                      <a:r>
                        <a:rPr lang="en-ZA" sz="2000" baseline="0" dirty="0" smtClean="0"/>
                        <a:t> State Protocol and Consular Services</a:t>
                      </a:r>
                      <a:endParaRPr lang="en-ZA" sz="2000" dirty="0"/>
                    </a:p>
                  </a:txBody>
                  <a:tcPr marL="68580" marR="68580" marT="34290" marB="34290"/>
                </a:tc>
                <a:tc>
                  <a:txBody>
                    <a:bodyPr/>
                    <a:lstStyle/>
                    <a:p>
                      <a:r>
                        <a:rPr lang="en-ZA" sz="2000" dirty="0" smtClean="0"/>
                        <a:t>Out of a total</a:t>
                      </a:r>
                      <a:r>
                        <a:rPr lang="en-ZA" sz="2000" baseline="0" dirty="0" smtClean="0"/>
                        <a:t> of 7 targets, all achieved</a:t>
                      </a:r>
                      <a:endParaRPr lang="en-ZA" sz="2000" dirty="0"/>
                    </a:p>
                  </a:txBody>
                  <a:tcPr marL="68580" marR="68580" marT="34290" marB="34290"/>
                </a:tc>
                <a:tc>
                  <a:txBody>
                    <a:bodyPr/>
                    <a:lstStyle/>
                    <a:p>
                      <a:endParaRPr lang="en-ZA" sz="2000" dirty="0"/>
                    </a:p>
                  </a:txBody>
                  <a:tcPr marL="68580" marR="68580" marT="34290" marB="34290"/>
                </a:tc>
                <a:extLst>
                  <a:ext uri="{0D108BD9-81ED-4DB2-BD59-A6C34878D82A}">
                    <a16:rowId xmlns:a16="http://schemas.microsoft.com/office/drawing/2014/main" xmlns="" val="794148669"/>
                  </a:ext>
                </a:extLst>
              </a:tr>
              <a:tr h="345644">
                <a:tc gridSpan="3">
                  <a:txBody>
                    <a:bodyPr/>
                    <a:lstStyle/>
                    <a:p>
                      <a:r>
                        <a:rPr lang="en-ZA" sz="2000" b="1" dirty="0" smtClean="0"/>
                        <a:t>Overall performance for the department: Out of 27 targets,</a:t>
                      </a:r>
                      <a:r>
                        <a:rPr lang="en-ZA" sz="2000" b="1" baseline="0" dirty="0" smtClean="0"/>
                        <a:t> 18 were achieved = 66,67%</a:t>
                      </a:r>
                      <a:endParaRPr lang="en-ZA" sz="2000" b="1" dirty="0"/>
                    </a:p>
                  </a:txBody>
                  <a:tcPr marL="68580" marR="68580" marT="34290" marB="34290"/>
                </a:tc>
                <a:tc hMerge="1">
                  <a:txBody>
                    <a:bodyPr/>
                    <a:lstStyle/>
                    <a:p>
                      <a:endParaRPr lang="en-ZA" sz="1600" b="1" dirty="0"/>
                    </a:p>
                  </a:txBody>
                  <a:tcPr marL="68580" marR="68580" marT="34290" marB="34290"/>
                </a:tc>
                <a:tc hMerge="1">
                  <a:txBody>
                    <a:bodyPr/>
                    <a:lstStyle/>
                    <a:p>
                      <a:endParaRPr lang="en-ZA" sz="16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29148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642" y="255638"/>
            <a:ext cx="11843976" cy="523220"/>
          </a:xfrm>
          <a:prstGeom prst="rect">
            <a:avLst/>
          </a:prstGeom>
          <a:solidFill>
            <a:schemeClr val="accent2"/>
          </a:solidFill>
        </p:spPr>
        <p:txBody>
          <a:bodyPr wrap="square" rtlCol="0">
            <a:spAutoFit/>
          </a:bodyPr>
          <a:lstStyle/>
          <a:p>
            <a:pPr algn="ctr"/>
            <a:r>
              <a:rPr lang="en-ZA" sz="2800" b="1" dirty="0">
                <a:latin typeface="+mj-lt"/>
              </a:rPr>
              <a:t>Department of Justice and Constitutional Development</a:t>
            </a:r>
            <a:endParaRPr lang="en-US" sz="2800" b="1" dirty="0">
              <a:latin typeface="+mj-lt"/>
            </a:endParaRPr>
          </a:p>
        </p:txBody>
      </p:sp>
      <p:graphicFrame>
        <p:nvGraphicFramePr>
          <p:cNvPr id="6" name="Content Placeholder 5"/>
          <p:cNvGraphicFramePr>
            <a:graphicFrameLocks/>
          </p:cNvGraphicFramePr>
          <p:nvPr>
            <p:extLst>
              <p:ext uri="{D42A27DB-BD31-4B8C-83A1-F6EECF244321}">
                <p14:modId xmlns:p14="http://schemas.microsoft.com/office/powerpoint/2010/main" xmlns="" val="2822436845"/>
              </p:ext>
            </p:extLst>
          </p:nvPr>
        </p:nvGraphicFramePr>
        <p:xfrm>
          <a:off x="98642" y="994275"/>
          <a:ext cx="11843976" cy="5719591"/>
        </p:xfrm>
        <a:graphic>
          <a:graphicData uri="http://schemas.openxmlformats.org/drawingml/2006/table">
            <a:tbl>
              <a:tblPr firstRow="1" bandRow="1">
                <a:tableStyleId>{21E4AEA4-8DFA-4A89-87EB-49C32662AFE0}</a:tableStyleId>
              </a:tblPr>
              <a:tblGrid>
                <a:gridCol w="2871382">
                  <a:extLst>
                    <a:ext uri="{9D8B030D-6E8A-4147-A177-3AD203B41FA5}">
                      <a16:colId xmlns:a16="http://schemas.microsoft.com/office/drawing/2014/main" xmlns="" val="3772667252"/>
                    </a:ext>
                  </a:extLst>
                </a:gridCol>
                <a:gridCol w="3660709">
                  <a:extLst>
                    <a:ext uri="{9D8B030D-6E8A-4147-A177-3AD203B41FA5}">
                      <a16:colId xmlns:a16="http://schemas.microsoft.com/office/drawing/2014/main" xmlns="" val="1507489926"/>
                    </a:ext>
                  </a:extLst>
                </a:gridCol>
                <a:gridCol w="5311885">
                  <a:extLst>
                    <a:ext uri="{9D8B030D-6E8A-4147-A177-3AD203B41FA5}">
                      <a16:colId xmlns:a16="http://schemas.microsoft.com/office/drawing/2014/main" xmlns="" val="2823009217"/>
                    </a:ext>
                  </a:extLst>
                </a:gridCol>
              </a:tblGrid>
              <a:tr h="383632">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7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525718">
                <a:tc>
                  <a:txBody>
                    <a:bodyPr/>
                    <a:lstStyle/>
                    <a:p>
                      <a:pPr algn="just"/>
                      <a:r>
                        <a:rPr lang="en-ZA" sz="1700" b="0" dirty="0" smtClean="0"/>
                        <a:t>Programme 1: Administration</a:t>
                      </a:r>
                      <a:endParaRPr lang="en-ZA" sz="1700" b="0" dirty="0"/>
                    </a:p>
                  </a:txBody>
                  <a:tcPr marL="68580" marR="68580" marT="34290" marB="34290"/>
                </a:tc>
                <a:tc>
                  <a:txBody>
                    <a:bodyPr/>
                    <a:lstStyle/>
                    <a:p>
                      <a:pPr algn="just"/>
                      <a:r>
                        <a:rPr lang="en-ZA" sz="1700" b="0" dirty="0" smtClean="0"/>
                        <a:t>Out of 7 targets, 1 target was achieved</a:t>
                      </a:r>
                      <a:endParaRPr lang="en-ZA" sz="1700" b="0" dirty="0"/>
                    </a:p>
                  </a:txBody>
                  <a:tcPr marL="68580" marR="68580" marT="34290" marB="34290"/>
                </a:tc>
                <a:tc>
                  <a:txBody>
                    <a:bodyPr/>
                    <a:lstStyle/>
                    <a:p>
                      <a:pPr marL="285750" indent="-285750" algn="just">
                        <a:buFont typeface="Arial" panose="020B0604020202020204" pitchFamily="34" charset="0"/>
                        <a:buChar char="•"/>
                      </a:pPr>
                      <a:r>
                        <a:rPr lang="en-US" sz="1700" b="0" dirty="0" smtClean="0"/>
                        <a:t>Payment of invoices are continuously monitored to ensure that are paid within 30 days of receipt of invoices.</a:t>
                      </a:r>
                      <a:endParaRPr lang="en-ZA" sz="1700" b="0" dirty="0"/>
                    </a:p>
                  </a:txBody>
                  <a:tcPr marL="68580" marR="68580" marT="34290" marB="34290"/>
                </a:tc>
                <a:extLst>
                  <a:ext uri="{0D108BD9-81ED-4DB2-BD59-A6C34878D82A}">
                    <a16:rowId xmlns:a16="http://schemas.microsoft.com/office/drawing/2014/main" xmlns="" val="120338405"/>
                  </a:ext>
                </a:extLst>
              </a:tr>
              <a:tr h="1491902">
                <a:tc>
                  <a:txBody>
                    <a:bodyPr/>
                    <a:lstStyle/>
                    <a:p>
                      <a:pPr algn="just"/>
                      <a:r>
                        <a:rPr lang="en-ZA" sz="1700" dirty="0" smtClean="0"/>
                        <a:t>Programme 2: Court</a:t>
                      </a:r>
                      <a:r>
                        <a:rPr lang="en-ZA" sz="1700" baseline="0" dirty="0" smtClean="0"/>
                        <a:t> Services</a:t>
                      </a:r>
                      <a:endParaRPr lang="en-ZA" sz="1700" dirty="0"/>
                    </a:p>
                  </a:txBody>
                  <a:tcPr marL="68580" marR="68580" marT="34290" marB="34290"/>
                </a:tc>
                <a:tc>
                  <a:txBody>
                    <a:bodyPr/>
                    <a:lstStyle/>
                    <a:p>
                      <a:pPr algn="just"/>
                      <a:r>
                        <a:rPr lang="en-ZA" sz="1700" dirty="0" smtClean="0"/>
                        <a:t>Out of</a:t>
                      </a:r>
                      <a:r>
                        <a:rPr lang="en-ZA" sz="1700" baseline="0" dirty="0" smtClean="0"/>
                        <a:t> 19 targets, 7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US" sz="1700" dirty="0" smtClean="0"/>
                        <a:t>The selection of regional courts for upgrading into sexual offences courts delayed the timelines of the project.</a:t>
                      </a:r>
                    </a:p>
                    <a:p>
                      <a:pPr marL="285750" indent="-285750" algn="just">
                        <a:buFont typeface="Arial" panose="020B0604020202020204" pitchFamily="34" charset="0"/>
                        <a:buChar char="•"/>
                      </a:pPr>
                      <a:r>
                        <a:rPr lang="en-US" sz="1700" dirty="0" smtClean="0"/>
                        <a:t>The user acceptance phase for the Femicide Dashboard  is dependent on the data submission from the SAPS production environment, which has been delayed because of resource constraints.</a:t>
                      </a:r>
                      <a:endParaRPr lang="en-ZA" sz="1700" dirty="0"/>
                    </a:p>
                  </a:txBody>
                  <a:tcPr marL="68580" marR="68580" marT="34290" marB="34290"/>
                </a:tc>
                <a:extLst>
                  <a:ext uri="{0D108BD9-81ED-4DB2-BD59-A6C34878D82A}">
                    <a16:rowId xmlns:a16="http://schemas.microsoft.com/office/drawing/2014/main" xmlns="" val="2043285446"/>
                  </a:ext>
                </a:extLst>
              </a:tr>
              <a:tr h="847779">
                <a:tc>
                  <a:txBody>
                    <a:bodyPr/>
                    <a:lstStyle/>
                    <a:p>
                      <a:pPr algn="just"/>
                      <a:r>
                        <a:rPr lang="en-ZA" sz="1700" dirty="0" smtClean="0"/>
                        <a:t>Programme 3: State Legal Services</a:t>
                      </a:r>
                      <a:endParaRPr lang="en-ZA" sz="1700" dirty="0"/>
                    </a:p>
                  </a:txBody>
                  <a:tcPr marL="68580" marR="68580" marT="34290" marB="34290"/>
                </a:tc>
                <a:tc>
                  <a:txBody>
                    <a:bodyPr/>
                    <a:lstStyle/>
                    <a:p>
                      <a:pPr algn="just"/>
                      <a:r>
                        <a:rPr lang="en-ZA" sz="1700" dirty="0" smtClean="0"/>
                        <a:t>Out of 35 targets, 25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US" sz="1700" dirty="0" smtClean="0"/>
                        <a:t>The department has partnered with Foundation for Human Rights to work on NAP implementation to ensure achievement of key deliverables for 2019/2020.</a:t>
                      </a:r>
                      <a:endParaRPr lang="en-ZA" sz="1700" dirty="0"/>
                    </a:p>
                  </a:txBody>
                  <a:tcPr marL="68580" marR="68580" marT="34290" marB="34290"/>
                </a:tc>
                <a:extLst>
                  <a:ext uri="{0D108BD9-81ED-4DB2-BD59-A6C34878D82A}">
                    <a16:rowId xmlns:a16="http://schemas.microsoft.com/office/drawing/2014/main" xmlns="" val="105803106"/>
                  </a:ext>
                </a:extLst>
              </a:tr>
              <a:tr h="525718">
                <a:tc>
                  <a:txBody>
                    <a:bodyPr/>
                    <a:lstStyle/>
                    <a:p>
                      <a:pPr algn="just"/>
                      <a:r>
                        <a:rPr lang="en-ZA" sz="1700" dirty="0" smtClean="0"/>
                        <a:t>Programme 4: National Prosecuting Authority</a:t>
                      </a:r>
                      <a:endParaRPr lang="en-ZA" sz="1700" dirty="0"/>
                    </a:p>
                  </a:txBody>
                  <a:tcPr marL="68580" marR="68580" marT="34290" marB="34290"/>
                </a:tc>
                <a:tc>
                  <a:txBody>
                    <a:bodyPr/>
                    <a:lstStyle/>
                    <a:p>
                      <a:pPr algn="just"/>
                      <a:r>
                        <a:rPr lang="en-ZA" sz="1700" dirty="0" smtClean="0"/>
                        <a:t>Out of 22 targets, 11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US" sz="1700" dirty="0" smtClean="0"/>
                        <a:t>A National list of all corruption cases is being compiled which will be monitored on a monthly basis.</a:t>
                      </a:r>
                      <a:endParaRPr lang="en-ZA" sz="1700" dirty="0"/>
                    </a:p>
                  </a:txBody>
                  <a:tcPr marL="68580" marR="68580" marT="34290" marB="34290"/>
                </a:tc>
                <a:extLst>
                  <a:ext uri="{0D108BD9-81ED-4DB2-BD59-A6C34878D82A}">
                    <a16:rowId xmlns:a16="http://schemas.microsoft.com/office/drawing/2014/main" xmlns="" val="2055341534"/>
                  </a:ext>
                </a:extLst>
              </a:tr>
              <a:tr h="213129">
                <a:tc>
                  <a:txBody>
                    <a:bodyPr/>
                    <a:lstStyle/>
                    <a:p>
                      <a:pPr algn="just"/>
                      <a:r>
                        <a:rPr lang="en-ZA" sz="1700" dirty="0" smtClean="0"/>
                        <a:t>Programme 5: Auxiliary</a:t>
                      </a:r>
                      <a:r>
                        <a:rPr lang="en-ZA" sz="1700" baseline="0" dirty="0" smtClean="0"/>
                        <a:t> Services</a:t>
                      </a:r>
                      <a:endParaRPr lang="en-ZA" sz="1700" dirty="0"/>
                    </a:p>
                  </a:txBody>
                  <a:tcPr marL="68580" marR="68580" marT="34290" marB="34290"/>
                </a:tc>
                <a:tc>
                  <a:txBody>
                    <a:bodyPr/>
                    <a:lstStyle/>
                    <a:p>
                      <a:pPr algn="just"/>
                      <a:r>
                        <a:rPr lang="en-ZA" sz="1700" dirty="0" smtClean="0"/>
                        <a:t>Out of 3 targets, 3 targets were</a:t>
                      </a:r>
                      <a:r>
                        <a:rPr lang="en-ZA" sz="1700" baseline="0" dirty="0" smtClean="0"/>
                        <a:t> achieved</a:t>
                      </a:r>
                      <a:endParaRPr lang="en-ZA" sz="1700" dirty="0"/>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814072406"/>
                  </a:ext>
                </a:extLst>
              </a:tr>
              <a:tr h="383632">
                <a:tc gridSpan="3">
                  <a:txBody>
                    <a:bodyPr/>
                    <a:lstStyle/>
                    <a:p>
                      <a:pPr algn="just"/>
                      <a:r>
                        <a:rPr lang="en-ZA" sz="1700" b="1" dirty="0" smtClean="0"/>
                        <a:t>Overall performance for the department: Out of 86 targets, 47 targets were achieved = 54,6%</a:t>
                      </a:r>
                      <a:endParaRPr lang="en-ZA" sz="1700" b="1" dirty="0"/>
                    </a:p>
                  </a:txBody>
                  <a:tcPr marL="68580" marR="68580" marT="34290" marB="34290"/>
                </a:tc>
                <a:tc hMerge="1">
                  <a:txBody>
                    <a:bodyPr/>
                    <a:lstStyle/>
                    <a:p>
                      <a:pPr algn="just"/>
                      <a:endParaRPr lang="en-ZA" sz="1700" b="1" dirty="0"/>
                    </a:p>
                  </a:txBody>
                  <a:tcPr marL="68580" marR="68580" marT="34290" marB="34290"/>
                </a:tc>
                <a:tc hMerge="1">
                  <a:txBody>
                    <a:bodyPr/>
                    <a:lstStyle/>
                    <a:p>
                      <a:pPr algn="just"/>
                      <a:endParaRPr lang="en-ZA" sz="1700" dirty="0"/>
                    </a:p>
                  </a:txBody>
                  <a:tcPr marL="68580" marR="68580" marT="34290" marB="34290"/>
                </a:tc>
                <a:extLst>
                  <a:ext uri="{0D108BD9-81ED-4DB2-BD59-A6C34878D82A}">
                    <a16:rowId xmlns:a16="http://schemas.microsoft.com/office/drawing/2014/main" xmlns="" val="3921975719"/>
                  </a:ext>
                </a:extLst>
              </a:tr>
            </a:tbl>
          </a:graphicData>
        </a:graphic>
      </p:graphicFrame>
    </p:spTree>
    <p:extLst>
      <p:ext uri="{BB962C8B-B14F-4D97-AF65-F5344CB8AC3E}">
        <p14:creationId xmlns:p14="http://schemas.microsoft.com/office/powerpoint/2010/main" xmlns="" val="592101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308" y="113225"/>
            <a:ext cx="11690555" cy="505691"/>
          </a:xfrm>
          <a:solidFill>
            <a:schemeClr val="accent2"/>
          </a:solidFill>
        </p:spPr>
        <p:txBody>
          <a:bodyPr>
            <a:normAutofit fontScale="90000"/>
          </a:bodyPr>
          <a:lstStyle/>
          <a:p>
            <a:pPr algn="ctr"/>
            <a:r>
              <a:rPr lang="en-ZA" b="1" dirty="0" smtClean="0"/>
              <a:t>Department of Labour </a:t>
            </a:r>
            <a:endParaRPr lang="en-ZA" b="1" dirty="0"/>
          </a:p>
        </p:txBody>
      </p:sp>
      <p:graphicFrame>
        <p:nvGraphicFramePr>
          <p:cNvPr id="9" name="Content Placeholder 5"/>
          <p:cNvGraphicFramePr>
            <a:graphicFrameLocks/>
          </p:cNvGraphicFramePr>
          <p:nvPr>
            <p:extLst>
              <p:ext uri="{D42A27DB-BD31-4B8C-83A1-F6EECF244321}">
                <p14:modId xmlns:p14="http://schemas.microsoft.com/office/powerpoint/2010/main" xmlns="" val="831367850"/>
              </p:ext>
            </p:extLst>
          </p:nvPr>
        </p:nvGraphicFramePr>
        <p:xfrm>
          <a:off x="216307" y="867777"/>
          <a:ext cx="11690555" cy="4800600"/>
        </p:xfrm>
        <a:graphic>
          <a:graphicData uri="http://schemas.openxmlformats.org/drawingml/2006/table">
            <a:tbl>
              <a:tblPr firstRow="1" bandRow="1">
                <a:tableStyleId>{21E4AEA4-8DFA-4A89-87EB-49C32662AFE0}</a:tableStyleId>
              </a:tblPr>
              <a:tblGrid>
                <a:gridCol w="3332941">
                  <a:extLst>
                    <a:ext uri="{9D8B030D-6E8A-4147-A177-3AD203B41FA5}">
                      <a16:colId xmlns:a16="http://schemas.microsoft.com/office/drawing/2014/main" xmlns="" val="3772667252"/>
                    </a:ext>
                  </a:extLst>
                </a:gridCol>
                <a:gridCol w="3444295">
                  <a:extLst>
                    <a:ext uri="{9D8B030D-6E8A-4147-A177-3AD203B41FA5}">
                      <a16:colId xmlns:a16="http://schemas.microsoft.com/office/drawing/2014/main" xmlns="" val="1507489926"/>
                    </a:ext>
                  </a:extLst>
                </a:gridCol>
                <a:gridCol w="4913319">
                  <a:extLst>
                    <a:ext uri="{9D8B030D-6E8A-4147-A177-3AD203B41FA5}">
                      <a16:colId xmlns:a16="http://schemas.microsoft.com/office/drawing/2014/main" xmlns="" val="2823009217"/>
                    </a:ext>
                  </a:extLst>
                </a:gridCol>
              </a:tblGrid>
              <a:tr h="60354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523253">
                <a:tc>
                  <a:txBody>
                    <a:bodyPr/>
                    <a:lstStyle/>
                    <a:p>
                      <a:pPr algn="just"/>
                      <a:r>
                        <a:rPr lang="en-ZA" sz="1800" b="0" dirty="0" smtClean="0">
                          <a:latin typeface="+mn-lt"/>
                        </a:rPr>
                        <a:t>Programme 1: Administration</a:t>
                      </a:r>
                      <a:endParaRPr lang="en-ZA" sz="1800" b="0" dirty="0">
                        <a:latin typeface="+mn-lt"/>
                      </a:endParaRPr>
                    </a:p>
                  </a:txBody>
                  <a:tcPr marL="68580" marR="68580" marT="34290" marB="34290"/>
                </a:tc>
                <a:tc>
                  <a:txBody>
                    <a:bodyPr/>
                    <a:lstStyle/>
                    <a:p>
                      <a:pPr algn="just"/>
                      <a:r>
                        <a:rPr lang="en-ZA" sz="1800" b="0" dirty="0" smtClean="0">
                          <a:latin typeface="+mn-lt"/>
                        </a:rPr>
                        <a:t>Out of 3 targets, 3 targets were achieved</a:t>
                      </a:r>
                      <a:endParaRPr lang="en-ZA" sz="1800" b="0" dirty="0">
                        <a:latin typeface="+mn-lt"/>
                      </a:endParaRPr>
                    </a:p>
                  </a:txBody>
                  <a:tcPr marL="68580" marR="68580" marT="34290" marB="34290"/>
                </a:tc>
                <a:tc>
                  <a:txBody>
                    <a:bodyPr/>
                    <a:lstStyle/>
                    <a:p>
                      <a:pPr algn="just"/>
                      <a:endParaRPr lang="en-ZA" sz="1800" b="0" dirty="0">
                        <a:latin typeface="+mn-lt"/>
                      </a:endParaRPr>
                    </a:p>
                  </a:txBody>
                  <a:tcPr marL="68580" marR="68580" marT="34290" marB="34290"/>
                </a:tc>
                <a:extLst>
                  <a:ext uri="{0D108BD9-81ED-4DB2-BD59-A6C34878D82A}">
                    <a16:rowId xmlns:a16="http://schemas.microsoft.com/office/drawing/2014/main" xmlns="" val="120338405"/>
                  </a:ext>
                </a:extLst>
              </a:tr>
              <a:tr h="581934">
                <a:tc>
                  <a:txBody>
                    <a:bodyPr/>
                    <a:lstStyle/>
                    <a:p>
                      <a:pPr algn="just"/>
                      <a:r>
                        <a:rPr lang="en-ZA" sz="1800" dirty="0" smtClean="0">
                          <a:latin typeface="+mn-lt"/>
                        </a:rPr>
                        <a:t>Programme 2: Inspection and Enforcement</a:t>
                      </a:r>
                      <a:r>
                        <a:rPr lang="en-ZA" sz="1800" baseline="0" dirty="0" smtClean="0">
                          <a:latin typeface="+mn-lt"/>
                        </a:rPr>
                        <a:t> Services</a:t>
                      </a:r>
                      <a:endParaRPr lang="en-ZA" sz="1800" dirty="0">
                        <a:latin typeface="+mn-lt"/>
                      </a:endParaRPr>
                    </a:p>
                  </a:txBody>
                  <a:tcPr marL="68580" marR="68580" marT="34290" marB="34290"/>
                </a:tc>
                <a:tc>
                  <a:txBody>
                    <a:bodyPr/>
                    <a:lstStyle/>
                    <a:p>
                      <a:pPr algn="just"/>
                      <a:r>
                        <a:rPr lang="en-ZA" sz="1800" dirty="0" smtClean="0">
                          <a:latin typeface="+mn-lt"/>
                        </a:rPr>
                        <a:t>Out of 4 targets, 4 targets were achieved</a:t>
                      </a:r>
                      <a:endParaRPr lang="en-ZA" sz="1800" dirty="0">
                        <a:latin typeface="+mn-lt"/>
                      </a:endParaRPr>
                    </a:p>
                  </a:txBody>
                  <a:tcPr marL="68580" marR="68580" marT="34290" marB="34290"/>
                </a:tc>
                <a:tc>
                  <a:txBody>
                    <a:bodyPr/>
                    <a:lstStyle/>
                    <a:p>
                      <a:pPr algn="just"/>
                      <a:endParaRPr lang="en-ZA" sz="1800" dirty="0">
                        <a:latin typeface="+mn-lt"/>
                      </a:endParaRPr>
                    </a:p>
                  </a:txBody>
                  <a:tcPr marL="68580" marR="68580" marT="34290" marB="34290"/>
                </a:tc>
                <a:extLst>
                  <a:ext uri="{0D108BD9-81ED-4DB2-BD59-A6C34878D82A}">
                    <a16:rowId xmlns:a16="http://schemas.microsoft.com/office/drawing/2014/main" xmlns="" val="2043285446"/>
                  </a:ext>
                </a:extLst>
              </a:tr>
              <a:tr h="581934">
                <a:tc>
                  <a:txBody>
                    <a:bodyPr/>
                    <a:lstStyle/>
                    <a:p>
                      <a:pPr algn="just"/>
                      <a:r>
                        <a:rPr lang="en-ZA" sz="1800" dirty="0" smtClean="0">
                          <a:latin typeface="+mn-lt"/>
                        </a:rPr>
                        <a:t>Programme 3: Public</a:t>
                      </a:r>
                      <a:r>
                        <a:rPr lang="en-ZA" sz="1800" baseline="0" dirty="0" smtClean="0">
                          <a:latin typeface="+mn-lt"/>
                        </a:rPr>
                        <a:t> Employment Services</a:t>
                      </a:r>
                      <a:endParaRPr lang="en-ZA" sz="1800" dirty="0">
                        <a:latin typeface="+mn-lt"/>
                      </a:endParaRPr>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latin typeface="+mn-lt"/>
                        </a:rPr>
                        <a:t>Out of 4 targets, 4 targets were achieved</a:t>
                      </a:r>
                    </a:p>
                  </a:txBody>
                  <a:tcPr marL="68580" marR="68580" marT="34290" marB="34290"/>
                </a:tc>
                <a:tc>
                  <a:txBody>
                    <a:bodyPr/>
                    <a:lstStyle/>
                    <a:p>
                      <a:pPr algn="just"/>
                      <a:endParaRPr lang="en-ZA" sz="1800" dirty="0">
                        <a:latin typeface="+mn-lt"/>
                      </a:endParaRPr>
                    </a:p>
                  </a:txBody>
                  <a:tcPr marL="68580" marR="68580" marT="34290" marB="34290"/>
                </a:tc>
                <a:extLst>
                  <a:ext uri="{0D108BD9-81ED-4DB2-BD59-A6C34878D82A}">
                    <a16:rowId xmlns:a16="http://schemas.microsoft.com/office/drawing/2014/main" xmlns="" val="105803106"/>
                  </a:ext>
                </a:extLst>
              </a:tr>
              <a:tr h="1736122">
                <a:tc>
                  <a:txBody>
                    <a:bodyPr/>
                    <a:lstStyle/>
                    <a:p>
                      <a:pPr algn="just"/>
                      <a:r>
                        <a:rPr lang="en-US" sz="1800" b="0" dirty="0" smtClean="0">
                          <a:latin typeface="+mn-lt"/>
                        </a:rPr>
                        <a:t>Programme 4: Labour Policy and Industrial Relations</a:t>
                      </a:r>
                      <a:endParaRPr lang="en-ZA" sz="1800" b="0"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0" dirty="0" smtClean="0">
                          <a:latin typeface="+mn-lt"/>
                        </a:rPr>
                        <a:t>Out</a:t>
                      </a:r>
                      <a:r>
                        <a:rPr lang="en-ZA" sz="1800" b="0" baseline="0" dirty="0" smtClean="0">
                          <a:latin typeface="+mn-lt"/>
                        </a:rPr>
                        <a:t> of 5 targets, 3 targets were achieved</a:t>
                      </a:r>
                      <a:endParaRPr lang="en-ZA" sz="1800" b="0" dirty="0" smtClean="0">
                        <a:latin typeface="+mn-lt"/>
                      </a:endParaRPr>
                    </a:p>
                  </a:txBody>
                  <a:tcPr marL="68580" marR="68580" marT="34290" marB="34290"/>
                </a:tc>
                <a:tc>
                  <a:txBody>
                    <a:bodyPr/>
                    <a:lstStyle/>
                    <a:p>
                      <a:pPr marL="285750" indent="-285750" algn="just">
                        <a:buFont typeface="Arial" panose="020B0604020202020204" pitchFamily="34" charset="0"/>
                        <a:buChar char="•"/>
                      </a:pPr>
                      <a:r>
                        <a:rPr lang="en-US" sz="1800" dirty="0" smtClean="0">
                          <a:latin typeface="+mn-lt"/>
                        </a:rPr>
                        <a:t>97.9% of labour organisations competent applications for registration approved or refused within 90 calendar days.</a:t>
                      </a:r>
                    </a:p>
                    <a:p>
                      <a:pPr marL="285750" indent="-285750" algn="just">
                        <a:buFont typeface="Arial" panose="020B0604020202020204" pitchFamily="34" charset="0"/>
                        <a:buChar char="•"/>
                      </a:pPr>
                      <a:r>
                        <a:rPr lang="en-US" sz="1800" dirty="0" smtClean="0">
                          <a:latin typeface="+mn-lt"/>
                        </a:rPr>
                        <a:t>Bids for the 4</a:t>
                      </a:r>
                      <a:r>
                        <a:rPr lang="en-US" sz="1800" baseline="30000" dirty="0" smtClean="0">
                          <a:latin typeface="+mn-lt"/>
                        </a:rPr>
                        <a:t>th</a:t>
                      </a:r>
                      <a:r>
                        <a:rPr lang="en-US" sz="1800" dirty="0" smtClean="0">
                          <a:latin typeface="+mn-lt"/>
                        </a:rPr>
                        <a:t> Industrial Revolution Project and Youth unemployment advertised on the government gazette on 8 November 2019. The bid closed on 6 December 2019.</a:t>
                      </a:r>
                      <a:endParaRPr lang="en-ZA" sz="1800" dirty="0">
                        <a:latin typeface="+mn-lt"/>
                      </a:endParaRPr>
                    </a:p>
                  </a:txBody>
                  <a:tcPr marL="68580" marR="68580" marT="34290" marB="34290"/>
                </a:tc>
                <a:extLst>
                  <a:ext uri="{0D108BD9-81ED-4DB2-BD59-A6C34878D82A}">
                    <a16:rowId xmlns:a16="http://schemas.microsoft.com/office/drawing/2014/main" xmlns="" val="2055341534"/>
                  </a:ext>
                </a:extLst>
              </a:tr>
              <a:tr h="335303">
                <a:tc gridSpan="3">
                  <a:txBody>
                    <a:bodyPr/>
                    <a:lstStyle/>
                    <a:p>
                      <a:pPr algn="just"/>
                      <a:r>
                        <a:rPr lang="en-ZA" sz="1800" b="1" dirty="0" smtClean="0"/>
                        <a:t>Overall performance for the department: Out of 16 targets, 14 targets were achieved = 87,5%</a:t>
                      </a:r>
                    </a:p>
                  </a:txBody>
                  <a:tcPr marL="68580" marR="68580" marT="34290" marB="34290"/>
                </a:tc>
                <a:tc hMerge="1">
                  <a:txBody>
                    <a:bodyPr/>
                    <a:lstStyle/>
                    <a:p>
                      <a:pPr marL="0" marR="0" indent="0" algn="just" defTabSz="685800" rtl="0" eaLnBrk="1" fontAlgn="auto" latinLnBrk="0" hangingPunct="1">
                        <a:lnSpc>
                          <a:spcPct val="100000"/>
                        </a:lnSpc>
                        <a:spcBef>
                          <a:spcPts val="0"/>
                        </a:spcBef>
                        <a:spcAft>
                          <a:spcPts val="0"/>
                        </a:spcAft>
                        <a:buClrTx/>
                        <a:buSzTx/>
                        <a:buFontTx/>
                        <a:buNone/>
                        <a:tabLst/>
                        <a:defRPr/>
                      </a:pPr>
                      <a:endParaRPr lang="en-ZA" sz="1800" b="1" dirty="0" smtClean="0"/>
                    </a:p>
                  </a:txBody>
                  <a:tcPr marL="68580" marR="68580" marT="34290" marB="34290"/>
                </a:tc>
                <a:tc hMerge="1">
                  <a:txBody>
                    <a:bodyPr/>
                    <a:lstStyle/>
                    <a:p>
                      <a:pPr algn="just"/>
                      <a:endParaRPr lang="en-ZA" sz="1800"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414368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136882375"/>
              </p:ext>
            </p:extLst>
          </p:nvPr>
        </p:nvGraphicFramePr>
        <p:xfrm>
          <a:off x="1727308" y="1902344"/>
          <a:ext cx="8321278" cy="1394460"/>
        </p:xfrm>
        <a:graphic>
          <a:graphicData uri="http://schemas.openxmlformats.org/drawingml/2006/table">
            <a:tbl>
              <a:tblPr firstRow="1" bandRow="1">
                <a:tableStyleId>{21E4AEA4-8DFA-4A89-87EB-49C32662AFE0}</a:tableStyleId>
              </a:tblPr>
              <a:tblGrid>
                <a:gridCol w="4160639">
                  <a:extLst>
                    <a:ext uri="{9D8B030D-6E8A-4147-A177-3AD203B41FA5}">
                      <a16:colId xmlns:a16="http://schemas.microsoft.com/office/drawing/2014/main" xmlns="" val="3772667252"/>
                    </a:ext>
                  </a:extLst>
                </a:gridCol>
                <a:gridCol w="4160639">
                  <a:extLst>
                    <a:ext uri="{9D8B030D-6E8A-4147-A177-3AD203B41FA5}">
                      <a16:colId xmlns:a16="http://schemas.microsoft.com/office/drawing/2014/main" xmlns="" val="1507489926"/>
                    </a:ext>
                  </a:extLst>
                </a:gridCol>
              </a:tblGrid>
              <a:tr h="278130">
                <a:tc>
                  <a:txBody>
                    <a:bodyPr/>
                    <a:lstStyle/>
                    <a:p>
                      <a:r>
                        <a:rPr lang="en-ZA" sz="1000" dirty="0" smtClean="0"/>
                        <a:t>Programme 1: Administration</a:t>
                      </a:r>
                      <a:endParaRPr lang="en-ZA" sz="1000" dirty="0"/>
                    </a:p>
                  </a:txBody>
                  <a:tcPr marL="68580" marR="68580" marT="34290" marB="34290"/>
                </a:tc>
                <a:tc>
                  <a:txBody>
                    <a:bodyPr/>
                    <a:lstStyle/>
                    <a:p>
                      <a:r>
                        <a:rPr lang="en-ZA" sz="1000" dirty="0" smtClean="0"/>
                        <a:t>Out of a total of 3 targets, 3</a:t>
                      </a:r>
                      <a:r>
                        <a:rPr lang="en-ZA" sz="1000" baseline="0" dirty="0" smtClean="0"/>
                        <a:t> were not achieved</a:t>
                      </a:r>
                      <a:endParaRPr lang="en-ZA" sz="1000" dirty="0"/>
                    </a:p>
                  </a:txBody>
                  <a:tcPr marL="68580" marR="68580" marT="34290" marB="34290"/>
                </a:tc>
                <a:extLst>
                  <a:ext uri="{0D108BD9-81ED-4DB2-BD59-A6C34878D82A}">
                    <a16:rowId xmlns:a16="http://schemas.microsoft.com/office/drawing/2014/main" xmlns="" val="2048158217"/>
                  </a:ext>
                </a:extLst>
              </a:tr>
              <a:tr h="278130">
                <a:tc>
                  <a:txBody>
                    <a:bodyPr/>
                    <a:lstStyle/>
                    <a:p>
                      <a:r>
                        <a:rPr lang="en-ZA" sz="1000" dirty="0" smtClean="0"/>
                        <a:t>Programme 2 : Institutional Governance</a:t>
                      </a:r>
                      <a:endParaRPr lang="en-ZA" sz="1000" dirty="0"/>
                    </a:p>
                  </a:txBody>
                  <a:tcPr marL="68580" marR="68580" marT="34290" marB="34290"/>
                </a:tc>
                <a:tc>
                  <a:txBody>
                    <a:bodyPr/>
                    <a:lstStyle/>
                    <a:p>
                      <a:r>
                        <a:rPr lang="en-ZA" sz="1000" dirty="0" smtClean="0"/>
                        <a:t>Out of a</a:t>
                      </a:r>
                      <a:r>
                        <a:rPr lang="en-ZA" sz="1000" baseline="0" dirty="0" smtClean="0"/>
                        <a:t> total of 9 targets, 0 was not achieved</a:t>
                      </a:r>
                      <a:endParaRPr lang="en-ZA" sz="1000" dirty="0"/>
                    </a:p>
                  </a:txBody>
                  <a:tcPr marL="68580" marR="68580" marT="34290" marB="34290"/>
                </a:tc>
                <a:extLst>
                  <a:ext uri="{0D108BD9-81ED-4DB2-BD59-A6C34878D82A}">
                    <a16:rowId xmlns:a16="http://schemas.microsoft.com/office/drawing/2014/main" xmlns="" val="2043285446"/>
                  </a:ext>
                </a:extLst>
              </a:tr>
              <a:tr h="278130">
                <a:tc>
                  <a:txBody>
                    <a:bodyPr/>
                    <a:lstStyle/>
                    <a:p>
                      <a:r>
                        <a:rPr lang="en-ZA" sz="1000" dirty="0" smtClean="0"/>
                        <a:t>Programme 3:</a:t>
                      </a:r>
                      <a:r>
                        <a:rPr lang="en-ZA" sz="1000" baseline="0" dirty="0" smtClean="0"/>
                        <a:t> Arts and Culture Promotion and Development</a:t>
                      </a:r>
                      <a:endParaRPr lang="en-ZA"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Out of a total of 9 targets, 0 was not achieved</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78130">
                <a:tc>
                  <a:txBody>
                    <a:bodyPr/>
                    <a:lstStyle/>
                    <a:p>
                      <a:r>
                        <a:rPr lang="en-ZA" sz="1000" dirty="0" smtClean="0"/>
                        <a:t>Programme 4: Heritage</a:t>
                      </a:r>
                      <a:r>
                        <a:rPr lang="en-ZA" sz="1000" baseline="0" dirty="0" smtClean="0"/>
                        <a:t> Promotion and Preservation</a:t>
                      </a:r>
                      <a:endParaRPr lang="en-ZA" sz="1000" dirty="0"/>
                    </a:p>
                  </a:txBody>
                  <a:tcPr marL="68580" marR="68580" marT="34290" marB="34290"/>
                </a:tc>
                <a:tc>
                  <a:txBody>
                    <a:bodyPr/>
                    <a:lstStyle/>
                    <a:p>
                      <a:r>
                        <a:rPr lang="en-ZA" sz="1000" dirty="0" smtClean="0"/>
                        <a:t>Out of a total</a:t>
                      </a:r>
                      <a:r>
                        <a:rPr lang="en-ZA" sz="1000" baseline="0" dirty="0" smtClean="0"/>
                        <a:t> of 6 targets, 3 were not achieved</a:t>
                      </a:r>
                      <a:endParaRPr lang="en-ZA" sz="1000" dirty="0"/>
                    </a:p>
                  </a:txBody>
                  <a:tcPr marL="68580" marR="68580" marT="34290" marB="34290"/>
                </a:tc>
                <a:extLst>
                  <a:ext uri="{0D108BD9-81ED-4DB2-BD59-A6C34878D82A}">
                    <a16:rowId xmlns:a16="http://schemas.microsoft.com/office/drawing/2014/main" xmlns="" val="794148669"/>
                  </a:ext>
                </a:extLst>
              </a:tr>
              <a:tr h="278130">
                <a:tc>
                  <a:txBody>
                    <a:bodyPr/>
                    <a:lstStyle/>
                    <a:p>
                      <a:endParaRPr lang="en-ZA" sz="1000" dirty="0"/>
                    </a:p>
                  </a:txBody>
                  <a:tcPr marL="68580" marR="68580" marT="34290" marB="34290"/>
                </a:tc>
                <a:tc>
                  <a:txBody>
                    <a:bodyPr/>
                    <a:lstStyle/>
                    <a:p>
                      <a:endParaRPr lang="en-ZA" sz="1000" dirty="0"/>
                    </a:p>
                  </a:txBody>
                  <a:tcPr marL="68580" marR="68580" marT="34290" marB="34290"/>
                </a:tc>
                <a:extLst>
                  <a:ext uri="{0D108BD9-81ED-4DB2-BD59-A6C34878D82A}">
                    <a16:rowId xmlns:a16="http://schemas.microsoft.com/office/drawing/2014/main" xmlns="" val="2319784592"/>
                  </a:ext>
                </a:extLst>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xmlns="" val="583489646"/>
              </p:ext>
            </p:extLst>
          </p:nvPr>
        </p:nvGraphicFramePr>
        <p:xfrm>
          <a:off x="120073" y="1012716"/>
          <a:ext cx="11905673" cy="5003771"/>
        </p:xfrm>
        <a:graphic>
          <a:graphicData uri="http://schemas.openxmlformats.org/drawingml/2006/table">
            <a:tbl>
              <a:tblPr firstRow="1" bandRow="1">
                <a:tableStyleId>{21E4AEA4-8DFA-4A89-87EB-49C32662AFE0}</a:tableStyleId>
              </a:tblPr>
              <a:tblGrid>
                <a:gridCol w="3066473">
                  <a:extLst>
                    <a:ext uri="{9D8B030D-6E8A-4147-A177-3AD203B41FA5}">
                      <a16:colId xmlns:a16="http://schemas.microsoft.com/office/drawing/2014/main" xmlns="" val="3772667252"/>
                    </a:ext>
                  </a:extLst>
                </a:gridCol>
                <a:gridCol w="3075709">
                  <a:extLst>
                    <a:ext uri="{9D8B030D-6E8A-4147-A177-3AD203B41FA5}">
                      <a16:colId xmlns:a16="http://schemas.microsoft.com/office/drawing/2014/main" xmlns="" val="1507489926"/>
                    </a:ext>
                  </a:extLst>
                </a:gridCol>
                <a:gridCol w="5763491">
                  <a:extLst>
                    <a:ext uri="{9D8B030D-6E8A-4147-A177-3AD203B41FA5}">
                      <a16:colId xmlns:a16="http://schemas.microsoft.com/office/drawing/2014/main" xmlns="" val="1556997314"/>
                    </a:ext>
                  </a:extLst>
                </a:gridCol>
              </a:tblGrid>
              <a:tr h="4144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417552829"/>
                  </a:ext>
                </a:extLst>
              </a:tr>
              <a:tr h="414414">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Out of a total of 5</a:t>
                      </a:r>
                      <a:r>
                        <a:rPr lang="en-ZA" sz="1800" baseline="0" dirty="0" smtClean="0"/>
                        <a:t> </a:t>
                      </a:r>
                      <a:r>
                        <a:rPr lang="en-ZA" sz="1800" dirty="0" smtClean="0"/>
                        <a:t>targets, 0 targets</a:t>
                      </a:r>
                      <a:r>
                        <a:rPr lang="en-ZA" sz="1800" baseline="0" dirty="0" smtClean="0"/>
                        <a:t>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US" sz="1800" dirty="0" smtClean="0"/>
                        <a:t>Slow finalisation of the website development by SITA</a:t>
                      </a:r>
                    </a:p>
                    <a:p>
                      <a:pPr marL="285750" indent="-285750" algn="just">
                        <a:buFont typeface="Arial" panose="020B0604020202020204" pitchFamily="34" charset="0"/>
                        <a:buChar char="•"/>
                      </a:pPr>
                      <a:r>
                        <a:rPr lang="en-US" sz="1800" dirty="0" smtClean="0"/>
                        <a:t>Inability</a:t>
                      </a:r>
                      <a:r>
                        <a:rPr lang="en-US" sz="1800" baseline="0" dirty="0" smtClean="0"/>
                        <a:t> to address the queries</a:t>
                      </a:r>
                    </a:p>
                    <a:p>
                      <a:pPr marL="285750" indent="-285750" algn="just">
                        <a:buFont typeface="Arial" panose="020B0604020202020204" pitchFamily="34" charset="0"/>
                        <a:buChar char="•"/>
                      </a:pPr>
                      <a:r>
                        <a:rPr lang="en-US" sz="1800" baseline="0" dirty="0" smtClean="0"/>
                        <a:t>Backlog in paying invoices</a:t>
                      </a:r>
                      <a:endParaRPr lang="en-US" sz="1800" dirty="0" smtClean="0"/>
                    </a:p>
                    <a:p>
                      <a:pPr marL="285750" indent="-285750" algn="just">
                        <a:buFont typeface="Arial" panose="020B0604020202020204" pitchFamily="34" charset="0"/>
                        <a:buChar char="•"/>
                      </a:pPr>
                      <a:r>
                        <a:rPr lang="en-US" sz="1800" dirty="0" smtClean="0"/>
                        <a:t>Reconstruction of the website and look at other option instead of SITA</a:t>
                      </a:r>
                    </a:p>
                    <a:p>
                      <a:pPr marL="285750" indent="-285750" algn="just">
                        <a:buFont typeface="Arial" panose="020B0604020202020204" pitchFamily="34" charset="0"/>
                        <a:buChar char="•"/>
                      </a:pPr>
                      <a:r>
                        <a:rPr lang="en-US" sz="1800" dirty="0" smtClean="0"/>
                        <a:t>Timeous</a:t>
                      </a:r>
                      <a:r>
                        <a:rPr lang="en-US" sz="1800" baseline="0" dirty="0" smtClean="0"/>
                        <a:t> resolving of queries and cases</a:t>
                      </a:r>
                    </a:p>
                    <a:p>
                      <a:pPr marL="285750" indent="-285750" algn="just">
                        <a:buFont typeface="Arial" panose="020B0604020202020204" pitchFamily="34" charset="0"/>
                        <a:buChar char="•"/>
                      </a:pPr>
                      <a:r>
                        <a:rPr lang="en-US" sz="1800" baseline="0" dirty="0" smtClean="0"/>
                        <a:t>Introducing a tracking system for all the invoices</a:t>
                      </a:r>
                      <a:endParaRPr lang="en-ZA" sz="1800" dirty="0"/>
                    </a:p>
                  </a:txBody>
                  <a:tcPr marL="68580" marR="68580" marT="34290" marB="34290"/>
                </a:tc>
                <a:extLst>
                  <a:ext uri="{0D108BD9-81ED-4DB2-BD59-A6C34878D82A}">
                    <a16:rowId xmlns:a16="http://schemas.microsoft.com/office/drawing/2014/main" xmlns="" val="2048158217"/>
                  </a:ext>
                </a:extLst>
              </a:tr>
              <a:tr h="414414">
                <a:tc>
                  <a:txBody>
                    <a:bodyPr/>
                    <a:lstStyle/>
                    <a:p>
                      <a:r>
                        <a:rPr lang="en-ZA" sz="1800" dirty="0" smtClean="0"/>
                        <a:t>Programme 2 :</a:t>
                      </a:r>
                      <a:r>
                        <a:rPr lang="en-ZA" sz="1800" baseline="0" dirty="0" smtClean="0"/>
                        <a:t> Socio- Economic Support</a:t>
                      </a:r>
                      <a:endParaRPr lang="en-ZA" sz="1800" dirty="0"/>
                    </a:p>
                  </a:txBody>
                  <a:tcPr marL="68580" marR="68580" marT="34290" marB="34290"/>
                </a:tc>
                <a:tc>
                  <a:txBody>
                    <a:bodyPr/>
                    <a:lstStyle/>
                    <a:p>
                      <a:r>
                        <a:rPr lang="en-ZA" sz="1800" dirty="0" smtClean="0"/>
                        <a:t>Out of a</a:t>
                      </a:r>
                      <a:r>
                        <a:rPr lang="en-ZA" sz="1800" baseline="0" dirty="0" smtClean="0"/>
                        <a:t> total of 6 targets, 3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ZA" sz="1800" dirty="0" smtClean="0"/>
                        <a:t>Unavailability of veterans</a:t>
                      </a:r>
                      <a:r>
                        <a:rPr lang="en-ZA" sz="1800" baseline="0" dirty="0" smtClean="0"/>
                        <a:t> to attend to medical assessments</a:t>
                      </a:r>
                    </a:p>
                    <a:p>
                      <a:pPr marL="285750" indent="-285750" algn="just">
                        <a:buFont typeface="Arial" panose="020B0604020202020204" pitchFamily="34" charset="0"/>
                        <a:buChar char="•"/>
                      </a:pPr>
                      <a:r>
                        <a:rPr lang="en-ZA" sz="1800" baseline="0" dirty="0" smtClean="0"/>
                        <a:t>Delays in reports from </a:t>
                      </a:r>
                      <a:r>
                        <a:rPr lang="en-US" sz="1800" baseline="0" dirty="0" smtClean="0"/>
                        <a:t>South African Military Health Service (</a:t>
                      </a:r>
                      <a:r>
                        <a:rPr lang="en-ZA" sz="1800" baseline="0" dirty="0" smtClean="0"/>
                        <a:t>SAMHS)</a:t>
                      </a:r>
                    </a:p>
                    <a:p>
                      <a:pPr marL="285750" indent="-285750" algn="just">
                        <a:buFont typeface="Arial" panose="020B0604020202020204" pitchFamily="34" charset="0"/>
                        <a:buChar char="•"/>
                      </a:pPr>
                      <a:r>
                        <a:rPr lang="en-ZA" sz="1800" baseline="0" dirty="0" smtClean="0"/>
                        <a:t>Continuous engagements with SAMHS</a:t>
                      </a:r>
                    </a:p>
                  </a:txBody>
                  <a:tcPr marL="68580" marR="68580" marT="34290" marB="34290"/>
                </a:tc>
                <a:extLst>
                  <a:ext uri="{0D108BD9-81ED-4DB2-BD59-A6C34878D82A}">
                    <a16:rowId xmlns:a16="http://schemas.microsoft.com/office/drawing/2014/main" xmlns="" val="2043285446"/>
                  </a:ext>
                </a:extLst>
              </a:tr>
              <a:tr h="745943">
                <a:tc>
                  <a:txBody>
                    <a:bodyPr/>
                    <a:lstStyle/>
                    <a:p>
                      <a:r>
                        <a:rPr lang="en-ZA" sz="1800" dirty="0" smtClean="0"/>
                        <a:t>Programme 3: Empowerment and Stakeholder Management</a:t>
                      </a:r>
                      <a:endParaRPr lang="en-ZA" sz="1800" dirty="0"/>
                    </a:p>
                  </a:txBody>
                  <a:tcPr marL="68580" marR="68580" marT="34290" marB="34290"/>
                </a:tc>
                <a:tc>
                  <a:txBody>
                    <a:bodyPr/>
                    <a:lstStyle/>
                    <a:p>
                      <a:r>
                        <a:rPr lang="en-ZA" sz="1800" dirty="0" smtClean="0"/>
                        <a:t>Out of a</a:t>
                      </a:r>
                      <a:r>
                        <a:rPr lang="en-ZA" sz="1800" baseline="0" dirty="0" smtClean="0"/>
                        <a:t> total of 4 targets, 3 were achieved</a:t>
                      </a:r>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105803106"/>
                  </a:ext>
                </a:extLst>
              </a:tr>
              <a:tr h="414414">
                <a:tc gridSpan="3">
                  <a:txBody>
                    <a:bodyPr/>
                    <a:lstStyle/>
                    <a:p>
                      <a:r>
                        <a:rPr lang="en-ZA" sz="1800" b="1" dirty="0" smtClean="0"/>
                        <a:t>Overall performance for the department: Out of 15 targets,</a:t>
                      </a:r>
                      <a:r>
                        <a:rPr lang="en-ZA" sz="1800" b="1" baseline="0" dirty="0" smtClean="0"/>
                        <a:t> 6 was achieved = 40%</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814072406"/>
                  </a:ext>
                </a:extLst>
              </a:tr>
            </a:tbl>
          </a:graphicData>
        </a:graphic>
      </p:graphicFrame>
      <p:sp>
        <p:nvSpPr>
          <p:cNvPr id="3" name="Title 2"/>
          <p:cNvSpPr>
            <a:spLocks noGrp="1"/>
          </p:cNvSpPr>
          <p:nvPr>
            <p:ph type="title"/>
          </p:nvPr>
        </p:nvSpPr>
        <p:spPr>
          <a:xfrm>
            <a:off x="120073" y="48493"/>
            <a:ext cx="11905673" cy="736598"/>
          </a:xfrm>
          <a:solidFill>
            <a:schemeClr val="accent2"/>
          </a:solidFill>
        </p:spPr>
        <p:txBody>
          <a:bodyPr>
            <a:normAutofit/>
          </a:bodyPr>
          <a:lstStyle/>
          <a:p>
            <a:pPr algn="ctr"/>
            <a:r>
              <a:rPr lang="en-ZA" b="1" dirty="0"/>
              <a:t>Department of Military </a:t>
            </a:r>
            <a:r>
              <a:rPr lang="en-ZA" b="1" dirty="0" smtClean="0"/>
              <a:t>Veterans</a:t>
            </a:r>
            <a:endParaRPr lang="en-ZA" b="1" dirty="0"/>
          </a:p>
        </p:txBody>
      </p:sp>
    </p:spTree>
    <p:extLst>
      <p:ext uri="{BB962C8B-B14F-4D97-AF65-F5344CB8AC3E}">
        <p14:creationId xmlns:p14="http://schemas.microsoft.com/office/powerpoint/2010/main" xmlns="" val="1325626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2434" y="169577"/>
            <a:ext cx="11791872" cy="505691"/>
          </a:xfrm>
          <a:solidFill>
            <a:schemeClr val="accent2"/>
          </a:solidFill>
        </p:spPr>
        <p:txBody>
          <a:bodyPr>
            <a:normAutofit/>
          </a:bodyPr>
          <a:lstStyle/>
          <a:p>
            <a:pPr algn="ctr"/>
            <a:r>
              <a:rPr lang="en-ZA" sz="2800" b="1" dirty="0" smtClean="0"/>
              <a:t>Department of Mineral Resources</a:t>
            </a:r>
            <a:endParaRPr lang="en-ZA" sz="2800" b="1" dirty="0"/>
          </a:p>
        </p:txBody>
      </p:sp>
      <p:graphicFrame>
        <p:nvGraphicFramePr>
          <p:cNvPr id="6" name="Content Placeholder 5"/>
          <p:cNvGraphicFramePr>
            <a:graphicFrameLocks/>
          </p:cNvGraphicFramePr>
          <p:nvPr>
            <p:extLst>
              <p:ext uri="{D42A27DB-BD31-4B8C-83A1-F6EECF244321}">
                <p14:modId xmlns:p14="http://schemas.microsoft.com/office/powerpoint/2010/main" xmlns="" val="1772167661"/>
              </p:ext>
            </p:extLst>
          </p:nvPr>
        </p:nvGraphicFramePr>
        <p:xfrm>
          <a:off x="151889" y="971554"/>
          <a:ext cx="11872963" cy="5663895"/>
        </p:xfrm>
        <a:graphic>
          <a:graphicData uri="http://schemas.openxmlformats.org/drawingml/2006/table">
            <a:tbl>
              <a:tblPr firstRow="1" bandRow="1">
                <a:tableStyleId>{21E4AEA4-8DFA-4A89-87EB-49C32662AFE0}</a:tableStyleId>
              </a:tblPr>
              <a:tblGrid>
                <a:gridCol w="3163171">
                  <a:extLst>
                    <a:ext uri="{9D8B030D-6E8A-4147-A177-3AD203B41FA5}">
                      <a16:colId xmlns:a16="http://schemas.microsoft.com/office/drawing/2014/main" xmlns="" val="3772667252"/>
                    </a:ext>
                  </a:extLst>
                </a:gridCol>
                <a:gridCol w="3142308">
                  <a:extLst>
                    <a:ext uri="{9D8B030D-6E8A-4147-A177-3AD203B41FA5}">
                      <a16:colId xmlns:a16="http://schemas.microsoft.com/office/drawing/2014/main" xmlns="" val="1507489926"/>
                    </a:ext>
                  </a:extLst>
                </a:gridCol>
                <a:gridCol w="5567484">
                  <a:extLst>
                    <a:ext uri="{9D8B030D-6E8A-4147-A177-3AD203B41FA5}">
                      <a16:colId xmlns:a16="http://schemas.microsoft.com/office/drawing/2014/main" xmlns="" val="2823009217"/>
                    </a:ext>
                  </a:extLst>
                </a:gridCol>
              </a:tblGrid>
              <a:tr h="357537">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808666">
                <a:tc>
                  <a:txBody>
                    <a:bodyPr/>
                    <a:lstStyle/>
                    <a:p>
                      <a:pPr algn="just"/>
                      <a:r>
                        <a:rPr lang="en-ZA" sz="1800" b="0" dirty="0" smtClean="0"/>
                        <a:t>Programme 1: Administration</a:t>
                      </a:r>
                      <a:endParaRPr lang="en-ZA" sz="1800" b="0" dirty="0"/>
                    </a:p>
                  </a:txBody>
                  <a:tcPr marL="68580" marR="68580" marT="34290" marB="34290"/>
                </a:tc>
                <a:tc>
                  <a:txBody>
                    <a:bodyPr/>
                    <a:lstStyle/>
                    <a:p>
                      <a:pPr algn="just"/>
                      <a:r>
                        <a:rPr lang="en-ZA" sz="1800" b="0" dirty="0" smtClean="0"/>
                        <a:t>Out of 38 targets, 31 targets were achieved</a:t>
                      </a:r>
                      <a:endParaRPr lang="en-ZA" sz="1800" b="0" dirty="0"/>
                    </a:p>
                  </a:txBody>
                  <a:tcPr marL="68580" marR="68580" marT="34290" marB="34290"/>
                </a:tc>
                <a:tc>
                  <a:txBody>
                    <a:bodyPr/>
                    <a:lstStyle/>
                    <a:p>
                      <a:pPr marL="285750" indent="-285750" algn="just">
                        <a:buFont typeface="Arial" panose="020B0604020202020204" pitchFamily="34" charset="0"/>
                        <a:buChar char="•"/>
                      </a:pPr>
                      <a:r>
                        <a:rPr lang="en-ZA" sz="1800" b="0" dirty="0" smtClean="0"/>
                        <a:t>Implementation of action plans are ongoing.</a:t>
                      </a:r>
                      <a:endParaRPr lang="en-ZA" sz="1800" b="0" dirty="0"/>
                    </a:p>
                  </a:txBody>
                  <a:tcPr marL="68580" marR="68580" marT="34290" marB="34290"/>
                </a:tc>
                <a:extLst>
                  <a:ext uri="{0D108BD9-81ED-4DB2-BD59-A6C34878D82A}">
                    <a16:rowId xmlns:a16="http://schemas.microsoft.com/office/drawing/2014/main" xmlns="" val="120338405"/>
                  </a:ext>
                </a:extLst>
              </a:tr>
              <a:tr h="1596997">
                <a:tc>
                  <a:txBody>
                    <a:bodyPr/>
                    <a:lstStyle/>
                    <a:p>
                      <a:pPr algn="just"/>
                      <a:r>
                        <a:rPr lang="en-ZA" sz="1800" dirty="0" smtClean="0"/>
                        <a:t>Programme 2: Mine Health and Safety Inspectorate</a:t>
                      </a:r>
                      <a:endParaRPr lang="en-ZA" sz="1800" dirty="0"/>
                    </a:p>
                  </a:txBody>
                  <a:tcPr marL="68580" marR="68580" marT="34290" marB="34290"/>
                </a:tc>
                <a:tc>
                  <a:txBody>
                    <a:bodyPr/>
                    <a:lstStyle/>
                    <a:p>
                      <a:pPr algn="just"/>
                      <a:r>
                        <a:rPr lang="en-ZA" sz="1800" dirty="0" smtClean="0"/>
                        <a:t>Out of 17 targets, 13 targets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US" sz="1800" dirty="0" smtClean="0"/>
                        <a:t>The Inspectorate will continue to monitor compliance and ensure that effective safety management systems are implemented in the mining industry. </a:t>
                      </a:r>
                    </a:p>
                    <a:p>
                      <a:pPr marL="285750" indent="-285750" algn="just">
                        <a:buFont typeface="Arial" panose="020B0604020202020204" pitchFamily="34" charset="0"/>
                        <a:buChar char="•"/>
                      </a:pPr>
                      <a:r>
                        <a:rPr lang="en-US" sz="1800" dirty="0" smtClean="0"/>
                        <a:t>Engagements will be held with the CEO's of mining companies to ensure that appropriate measures are implemented to prevent harm to mine workers. </a:t>
                      </a:r>
                      <a:endParaRPr lang="en-ZA" sz="1800" dirty="0"/>
                    </a:p>
                  </a:txBody>
                  <a:tcPr marL="68580" marR="68580" marT="34290" marB="34290"/>
                </a:tc>
                <a:extLst>
                  <a:ext uri="{0D108BD9-81ED-4DB2-BD59-A6C34878D82A}">
                    <a16:rowId xmlns:a16="http://schemas.microsoft.com/office/drawing/2014/main" xmlns="" val="2043285446"/>
                  </a:ext>
                </a:extLst>
              </a:tr>
              <a:tr h="808666">
                <a:tc>
                  <a:txBody>
                    <a:bodyPr/>
                    <a:lstStyle/>
                    <a:p>
                      <a:pPr algn="just"/>
                      <a:r>
                        <a:rPr lang="en-ZA" sz="1800" dirty="0" smtClean="0"/>
                        <a:t>Programme 3: Mineral</a:t>
                      </a:r>
                      <a:r>
                        <a:rPr lang="en-ZA" sz="1800" baseline="0" dirty="0" smtClean="0"/>
                        <a:t> Regulation</a:t>
                      </a:r>
                      <a:endParaRPr lang="en-ZA" sz="1800" dirty="0"/>
                    </a:p>
                  </a:txBody>
                  <a:tcPr marL="68580" marR="68580" marT="34290" marB="3429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800" dirty="0" smtClean="0"/>
                        <a:t>Out of 24 targets, 16 targets were achieved</a:t>
                      </a:r>
                    </a:p>
                  </a:txBody>
                  <a:tcPr marL="68580" marR="68580" marT="34290" marB="34290"/>
                </a:tc>
                <a:tc>
                  <a:txBody>
                    <a:bodyPr/>
                    <a:lstStyle/>
                    <a:p>
                      <a:pPr marL="285750" indent="-285750" algn="just">
                        <a:buFont typeface="Arial" panose="020B0604020202020204" pitchFamily="34" charset="0"/>
                        <a:buChar char="•"/>
                      </a:pPr>
                      <a:r>
                        <a:rPr lang="en-US" sz="1800" dirty="0" smtClean="0"/>
                        <a:t>Chief Directorate enforcement will speed up investigations of complaints received within 60 day time frame.</a:t>
                      </a:r>
                      <a:endParaRPr lang="en-ZA" sz="1800" dirty="0"/>
                    </a:p>
                  </a:txBody>
                  <a:tcPr marL="68580" marR="68580" marT="34290" marB="34290"/>
                </a:tc>
                <a:extLst>
                  <a:ext uri="{0D108BD9-81ED-4DB2-BD59-A6C34878D82A}">
                    <a16:rowId xmlns:a16="http://schemas.microsoft.com/office/drawing/2014/main" xmlns="" val="105803106"/>
                  </a:ext>
                </a:extLst>
              </a:tr>
              <a:tr h="808666">
                <a:tc>
                  <a:txBody>
                    <a:bodyPr/>
                    <a:lstStyle/>
                    <a:p>
                      <a:pPr algn="just"/>
                      <a:r>
                        <a:rPr lang="en-ZA" sz="1800" dirty="0" smtClean="0"/>
                        <a:t>Programme 4: Mineral Policy and Promotion</a:t>
                      </a:r>
                      <a:endParaRPr lang="en-ZA" sz="1800" dirty="0"/>
                    </a:p>
                  </a:txBody>
                  <a:tcPr marL="68580" marR="68580" marT="34290" marB="34290"/>
                </a:tc>
                <a:tc>
                  <a:txBody>
                    <a:bodyPr/>
                    <a:lstStyle/>
                    <a:p>
                      <a:pPr algn="just"/>
                      <a:r>
                        <a:rPr lang="en-ZA" sz="1800" dirty="0" smtClean="0"/>
                        <a:t>Out of 13 targets, 12 targets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US" sz="1800" dirty="0" smtClean="0"/>
                        <a:t>The outstanding publication will be completed in Q4, as there was a reprioritisation of projects.</a:t>
                      </a:r>
                      <a:endParaRPr lang="en-ZA" sz="1800" dirty="0"/>
                    </a:p>
                  </a:txBody>
                  <a:tcPr marL="68580" marR="68580" marT="34290" marB="34290"/>
                </a:tc>
                <a:extLst>
                  <a:ext uri="{0D108BD9-81ED-4DB2-BD59-A6C34878D82A}">
                    <a16:rowId xmlns:a16="http://schemas.microsoft.com/office/drawing/2014/main" xmlns="" val="2055341534"/>
                  </a:ext>
                </a:extLst>
              </a:tr>
              <a:tr h="808666">
                <a:tc gridSpan="3">
                  <a:txBody>
                    <a:bodyPr/>
                    <a:lstStyle/>
                    <a:p>
                      <a:pPr algn="just"/>
                      <a:r>
                        <a:rPr lang="en-ZA" sz="1800" b="1" dirty="0" smtClean="0"/>
                        <a:t>Overall performance for the department: Out of 92 targets, 72 targets were</a:t>
                      </a:r>
                      <a:r>
                        <a:rPr lang="en-ZA" sz="1800" b="1" baseline="0" dirty="0" smtClean="0"/>
                        <a:t> achieved = 78,2%</a:t>
                      </a:r>
                      <a:endParaRPr lang="en-ZA" sz="1800" b="1" dirty="0"/>
                    </a:p>
                  </a:txBody>
                  <a:tcPr marL="68580" marR="68580" marT="34290" marB="34290"/>
                </a:tc>
                <a:tc hMerge="1">
                  <a:txBody>
                    <a:bodyPr/>
                    <a:lstStyle/>
                    <a:p>
                      <a:pPr algn="just"/>
                      <a:endParaRPr lang="en-ZA" sz="1800" b="1" dirty="0"/>
                    </a:p>
                  </a:txBody>
                  <a:tcPr marL="68580" marR="68580" marT="34290" marB="34290"/>
                </a:tc>
                <a:tc hMerge="1">
                  <a:txBody>
                    <a:bodyPr/>
                    <a:lstStyle/>
                    <a:p>
                      <a:pPr algn="just"/>
                      <a:endParaRPr lang="en-ZA" sz="1800" b="1" dirty="0"/>
                    </a:p>
                  </a:txBody>
                  <a:tcPr marL="68580" marR="68580" marT="34290" marB="34290"/>
                </a:tc>
                <a:extLst>
                  <a:ext uri="{0D108BD9-81ED-4DB2-BD59-A6C34878D82A}">
                    <a16:rowId xmlns:a16="http://schemas.microsoft.com/office/drawing/2014/main" xmlns="" val="814072406"/>
                  </a:ext>
                </a:extLst>
              </a:tr>
            </a:tbl>
          </a:graphicData>
        </a:graphic>
      </p:graphicFrame>
    </p:spTree>
    <p:extLst>
      <p:ext uri="{BB962C8B-B14F-4D97-AF65-F5344CB8AC3E}">
        <p14:creationId xmlns:p14="http://schemas.microsoft.com/office/powerpoint/2010/main" xmlns="" val="2888543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35" y="67376"/>
            <a:ext cx="11502189" cy="664143"/>
          </a:xfrm>
          <a:solidFill>
            <a:schemeClr val="accent2">
              <a:lumMod val="60000"/>
              <a:lumOff val="40000"/>
            </a:schemeClr>
          </a:solidFill>
        </p:spPr>
        <p:txBody>
          <a:bodyPr>
            <a:noAutofit/>
          </a:bodyPr>
          <a:lstStyle/>
          <a:p>
            <a:pPr algn="ctr"/>
            <a:r>
              <a:rPr lang="en-US" sz="2800" dirty="0">
                <a:solidFill>
                  <a:schemeClr val="tx1"/>
                </a:solidFill>
              </a:rPr>
              <a:t>Rationale for Overview of Vote Performance</a:t>
            </a:r>
          </a:p>
        </p:txBody>
      </p:sp>
      <p:sp>
        <p:nvSpPr>
          <p:cNvPr id="3" name="Content Placeholder 2"/>
          <p:cNvSpPr>
            <a:spLocks noGrp="1"/>
          </p:cNvSpPr>
          <p:nvPr>
            <p:ph idx="1"/>
          </p:nvPr>
        </p:nvSpPr>
        <p:spPr>
          <a:xfrm>
            <a:off x="356135" y="1120126"/>
            <a:ext cx="11502189" cy="5030418"/>
          </a:xfrm>
        </p:spPr>
        <p:txBody>
          <a:bodyPr>
            <a:normAutofit/>
          </a:bodyPr>
          <a:lstStyle/>
          <a:p>
            <a:pPr marL="82296" indent="0" algn="just">
              <a:buNone/>
            </a:pPr>
            <a:endParaRPr lang="en-US" sz="2200" dirty="0" smtClean="0">
              <a:solidFill>
                <a:schemeClr val="tx1"/>
              </a:solidFill>
            </a:endParaRPr>
          </a:p>
          <a:p>
            <a:pPr algn="just"/>
            <a:r>
              <a:rPr lang="en-US" sz="2200" dirty="0" smtClean="0">
                <a:solidFill>
                  <a:schemeClr val="tx1"/>
                </a:solidFill>
              </a:rPr>
              <a:t>DPME </a:t>
            </a:r>
            <a:r>
              <a:rPr lang="en-US" sz="2200" dirty="0">
                <a:solidFill>
                  <a:schemeClr val="tx1"/>
                </a:solidFill>
              </a:rPr>
              <a:t>assessed </a:t>
            </a:r>
            <a:r>
              <a:rPr lang="en-US" sz="2200" b="1" dirty="0" smtClean="0">
                <a:solidFill>
                  <a:schemeClr val="tx1"/>
                </a:solidFill>
              </a:rPr>
              <a:t>quarter </a:t>
            </a:r>
            <a:r>
              <a:rPr lang="en-US" sz="2200" b="1" dirty="0">
                <a:solidFill>
                  <a:schemeClr val="tx1"/>
                </a:solidFill>
              </a:rPr>
              <a:t>3</a:t>
            </a:r>
            <a:r>
              <a:rPr lang="en-US" sz="2200" b="1" dirty="0" smtClean="0">
                <a:solidFill>
                  <a:schemeClr val="tx1"/>
                </a:solidFill>
              </a:rPr>
              <a:t> </a:t>
            </a:r>
            <a:r>
              <a:rPr lang="en-US" sz="2200" b="1" dirty="0">
                <a:solidFill>
                  <a:schemeClr val="tx1"/>
                </a:solidFill>
              </a:rPr>
              <a:t>performance of national departments against the planned quarter </a:t>
            </a:r>
            <a:r>
              <a:rPr lang="en-US" sz="2200" b="1" dirty="0" smtClean="0">
                <a:solidFill>
                  <a:schemeClr val="tx1"/>
                </a:solidFill>
              </a:rPr>
              <a:t>3 </a:t>
            </a:r>
            <a:r>
              <a:rPr lang="en-US" sz="2200" b="1" dirty="0">
                <a:solidFill>
                  <a:schemeClr val="tx1"/>
                </a:solidFill>
              </a:rPr>
              <a:t>targets </a:t>
            </a:r>
            <a:r>
              <a:rPr lang="en-US" sz="2200" dirty="0">
                <a:solidFill>
                  <a:schemeClr val="tx1"/>
                </a:solidFill>
              </a:rPr>
              <a:t>as per the tabled 2019/20 APPs.</a:t>
            </a:r>
          </a:p>
          <a:p>
            <a:pPr marL="82296" indent="0" algn="just">
              <a:buNone/>
            </a:pPr>
            <a:endParaRPr lang="en-US" sz="2200" dirty="0" smtClean="0">
              <a:solidFill>
                <a:schemeClr val="tx1"/>
              </a:solidFill>
            </a:endParaRPr>
          </a:p>
          <a:p>
            <a:pPr algn="just"/>
            <a:r>
              <a:rPr lang="en-US" sz="2200" dirty="0" smtClean="0">
                <a:solidFill>
                  <a:schemeClr val="tx1"/>
                </a:solidFill>
              </a:rPr>
              <a:t>DPME </a:t>
            </a:r>
            <a:r>
              <a:rPr lang="en-US" sz="2200" dirty="0">
                <a:solidFill>
                  <a:schemeClr val="tx1"/>
                </a:solidFill>
              </a:rPr>
              <a:t>aims to </a:t>
            </a:r>
            <a:r>
              <a:rPr lang="en-US" sz="2200" b="1" dirty="0">
                <a:solidFill>
                  <a:schemeClr val="tx1"/>
                </a:solidFill>
              </a:rPr>
              <a:t>highlight positive progress made against planned targets </a:t>
            </a:r>
            <a:r>
              <a:rPr lang="en-US" sz="2200" dirty="0">
                <a:solidFill>
                  <a:schemeClr val="tx1"/>
                </a:solidFill>
              </a:rPr>
              <a:t>as well as indicate instances where departments are </a:t>
            </a:r>
            <a:r>
              <a:rPr lang="en-US" sz="2200" b="1" dirty="0">
                <a:solidFill>
                  <a:schemeClr val="tx1"/>
                </a:solidFill>
              </a:rPr>
              <a:t>experiencing performance challenges.</a:t>
            </a:r>
          </a:p>
          <a:p>
            <a:pPr marL="82296" indent="0" algn="just">
              <a:buNone/>
            </a:pPr>
            <a:endParaRPr lang="en-US" sz="2200" dirty="0" smtClean="0">
              <a:solidFill>
                <a:schemeClr val="tx1"/>
              </a:solidFill>
            </a:endParaRPr>
          </a:p>
          <a:p>
            <a:pPr algn="just"/>
            <a:r>
              <a:rPr lang="en-US" sz="2200" dirty="0" smtClean="0">
                <a:solidFill>
                  <a:schemeClr val="tx1"/>
                </a:solidFill>
              </a:rPr>
              <a:t>The </a:t>
            </a:r>
            <a:r>
              <a:rPr lang="en-US" sz="2200" dirty="0">
                <a:solidFill>
                  <a:schemeClr val="tx1"/>
                </a:solidFill>
              </a:rPr>
              <a:t>overview </a:t>
            </a:r>
            <a:r>
              <a:rPr lang="en-US" sz="2200" dirty="0" smtClean="0">
                <a:solidFill>
                  <a:schemeClr val="tx1"/>
                </a:solidFill>
              </a:rPr>
              <a:t>of performance </a:t>
            </a:r>
            <a:r>
              <a:rPr lang="en-US" sz="2200" dirty="0">
                <a:solidFill>
                  <a:schemeClr val="tx1"/>
                </a:solidFill>
              </a:rPr>
              <a:t>for </a:t>
            </a:r>
            <a:r>
              <a:rPr lang="en-US" sz="2200" b="1" dirty="0" smtClean="0">
                <a:solidFill>
                  <a:schemeClr val="tx1"/>
                </a:solidFill>
              </a:rPr>
              <a:t>Parliament </a:t>
            </a:r>
            <a:r>
              <a:rPr lang="en-US" sz="2200" b="1" dirty="0">
                <a:solidFill>
                  <a:schemeClr val="tx1"/>
                </a:solidFill>
              </a:rPr>
              <a:t>is not provided </a:t>
            </a:r>
            <a:r>
              <a:rPr lang="en-US" sz="2200" dirty="0">
                <a:solidFill>
                  <a:schemeClr val="tx1"/>
                </a:solidFill>
              </a:rPr>
              <a:t>as Parliament does not report to</a:t>
            </a:r>
            <a:r>
              <a:rPr lang="en-US" sz="2200" b="1" dirty="0">
                <a:solidFill>
                  <a:schemeClr val="tx1"/>
                </a:solidFill>
              </a:rPr>
              <a:t> </a:t>
            </a:r>
            <a:r>
              <a:rPr lang="en-US" sz="2200" dirty="0">
                <a:solidFill>
                  <a:schemeClr val="tx1"/>
                </a:solidFill>
              </a:rPr>
              <a:t>DPME.</a:t>
            </a:r>
          </a:p>
        </p:txBody>
      </p:sp>
      <p:sp>
        <p:nvSpPr>
          <p:cNvPr id="4" name="Slide Number Placeholder 3"/>
          <p:cNvSpPr>
            <a:spLocks noGrp="1"/>
          </p:cNvSpPr>
          <p:nvPr>
            <p:ph type="sldNum" sz="quarter" idx="4"/>
          </p:nvPr>
        </p:nvSpPr>
        <p:spPr/>
        <p:txBody>
          <a:bodyPr/>
          <a:lstStyle/>
          <a:p>
            <a:pPr>
              <a:defRPr/>
            </a:pPr>
            <a:fld id="{62AAA1A3-262B-4979-8C18-306C3DA11E9E}" type="slidenum">
              <a:rPr lang="en-ZA">
                <a:solidFill>
                  <a:srgbClr val="531A17">
                    <a:satMod val="130000"/>
                  </a:srgbClr>
                </a:solidFill>
              </a:rPr>
              <a:pPr>
                <a:defRPr/>
              </a:pPr>
              <a:t>3</a:t>
            </a:fld>
            <a:endParaRPr lang="en-ZA" dirty="0">
              <a:solidFill>
                <a:srgbClr val="531A17">
                  <a:satMod val="130000"/>
                </a:srgbClr>
              </a:solidFill>
            </a:endParaRPr>
          </a:p>
        </p:txBody>
      </p:sp>
    </p:spTree>
    <p:extLst>
      <p:ext uri="{BB962C8B-B14F-4D97-AF65-F5344CB8AC3E}">
        <p14:creationId xmlns:p14="http://schemas.microsoft.com/office/powerpoint/2010/main" xmlns="" val="3657661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073" y="175827"/>
            <a:ext cx="11711709" cy="505691"/>
          </a:xfrm>
          <a:solidFill>
            <a:schemeClr val="accent2"/>
          </a:solidFill>
        </p:spPr>
        <p:txBody>
          <a:bodyPr>
            <a:normAutofit/>
          </a:bodyPr>
          <a:lstStyle/>
          <a:p>
            <a:pPr algn="ctr"/>
            <a:r>
              <a:rPr lang="en-US" sz="3000" b="1" dirty="0">
                <a:solidFill>
                  <a:prstClr val="black"/>
                </a:solidFill>
                <a:ea typeface="+mn-ea"/>
                <a:cs typeface="+mn-cs"/>
              </a:rPr>
              <a:t>Department of </a:t>
            </a:r>
            <a:r>
              <a:rPr lang="en-US" sz="3000" b="1" dirty="0" smtClean="0">
                <a:solidFill>
                  <a:prstClr val="black"/>
                </a:solidFill>
                <a:ea typeface="+mn-ea"/>
                <a:cs typeface="+mn-cs"/>
              </a:rPr>
              <a:t>Planning, </a:t>
            </a:r>
            <a:r>
              <a:rPr lang="en-US" sz="3000" b="1" dirty="0">
                <a:solidFill>
                  <a:prstClr val="black"/>
                </a:solidFill>
                <a:ea typeface="+mn-ea"/>
                <a:cs typeface="+mn-cs"/>
              </a:rPr>
              <a:t>Monitoring &amp; </a:t>
            </a:r>
            <a:r>
              <a:rPr lang="en-US" sz="3000" b="1" dirty="0" smtClean="0">
                <a:solidFill>
                  <a:prstClr val="black"/>
                </a:solidFill>
                <a:ea typeface="+mn-ea"/>
                <a:cs typeface="+mn-cs"/>
              </a:rPr>
              <a:t>Evaluation</a:t>
            </a:r>
            <a:endParaRPr lang="en-ZA" b="1" dirty="0"/>
          </a:p>
        </p:txBody>
      </p:sp>
      <p:graphicFrame>
        <p:nvGraphicFramePr>
          <p:cNvPr id="6" name="Content Placeholder 5"/>
          <p:cNvGraphicFramePr>
            <a:graphicFrameLocks noGrp="1"/>
          </p:cNvGraphicFramePr>
          <p:nvPr>
            <p:ph idx="1"/>
            <p:extLst/>
          </p:nvPr>
        </p:nvGraphicFramePr>
        <p:xfrm>
          <a:off x="1718072" y="1535906"/>
          <a:ext cx="8321278" cy="1394460"/>
        </p:xfrm>
        <a:graphic>
          <a:graphicData uri="http://schemas.openxmlformats.org/drawingml/2006/table">
            <a:tbl>
              <a:tblPr firstRow="1" bandRow="1">
                <a:tableStyleId>{21E4AEA4-8DFA-4A89-87EB-49C32662AFE0}</a:tableStyleId>
              </a:tblPr>
              <a:tblGrid>
                <a:gridCol w="4160639">
                  <a:extLst>
                    <a:ext uri="{9D8B030D-6E8A-4147-A177-3AD203B41FA5}">
                      <a16:colId xmlns:a16="http://schemas.microsoft.com/office/drawing/2014/main" xmlns="" val="3772667252"/>
                    </a:ext>
                  </a:extLst>
                </a:gridCol>
                <a:gridCol w="4160639">
                  <a:extLst>
                    <a:ext uri="{9D8B030D-6E8A-4147-A177-3AD203B41FA5}">
                      <a16:colId xmlns:a16="http://schemas.microsoft.com/office/drawing/2014/main" xmlns="" val="1507489926"/>
                    </a:ext>
                  </a:extLst>
                </a:gridCol>
              </a:tblGrid>
              <a:tr h="278130">
                <a:tc>
                  <a:txBody>
                    <a:bodyPr/>
                    <a:lstStyle/>
                    <a:p>
                      <a:r>
                        <a:rPr lang="en-ZA" sz="1000" dirty="0" smtClean="0"/>
                        <a:t>Programme 1: Administration</a:t>
                      </a:r>
                      <a:endParaRPr lang="en-ZA" sz="1000" dirty="0"/>
                    </a:p>
                  </a:txBody>
                  <a:tcPr marL="68580" marR="68580" marT="34290" marB="34290"/>
                </a:tc>
                <a:tc>
                  <a:txBody>
                    <a:bodyPr/>
                    <a:lstStyle/>
                    <a:p>
                      <a:r>
                        <a:rPr lang="en-ZA" sz="1000" dirty="0" smtClean="0"/>
                        <a:t>Out of a total of 3 targets, 3</a:t>
                      </a:r>
                      <a:r>
                        <a:rPr lang="en-ZA" sz="1000" baseline="0" dirty="0" smtClean="0"/>
                        <a:t> were not achieved</a:t>
                      </a:r>
                      <a:endParaRPr lang="en-ZA" sz="1000" dirty="0"/>
                    </a:p>
                  </a:txBody>
                  <a:tcPr marL="68580" marR="68580" marT="34290" marB="34290"/>
                </a:tc>
                <a:extLst>
                  <a:ext uri="{0D108BD9-81ED-4DB2-BD59-A6C34878D82A}">
                    <a16:rowId xmlns:a16="http://schemas.microsoft.com/office/drawing/2014/main" xmlns="" val="2048158217"/>
                  </a:ext>
                </a:extLst>
              </a:tr>
              <a:tr h="278130">
                <a:tc>
                  <a:txBody>
                    <a:bodyPr/>
                    <a:lstStyle/>
                    <a:p>
                      <a:r>
                        <a:rPr lang="en-ZA" sz="1000" dirty="0" smtClean="0"/>
                        <a:t>Programme 2 : Institutional Governance</a:t>
                      </a:r>
                      <a:endParaRPr lang="en-ZA" sz="1000" dirty="0"/>
                    </a:p>
                  </a:txBody>
                  <a:tcPr marL="68580" marR="68580" marT="34290" marB="34290"/>
                </a:tc>
                <a:tc>
                  <a:txBody>
                    <a:bodyPr/>
                    <a:lstStyle/>
                    <a:p>
                      <a:r>
                        <a:rPr lang="en-ZA" sz="1000" dirty="0" smtClean="0"/>
                        <a:t>Out of a</a:t>
                      </a:r>
                      <a:r>
                        <a:rPr lang="en-ZA" sz="1000" baseline="0" dirty="0" smtClean="0"/>
                        <a:t> total of 9 targets, 0 was not achieved</a:t>
                      </a:r>
                      <a:endParaRPr lang="en-ZA" sz="1000" dirty="0"/>
                    </a:p>
                  </a:txBody>
                  <a:tcPr marL="68580" marR="68580" marT="34290" marB="34290"/>
                </a:tc>
                <a:extLst>
                  <a:ext uri="{0D108BD9-81ED-4DB2-BD59-A6C34878D82A}">
                    <a16:rowId xmlns:a16="http://schemas.microsoft.com/office/drawing/2014/main" xmlns="" val="2043285446"/>
                  </a:ext>
                </a:extLst>
              </a:tr>
              <a:tr h="278130">
                <a:tc>
                  <a:txBody>
                    <a:bodyPr/>
                    <a:lstStyle/>
                    <a:p>
                      <a:r>
                        <a:rPr lang="en-ZA" sz="1000" dirty="0" smtClean="0"/>
                        <a:t>Programme 3:</a:t>
                      </a:r>
                      <a:r>
                        <a:rPr lang="en-ZA" sz="1000" baseline="0" dirty="0" smtClean="0"/>
                        <a:t> Arts and Culture Promotion and Development</a:t>
                      </a:r>
                      <a:endParaRPr lang="en-ZA" sz="10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prstClr val="black"/>
                          </a:solidFill>
                          <a:effectLst/>
                          <a:uLnTx/>
                          <a:uFillTx/>
                          <a:latin typeface="+mn-lt"/>
                          <a:ea typeface="+mn-ea"/>
                          <a:cs typeface="+mn-cs"/>
                        </a:rPr>
                        <a:t>Out of a total of 9 targets, 0 was not achieved</a:t>
                      </a:r>
                      <a:endParaRPr kumimoji="0" lang="en-ZA" sz="14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78130">
                <a:tc>
                  <a:txBody>
                    <a:bodyPr/>
                    <a:lstStyle/>
                    <a:p>
                      <a:r>
                        <a:rPr lang="en-ZA" sz="1000" dirty="0" smtClean="0"/>
                        <a:t>Programme 4: Heritage</a:t>
                      </a:r>
                      <a:r>
                        <a:rPr lang="en-ZA" sz="1000" baseline="0" dirty="0" smtClean="0"/>
                        <a:t> Promotion and Preservation</a:t>
                      </a:r>
                      <a:endParaRPr lang="en-ZA" sz="1000" dirty="0"/>
                    </a:p>
                  </a:txBody>
                  <a:tcPr marL="68580" marR="68580" marT="34290" marB="34290"/>
                </a:tc>
                <a:tc>
                  <a:txBody>
                    <a:bodyPr/>
                    <a:lstStyle/>
                    <a:p>
                      <a:r>
                        <a:rPr lang="en-ZA" sz="1000" dirty="0" smtClean="0"/>
                        <a:t>Out of a total</a:t>
                      </a:r>
                      <a:r>
                        <a:rPr lang="en-ZA" sz="1000" baseline="0" dirty="0" smtClean="0"/>
                        <a:t> of 6 targets, 3 were not achieved</a:t>
                      </a:r>
                      <a:endParaRPr lang="en-ZA" sz="1000" dirty="0"/>
                    </a:p>
                  </a:txBody>
                  <a:tcPr marL="68580" marR="68580" marT="34290" marB="34290"/>
                </a:tc>
                <a:extLst>
                  <a:ext uri="{0D108BD9-81ED-4DB2-BD59-A6C34878D82A}">
                    <a16:rowId xmlns:a16="http://schemas.microsoft.com/office/drawing/2014/main" xmlns="" val="794148669"/>
                  </a:ext>
                </a:extLst>
              </a:tr>
              <a:tr h="278130">
                <a:tc>
                  <a:txBody>
                    <a:bodyPr/>
                    <a:lstStyle/>
                    <a:p>
                      <a:endParaRPr lang="en-ZA" sz="1000" dirty="0"/>
                    </a:p>
                  </a:txBody>
                  <a:tcPr marL="68580" marR="68580" marT="34290" marB="34290"/>
                </a:tc>
                <a:tc>
                  <a:txBody>
                    <a:bodyPr/>
                    <a:lstStyle/>
                    <a:p>
                      <a:endParaRPr lang="en-ZA" sz="1000" dirty="0"/>
                    </a:p>
                  </a:txBody>
                  <a:tcPr marL="68580" marR="68580" marT="34290" marB="34290"/>
                </a:tc>
                <a:extLst>
                  <a:ext uri="{0D108BD9-81ED-4DB2-BD59-A6C34878D82A}">
                    <a16:rowId xmlns:a16="http://schemas.microsoft.com/office/drawing/2014/main" xmlns="" val="2319784592"/>
                  </a:ext>
                </a:extLst>
              </a:tr>
            </a:tbl>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xmlns="" val="2496252315"/>
              </p:ext>
            </p:extLst>
          </p:nvPr>
        </p:nvGraphicFramePr>
        <p:xfrm>
          <a:off x="174518" y="932562"/>
          <a:ext cx="11657265" cy="4869180"/>
        </p:xfrm>
        <a:graphic>
          <a:graphicData uri="http://schemas.openxmlformats.org/drawingml/2006/table">
            <a:tbl>
              <a:tblPr firstRow="1" bandRow="1">
                <a:tableStyleId>{21E4AEA4-8DFA-4A89-87EB-49C32662AFE0}</a:tableStyleId>
              </a:tblPr>
              <a:tblGrid>
                <a:gridCol w="2845773">
                  <a:extLst>
                    <a:ext uri="{9D8B030D-6E8A-4147-A177-3AD203B41FA5}">
                      <a16:colId xmlns:a16="http://schemas.microsoft.com/office/drawing/2014/main" xmlns="" val="3772667252"/>
                    </a:ext>
                  </a:extLst>
                </a:gridCol>
                <a:gridCol w="3140364">
                  <a:extLst>
                    <a:ext uri="{9D8B030D-6E8A-4147-A177-3AD203B41FA5}">
                      <a16:colId xmlns:a16="http://schemas.microsoft.com/office/drawing/2014/main" xmlns="" val="1507489926"/>
                    </a:ext>
                  </a:extLst>
                </a:gridCol>
                <a:gridCol w="5671128">
                  <a:extLst>
                    <a:ext uri="{9D8B030D-6E8A-4147-A177-3AD203B41FA5}">
                      <a16:colId xmlns:a16="http://schemas.microsoft.com/office/drawing/2014/main" xmlns="" val="1143159756"/>
                    </a:ext>
                  </a:extLst>
                </a:gridCol>
              </a:tblGrid>
              <a:tr h="333922">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108247125"/>
                  </a:ext>
                </a:extLst>
              </a:tr>
              <a:tr h="333922">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Out of a total of 10 targets, 9 were</a:t>
                      </a:r>
                      <a:r>
                        <a:rPr lang="en-ZA" sz="1800" baseline="0" dirty="0" smtClean="0"/>
                        <a:t>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ZA" sz="1800" dirty="0" smtClean="0"/>
                        <a:t>High staff turnover</a:t>
                      </a:r>
                    </a:p>
                    <a:p>
                      <a:pPr marL="285750" indent="-285750" algn="just">
                        <a:buFont typeface="Arial" panose="020B0604020202020204" pitchFamily="34" charset="0"/>
                        <a:buChar char="•"/>
                      </a:pPr>
                      <a:r>
                        <a:rPr lang="en-US" sz="1800" dirty="0" smtClean="0"/>
                        <a:t>A recruitment plan to fast track the filling of the vacancies is being implemented</a:t>
                      </a:r>
                      <a:endParaRPr lang="en-ZA" sz="1800" dirty="0"/>
                    </a:p>
                  </a:txBody>
                  <a:tcPr marL="68580" marR="68580" marT="34290" marB="34290"/>
                </a:tc>
                <a:extLst>
                  <a:ext uri="{0D108BD9-81ED-4DB2-BD59-A6C34878D82A}">
                    <a16:rowId xmlns:a16="http://schemas.microsoft.com/office/drawing/2014/main" xmlns="" val="2048158217"/>
                  </a:ext>
                </a:extLst>
              </a:tr>
              <a:tr h="601059">
                <a:tc>
                  <a:txBody>
                    <a:bodyPr/>
                    <a:lstStyle/>
                    <a:p>
                      <a:r>
                        <a:rPr lang="en-ZA" sz="1800" dirty="0" smtClean="0"/>
                        <a:t>Programme 2 : Institutionalising</a:t>
                      </a:r>
                      <a:r>
                        <a:rPr lang="en-ZA" sz="1800" baseline="0" dirty="0" smtClean="0"/>
                        <a:t> </a:t>
                      </a:r>
                      <a:r>
                        <a:rPr lang="en-ZA" sz="1800" dirty="0" smtClean="0"/>
                        <a:t>National Planning in Government</a:t>
                      </a:r>
                      <a:endParaRPr lang="en-ZA" sz="1800" dirty="0"/>
                    </a:p>
                  </a:txBody>
                  <a:tcPr marL="68580" marR="68580" marT="34290" marB="34290"/>
                </a:tc>
                <a:tc>
                  <a:txBody>
                    <a:bodyPr/>
                    <a:lstStyle/>
                    <a:p>
                      <a:r>
                        <a:rPr lang="en-ZA" sz="1800" dirty="0" smtClean="0"/>
                        <a:t>Out of a</a:t>
                      </a:r>
                      <a:r>
                        <a:rPr lang="en-ZA" sz="1800" baseline="0" dirty="0" smtClean="0"/>
                        <a:t> total of 3 targets, 3 were achieved</a:t>
                      </a:r>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2043285446"/>
                  </a:ext>
                </a:extLst>
              </a:tr>
              <a:tr h="333922">
                <a:tc>
                  <a:txBody>
                    <a:bodyPr/>
                    <a:lstStyle/>
                    <a:p>
                      <a:r>
                        <a:rPr lang="en-ZA" sz="1800" dirty="0" smtClean="0"/>
                        <a:t>Programme 3:</a:t>
                      </a:r>
                      <a:r>
                        <a:rPr lang="en-ZA" sz="1800" baseline="0" dirty="0" smtClean="0"/>
                        <a:t> Sector Monitoring</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a total of  2 targets,  2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601059">
                <a:tc>
                  <a:txBody>
                    <a:bodyPr/>
                    <a:lstStyle/>
                    <a:p>
                      <a:r>
                        <a:rPr lang="en-ZA" sz="1800" dirty="0" smtClean="0"/>
                        <a:t>Programme 4: Public Sector Monitoring</a:t>
                      </a:r>
                      <a:r>
                        <a:rPr lang="en-ZA" sz="1800" baseline="0" dirty="0" smtClean="0"/>
                        <a:t> and Capacity Development</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a total 3 targets , 3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313381201"/>
                  </a:ext>
                </a:extLst>
              </a:tr>
              <a:tr h="601059">
                <a:tc>
                  <a:txBody>
                    <a:bodyPr/>
                    <a:lstStyle/>
                    <a:p>
                      <a:r>
                        <a:rPr lang="en-ZA" sz="1800" dirty="0" smtClean="0"/>
                        <a:t>Programme 5: Evaluations,</a:t>
                      </a:r>
                      <a:r>
                        <a:rPr lang="en-ZA" sz="1800" baseline="0" dirty="0" smtClean="0"/>
                        <a:t> Evidence and Knowledge Systems</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total 2 targets, 2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764739235"/>
                  </a:ext>
                </a:extLst>
              </a:tr>
              <a:tr h="333922">
                <a:tc gridSpan="3">
                  <a:txBody>
                    <a:bodyPr/>
                    <a:lstStyle/>
                    <a:p>
                      <a:r>
                        <a:rPr lang="en-ZA" sz="1800" b="1" dirty="0" smtClean="0"/>
                        <a:t>Overall performance for the department: Out of 20</a:t>
                      </a:r>
                      <a:r>
                        <a:rPr lang="en-ZA" sz="1800" b="1" baseline="0" dirty="0" smtClean="0"/>
                        <a:t> </a:t>
                      </a:r>
                      <a:r>
                        <a:rPr lang="en-ZA" sz="1800" b="1" dirty="0" smtClean="0"/>
                        <a:t>targets,</a:t>
                      </a:r>
                      <a:r>
                        <a:rPr lang="en-ZA" sz="1800" b="1" baseline="0" dirty="0" smtClean="0"/>
                        <a:t> 19 were achieved = 95%</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4083402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662" y="240244"/>
            <a:ext cx="11753538" cy="505691"/>
          </a:xfrm>
          <a:solidFill>
            <a:schemeClr val="accent2"/>
          </a:solidFill>
        </p:spPr>
        <p:txBody>
          <a:bodyPr>
            <a:normAutofit fontScale="90000"/>
          </a:bodyPr>
          <a:lstStyle/>
          <a:p>
            <a:pPr algn="ctr"/>
            <a:r>
              <a:rPr lang="en-ZA" b="1" dirty="0" smtClean="0"/>
              <a:t>Department of Public Enterprises</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335403097"/>
              </p:ext>
            </p:extLst>
          </p:nvPr>
        </p:nvGraphicFramePr>
        <p:xfrm>
          <a:off x="133662" y="1320799"/>
          <a:ext cx="11753538" cy="3361517"/>
        </p:xfrm>
        <a:graphic>
          <a:graphicData uri="http://schemas.openxmlformats.org/drawingml/2006/table">
            <a:tbl>
              <a:tblPr firstRow="1" bandRow="1">
                <a:tableStyleId>{21E4AEA4-8DFA-4A89-87EB-49C32662AFE0}</a:tableStyleId>
              </a:tblPr>
              <a:tblGrid>
                <a:gridCol w="3214886">
                  <a:extLst>
                    <a:ext uri="{9D8B030D-6E8A-4147-A177-3AD203B41FA5}">
                      <a16:colId xmlns:a16="http://schemas.microsoft.com/office/drawing/2014/main" xmlns="" val="3772667252"/>
                    </a:ext>
                  </a:extLst>
                </a:gridCol>
                <a:gridCol w="3888386">
                  <a:extLst>
                    <a:ext uri="{9D8B030D-6E8A-4147-A177-3AD203B41FA5}">
                      <a16:colId xmlns:a16="http://schemas.microsoft.com/office/drawing/2014/main" xmlns="" val="1507489926"/>
                    </a:ext>
                  </a:extLst>
                </a:gridCol>
                <a:gridCol w="4650266">
                  <a:extLst>
                    <a:ext uri="{9D8B030D-6E8A-4147-A177-3AD203B41FA5}">
                      <a16:colId xmlns:a16="http://schemas.microsoft.com/office/drawing/2014/main" xmlns="" val="2816603923"/>
                    </a:ext>
                  </a:extLst>
                </a:gridCol>
              </a:tblGrid>
              <a:tr h="343997">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303885690"/>
                  </a:ext>
                </a:extLst>
              </a:tr>
              <a:tr h="343997">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Out of a total of 1 targets, 1</a:t>
                      </a:r>
                      <a:r>
                        <a:rPr lang="en-ZA" sz="1800" baseline="0" dirty="0" smtClean="0"/>
                        <a:t> was achieved</a:t>
                      </a:r>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2048158217"/>
                  </a:ext>
                </a:extLst>
              </a:tr>
              <a:tr h="619194">
                <a:tc>
                  <a:txBody>
                    <a:bodyPr/>
                    <a:lstStyle/>
                    <a:p>
                      <a:r>
                        <a:rPr lang="en-ZA" sz="1800" dirty="0" smtClean="0"/>
                        <a:t>Programme 2 : SOC Governance and Performance</a:t>
                      </a:r>
                      <a:endParaRPr lang="en-ZA" sz="1800" dirty="0"/>
                    </a:p>
                  </a:txBody>
                  <a:tcPr marL="68580" marR="68580" marT="34290" marB="34290"/>
                </a:tc>
                <a:tc>
                  <a:txBody>
                    <a:bodyPr/>
                    <a:lstStyle/>
                    <a:p>
                      <a:r>
                        <a:rPr lang="en-ZA" sz="1800" dirty="0" smtClean="0"/>
                        <a:t>Out of a</a:t>
                      </a:r>
                      <a:r>
                        <a:rPr lang="en-ZA" sz="1800" baseline="0" dirty="0" smtClean="0"/>
                        <a:t> total of 4 targets, 3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ZA" sz="1800" dirty="0" smtClean="0"/>
                        <a:t>Change in procurement strategy </a:t>
                      </a:r>
                    </a:p>
                    <a:p>
                      <a:pPr marL="285750" indent="-285750" algn="just">
                        <a:buFont typeface="Arial" panose="020B0604020202020204" pitchFamily="34" charset="0"/>
                        <a:buChar char="•"/>
                      </a:pPr>
                      <a:r>
                        <a:rPr lang="en-US" sz="1800" dirty="0" smtClean="0"/>
                        <a:t>GTAC appointed to assist in developing the framework.</a:t>
                      </a:r>
                      <a:endParaRPr lang="en-ZA" sz="1800" dirty="0"/>
                    </a:p>
                  </a:txBody>
                  <a:tcPr marL="68580" marR="68580" marT="34290" marB="34290"/>
                </a:tc>
                <a:extLst>
                  <a:ext uri="{0D108BD9-81ED-4DB2-BD59-A6C34878D82A}">
                    <a16:rowId xmlns:a16="http://schemas.microsoft.com/office/drawing/2014/main" xmlns="" val="2043285446"/>
                  </a:ext>
                </a:extLst>
              </a:tr>
              <a:tr h="619194">
                <a:tc>
                  <a:txBody>
                    <a:bodyPr/>
                    <a:lstStyle/>
                    <a:p>
                      <a:r>
                        <a:rPr lang="en-ZA" sz="1800" dirty="0" smtClean="0"/>
                        <a:t>Programme 3:Business</a:t>
                      </a:r>
                      <a:r>
                        <a:rPr lang="en-ZA" sz="1800" baseline="0" dirty="0" smtClean="0"/>
                        <a:t> Enhancements and Industrialisation</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a total of 14 targets,  9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Inaccuracy in reporting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Delays in procurement processes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Contract terminated </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343997">
                <a:tc gridSpan="3">
                  <a:txBody>
                    <a:bodyPr/>
                    <a:lstStyle/>
                    <a:p>
                      <a:r>
                        <a:rPr lang="en-ZA" sz="1800" b="1" dirty="0" smtClean="0">
                          <a:solidFill>
                            <a:schemeClr val="tx1"/>
                          </a:solidFill>
                        </a:rPr>
                        <a:t>Overall performance for the department: Out of 19 targets,</a:t>
                      </a:r>
                      <a:r>
                        <a:rPr lang="en-ZA" sz="1800" b="1" baseline="0" dirty="0" smtClean="0">
                          <a:solidFill>
                            <a:schemeClr val="tx1"/>
                          </a:solidFill>
                        </a:rPr>
                        <a:t> 13 were achieved = 68,42%</a:t>
                      </a:r>
                      <a:endParaRPr lang="en-ZA" sz="1800" b="1" dirty="0">
                        <a:solidFill>
                          <a:schemeClr val="tx1"/>
                        </a:solidFill>
                      </a:endParaRPr>
                    </a:p>
                  </a:txBody>
                  <a:tcPr marL="68580" marR="68580" marT="34290" marB="34290"/>
                </a:tc>
                <a:tc hMerge="1">
                  <a:txBody>
                    <a:bodyPr/>
                    <a:lstStyle/>
                    <a:p>
                      <a:endParaRPr lang="en-ZA" sz="1800" b="1" dirty="0">
                        <a:solidFill>
                          <a:schemeClr val="tx1"/>
                        </a:solidFill>
                      </a:endParaRPr>
                    </a:p>
                  </a:txBody>
                  <a:tcPr marL="68580" marR="68580" marT="34290" marB="34290"/>
                </a:tc>
                <a:tc hMerge="1">
                  <a:txBody>
                    <a:bodyPr/>
                    <a:lstStyle/>
                    <a:p>
                      <a:endParaRPr lang="en-ZA" sz="1800" b="1" dirty="0">
                        <a:solidFill>
                          <a:schemeClr val="tx1"/>
                        </a:solidFill>
                      </a:endParaRPr>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2594342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492" y="76390"/>
            <a:ext cx="11739418" cy="572556"/>
          </a:xfrm>
          <a:solidFill>
            <a:schemeClr val="accent2"/>
          </a:solidFill>
        </p:spPr>
        <p:txBody>
          <a:bodyPr>
            <a:normAutofit/>
          </a:bodyPr>
          <a:lstStyle/>
          <a:p>
            <a:pPr lvl="0" algn="ctr" defTabSz="914400">
              <a:lnSpc>
                <a:spcPct val="100000"/>
              </a:lnSpc>
              <a:spcBef>
                <a:spcPts val="0"/>
              </a:spcBef>
            </a:pPr>
            <a:r>
              <a:rPr lang="en-US" sz="3000" b="1" dirty="0">
                <a:solidFill>
                  <a:prstClr val="black"/>
                </a:solidFill>
                <a:ea typeface="+mn-ea"/>
                <a:cs typeface="+mn-cs"/>
              </a:rPr>
              <a:t>Department of Public Service Administration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696589234"/>
              </p:ext>
            </p:extLst>
          </p:nvPr>
        </p:nvGraphicFramePr>
        <p:xfrm>
          <a:off x="1103454" y="3345437"/>
          <a:ext cx="4410655" cy="342900"/>
        </p:xfrm>
        <a:graphic>
          <a:graphicData uri="http://schemas.openxmlformats.org/drawingml/2006/table">
            <a:tbl>
              <a:tblPr firstRow="1" bandRow="1">
                <a:tableStyleId>{21E4AEA4-8DFA-4A89-87EB-49C32662AFE0}</a:tableStyleId>
              </a:tblPr>
              <a:tblGrid>
                <a:gridCol w="1894622">
                  <a:extLst>
                    <a:ext uri="{9D8B030D-6E8A-4147-A177-3AD203B41FA5}">
                      <a16:colId xmlns:a16="http://schemas.microsoft.com/office/drawing/2014/main" xmlns="" val="3772667252"/>
                    </a:ext>
                  </a:extLst>
                </a:gridCol>
                <a:gridCol w="2516033">
                  <a:extLst>
                    <a:ext uri="{9D8B030D-6E8A-4147-A177-3AD203B41FA5}">
                      <a16:colId xmlns:a16="http://schemas.microsoft.com/office/drawing/2014/main" xmlns="" val="1507489926"/>
                    </a:ext>
                  </a:extLst>
                </a:gridCol>
              </a:tblGrid>
              <a:tr h="278130">
                <a:tc>
                  <a:txBody>
                    <a:bodyPr/>
                    <a:lstStyle/>
                    <a:p>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2048158217"/>
                  </a:ext>
                </a:extLst>
              </a:tr>
            </a:tbl>
          </a:graphicData>
        </a:graphic>
      </p:graphicFrame>
      <p:sp>
        <p:nvSpPr>
          <p:cNvPr id="3" name="TextBox 2"/>
          <p:cNvSpPr txBox="1"/>
          <p:nvPr/>
        </p:nvSpPr>
        <p:spPr>
          <a:xfrm>
            <a:off x="1103454" y="2830908"/>
            <a:ext cx="9685913" cy="553998"/>
          </a:xfrm>
          <a:prstGeom prst="rect">
            <a:avLst/>
          </a:prstGeom>
          <a:noFill/>
        </p:spPr>
        <p:txBody>
          <a:bodyPr wrap="square" rtlCol="0">
            <a:spAutoFit/>
          </a:bodyPr>
          <a:lstStyle/>
          <a:p>
            <a:endParaRPr lang="en-US" sz="3000" dirty="0">
              <a:latin typeface="+mj-lt"/>
              <a:ea typeface="+mj-ea"/>
              <a:cs typeface="+mj-cs"/>
            </a:endParaRPr>
          </a:p>
        </p:txBody>
      </p:sp>
      <p:graphicFrame>
        <p:nvGraphicFramePr>
          <p:cNvPr id="7" name="Content Placeholder 5"/>
          <p:cNvGraphicFramePr>
            <a:graphicFrameLocks/>
          </p:cNvGraphicFramePr>
          <p:nvPr>
            <p:extLst>
              <p:ext uri="{D42A27DB-BD31-4B8C-83A1-F6EECF244321}">
                <p14:modId xmlns:p14="http://schemas.microsoft.com/office/powerpoint/2010/main" xmlns="" val="551531267"/>
              </p:ext>
            </p:extLst>
          </p:nvPr>
        </p:nvGraphicFramePr>
        <p:xfrm>
          <a:off x="175492" y="787112"/>
          <a:ext cx="11739418" cy="5802450"/>
        </p:xfrm>
        <a:graphic>
          <a:graphicData uri="http://schemas.openxmlformats.org/drawingml/2006/table">
            <a:tbl>
              <a:tblPr firstRow="1" bandRow="1">
                <a:tableStyleId>{21E4AEA4-8DFA-4A89-87EB-49C32662AFE0}</a:tableStyleId>
              </a:tblPr>
              <a:tblGrid>
                <a:gridCol w="3205018">
                  <a:extLst>
                    <a:ext uri="{9D8B030D-6E8A-4147-A177-3AD203B41FA5}">
                      <a16:colId xmlns:a16="http://schemas.microsoft.com/office/drawing/2014/main" xmlns="" val="3772667252"/>
                    </a:ext>
                  </a:extLst>
                </a:gridCol>
                <a:gridCol w="3636686">
                  <a:extLst>
                    <a:ext uri="{9D8B030D-6E8A-4147-A177-3AD203B41FA5}">
                      <a16:colId xmlns:a16="http://schemas.microsoft.com/office/drawing/2014/main" xmlns="" val="1507489926"/>
                    </a:ext>
                  </a:extLst>
                </a:gridCol>
                <a:gridCol w="4897714">
                  <a:extLst>
                    <a:ext uri="{9D8B030D-6E8A-4147-A177-3AD203B41FA5}">
                      <a16:colId xmlns:a16="http://schemas.microsoft.com/office/drawing/2014/main" xmlns="" val="3612058875"/>
                    </a:ext>
                  </a:extLst>
                </a:gridCol>
              </a:tblGrid>
              <a:tr h="38463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4201836152"/>
                  </a:ext>
                </a:extLst>
              </a:tr>
              <a:tr h="384630">
                <a:tc>
                  <a:txBody>
                    <a:bodyPr/>
                    <a:lstStyle/>
                    <a:p>
                      <a:r>
                        <a:rPr lang="en-ZA" sz="1600" dirty="0" smtClean="0"/>
                        <a:t>Programme 1: Administration</a:t>
                      </a:r>
                      <a:endParaRPr lang="en-ZA" sz="1600" dirty="0"/>
                    </a:p>
                  </a:txBody>
                  <a:tcPr marL="68580" marR="68580" marT="34290" marB="34290"/>
                </a:tc>
                <a:tc>
                  <a:txBody>
                    <a:bodyPr/>
                    <a:lstStyle/>
                    <a:p>
                      <a:r>
                        <a:rPr lang="en-ZA" sz="1600" dirty="0" smtClean="0"/>
                        <a:t>Out of a total of 5 targets, 5</a:t>
                      </a:r>
                      <a:r>
                        <a:rPr lang="en-ZA" sz="1600" baseline="0" dirty="0" smtClean="0"/>
                        <a:t> were achieved</a:t>
                      </a:r>
                      <a:endParaRPr lang="en-ZA" sz="1600" dirty="0"/>
                    </a:p>
                  </a:txBody>
                  <a:tcPr marL="68580" marR="68580" marT="34290" marB="34290"/>
                </a:tc>
                <a:tc>
                  <a:txBody>
                    <a:bodyPr/>
                    <a:lstStyle/>
                    <a:p>
                      <a:endParaRPr lang="en-ZA" sz="1600" dirty="0"/>
                    </a:p>
                  </a:txBody>
                  <a:tcPr marL="68580" marR="68580" marT="34290" marB="34290"/>
                </a:tc>
                <a:extLst>
                  <a:ext uri="{0D108BD9-81ED-4DB2-BD59-A6C34878D82A}">
                    <a16:rowId xmlns:a16="http://schemas.microsoft.com/office/drawing/2014/main" xmlns="" val="2048158217"/>
                  </a:ext>
                </a:extLst>
              </a:tr>
              <a:tr h="351392">
                <a:tc>
                  <a:txBody>
                    <a:bodyPr/>
                    <a:lstStyle/>
                    <a:p>
                      <a:r>
                        <a:rPr lang="en-ZA" sz="1600" dirty="0" smtClean="0"/>
                        <a:t>Programme 2 : Policy Development,</a:t>
                      </a:r>
                      <a:r>
                        <a:rPr lang="en-ZA" sz="1600" baseline="0" dirty="0" smtClean="0"/>
                        <a:t> </a:t>
                      </a:r>
                      <a:r>
                        <a:rPr lang="en-ZA" sz="1600" dirty="0" smtClean="0"/>
                        <a:t>Research</a:t>
                      </a:r>
                      <a:r>
                        <a:rPr lang="en-ZA" sz="1600" baseline="0" dirty="0" smtClean="0"/>
                        <a:t> and Analysis</a:t>
                      </a:r>
                      <a:endParaRPr lang="en-ZA" sz="1600" dirty="0"/>
                    </a:p>
                  </a:txBody>
                  <a:tcPr marL="68580" marR="68580" marT="34290" marB="34290"/>
                </a:tc>
                <a:tc>
                  <a:txBody>
                    <a:bodyPr/>
                    <a:lstStyle/>
                    <a:p>
                      <a:r>
                        <a:rPr lang="en-ZA" sz="1600" dirty="0" smtClean="0"/>
                        <a:t>Out of a</a:t>
                      </a:r>
                      <a:r>
                        <a:rPr lang="en-ZA" sz="1600" baseline="0" dirty="0" smtClean="0"/>
                        <a:t> total of 6 targets, 4 were achieved</a:t>
                      </a:r>
                      <a:endParaRPr lang="en-ZA" sz="1600" dirty="0"/>
                    </a:p>
                  </a:txBody>
                  <a:tcPr marL="68580" marR="68580" marT="34290" marB="34290"/>
                </a:tc>
                <a:tc>
                  <a:txBody>
                    <a:bodyPr/>
                    <a:lstStyle/>
                    <a:p>
                      <a:pPr marL="285750" indent="-285750" algn="just">
                        <a:buFont typeface="Arial" panose="020B0604020202020204" pitchFamily="34" charset="0"/>
                        <a:buChar char="•"/>
                      </a:pPr>
                      <a:r>
                        <a:rPr lang="en-ZA" sz="1600" dirty="0" smtClean="0"/>
                        <a:t>Postponed the</a:t>
                      </a:r>
                      <a:r>
                        <a:rPr lang="en-ZA" sz="1600" baseline="0" dirty="0" smtClean="0"/>
                        <a:t> pilot of the linkages of o</a:t>
                      </a:r>
                      <a:r>
                        <a:rPr lang="en-US" sz="1600" baseline="0" dirty="0" smtClean="0"/>
                        <a:t>rganisational productivity assessment with the Heads of Department PMDS of the COGTA</a:t>
                      </a:r>
                    </a:p>
                    <a:p>
                      <a:pPr marL="285750" indent="-285750" algn="just">
                        <a:buFont typeface="Arial" panose="020B0604020202020204" pitchFamily="34" charset="0"/>
                        <a:buChar char="•"/>
                      </a:pPr>
                      <a:r>
                        <a:rPr lang="en-US" sz="1600" baseline="0" dirty="0" smtClean="0"/>
                        <a:t>Delays in approval process</a:t>
                      </a:r>
                    </a:p>
                    <a:p>
                      <a:pPr marL="285750" indent="-285750" algn="just">
                        <a:buFont typeface="Arial" panose="020B0604020202020204" pitchFamily="34" charset="0"/>
                        <a:buChar char="•"/>
                      </a:pPr>
                      <a:r>
                        <a:rPr lang="en-US" sz="1600" baseline="0" dirty="0" smtClean="0"/>
                        <a:t>Project plan developed and agreed with COGTA on the pilot</a:t>
                      </a:r>
                    </a:p>
                  </a:txBody>
                  <a:tcPr marL="68580" marR="68580" marT="34290" marB="34290"/>
                </a:tc>
                <a:extLst>
                  <a:ext uri="{0D108BD9-81ED-4DB2-BD59-A6C34878D82A}">
                    <a16:rowId xmlns:a16="http://schemas.microsoft.com/office/drawing/2014/main" xmlns="" val="2043285446"/>
                  </a:ext>
                </a:extLst>
              </a:tr>
              <a:tr h="692334">
                <a:tc>
                  <a:txBody>
                    <a:bodyPr/>
                    <a:lstStyle/>
                    <a:p>
                      <a:r>
                        <a:rPr lang="en-ZA" sz="1600" dirty="0" smtClean="0"/>
                        <a:t>Programme 3:Public Service Employment</a:t>
                      </a:r>
                      <a:r>
                        <a:rPr lang="en-ZA" sz="1600" baseline="0" dirty="0" smtClean="0"/>
                        <a:t> and Condition of Service</a:t>
                      </a:r>
                      <a:endParaRPr lang="en-ZA"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5 targets,  4 were achieved</a:t>
                      </a: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Reasons for non-achievement and corrective measures were not provided</a:t>
                      </a: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325693">
                <a:tc>
                  <a:txBody>
                    <a:bodyPr/>
                    <a:lstStyle/>
                    <a:p>
                      <a:r>
                        <a:rPr lang="en-ZA" sz="1600" dirty="0" smtClean="0"/>
                        <a:t>Programme 4: Government Information</a:t>
                      </a:r>
                      <a:r>
                        <a:rPr lang="en-ZA" sz="1600" baseline="0" dirty="0" smtClean="0"/>
                        <a:t> Officer</a:t>
                      </a:r>
                      <a:endParaRPr lang="en-ZA"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3 targets,  3 were achieved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542722186"/>
                  </a:ext>
                </a:extLst>
              </a:tr>
              <a:tr h="278356">
                <a:tc>
                  <a:txBody>
                    <a:bodyPr/>
                    <a:lstStyle/>
                    <a:p>
                      <a:r>
                        <a:rPr lang="en-ZA" sz="1600" dirty="0" smtClean="0"/>
                        <a:t>Programme 5: Service Delivery</a:t>
                      </a:r>
                      <a:r>
                        <a:rPr lang="en-ZA" sz="1600" baseline="0" dirty="0" smtClean="0"/>
                        <a:t> Support</a:t>
                      </a:r>
                      <a:endParaRPr lang="en-ZA"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6 targets,  5 were achieved</a:t>
                      </a: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Consultations were not conducted on the service delivery model</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Consultations are scheduled to take place in February</a:t>
                      </a:r>
                    </a:p>
                  </a:txBody>
                  <a:tcPr marL="68580" marR="68580" marT="34290" marB="34290"/>
                </a:tc>
                <a:extLst>
                  <a:ext uri="{0D108BD9-81ED-4DB2-BD59-A6C34878D82A}">
                    <a16:rowId xmlns:a16="http://schemas.microsoft.com/office/drawing/2014/main" xmlns="" val="3428513550"/>
                  </a:ext>
                </a:extLst>
              </a:tr>
              <a:tr h="341856">
                <a:tc>
                  <a:txBody>
                    <a:bodyPr/>
                    <a:lstStyle/>
                    <a:p>
                      <a:r>
                        <a:rPr lang="en-ZA" sz="1600" dirty="0" smtClean="0"/>
                        <a:t>Programme</a:t>
                      </a:r>
                      <a:r>
                        <a:rPr lang="en-ZA" sz="1600" baseline="0" dirty="0" smtClean="0"/>
                        <a:t> 6: Governance of Public Administration</a:t>
                      </a:r>
                      <a:endParaRPr lang="en-ZA" sz="16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1 target, 1 was achieved</a:t>
                      </a: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017821484"/>
                  </a:ext>
                </a:extLst>
              </a:tr>
              <a:tr h="384630">
                <a:tc gridSpan="3">
                  <a:txBody>
                    <a:bodyPr/>
                    <a:lstStyle/>
                    <a:p>
                      <a:r>
                        <a:rPr lang="en-ZA" sz="1800" b="1" dirty="0" smtClean="0"/>
                        <a:t>Overall performance for the department: Out of 26 targets,</a:t>
                      </a:r>
                      <a:r>
                        <a:rPr lang="en-ZA" sz="1800" b="1" baseline="0" dirty="0" smtClean="0"/>
                        <a:t> 22 were achieved = 84.62 %</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4211946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0" y="0"/>
            <a:ext cx="12028602" cy="505691"/>
          </a:xfrm>
          <a:solidFill>
            <a:schemeClr val="accent2"/>
          </a:solidFill>
        </p:spPr>
        <p:txBody>
          <a:bodyPr>
            <a:normAutofit/>
          </a:bodyPr>
          <a:lstStyle/>
          <a:p>
            <a:pPr algn="ctr"/>
            <a:r>
              <a:rPr lang="en-ZA" sz="2800" b="1" dirty="0" smtClean="0"/>
              <a:t>Department </a:t>
            </a:r>
            <a:r>
              <a:rPr lang="en-ZA" sz="2800" b="1" dirty="0"/>
              <a:t>o</a:t>
            </a:r>
            <a:r>
              <a:rPr lang="en-ZA" sz="2800" b="1" dirty="0" smtClean="0"/>
              <a:t>f Public Works and Infrastructure</a:t>
            </a:r>
            <a:endParaRPr lang="en-ZA" sz="2800" b="1" dirty="0"/>
          </a:p>
        </p:txBody>
      </p:sp>
      <p:graphicFrame>
        <p:nvGraphicFramePr>
          <p:cNvPr id="6" name="Content Placeholder 5"/>
          <p:cNvGraphicFramePr>
            <a:graphicFrameLocks/>
          </p:cNvGraphicFramePr>
          <p:nvPr>
            <p:extLst>
              <p:ext uri="{D42A27DB-BD31-4B8C-83A1-F6EECF244321}">
                <p14:modId xmlns:p14="http://schemas.microsoft.com/office/powerpoint/2010/main" xmlns="" val="2267315547"/>
              </p:ext>
            </p:extLst>
          </p:nvPr>
        </p:nvGraphicFramePr>
        <p:xfrm>
          <a:off x="88122" y="751498"/>
          <a:ext cx="12033896" cy="5129421"/>
        </p:xfrm>
        <a:graphic>
          <a:graphicData uri="http://schemas.openxmlformats.org/drawingml/2006/table">
            <a:tbl>
              <a:tblPr firstRow="1" bandRow="1">
                <a:tableStyleId>{21E4AEA4-8DFA-4A89-87EB-49C32662AFE0}</a:tableStyleId>
              </a:tblPr>
              <a:tblGrid>
                <a:gridCol w="3579310">
                  <a:extLst>
                    <a:ext uri="{9D8B030D-6E8A-4147-A177-3AD203B41FA5}">
                      <a16:colId xmlns:a16="http://schemas.microsoft.com/office/drawing/2014/main" xmlns="" val="3772667252"/>
                    </a:ext>
                  </a:extLst>
                </a:gridCol>
                <a:gridCol w="3647767">
                  <a:extLst>
                    <a:ext uri="{9D8B030D-6E8A-4147-A177-3AD203B41FA5}">
                      <a16:colId xmlns:a16="http://schemas.microsoft.com/office/drawing/2014/main" xmlns="" val="1507489926"/>
                    </a:ext>
                  </a:extLst>
                </a:gridCol>
                <a:gridCol w="4806819">
                  <a:extLst>
                    <a:ext uri="{9D8B030D-6E8A-4147-A177-3AD203B41FA5}">
                      <a16:colId xmlns:a16="http://schemas.microsoft.com/office/drawing/2014/main" xmlns="" val="2823009217"/>
                    </a:ext>
                  </a:extLst>
                </a:gridCol>
              </a:tblGrid>
              <a:tr h="431091">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431091">
                <a:tc>
                  <a:txBody>
                    <a:bodyPr/>
                    <a:lstStyle/>
                    <a:p>
                      <a:pPr algn="just"/>
                      <a:r>
                        <a:rPr lang="en-ZA" sz="1600" b="0" dirty="0" smtClean="0"/>
                        <a:t>Programme 1: Administration</a:t>
                      </a:r>
                      <a:endParaRPr lang="en-ZA" sz="1600" b="0" dirty="0"/>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600" kern="1200" dirty="0" smtClean="0">
                          <a:solidFill>
                            <a:schemeClr val="dk1"/>
                          </a:solidFill>
                          <a:latin typeface="+mn-lt"/>
                          <a:ea typeface="+mn-ea"/>
                          <a:cs typeface="+mn-cs"/>
                        </a:rPr>
                        <a:t>Out of 11 targets, 6 targets were achieved</a:t>
                      </a:r>
                      <a:endParaRPr lang="en-ZA" sz="1600" kern="1200" dirty="0">
                        <a:solidFill>
                          <a:schemeClr val="dk1"/>
                        </a:solidFill>
                        <a:latin typeface="+mn-lt"/>
                        <a:ea typeface="+mn-ea"/>
                        <a:cs typeface="+mn-cs"/>
                      </a:endParaRPr>
                    </a:p>
                  </a:txBody>
                  <a:tcPr marL="68580" marR="68580" marT="34290" marB="34290"/>
                </a:tc>
                <a:tc>
                  <a:txBody>
                    <a:bodyPr/>
                    <a:lstStyle/>
                    <a:p>
                      <a:pPr marL="285750" indent="-285750" algn="just">
                        <a:buFont typeface="Arial" panose="020B0604020202020204" pitchFamily="34" charset="0"/>
                        <a:buChar char="•"/>
                      </a:pPr>
                      <a:r>
                        <a:rPr lang="en-US" sz="1600" b="0" dirty="0" smtClean="0"/>
                        <a:t>Priority positions have been identified for advertising and filling.</a:t>
                      </a:r>
                      <a:endParaRPr lang="en-ZA" sz="1600" b="0" dirty="0"/>
                    </a:p>
                  </a:txBody>
                  <a:tcPr marL="68580" marR="68580" marT="34290" marB="34290"/>
                </a:tc>
                <a:extLst>
                  <a:ext uri="{0D108BD9-81ED-4DB2-BD59-A6C34878D82A}">
                    <a16:rowId xmlns:a16="http://schemas.microsoft.com/office/drawing/2014/main" xmlns="" val="120338405"/>
                  </a:ext>
                </a:extLst>
              </a:tr>
              <a:tr h="1389070">
                <a:tc>
                  <a:txBody>
                    <a:bodyPr/>
                    <a:lstStyle/>
                    <a:p>
                      <a:pPr algn="just"/>
                      <a:r>
                        <a:rPr lang="en-ZA" sz="1600" dirty="0" smtClean="0"/>
                        <a:t>Programme 2: Intergovernmental</a:t>
                      </a:r>
                      <a:r>
                        <a:rPr lang="en-ZA" sz="1600" baseline="0" dirty="0" smtClean="0"/>
                        <a:t> Coordination</a:t>
                      </a:r>
                      <a:endParaRPr lang="en-ZA" sz="1600" dirty="0"/>
                    </a:p>
                  </a:txBody>
                  <a:tcPr marL="68580" marR="68580" marT="34290" marB="34290"/>
                </a:tc>
                <a:tc>
                  <a:txBody>
                    <a:bodyPr/>
                    <a:lstStyle/>
                    <a:p>
                      <a:pPr marL="0" algn="just" defTabSz="685800" rtl="0" eaLnBrk="1" latinLnBrk="0" hangingPunct="1"/>
                      <a:r>
                        <a:rPr lang="en-ZA" sz="1600" kern="1200" dirty="0" smtClean="0">
                          <a:solidFill>
                            <a:schemeClr val="dk1"/>
                          </a:solidFill>
                          <a:latin typeface="+mn-lt"/>
                          <a:ea typeface="+mn-ea"/>
                          <a:cs typeface="+mn-cs"/>
                        </a:rPr>
                        <a:t>Out of 2 targets, 0 targets were achieved </a:t>
                      </a:r>
                      <a:endParaRPr lang="en-ZA" sz="1600" kern="1200" dirty="0">
                        <a:solidFill>
                          <a:schemeClr val="dk1"/>
                        </a:solidFill>
                        <a:latin typeface="+mn-lt"/>
                        <a:ea typeface="+mn-ea"/>
                        <a:cs typeface="+mn-cs"/>
                      </a:endParaRPr>
                    </a:p>
                  </a:txBody>
                  <a:tcPr marL="68580" marR="68580" marT="34290" marB="34290"/>
                </a:tc>
                <a:tc>
                  <a:txBody>
                    <a:bodyPr/>
                    <a:lstStyle/>
                    <a:p>
                      <a:pPr marL="285750" indent="-285750" algn="just">
                        <a:buFont typeface="Arial" panose="020B0604020202020204" pitchFamily="34" charset="0"/>
                        <a:buChar char="•"/>
                      </a:pPr>
                      <a:r>
                        <a:rPr lang="en-US" sz="1600" dirty="0" smtClean="0"/>
                        <a:t>Due to the protracted process of signing protocol agreements, 9 agreements signed for joint service delivery with IGR partners were not signed in the third quarter.</a:t>
                      </a:r>
                    </a:p>
                    <a:p>
                      <a:pPr marL="285750" indent="-285750" algn="just">
                        <a:buFont typeface="Arial" panose="020B0604020202020204" pitchFamily="34" charset="0"/>
                        <a:buChar char="•"/>
                      </a:pPr>
                      <a:r>
                        <a:rPr lang="en-US" sz="1600" dirty="0" smtClean="0"/>
                        <a:t>National Department of Public Works Academy plan on hold.</a:t>
                      </a:r>
                      <a:endParaRPr lang="en-ZA" sz="1600" dirty="0"/>
                    </a:p>
                  </a:txBody>
                  <a:tcPr marL="68580" marR="68580" marT="34290" marB="34290"/>
                </a:tc>
                <a:extLst>
                  <a:ext uri="{0D108BD9-81ED-4DB2-BD59-A6C34878D82A}">
                    <a16:rowId xmlns:a16="http://schemas.microsoft.com/office/drawing/2014/main" xmlns="" val="2043285446"/>
                  </a:ext>
                </a:extLst>
              </a:tr>
              <a:tr h="622687">
                <a:tc>
                  <a:txBody>
                    <a:bodyPr/>
                    <a:lstStyle/>
                    <a:p>
                      <a:pPr algn="just"/>
                      <a:r>
                        <a:rPr lang="en-ZA" sz="1600" dirty="0" smtClean="0"/>
                        <a:t>Programme 3: Expanded</a:t>
                      </a:r>
                      <a:r>
                        <a:rPr lang="en-ZA" sz="1600" baseline="0" dirty="0" smtClean="0"/>
                        <a:t> Public Works Programme</a:t>
                      </a:r>
                      <a:endParaRPr lang="en-ZA" sz="1600" dirty="0"/>
                    </a:p>
                  </a:txBody>
                  <a:tcPr marL="68580" marR="68580" marT="34290" marB="3429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ZA" sz="1600" kern="1200" noProof="0" dirty="0" smtClean="0">
                          <a:solidFill>
                            <a:schemeClr val="dk1"/>
                          </a:solidFill>
                          <a:latin typeface="+mn-lt"/>
                          <a:ea typeface="+mn-ea"/>
                          <a:cs typeface="+mn-cs"/>
                        </a:rPr>
                        <a:t>Out of 7 targets, 1 target was achieved   </a:t>
                      </a:r>
                      <a:endParaRPr lang="en-ZA" sz="1600" kern="1200" noProof="0" dirty="0">
                        <a:solidFill>
                          <a:schemeClr val="dk1"/>
                        </a:solidFill>
                        <a:latin typeface="+mn-lt"/>
                        <a:ea typeface="+mn-ea"/>
                        <a:cs typeface="+mn-cs"/>
                      </a:endParaRPr>
                    </a:p>
                  </a:txBody>
                  <a:tcPr marL="68580" marR="68580" marT="34290" marB="34290"/>
                </a:tc>
                <a:tc>
                  <a:txBody>
                    <a:bodyPr/>
                    <a:lstStyle/>
                    <a:p>
                      <a:pPr marL="285750" indent="-285750" algn="just">
                        <a:buFont typeface="Arial" panose="020B0604020202020204" pitchFamily="34" charset="0"/>
                        <a:buChar char="•"/>
                      </a:pPr>
                      <a:r>
                        <a:rPr lang="en-ZA" sz="1600" dirty="0" smtClean="0"/>
                        <a:t>EPWP: </a:t>
                      </a:r>
                      <a:r>
                        <a:rPr lang="en-US" sz="1600" dirty="0" smtClean="0"/>
                        <a:t>System training and data capturing work sessions were provided.</a:t>
                      </a:r>
                      <a:endParaRPr lang="en-ZA" sz="1600" dirty="0"/>
                    </a:p>
                  </a:txBody>
                  <a:tcPr marL="68580" marR="68580" marT="34290" marB="34290"/>
                </a:tc>
                <a:extLst>
                  <a:ext uri="{0D108BD9-81ED-4DB2-BD59-A6C34878D82A}">
                    <a16:rowId xmlns:a16="http://schemas.microsoft.com/office/drawing/2014/main" xmlns="" val="105803106"/>
                  </a:ext>
                </a:extLst>
              </a:tr>
              <a:tr h="431091">
                <a:tc>
                  <a:txBody>
                    <a:bodyPr/>
                    <a:lstStyle/>
                    <a:p>
                      <a:pPr algn="just"/>
                      <a:r>
                        <a:rPr lang="en-ZA" sz="1600" dirty="0" smtClean="0"/>
                        <a:t>Programme 4: Property</a:t>
                      </a:r>
                      <a:r>
                        <a:rPr lang="en-ZA" sz="1600" baseline="0" dirty="0" smtClean="0"/>
                        <a:t> and Construction Industry, Policy and Research</a:t>
                      </a:r>
                      <a:endParaRPr lang="en-ZA" sz="1600" dirty="0"/>
                    </a:p>
                  </a:txBody>
                  <a:tcPr marL="68580" marR="68580" marT="34290" marB="34290"/>
                </a:tc>
                <a:tc>
                  <a:txBody>
                    <a:bodyPr/>
                    <a:lstStyle/>
                    <a:p>
                      <a:pPr marL="0" algn="just" defTabSz="685800" rtl="0" eaLnBrk="1" latinLnBrk="0" hangingPunct="1"/>
                      <a:r>
                        <a:rPr lang="en-ZA" sz="1600" kern="1200" dirty="0" smtClean="0">
                          <a:solidFill>
                            <a:schemeClr val="dk1"/>
                          </a:solidFill>
                          <a:latin typeface="+mn-lt"/>
                          <a:ea typeface="+mn-ea"/>
                          <a:cs typeface="+mn-cs"/>
                        </a:rPr>
                        <a:t>Out of 2 targets, 0 targets were achieved</a:t>
                      </a:r>
                      <a:endParaRPr lang="en-ZA" sz="1600" kern="1200" dirty="0">
                        <a:solidFill>
                          <a:schemeClr val="dk1"/>
                        </a:solidFill>
                        <a:latin typeface="+mn-lt"/>
                        <a:ea typeface="+mn-ea"/>
                        <a:cs typeface="+mn-cs"/>
                      </a:endParaRPr>
                    </a:p>
                  </a:txBody>
                  <a:tcPr marL="68580" marR="68580" marT="34290" marB="34290"/>
                </a:tc>
                <a:tc>
                  <a:txBody>
                    <a:bodyPr/>
                    <a:lstStyle/>
                    <a:p>
                      <a:pPr marL="285750" indent="-285750" algn="just">
                        <a:buFont typeface="Arial" panose="020B0604020202020204" pitchFamily="34" charset="0"/>
                        <a:buChar char="•"/>
                      </a:pPr>
                      <a:r>
                        <a:rPr lang="en-ZA" sz="1600" dirty="0" smtClean="0"/>
                        <a:t>Incomplete</a:t>
                      </a:r>
                      <a:r>
                        <a:rPr lang="en-ZA" sz="1600" baseline="0" dirty="0" smtClean="0"/>
                        <a:t> reporting.</a:t>
                      </a:r>
                      <a:endParaRPr lang="en-ZA" sz="1600" dirty="0"/>
                    </a:p>
                  </a:txBody>
                  <a:tcPr marL="68580" marR="68580" marT="34290" marB="34290"/>
                </a:tc>
                <a:extLst>
                  <a:ext uri="{0D108BD9-81ED-4DB2-BD59-A6C34878D82A}">
                    <a16:rowId xmlns:a16="http://schemas.microsoft.com/office/drawing/2014/main" xmlns="" val="2055341534"/>
                  </a:ext>
                </a:extLst>
              </a:tr>
              <a:tr h="814283">
                <a:tc>
                  <a:txBody>
                    <a:bodyPr/>
                    <a:lstStyle/>
                    <a:p>
                      <a:pPr algn="just"/>
                      <a:r>
                        <a:rPr lang="en-ZA" sz="1600" dirty="0" smtClean="0"/>
                        <a:t>Programme 5: Prestige Policy</a:t>
                      </a:r>
                      <a:endParaRPr lang="en-ZA" sz="1600" dirty="0"/>
                    </a:p>
                  </a:txBody>
                  <a:tcPr marL="68580" marR="68580" marT="34290" marB="3429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ZA" sz="1600" kern="1200" noProof="0" dirty="0" smtClean="0">
                          <a:solidFill>
                            <a:schemeClr val="dk1"/>
                          </a:solidFill>
                          <a:latin typeface="+mn-lt"/>
                          <a:ea typeface="+mn-ea"/>
                          <a:cs typeface="+mn-cs"/>
                        </a:rPr>
                        <a:t>Out of 3 targets, 2 targets were achieved</a:t>
                      </a:r>
                      <a:endParaRPr lang="en-ZA" sz="1600" kern="1200" noProof="0" dirty="0">
                        <a:solidFill>
                          <a:schemeClr val="dk1"/>
                        </a:solidFill>
                        <a:latin typeface="+mn-lt"/>
                        <a:ea typeface="+mn-ea"/>
                        <a:cs typeface="+mn-cs"/>
                      </a:endParaRPr>
                    </a:p>
                  </a:txBody>
                  <a:tcPr marL="68580" marR="68580" marT="34290" marB="34290"/>
                </a:tc>
                <a:tc>
                  <a:txBody>
                    <a:bodyPr/>
                    <a:lstStyle/>
                    <a:p>
                      <a:pPr marL="285750" indent="-285750" algn="just">
                        <a:buFont typeface="Arial" panose="020B0604020202020204" pitchFamily="34" charset="0"/>
                        <a:buChar char="•"/>
                      </a:pPr>
                      <a:r>
                        <a:rPr lang="en-US" sz="1600" dirty="0" smtClean="0"/>
                        <a:t>Stakeholders consultations and engagement on the relevant Prestige policy took longer than initially anticipated.</a:t>
                      </a:r>
                      <a:endParaRPr lang="en-ZA" sz="1600" dirty="0"/>
                    </a:p>
                  </a:txBody>
                  <a:tcPr marL="68580" marR="68580" marT="34290" marB="34290"/>
                </a:tc>
                <a:extLst>
                  <a:ext uri="{0D108BD9-81ED-4DB2-BD59-A6C34878D82A}">
                    <a16:rowId xmlns:a16="http://schemas.microsoft.com/office/drawing/2014/main" xmlns="" val="814072406"/>
                  </a:ext>
                </a:extLst>
              </a:tr>
              <a:tr h="431091">
                <a:tc gridSpan="3">
                  <a:txBody>
                    <a:bodyPr/>
                    <a:lstStyle/>
                    <a:p>
                      <a:pPr algn="just"/>
                      <a:r>
                        <a:rPr lang="en-ZA" sz="1800" b="1" dirty="0" smtClean="0"/>
                        <a:t>Overall performance for the department: O</a:t>
                      </a:r>
                      <a:r>
                        <a:rPr lang="en-ZA" sz="1800" b="1" kern="1200" baseline="0" dirty="0" smtClean="0">
                          <a:solidFill>
                            <a:schemeClr val="tx1"/>
                          </a:solidFill>
                          <a:latin typeface="+mn-lt"/>
                          <a:ea typeface="+mn-ea"/>
                          <a:cs typeface="+mn-cs"/>
                        </a:rPr>
                        <a:t>ut of 25 targets, 9 targets were achieved = 36%</a:t>
                      </a:r>
                      <a:endParaRPr lang="en-ZA" sz="1800" b="1" kern="1200" baseline="0" dirty="0">
                        <a:solidFill>
                          <a:schemeClr val="tx1"/>
                        </a:solidFill>
                        <a:latin typeface="+mn-lt"/>
                        <a:ea typeface="+mn-ea"/>
                        <a:cs typeface="+mn-cs"/>
                      </a:endParaRPr>
                    </a:p>
                  </a:txBody>
                  <a:tcPr marL="68580" marR="68580" marT="34290" marB="34290"/>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ZA" sz="1800" b="1" kern="1200" baseline="0" dirty="0">
                        <a:solidFill>
                          <a:schemeClr val="tx1"/>
                        </a:solidFill>
                        <a:latin typeface="+mn-lt"/>
                        <a:ea typeface="+mn-ea"/>
                        <a:cs typeface="+mn-cs"/>
                      </a:endParaRPr>
                    </a:p>
                  </a:txBody>
                  <a:tcPr marL="68580" marR="68580" marT="34290" marB="34290"/>
                </a:tc>
                <a:tc hMerge="1">
                  <a:txBody>
                    <a:bodyPr/>
                    <a:lstStyle/>
                    <a:p>
                      <a:pPr algn="just"/>
                      <a:endParaRPr lang="en-ZA" sz="1800" b="1" dirty="0"/>
                    </a:p>
                  </a:txBody>
                  <a:tcPr marL="68580" marR="68580" marT="34290" marB="34290"/>
                </a:tc>
                <a:extLst>
                  <a:ext uri="{0D108BD9-81ED-4DB2-BD59-A6C34878D82A}">
                    <a16:rowId xmlns:a16="http://schemas.microsoft.com/office/drawing/2014/main" xmlns="" val="755843132"/>
                  </a:ext>
                </a:extLst>
              </a:tr>
            </a:tbl>
          </a:graphicData>
        </a:graphic>
      </p:graphicFrame>
    </p:spTree>
    <p:extLst>
      <p:ext uri="{BB962C8B-B14F-4D97-AF65-F5344CB8AC3E}">
        <p14:creationId xmlns:p14="http://schemas.microsoft.com/office/powerpoint/2010/main" xmlns="" val="1100111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0"/>
            <a:ext cx="11598625" cy="553998"/>
          </a:xfrm>
          <a:prstGeom prst="rect">
            <a:avLst/>
          </a:prstGeom>
          <a:solidFill>
            <a:schemeClr val="accent2"/>
          </a:solidFill>
        </p:spPr>
        <p:txBody>
          <a:bodyPr wrap="square" rtlCol="0">
            <a:spAutoFit/>
          </a:bodyPr>
          <a:lstStyle/>
          <a:p>
            <a:pPr algn="ctr"/>
            <a:r>
              <a:rPr lang="en-ZA" sz="3000" b="1" dirty="0">
                <a:latin typeface="+mj-lt"/>
                <a:ea typeface="+mj-ea"/>
                <a:cs typeface="+mj-cs"/>
              </a:rPr>
              <a:t>Department</a:t>
            </a:r>
            <a:r>
              <a:rPr lang="en-ZA" b="1" dirty="0"/>
              <a:t> </a:t>
            </a:r>
            <a:r>
              <a:rPr lang="en-ZA" sz="3000" b="1" dirty="0">
                <a:latin typeface="+mj-lt"/>
                <a:ea typeface="+mj-ea"/>
                <a:cs typeface="+mj-cs"/>
              </a:rPr>
              <a:t>of Rural Development and Land Reform</a:t>
            </a:r>
            <a:endParaRPr lang="en-US" sz="3000" b="1" dirty="0">
              <a:latin typeface="+mj-lt"/>
              <a:ea typeface="+mj-ea"/>
              <a:cs typeface="+mj-cs"/>
            </a:endParaRPr>
          </a:p>
        </p:txBody>
      </p:sp>
      <p:graphicFrame>
        <p:nvGraphicFramePr>
          <p:cNvPr id="7" name="Content Placeholder 5"/>
          <p:cNvGraphicFramePr>
            <a:graphicFrameLocks/>
          </p:cNvGraphicFramePr>
          <p:nvPr>
            <p:extLst>
              <p:ext uri="{D42A27DB-BD31-4B8C-83A1-F6EECF244321}">
                <p14:modId xmlns:p14="http://schemas.microsoft.com/office/powerpoint/2010/main" xmlns="" val="55192974"/>
              </p:ext>
            </p:extLst>
          </p:nvPr>
        </p:nvGraphicFramePr>
        <p:xfrm>
          <a:off x="203200" y="733107"/>
          <a:ext cx="11598625" cy="6200352"/>
        </p:xfrm>
        <a:graphic>
          <a:graphicData uri="http://schemas.openxmlformats.org/drawingml/2006/table">
            <a:tbl>
              <a:tblPr firstRow="1" bandRow="1">
                <a:tableStyleId>{21E4AEA4-8DFA-4A89-87EB-49C32662AFE0}</a:tableStyleId>
              </a:tblPr>
              <a:tblGrid>
                <a:gridCol w="2402348">
                  <a:extLst>
                    <a:ext uri="{9D8B030D-6E8A-4147-A177-3AD203B41FA5}">
                      <a16:colId xmlns:a16="http://schemas.microsoft.com/office/drawing/2014/main" xmlns="" val="3772667252"/>
                    </a:ext>
                  </a:extLst>
                </a:gridCol>
                <a:gridCol w="2890684">
                  <a:extLst>
                    <a:ext uri="{9D8B030D-6E8A-4147-A177-3AD203B41FA5}">
                      <a16:colId xmlns:a16="http://schemas.microsoft.com/office/drawing/2014/main" xmlns="" val="1507489926"/>
                    </a:ext>
                  </a:extLst>
                </a:gridCol>
                <a:gridCol w="6305593">
                  <a:extLst>
                    <a:ext uri="{9D8B030D-6E8A-4147-A177-3AD203B41FA5}">
                      <a16:colId xmlns:a16="http://schemas.microsoft.com/office/drawing/2014/main" xmlns="" val="921697491"/>
                    </a:ext>
                  </a:extLst>
                </a:gridCol>
              </a:tblGrid>
              <a:tr h="421010">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248381545"/>
                  </a:ext>
                </a:extLst>
              </a:tr>
              <a:tr h="509663">
                <a:tc>
                  <a:txBody>
                    <a:bodyPr/>
                    <a:lstStyle/>
                    <a:p>
                      <a:r>
                        <a:rPr lang="en-ZA" sz="1600" dirty="0" smtClean="0">
                          <a:latin typeface="+mn-lt"/>
                        </a:rPr>
                        <a:t>Programme 1: Administration</a:t>
                      </a:r>
                      <a:endParaRPr lang="en-ZA" sz="1600" dirty="0">
                        <a:latin typeface="+mn-lt"/>
                      </a:endParaRPr>
                    </a:p>
                  </a:txBody>
                  <a:tcPr marL="68580" marR="68580" marT="34290" marB="34290"/>
                </a:tc>
                <a:tc>
                  <a:txBody>
                    <a:bodyPr/>
                    <a:lstStyle/>
                    <a:p>
                      <a:r>
                        <a:rPr lang="en-ZA" sz="1600" dirty="0" smtClean="0">
                          <a:latin typeface="+mn-lt"/>
                        </a:rPr>
                        <a:t>Out of a total of 1 target, 0</a:t>
                      </a:r>
                      <a:r>
                        <a:rPr lang="en-ZA" sz="1600" baseline="0" dirty="0" smtClean="0">
                          <a:latin typeface="+mn-lt"/>
                        </a:rPr>
                        <a:t> were achieved </a:t>
                      </a:r>
                      <a:endParaRPr lang="en-ZA" sz="1600" dirty="0">
                        <a:latin typeface="+mn-lt"/>
                      </a:endParaRPr>
                    </a:p>
                  </a:txBody>
                  <a:tcPr marL="68580" marR="68580" marT="34290" marB="34290"/>
                </a:tc>
                <a:tc>
                  <a:txBody>
                    <a:bodyPr/>
                    <a:lstStyle/>
                    <a:p>
                      <a:endParaRPr lang="en-ZA" sz="1600" dirty="0">
                        <a:latin typeface="+mn-lt"/>
                      </a:endParaRPr>
                    </a:p>
                  </a:txBody>
                  <a:tcPr marL="68580" marR="68580" marT="34290" marB="34290"/>
                </a:tc>
                <a:extLst>
                  <a:ext uri="{0D108BD9-81ED-4DB2-BD59-A6C34878D82A}">
                    <a16:rowId xmlns:a16="http://schemas.microsoft.com/office/drawing/2014/main" xmlns="" val="2048158217"/>
                  </a:ext>
                </a:extLst>
              </a:tr>
              <a:tr h="1218811">
                <a:tc>
                  <a:txBody>
                    <a:bodyPr/>
                    <a:lstStyle/>
                    <a:p>
                      <a:r>
                        <a:rPr lang="en-ZA" sz="1600" dirty="0" smtClean="0">
                          <a:latin typeface="+mn-lt"/>
                        </a:rPr>
                        <a:t>Programme 2 :Geo Spatial and</a:t>
                      </a:r>
                      <a:r>
                        <a:rPr lang="en-ZA" sz="1600" baseline="0" dirty="0" smtClean="0">
                          <a:latin typeface="+mn-lt"/>
                        </a:rPr>
                        <a:t> Cadastral Services</a:t>
                      </a:r>
                      <a:endParaRPr lang="en-ZA" sz="1600" dirty="0">
                        <a:latin typeface="+mn-lt"/>
                      </a:endParaRPr>
                    </a:p>
                  </a:txBody>
                  <a:tcPr marL="68580" marR="68580" marT="34290" marB="34290"/>
                </a:tc>
                <a:tc>
                  <a:txBody>
                    <a:bodyPr/>
                    <a:lstStyle/>
                    <a:p>
                      <a:r>
                        <a:rPr lang="en-ZA" sz="1600" dirty="0" smtClean="0">
                          <a:latin typeface="+mn-lt"/>
                        </a:rPr>
                        <a:t>Out of a</a:t>
                      </a:r>
                      <a:r>
                        <a:rPr lang="en-ZA" sz="1600" baseline="0" dirty="0" smtClean="0">
                          <a:latin typeface="+mn-lt"/>
                        </a:rPr>
                        <a:t> total of 7 targets, 3 were achieved</a:t>
                      </a:r>
                      <a:endParaRPr lang="en-ZA" sz="1600" dirty="0">
                        <a:latin typeface="+mn-lt"/>
                      </a:endParaRPr>
                    </a:p>
                  </a:txBody>
                  <a:tcPr marL="68580" marR="68580" marT="34290" marB="34290"/>
                </a:tc>
                <a:tc>
                  <a:txBody>
                    <a:bodyPr/>
                    <a:lstStyle/>
                    <a:p>
                      <a:pPr marL="285750" indent="-285750" algn="just">
                        <a:buFont typeface="Arial" panose="020B0604020202020204" pitchFamily="34" charset="0"/>
                        <a:buChar char="•"/>
                      </a:pPr>
                      <a:r>
                        <a:rPr lang="en-US" sz="1600" dirty="0" smtClean="0">
                          <a:latin typeface="+mn-lt"/>
                        </a:rPr>
                        <a:t>Socio economic assessment conducted, awaiting further inputs from other stakeholders. Policy will be refined upon SEIAS translation.</a:t>
                      </a:r>
                    </a:p>
                    <a:p>
                      <a:pPr marL="285750" indent="-285750" algn="just">
                        <a:buFont typeface="Arial" panose="020B0604020202020204" pitchFamily="34" charset="0"/>
                        <a:buChar char="•"/>
                      </a:pPr>
                      <a:r>
                        <a:rPr lang="en-US" sz="1600" dirty="0" smtClean="0">
                          <a:latin typeface="+mn-lt"/>
                        </a:rPr>
                        <a:t>State land parcels surveyed not completed.</a:t>
                      </a:r>
                    </a:p>
                    <a:p>
                      <a:pPr marL="285750" indent="-285750" algn="just">
                        <a:buFont typeface="Arial" panose="020B0604020202020204" pitchFamily="34" charset="0"/>
                        <a:buChar char="•"/>
                      </a:pPr>
                      <a:r>
                        <a:rPr lang="en-US" sz="1600" dirty="0" smtClean="0">
                          <a:latin typeface="+mn-lt"/>
                        </a:rPr>
                        <a:t>The DPW has acquired funding from National Treasury to proceed with the same project. </a:t>
                      </a:r>
                      <a:endParaRPr lang="en-ZA" sz="1600" dirty="0">
                        <a:latin typeface="+mn-lt"/>
                      </a:endParaRPr>
                    </a:p>
                  </a:txBody>
                  <a:tcPr marL="68580" marR="68580" marT="34290" marB="34290"/>
                </a:tc>
                <a:extLst>
                  <a:ext uri="{0D108BD9-81ED-4DB2-BD59-A6C34878D82A}">
                    <a16:rowId xmlns:a16="http://schemas.microsoft.com/office/drawing/2014/main" xmlns="" val="2043285446"/>
                  </a:ext>
                </a:extLst>
              </a:tr>
              <a:tr h="1911153">
                <a:tc>
                  <a:txBody>
                    <a:bodyPr/>
                    <a:lstStyle/>
                    <a:p>
                      <a:r>
                        <a:rPr lang="en-ZA" sz="1600" dirty="0" smtClean="0">
                          <a:latin typeface="+mn-lt"/>
                        </a:rPr>
                        <a:t>Programme 3:Rural</a:t>
                      </a:r>
                      <a:r>
                        <a:rPr lang="en-ZA" sz="1600" baseline="0" dirty="0" smtClean="0">
                          <a:latin typeface="+mn-lt"/>
                        </a:rPr>
                        <a:t> Development </a:t>
                      </a:r>
                      <a:endParaRPr lang="en-ZA" sz="1600"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5 targets,  0 were achieved </a:t>
                      </a: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noProof="0" dirty="0" smtClean="0">
                          <a:solidFill>
                            <a:schemeClr val="dk1"/>
                          </a:solidFill>
                          <a:latin typeface="+mn-lt"/>
                          <a:ea typeface="+mn-ea"/>
                          <a:cs typeface="+mn-cs"/>
                        </a:rPr>
                        <a:t>Delayed implementation due to moratorium in funding projects (circular 54 of 2019).</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noProof="0" dirty="0" smtClean="0">
                          <a:solidFill>
                            <a:schemeClr val="dk1"/>
                          </a:solidFill>
                          <a:latin typeface="+mn-lt"/>
                          <a:ea typeface="+mn-ea"/>
                          <a:cs typeface="+mn-cs"/>
                        </a:rPr>
                        <a:t>Skills development opportunities provided in rural development initiative, was not achieved due to disqualification of Service Providers due to non-compliance of requirements. </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noProof="0" dirty="0" smtClean="0">
                          <a:solidFill>
                            <a:schemeClr val="dk1"/>
                          </a:solidFill>
                          <a:latin typeface="+mn-lt"/>
                          <a:ea typeface="+mn-ea"/>
                          <a:cs typeface="+mn-cs"/>
                        </a:rPr>
                        <a:t>Re-Advertise through sourcing of quotations and appoint qualified Service </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noProof="0" dirty="0" smtClean="0">
                          <a:solidFill>
                            <a:schemeClr val="dk1"/>
                          </a:solidFill>
                          <a:latin typeface="+mn-lt"/>
                          <a:ea typeface="+mn-ea"/>
                          <a:cs typeface="+mn-cs"/>
                        </a:rPr>
                        <a:t>Projects will be re-presented at the next NDAC meeting</a:t>
                      </a:r>
                      <a:endParaRPr lang="en-ZA" sz="1600" kern="1200" noProof="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526469">
                <a:tc>
                  <a:txBody>
                    <a:bodyPr/>
                    <a:lstStyle/>
                    <a:p>
                      <a:r>
                        <a:rPr lang="en-ZA" sz="1600" dirty="0" smtClean="0">
                          <a:latin typeface="+mn-lt"/>
                        </a:rPr>
                        <a:t>Programme 4 :Restitution</a:t>
                      </a:r>
                      <a:endParaRPr lang="en-ZA" sz="1600" dirty="0">
                        <a:latin typeface="+mn-lt"/>
                      </a:endParaRPr>
                    </a:p>
                  </a:txBody>
                  <a:tcPr marL="68580" marR="68580" marT="34290" marB="34290"/>
                </a:tc>
                <a:tc>
                  <a:txBody>
                    <a:bodyPr/>
                    <a:lstStyle/>
                    <a:p>
                      <a:r>
                        <a:rPr lang="en-ZA" sz="1600" dirty="0" smtClean="0">
                          <a:latin typeface="+mn-lt"/>
                        </a:rPr>
                        <a:t>Out of a</a:t>
                      </a:r>
                      <a:r>
                        <a:rPr lang="en-ZA" sz="1600" baseline="0" dirty="0" smtClean="0">
                          <a:latin typeface="+mn-lt"/>
                        </a:rPr>
                        <a:t> total of 2 targets, 1 was  achieved</a:t>
                      </a:r>
                      <a:endParaRPr lang="en-ZA" sz="1600" dirty="0">
                        <a:latin typeface="+mn-lt"/>
                      </a:endParaRPr>
                    </a:p>
                  </a:txBody>
                  <a:tcPr marL="68580" marR="68580" marT="34290" marB="34290"/>
                </a:tc>
                <a:tc>
                  <a:txBody>
                    <a:bodyPr/>
                    <a:lstStyle/>
                    <a:p>
                      <a:endParaRPr lang="en-ZA" sz="1600" dirty="0">
                        <a:latin typeface="+mn-lt"/>
                      </a:endParaRPr>
                    </a:p>
                  </a:txBody>
                  <a:tcPr marL="68580" marR="68580" marT="34290" marB="34290"/>
                </a:tc>
                <a:extLst>
                  <a:ext uri="{0D108BD9-81ED-4DB2-BD59-A6C34878D82A}">
                    <a16:rowId xmlns:a16="http://schemas.microsoft.com/office/drawing/2014/main" xmlns="" val="3259151384"/>
                  </a:ext>
                </a:extLst>
              </a:tr>
              <a:tr h="757249">
                <a:tc>
                  <a:txBody>
                    <a:bodyPr/>
                    <a:lstStyle/>
                    <a:p>
                      <a:r>
                        <a:rPr lang="en-ZA" sz="1600" dirty="0" smtClean="0">
                          <a:latin typeface="+mn-lt"/>
                        </a:rPr>
                        <a:t>Programme 5: Land Reform</a:t>
                      </a:r>
                      <a:endParaRPr lang="en-ZA" sz="1600"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8 targets, 3 were achieved</a:t>
                      </a: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Hectares  could not be acquired, due to </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properties withdrawn by the sellers/owners. Delays in the issuing of the Valuations by 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Strengthen negotiation processes.</a:t>
                      </a: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532163680"/>
                  </a:ext>
                </a:extLst>
              </a:tr>
              <a:tr h="559642">
                <a:tc gridSpan="3">
                  <a:txBody>
                    <a:bodyPr/>
                    <a:lstStyle/>
                    <a:p>
                      <a:r>
                        <a:rPr lang="en-ZA" sz="1800" b="1" dirty="0" smtClean="0">
                          <a:solidFill>
                            <a:schemeClr val="tx1"/>
                          </a:solidFill>
                          <a:latin typeface="+mn-lt"/>
                        </a:rPr>
                        <a:t>Overall performance for the department:</a:t>
                      </a:r>
                      <a:r>
                        <a:rPr lang="en-ZA" sz="1800" b="1" baseline="0" dirty="0" smtClean="0">
                          <a:solidFill>
                            <a:schemeClr val="tx1"/>
                          </a:solidFill>
                          <a:latin typeface="+mn-lt"/>
                        </a:rPr>
                        <a:t> </a:t>
                      </a:r>
                      <a:r>
                        <a:rPr lang="en-ZA" sz="1800" b="1" dirty="0" smtClean="0">
                          <a:solidFill>
                            <a:schemeClr val="tx1"/>
                          </a:solidFill>
                          <a:latin typeface="+mn-lt"/>
                        </a:rPr>
                        <a:t>Out of 23 targets,</a:t>
                      </a:r>
                      <a:r>
                        <a:rPr lang="en-ZA" sz="1800" b="1" baseline="0" dirty="0" smtClean="0">
                          <a:solidFill>
                            <a:schemeClr val="tx1"/>
                          </a:solidFill>
                          <a:latin typeface="+mn-lt"/>
                        </a:rPr>
                        <a:t> 7 were achieved = 30.4%</a:t>
                      </a:r>
                      <a:endParaRPr lang="en-ZA" sz="1800" b="1" dirty="0">
                        <a:solidFill>
                          <a:schemeClr val="tx1"/>
                        </a:solidFill>
                        <a:latin typeface="+mn-lt"/>
                      </a:endParaRPr>
                    </a:p>
                  </a:txBody>
                  <a:tcPr marL="68580" marR="68580" marT="34290" marB="34290"/>
                </a:tc>
                <a:tc hMerge="1">
                  <a:txBody>
                    <a:bodyPr/>
                    <a:lstStyle/>
                    <a:p>
                      <a:endParaRPr lang="en-ZA" sz="1800" b="1" dirty="0">
                        <a:solidFill>
                          <a:schemeClr val="tx1"/>
                        </a:solidFill>
                      </a:endParaRPr>
                    </a:p>
                  </a:txBody>
                  <a:tcPr marL="68580" marR="68580" marT="34290" marB="34290"/>
                </a:tc>
                <a:tc hMerge="1">
                  <a:txBody>
                    <a:bodyPr/>
                    <a:lstStyle/>
                    <a:p>
                      <a:endParaRPr lang="en-ZA" sz="1800" b="1" dirty="0">
                        <a:solidFill>
                          <a:schemeClr val="tx1"/>
                        </a:solidFill>
                      </a:endParaRPr>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2766745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217390"/>
            <a:ext cx="11729883" cy="475672"/>
          </a:xfrm>
          <a:solidFill>
            <a:schemeClr val="accent2"/>
          </a:solidFill>
        </p:spPr>
        <p:txBody>
          <a:bodyPr>
            <a:normAutofit fontScale="90000"/>
          </a:bodyPr>
          <a:lstStyle/>
          <a:p>
            <a:pPr algn="ctr"/>
            <a:r>
              <a:rPr lang="en-ZA" b="1" dirty="0"/>
              <a:t>Department of Science and </a:t>
            </a:r>
            <a:r>
              <a:rPr lang="en-ZA" b="1" dirty="0" smtClean="0"/>
              <a:t>Technology</a:t>
            </a:r>
            <a:endParaRPr lang="en-US"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074987188"/>
              </p:ext>
            </p:extLst>
          </p:nvPr>
        </p:nvGraphicFramePr>
        <p:xfrm>
          <a:off x="304799" y="932188"/>
          <a:ext cx="11729885" cy="4930394"/>
        </p:xfrm>
        <a:graphic>
          <a:graphicData uri="http://schemas.openxmlformats.org/drawingml/2006/table">
            <a:tbl>
              <a:tblPr firstRow="1" bandRow="1">
                <a:tableStyleId>{21E4AEA4-8DFA-4A89-87EB-49C32662AFE0}</a:tableStyleId>
              </a:tblPr>
              <a:tblGrid>
                <a:gridCol w="3242894">
                  <a:extLst>
                    <a:ext uri="{9D8B030D-6E8A-4147-A177-3AD203B41FA5}">
                      <a16:colId xmlns:a16="http://schemas.microsoft.com/office/drawing/2014/main" xmlns="" val="3772667252"/>
                    </a:ext>
                  </a:extLst>
                </a:gridCol>
                <a:gridCol w="3541366">
                  <a:extLst>
                    <a:ext uri="{9D8B030D-6E8A-4147-A177-3AD203B41FA5}">
                      <a16:colId xmlns:a16="http://schemas.microsoft.com/office/drawing/2014/main" xmlns="" val="1507489926"/>
                    </a:ext>
                  </a:extLst>
                </a:gridCol>
                <a:gridCol w="4945625">
                  <a:extLst>
                    <a:ext uri="{9D8B030D-6E8A-4147-A177-3AD203B41FA5}">
                      <a16:colId xmlns:a16="http://schemas.microsoft.com/office/drawing/2014/main" xmlns="" val="831266802"/>
                    </a:ext>
                  </a:extLst>
                </a:gridCol>
              </a:tblGrid>
              <a:tr h="147783">
                <a:tc>
                  <a:txBody>
                    <a:bodyPr/>
                    <a:lstStyle/>
                    <a:p>
                      <a:pPr marL="0" indent="0" algn="l" defTabSz="685800" rtl="0" eaLnBrk="1" latinLnBrk="0" hangingPunct="1">
                        <a:lnSpc>
                          <a:spcPct val="107000"/>
                        </a:lnSpc>
                        <a:spcAft>
                          <a:spcPts val="0"/>
                        </a:spcAft>
                        <a:buFont typeface="Arial" panose="020B0604020202020204" pitchFamily="34" charset="0"/>
                        <a:buNone/>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l" defTabSz="685800" rtl="0" eaLnBrk="1" latinLnBrk="0" hangingPunct="1">
                        <a:lnSpc>
                          <a:spcPct val="107000"/>
                        </a:lnSpc>
                        <a:spcAft>
                          <a:spcPts val="0"/>
                        </a:spcAft>
                        <a:buFont typeface="Arial" panose="020B0604020202020204" pitchFamily="34" charset="0"/>
                        <a:buNone/>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 typeface="Arial" panose="020B0604020202020204" pitchFamily="34" charset="0"/>
                        <a:buNone/>
                        <a:tabLst/>
                        <a:defRPr/>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510361637"/>
                  </a:ext>
                </a:extLst>
              </a:tr>
              <a:tr h="147783">
                <a:tc>
                  <a:txBody>
                    <a:bodyPr/>
                    <a:lstStyle/>
                    <a:p>
                      <a:pPr marL="0" indent="0">
                        <a:buFont typeface="Arial" panose="020B0604020202020204" pitchFamily="34" charset="0"/>
                        <a:buNone/>
                      </a:pPr>
                      <a:r>
                        <a:rPr lang="en-ZA" sz="1800" dirty="0" smtClean="0"/>
                        <a:t>Programme 1: Administration</a:t>
                      </a:r>
                      <a:endParaRPr lang="en-ZA" sz="1800" dirty="0"/>
                    </a:p>
                  </a:txBody>
                  <a:tcPr marL="68580" marR="68580" marT="34290" marB="34290"/>
                </a:tc>
                <a:tc>
                  <a:txBody>
                    <a:bodyPr/>
                    <a:lstStyle/>
                    <a:p>
                      <a:pPr marL="0" indent="0">
                        <a:buFont typeface="Arial" panose="020B0604020202020204" pitchFamily="34" charset="0"/>
                        <a:buNone/>
                      </a:pPr>
                      <a:r>
                        <a:rPr lang="en-ZA" sz="1800" dirty="0" smtClean="0"/>
                        <a:t>Out of a total of 3 targets, 3</a:t>
                      </a:r>
                      <a:r>
                        <a:rPr lang="en-ZA" sz="1800" baseline="0" dirty="0" smtClean="0"/>
                        <a:t> were achieved</a:t>
                      </a:r>
                      <a:endParaRPr lang="en-ZA" sz="1800" dirty="0"/>
                    </a:p>
                  </a:txBody>
                  <a:tcPr marL="68580" marR="68580" marT="34290" marB="34290"/>
                </a:tc>
                <a:tc>
                  <a:txBody>
                    <a:bodyPr/>
                    <a:lstStyle/>
                    <a:p>
                      <a:pPr marL="285750" indent="-285750">
                        <a:buFont typeface="Arial" panose="020B0604020202020204" pitchFamily="34" charset="0"/>
                        <a:buChar char="•"/>
                      </a:pPr>
                      <a:endParaRPr lang="en-ZA" sz="1800" dirty="0"/>
                    </a:p>
                  </a:txBody>
                  <a:tcPr marL="68580" marR="68580" marT="34290" marB="34290"/>
                </a:tc>
                <a:extLst>
                  <a:ext uri="{0D108BD9-81ED-4DB2-BD59-A6C34878D82A}">
                    <a16:rowId xmlns:a16="http://schemas.microsoft.com/office/drawing/2014/main" xmlns="" val="2048158217"/>
                  </a:ext>
                </a:extLst>
              </a:tr>
              <a:tr h="278130">
                <a:tc>
                  <a:txBody>
                    <a:bodyPr/>
                    <a:lstStyle/>
                    <a:p>
                      <a:pPr marL="0" indent="0">
                        <a:buFont typeface="Arial" panose="020B0604020202020204" pitchFamily="34" charset="0"/>
                        <a:buNone/>
                      </a:pPr>
                      <a:r>
                        <a:rPr lang="en-ZA" sz="1800" dirty="0" smtClean="0"/>
                        <a:t>Programme 2: Technology Innovation</a:t>
                      </a:r>
                      <a:endParaRPr lang="en-ZA" sz="1800" dirty="0"/>
                    </a:p>
                  </a:txBody>
                  <a:tcPr marL="68580" marR="68580" marT="34290" marB="34290"/>
                </a:tc>
                <a:tc>
                  <a:txBody>
                    <a:bodyPr/>
                    <a:lstStyle/>
                    <a:p>
                      <a:pPr marL="0" indent="0">
                        <a:buFont typeface="Arial" panose="020B0604020202020204" pitchFamily="34" charset="0"/>
                        <a:buNone/>
                      </a:pPr>
                      <a:r>
                        <a:rPr lang="en-ZA" sz="1800" dirty="0" smtClean="0"/>
                        <a:t>Out of a</a:t>
                      </a:r>
                      <a:r>
                        <a:rPr lang="en-ZA" sz="1800" baseline="0" dirty="0" smtClean="0"/>
                        <a:t> total of 4 targets, 4 were achieved</a:t>
                      </a:r>
                      <a:endParaRPr lang="en-ZA" sz="1800" dirty="0"/>
                    </a:p>
                  </a:txBody>
                  <a:tcPr marL="68580" marR="68580" marT="34290" marB="34290"/>
                </a:tc>
                <a:tc>
                  <a:txBody>
                    <a:bodyPr/>
                    <a:lstStyle/>
                    <a:p>
                      <a:pPr marL="285750" indent="-285750">
                        <a:buFont typeface="Arial" panose="020B0604020202020204" pitchFamily="34" charset="0"/>
                        <a:buChar char="•"/>
                      </a:pPr>
                      <a:endParaRPr lang="en-ZA" sz="1800" dirty="0"/>
                    </a:p>
                  </a:txBody>
                  <a:tcPr marL="68580" marR="68580" marT="34290" marB="34290"/>
                </a:tc>
                <a:extLst>
                  <a:ext uri="{0D108BD9-81ED-4DB2-BD59-A6C34878D82A}">
                    <a16:rowId xmlns:a16="http://schemas.microsoft.com/office/drawing/2014/main" xmlns="" val="2043285446"/>
                  </a:ext>
                </a:extLst>
              </a:tr>
              <a:tr h="274320">
                <a:tc>
                  <a:txBody>
                    <a:bodyPr/>
                    <a:lstStyle/>
                    <a:p>
                      <a:pPr marL="0" indent="0">
                        <a:buFont typeface="Arial" panose="020B0604020202020204" pitchFamily="34" charset="0"/>
                        <a:buNone/>
                      </a:pPr>
                      <a:r>
                        <a:rPr lang="en-ZA" sz="1800" dirty="0" smtClean="0"/>
                        <a:t>Programme 3:</a:t>
                      </a:r>
                      <a:r>
                        <a:rPr lang="en-ZA" sz="1800" baseline="0" dirty="0" smtClean="0"/>
                        <a:t> International Cooperation and Resources</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a total of 7 targets, 0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The verification of information is awaited from international Partners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Due to the postponement of some joint committee meetings there is a shortfall experienced in this quarter.</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78130">
                <a:tc>
                  <a:txBody>
                    <a:bodyPr/>
                    <a:lstStyle/>
                    <a:p>
                      <a:pPr marL="0" indent="0">
                        <a:buFont typeface="Arial" panose="020B0604020202020204" pitchFamily="34" charset="0"/>
                        <a:buNone/>
                      </a:pPr>
                      <a:r>
                        <a:rPr lang="en-ZA" sz="1800" dirty="0" smtClean="0"/>
                        <a:t>Programme 4:</a:t>
                      </a:r>
                      <a:r>
                        <a:rPr lang="en-ZA" sz="1800" baseline="0" dirty="0" smtClean="0"/>
                        <a:t> Research Development and Support</a:t>
                      </a:r>
                      <a:endParaRPr lang="en-ZA" sz="1800" dirty="0"/>
                    </a:p>
                  </a:txBody>
                  <a:tcPr marL="68580" marR="68580" marT="34290" marB="34290"/>
                </a:tc>
                <a:tc>
                  <a:txBody>
                    <a:bodyPr/>
                    <a:lstStyle/>
                    <a:p>
                      <a:pPr marL="0" indent="0">
                        <a:buFont typeface="Arial" panose="020B0604020202020204" pitchFamily="34" charset="0"/>
                        <a:buNone/>
                      </a:pPr>
                      <a:r>
                        <a:rPr lang="en-ZA" sz="1800" dirty="0" smtClean="0"/>
                        <a:t>Out of a</a:t>
                      </a:r>
                      <a:r>
                        <a:rPr lang="en-ZA" sz="1800" baseline="0" dirty="0" smtClean="0"/>
                        <a:t> total of 5 targets, 3 were  achieved</a:t>
                      </a:r>
                      <a:endParaRPr lang="en-ZA" sz="1800" dirty="0"/>
                    </a:p>
                  </a:txBody>
                  <a:tcPr marL="68580" marR="68580" marT="34290" marB="34290"/>
                </a:tc>
                <a:tc>
                  <a:txBody>
                    <a:bodyPr/>
                    <a:lstStyle/>
                    <a:p>
                      <a:pPr marL="285750" indent="-285750">
                        <a:buFont typeface="Arial" panose="020B0604020202020204" pitchFamily="34" charset="0"/>
                        <a:buChar char="•"/>
                      </a:pPr>
                      <a:endParaRPr lang="en-ZA" sz="1800" dirty="0"/>
                    </a:p>
                  </a:txBody>
                  <a:tcPr marL="68580" marR="68580" marT="34290" marB="34290"/>
                </a:tc>
                <a:extLst>
                  <a:ext uri="{0D108BD9-81ED-4DB2-BD59-A6C34878D82A}">
                    <a16:rowId xmlns:a16="http://schemas.microsoft.com/office/drawing/2014/main" xmlns="" val="3259151384"/>
                  </a:ext>
                </a:extLst>
              </a:tr>
              <a:tr h="278130">
                <a:tc>
                  <a:txBody>
                    <a:bodyPr/>
                    <a:lstStyle/>
                    <a:p>
                      <a:pPr marL="0" indent="0">
                        <a:buFont typeface="Arial" panose="020B0604020202020204" pitchFamily="34" charset="0"/>
                        <a:buNone/>
                      </a:pPr>
                      <a:r>
                        <a:rPr lang="en-ZA" sz="1800" dirty="0" smtClean="0"/>
                        <a:t>Programme 5:</a:t>
                      </a:r>
                      <a:r>
                        <a:rPr lang="en-ZA" sz="1800" baseline="0" dirty="0" smtClean="0"/>
                        <a:t> Socio-Economic Innovation Partnerships</a:t>
                      </a:r>
                      <a:endParaRPr lang="en-ZA" sz="1800" dirty="0"/>
                    </a:p>
                  </a:txBody>
                  <a:tcPr marL="68580" marR="68580" marT="34290" marB="34290"/>
                </a:tc>
                <a:tc>
                  <a:txBody>
                    <a:bodyPr/>
                    <a:lstStyle/>
                    <a:p>
                      <a:pPr marL="0" indent="0">
                        <a:buFont typeface="Arial" panose="020B0604020202020204" pitchFamily="34" charset="0"/>
                        <a:buNone/>
                      </a:pPr>
                      <a:r>
                        <a:rPr lang="en-ZA" sz="1800" dirty="0" smtClean="0"/>
                        <a:t>Out of a</a:t>
                      </a:r>
                      <a:r>
                        <a:rPr lang="en-ZA" sz="1800" baseline="0" dirty="0" smtClean="0"/>
                        <a:t> total of 8  targets, 6 were achieved</a:t>
                      </a:r>
                      <a:endParaRPr lang="en-ZA" sz="1800" dirty="0"/>
                    </a:p>
                  </a:txBody>
                  <a:tcPr marL="68580" marR="68580" marT="34290" marB="34290"/>
                </a:tc>
                <a:tc>
                  <a:txBody>
                    <a:bodyPr/>
                    <a:lstStyle/>
                    <a:p>
                      <a:pPr marL="285750" indent="-285750">
                        <a:buFont typeface="Arial" panose="020B0604020202020204" pitchFamily="34" charset="0"/>
                        <a:buChar char="•"/>
                      </a:pPr>
                      <a:endParaRPr lang="en-ZA" sz="1800" dirty="0"/>
                    </a:p>
                  </a:txBody>
                  <a:tcPr marL="68580" marR="68580" marT="34290" marB="34290"/>
                </a:tc>
                <a:extLst>
                  <a:ext uri="{0D108BD9-81ED-4DB2-BD59-A6C34878D82A}">
                    <a16:rowId xmlns:a16="http://schemas.microsoft.com/office/drawing/2014/main" xmlns="" val="4212131474"/>
                  </a:ext>
                </a:extLst>
              </a:tr>
              <a:tr h="278130">
                <a:tc gridSpan="3">
                  <a:txBody>
                    <a:bodyPr/>
                    <a:lstStyle/>
                    <a:p>
                      <a:pPr marL="0" indent="0">
                        <a:buFont typeface="Arial" panose="020B0604020202020204" pitchFamily="34" charset="0"/>
                        <a:buNone/>
                      </a:pPr>
                      <a:r>
                        <a:rPr lang="en-ZA" sz="1800" b="1" dirty="0" smtClean="0"/>
                        <a:t>Overall performance for the department: Out of 27 targets,</a:t>
                      </a:r>
                      <a:r>
                        <a:rPr lang="en-ZA" sz="1800" b="1" baseline="0" dirty="0" smtClean="0"/>
                        <a:t> 16 were achieved = 59%</a:t>
                      </a:r>
                      <a:endParaRPr lang="en-ZA" sz="1800" b="1" dirty="0"/>
                    </a:p>
                  </a:txBody>
                  <a:tcPr marL="68580" marR="68580" marT="34290" marB="34290"/>
                </a:tc>
                <a:tc hMerge="1">
                  <a:txBody>
                    <a:bodyPr/>
                    <a:lstStyle/>
                    <a:p>
                      <a:pPr marL="0" indent="0">
                        <a:buFont typeface="Arial" panose="020B0604020202020204" pitchFamily="34" charset="0"/>
                        <a:buNone/>
                      </a:pPr>
                      <a:endParaRPr lang="en-ZA" sz="1800" b="1" dirty="0"/>
                    </a:p>
                  </a:txBody>
                  <a:tcPr marL="68580" marR="68580" marT="34290" marB="34290"/>
                </a:tc>
                <a:tc hMerge="1">
                  <a:txBody>
                    <a:bodyPr/>
                    <a:lstStyle/>
                    <a:p>
                      <a:pPr marL="285750" indent="-285750">
                        <a:buFont typeface="Arial" panose="020B0604020202020204" pitchFamily="34" charset="0"/>
                        <a:buChar char="•"/>
                      </a:pPr>
                      <a:endParaRPr lang="en-ZA" sz="1800" b="1" dirty="0"/>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1169989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4298" y="129309"/>
            <a:ext cx="11651225" cy="600164"/>
          </a:xfrm>
          <a:prstGeom prst="rect">
            <a:avLst/>
          </a:prstGeom>
          <a:solidFill>
            <a:schemeClr val="accent2"/>
          </a:solidFill>
        </p:spPr>
        <p:txBody>
          <a:bodyPr wrap="square" rtlCol="0">
            <a:spAutoFit/>
          </a:bodyPr>
          <a:lstStyle/>
          <a:p>
            <a:pPr algn="ctr"/>
            <a:r>
              <a:rPr lang="en-ZA" sz="3300" b="1" dirty="0">
                <a:latin typeface="Calibri Light" panose="020F0302020204030204"/>
                <a:ea typeface="+mj-ea"/>
                <a:cs typeface="+mj-cs"/>
              </a:rPr>
              <a:t>Department of Small Business Development</a:t>
            </a:r>
            <a:endParaRPr lang="en-US" b="1" dirty="0"/>
          </a:p>
        </p:txBody>
      </p:sp>
      <p:graphicFrame>
        <p:nvGraphicFramePr>
          <p:cNvPr id="8" name="Content Placeholder 5"/>
          <p:cNvGraphicFramePr>
            <a:graphicFrameLocks/>
          </p:cNvGraphicFramePr>
          <p:nvPr>
            <p:extLst>
              <p:ext uri="{D42A27DB-BD31-4B8C-83A1-F6EECF244321}">
                <p14:modId xmlns:p14="http://schemas.microsoft.com/office/powerpoint/2010/main" xmlns="" val="54234767"/>
              </p:ext>
            </p:extLst>
          </p:nvPr>
        </p:nvGraphicFramePr>
        <p:xfrm>
          <a:off x="334298" y="822035"/>
          <a:ext cx="11651225" cy="5380952"/>
        </p:xfrm>
        <a:graphic>
          <a:graphicData uri="http://schemas.openxmlformats.org/drawingml/2006/table">
            <a:tbl>
              <a:tblPr firstRow="1" bandRow="1">
                <a:tableStyleId>{21E4AEA4-8DFA-4A89-87EB-49C32662AFE0}</a:tableStyleId>
              </a:tblPr>
              <a:tblGrid>
                <a:gridCol w="3912585">
                  <a:extLst>
                    <a:ext uri="{9D8B030D-6E8A-4147-A177-3AD203B41FA5}">
                      <a16:colId xmlns:a16="http://schemas.microsoft.com/office/drawing/2014/main" xmlns="" val="3772667252"/>
                    </a:ext>
                  </a:extLst>
                </a:gridCol>
                <a:gridCol w="3009188">
                  <a:extLst>
                    <a:ext uri="{9D8B030D-6E8A-4147-A177-3AD203B41FA5}">
                      <a16:colId xmlns:a16="http://schemas.microsoft.com/office/drawing/2014/main" xmlns="" val="1507489926"/>
                    </a:ext>
                  </a:extLst>
                </a:gridCol>
                <a:gridCol w="4729452">
                  <a:extLst>
                    <a:ext uri="{9D8B030D-6E8A-4147-A177-3AD203B41FA5}">
                      <a16:colId xmlns:a16="http://schemas.microsoft.com/office/drawing/2014/main" xmlns="" val="392924931"/>
                    </a:ext>
                  </a:extLst>
                </a:gridCol>
              </a:tblGrid>
              <a:tr h="711201">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078786853"/>
                  </a:ext>
                </a:extLst>
              </a:tr>
              <a:tr h="600364">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Out of a total of 8 targets, 6</a:t>
                      </a:r>
                      <a:r>
                        <a:rPr lang="en-ZA" sz="1800" baseline="0" dirty="0" smtClean="0"/>
                        <a:t> were achieved</a:t>
                      </a:r>
                      <a:endParaRPr lang="en-ZA" sz="1800" dirty="0"/>
                    </a:p>
                  </a:txBody>
                  <a:tcPr marL="68580" marR="68580" marT="34290" marB="34290"/>
                </a:tc>
                <a:tc>
                  <a:txBody>
                    <a:bodyPr/>
                    <a:lstStyle/>
                    <a:p>
                      <a:r>
                        <a:rPr lang="en-US" sz="1600" dirty="0" smtClean="0"/>
                        <a:t>Percentage over or under-expenditure on annual budget.</a:t>
                      </a:r>
                      <a:r>
                        <a:rPr lang="en-US" sz="1600" baseline="0" dirty="0" smtClean="0"/>
                        <a:t> </a:t>
                      </a:r>
                      <a:r>
                        <a:rPr lang="en-US" sz="1600" dirty="0" smtClean="0"/>
                        <a:t> 6% variance.</a:t>
                      </a:r>
                      <a:endParaRPr lang="en-ZA" sz="1600" dirty="0"/>
                    </a:p>
                  </a:txBody>
                  <a:tcPr marL="68580" marR="68580" marT="34290" marB="34290"/>
                </a:tc>
                <a:extLst>
                  <a:ext uri="{0D108BD9-81ED-4DB2-BD59-A6C34878D82A}">
                    <a16:rowId xmlns:a16="http://schemas.microsoft.com/office/drawing/2014/main" xmlns="" val="2048158217"/>
                  </a:ext>
                </a:extLst>
              </a:tr>
              <a:tr h="914967">
                <a:tc>
                  <a:txBody>
                    <a:bodyPr/>
                    <a:lstStyle/>
                    <a:p>
                      <a:r>
                        <a:rPr lang="en-ZA" sz="1800" dirty="0" smtClean="0"/>
                        <a:t>Programme 2 : Sector</a:t>
                      </a:r>
                      <a:r>
                        <a:rPr lang="en-ZA" sz="1800" baseline="0" dirty="0" smtClean="0"/>
                        <a:t> Policy and Research</a:t>
                      </a:r>
                      <a:endParaRPr lang="en-ZA" sz="1800" dirty="0"/>
                    </a:p>
                  </a:txBody>
                  <a:tcPr marL="68580" marR="68580" marT="34290" marB="34290"/>
                </a:tc>
                <a:tc>
                  <a:txBody>
                    <a:bodyPr/>
                    <a:lstStyle/>
                    <a:p>
                      <a:r>
                        <a:rPr lang="en-ZA" sz="1800" dirty="0" smtClean="0"/>
                        <a:t>Out of a</a:t>
                      </a:r>
                      <a:r>
                        <a:rPr lang="en-ZA" sz="1800" baseline="0" dirty="0" smtClean="0"/>
                        <a:t> total of 8 targets,  6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US" sz="1600" dirty="0" smtClean="0"/>
                        <a:t>Draft amendment bill was not finalised. SEIAS was initiated on 06-07 November 2019.  </a:t>
                      </a:r>
                    </a:p>
                    <a:p>
                      <a:pPr marL="285750" indent="-285750" algn="just">
                        <a:buFont typeface="Arial" panose="020B0604020202020204" pitchFamily="34" charset="0"/>
                        <a:buChar char="•"/>
                      </a:pPr>
                      <a:r>
                        <a:rPr lang="en-US" sz="1600" dirty="0" smtClean="0"/>
                        <a:t>There has been communication between the two departments regarding clarity and gaps, to date DSBD has not received certification.</a:t>
                      </a:r>
                    </a:p>
                    <a:p>
                      <a:pPr marL="285750" indent="-285750" algn="just">
                        <a:buFont typeface="Arial" panose="020B0604020202020204" pitchFamily="34" charset="0"/>
                        <a:buChar char="•"/>
                      </a:pPr>
                      <a:r>
                        <a:rPr lang="en-US" sz="1600" dirty="0" smtClean="0"/>
                        <a:t>Ongoing consulted should be undertaken with National Departments. </a:t>
                      </a:r>
                      <a:endParaRPr lang="en-ZA" sz="1600" dirty="0"/>
                    </a:p>
                  </a:txBody>
                  <a:tcPr marL="68580" marR="68580" marT="34290" marB="34290"/>
                </a:tc>
                <a:extLst>
                  <a:ext uri="{0D108BD9-81ED-4DB2-BD59-A6C34878D82A}">
                    <a16:rowId xmlns:a16="http://schemas.microsoft.com/office/drawing/2014/main" xmlns="" val="2043285446"/>
                  </a:ext>
                </a:extLst>
              </a:tr>
              <a:tr h="720899">
                <a:tc>
                  <a:txBody>
                    <a:bodyPr/>
                    <a:lstStyle/>
                    <a:p>
                      <a:r>
                        <a:rPr lang="en-ZA" sz="1800" dirty="0" smtClean="0"/>
                        <a:t>Programme 3:</a:t>
                      </a:r>
                      <a:r>
                        <a:rPr lang="en-ZA" sz="1800" baseline="0" dirty="0" smtClean="0"/>
                        <a:t> Integrated Cooperatives Development</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a total of 10 targets,  10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641205">
                <a:tc>
                  <a:txBody>
                    <a:bodyPr/>
                    <a:lstStyle/>
                    <a:p>
                      <a:r>
                        <a:rPr lang="en-ZA" sz="1800" dirty="0" smtClean="0"/>
                        <a:t>Programme 4:</a:t>
                      </a:r>
                      <a:r>
                        <a:rPr lang="en-ZA" sz="1800" baseline="0" dirty="0" smtClean="0"/>
                        <a:t> Enterprise Development and Entrepreneurship </a:t>
                      </a:r>
                      <a:endParaRPr lang="en-ZA" sz="1800" dirty="0"/>
                    </a:p>
                  </a:txBody>
                  <a:tcPr marL="68580" marR="68580" marT="34290" marB="34290"/>
                </a:tc>
                <a:tc>
                  <a:txBody>
                    <a:bodyPr/>
                    <a:lstStyle/>
                    <a:p>
                      <a:r>
                        <a:rPr lang="en-ZA" sz="1800" dirty="0" smtClean="0"/>
                        <a:t>Out of a</a:t>
                      </a:r>
                      <a:r>
                        <a:rPr lang="en-ZA" sz="1800" baseline="0" dirty="0" smtClean="0"/>
                        <a:t> total of 6 targets, 6 were achieved</a:t>
                      </a:r>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3259151384"/>
                  </a:ext>
                </a:extLst>
              </a:tr>
              <a:tr h="914967">
                <a:tc gridSpan="3">
                  <a:txBody>
                    <a:bodyPr/>
                    <a:lstStyle/>
                    <a:p>
                      <a:r>
                        <a:rPr lang="en-ZA" sz="1800" b="1" dirty="0" smtClean="0"/>
                        <a:t>Overall performance for the department: Out of 32 targets,</a:t>
                      </a:r>
                      <a:r>
                        <a:rPr lang="en-ZA" sz="1800" b="1" baseline="0" dirty="0" smtClean="0"/>
                        <a:t> 28 were achieved = 87.5%</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2659314546"/>
                  </a:ext>
                </a:extLst>
              </a:tr>
            </a:tbl>
          </a:graphicData>
        </a:graphic>
      </p:graphicFrame>
    </p:spTree>
    <p:extLst>
      <p:ext uri="{BB962C8B-B14F-4D97-AF65-F5344CB8AC3E}">
        <p14:creationId xmlns:p14="http://schemas.microsoft.com/office/powerpoint/2010/main" xmlns="" val="2027191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309" y="95450"/>
            <a:ext cx="11425793" cy="600164"/>
          </a:xfrm>
          <a:prstGeom prst="rect">
            <a:avLst/>
          </a:prstGeom>
          <a:solidFill>
            <a:schemeClr val="accent2"/>
          </a:solidFill>
        </p:spPr>
        <p:txBody>
          <a:bodyPr wrap="square" rtlCol="0">
            <a:spAutoFit/>
          </a:bodyPr>
          <a:lstStyle/>
          <a:p>
            <a:pPr algn="ctr"/>
            <a:r>
              <a:rPr lang="en-ZA" sz="3300" b="1" dirty="0">
                <a:latin typeface="+mj-lt"/>
                <a:ea typeface="+mj-ea"/>
                <a:cs typeface="+mj-cs"/>
              </a:rPr>
              <a:t>Department of Social Development</a:t>
            </a:r>
            <a:endParaRPr lang="en-US" sz="3300" b="1" dirty="0">
              <a:latin typeface="+mj-lt"/>
              <a:ea typeface="+mj-ea"/>
              <a:cs typeface="+mj-cs"/>
            </a:endParaRPr>
          </a:p>
        </p:txBody>
      </p:sp>
      <p:graphicFrame>
        <p:nvGraphicFramePr>
          <p:cNvPr id="8" name="Content Placeholder 5"/>
          <p:cNvGraphicFramePr>
            <a:graphicFrameLocks/>
          </p:cNvGraphicFramePr>
          <p:nvPr>
            <p:extLst>
              <p:ext uri="{D42A27DB-BD31-4B8C-83A1-F6EECF244321}">
                <p14:modId xmlns:p14="http://schemas.microsoft.com/office/powerpoint/2010/main" xmlns="" val="870632009"/>
              </p:ext>
            </p:extLst>
          </p:nvPr>
        </p:nvGraphicFramePr>
        <p:xfrm>
          <a:off x="216309" y="695614"/>
          <a:ext cx="11513576" cy="6025738"/>
        </p:xfrm>
        <a:graphic>
          <a:graphicData uri="http://schemas.openxmlformats.org/drawingml/2006/table">
            <a:tbl>
              <a:tblPr firstRow="1" bandRow="1">
                <a:tableStyleId>{21E4AEA4-8DFA-4A89-87EB-49C32662AFE0}</a:tableStyleId>
              </a:tblPr>
              <a:tblGrid>
                <a:gridCol w="2664543">
                  <a:extLst>
                    <a:ext uri="{9D8B030D-6E8A-4147-A177-3AD203B41FA5}">
                      <a16:colId xmlns:a16="http://schemas.microsoft.com/office/drawing/2014/main" xmlns="" val="3772667252"/>
                    </a:ext>
                  </a:extLst>
                </a:gridCol>
                <a:gridCol w="3097161">
                  <a:extLst>
                    <a:ext uri="{9D8B030D-6E8A-4147-A177-3AD203B41FA5}">
                      <a16:colId xmlns:a16="http://schemas.microsoft.com/office/drawing/2014/main" xmlns="" val="1507489926"/>
                    </a:ext>
                  </a:extLst>
                </a:gridCol>
                <a:gridCol w="5751872">
                  <a:extLst>
                    <a:ext uri="{9D8B030D-6E8A-4147-A177-3AD203B41FA5}">
                      <a16:colId xmlns:a16="http://schemas.microsoft.com/office/drawing/2014/main" xmlns="" val="261395991"/>
                    </a:ext>
                  </a:extLst>
                </a:gridCol>
              </a:tblGrid>
              <a:tr h="326941">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779572955"/>
                  </a:ext>
                </a:extLst>
              </a:tr>
              <a:tr h="362553">
                <a:tc>
                  <a:txBody>
                    <a:bodyPr/>
                    <a:lstStyle/>
                    <a:p>
                      <a:r>
                        <a:rPr lang="en-ZA" sz="1600" dirty="0" smtClean="0">
                          <a:latin typeface="+mn-lt"/>
                        </a:rPr>
                        <a:t>Programme 1: Administration</a:t>
                      </a:r>
                      <a:endParaRPr lang="en-ZA" sz="1600" dirty="0">
                        <a:latin typeface="+mn-lt"/>
                      </a:endParaRPr>
                    </a:p>
                  </a:txBody>
                  <a:tcPr marL="68580" marR="68580" marT="34290" marB="34290"/>
                </a:tc>
                <a:tc>
                  <a:txBody>
                    <a:bodyPr/>
                    <a:lstStyle/>
                    <a:p>
                      <a:r>
                        <a:rPr lang="en-ZA" sz="1600" dirty="0" smtClean="0">
                          <a:latin typeface="+mn-lt"/>
                        </a:rPr>
                        <a:t>Out of a total of 4 targets, 3</a:t>
                      </a:r>
                      <a:r>
                        <a:rPr lang="en-ZA" sz="1600" baseline="0" dirty="0" smtClean="0">
                          <a:latin typeface="+mn-lt"/>
                        </a:rPr>
                        <a:t> were  achieved</a:t>
                      </a:r>
                      <a:endParaRPr lang="en-ZA" sz="1600" dirty="0">
                        <a:latin typeface="+mn-lt"/>
                      </a:endParaRPr>
                    </a:p>
                  </a:txBody>
                  <a:tcPr marL="68580" marR="68580" marT="34290" marB="34290"/>
                </a:tc>
                <a:tc>
                  <a:txBody>
                    <a:bodyPr/>
                    <a:lstStyle/>
                    <a:p>
                      <a:endParaRPr lang="en-ZA" sz="1600" dirty="0">
                        <a:latin typeface="+mn-lt"/>
                      </a:endParaRPr>
                    </a:p>
                  </a:txBody>
                  <a:tcPr marL="68580" marR="68580" marT="34290" marB="34290"/>
                </a:tc>
                <a:extLst>
                  <a:ext uri="{0D108BD9-81ED-4DB2-BD59-A6C34878D82A}">
                    <a16:rowId xmlns:a16="http://schemas.microsoft.com/office/drawing/2014/main" xmlns="" val="2048158217"/>
                  </a:ext>
                </a:extLst>
              </a:tr>
              <a:tr h="334342">
                <a:tc>
                  <a:txBody>
                    <a:bodyPr/>
                    <a:lstStyle/>
                    <a:p>
                      <a:r>
                        <a:rPr lang="en-ZA" sz="1600" dirty="0" smtClean="0">
                          <a:latin typeface="+mn-lt"/>
                        </a:rPr>
                        <a:t>Programme 2 : Social</a:t>
                      </a:r>
                      <a:r>
                        <a:rPr lang="en-ZA" sz="1600" baseline="0" dirty="0" smtClean="0">
                          <a:latin typeface="+mn-lt"/>
                        </a:rPr>
                        <a:t> Assistance</a:t>
                      </a:r>
                      <a:endParaRPr lang="en-ZA" sz="1600" dirty="0">
                        <a:latin typeface="+mn-lt"/>
                      </a:endParaRPr>
                    </a:p>
                  </a:txBody>
                  <a:tcPr marL="68580" marR="68580" marT="34290" marB="34290"/>
                </a:tc>
                <a:tc>
                  <a:txBody>
                    <a:bodyPr/>
                    <a:lstStyle/>
                    <a:p>
                      <a:r>
                        <a:rPr lang="en-ZA" sz="1600" dirty="0" smtClean="0">
                          <a:latin typeface="+mn-lt"/>
                        </a:rPr>
                        <a:t>Out of a</a:t>
                      </a:r>
                      <a:r>
                        <a:rPr lang="en-ZA" sz="1600" baseline="0" dirty="0" smtClean="0">
                          <a:latin typeface="+mn-lt"/>
                        </a:rPr>
                        <a:t> total of 1 targets,   1 was achieved</a:t>
                      </a:r>
                      <a:endParaRPr lang="en-ZA" sz="1600" dirty="0">
                        <a:latin typeface="+mn-lt"/>
                      </a:endParaRPr>
                    </a:p>
                  </a:txBody>
                  <a:tcPr marL="68580" marR="68580" marT="34290" marB="34290"/>
                </a:tc>
                <a:tc>
                  <a:txBody>
                    <a:bodyPr/>
                    <a:lstStyle/>
                    <a:p>
                      <a:endParaRPr lang="en-ZA" sz="1600" dirty="0">
                        <a:latin typeface="+mn-lt"/>
                      </a:endParaRPr>
                    </a:p>
                  </a:txBody>
                  <a:tcPr marL="68580" marR="68580" marT="34290" marB="34290"/>
                </a:tc>
                <a:extLst>
                  <a:ext uri="{0D108BD9-81ED-4DB2-BD59-A6C34878D82A}">
                    <a16:rowId xmlns:a16="http://schemas.microsoft.com/office/drawing/2014/main" xmlns="" val="2043285446"/>
                  </a:ext>
                </a:extLst>
              </a:tr>
              <a:tr h="306480">
                <a:tc>
                  <a:txBody>
                    <a:bodyPr/>
                    <a:lstStyle/>
                    <a:p>
                      <a:r>
                        <a:rPr lang="en-ZA" sz="1600" dirty="0" smtClean="0">
                          <a:latin typeface="+mn-lt"/>
                        </a:rPr>
                        <a:t>Programme 3:</a:t>
                      </a:r>
                      <a:r>
                        <a:rPr lang="en-ZA" sz="1600" baseline="0" dirty="0" smtClean="0">
                          <a:latin typeface="+mn-lt"/>
                        </a:rPr>
                        <a:t> Social Security Policy and Administration</a:t>
                      </a:r>
                      <a:endParaRPr lang="en-ZA" sz="1600"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mn-lt"/>
                          <a:ea typeface="+mn-ea"/>
                          <a:cs typeface="+mn-cs"/>
                        </a:rPr>
                        <a:t>Out of a total of 4 targets,  3 were achieved</a:t>
                      </a: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223523">
                <a:tc>
                  <a:txBody>
                    <a:bodyPr/>
                    <a:lstStyle/>
                    <a:p>
                      <a:r>
                        <a:rPr lang="en-ZA" sz="1600" dirty="0" smtClean="0">
                          <a:latin typeface="+mn-lt"/>
                        </a:rPr>
                        <a:t>Programme 4:</a:t>
                      </a:r>
                      <a:r>
                        <a:rPr lang="en-ZA" sz="1600" baseline="0" dirty="0" smtClean="0">
                          <a:latin typeface="+mn-lt"/>
                        </a:rPr>
                        <a:t> Welfare Service Policy Development and Implementation Support </a:t>
                      </a:r>
                      <a:endParaRPr lang="en-ZA" sz="1600" dirty="0">
                        <a:latin typeface="+mn-lt"/>
                      </a:endParaRPr>
                    </a:p>
                  </a:txBody>
                  <a:tcPr marL="68580" marR="68580" marT="34290" marB="34290"/>
                </a:tc>
                <a:tc>
                  <a:txBody>
                    <a:bodyPr/>
                    <a:lstStyle/>
                    <a:p>
                      <a:r>
                        <a:rPr lang="en-ZA" sz="1600" dirty="0" smtClean="0">
                          <a:latin typeface="+mn-lt"/>
                        </a:rPr>
                        <a:t>Out of a</a:t>
                      </a:r>
                      <a:r>
                        <a:rPr lang="en-ZA" sz="1600" baseline="0" dirty="0" smtClean="0">
                          <a:latin typeface="+mn-lt"/>
                        </a:rPr>
                        <a:t> total of 21 targets, 12 were achieved</a:t>
                      </a:r>
                      <a:endParaRPr lang="en-ZA" sz="1600" dirty="0">
                        <a:latin typeface="+mn-lt"/>
                      </a:endParaRPr>
                    </a:p>
                  </a:txBody>
                  <a:tcPr marL="68580" marR="68580" marT="34290" marB="34290"/>
                </a:tc>
                <a:tc>
                  <a:txBody>
                    <a:bodyPr/>
                    <a:lstStyle/>
                    <a:p>
                      <a:pPr marL="285750" indent="-285750">
                        <a:buFont typeface="Arial" panose="020B0604020202020204" pitchFamily="34" charset="0"/>
                        <a:buChar char="•"/>
                      </a:pPr>
                      <a:r>
                        <a:rPr lang="en-US" sz="1600" dirty="0" smtClean="0">
                          <a:latin typeface="+mn-lt"/>
                        </a:rPr>
                        <a:t>The White Paper on Social development could not be submitted to Cabinet as the SEIAS report was not finalized.</a:t>
                      </a:r>
                    </a:p>
                    <a:p>
                      <a:pPr marL="285750" indent="-285750">
                        <a:buFont typeface="Arial" panose="020B0604020202020204" pitchFamily="34" charset="0"/>
                        <a:buChar char="•"/>
                      </a:pPr>
                      <a:r>
                        <a:rPr lang="en-US" sz="1600" dirty="0" smtClean="0">
                          <a:latin typeface="+mn-lt"/>
                        </a:rPr>
                        <a:t>Parliamentary process to approve the Children's Amendment Bill has not commenced. </a:t>
                      </a:r>
                    </a:p>
                    <a:p>
                      <a:pPr marL="285750" indent="-285750">
                        <a:buFont typeface="Arial" panose="020B0604020202020204" pitchFamily="34" charset="0"/>
                        <a:buChar char="•"/>
                      </a:pPr>
                      <a:r>
                        <a:rPr lang="en-US" sz="1600" dirty="0" smtClean="0">
                          <a:latin typeface="+mn-lt"/>
                        </a:rPr>
                        <a:t>Focus shifted to coordination of a much more intensive Disability Rights Awareness Month Campaign.</a:t>
                      </a:r>
                    </a:p>
                    <a:p>
                      <a:pPr marL="285750" indent="-285750">
                        <a:buFont typeface="Arial" panose="020B0604020202020204" pitchFamily="34" charset="0"/>
                        <a:buChar char="•"/>
                      </a:pPr>
                      <a:r>
                        <a:rPr lang="en-US" sz="1600" dirty="0" smtClean="0">
                          <a:latin typeface="+mn-lt"/>
                        </a:rPr>
                        <a:t>Consolidate inputs from DPME and table the WP in the 4th quarter.</a:t>
                      </a:r>
                    </a:p>
                    <a:p>
                      <a:pPr marL="285750" indent="-285750">
                        <a:buFont typeface="Arial" panose="020B0604020202020204" pitchFamily="34" charset="0"/>
                        <a:buChar char="•"/>
                      </a:pPr>
                      <a:r>
                        <a:rPr lang="en-US" sz="1600" dirty="0" smtClean="0">
                          <a:latin typeface="+mn-lt"/>
                        </a:rPr>
                        <a:t>Pending commencement of Parliamentary process</a:t>
                      </a:r>
                    </a:p>
                  </a:txBody>
                  <a:tcPr marL="68580" marR="68580" marT="34290" marB="34290"/>
                </a:tc>
                <a:extLst>
                  <a:ext uri="{0D108BD9-81ED-4DB2-BD59-A6C34878D82A}">
                    <a16:rowId xmlns:a16="http://schemas.microsoft.com/office/drawing/2014/main" xmlns="" val="3259151384"/>
                  </a:ext>
                </a:extLst>
              </a:tr>
              <a:tr h="988398">
                <a:tc>
                  <a:txBody>
                    <a:bodyPr/>
                    <a:lstStyle/>
                    <a:p>
                      <a:r>
                        <a:rPr lang="en-ZA" sz="1600" dirty="0" smtClean="0">
                          <a:latin typeface="+mn-lt"/>
                        </a:rPr>
                        <a:t>Programme 5:</a:t>
                      </a:r>
                      <a:r>
                        <a:rPr lang="en-ZA" sz="1600" baseline="0" dirty="0" smtClean="0">
                          <a:latin typeface="+mn-lt"/>
                        </a:rPr>
                        <a:t> Social Policy &amp; Integrated Services</a:t>
                      </a:r>
                      <a:endParaRPr lang="en-ZA" sz="1600" dirty="0">
                        <a:latin typeface="+mn-lt"/>
                      </a:endParaRPr>
                    </a:p>
                  </a:txBody>
                  <a:tcPr marL="68580" marR="68580" marT="34290" marB="34290"/>
                </a:tc>
                <a:tc>
                  <a:txBody>
                    <a:bodyPr/>
                    <a:lstStyle/>
                    <a:p>
                      <a:r>
                        <a:rPr lang="en-ZA" sz="1600" dirty="0" smtClean="0">
                          <a:latin typeface="+mn-lt"/>
                        </a:rPr>
                        <a:t>Out of a</a:t>
                      </a:r>
                      <a:r>
                        <a:rPr lang="en-ZA" sz="1600" baseline="0" dirty="0" smtClean="0">
                          <a:latin typeface="+mn-lt"/>
                        </a:rPr>
                        <a:t> total of 18 targets, 14 were achieved</a:t>
                      </a:r>
                      <a:endParaRPr lang="en-ZA" sz="1600" dirty="0">
                        <a:latin typeface="+mn-lt"/>
                      </a:endParaRPr>
                    </a:p>
                  </a:txBody>
                  <a:tcPr marL="68580" marR="68580" marT="34290" marB="34290"/>
                </a:tc>
                <a:tc>
                  <a:txBody>
                    <a:bodyPr/>
                    <a:lstStyle/>
                    <a:p>
                      <a:pPr marL="285750" indent="-285750">
                        <a:buFont typeface="Arial" panose="020B0604020202020204" pitchFamily="34" charset="0"/>
                        <a:buChar char="•"/>
                      </a:pPr>
                      <a:r>
                        <a:rPr lang="en-US" sz="1600" dirty="0" smtClean="0">
                          <a:latin typeface="+mn-lt"/>
                        </a:rPr>
                        <a:t>Coordinate implementation of the EPWP Social Sector Phase 4 Plan, not</a:t>
                      </a:r>
                      <a:r>
                        <a:rPr lang="en-US" sz="1600" baseline="0" dirty="0" smtClean="0">
                          <a:latin typeface="+mn-lt"/>
                        </a:rPr>
                        <a:t> concluded. </a:t>
                      </a:r>
                    </a:p>
                    <a:p>
                      <a:pPr marL="285750" indent="-285750">
                        <a:buFont typeface="Arial" panose="020B0604020202020204" pitchFamily="34" charset="0"/>
                        <a:buChar char="•"/>
                      </a:pPr>
                      <a:r>
                        <a:rPr lang="en-US" sz="1600" baseline="0" dirty="0" smtClean="0">
                          <a:latin typeface="+mn-lt"/>
                        </a:rPr>
                        <a:t>This target has unfortunate dependencies on provinces. Generally agreement on targets is not easily reached</a:t>
                      </a:r>
                      <a:endParaRPr lang="en-ZA" sz="1600" dirty="0">
                        <a:latin typeface="+mn-lt"/>
                      </a:endParaRPr>
                    </a:p>
                  </a:txBody>
                  <a:tcPr marL="68580" marR="68580" marT="34290" marB="34290"/>
                </a:tc>
                <a:extLst>
                  <a:ext uri="{0D108BD9-81ED-4DB2-BD59-A6C34878D82A}">
                    <a16:rowId xmlns:a16="http://schemas.microsoft.com/office/drawing/2014/main" xmlns="" val="2659314546"/>
                  </a:ext>
                </a:extLst>
              </a:tr>
              <a:tr h="664941">
                <a:tc gridSpan="3">
                  <a:txBody>
                    <a:bodyPr/>
                    <a:lstStyle/>
                    <a:p>
                      <a:r>
                        <a:rPr lang="en-ZA" sz="1800" b="1" dirty="0" smtClean="0">
                          <a:solidFill>
                            <a:schemeClr val="tx1"/>
                          </a:solidFill>
                          <a:latin typeface="+mn-lt"/>
                        </a:rPr>
                        <a:t>Overall performance for the department: Out of 48</a:t>
                      </a:r>
                      <a:r>
                        <a:rPr lang="en-ZA" sz="1800" b="1" baseline="0" dirty="0" smtClean="0">
                          <a:solidFill>
                            <a:schemeClr val="tx1"/>
                          </a:solidFill>
                          <a:latin typeface="+mn-lt"/>
                        </a:rPr>
                        <a:t> </a:t>
                      </a:r>
                      <a:r>
                        <a:rPr lang="en-ZA" sz="1800" b="1" dirty="0" smtClean="0">
                          <a:solidFill>
                            <a:schemeClr val="tx1"/>
                          </a:solidFill>
                          <a:latin typeface="+mn-lt"/>
                        </a:rPr>
                        <a:t>targets,</a:t>
                      </a:r>
                      <a:r>
                        <a:rPr lang="en-ZA" sz="1800" b="1" baseline="0" dirty="0" smtClean="0">
                          <a:solidFill>
                            <a:schemeClr val="tx1"/>
                          </a:solidFill>
                          <a:latin typeface="+mn-lt"/>
                        </a:rPr>
                        <a:t> 33 were achieved 68.75%</a:t>
                      </a:r>
                      <a:endParaRPr lang="en-ZA" sz="1800" b="1" dirty="0">
                        <a:solidFill>
                          <a:schemeClr val="tx1"/>
                        </a:solidFill>
                        <a:latin typeface="+mn-lt"/>
                      </a:endParaRPr>
                    </a:p>
                  </a:txBody>
                  <a:tcPr marL="68580" marR="68580" marT="34290" marB="34290"/>
                </a:tc>
                <a:tc hMerge="1">
                  <a:txBody>
                    <a:bodyPr/>
                    <a:lstStyle/>
                    <a:p>
                      <a:endParaRPr lang="en-ZA" sz="1800" b="1" dirty="0">
                        <a:solidFill>
                          <a:schemeClr val="tx1"/>
                        </a:solidFill>
                        <a:latin typeface="+mn-lt"/>
                      </a:endParaRPr>
                    </a:p>
                  </a:txBody>
                  <a:tcPr marL="68580" marR="68580" marT="34290" marB="34290"/>
                </a:tc>
                <a:tc hMerge="1">
                  <a:txBody>
                    <a:bodyPr/>
                    <a:lstStyle/>
                    <a:p>
                      <a:endParaRPr lang="en-ZA" sz="1800" b="1" dirty="0">
                        <a:solidFill>
                          <a:schemeClr val="tx1"/>
                        </a:solidFill>
                        <a:latin typeface="+mn-lt"/>
                      </a:endParaRPr>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1523390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03219" cy="523220"/>
          </a:xfrm>
          <a:prstGeom prst="rect">
            <a:avLst/>
          </a:prstGeom>
          <a:solidFill>
            <a:schemeClr val="accent2"/>
          </a:solidFill>
        </p:spPr>
        <p:txBody>
          <a:bodyPr wrap="square" rtlCol="0">
            <a:spAutoFit/>
          </a:bodyPr>
          <a:lstStyle/>
          <a:p>
            <a:pPr algn="ctr"/>
            <a:r>
              <a:rPr lang="en-ZA" sz="2800" b="1" dirty="0">
                <a:latin typeface="+mj-lt"/>
              </a:rPr>
              <a:t>Department of Telecommunications and Postal Services</a:t>
            </a:r>
            <a:endParaRPr lang="en-US" sz="2800" b="1" dirty="0">
              <a:latin typeface="+mj-lt"/>
            </a:endParaRPr>
          </a:p>
        </p:txBody>
      </p:sp>
      <p:graphicFrame>
        <p:nvGraphicFramePr>
          <p:cNvPr id="6" name="Content Placeholder 5"/>
          <p:cNvGraphicFramePr>
            <a:graphicFrameLocks/>
          </p:cNvGraphicFramePr>
          <p:nvPr>
            <p:extLst>
              <p:ext uri="{D42A27DB-BD31-4B8C-83A1-F6EECF244321}">
                <p14:modId xmlns:p14="http://schemas.microsoft.com/office/powerpoint/2010/main" xmlns="" val="3864113516"/>
              </p:ext>
            </p:extLst>
          </p:nvPr>
        </p:nvGraphicFramePr>
        <p:xfrm>
          <a:off x="96219" y="690368"/>
          <a:ext cx="12007000" cy="5835151"/>
        </p:xfrm>
        <a:graphic>
          <a:graphicData uri="http://schemas.openxmlformats.org/drawingml/2006/table">
            <a:tbl>
              <a:tblPr firstRow="1" bandRow="1">
                <a:tableStyleId>{21E4AEA4-8DFA-4A89-87EB-49C32662AFE0}</a:tableStyleId>
              </a:tblPr>
              <a:tblGrid>
                <a:gridCol w="3015401">
                  <a:extLst>
                    <a:ext uri="{9D8B030D-6E8A-4147-A177-3AD203B41FA5}">
                      <a16:colId xmlns:a16="http://schemas.microsoft.com/office/drawing/2014/main" xmlns="" val="3772667252"/>
                    </a:ext>
                  </a:extLst>
                </a:gridCol>
                <a:gridCol w="3128683">
                  <a:extLst>
                    <a:ext uri="{9D8B030D-6E8A-4147-A177-3AD203B41FA5}">
                      <a16:colId xmlns:a16="http://schemas.microsoft.com/office/drawing/2014/main" xmlns="" val="1507489926"/>
                    </a:ext>
                  </a:extLst>
                </a:gridCol>
                <a:gridCol w="5862916">
                  <a:extLst>
                    <a:ext uri="{9D8B030D-6E8A-4147-A177-3AD203B41FA5}">
                      <a16:colId xmlns:a16="http://schemas.microsoft.com/office/drawing/2014/main" xmlns="" val="2823009217"/>
                    </a:ext>
                  </a:extLst>
                </a:gridCol>
              </a:tblGrid>
              <a:tr h="28302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495817">
                <a:tc>
                  <a:txBody>
                    <a:bodyPr/>
                    <a:lstStyle/>
                    <a:p>
                      <a:pPr algn="just"/>
                      <a:r>
                        <a:rPr lang="en-ZA" sz="1700" b="0" dirty="0" smtClean="0">
                          <a:solidFill>
                            <a:schemeClr val="tx1"/>
                          </a:solidFill>
                        </a:rPr>
                        <a:t>Programme 1: Administration</a:t>
                      </a:r>
                      <a:endParaRPr lang="en-ZA" sz="1700" b="0" dirty="0">
                        <a:solidFill>
                          <a:schemeClr val="tx1"/>
                        </a:solidFill>
                      </a:endParaRPr>
                    </a:p>
                  </a:txBody>
                  <a:tcPr marL="68580" marR="68580" marT="34290" marB="34290"/>
                </a:tc>
                <a:tc>
                  <a:txBody>
                    <a:bodyPr/>
                    <a:lstStyle/>
                    <a:p>
                      <a:pPr algn="just"/>
                      <a:r>
                        <a:rPr lang="en-ZA" sz="1700" b="0" dirty="0" smtClean="0">
                          <a:solidFill>
                            <a:schemeClr val="tx1"/>
                          </a:solidFill>
                        </a:rPr>
                        <a:t>Out of 7 targets, 7</a:t>
                      </a:r>
                      <a:r>
                        <a:rPr lang="en-ZA" sz="1700" b="0" baseline="0" dirty="0" smtClean="0">
                          <a:solidFill>
                            <a:schemeClr val="tx1"/>
                          </a:solidFill>
                        </a:rPr>
                        <a:t> targets were achieved</a:t>
                      </a:r>
                      <a:endParaRPr lang="en-ZA" sz="1700" b="0" dirty="0">
                        <a:solidFill>
                          <a:schemeClr val="tx1"/>
                        </a:solidFill>
                      </a:endParaRPr>
                    </a:p>
                  </a:txBody>
                  <a:tcPr marL="68580" marR="68580" marT="34290" marB="34290"/>
                </a:tc>
                <a:tc>
                  <a:txBody>
                    <a:bodyPr/>
                    <a:lstStyle/>
                    <a:p>
                      <a:pPr marL="0" algn="just" defTabSz="914400" rtl="0" eaLnBrk="1" latinLnBrk="0" hangingPunct="1">
                        <a:lnSpc>
                          <a:spcPct val="105000"/>
                        </a:lnSpc>
                        <a:spcAft>
                          <a:spcPts val="0"/>
                        </a:spcAft>
                      </a:pPr>
                      <a:endParaRPr lang="en-GB" sz="1700" b="0" kern="1200" dirty="0">
                        <a:solidFill>
                          <a:schemeClr val="bg1"/>
                        </a:solidFill>
                        <a:latin typeface="+mn-lt"/>
                        <a:ea typeface="+mn-ea"/>
                        <a:cs typeface="+mn-cs"/>
                      </a:endParaRPr>
                    </a:p>
                  </a:txBody>
                  <a:tcPr marL="51435" marR="51435" marT="0" marB="0"/>
                </a:tc>
                <a:extLst>
                  <a:ext uri="{0D108BD9-81ED-4DB2-BD59-A6C34878D82A}">
                    <a16:rowId xmlns:a16="http://schemas.microsoft.com/office/drawing/2014/main" xmlns="" val="120338405"/>
                  </a:ext>
                </a:extLst>
              </a:tr>
              <a:tr h="495817">
                <a:tc>
                  <a:txBody>
                    <a:bodyPr/>
                    <a:lstStyle/>
                    <a:p>
                      <a:pPr algn="just"/>
                      <a:r>
                        <a:rPr lang="en-ZA" sz="1700" dirty="0" smtClean="0">
                          <a:solidFill>
                            <a:schemeClr val="tx1"/>
                          </a:solidFill>
                        </a:rPr>
                        <a:t>Programme 2: International Affairs</a:t>
                      </a:r>
                      <a:r>
                        <a:rPr lang="en-ZA" sz="1700" baseline="0" dirty="0" smtClean="0">
                          <a:solidFill>
                            <a:schemeClr val="tx1"/>
                          </a:solidFill>
                        </a:rPr>
                        <a:t> and Trade</a:t>
                      </a:r>
                      <a:endParaRPr lang="en-ZA" sz="1700" dirty="0">
                        <a:solidFill>
                          <a:schemeClr val="tx1"/>
                        </a:solidFill>
                      </a:endParaRPr>
                    </a:p>
                  </a:txBody>
                  <a:tcPr marL="68580" marR="68580" marT="34290" marB="34290"/>
                </a:tc>
                <a:tc>
                  <a:txBody>
                    <a:bodyPr/>
                    <a:lstStyle/>
                    <a:p>
                      <a:pPr algn="just"/>
                      <a:r>
                        <a:rPr lang="en-ZA" sz="1700" dirty="0" smtClean="0">
                          <a:solidFill>
                            <a:schemeClr val="tx1"/>
                          </a:solidFill>
                        </a:rPr>
                        <a:t>Out of </a:t>
                      </a:r>
                      <a:r>
                        <a:rPr lang="en-ZA" sz="1700" baseline="0" dirty="0" smtClean="0">
                          <a:solidFill>
                            <a:schemeClr val="tx1"/>
                          </a:solidFill>
                        </a:rPr>
                        <a:t>4 targets, 3 targets were achieved</a:t>
                      </a:r>
                      <a:endParaRPr lang="en-ZA" sz="1700" dirty="0">
                        <a:solidFill>
                          <a:schemeClr val="tx1"/>
                        </a:solidFill>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GB" sz="1700" b="0" kern="1200" dirty="0" smtClean="0">
                          <a:solidFill>
                            <a:schemeClr val="dk1"/>
                          </a:solidFill>
                          <a:latin typeface="+mn-lt"/>
                          <a:ea typeface="+mn-ea"/>
                          <a:cs typeface="+mn-cs"/>
                        </a:rPr>
                        <a:t>Incomplete</a:t>
                      </a:r>
                      <a:r>
                        <a:rPr lang="en-GB" sz="1700" b="0" kern="1200" baseline="0" dirty="0" smtClean="0">
                          <a:solidFill>
                            <a:schemeClr val="dk1"/>
                          </a:solidFill>
                          <a:latin typeface="+mn-lt"/>
                          <a:ea typeface="+mn-ea"/>
                          <a:cs typeface="+mn-cs"/>
                        </a:rPr>
                        <a:t> reporting.</a:t>
                      </a:r>
                      <a:endParaRPr lang="en-GB" sz="1700" b="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716180">
                <a:tc>
                  <a:txBody>
                    <a:bodyPr/>
                    <a:lstStyle/>
                    <a:p>
                      <a:pPr algn="just"/>
                      <a:r>
                        <a:rPr lang="en-ZA" sz="1700" dirty="0" smtClean="0">
                          <a:solidFill>
                            <a:schemeClr val="tx1"/>
                          </a:solidFill>
                        </a:rPr>
                        <a:t>Programme 3:</a:t>
                      </a:r>
                      <a:r>
                        <a:rPr lang="en-ZA" sz="1700" baseline="0" dirty="0" smtClean="0">
                          <a:solidFill>
                            <a:schemeClr val="tx1"/>
                          </a:solidFill>
                        </a:rPr>
                        <a:t> ICT Policy, Research and Capacity Development</a:t>
                      </a:r>
                      <a:endParaRPr lang="en-ZA" sz="1700" dirty="0">
                        <a:solidFill>
                          <a:schemeClr val="tx1"/>
                        </a:solidFill>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schemeClr val="tx1"/>
                          </a:solidFill>
                          <a:effectLst/>
                          <a:uLnTx/>
                          <a:uFillTx/>
                          <a:latin typeface="+mn-lt"/>
                          <a:ea typeface="+mn-ea"/>
                          <a:cs typeface="+mn-cs"/>
                        </a:rPr>
                        <a:t>Out of 11 targets, 0 targets were achieved</a:t>
                      </a:r>
                      <a:endParaRPr kumimoji="0" lang="en-ZA" sz="17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700" b="0" kern="1200" dirty="0" smtClean="0">
                          <a:solidFill>
                            <a:schemeClr val="dk1"/>
                          </a:solidFill>
                          <a:latin typeface="+mn-lt"/>
                          <a:ea typeface="+mn-ea"/>
                          <a:cs typeface="+mn-cs"/>
                        </a:rPr>
                        <a:t>The Digital Skills Strategy to be consulted with NEDLAC and HRD Council.</a:t>
                      </a:r>
                    </a:p>
                    <a:p>
                      <a:pPr marL="285750" indent="-285750" algn="just" defTabSz="914400" rtl="0" eaLnBrk="1" latinLnBrk="0" hangingPunct="1">
                        <a:lnSpc>
                          <a:spcPct val="105000"/>
                        </a:lnSpc>
                        <a:spcAft>
                          <a:spcPts val="0"/>
                        </a:spcAft>
                        <a:buFont typeface="Arial" panose="020B0604020202020204" pitchFamily="34" charset="0"/>
                        <a:buChar char="•"/>
                      </a:pPr>
                      <a:r>
                        <a:rPr lang="en-US" sz="1700" b="0" kern="1200" dirty="0" smtClean="0">
                          <a:solidFill>
                            <a:schemeClr val="dk1"/>
                          </a:solidFill>
                          <a:latin typeface="+mn-lt"/>
                          <a:ea typeface="+mn-ea"/>
                          <a:cs typeface="+mn-cs"/>
                        </a:rPr>
                        <a:t>Incomplete reporting.</a:t>
                      </a:r>
                      <a:endParaRPr lang="en-GB" sz="1700" b="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1311160">
                <a:tc>
                  <a:txBody>
                    <a:bodyPr/>
                    <a:lstStyle/>
                    <a:p>
                      <a:pPr algn="just"/>
                      <a:r>
                        <a:rPr lang="en-ZA" sz="1700" dirty="0" smtClean="0">
                          <a:solidFill>
                            <a:schemeClr val="tx1"/>
                          </a:solidFill>
                        </a:rPr>
                        <a:t>Programme 4: ICT Enterprise</a:t>
                      </a:r>
                      <a:r>
                        <a:rPr lang="en-ZA" sz="1700" baseline="0" dirty="0" smtClean="0">
                          <a:solidFill>
                            <a:schemeClr val="tx1"/>
                          </a:solidFill>
                        </a:rPr>
                        <a:t> Development and Public Entities Oversight </a:t>
                      </a:r>
                      <a:endParaRPr lang="en-ZA" sz="1700" dirty="0">
                        <a:solidFill>
                          <a:schemeClr val="tx1"/>
                        </a:solidFill>
                      </a:endParaRPr>
                    </a:p>
                  </a:txBody>
                  <a:tcPr marL="68580" marR="68580" marT="34290" marB="34290"/>
                </a:tc>
                <a:tc>
                  <a:txBody>
                    <a:bodyPr/>
                    <a:lstStyle/>
                    <a:p>
                      <a:pPr algn="just"/>
                      <a:r>
                        <a:rPr lang="en-ZA" sz="1700" dirty="0" smtClean="0">
                          <a:solidFill>
                            <a:schemeClr val="tx1"/>
                          </a:solidFill>
                        </a:rPr>
                        <a:t>Out of </a:t>
                      </a:r>
                      <a:r>
                        <a:rPr lang="en-ZA" sz="1700" baseline="0" dirty="0" smtClean="0">
                          <a:solidFill>
                            <a:schemeClr val="tx1"/>
                          </a:solidFill>
                        </a:rPr>
                        <a:t>4 targets, 2 targets were achieved</a:t>
                      </a:r>
                      <a:endParaRPr lang="en-ZA" sz="1700" dirty="0">
                        <a:solidFill>
                          <a:schemeClr val="tx1"/>
                        </a:solidFill>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700" b="0" kern="1200" dirty="0" smtClean="0">
                          <a:solidFill>
                            <a:schemeClr val="dk1"/>
                          </a:solidFill>
                          <a:latin typeface="+mn-lt"/>
                          <a:ea typeface="+mn-ea"/>
                          <a:cs typeface="+mn-cs"/>
                        </a:rPr>
                        <a:t>Public consultation on State ICT Infrastructure Company Bill has not commenced yet since the Bill still need to be submitted to Cabinet for public consultation and approval.</a:t>
                      </a:r>
                    </a:p>
                    <a:p>
                      <a:pPr marL="285750" indent="-285750" algn="just" defTabSz="914400" rtl="0" eaLnBrk="1" latinLnBrk="0" hangingPunct="1">
                        <a:lnSpc>
                          <a:spcPct val="105000"/>
                        </a:lnSpc>
                        <a:spcAft>
                          <a:spcPts val="0"/>
                        </a:spcAft>
                        <a:buFont typeface="Arial" panose="020B0604020202020204" pitchFamily="34" charset="0"/>
                        <a:buChar char="•"/>
                      </a:pPr>
                      <a:r>
                        <a:rPr lang="en-US" sz="1700" b="0" kern="1200" dirty="0" smtClean="0">
                          <a:solidFill>
                            <a:schemeClr val="dk1"/>
                          </a:solidFill>
                          <a:latin typeface="+mn-lt"/>
                          <a:ea typeface="+mn-ea"/>
                          <a:cs typeface="+mn-cs"/>
                        </a:rPr>
                        <a:t>The following activities are to be prioritised; Finalise Business Case, obtain SEIAS, get concurrence from DPSA and National Treasury.</a:t>
                      </a:r>
                      <a:endParaRPr lang="en-GB" sz="1700" b="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55341534"/>
                  </a:ext>
                </a:extLst>
              </a:tr>
              <a:tr h="1311160">
                <a:tc>
                  <a:txBody>
                    <a:bodyPr/>
                    <a:lstStyle/>
                    <a:p>
                      <a:pPr algn="just"/>
                      <a:r>
                        <a:rPr lang="en-ZA" sz="1700" dirty="0" smtClean="0">
                          <a:solidFill>
                            <a:schemeClr val="tx1"/>
                          </a:solidFill>
                        </a:rPr>
                        <a:t>Programme 5:</a:t>
                      </a:r>
                      <a:r>
                        <a:rPr lang="en-ZA" sz="1700" baseline="0" dirty="0" smtClean="0">
                          <a:solidFill>
                            <a:schemeClr val="tx1"/>
                          </a:solidFill>
                        </a:rPr>
                        <a:t>  ICT Infrastructure Support</a:t>
                      </a:r>
                      <a:endParaRPr lang="en-ZA" sz="1700" dirty="0">
                        <a:solidFill>
                          <a:schemeClr val="tx1"/>
                        </a:solidFill>
                      </a:endParaRPr>
                    </a:p>
                  </a:txBody>
                  <a:tcPr marL="68580" marR="68580" marT="34290" marB="34290"/>
                </a:tc>
                <a:tc>
                  <a:txBody>
                    <a:bodyPr/>
                    <a:lstStyle/>
                    <a:p>
                      <a:pPr algn="just"/>
                      <a:r>
                        <a:rPr lang="en-ZA" sz="1700" dirty="0" smtClean="0">
                          <a:solidFill>
                            <a:schemeClr val="tx1"/>
                          </a:solidFill>
                        </a:rPr>
                        <a:t>Out of </a:t>
                      </a:r>
                      <a:r>
                        <a:rPr lang="en-ZA" sz="1700" baseline="0" dirty="0" smtClean="0">
                          <a:solidFill>
                            <a:schemeClr val="tx1"/>
                          </a:solidFill>
                        </a:rPr>
                        <a:t>8 targets, 2 targets were achieved</a:t>
                      </a:r>
                      <a:endParaRPr lang="en-ZA" sz="1700" dirty="0">
                        <a:solidFill>
                          <a:schemeClr val="tx1"/>
                        </a:solidFill>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700" b="0" kern="1200" dirty="0" smtClean="0">
                          <a:solidFill>
                            <a:schemeClr val="dk1"/>
                          </a:solidFill>
                          <a:latin typeface="+mn-lt"/>
                          <a:ea typeface="+mn-ea"/>
                          <a:cs typeface="+mn-cs"/>
                        </a:rPr>
                        <a:t>BBI and SITA have entered into an agreement in which BBI will assist SITA with CPE (customer premise equipment) installations at the facilities. This arrangement will ensure synchronisation of network and service installations which will result into faster rate of broadband service rollout.</a:t>
                      </a:r>
                      <a:endParaRPr lang="en-GB" sz="1700" b="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90655783"/>
                  </a:ext>
                </a:extLst>
              </a:tr>
              <a:tr h="495817">
                <a:tc gridSpan="3">
                  <a:txBody>
                    <a:bodyPr/>
                    <a:lstStyle/>
                    <a:p>
                      <a:pPr algn="just"/>
                      <a:r>
                        <a:rPr lang="en-ZA" sz="1700" b="1" dirty="0" smtClean="0">
                          <a:solidFill>
                            <a:schemeClr val="tx1"/>
                          </a:solidFill>
                        </a:rPr>
                        <a:t>Overall performance for the department: Out of 34</a:t>
                      </a:r>
                      <a:r>
                        <a:rPr lang="en-ZA" sz="1700" b="1" baseline="0" dirty="0" smtClean="0">
                          <a:solidFill>
                            <a:schemeClr val="tx1"/>
                          </a:solidFill>
                        </a:rPr>
                        <a:t> </a:t>
                      </a:r>
                      <a:r>
                        <a:rPr lang="en-ZA" sz="1700" b="1" dirty="0" smtClean="0">
                          <a:solidFill>
                            <a:schemeClr val="tx1"/>
                          </a:solidFill>
                        </a:rPr>
                        <a:t>targets,</a:t>
                      </a:r>
                      <a:r>
                        <a:rPr lang="en-ZA" sz="1700" b="1" baseline="0" dirty="0" smtClean="0">
                          <a:solidFill>
                            <a:schemeClr val="tx1"/>
                          </a:solidFill>
                        </a:rPr>
                        <a:t> 14 were achieved = 41,1%</a:t>
                      </a:r>
                      <a:endParaRPr lang="en-ZA" sz="1700" b="1" dirty="0">
                        <a:solidFill>
                          <a:schemeClr val="tx1"/>
                        </a:solidFill>
                      </a:endParaRPr>
                    </a:p>
                  </a:txBody>
                  <a:tcPr marL="68580" marR="68580" marT="34290" marB="34290"/>
                </a:tc>
                <a:tc hMerge="1">
                  <a:txBody>
                    <a:bodyPr/>
                    <a:lstStyle/>
                    <a:p>
                      <a:pPr algn="just"/>
                      <a:endParaRPr lang="en-ZA" sz="1800" b="1" dirty="0">
                        <a:solidFill>
                          <a:schemeClr val="tx1"/>
                        </a:solidFill>
                      </a:endParaRPr>
                    </a:p>
                  </a:txBody>
                  <a:tcPr marL="68580" marR="68580" marT="34290" marB="34290"/>
                </a:tc>
                <a:tc hMerge="1">
                  <a:txBody>
                    <a:bodyPr/>
                    <a:lstStyle/>
                    <a:p>
                      <a:pPr marL="0" algn="just" defTabSz="914400" rtl="0" eaLnBrk="1" latinLnBrk="0" hangingPunct="1">
                        <a:lnSpc>
                          <a:spcPct val="105000"/>
                        </a:lnSpc>
                        <a:spcAft>
                          <a:spcPts val="0"/>
                        </a:spcAft>
                      </a:pPr>
                      <a:endParaRPr lang="en-GB" sz="1800" b="1"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103385397"/>
                  </a:ext>
                </a:extLst>
              </a:tr>
            </a:tbl>
          </a:graphicData>
        </a:graphic>
      </p:graphicFrame>
    </p:spTree>
    <p:extLst>
      <p:ext uri="{BB962C8B-B14F-4D97-AF65-F5344CB8AC3E}">
        <p14:creationId xmlns:p14="http://schemas.microsoft.com/office/powerpoint/2010/main" xmlns="" val="52142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0145" y="65401"/>
            <a:ext cx="11693238" cy="457108"/>
          </a:xfrm>
          <a:solidFill>
            <a:schemeClr val="accent2"/>
          </a:solidFill>
        </p:spPr>
        <p:txBody>
          <a:bodyPr>
            <a:normAutofit fontScale="90000"/>
          </a:bodyPr>
          <a:lstStyle/>
          <a:p>
            <a:pPr algn="ctr"/>
            <a:r>
              <a:rPr lang="en-ZA" sz="3600" b="1" dirty="0"/>
              <a:t>Department of </a:t>
            </a:r>
            <a:r>
              <a:rPr lang="en-ZA" sz="3600" b="1" dirty="0" smtClean="0"/>
              <a:t>Tourism</a:t>
            </a:r>
            <a:endParaRPr lang="en-ZA" b="1" dirty="0"/>
          </a:p>
        </p:txBody>
      </p:sp>
      <p:graphicFrame>
        <p:nvGraphicFramePr>
          <p:cNvPr id="7" name="Content Placeholder 5"/>
          <p:cNvGraphicFramePr>
            <a:graphicFrameLocks/>
          </p:cNvGraphicFramePr>
          <p:nvPr>
            <p:extLst>
              <p:ext uri="{D42A27DB-BD31-4B8C-83A1-F6EECF244321}">
                <p14:modId xmlns:p14="http://schemas.microsoft.com/office/powerpoint/2010/main" xmlns="" val="718836724"/>
              </p:ext>
            </p:extLst>
          </p:nvPr>
        </p:nvGraphicFramePr>
        <p:xfrm>
          <a:off x="240145" y="666963"/>
          <a:ext cx="11693238" cy="6319272"/>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xmlns="" val="3772667252"/>
                    </a:ext>
                  </a:extLst>
                </a:gridCol>
                <a:gridCol w="4036291">
                  <a:extLst>
                    <a:ext uri="{9D8B030D-6E8A-4147-A177-3AD203B41FA5}">
                      <a16:colId xmlns:a16="http://schemas.microsoft.com/office/drawing/2014/main" xmlns="" val="1507489926"/>
                    </a:ext>
                  </a:extLst>
                </a:gridCol>
                <a:gridCol w="4608947">
                  <a:extLst>
                    <a:ext uri="{9D8B030D-6E8A-4147-A177-3AD203B41FA5}">
                      <a16:colId xmlns:a16="http://schemas.microsoft.com/office/drawing/2014/main" xmlns="" val="454198105"/>
                    </a:ext>
                  </a:extLst>
                </a:gridCol>
              </a:tblGrid>
              <a:tr h="5636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915559028"/>
                  </a:ext>
                </a:extLst>
              </a:tr>
              <a:tr h="507949">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Out of a</a:t>
                      </a:r>
                      <a:r>
                        <a:rPr lang="en-ZA" sz="1800" baseline="0" dirty="0" smtClean="0"/>
                        <a:t> total of 10 targets, 9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US" sz="1800" dirty="0" smtClean="0"/>
                        <a:t>SMS</a:t>
                      </a:r>
                      <a:r>
                        <a:rPr lang="en-US" sz="1800" baseline="0" dirty="0" smtClean="0"/>
                        <a:t> female employees left the department</a:t>
                      </a:r>
                    </a:p>
                    <a:p>
                      <a:pPr marL="285750" indent="-285750" algn="just">
                        <a:buFont typeface="Arial" panose="020B0604020202020204" pitchFamily="34" charset="0"/>
                        <a:buChar char="•"/>
                      </a:pPr>
                      <a:r>
                        <a:rPr lang="en-US" sz="1800" baseline="0" dirty="0" smtClean="0"/>
                        <a:t>Deliberate about recruiting females at SMS level</a:t>
                      </a:r>
                      <a:endParaRPr lang="en-ZA" sz="1800" dirty="0"/>
                    </a:p>
                  </a:txBody>
                  <a:tcPr marL="68580" marR="68580" marT="34290" marB="34290"/>
                </a:tc>
                <a:extLst>
                  <a:ext uri="{0D108BD9-81ED-4DB2-BD59-A6C34878D82A}">
                    <a16:rowId xmlns:a16="http://schemas.microsoft.com/office/drawing/2014/main" xmlns="" val="2048158217"/>
                  </a:ext>
                </a:extLst>
              </a:tr>
              <a:tr h="507949">
                <a:tc>
                  <a:txBody>
                    <a:bodyPr/>
                    <a:lstStyle/>
                    <a:p>
                      <a:r>
                        <a:rPr lang="en-ZA" sz="1800" dirty="0" smtClean="0"/>
                        <a:t>Programme 2 : Tourism Research,</a:t>
                      </a:r>
                      <a:r>
                        <a:rPr lang="en-ZA" sz="1800" baseline="0" dirty="0" smtClean="0"/>
                        <a:t> Policy and International Relations </a:t>
                      </a:r>
                      <a:endParaRPr lang="en-ZA" sz="1800" dirty="0"/>
                    </a:p>
                  </a:txBody>
                  <a:tcPr marL="68580" marR="68580" marT="34290" marB="34290"/>
                </a:tc>
                <a:tc>
                  <a:txBody>
                    <a:bodyPr/>
                    <a:lstStyle/>
                    <a:p>
                      <a:r>
                        <a:rPr lang="en-ZA" sz="1800" dirty="0" smtClean="0"/>
                        <a:t>Out of a</a:t>
                      </a:r>
                      <a:r>
                        <a:rPr lang="en-ZA" sz="1800" baseline="0" dirty="0" smtClean="0"/>
                        <a:t> total of 11 targets, 9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ZA" sz="1800" dirty="0" smtClean="0"/>
                        <a:t>Delays in appointment</a:t>
                      </a:r>
                      <a:r>
                        <a:rPr lang="en-ZA" sz="1800" baseline="0" dirty="0" smtClean="0"/>
                        <a:t> of service provider process</a:t>
                      </a:r>
                    </a:p>
                    <a:p>
                      <a:pPr marL="285750" indent="-285750" algn="just">
                        <a:buFont typeface="Arial" panose="020B0604020202020204" pitchFamily="34" charset="0"/>
                        <a:buChar char="•"/>
                      </a:pPr>
                      <a:r>
                        <a:rPr lang="en-ZA" sz="1800" baseline="0" dirty="0" smtClean="0"/>
                        <a:t>Fast track the procurement processes</a:t>
                      </a:r>
                      <a:endParaRPr lang="en-ZA" sz="1800" dirty="0"/>
                    </a:p>
                  </a:txBody>
                  <a:tcPr marL="68580" marR="68580" marT="34290" marB="34290"/>
                </a:tc>
                <a:extLst>
                  <a:ext uri="{0D108BD9-81ED-4DB2-BD59-A6C34878D82A}">
                    <a16:rowId xmlns:a16="http://schemas.microsoft.com/office/drawing/2014/main" xmlns="" val="2043285446"/>
                  </a:ext>
                </a:extLst>
              </a:tr>
              <a:tr h="507949">
                <a:tc>
                  <a:txBody>
                    <a:bodyPr/>
                    <a:lstStyle/>
                    <a:p>
                      <a:r>
                        <a:rPr lang="en-ZA" sz="1800" dirty="0" smtClean="0"/>
                        <a:t>Programme 3:</a:t>
                      </a:r>
                      <a:r>
                        <a:rPr lang="en-ZA" sz="1800" baseline="0" dirty="0" smtClean="0"/>
                        <a:t> Destination Development</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Out of a total of 23 targets, 20 were achieved</a:t>
                      </a:r>
                    </a:p>
                  </a:txBody>
                  <a:tcPr marL="68580" marR="68580" marT="34290" marB="34290"/>
                </a:tc>
                <a:tc>
                  <a:txBody>
                    <a:bodyPr/>
                    <a:lstStyle/>
                    <a:p>
                      <a:pPr marL="285750" indent="-285750" algn="just">
                        <a:buFont typeface="Arial" panose="020B0604020202020204" pitchFamily="34" charset="0"/>
                        <a:buChar char="•"/>
                      </a:pPr>
                      <a:r>
                        <a:rPr lang="en-ZA" sz="1800" dirty="0" smtClean="0"/>
                        <a:t>Delays in appointment</a:t>
                      </a:r>
                      <a:r>
                        <a:rPr lang="en-ZA" sz="1800" baseline="0" dirty="0" smtClean="0"/>
                        <a:t> of service provider process</a:t>
                      </a:r>
                    </a:p>
                    <a:p>
                      <a:pPr marL="285750" indent="-285750" algn="just">
                        <a:buFont typeface="Arial" panose="020B0604020202020204" pitchFamily="34" charset="0"/>
                        <a:buChar char="•"/>
                      </a:pPr>
                      <a:r>
                        <a:rPr lang="en-ZA" sz="1800" baseline="0" dirty="0" smtClean="0"/>
                        <a:t>Fast track the procurement processes</a:t>
                      </a:r>
                      <a:endParaRPr lang="en-ZA" sz="1800" dirty="0" smtClean="0"/>
                    </a:p>
                  </a:txBody>
                  <a:tcPr marL="68580" marR="68580" marT="34290" marB="34290"/>
                </a:tc>
                <a:extLst>
                  <a:ext uri="{0D108BD9-81ED-4DB2-BD59-A6C34878D82A}">
                    <a16:rowId xmlns:a16="http://schemas.microsoft.com/office/drawing/2014/main" xmlns="" val="105803106"/>
                  </a:ext>
                </a:extLst>
              </a:tr>
              <a:tr h="507949">
                <a:tc>
                  <a:txBody>
                    <a:bodyPr/>
                    <a:lstStyle/>
                    <a:p>
                      <a:r>
                        <a:rPr lang="en-ZA" sz="1800" dirty="0" smtClean="0"/>
                        <a:t>Programme 4: Tourism</a:t>
                      </a:r>
                      <a:r>
                        <a:rPr lang="en-ZA" sz="1800" baseline="0" dirty="0" smtClean="0"/>
                        <a:t> Sector Support Services</a:t>
                      </a:r>
                      <a:endParaRPr lang="en-ZA" sz="1800" dirty="0"/>
                    </a:p>
                  </a:txBody>
                  <a:tcPr marL="68580" marR="68580" marT="34290" marB="34290"/>
                </a:tc>
                <a:tc>
                  <a:txBody>
                    <a:bodyPr/>
                    <a:lstStyle/>
                    <a:p>
                      <a:r>
                        <a:rPr lang="en-ZA" sz="1800" dirty="0" smtClean="0"/>
                        <a:t>Out of a</a:t>
                      </a:r>
                      <a:r>
                        <a:rPr lang="en-ZA" sz="1800" baseline="0" dirty="0" smtClean="0"/>
                        <a:t> total of 28 targets, 15 were achieved</a:t>
                      </a:r>
                      <a:endParaRPr lang="en-ZA" sz="1800" dirty="0"/>
                    </a:p>
                  </a:txBody>
                  <a:tcPr marL="68580" marR="68580" marT="34290" marB="34290"/>
                </a:tc>
                <a:tc>
                  <a:txBody>
                    <a:bodyPr/>
                    <a:lstStyle/>
                    <a:p>
                      <a:pPr marL="285750" indent="-285750" algn="just">
                        <a:buFont typeface="Arial" panose="020B0604020202020204" pitchFamily="34" charset="0"/>
                        <a:buChar char="•"/>
                      </a:pPr>
                      <a:r>
                        <a:rPr lang="en-ZA" sz="1800" dirty="0" smtClean="0"/>
                        <a:t>Delays in finalising</a:t>
                      </a:r>
                      <a:r>
                        <a:rPr lang="en-ZA" sz="1800" baseline="0" dirty="0" smtClean="0"/>
                        <a:t> the Tourism Equity Fund pilot</a:t>
                      </a:r>
                    </a:p>
                    <a:p>
                      <a:pPr marL="285750" indent="-285750" algn="just">
                        <a:buFont typeface="Arial" panose="020B0604020202020204" pitchFamily="34" charset="0"/>
                        <a:buChar char="•"/>
                      </a:pPr>
                      <a:r>
                        <a:rPr lang="en-ZA" sz="1800" baseline="0" dirty="0" smtClean="0"/>
                        <a:t>Delays in consultation processes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Delays in finalising partnerships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Delays in appointment of service provider process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Consultations to be conducted</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Fast track signing of MOUs</a:t>
                      </a:r>
                    </a:p>
                    <a:p>
                      <a:pPr marL="285750" marR="0" lvl="0" indent="-285750" algn="just"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Fast track the procurement processes</a:t>
                      </a:r>
                    </a:p>
                  </a:txBody>
                  <a:tcPr marL="68580" marR="68580" marT="34290" marB="34290"/>
                </a:tc>
                <a:extLst>
                  <a:ext uri="{0D108BD9-81ED-4DB2-BD59-A6C34878D82A}">
                    <a16:rowId xmlns:a16="http://schemas.microsoft.com/office/drawing/2014/main" xmlns="" val="3259151384"/>
                  </a:ext>
                </a:extLst>
              </a:tr>
              <a:tr h="489972">
                <a:tc gridSpan="3">
                  <a:txBody>
                    <a:bodyPr/>
                    <a:lstStyle/>
                    <a:p>
                      <a:r>
                        <a:rPr lang="en-ZA" sz="1800" b="1" dirty="0" smtClean="0"/>
                        <a:t>Overall performance for the department: Out of 72 targets,</a:t>
                      </a:r>
                      <a:r>
                        <a:rPr lang="en-ZA" sz="1800" b="1" baseline="0" dirty="0" smtClean="0"/>
                        <a:t> 53 were achieved = 73,61%</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2355997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2420888"/>
            <a:ext cx="8726816" cy="2376264"/>
          </a:xfrm>
        </p:spPr>
        <p:txBody>
          <a:bodyPr>
            <a:normAutofit/>
          </a:bodyPr>
          <a:lstStyle/>
          <a:p>
            <a:pPr marL="82296" indent="0" algn="ctr">
              <a:buNone/>
            </a:pPr>
            <a:r>
              <a:rPr lang="en-ZA" sz="4400" b="1" dirty="0">
                <a:solidFill>
                  <a:schemeClr val="tx1"/>
                </a:solidFill>
              </a:rPr>
              <a:t>Quarterly Performance</a:t>
            </a:r>
          </a:p>
        </p:txBody>
      </p:sp>
      <p:sp>
        <p:nvSpPr>
          <p:cNvPr id="4" name="Slide Number Placeholder 3"/>
          <p:cNvSpPr>
            <a:spLocks noGrp="1"/>
          </p:cNvSpPr>
          <p:nvPr>
            <p:ph type="sldNum" sz="quarter" idx="4"/>
          </p:nvPr>
        </p:nvSpPr>
        <p:spPr/>
        <p:txBody>
          <a:bodyPr/>
          <a:lstStyle/>
          <a:p>
            <a:pPr>
              <a:defRPr/>
            </a:pPr>
            <a:fld id="{62AAA1A3-262B-4979-8C18-306C3DA11E9E}" type="slidenum">
              <a:rPr lang="en-ZA">
                <a:solidFill>
                  <a:srgbClr val="531A17">
                    <a:satMod val="130000"/>
                  </a:srgbClr>
                </a:solidFill>
              </a:rPr>
              <a:pPr>
                <a:defRPr/>
              </a:pPr>
              <a:t>4</a:t>
            </a:fld>
            <a:endParaRPr lang="en-ZA" dirty="0">
              <a:solidFill>
                <a:srgbClr val="531A17">
                  <a:satMod val="130000"/>
                </a:srgbClr>
              </a:solidFill>
            </a:endParaRPr>
          </a:p>
        </p:txBody>
      </p:sp>
    </p:spTree>
    <p:extLst>
      <p:ext uri="{BB962C8B-B14F-4D97-AF65-F5344CB8AC3E}">
        <p14:creationId xmlns:p14="http://schemas.microsoft.com/office/powerpoint/2010/main" xmlns="" val="3093308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087" y="0"/>
            <a:ext cx="11760254" cy="505691"/>
          </a:xfrm>
          <a:solidFill>
            <a:schemeClr val="accent2"/>
          </a:solidFill>
        </p:spPr>
        <p:txBody>
          <a:bodyPr>
            <a:normAutofit fontScale="90000"/>
          </a:bodyPr>
          <a:lstStyle/>
          <a:p>
            <a:pPr algn="ctr"/>
            <a:r>
              <a:rPr lang="en-ZA" b="1" dirty="0" smtClean="0"/>
              <a:t>Department of Trade and Industry</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745393731"/>
              </p:ext>
            </p:extLst>
          </p:nvPr>
        </p:nvGraphicFramePr>
        <p:xfrm>
          <a:off x="165084" y="683459"/>
          <a:ext cx="11861257" cy="5583088"/>
        </p:xfrm>
        <a:graphic>
          <a:graphicData uri="http://schemas.openxmlformats.org/drawingml/2006/table">
            <a:tbl>
              <a:tblPr firstRow="1" bandRow="1">
                <a:tableStyleId>{21E4AEA4-8DFA-4A89-87EB-49C32662AFE0}</a:tableStyleId>
              </a:tblPr>
              <a:tblGrid>
                <a:gridCol w="3433522">
                  <a:extLst>
                    <a:ext uri="{9D8B030D-6E8A-4147-A177-3AD203B41FA5}">
                      <a16:colId xmlns:a16="http://schemas.microsoft.com/office/drawing/2014/main" xmlns="" val="3772667252"/>
                    </a:ext>
                  </a:extLst>
                </a:gridCol>
                <a:gridCol w="2851355">
                  <a:extLst>
                    <a:ext uri="{9D8B030D-6E8A-4147-A177-3AD203B41FA5}">
                      <a16:colId xmlns:a16="http://schemas.microsoft.com/office/drawing/2014/main" xmlns="" val="1507489926"/>
                    </a:ext>
                  </a:extLst>
                </a:gridCol>
                <a:gridCol w="5576380">
                  <a:extLst>
                    <a:ext uri="{9D8B030D-6E8A-4147-A177-3AD203B41FA5}">
                      <a16:colId xmlns:a16="http://schemas.microsoft.com/office/drawing/2014/main" xmlns="" val="1687739379"/>
                    </a:ext>
                  </a:extLst>
                </a:gridCol>
              </a:tblGrid>
              <a:tr h="27813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670991932"/>
                  </a:ext>
                </a:extLst>
              </a:tr>
              <a:tr h="470319">
                <a:tc>
                  <a:txBody>
                    <a:bodyPr/>
                    <a:lstStyle/>
                    <a:p>
                      <a:r>
                        <a:rPr lang="en-ZA" sz="1700" dirty="0" smtClean="0"/>
                        <a:t>Programme 1: Administration</a:t>
                      </a:r>
                      <a:endParaRPr lang="en-ZA" sz="1700" dirty="0"/>
                    </a:p>
                  </a:txBody>
                  <a:tcPr marL="68580" marR="68580" marT="34290" marB="34290"/>
                </a:tc>
                <a:tc>
                  <a:txBody>
                    <a:bodyPr/>
                    <a:lstStyle/>
                    <a:p>
                      <a:r>
                        <a:rPr lang="en-ZA" sz="1700" dirty="0" smtClean="0"/>
                        <a:t>Out of a total of 4 targets, 4</a:t>
                      </a:r>
                      <a:r>
                        <a:rPr lang="en-ZA" sz="1700" baseline="0" dirty="0" smtClean="0"/>
                        <a:t> were achieved</a:t>
                      </a:r>
                      <a:endParaRPr lang="en-ZA" sz="1700" dirty="0"/>
                    </a:p>
                  </a:txBody>
                  <a:tcPr marL="68580" marR="68580" marT="34290" marB="34290"/>
                </a:tc>
                <a:tc>
                  <a:txBody>
                    <a:bodyPr/>
                    <a:lstStyle/>
                    <a:p>
                      <a:pPr marL="0" indent="0" algn="just">
                        <a:buFont typeface="Arial" panose="020B0604020202020204" pitchFamily="34" charset="0"/>
                        <a:buNone/>
                      </a:pPr>
                      <a:endParaRPr lang="en-ZA" sz="1700" dirty="0"/>
                    </a:p>
                  </a:txBody>
                  <a:tcPr marL="68580" marR="68580" marT="34290" marB="34290"/>
                </a:tc>
                <a:extLst>
                  <a:ext uri="{0D108BD9-81ED-4DB2-BD59-A6C34878D82A}">
                    <a16:rowId xmlns:a16="http://schemas.microsoft.com/office/drawing/2014/main" xmlns="" val="2048158217"/>
                  </a:ext>
                </a:extLst>
              </a:tr>
              <a:tr h="278130">
                <a:tc>
                  <a:txBody>
                    <a:bodyPr/>
                    <a:lstStyle/>
                    <a:p>
                      <a:r>
                        <a:rPr lang="en-ZA" sz="1700" dirty="0" smtClean="0"/>
                        <a:t>Programme 2:nternational Trade and Economic Development</a:t>
                      </a:r>
                      <a:endParaRPr lang="en-ZA" sz="1700" dirty="0"/>
                    </a:p>
                  </a:txBody>
                  <a:tcPr marL="68580" marR="68580" marT="34290" marB="34290"/>
                </a:tc>
                <a:tc>
                  <a:txBody>
                    <a:bodyPr/>
                    <a:lstStyle/>
                    <a:p>
                      <a:r>
                        <a:rPr lang="en-ZA" sz="1700" dirty="0" smtClean="0"/>
                        <a:t>Out of a</a:t>
                      </a:r>
                      <a:r>
                        <a:rPr lang="en-ZA" sz="1700" baseline="0" dirty="0" smtClean="0"/>
                        <a:t> total of 2 targets, 2 were achieved</a:t>
                      </a:r>
                      <a:endParaRPr lang="en-ZA" sz="1700" dirty="0"/>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2043285446"/>
                  </a:ext>
                </a:extLst>
              </a:tr>
              <a:tr h="704461">
                <a:tc>
                  <a:txBody>
                    <a:bodyPr/>
                    <a:lstStyle/>
                    <a:p>
                      <a:r>
                        <a:rPr lang="en-ZA" sz="1700" dirty="0" smtClean="0"/>
                        <a:t>Programme 3:Special</a:t>
                      </a:r>
                      <a:r>
                        <a:rPr lang="en-ZA" sz="1700" baseline="0" dirty="0" smtClean="0"/>
                        <a:t>  Economic Zones and Economic Transformation</a:t>
                      </a:r>
                      <a:endParaRPr lang="en-ZA" sz="17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Out of a total of 1 target,  1 was achieved</a:t>
                      </a:r>
                      <a:endParaRPr kumimoji="0" lang="en-ZA" sz="17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399032">
                <a:tc>
                  <a:txBody>
                    <a:bodyPr/>
                    <a:lstStyle/>
                    <a:p>
                      <a:r>
                        <a:rPr lang="en-ZA" sz="1700" dirty="0" smtClean="0"/>
                        <a:t>Programme 4:</a:t>
                      </a:r>
                      <a:r>
                        <a:rPr lang="en-ZA" sz="1700" baseline="0" dirty="0" smtClean="0"/>
                        <a:t> Industrial Development </a:t>
                      </a:r>
                      <a:endParaRPr lang="en-ZA" sz="1700" dirty="0"/>
                    </a:p>
                  </a:txBody>
                  <a:tcPr marL="68580" marR="68580" marT="34290" marB="34290"/>
                </a:tc>
                <a:tc>
                  <a:txBody>
                    <a:bodyPr/>
                    <a:lstStyle/>
                    <a:p>
                      <a:r>
                        <a:rPr lang="en-ZA" sz="1700" dirty="0" smtClean="0"/>
                        <a:t>Out of a</a:t>
                      </a:r>
                      <a:r>
                        <a:rPr lang="en-ZA" sz="1700" baseline="0" dirty="0" smtClean="0"/>
                        <a:t> total of 1 target, 1 was achieved</a:t>
                      </a:r>
                      <a:endParaRPr lang="en-ZA" sz="1700" dirty="0"/>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3259151384"/>
                  </a:ext>
                </a:extLst>
              </a:tr>
              <a:tr h="278130">
                <a:tc>
                  <a:txBody>
                    <a:bodyPr/>
                    <a:lstStyle/>
                    <a:p>
                      <a:r>
                        <a:rPr lang="en-ZA" sz="1700" dirty="0" smtClean="0"/>
                        <a:t>Programme 5:</a:t>
                      </a:r>
                      <a:r>
                        <a:rPr lang="en-ZA" sz="1700" baseline="0" dirty="0" smtClean="0"/>
                        <a:t> Consumer and Corporate Regulation</a:t>
                      </a:r>
                      <a:endParaRPr lang="en-ZA" sz="1700" dirty="0"/>
                    </a:p>
                  </a:txBody>
                  <a:tcPr marL="68580" marR="68580" marT="34290" marB="34290"/>
                </a:tc>
                <a:tc>
                  <a:txBody>
                    <a:bodyPr/>
                    <a:lstStyle/>
                    <a:p>
                      <a:r>
                        <a:rPr lang="en-ZA" sz="1700" dirty="0" smtClean="0"/>
                        <a:t>Out of a</a:t>
                      </a:r>
                      <a:r>
                        <a:rPr lang="en-ZA" sz="1700" baseline="0" dirty="0" smtClean="0"/>
                        <a:t> total of 3 targets, 2 were achieved</a:t>
                      </a:r>
                      <a:endParaRPr lang="en-ZA" sz="1700" dirty="0"/>
                    </a:p>
                  </a:txBody>
                  <a:tcPr marL="68580" marR="68580" marT="34290" marB="34290"/>
                </a:tc>
                <a:tc>
                  <a:txBody>
                    <a:bodyPr/>
                    <a:lstStyle/>
                    <a:p>
                      <a:pPr algn="just"/>
                      <a:r>
                        <a:rPr lang="en-ZA" sz="1700" dirty="0" smtClean="0"/>
                        <a:t>Reason fo</a:t>
                      </a:r>
                      <a:r>
                        <a:rPr lang="en-ZA" sz="1700" baseline="0" dirty="0" smtClean="0"/>
                        <a:t>r non-achievement and corrective measures are not provided</a:t>
                      </a:r>
                      <a:endParaRPr lang="en-ZA" sz="1700" dirty="0"/>
                    </a:p>
                  </a:txBody>
                  <a:tcPr marL="68580" marR="68580" marT="34290" marB="34290"/>
                </a:tc>
                <a:extLst>
                  <a:ext uri="{0D108BD9-81ED-4DB2-BD59-A6C34878D82A}">
                    <a16:rowId xmlns:a16="http://schemas.microsoft.com/office/drawing/2014/main" xmlns="" val="2659314546"/>
                  </a:ext>
                </a:extLst>
              </a:tr>
              <a:tr h="278130">
                <a:tc>
                  <a:txBody>
                    <a:bodyPr/>
                    <a:lstStyle/>
                    <a:p>
                      <a:r>
                        <a:rPr lang="en-ZA" sz="1700" dirty="0" smtClean="0"/>
                        <a:t>Programme 6:</a:t>
                      </a:r>
                      <a:r>
                        <a:rPr lang="en-ZA" sz="1700" baseline="0" dirty="0" smtClean="0"/>
                        <a:t> Incentive Development and Administration</a:t>
                      </a:r>
                      <a:endParaRPr lang="en-ZA" sz="1700" dirty="0"/>
                    </a:p>
                  </a:txBody>
                  <a:tcPr marL="68580" marR="68580" marT="34290" marB="34290"/>
                </a:tc>
                <a:tc>
                  <a:txBody>
                    <a:bodyPr/>
                    <a:lstStyle/>
                    <a:p>
                      <a:r>
                        <a:rPr lang="en-ZA" sz="1700" dirty="0" smtClean="0"/>
                        <a:t>Out of a</a:t>
                      </a:r>
                      <a:r>
                        <a:rPr lang="en-ZA" sz="1700" baseline="0" dirty="0" smtClean="0"/>
                        <a:t> total of 4 targets, 0 was achieved</a:t>
                      </a:r>
                      <a:endParaRPr lang="en-ZA" sz="1700" dirty="0"/>
                    </a:p>
                  </a:txBody>
                  <a:tcPr marL="68580" marR="68580" marT="34290" marB="34290"/>
                </a:tc>
                <a:tc>
                  <a:txBody>
                    <a:bodyPr/>
                    <a:lstStyle/>
                    <a:p>
                      <a:pPr algn="just"/>
                      <a:r>
                        <a:rPr lang="en-ZA" sz="1700" dirty="0" smtClean="0"/>
                        <a:t>Fewer</a:t>
                      </a:r>
                      <a:r>
                        <a:rPr lang="en-ZA" sz="1700" baseline="0" dirty="0" smtClean="0"/>
                        <a:t> applications were received </a:t>
                      </a:r>
                      <a:endParaRPr lang="en-ZA" sz="1700" dirty="0"/>
                    </a:p>
                  </a:txBody>
                  <a:tcPr marL="68580" marR="68580" marT="34290" marB="34290"/>
                </a:tc>
                <a:extLst>
                  <a:ext uri="{0D108BD9-81ED-4DB2-BD59-A6C34878D82A}">
                    <a16:rowId xmlns:a16="http://schemas.microsoft.com/office/drawing/2014/main" xmlns="" val="2235916707"/>
                  </a:ext>
                </a:extLst>
              </a:tr>
              <a:tr h="27813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700" dirty="0" smtClean="0"/>
                        <a:t>Programme 7:</a:t>
                      </a:r>
                      <a:r>
                        <a:rPr lang="en-ZA" sz="1700" baseline="0" dirty="0" smtClean="0"/>
                        <a:t> Trade Investment South Africa</a:t>
                      </a:r>
                      <a:endParaRPr lang="en-ZA" sz="1700" dirty="0" smtClean="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Out of a total of 2 targets,  1 was achieved</a:t>
                      </a: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smtClean="0">
                          <a:ln>
                            <a:noFill/>
                          </a:ln>
                          <a:solidFill>
                            <a:prstClr val="black"/>
                          </a:solidFill>
                          <a:effectLst/>
                          <a:uLnTx/>
                          <a:uFillTx/>
                          <a:latin typeface="+mn-lt"/>
                          <a:ea typeface="+mn-ea"/>
                          <a:cs typeface="+mn-cs"/>
                        </a:rPr>
                        <a:t>EMIA is awaiting for 6 month post events reports</a:t>
                      </a:r>
                      <a:endParaRPr kumimoji="0" lang="en-ZA" sz="17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473410436"/>
                  </a:ext>
                </a:extLst>
              </a:tr>
              <a:tr h="70286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ZA" sz="1700" dirty="0" smtClean="0"/>
                        <a:t>Programme 8:</a:t>
                      </a:r>
                      <a:r>
                        <a:rPr lang="en-ZA" sz="1700" baseline="0" dirty="0" smtClean="0"/>
                        <a:t> Investment South Africa</a:t>
                      </a:r>
                      <a:endParaRPr lang="en-ZA" sz="1700" dirty="0" smtClean="0"/>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Out of a total of 1 target,  1 was achieved</a:t>
                      </a:r>
                    </a:p>
                  </a:txBody>
                  <a:tcPr marL="68580" marR="68580" marT="34290" marB="34290"/>
                </a:tc>
                <a:tc>
                  <a:txBody>
                    <a:bodyP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ZA" sz="1700" b="0" i="0" u="none" strike="noStrike" kern="1200" cap="none" spc="0" normalizeH="0" baseline="0" noProof="0" dirty="0" smtClean="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5042457"/>
                  </a:ext>
                </a:extLst>
              </a:tr>
              <a:tr h="278130">
                <a:tc gridSpan="3">
                  <a:txBody>
                    <a:bodyPr/>
                    <a:lstStyle/>
                    <a:p>
                      <a:r>
                        <a:rPr lang="en-ZA" sz="1700" b="1" dirty="0" smtClean="0"/>
                        <a:t>Overall performance for the department: Out of 18 targets,</a:t>
                      </a:r>
                      <a:r>
                        <a:rPr lang="en-ZA" sz="1700" b="1" baseline="0" dirty="0" smtClean="0"/>
                        <a:t> 12 were achieved = 66,67%</a:t>
                      </a:r>
                      <a:endParaRPr lang="en-ZA" sz="17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3122617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5471" y="88325"/>
            <a:ext cx="11218605" cy="505691"/>
          </a:xfrm>
          <a:solidFill>
            <a:schemeClr val="accent2"/>
          </a:solidFill>
        </p:spPr>
        <p:txBody>
          <a:bodyPr>
            <a:normAutofit fontScale="90000"/>
          </a:bodyPr>
          <a:lstStyle/>
          <a:p>
            <a:pPr algn="ctr"/>
            <a:r>
              <a:rPr lang="en-ZA" b="1" dirty="0" smtClean="0"/>
              <a:t>Department of Traditional Affairs</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250204991"/>
              </p:ext>
            </p:extLst>
          </p:nvPr>
        </p:nvGraphicFramePr>
        <p:xfrm>
          <a:off x="265472" y="770229"/>
          <a:ext cx="11218605" cy="4863655"/>
        </p:xfrm>
        <a:graphic>
          <a:graphicData uri="http://schemas.openxmlformats.org/drawingml/2006/table">
            <a:tbl>
              <a:tblPr firstRow="1" bandRow="1">
                <a:tableStyleId>{21E4AEA4-8DFA-4A89-87EB-49C32662AFE0}</a:tableStyleId>
              </a:tblPr>
              <a:tblGrid>
                <a:gridCol w="3739535">
                  <a:extLst>
                    <a:ext uri="{9D8B030D-6E8A-4147-A177-3AD203B41FA5}">
                      <a16:colId xmlns:a16="http://schemas.microsoft.com/office/drawing/2014/main" xmlns="" val="3772667252"/>
                    </a:ext>
                  </a:extLst>
                </a:gridCol>
                <a:gridCol w="3739535">
                  <a:extLst>
                    <a:ext uri="{9D8B030D-6E8A-4147-A177-3AD203B41FA5}">
                      <a16:colId xmlns:a16="http://schemas.microsoft.com/office/drawing/2014/main" xmlns="" val="1507489926"/>
                    </a:ext>
                  </a:extLst>
                </a:gridCol>
                <a:gridCol w="3739535">
                  <a:extLst>
                    <a:ext uri="{9D8B030D-6E8A-4147-A177-3AD203B41FA5}">
                      <a16:colId xmlns:a16="http://schemas.microsoft.com/office/drawing/2014/main" xmlns="" val="2273761984"/>
                    </a:ext>
                  </a:extLst>
                </a:gridCol>
              </a:tblGrid>
              <a:tr h="702483">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767499813"/>
                  </a:ext>
                </a:extLst>
              </a:tr>
              <a:tr h="1040293">
                <a:tc>
                  <a:txBody>
                    <a:bodyPr/>
                    <a:lstStyle/>
                    <a:p>
                      <a:r>
                        <a:rPr lang="en-ZA" sz="1800" dirty="0" smtClean="0">
                          <a:latin typeface="+mn-lt"/>
                        </a:rPr>
                        <a:t>Programme 1: Administration</a:t>
                      </a:r>
                      <a:endParaRPr lang="en-ZA" sz="1800" dirty="0">
                        <a:latin typeface="+mn-lt"/>
                      </a:endParaRPr>
                    </a:p>
                  </a:txBody>
                  <a:tcPr marL="68580" marR="68580" marT="34290" marB="34290"/>
                </a:tc>
                <a:tc>
                  <a:txBody>
                    <a:bodyPr/>
                    <a:lstStyle/>
                    <a:p>
                      <a:r>
                        <a:rPr lang="en-ZA" sz="1800" dirty="0" smtClean="0">
                          <a:latin typeface="+mn-lt"/>
                        </a:rPr>
                        <a:t>Out of a total of 2</a:t>
                      </a:r>
                      <a:r>
                        <a:rPr lang="en-ZA" sz="1800" baseline="0" dirty="0" smtClean="0">
                          <a:latin typeface="+mn-lt"/>
                        </a:rPr>
                        <a:t> </a:t>
                      </a:r>
                      <a:r>
                        <a:rPr lang="en-ZA" sz="1800" dirty="0" smtClean="0">
                          <a:latin typeface="+mn-lt"/>
                        </a:rPr>
                        <a:t>targets, 2</a:t>
                      </a:r>
                      <a:r>
                        <a:rPr lang="en-ZA" sz="1800" baseline="0" dirty="0" smtClean="0">
                          <a:latin typeface="+mn-lt"/>
                        </a:rPr>
                        <a:t> were achieved</a:t>
                      </a:r>
                      <a:endParaRPr lang="en-ZA" sz="180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048158217"/>
                  </a:ext>
                </a:extLst>
              </a:tr>
              <a:tr h="1040293">
                <a:tc>
                  <a:txBody>
                    <a:bodyPr/>
                    <a:lstStyle/>
                    <a:p>
                      <a:r>
                        <a:rPr lang="en-ZA" sz="1800" dirty="0" smtClean="0">
                          <a:latin typeface="+mn-lt"/>
                        </a:rPr>
                        <a:t>Programme 2 : Research, Policy and Legislation</a:t>
                      </a:r>
                      <a:endParaRPr lang="en-ZA" sz="1800" dirty="0">
                        <a:latin typeface="+mn-lt"/>
                      </a:endParaRPr>
                    </a:p>
                  </a:txBody>
                  <a:tcPr marL="68580" marR="68580" marT="34290" marB="34290"/>
                </a:tc>
                <a:tc>
                  <a:txBody>
                    <a:bodyPr/>
                    <a:lstStyle/>
                    <a:p>
                      <a:r>
                        <a:rPr lang="en-ZA" sz="1800" dirty="0" smtClean="0">
                          <a:latin typeface="+mn-lt"/>
                        </a:rPr>
                        <a:t>Out of a</a:t>
                      </a:r>
                      <a:r>
                        <a:rPr lang="en-ZA" sz="1800" baseline="0" dirty="0" smtClean="0">
                          <a:latin typeface="+mn-lt"/>
                        </a:rPr>
                        <a:t> total of 7 targets, 7 were achieved</a:t>
                      </a:r>
                      <a:endParaRPr lang="en-ZA" sz="180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043285446"/>
                  </a:ext>
                </a:extLst>
              </a:tr>
              <a:tr h="1040293">
                <a:tc>
                  <a:txBody>
                    <a:bodyPr/>
                    <a:lstStyle/>
                    <a:p>
                      <a:r>
                        <a:rPr lang="en-ZA" sz="1800" dirty="0" smtClean="0">
                          <a:latin typeface="+mn-lt"/>
                        </a:rPr>
                        <a:t>Programme 3:</a:t>
                      </a:r>
                      <a:r>
                        <a:rPr lang="en-ZA" sz="1800" baseline="0" dirty="0" smtClean="0">
                          <a:latin typeface="+mn-lt"/>
                        </a:rPr>
                        <a:t> Institutional Support and Coordination</a:t>
                      </a:r>
                      <a:endParaRPr lang="en-ZA" sz="1800"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a total of 4  targets,  4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1040293">
                <a:tc gridSpan="3">
                  <a:txBody>
                    <a:bodyPr/>
                    <a:lstStyle/>
                    <a:p>
                      <a:r>
                        <a:rPr lang="en-ZA" sz="1800" b="1" dirty="0" smtClean="0">
                          <a:latin typeface="+mn-lt"/>
                        </a:rPr>
                        <a:t>Overall performance for the department: Out of 13 targets,</a:t>
                      </a:r>
                      <a:r>
                        <a:rPr lang="en-ZA" sz="1800" b="1" baseline="0" dirty="0" smtClean="0">
                          <a:latin typeface="+mn-lt"/>
                        </a:rPr>
                        <a:t> 13 were achieved =100 %</a:t>
                      </a:r>
                      <a:endParaRPr lang="en-ZA" sz="1800" b="1" dirty="0">
                        <a:latin typeface="+mn-lt"/>
                      </a:endParaRPr>
                    </a:p>
                  </a:txBody>
                  <a:tcPr marL="68580" marR="68580" marT="34290" marB="34290"/>
                </a:tc>
                <a:tc hMerge="1">
                  <a:txBody>
                    <a:bodyPr/>
                    <a:lstStyle/>
                    <a:p>
                      <a:endParaRPr lang="en-ZA" sz="1800" b="1" dirty="0">
                        <a:latin typeface="+mn-lt"/>
                      </a:endParaRPr>
                    </a:p>
                  </a:txBody>
                  <a:tcPr marL="68580" marR="68580" marT="34290" marB="34290"/>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2427388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987" y="206478"/>
            <a:ext cx="11703225" cy="523220"/>
          </a:xfrm>
          <a:prstGeom prst="rect">
            <a:avLst/>
          </a:prstGeom>
          <a:solidFill>
            <a:schemeClr val="accent2"/>
          </a:solidFill>
        </p:spPr>
        <p:txBody>
          <a:bodyPr wrap="square" rtlCol="0">
            <a:spAutoFit/>
          </a:bodyPr>
          <a:lstStyle/>
          <a:p>
            <a:pPr algn="ctr"/>
            <a:r>
              <a:rPr lang="en-ZA" sz="2800" b="1" dirty="0">
                <a:latin typeface="+mj-lt"/>
              </a:rPr>
              <a:t>Department of Transport</a:t>
            </a:r>
            <a:endParaRPr lang="en-US" sz="2800" b="1" dirty="0">
              <a:latin typeface="+mj-lt"/>
            </a:endParaRPr>
          </a:p>
        </p:txBody>
      </p:sp>
      <p:graphicFrame>
        <p:nvGraphicFramePr>
          <p:cNvPr id="9" name="Content Placeholder 5"/>
          <p:cNvGraphicFramePr>
            <a:graphicFrameLocks/>
          </p:cNvGraphicFramePr>
          <p:nvPr>
            <p:extLst>
              <p:ext uri="{D42A27DB-BD31-4B8C-83A1-F6EECF244321}">
                <p14:modId xmlns:p14="http://schemas.microsoft.com/office/powerpoint/2010/main" xmlns="" val="3812605298"/>
              </p:ext>
            </p:extLst>
          </p:nvPr>
        </p:nvGraphicFramePr>
        <p:xfrm>
          <a:off x="117987" y="886864"/>
          <a:ext cx="11775654" cy="5157939"/>
        </p:xfrm>
        <a:graphic>
          <a:graphicData uri="http://schemas.openxmlformats.org/drawingml/2006/table">
            <a:tbl>
              <a:tblPr firstRow="1" bandRow="1">
                <a:tableStyleId>{21E4AEA4-8DFA-4A89-87EB-49C32662AFE0}</a:tableStyleId>
              </a:tblPr>
              <a:tblGrid>
                <a:gridCol w="2900517">
                  <a:extLst>
                    <a:ext uri="{9D8B030D-6E8A-4147-A177-3AD203B41FA5}">
                      <a16:colId xmlns:a16="http://schemas.microsoft.com/office/drawing/2014/main" xmlns="" val="3772667252"/>
                    </a:ext>
                  </a:extLst>
                </a:gridCol>
                <a:gridCol w="3726425">
                  <a:extLst>
                    <a:ext uri="{9D8B030D-6E8A-4147-A177-3AD203B41FA5}">
                      <a16:colId xmlns:a16="http://schemas.microsoft.com/office/drawing/2014/main" xmlns="" val="1507489926"/>
                    </a:ext>
                  </a:extLst>
                </a:gridCol>
                <a:gridCol w="5148712">
                  <a:extLst>
                    <a:ext uri="{9D8B030D-6E8A-4147-A177-3AD203B41FA5}">
                      <a16:colId xmlns:a16="http://schemas.microsoft.com/office/drawing/2014/main" xmlns="" val="2823009217"/>
                    </a:ext>
                  </a:extLst>
                </a:gridCol>
              </a:tblGrid>
              <a:tr h="56205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7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246997">
                <a:tc>
                  <a:txBody>
                    <a:bodyPr/>
                    <a:lstStyle/>
                    <a:p>
                      <a:pPr algn="just"/>
                      <a:r>
                        <a:rPr lang="en-ZA" sz="1700" b="0" dirty="0" smtClean="0"/>
                        <a:t>Programme 1: Administration</a:t>
                      </a:r>
                      <a:endParaRPr lang="en-ZA" sz="1700" b="0" dirty="0"/>
                    </a:p>
                  </a:txBody>
                  <a:tcPr marL="68580" marR="68580" marT="34290" marB="34290"/>
                </a:tc>
                <a:tc>
                  <a:txBody>
                    <a:bodyPr/>
                    <a:lstStyle/>
                    <a:p>
                      <a:pPr algn="just"/>
                      <a:r>
                        <a:rPr lang="en-ZA" sz="1700" b="0" dirty="0" smtClean="0"/>
                        <a:t>Out of 4 targets, 4 targets were achieved</a:t>
                      </a:r>
                      <a:endParaRPr lang="en-ZA" sz="1700" b="0" dirty="0"/>
                    </a:p>
                  </a:txBody>
                  <a:tcPr marL="68580" marR="68580" marT="34290" marB="34290"/>
                </a:tc>
                <a:tc>
                  <a:txBody>
                    <a:bodyPr/>
                    <a:lstStyle/>
                    <a:p>
                      <a:pPr algn="just"/>
                      <a:endParaRPr lang="en-ZA" sz="1700" b="0" dirty="0"/>
                    </a:p>
                  </a:txBody>
                  <a:tcPr marL="68580" marR="68580" marT="34290" marB="34290"/>
                </a:tc>
                <a:extLst>
                  <a:ext uri="{0D108BD9-81ED-4DB2-BD59-A6C34878D82A}">
                    <a16:rowId xmlns:a16="http://schemas.microsoft.com/office/drawing/2014/main" xmlns="" val="120338405"/>
                  </a:ext>
                </a:extLst>
              </a:tr>
              <a:tr h="444595">
                <a:tc>
                  <a:txBody>
                    <a:bodyPr/>
                    <a:lstStyle/>
                    <a:p>
                      <a:pPr algn="just"/>
                      <a:r>
                        <a:rPr lang="en-ZA" sz="1700" dirty="0" smtClean="0"/>
                        <a:t>Programme 2: Integrated</a:t>
                      </a:r>
                      <a:r>
                        <a:rPr lang="en-ZA" sz="1700" baseline="0" dirty="0" smtClean="0"/>
                        <a:t> Transport Planning</a:t>
                      </a:r>
                      <a:endParaRPr lang="en-ZA" sz="1700" dirty="0"/>
                    </a:p>
                  </a:txBody>
                  <a:tcPr marL="68580" marR="68580" marT="34290" marB="34290"/>
                </a:tc>
                <a:tc>
                  <a:txBody>
                    <a:bodyPr/>
                    <a:lstStyle/>
                    <a:p>
                      <a:pPr algn="just"/>
                      <a:r>
                        <a:rPr lang="en-ZA" sz="1700" dirty="0" smtClean="0"/>
                        <a:t>Out of 4 targets, 4 targets were</a:t>
                      </a:r>
                      <a:r>
                        <a:rPr lang="en-ZA" sz="1700" baseline="0" dirty="0" smtClean="0"/>
                        <a:t> achieved</a:t>
                      </a:r>
                      <a:r>
                        <a:rPr lang="en-ZA" sz="1700" dirty="0" smtClean="0"/>
                        <a:t> </a:t>
                      </a:r>
                      <a:endParaRPr lang="en-ZA" sz="1700" dirty="0"/>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2043285446"/>
                  </a:ext>
                </a:extLst>
              </a:tr>
              <a:tr h="246997">
                <a:tc>
                  <a:txBody>
                    <a:bodyPr/>
                    <a:lstStyle/>
                    <a:p>
                      <a:pPr algn="just"/>
                      <a:r>
                        <a:rPr lang="en-ZA" sz="1700" dirty="0" smtClean="0"/>
                        <a:t>Programme 3:</a:t>
                      </a:r>
                      <a:r>
                        <a:rPr lang="en-ZA" sz="1700" baseline="0" dirty="0" smtClean="0"/>
                        <a:t> Rail Transport</a:t>
                      </a:r>
                      <a:endParaRPr lang="en-ZA" sz="1700" dirty="0"/>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700" b="0" i="0" u="none" strike="noStrike" kern="1200" cap="none" spc="0" normalizeH="0" baseline="0" noProof="0" dirty="0" smtClean="0">
                          <a:ln>
                            <a:noFill/>
                          </a:ln>
                          <a:solidFill>
                            <a:prstClr val="black"/>
                          </a:solidFill>
                          <a:effectLst/>
                          <a:uLnTx/>
                          <a:uFillTx/>
                          <a:latin typeface="+mn-lt"/>
                          <a:ea typeface="+mn-ea"/>
                          <a:cs typeface="+mn-cs"/>
                        </a:rPr>
                        <a:t>Out of 2 targets, 2 targets were achieved</a:t>
                      </a:r>
                      <a:endParaRPr kumimoji="0" lang="en-ZA" sz="17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105803106"/>
                  </a:ext>
                </a:extLst>
              </a:tr>
              <a:tr h="246997">
                <a:tc>
                  <a:txBody>
                    <a:bodyPr/>
                    <a:lstStyle/>
                    <a:p>
                      <a:pPr algn="just"/>
                      <a:r>
                        <a:rPr lang="en-ZA" sz="1700" dirty="0" smtClean="0"/>
                        <a:t>Programme 4: Road Transport</a:t>
                      </a:r>
                      <a:endParaRPr lang="en-ZA" sz="1700" dirty="0"/>
                    </a:p>
                  </a:txBody>
                  <a:tcPr marL="68580" marR="68580" marT="34290" marB="34290"/>
                </a:tc>
                <a:tc>
                  <a:txBody>
                    <a:bodyPr/>
                    <a:lstStyle/>
                    <a:p>
                      <a:pPr algn="just"/>
                      <a:r>
                        <a:rPr lang="en-ZA" sz="1700" dirty="0" smtClean="0"/>
                        <a:t>Out of 4 targets, 4 targets were achieved</a:t>
                      </a:r>
                      <a:r>
                        <a:rPr lang="en-ZA" sz="1700" baseline="0" dirty="0" smtClean="0"/>
                        <a:t> </a:t>
                      </a:r>
                      <a:endParaRPr lang="en-ZA" sz="1700" dirty="0"/>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2055341534"/>
                  </a:ext>
                </a:extLst>
              </a:tr>
              <a:tr h="246997">
                <a:tc>
                  <a:txBody>
                    <a:bodyPr/>
                    <a:lstStyle/>
                    <a:p>
                      <a:pPr algn="just"/>
                      <a:r>
                        <a:rPr lang="en-ZA" sz="1700" dirty="0" smtClean="0"/>
                        <a:t>Programme</a:t>
                      </a:r>
                      <a:r>
                        <a:rPr lang="en-ZA" sz="1700" baseline="0" dirty="0" smtClean="0"/>
                        <a:t> 5: Civil Aviation</a:t>
                      </a:r>
                      <a:endParaRPr lang="en-ZA" sz="1700" dirty="0"/>
                    </a:p>
                  </a:txBody>
                  <a:tcPr marL="68580" marR="68580" marT="34290" marB="34290"/>
                </a:tc>
                <a:tc>
                  <a:txBody>
                    <a:bodyPr/>
                    <a:lstStyle/>
                    <a:p>
                      <a:pPr algn="just"/>
                      <a:r>
                        <a:rPr lang="en-ZA" sz="1700" dirty="0" smtClean="0"/>
                        <a:t>Out of 3 targets, 3 targets were achieved</a:t>
                      </a:r>
                      <a:endParaRPr lang="en-ZA" sz="1700" dirty="0"/>
                    </a:p>
                  </a:txBody>
                  <a:tcPr marL="68580" marR="68580" marT="34290" marB="34290"/>
                </a:tc>
                <a:tc>
                  <a:txBody>
                    <a:bodyPr/>
                    <a:lstStyle/>
                    <a:p>
                      <a:pPr algn="just"/>
                      <a:endParaRPr lang="en-ZA" sz="1700" dirty="0"/>
                    </a:p>
                  </a:txBody>
                  <a:tcPr marL="68580" marR="68580" marT="34290" marB="34290"/>
                </a:tc>
                <a:extLst>
                  <a:ext uri="{0D108BD9-81ED-4DB2-BD59-A6C34878D82A}">
                    <a16:rowId xmlns:a16="http://schemas.microsoft.com/office/drawing/2014/main" xmlns="" val="814072406"/>
                  </a:ext>
                </a:extLst>
              </a:tr>
              <a:tr h="1124324">
                <a:tc>
                  <a:txBody>
                    <a:bodyPr/>
                    <a:lstStyle/>
                    <a:p>
                      <a:pPr algn="just"/>
                      <a:r>
                        <a:rPr lang="en-ZA" sz="1700" dirty="0" smtClean="0"/>
                        <a:t>Programme 6:</a:t>
                      </a:r>
                      <a:r>
                        <a:rPr lang="en-ZA" sz="1700" baseline="0" dirty="0" smtClean="0"/>
                        <a:t> </a:t>
                      </a:r>
                      <a:r>
                        <a:rPr lang="en-ZA" sz="1700" dirty="0" smtClean="0"/>
                        <a:t>Maritime Transport </a:t>
                      </a:r>
                      <a:endParaRPr lang="en-ZA" sz="1700" dirty="0"/>
                    </a:p>
                  </a:txBody>
                  <a:tcPr marL="68580" marR="68580" marT="34290" marB="34290"/>
                </a:tc>
                <a:tc>
                  <a:txBody>
                    <a:bodyPr/>
                    <a:lstStyle/>
                    <a:p>
                      <a:pPr algn="just"/>
                      <a:r>
                        <a:rPr lang="en-ZA" sz="1700" dirty="0" smtClean="0"/>
                        <a:t>Out of 6 targets, 2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ZA" sz="1700" dirty="0" smtClean="0"/>
                        <a:t>Merchant Shipping Bill to be published for public comment in Quarter 4.</a:t>
                      </a:r>
                    </a:p>
                    <a:p>
                      <a:pPr marL="285750" indent="-285750" algn="just">
                        <a:buFont typeface="Arial" panose="020B0604020202020204" pitchFamily="34" charset="0"/>
                        <a:buChar char="•"/>
                      </a:pPr>
                      <a:r>
                        <a:rPr lang="en-ZA" sz="1700" dirty="0" smtClean="0"/>
                        <a:t>Draft Marine Pollution Prevention Amendment Bill to be presented to FOSAD cluster in</a:t>
                      </a:r>
                      <a:r>
                        <a:rPr lang="en-ZA" sz="1700" baseline="0" dirty="0" smtClean="0"/>
                        <a:t> Quarter 4.</a:t>
                      </a:r>
                      <a:endParaRPr lang="en-ZA" sz="1700" dirty="0"/>
                    </a:p>
                  </a:txBody>
                  <a:tcPr marL="68580" marR="68580" marT="34290" marB="34290"/>
                </a:tc>
                <a:extLst>
                  <a:ext uri="{0D108BD9-81ED-4DB2-BD59-A6C34878D82A}">
                    <a16:rowId xmlns:a16="http://schemas.microsoft.com/office/drawing/2014/main" xmlns="" val="755843132"/>
                  </a:ext>
                </a:extLst>
              </a:tr>
              <a:tr h="795881">
                <a:tc>
                  <a:txBody>
                    <a:bodyPr/>
                    <a:lstStyle/>
                    <a:p>
                      <a:pPr algn="just"/>
                      <a:r>
                        <a:rPr lang="en-ZA" sz="1700" dirty="0" smtClean="0"/>
                        <a:t>Programme</a:t>
                      </a:r>
                      <a:r>
                        <a:rPr lang="en-ZA" sz="1700" baseline="0" dirty="0" smtClean="0"/>
                        <a:t> 7: </a:t>
                      </a:r>
                      <a:r>
                        <a:rPr lang="en-ZA" sz="1700" dirty="0" smtClean="0"/>
                        <a:t>Public Transport</a:t>
                      </a:r>
                      <a:r>
                        <a:rPr lang="en-ZA" sz="1700" baseline="0" dirty="0" smtClean="0"/>
                        <a:t> </a:t>
                      </a:r>
                      <a:endParaRPr lang="en-ZA" sz="1700" dirty="0"/>
                    </a:p>
                  </a:txBody>
                  <a:tcPr marL="68580" marR="68580" marT="34290" marB="34290"/>
                </a:tc>
                <a:tc>
                  <a:txBody>
                    <a:bodyPr/>
                    <a:lstStyle/>
                    <a:p>
                      <a:pPr algn="just"/>
                      <a:r>
                        <a:rPr lang="en-ZA" sz="1700" dirty="0" smtClean="0"/>
                        <a:t>Out of 3 targets, 2 targets were achieved</a:t>
                      </a:r>
                      <a:endParaRPr lang="en-ZA" sz="1700" dirty="0"/>
                    </a:p>
                  </a:txBody>
                  <a:tcPr marL="68580" marR="68580" marT="34290" marB="34290"/>
                </a:tc>
                <a:tc>
                  <a:txBody>
                    <a:bodyPr/>
                    <a:lstStyle/>
                    <a:p>
                      <a:pPr marL="285750" indent="-285750" algn="just">
                        <a:buFont typeface="Arial" panose="020B0604020202020204" pitchFamily="34" charset="0"/>
                        <a:buChar char="•"/>
                      </a:pPr>
                      <a:r>
                        <a:rPr lang="en-US" sz="1700" dirty="0" smtClean="0"/>
                        <a:t>The development of the Integrated Public Transport</a:t>
                      </a:r>
                      <a:r>
                        <a:rPr lang="en-US" sz="1700" baseline="0" dirty="0" smtClean="0"/>
                        <a:t> </a:t>
                      </a:r>
                      <a:r>
                        <a:rPr lang="en-US" sz="1700" dirty="0" smtClean="0"/>
                        <a:t>Network concept document and detailed network plans for the two district municipalities will</a:t>
                      </a:r>
                      <a:r>
                        <a:rPr lang="en-US" sz="1700" baseline="0" dirty="0" smtClean="0"/>
                        <a:t> </a:t>
                      </a:r>
                      <a:r>
                        <a:rPr lang="en-US" sz="1700" dirty="0" smtClean="0"/>
                        <a:t>be prioritised in Quarter 4.</a:t>
                      </a:r>
                      <a:endParaRPr lang="en-ZA" sz="1700" dirty="0"/>
                    </a:p>
                  </a:txBody>
                  <a:tcPr marL="68580" marR="68580" marT="34290" marB="34290"/>
                </a:tc>
                <a:extLst>
                  <a:ext uri="{0D108BD9-81ED-4DB2-BD59-A6C34878D82A}">
                    <a16:rowId xmlns:a16="http://schemas.microsoft.com/office/drawing/2014/main" xmlns="" val="1671196699"/>
                  </a:ext>
                </a:extLst>
              </a:tr>
              <a:tr h="444595">
                <a:tc gridSpan="3">
                  <a:txBody>
                    <a:bodyPr/>
                    <a:lstStyle/>
                    <a:p>
                      <a:pPr algn="just"/>
                      <a:r>
                        <a:rPr lang="en-ZA" sz="1700" b="1" dirty="0" smtClean="0"/>
                        <a:t>Overall performance for the department: Out of 26 targets, 21 targets were achieved = 80,7%</a:t>
                      </a:r>
                    </a:p>
                  </a:txBody>
                  <a:tcPr marL="68580" marR="68580" marT="34290" marB="34290"/>
                </a:tc>
                <a:tc hMerge="1">
                  <a:txBody>
                    <a:bodyPr/>
                    <a:lstStyle/>
                    <a:p>
                      <a:pPr marL="0" marR="0" indent="0" algn="just" defTabSz="685800" rtl="0" eaLnBrk="1" fontAlgn="auto" latinLnBrk="0" hangingPunct="1">
                        <a:lnSpc>
                          <a:spcPct val="100000"/>
                        </a:lnSpc>
                        <a:spcBef>
                          <a:spcPts val="0"/>
                        </a:spcBef>
                        <a:spcAft>
                          <a:spcPts val="0"/>
                        </a:spcAft>
                        <a:buClrTx/>
                        <a:buSzTx/>
                        <a:buFontTx/>
                        <a:buNone/>
                        <a:tabLst/>
                        <a:defRPr/>
                      </a:pPr>
                      <a:endParaRPr lang="en-ZA" sz="1800" b="1" dirty="0" smtClean="0"/>
                    </a:p>
                  </a:txBody>
                  <a:tcPr marL="68580" marR="68580" marT="34290" marB="34290"/>
                </a:tc>
                <a:tc hMerge="1">
                  <a:txBody>
                    <a:bodyPr/>
                    <a:lstStyle/>
                    <a:p>
                      <a:pPr algn="just"/>
                      <a:endParaRPr lang="en-ZA" sz="1800" dirty="0"/>
                    </a:p>
                  </a:txBody>
                  <a:tcPr marL="68580" marR="68580" marT="34290" marB="34290"/>
                </a:tc>
                <a:extLst>
                  <a:ext uri="{0D108BD9-81ED-4DB2-BD59-A6C34878D82A}">
                    <a16:rowId xmlns:a16="http://schemas.microsoft.com/office/drawing/2014/main" xmlns="" val="3660641714"/>
                  </a:ext>
                </a:extLst>
              </a:tr>
            </a:tbl>
          </a:graphicData>
        </a:graphic>
      </p:graphicFrame>
    </p:spTree>
    <p:extLst>
      <p:ext uri="{BB962C8B-B14F-4D97-AF65-F5344CB8AC3E}">
        <p14:creationId xmlns:p14="http://schemas.microsoft.com/office/powerpoint/2010/main" xmlns="" val="3761775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7092" y="360058"/>
            <a:ext cx="11355583" cy="505691"/>
          </a:xfrm>
          <a:solidFill>
            <a:schemeClr val="accent2"/>
          </a:solidFill>
        </p:spPr>
        <p:txBody>
          <a:bodyPr>
            <a:normAutofit fontScale="90000"/>
          </a:bodyPr>
          <a:lstStyle/>
          <a:p>
            <a:pPr algn="ctr"/>
            <a:r>
              <a:rPr lang="en-ZA" b="1" dirty="0" smtClean="0"/>
              <a:t>Department of Water and Sanitation</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94200904"/>
              </p:ext>
            </p:extLst>
          </p:nvPr>
        </p:nvGraphicFramePr>
        <p:xfrm>
          <a:off x="1265382" y="1899575"/>
          <a:ext cx="6964219" cy="342900"/>
        </p:xfrm>
        <a:graphic>
          <a:graphicData uri="http://schemas.openxmlformats.org/drawingml/2006/table">
            <a:tbl>
              <a:tblPr firstRow="1" bandRow="1">
                <a:tableStyleId>{21E4AEA4-8DFA-4A89-87EB-49C32662AFE0}</a:tableStyleId>
              </a:tblPr>
              <a:tblGrid>
                <a:gridCol w="1957481">
                  <a:extLst>
                    <a:ext uri="{9D8B030D-6E8A-4147-A177-3AD203B41FA5}">
                      <a16:colId xmlns:a16="http://schemas.microsoft.com/office/drawing/2014/main" xmlns="" val="3772667252"/>
                    </a:ext>
                  </a:extLst>
                </a:gridCol>
                <a:gridCol w="1891312">
                  <a:extLst>
                    <a:ext uri="{9D8B030D-6E8A-4147-A177-3AD203B41FA5}">
                      <a16:colId xmlns:a16="http://schemas.microsoft.com/office/drawing/2014/main" xmlns="" val="1507489926"/>
                    </a:ext>
                  </a:extLst>
                </a:gridCol>
                <a:gridCol w="3115426">
                  <a:extLst>
                    <a:ext uri="{9D8B030D-6E8A-4147-A177-3AD203B41FA5}">
                      <a16:colId xmlns:a16="http://schemas.microsoft.com/office/drawing/2014/main" xmlns="" val="1010772051"/>
                    </a:ext>
                  </a:extLst>
                </a:gridCol>
              </a:tblGrid>
              <a:tr h="325062">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endParaRPr lang="en-ZA" sz="1800" b="1" kern="1200" dirty="0" smtClean="0">
                        <a:solidFill>
                          <a:schemeClr val="bg1"/>
                        </a:solidFill>
                        <a:effectLst/>
                        <a:latin typeface="+mj-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endParaRPr lang="en-ZA" sz="1800" b="1" kern="1200" dirty="0" smtClean="0">
                        <a:solidFill>
                          <a:schemeClr val="bg1"/>
                        </a:solidFill>
                        <a:effectLst/>
                        <a:latin typeface="+mj-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endParaRPr lang="en-ZA" sz="1800" b="1" kern="1200" dirty="0" smtClean="0">
                        <a:solidFill>
                          <a:schemeClr val="bg1"/>
                        </a:solidFill>
                        <a:effectLst/>
                        <a:latin typeface="+mj-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1664731651"/>
                  </a:ext>
                </a:extLst>
              </a:tr>
            </a:tbl>
          </a:graphicData>
        </a:graphic>
      </p:graphicFrame>
      <p:sp>
        <p:nvSpPr>
          <p:cNvPr id="3" name="TextBox 2"/>
          <p:cNvSpPr txBox="1"/>
          <p:nvPr/>
        </p:nvSpPr>
        <p:spPr>
          <a:xfrm>
            <a:off x="1265382" y="1416743"/>
            <a:ext cx="9646723" cy="553998"/>
          </a:xfrm>
          <a:prstGeom prst="rect">
            <a:avLst/>
          </a:prstGeom>
          <a:noFill/>
        </p:spPr>
        <p:txBody>
          <a:bodyPr wrap="square" rtlCol="0">
            <a:spAutoFit/>
          </a:bodyPr>
          <a:lstStyle/>
          <a:p>
            <a:endParaRPr lang="en-US" sz="3000" dirty="0">
              <a:latin typeface="+mj-lt"/>
              <a:ea typeface="+mj-ea"/>
              <a:cs typeface="+mj-cs"/>
            </a:endParaRPr>
          </a:p>
        </p:txBody>
      </p:sp>
      <p:graphicFrame>
        <p:nvGraphicFramePr>
          <p:cNvPr id="8" name="Content Placeholder 5"/>
          <p:cNvGraphicFramePr>
            <a:graphicFrameLocks/>
          </p:cNvGraphicFramePr>
          <p:nvPr>
            <p:extLst>
              <p:ext uri="{D42A27DB-BD31-4B8C-83A1-F6EECF244321}">
                <p14:modId xmlns:p14="http://schemas.microsoft.com/office/powerpoint/2010/main" xmlns="" val="2323121194"/>
              </p:ext>
            </p:extLst>
          </p:nvPr>
        </p:nvGraphicFramePr>
        <p:xfrm>
          <a:off x="277092" y="1311564"/>
          <a:ext cx="11233035" cy="1481905"/>
        </p:xfrm>
        <a:graphic>
          <a:graphicData uri="http://schemas.openxmlformats.org/drawingml/2006/table">
            <a:tbl>
              <a:tblPr firstRow="1" bandRow="1">
                <a:tableStyleId>{21E4AEA4-8DFA-4A89-87EB-49C32662AFE0}</a:tableStyleId>
              </a:tblPr>
              <a:tblGrid>
                <a:gridCol w="11233035">
                  <a:extLst>
                    <a:ext uri="{9D8B030D-6E8A-4147-A177-3AD203B41FA5}">
                      <a16:colId xmlns:a16="http://schemas.microsoft.com/office/drawing/2014/main" xmlns="" val="3772667252"/>
                    </a:ext>
                  </a:extLst>
                </a:gridCol>
              </a:tblGrid>
              <a:tr h="532966">
                <a:tc>
                  <a:txBody>
                    <a:bodyPr/>
                    <a:lstStyle/>
                    <a:p>
                      <a:r>
                        <a:rPr lang="en-US" sz="2000" b="1" dirty="0" smtClean="0">
                          <a:solidFill>
                            <a:schemeClr val="bg1"/>
                          </a:solidFill>
                        </a:rPr>
                        <a:t>Did not submit the Quarter 3 reporting in adherence to the 2019/20 QPR Guidelines</a:t>
                      </a:r>
                    </a:p>
                  </a:txBody>
                  <a:tcPr marL="68580" marR="68580" marT="34290" marB="34290"/>
                </a:tc>
                <a:extLst>
                  <a:ext uri="{0D108BD9-81ED-4DB2-BD59-A6C34878D82A}">
                    <a16:rowId xmlns:a16="http://schemas.microsoft.com/office/drawing/2014/main" xmlns="" val="2048158217"/>
                  </a:ext>
                </a:extLst>
              </a:tr>
              <a:tr h="948939">
                <a:tc>
                  <a:txBody>
                    <a:bodyPr/>
                    <a:lstStyle/>
                    <a:p>
                      <a:pPr marL="285750" indent="-285750">
                        <a:buFont typeface="Arial" panose="020B0604020202020204" pitchFamily="34" charset="0"/>
                        <a:buChar char="•"/>
                      </a:pPr>
                      <a:r>
                        <a:rPr lang="en-US" sz="2000" b="0" dirty="0" smtClean="0">
                          <a:solidFill>
                            <a:schemeClr val="tx1"/>
                          </a:solidFill>
                        </a:rPr>
                        <a:t>Departments</a:t>
                      </a:r>
                      <a:r>
                        <a:rPr lang="en-US" sz="2000" b="0" baseline="0" dirty="0" smtClean="0">
                          <a:solidFill>
                            <a:schemeClr val="tx1"/>
                          </a:solidFill>
                        </a:rPr>
                        <a:t> are audited by the AGSA on compliance to planning and reporting prescripts.</a:t>
                      </a:r>
                    </a:p>
                    <a:p>
                      <a:pPr marL="285750" indent="-285750">
                        <a:buFont typeface="Arial" panose="020B0604020202020204" pitchFamily="34" charset="0"/>
                        <a:buChar char="•"/>
                      </a:pPr>
                      <a:r>
                        <a:rPr lang="en-US" sz="2000" b="0" baseline="0" dirty="0" smtClean="0">
                          <a:solidFill>
                            <a:schemeClr val="tx1"/>
                          </a:solidFill>
                        </a:rPr>
                        <a:t>DPME is supporting the department to comply to the reporting prescripts</a:t>
                      </a:r>
                      <a:endParaRPr lang="en-US" sz="2000" b="0" dirty="0" smtClean="0">
                        <a:solidFill>
                          <a:schemeClr val="tx1"/>
                        </a:solidFill>
                      </a:endParaRPr>
                    </a:p>
                  </a:txBody>
                  <a:tcPr marL="68580" marR="68580" marT="34290" marB="34290"/>
                </a:tc>
                <a:extLst>
                  <a:ext uri="{0D108BD9-81ED-4DB2-BD59-A6C34878D82A}">
                    <a16:rowId xmlns:a16="http://schemas.microsoft.com/office/drawing/2014/main" xmlns="" val="2160051752"/>
                  </a:ext>
                </a:extLst>
              </a:tr>
            </a:tbl>
          </a:graphicData>
        </a:graphic>
      </p:graphicFrame>
    </p:spTree>
    <p:extLst>
      <p:ext uri="{BB962C8B-B14F-4D97-AF65-F5344CB8AC3E}">
        <p14:creationId xmlns:p14="http://schemas.microsoft.com/office/powerpoint/2010/main" xmlns="" val="3712332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17988" y="0"/>
            <a:ext cx="11759785" cy="647087"/>
          </a:xfrm>
          <a:prstGeom prst="rect">
            <a:avLst/>
          </a:prstGeom>
          <a:solidFill>
            <a:schemeClr val="accent2"/>
          </a:solidFill>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ZA" sz="2800" b="1" dirty="0" smtClean="0"/>
              <a:t>Department of Women, Youth and Persons with Disabilities </a:t>
            </a:r>
            <a:endParaRPr lang="en-ZA" sz="2800" b="1" dirty="0"/>
          </a:p>
        </p:txBody>
      </p:sp>
      <p:graphicFrame>
        <p:nvGraphicFramePr>
          <p:cNvPr id="8" name="Content Placeholder 5"/>
          <p:cNvGraphicFramePr>
            <a:graphicFrameLocks/>
          </p:cNvGraphicFramePr>
          <p:nvPr>
            <p:extLst>
              <p:ext uri="{D42A27DB-BD31-4B8C-83A1-F6EECF244321}">
                <p14:modId xmlns:p14="http://schemas.microsoft.com/office/powerpoint/2010/main" xmlns="" val="3479619535"/>
              </p:ext>
            </p:extLst>
          </p:nvPr>
        </p:nvGraphicFramePr>
        <p:xfrm>
          <a:off x="117988" y="883061"/>
          <a:ext cx="11759785" cy="5804207"/>
        </p:xfrm>
        <a:graphic>
          <a:graphicData uri="http://schemas.openxmlformats.org/drawingml/2006/table">
            <a:tbl>
              <a:tblPr firstRow="1" bandRow="1">
                <a:tableStyleId>{21E4AEA4-8DFA-4A89-87EB-49C32662AFE0}</a:tableStyleId>
              </a:tblPr>
              <a:tblGrid>
                <a:gridCol w="3884378">
                  <a:extLst>
                    <a:ext uri="{9D8B030D-6E8A-4147-A177-3AD203B41FA5}">
                      <a16:colId xmlns:a16="http://schemas.microsoft.com/office/drawing/2014/main" xmlns="" val="3772667252"/>
                    </a:ext>
                  </a:extLst>
                </a:gridCol>
                <a:gridCol w="3014560">
                  <a:extLst>
                    <a:ext uri="{9D8B030D-6E8A-4147-A177-3AD203B41FA5}">
                      <a16:colId xmlns:a16="http://schemas.microsoft.com/office/drawing/2014/main" xmlns="" val="1507489926"/>
                    </a:ext>
                  </a:extLst>
                </a:gridCol>
                <a:gridCol w="4860847">
                  <a:extLst>
                    <a:ext uri="{9D8B030D-6E8A-4147-A177-3AD203B41FA5}">
                      <a16:colId xmlns:a16="http://schemas.microsoft.com/office/drawing/2014/main" xmlns="" val="2823009217"/>
                    </a:ext>
                  </a:extLst>
                </a:gridCol>
              </a:tblGrid>
              <a:tr h="49611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685169">
                <a:tc>
                  <a:txBody>
                    <a:bodyPr/>
                    <a:lstStyle/>
                    <a:p>
                      <a:pPr algn="just">
                        <a:lnSpc>
                          <a:spcPct val="105000"/>
                        </a:lnSpc>
                        <a:spcAft>
                          <a:spcPts val="0"/>
                        </a:spcAft>
                      </a:pPr>
                      <a:r>
                        <a:rPr lang="en-GB" sz="1800" b="0" kern="1200" dirty="0">
                          <a:solidFill>
                            <a:schemeClr val="dk1"/>
                          </a:solidFill>
                          <a:latin typeface="+mn-lt"/>
                          <a:ea typeface="+mn-ea"/>
                          <a:cs typeface="+mn-cs"/>
                        </a:rPr>
                        <a:t>Programme 1: </a:t>
                      </a:r>
                      <a:r>
                        <a:rPr lang="en-GB" sz="1800" b="0" kern="1200" dirty="0" smtClean="0">
                          <a:solidFill>
                            <a:schemeClr val="dk1"/>
                          </a:solidFill>
                          <a:latin typeface="+mn-lt"/>
                          <a:ea typeface="+mn-ea"/>
                          <a:cs typeface="+mn-cs"/>
                        </a:rPr>
                        <a:t>Administration</a:t>
                      </a:r>
                      <a:endParaRPr lang="en-GB" sz="1800" b="0" kern="1200" dirty="0">
                        <a:solidFill>
                          <a:schemeClr val="dk1"/>
                        </a:solidFill>
                        <a:latin typeface="+mn-lt"/>
                        <a:ea typeface="+mn-ea"/>
                        <a:cs typeface="+mn-cs"/>
                      </a:endParaRPr>
                    </a:p>
                  </a:txBody>
                  <a:tcPr marL="51435" marR="51435" marT="0" marB="0"/>
                </a:tc>
                <a:tc>
                  <a:txBody>
                    <a:bodyPr/>
                    <a:lstStyle/>
                    <a:p>
                      <a:pPr algn="just"/>
                      <a:r>
                        <a:rPr lang="en-ZA" sz="1800" b="0" dirty="0" smtClean="0"/>
                        <a:t>Out of 11</a:t>
                      </a:r>
                      <a:r>
                        <a:rPr lang="en-ZA" sz="1800" b="0" baseline="0" dirty="0" smtClean="0"/>
                        <a:t> </a:t>
                      </a:r>
                      <a:r>
                        <a:rPr lang="en-ZA" sz="1800" b="0" dirty="0" smtClean="0"/>
                        <a:t>targets, 10</a:t>
                      </a:r>
                      <a:r>
                        <a:rPr lang="en-ZA" sz="1800" b="0" baseline="0" dirty="0" smtClean="0"/>
                        <a:t> targets were achieved</a:t>
                      </a:r>
                      <a:endParaRPr lang="en-ZA" sz="1800" b="0" dirty="0"/>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800" b="0" kern="1200" dirty="0" smtClean="0">
                          <a:solidFill>
                            <a:schemeClr val="tx1"/>
                          </a:solidFill>
                          <a:latin typeface="+mn-lt"/>
                          <a:ea typeface="+mn-ea"/>
                          <a:cs typeface="+mn-cs"/>
                        </a:rPr>
                        <a:t>Out of the 59 audit findings 33 or 55.93%, has been cleared / resolved. </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b="0" kern="1200" dirty="0" smtClean="0">
                          <a:solidFill>
                            <a:schemeClr val="tx1"/>
                          </a:solidFill>
                          <a:latin typeface="+mn-lt"/>
                          <a:ea typeface="+mn-ea"/>
                          <a:cs typeface="+mn-cs"/>
                        </a:rPr>
                        <a:t>26 findings or 44.07% is still in process.</a:t>
                      </a:r>
                      <a:endParaRPr lang="en-GB" sz="1800" b="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120338405"/>
                  </a:ext>
                </a:extLst>
              </a:tr>
              <a:tr h="478351">
                <a:tc>
                  <a:txBody>
                    <a:bodyPr/>
                    <a:lstStyle/>
                    <a:p>
                      <a:pPr algn="just">
                        <a:lnSpc>
                          <a:spcPct val="105000"/>
                        </a:lnSpc>
                        <a:spcAft>
                          <a:spcPts val="0"/>
                        </a:spcAft>
                      </a:pPr>
                      <a:r>
                        <a:rPr lang="en-GB" sz="1800" kern="1200" dirty="0" smtClean="0">
                          <a:solidFill>
                            <a:schemeClr val="dk1"/>
                          </a:solidFill>
                          <a:latin typeface="+mn-lt"/>
                          <a:ea typeface="+mn-ea"/>
                          <a:cs typeface="+mn-cs"/>
                        </a:rPr>
                        <a:t>Programme 2: Social Transformation and Economic Empowerment (STEE) </a:t>
                      </a:r>
                      <a:endParaRPr lang="en-GB" sz="1800" kern="1200" dirty="0">
                        <a:solidFill>
                          <a:schemeClr val="dk1"/>
                        </a:solidFill>
                        <a:latin typeface="+mn-lt"/>
                        <a:ea typeface="+mn-ea"/>
                        <a:cs typeface="+mn-cs"/>
                      </a:endParaRPr>
                    </a:p>
                  </a:txBody>
                  <a:tcPr marL="51435" marR="51435" marT="0" marB="0"/>
                </a:tc>
                <a:tc>
                  <a:txBody>
                    <a:bodyPr/>
                    <a:lstStyle/>
                    <a:p>
                      <a:pPr algn="just"/>
                      <a:r>
                        <a:rPr lang="en-ZA" sz="1800" dirty="0" smtClean="0">
                          <a:solidFill>
                            <a:schemeClr val="tx1"/>
                          </a:solidFill>
                        </a:rPr>
                        <a:t>Out of </a:t>
                      </a:r>
                      <a:r>
                        <a:rPr lang="en-ZA" sz="1800" baseline="0" dirty="0" smtClean="0">
                          <a:solidFill>
                            <a:schemeClr val="tx1"/>
                          </a:solidFill>
                        </a:rPr>
                        <a:t>6 targets, 6 targets were achieved</a:t>
                      </a:r>
                      <a:endParaRPr lang="en-ZA" sz="1800" dirty="0">
                        <a:solidFill>
                          <a:schemeClr val="tx1"/>
                        </a:solidFill>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endParaRPr lang="en-GB" sz="18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1148210">
                <a:tc>
                  <a:txBody>
                    <a:bodyPr/>
                    <a:lstStyle/>
                    <a:p>
                      <a:pPr algn="just">
                        <a:lnSpc>
                          <a:spcPct val="105000"/>
                        </a:lnSpc>
                        <a:spcAft>
                          <a:spcPts val="0"/>
                        </a:spcAft>
                      </a:pPr>
                      <a:r>
                        <a:rPr lang="en-US" sz="1800" b="0" kern="1200" dirty="0" smtClean="0">
                          <a:solidFill>
                            <a:schemeClr val="dk1"/>
                          </a:solidFill>
                          <a:latin typeface="+mn-lt"/>
                          <a:ea typeface="+mn-ea"/>
                          <a:cs typeface="+mn-cs"/>
                        </a:rPr>
                        <a:t>Programme 3:  Policy, Stakeholder Coordination and Knowledge Management (PSCKM)</a:t>
                      </a:r>
                      <a:endParaRPr lang="en-GB" sz="1800" b="0" kern="1200" dirty="0">
                        <a:solidFill>
                          <a:schemeClr val="dk1"/>
                        </a:solidFill>
                        <a:latin typeface="+mn-lt"/>
                        <a:ea typeface="+mn-ea"/>
                        <a:cs typeface="+mn-cs"/>
                      </a:endParaRPr>
                    </a:p>
                  </a:txBody>
                  <a:tcPr marL="51435" marR="51435"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9 targets, 7 targets were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tx1"/>
                          </a:solidFill>
                          <a:latin typeface="+mn-lt"/>
                          <a:ea typeface="+mn-ea"/>
                          <a:cs typeface="+mn-cs"/>
                        </a:rPr>
                        <a:t>Improve capacity of International Relations Directorate Fast-track recruitment and selection process for international relations posts.</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tx1"/>
                          </a:solidFill>
                          <a:latin typeface="+mn-lt"/>
                          <a:ea typeface="+mn-ea"/>
                          <a:cs typeface="+mn-cs"/>
                        </a:rPr>
                        <a:t>Supply chain process delays.</a:t>
                      </a:r>
                      <a:endParaRPr lang="en-GB" sz="18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478351">
                <a:tc>
                  <a:txBody>
                    <a:bodyPr/>
                    <a:lstStyle/>
                    <a:p>
                      <a:pPr algn="just">
                        <a:lnSpc>
                          <a:spcPct val="105000"/>
                        </a:lnSpc>
                        <a:spcAft>
                          <a:spcPts val="0"/>
                        </a:spcAft>
                      </a:pPr>
                      <a:r>
                        <a:rPr lang="en-US" sz="1800" b="0" kern="1200" dirty="0" smtClean="0">
                          <a:solidFill>
                            <a:schemeClr val="dk1"/>
                          </a:solidFill>
                          <a:latin typeface="+mn-lt"/>
                          <a:ea typeface="+mn-ea"/>
                          <a:cs typeface="+mn-cs"/>
                        </a:rPr>
                        <a:t>Programme 4: National Youth Development (NYD)</a:t>
                      </a:r>
                      <a:endParaRPr lang="en-GB" sz="1800" b="0" kern="1200" dirty="0">
                        <a:solidFill>
                          <a:schemeClr val="dk1"/>
                        </a:solidFill>
                        <a:latin typeface="+mn-lt"/>
                        <a:ea typeface="+mn-ea"/>
                        <a:cs typeface="+mn-cs"/>
                      </a:endParaRPr>
                    </a:p>
                  </a:txBody>
                  <a:tcPr marL="51435" marR="51435"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4 targets, 4 targets were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endParaRPr lang="en-GB" sz="18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282943236"/>
                  </a:ext>
                </a:extLst>
              </a:tr>
              <a:tr h="1075280">
                <a:tc>
                  <a:txBody>
                    <a:bodyPr/>
                    <a:lstStyle/>
                    <a:p>
                      <a:pPr algn="just">
                        <a:lnSpc>
                          <a:spcPct val="105000"/>
                        </a:lnSpc>
                        <a:spcAft>
                          <a:spcPts val="0"/>
                        </a:spcAft>
                      </a:pPr>
                      <a:r>
                        <a:rPr lang="en-US" sz="1800" b="0" kern="1200" dirty="0" smtClean="0">
                          <a:solidFill>
                            <a:schemeClr val="dk1"/>
                          </a:solidFill>
                          <a:latin typeface="+mn-lt"/>
                          <a:ea typeface="+mn-ea"/>
                          <a:cs typeface="+mn-cs"/>
                        </a:rPr>
                        <a:t>Programme 5: Rights of Persons with Disabilities (RPD)</a:t>
                      </a:r>
                      <a:endParaRPr lang="en-GB" sz="1800" b="0" kern="1200" dirty="0">
                        <a:solidFill>
                          <a:schemeClr val="dk1"/>
                        </a:solidFill>
                        <a:latin typeface="+mn-lt"/>
                        <a:ea typeface="+mn-ea"/>
                        <a:cs typeface="+mn-cs"/>
                      </a:endParaRPr>
                    </a:p>
                  </a:txBody>
                  <a:tcPr marL="51435" marR="51435"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2 targets, 0 targets were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tx1"/>
                          </a:solidFill>
                          <a:latin typeface="+mn-lt"/>
                          <a:ea typeface="+mn-ea"/>
                          <a:cs typeface="+mn-cs"/>
                        </a:rPr>
                        <a:t>Guidelines for District and Local disability Inclusion Institutional Arrangements finalisation process was put on hold to focus on coordination of Disability Rights Awareness Month Campaign.</a:t>
                      </a:r>
                      <a:endParaRPr lang="en-GB" sz="18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3857423274"/>
                  </a:ext>
                </a:extLst>
              </a:tr>
              <a:tr h="496115">
                <a:tc gridSpan="3">
                  <a:txBody>
                    <a:bodyPr/>
                    <a:lstStyle/>
                    <a:p>
                      <a:pPr marL="0" marR="0" indent="0" algn="just" defTabSz="685800" rtl="0" eaLnBrk="1" fontAlgn="auto" latinLnBrk="0" hangingPunct="1">
                        <a:lnSpc>
                          <a:spcPct val="105000"/>
                        </a:lnSpc>
                        <a:spcBef>
                          <a:spcPts val="0"/>
                        </a:spcBef>
                        <a:spcAft>
                          <a:spcPts val="0"/>
                        </a:spcAft>
                        <a:buClrTx/>
                        <a:buSzTx/>
                        <a:buFontTx/>
                        <a:buNone/>
                        <a:tabLst/>
                        <a:defRPr/>
                      </a:pPr>
                      <a:r>
                        <a:rPr lang="en-GB" sz="1800" b="1" kern="1200" dirty="0" smtClean="0">
                          <a:solidFill>
                            <a:schemeClr val="dk1"/>
                          </a:solidFill>
                          <a:latin typeface="+mn-lt"/>
                          <a:ea typeface="+mn-ea"/>
                          <a:cs typeface="+mn-cs"/>
                        </a:rPr>
                        <a:t>Overall performance for the department: </a:t>
                      </a:r>
                      <a:r>
                        <a:rPr lang="en-ZA" sz="1800" b="1" dirty="0" smtClean="0"/>
                        <a:t>Out of 32 targets,</a:t>
                      </a:r>
                      <a:r>
                        <a:rPr lang="en-ZA" sz="1800" b="1" baseline="0" dirty="0" smtClean="0"/>
                        <a:t> 27 were achieved = 84,3 %</a:t>
                      </a:r>
                      <a:endParaRPr lang="en-ZA" sz="1800" b="1" dirty="0"/>
                    </a:p>
                  </a:txBody>
                  <a:tcPr marL="51435" marR="51435" marT="0" marB="0"/>
                </a:tc>
                <a:tc hMerge="1">
                  <a:txBody>
                    <a:bodyPr/>
                    <a:lstStyle/>
                    <a:p>
                      <a:pPr algn="just"/>
                      <a:endParaRPr lang="en-ZA" sz="1800" b="1" dirty="0"/>
                    </a:p>
                  </a:txBody>
                  <a:tcPr marL="68580" marR="68580" marT="34290" marB="34290"/>
                </a:tc>
                <a:tc hMerge="1">
                  <a:txBody>
                    <a:bodyPr/>
                    <a:lstStyle/>
                    <a:p>
                      <a:pPr marL="0" algn="just" defTabSz="914400" rtl="0" eaLnBrk="1" latinLnBrk="0" hangingPunct="1">
                        <a:lnSpc>
                          <a:spcPct val="105000"/>
                        </a:lnSpc>
                        <a:spcAft>
                          <a:spcPts val="0"/>
                        </a:spcAft>
                      </a:pPr>
                      <a:endParaRPr lang="en-GB" sz="18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1691411694"/>
                  </a:ext>
                </a:extLst>
              </a:tr>
            </a:tbl>
          </a:graphicData>
        </a:graphic>
      </p:graphicFrame>
    </p:spTree>
    <p:extLst>
      <p:ext uri="{BB962C8B-B14F-4D97-AF65-F5344CB8AC3E}">
        <p14:creationId xmlns:p14="http://schemas.microsoft.com/office/powerpoint/2010/main" xmlns="" val="3467402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153949781"/>
              </p:ext>
            </p:extLst>
          </p:nvPr>
        </p:nvGraphicFramePr>
        <p:xfrm>
          <a:off x="255640" y="1162741"/>
          <a:ext cx="11611896" cy="4010043"/>
        </p:xfrm>
        <a:graphic>
          <a:graphicData uri="http://schemas.openxmlformats.org/drawingml/2006/table">
            <a:tbl>
              <a:tblPr firstRow="1" bandRow="1">
                <a:tableStyleId>{21E4AEA4-8DFA-4A89-87EB-49C32662AFE0}</a:tableStyleId>
              </a:tblPr>
              <a:tblGrid>
                <a:gridCol w="3126657">
                  <a:extLst>
                    <a:ext uri="{9D8B030D-6E8A-4147-A177-3AD203B41FA5}">
                      <a16:colId xmlns:a16="http://schemas.microsoft.com/office/drawing/2014/main" xmlns="" val="3772667252"/>
                    </a:ext>
                  </a:extLst>
                </a:gridCol>
                <a:gridCol w="3667432">
                  <a:extLst>
                    <a:ext uri="{9D8B030D-6E8A-4147-A177-3AD203B41FA5}">
                      <a16:colId xmlns:a16="http://schemas.microsoft.com/office/drawing/2014/main" xmlns="" val="1507489926"/>
                    </a:ext>
                  </a:extLst>
                </a:gridCol>
                <a:gridCol w="4817807">
                  <a:extLst>
                    <a:ext uri="{9D8B030D-6E8A-4147-A177-3AD203B41FA5}">
                      <a16:colId xmlns:a16="http://schemas.microsoft.com/office/drawing/2014/main" xmlns="" val="804919118"/>
                    </a:ext>
                  </a:extLst>
                </a:gridCol>
              </a:tblGrid>
              <a:tr h="628258">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2824963371"/>
                  </a:ext>
                </a:extLst>
              </a:tr>
              <a:tr h="616279">
                <a:tc>
                  <a:txBody>
                    <a:bodyPr/>
                    <a:lstStyle/>
                    <a:p>
                      <a:r>
                        <a:rPr lang="en-ZA" sz="1800" dirty="0" smtClean="0">
                          <a:latin typeface="+mn-lt"/>
                        </a:rPr>
                        <a:t>Programme 1: Administration</a:t>
                      </a:r>
                      <a:endParaRPr lang="en-ZA" sz="1800" dirty="0">
                        <a:latin typeface="+mn-lt"/>
                      </a:endParaRPr>
                    </a:p>
                  </a:txBody>
                  <a:tcPr marL="68580" marR="68580" marT="34290" marB="34290"/>
                </a:tc>
                <a:tc>
                  <a:txBody>
                    <a:bodyPr/>
                    <a:lstStyle/>
                    <a:p>
                      <a:r>
                        <a:rPr lang="en-ZA" sz="1800" dirty="0" smtClean="0">
                          <a:latin typeface="+mn-lt"/>
                        </a:rPr>
                        <a:t>No targets</a:t>
                      </a:r>
                      <a:endParaRPr lang="en-ZA" sz="180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048158217"/>
                  </a:ext>
                </a:extLst>
              </a:tr>
              <a:tr h="905110">
                <a:tc>
                  <a:txBody>
                    <a:bodyPr/>
                    <a:lstStyle/>
                    <a:p>
                      <a:r>
                        <a:rPr lang="en-ZA" sz="1800" dirty="0" smtClean="0">
                          <a:latin typeface="+mn-lt"/>
                        </a:rPr>
                        <a:t>Programme 2 : Growth Path</a:t>
                      </a:r>
                      <a:r>
                        <a:rPr lang="en-ZA" sz="1800" baseline="0" dirty="0" smtClean="0">
                          <a:latin typeface="+mn-lt"/>
                        </a:rPr>
                        <a:t> and Social Dialogues</a:t>
                      </a:r>
                      <a:endParaRPr lang="en-ZA" sz="1800" dirty="0">
                        <a:latin typeface="+mn-lt"/>
                      </a:endParaRPr>
                    </a:p>
                  </a:txBody>
                  <a:tcPr marL="68580" marR="68580" marT="34290" marB="34290"/>
                </a:tc>
                <a:tc>
                  <a:txBody>
                    <a:bodyPr/>
                    <a:lstStyle/>
                    <a:p>
                      <a:r>
                        <a:rPr lang="en-ZA" sz="1800" dirty="0" smtClean="0">
                          <a:latin typeface="+mn-lt"/>
                        </a:rPr>
                        <a:t>Out of a</a:t>
                      </a:r>
                      <a:r>
                        <a:rPr lang="en-ZA" sz="1800" baseline="0" dirty="0" smtClean="0">
                          <a:latin typeface="+mn-lt"/>
                        </a:rPr>
                        <a:t> total of  6 targets, 6 were achieved</a:t>
                      </a:r>
                      <a:endParaRPr lang="en-ZA" sz="180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043285446"/>
                  </a:ext>
                </a:extLst>
              </a:tr>
              <a:tr h="905110">
                <a:tc>
                  <a:txBody>
                    <a:bodyPr/>
                    <a:lstStyle/>
                    <a:p>
                      <a:r>
                        <a:rPr lang="en-ZA" sz="1800" dirty="0" smtClean="0">
                          <a:latin typeface="+mn-lt"/>
                        </a:rPr>
                        <a:t>Programme 3:</a:t>
                      </a:r>
                      <a:r>
                        <a:rPr lang="en-ZA" sz="1800" baseline="0" dirty="0" smtClean="0">
                          <a:latin typeface="+mn-lt"/>
                        </a:rPr>
                        <a:t> Investment Competition and Trade</a:t>
                      </a:r>
                      <a:endParaRPr lang="en-ZA" sz="1800" dirty="0">
                        <a:latin typeface="+mn-lt"/>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Out of a total of 9 targets,  8 were  achieved</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Ministerial or departmental oversight engagements with the IDC were not held.</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Report to be delivered in the next quarter </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905110">
                <a:tc gridSpan="3">
                  <a:txBody>
                    <a:bodyPr/>
                    <a:lstStyle/>
                    <a:p>
                      <a:r>
                        <a:rPr lang="en-ZA" sz="1800" b="1" dirty="0" smtClean="0">
                          <a:latin typeface="+mn-lt"/>
                        </a:rPr>
                        <a:t>Overall performance for the department: Out of 15</a:t>
                      </a:r>
                      <a:r>
                        <a:rPr lang="en-ZA" sz="1800" b="1" baseline="0" dirty="0" smtClean="0">
                          <a:latin typeface="+mn-lt"/>
                        </a:rPr>
                        <a:t> </a:t>
                      </a:r>
                      <a:r>
                        <a:rPr lang="en-ZA" sz="1800" b="1" dirty="0" smtClean="0">
                          <a:latin typeface="+mn-lt"/>
                        </a:rPr>
                        <a:t>targets,</a:t>
                      </a:r>
                      <a:r>
                        <a:rPr lang="en-ZA" sz="1800" b="1" baseline="0" dirty="0" smtClean="0">
                          <a:latin typeface="+mn-lt"/>
                        </a:rPr>
                        <a:t> 14 were achieved = 93%</a:t>
                      </a:r>
                      <a:endParaRPr lang="en-ZA" sz="1800" b="1" dirty="0">
                        <a:latin typeface="+mn-lt"/>
                      </a:endParaRPr>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3259151384"/>
                  </a:ext>
                </a:extLst>
              </a:tr>
            </a:tbl>
          </a:graphicData>
        </a:graphic>
      </p:graphicFrame>
      <p:sp>
        <p:nvSpPr>
          <p:cNvPr id="3" name="TextBox 2"/>
          <p:cNvSpPr txBox="1"/>
          <p:nvPr/>
        </p:nvSpPr>
        <p:spPr>
          <a:xfrm>
            <a:off x="255640" y="76903"/>
            <a:ext cx="11611896" cy="553998"/>
          </a:xfrm>
          <a:prstGeom prst="rect">
            <a:avLst/>
          </a:prstGeom>
          <a:solidFill>
            <a:schemeClr val="accent2"/>
          </a:solidFill>
        </p:spPr>
        <p:txBody>
          <a:bodyPr wrap="square" rtlCol="0">
            <a:spAutoFit/>
          </a:bodyPr>
          <a:lstStyle/>
          <a:p>
            <a:pPr algn="ctr"/>
            <a:r>
              <a:rPr lang="en-ZA" sz="3000" b="1" dirty="0">
                <a:solidFill>
                  <a:prstClr val="black"/>
                </a:solidFill>
                <a:latin typeface="Calibri Light" panose="020F0302020204030204"/>
                <a:ea typeface="+mj-ea"/>
                <a:cs typeface="+mj-cs"/>
              </a:rPr>
              <a:t>Economic Development Department</a:t>
            </a:r>
            <a:endParaRPr lang="en-US" sz="3000" b="1" dirty="0">
              <a:solidFill>
                <a:srgbClr val="FF0000"/>
              </a:solidFill>
              <a:latin typeface="+mj-lt"/>
              <a:ea typeface="+mj-ea"/>
              <a:cs typeface="+mj-cs"/>
            </a:endParaRPr>
          </a:p>
        </p:txBody>
      </p:sp>
    </p:spTree>
    <p:extLst>
      <p:ext uri="{BB962C8B-B14F-4D97-AF65-F5344CB8AC3E}">
        <p14:creationId xmlns:p14="http://schemas.microsoft.com/office/powerpoint/2010/main" xmlns="" val="4228348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134" y="280908"/>
            <a:ext cx="11815481" cy="523220"/>
          </a:xfrm>
          <a:prstGeom prst="rect">
            <a:avLst/>
          </a:prstGeom>
          <a:solidFill>
            <a:schemeClr val="accent2"/>
          </a:solidFill>
        </p:spPr>
        <p:txBody>
          <a:bodyPr wrap="square" rtlCol="0">
            <a:spAutoFit/>
          </a:bodyPr>
          <a:lstStyle/>
          <a:p>
            <a:pPr algn="ctr"/>
            <a:r>
              <a:rPr lang="en-ZA" sz="2800" b="1" dirty="0">
                <a:latin typeface="+mj-lt"/>
              </a:rPr>
              <a:t>Government Communication &amp; Information Services</a:t>
            </a:r>
            <a:endParaRPr lang="en-US" sz="2800" b="1" dirty="0">
              <a:latin typeface="+mj-lt"/>
            </a:endParaRPr>
          </a:p>
        </p:txBody>
      </p:sp>
      <p:graphicFrame>
        <p:nvGraphicFramePr>
          <p:cNvPr id="6" name="Content Placeholder 5"/>
          <p:cNvGraphicFramePr>
            <a:graphicFrameLocks/>
          </p:cNvGraphicFramePr>
          <p:nvPr>
            <p:extLst>
              <p:ext uri="{D42A27DB-BD31-4B8C-83A1-F6EECF244321}">
                <p14:modId xmlns:p14="http://schemas.microsoft.com/office/powerpoint/2010/main" xmlns="" val="425171311"/>
              </p:ext>
            </p:extLst>
          </p:nvPr>
        </p:nvGraphicFramePr>
        <p:xfrm>
          <a:off x="285135" y="1099095"/>
          <a:ext cx="11815481" cy="5046118"/>
        </p:xfrm>
        <a:graphic>
          <a:graphicData uri="http://schemas.openxmlformats.org/drawingml/2006/table">
            <a:tbl>
              <a:tblPr firstRow="1" bandRow="1">
                <a:tableStyleId>{21E4AEA4-8DFA-4A89-87EB-49C32662AFE0}</a:tableStyleId>
              </a:tblPr>
              <a:tblGrid>
                <a:gridCol w="2952100">
                  <a:extLst>
                    <a:ext uri="{9D8B030D-6E8A-4147-A177-3AD203B41FA5}">
                      <a16:colId xmlns:a16="http://schemas.microsoft.com/office/drawing/2014/main" xmlns="" val="3772667252"/>
                    </a:ext>
                  </a:extLst>
                </a:gridCol>
                <a:gridCol w="3655178">
                  <a:extLst>
                    <a:ext uri="{9D8B030D-6E8A-4147-A177-3AD203B41FA5}">
                      <a16:colId xmlns:a16="http://schemas.microsoft.com/office/drawing/2014/main" xmlns="" val="1507489926"/>
                    </a:ext>
                  </a:extLst>
                </a:gridCol>
                <a:gridCol w="5208203">
                  <a:extLst>
                    <a:ext uri="{9D8B030D-6E8A-4147-A177-3AD203B41FA5}">
                      <a16:colId xmlns:a16="http://schemas.microsoft.com/office/drawing/2014/main" xmlns="" val="2823009217"/>
                    </a:ext>
                  </a:extLst>
                </a:gridCol>
              </a:tblGrid>
              <a:tr h="60213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602134">
                <a:tc>
                  <a:txBody>
                    <a:bodyPr/>
                    <a:lstStyle/>
                    <a:p>
                      <a:pPr algn="just"/>
                      <a:r>
                        <a:rPr lang="en-ZA" sz="1800" b="0" dirty="0" smtClean="0">
                          <a:solidFill>
                            <a:schemeClr val="tx1"/>
                          </a:solidFill>
                        </a:rPr>
                        <a:t>Programme 1: Administration</a:t>
                      </a:r>
                      <a:endParaRPr lang="en-ZA" sz="1800" b="0" dirty="0">
                        <a:solidFill>
                          <a:schemeClr val="tx1"/>
                        </a:solidFill>
                      </a:endParaRPr>
                    </a:p>
                  </a:txBody>
                  <a:tcPr marL="68580" marR="68580" marT="34290" marB="34290"/>
                </a:tc>
                <a:tc>
                  <a:txBody>
                    <a:bodyPr/>
                    <a:lstStyle/>
                    <a:p>
                      <a:pPr algn="just"/>
                      <a:r>
                        <a:rPr lang="en-ZA" sz="1800" b="0" dirty="0" smtClean="0">
                          <a:solidFill>
                            <a:schemeClr val="tx1"/>
                          </a:solidFill>
                        </a:rPr>
                        <a:t>Out of 6</a:t>
                      </a:r>
                      <a:r>
                        <a:rPr lang="en-ZA" sz="1800" b="0" baseline="0" dirty="0" smtClean="0">
                          <a:solidFill>
                            <a:schemeClr val="tx1"/>
                          </a:solidFill>
                        </a:rPr>
                        <a:t> </a:t>
                      </a:r>
                      <a:r>
                        <a:rPr lang="en-ZA" sz="1800" b="0" dirty="0" smtClean="0">
                          <a:solidFill>
                            <a:schemeClr val="tx1"/>
                          </a:solidFill>
                        </a:rPr>
                        <a:t>targets, 6</a:t>
                      </a:r>
                      <a:r>
                        <a:rPr lang="en-ZA" sz="1800" b="0" baseline="0" dirty="0" smtClean="0">
                          <a:solidFill>
                            <a:schemeClr val="tx1"/>
                          </a:solidFill>
                        </a:rPr>
                        <a:t> targets were achieved</a:t>
                      </a:r>
                      <a:endParaRPr lang="en-ZA" sz="1800" b="0" dirty="0">
                        <a:solidFill>
                          <a:schemeClr val="tx1"/>
                        </a:solidFill>
                      </a:endParaRPr>
                    </a:p>
                  </a:txBody>
                  <a:tcPr marL="68580" marR="68580" marT="34290" marB="34290"/>
                </a:tc>
                <a:tc>
                  <a:txBody>
                    <a:bodyPr/>
                    <a:lstStyle/>
                    <a:p>
                      <a:pPr marL="0" algn="just" defTabSz="914400" rtl="0" eaLnBrk="1" latinLnBrk="0" hangingPunct="1">
                        <a:lnSpc>
                          <a:spcPct val="105000"/>
                        </a:lnSpc>
                        <a:spcAft>
                          <a:spcPts val="0"/>
                        </a:spcAft>
                      </a:pPr>
                      <a:endParaRPr lang="en-GB" sz="1800" b="0" kern="1200" dirty="0">
                        <a:solidFill>
                          <a:schemeClr val="bg1"/>
                        </a:solidFill>
                        <a:latin typeface="+mn-lt"/>
                        <a:ea typeface="+mn-ea"/>
                        <a:cs typeface="+mn-cs"/>
                      </a:endParaRPr>
                    </a:p>
                  </a:txBody>
                  <a:tcPr marL="51435" marR="51435" marT="0" marB="0"/>
                </a:tc>
                <a:extLst>
                  <a:ext uri="{0D108BD9-81ED-4DB2-BD59-A6C34878D82A}">
                    <a16:rowId xmlns:a16="http://schemas.microsoft.com/office/drawing/2014/main" xmlns="" val="120338405"/>
                  </a:ext>
                </a:extLst>
              </a:tr>
              <a:tr h="602134">
                <a:tc>
                  <a:txBody>
                    <a:bodyPr/>
                    <a:lstStyle/>
                    <a:p>
                      <a:pPr algn="just"/>
                      <a:r>
                        <a:rPr lang="en-ZA" sz="1800" dirty="0" smtClean="0">
                          <a:solidFill>
                            <a:schemeClr val="tx1"/>
                          </a:solidFill>
                        </a:rPr>
                        <a:t>Programme 2: Content</a:t>
                      </a:r>
                      <a:r>
                        <a:rPr lang="en-ZA" sz="1800" baseline="0" dirty="0" smtClean="0">
                          <a:solidFill>
                            <a:schemeClr val="tx1"/>
                          </a:solidFill>
                        </a:rPr>
                        <a:t> Processing and Dissemination</a:t>
                      </a:r>
                      <a:endParaRPr lang="en-ZA" sz="1800" dirty="0">
                        <a:solidFill>
                          <a:schemeClr val="tx1"/>
                        </a:solidFill>
                      </a:endParaRPr>
                    </a:p>
                  </a:txBody>
                  <a:tcPr marL="68580" marR="68580" marT="34290" marB="34290"/>
                </a:tc>
                <a:tc>
                  <a:txBody>
                    <a:bodyPr/>
                    <a:lstStyle/>
                    <a:p>
                      <a:pPr algn="just"/>
                      <a:r>
                        <a:rPr lang="en-ZA" sz="1800" dirty="0" smtClean="0">
                          <a:solidFill>
                            <a:schemeClr val="tx1"/>
                          </a:solidFill>
                        </a:rPr>
                        <a:t>Out of </a:t>
                      </a:r>
                      <a:r>
                        <a:rPr lang="en-ZA" sz="1800" baseline="0" dirty="0" smtClean="0">
                          <a:solidFill>
                            <a:schemeClr val="tx1"/>
                          </a:solidFill>
                        </a:rPr>
                        <a:t>17 targets, 16 targets were achieved</a:t>
                      </a:r>
                      <a:endParaRPr lang="en-ZA" sz="1800" dirty="0">
                        <a:solidFill>
                          <a:schemeClr val="tx1"/>
                        </a:solidFill>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dk1"/>
                          </a:solidFill>
                          <a:latin typeface="+mn-lt"/>
                          <a:ea typeface="+mn-ea"/>
                          <a:cs typeface="+mn-cs"/>
                        </a:rPr>
                        <a:t>Fewer radio services were requested than anticipated. </a:t>
                      </a:r>
                      <a:endParaRPr lang="en-GB" sz="18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869749">
                <a:tc>
                  <a:txBody>
                    <a:bodyPr/>
                    <a:lstStyle/>
                    <a:p>
                      <a:pPr algn="just"/>
                      <a:r>
                        <a:rPr lang="en-ZA" sz="1800" dirty="0" smtClean="0">
                          <a:solidFill>
                            <a:schemeClr val="tx1"/>
                          </a:solidFill>
                        </a:rPr>
                        <a:t>Programme 3:</a:t>
                      </a:r>
                      <a:r>
                        <a:rPr lang="en-ZA" sz="1800" baseline="0" dirty="0" smtClean="0">
                          <a:solidFill>
                            <a:schemeClr val="tx1"/>
                          </a:solidFill>
                        </a:rPr>
                        <a:t> International Coordination and Stakeholder Management</a:t>
                      </a:r>
                      <a:endParaRPr lang="en-ZA" sz="1800" dirty="0">
                        <a:solidFill>
                          <a:schemeClr val="tx1"/>
                        </a:solidFill>
                      </a:endParaRPr>
                    </a:p>
                  </a:txBody>
                  <a:tcPr marL="68580" marR="68580" marT="34290" marB="3429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14 targets, 11 targets were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dk1"/>
                          </a:solidFill>
                          <a:latin typeface="+mn-lt"/>
                          <a:ea typeface="+mn-ea"/>
                          <a:cs typeface="+mn-cs"/>
                        </a:rPr>
                        <a:t>Upscale on Media briefings in Q4, as more requests are expected from different departments.</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dk1"/>
                          </a:solidFill>
                          <a:latin typeface="+mn-lt"/>
                          <a:ea typeface="+mn-ea"/>
                          <a:cs typeface="+mn-cs"/>
                        </a:rPr>
                        <a:t>The Target for the financial year has been met, the unit trained more communicators in Q2, however it will continue with training for the rest the current financial year. </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dk1"/>
                          </a:solidFill>
                          <a:latin typeface="+mn-lt"/>
                          <a:ea typeface="+mn-ea"/>
                          <a:cs typeface="+mn-cs"/>
                        </a:rPr>
                        <a:t>All vacancies are in the process of being filled and Thusong Marketing will be up scaled in the coming quarter.</a:t>
                      </a:r>
                      <a:endParaRPr lang="en-GB" sz="18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602134">
                <a:tc gridSpan="3">
                  <a:txBody>
                    <a:bodyPr/>
                    <a:lstStyle/>
                    <a:p>
                      <a:pPr algn="just"/>
                      <a:r>
                        <a:rPr lang="en-ZA" sz="1800" b="1" dirty="0" smtClean="0"/>
                        <a:t>Overall performance for the department: </a:t>
                      </a:r>
                      <a:r>
                        <a:rPr lang="en-ZA" sz="1800" b="1" dirty="0" smtClean="0">
                          <a:solidFill>
                            <a:schemeClr val="tx1"/>
                          </a:solidFill>
                        </a:rPr>
                        <a:t>Out of 37 targets,</a:t>
                      </a:r>
                      <a:r>
                        <a:rPr lang="en-ZA" sz="1800" b="1" baseline="0" dirty="0" smtClean="0">
                          <a:solidFill>
                            <a:schemeClr val="tx1"/>
                          </a:solidFill>
                        </a:rPr>
                        <a:t> 33 were achieved = 89,1%</a:t>
                      </a:r>
                      <a:endParaRPr lang="en-ZA" sz="1800" b="1" dirty="0">
                        <a:solidFill>
                          <a:schemeClr val="tx1"/>
                        </a:solidFill>
                      </a:endParaRPr>
                    </a:p>
                  </a:txBody>
                  <a:tcPr marL="68580" marR="68580" marT="34290" marB="34290"/>
                </a:tc>
                <a:tc hMerge="1">
                  <a:txBody>
                    <a:bodyPr/>
                    <a:lstStyle/>
                    <a:p>
                      <a:pPr algn="just"/>
                      <a:endParaRPr lang="en-ZA" sz="1800" b="1" dirty="0">
                        <a:solidFill>
                          <a:schemeClr val="tx1"/>
                        </a:solidFill>
                      </a:endParaRPr>
                    </a:p>
                  </a:txBody>
                  <a:tcPr marL="68580" marR="68580" marT="34290" marB="34290"/>
                </a:tc>
                <a:tc hMerge="1">
                  <a:txBody>
                    <a:bodyPr/>
                    <a:lstStyle/>
                    <a:p>
                      <a:pPr marL="0" algn="just" defTabSz="914400" rtl="0" eaLnBrk="1" latinLnBrk="0" hangingPunct="1">
                        <a:lnSpc>
                          <a:spcPct val="105000"/>
                        </a:lnSpc>
                        <a:spcAft>
                          <a:spcPts val="0"/>
                        </a:spcAft>
                      </a:pPr>
                      <a:endParaRPr lang="en-GB" sz="1800" b="1"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55341534"/>
                  </a:ext>
                </a:extLst>
              </a:tr>
            </a:tbl>
          </a:graphicData>
        </a:graphic>
      </p:graphicFrame>
    </p:spTree>
    <p:extLst>
      <p:ext uri="{BB962C8B-B14F-4D97-AF65-F5344CB8AC3E}">
        <p14:creationId xmlns:p14="http://schemas.microsoft.com/office/powerpoint/2010/main" xmlns="" val="28650833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073" y="87289"/>
            <a:ext cx="11905671" cy="505691"/>
          </a:xfrm>
          <a:solidFill>
            <a:schemeClr val="accent2"/>
          </a:solidFill>
        </p:spPr>
        <p:txBody>
          <a:bodyPr>
            <a:normAutofit fontScale="90000"/>
          </a:bodyPr>
          <a:lstStyle/>
          <a:p>
            <a:pPr algn="ctr"/>
            <a:r>
              <a:rPr lang="en-ZA" b="1" dirty="0" smtClean="0"/>
              <a:t>Independent Police Investigative Directorate</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66874523"/>
              </p:ext>
            </p:extLst>
          </p:nvPr>
        </p:nvGraphicFramePr>
        <p:xfrm>
          <a:off x="120073" y="734382"/>
          <a:ext cx="11905672" cy="4800600"/>
        </p:xfrm>
        <a:graphic>
          <a:graphicData uri="http://schemas.openxmlformats.org/drawingml/2006/table">
            <a:tbl>
              <a:tblPr firstRow="1" bandRow="1">
                <a:tableStyleId>{21E4AEA4-8DFA-4A89-87EB-49C32662AFE0}</a:tableStyleId>
              </a:tblPr>
              <a:tblGrid>
                <a:gridCol w="3209771">
                  <a:extLst>
                    <a:ext uri="{9D8B030D-6E8A-4147-A177-3AD203B41FA5}">
                      <a16:colId xmlns:a16="http://schemas.microsoft.com/office/drawing/2014/main" xmlns="" val="3772667252"/>
                    </a:ext>
                  </a:extLst>
                </a:gridCol>
                <a:gridCol w="3619323">
                  <a:extLst>
                    <a:ext uri="{9D8B030D-6E8A-4147-A177-3AD203B41FA5}">
                      <a16:colId xmlns:a16="http://schemas.microsoft.com/office/drawing/2014/main" xmlns="" val="1507489926"/>
                    </a:ext>
                  </a:extLst>
                </a:gridCol>
                <a:gridCol w="5076578">
                  <a:extLst>
                    <a:ext uri="{9D8B030D-6E8A-4147-A177-3AD203B41FA5}">
                      <a16:colId xmlns:a16="http://schemas.microsoft.com/office/drawing/2014/main" xmlns="" val="1966901341"/>
                    </a:ext>
                  </a:extLst>
                </a:gridCol>
              </a:tblGrid>
              <a:tr h="278130">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716576326"/>
                  </a:ext>
                </a:extLst>
              </a:tr>
              <a:tr h="278130">
                <a:tc>
                  <a:txBody>
                    <a:bodyPr/>
                    <a:lstStyle/>
                    <a:p>
                      <a:r>
                        <a:rPr lang="en-ZA" sz="1800" dirty="0" smtClean="0"/>
                        <a:t>Programme 1: Administration</a:t>
                      </a:r>
                      <a:endParaRPr lang="en-ZA" sz="1800" dirty="0"/>
                    </a:p>
                  </a:txBody>
                  <a:tcPr marL="68580" marR="68580" marT="34290" marB="34290"/>
                </a:tc>
                <a:tc>
                  <a:txBody>
                    <a:bodyPr/>
                    <a:lstStyle/>
                    <a:p>
                      <a:r>
                        <a:rPr lang="en-ZA" sz="1800" dirty="0" smtClean="0"/>
                        <a:t>No targets</a:t>
                      </a:r>
                      <a:endParaRPr lang="en-ZA" sz="1800" dirty="0"/>
                    </a:p>
                  </a:txBody>
                  <a:tcPr marL="68580" marR="68580" marT="34290" marB="34290"/>
                </a:tc>
                <a:tc>
                  <a:txBody>
                    <a:bodyPr/>
                    <a:lstStyle/>
                    <a:p>
                      <a:endParaRPr lang="en-ZA" sz="1800" dirty="0"/>
                    </a:p>
                  </a:txBody>
                  <a:tcPr marL="68580" marR="68580" marT="34290" marB="34290"/>
                </a:tc>
                <a:extLst>
                  <a:ext uri="{0D108BD9-81ED-4DB2-BD59-A6C34878D82A}">
                    <a16:rowId xmlns:a16="http://schemas.microsoft.com/office/drawing/2014/main" xmlns="" val="2048158217"/>
                  </a:ext>
                </a:extLst>
              </a:tr>
              <a:tr h="278130">
                <a:tc>
                  <a:txBody>
                    <a:bodyPr/>
                    <a:lstStyle/>
                    <a:p>
                      <a:r>
                        <a:rPr lang="en-ZA" sz="1800" dirty="0" smtClean="0"/>
                        <a:t>Programme 2 : Investigation</a:t>
                      </a:r>
                      <a:r>
                        <a:rPr lang="en-ZA" sz="1800" baseline="0" dirty="0" smtClean="0"/>
                        <a:t> and Information Management</a:t>
                      </a:r>
                      <a:endParaRPr lang="en-ZA" sz="1800" dirty="0"/>
                    </a:p>
                  </a:txBody>
                  <a:tcPr marL="68580" marR="68580" marT="34290" marB="34290"/>
                </a:tc>
                <a:tc>
                  <a:txBody>
                    <a:bodyPr/>
                    <a:lstStyle/>
                    <a:p>
                      <a:r>
                        <a:rPr lang="en-ZA" sz="1800" dirty="0" smtClean="0"/>
                        <a:t>Out of a</a:t>
                      </a:r>
                      <a:r>
                        <a:rPr lang="en-ZA" sz="1800" baseline="0" dirty="0" smtClean="0"/>
                        <a:t> total of 13 targets, 8 were achieved</a:t>
                      </a:r>
                      <a:endParaRPr lang="en-ZA" sz="1800" dirty="0"/>
                    </a:p>
                  </a:txBody>
                  <a:tcPr marL="68580" marR="68580" marT="34290" marB="34290"/>
                </a:tc>
                <a:tc>
                  <a:txBody>
                    <a:bodyPr/>
                    <a:lstStyle/>
                    <a:p>
                      <a:pPr marL="285750" indent="-285750">
                        <a:buFont typeface="Arial" panose="020B0604020202020204" pitchFamily="34" charset="0"/>
                        <a:buChar char="•"/>
                      </a:pPr>
                      <a:r>
                        <a:rPr lang="en-US" sz="1800" dirty="0" smtClean="0"/>
                        <a:t>Target not met due to outstanding technical reports such as toxicology, ballistic and DNA</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Challenge in tracing suspects alleged to have committed the crime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Outstanding statements of witnesses</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Monitor the performance on these cases on weekly basis until the end of the financial year.</a:t>
                      </a:r>
                      <a:endParaRPr lang="en-ZA" sz="1800" dirty="0" smtClean="0"/>
                    </a:p>
                  </a:txBody>
                  <a:tcPr marL="68580" marR="68580" marT="34290" marB="34290"/>
                </a:tc>
                <a:extLst>
                  <a:ext uri="{0D108BD9-81ED-4DB2-BD59-A6C34878D82A}">
                    <a16:rowId xmlns:a16="http://schemas.microsoft.com/office/drawing/2014/main" xmlns="" val="2043285446"/>
                  </a:ext>
                </a:extLst>
              </a:tr>
              <a:tr h="274320">
                <a:tc>
                  <a:txBody>
                    <a:bodyPr/>
                    <a:lstStyle/>
                    <a:p>
                      <a:r>
                        <a:rPr lang="en-ZA" sz="1800" dirty="0" smtClean="0"/>
                        <a:t>Programme 3:</a:t>
                      </a:r>
                      <a:r>
                        <a:rPr lang="en-ZA" sz="1800" baseline="0" dirty="0" smtClean="0"/>
                        <a:t> Legal and Investigation Advisory Services</a:t>
                      </a:r>
                      <a:endParaRPr lang="en-ZA" sz="180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prstClr val="black"/>
                          </a:solidFill>
                          <a:effectLst/>
                          <a:uLnTx/>
                          <a:uFillTx/>
                          <a:latin typeface="+mn-lt"/>
                          <a:ea typeface="+mn-ea"/>
                          <a:cs typeface="+mn-cs"/>
                        </a:rPr>
                        <a:t>No targets</a:t>
                      </a: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278130">
                <a:tc>
                  <a:txBody>
                    <a:bodyPr/>
                    <a:lstStyle/>
                    <a:p>
                      <a:r>
                        <a:rPr lang="en-ZA" sz="1800" dirty="0" smtClean="0"/>
                        <a:t>Programme 4: Compliance Monitoring</a:t>
                      </a:r>
                      <a:r>
                        <a:rPr lang="en-ZA" sz="1800" baseline="0" dirty="0" smtClean="0"/>
                        <a:t> and Stakeholder Management</a:t>
                      </a:r>
                      <a:endParaRPr lang="en-ZA" sz="1800" dirty="0"/>
                    </a:p>
                  </a:txBody>
                  <a:tcPr marL="68580" marR="68580" marT="34290" marB="34290"/>
                </a:tc>
                <a:tc>
                  <a:txBody>
                    <a:bodyPr/>
                    <a:lstStyle/>
                    <a:p>
                      <a:r>
                        <a:rPr lang="en-ZA" sz="1800" dirty="0" smtClean="0"/>
                        <a:t>Out of a</a:t>
                      </a:r>
                      <a:r>
                        <a:rPr lang="en-ZA" sz="1800" baseline="0" dirty="0" smtClean="0"/>
                        <a:t> total of 3 targets, 2 were achieved</a:t>
                      </a:r>
                      <a:endParaRPr lang="en-ZA" sz="1800" dirty="0"/>
                    </a:p>
                  </a:txBody>
                  <a:tcPr marL="68580" marR="68580" marT="34290" marB="34290"/>
                </a:tc>
                <a:tc>
                  <a:txBody>
                    <a:bodyPr/>
                    <a:lstStyle/>
                    <a:p>
                      <a:r>
                        <a:rPr lang="en-ZA" sz="1800" dirty="0" smtClean="0"/>
                        <a:t>Improve</a:t>
                      </a:r>
                      <a:r>
                        <a:rPr lang="en-ZA" sz="1800" baseline="0" dirty="0" smtClean="0"/>
                        <a:t> on the number of inspections conducted</a:t>
                      </a:r>
                      <a:endParaRPr lang="en-ZA" sz="1800" dirty="0"/>
                    </a:p>
                  </a:txBody>
                  <a:tcPr marL="68580" marR="68580" marT="34290" marB="34290"/>
                </a:tc>
                <a:extLst>
                  <a:ext uri="{0D108BD9-81ED-4DB2-BD59-A6C34878D82A}">
                    <a16:rowId xmlns:a16="http://schemas.microsoft.com/office/drawing/2014/main" xmlns="" val="3259151384"/>
                  </a:ext>
                </a:extLst>
              </a:tr>
              <a:tr h="278130">
                <a:tc gridSpan="3">
                  <a:txBody>
                    <a:bodyPr/>
                    <a:lstStyle/>
                    <a:p>
                      <a:r>
                        <a:rPr lang="en-ZA" sz="1800" b="1" dirty="0" smtClean="0"/>
                        <a:t>Overall performance for the department: Out of 16 targets,</a:t>
                      </a:r>
                      <a:r>
                        <a:rPr lang="en-ZA" sz="1800" b="1" baseline="0" dirty="0" smtClean="0"/>
                        <a:t> 10 were achieved = 62,5%</a:t>
                      </a:r>
                      <a:endParaRPr lang="en-ZA" sz="1800" b="1" dirty="0"/>
                    </a:p>
                  </a:txBody>
                  <a:tcPr marL="68580" marR="68580" marT="34290" marB="34290"/>
                </a:tc>
                <a:tc hMerge="1">
                  <a:txBody>
                    <a:bodyPr/>
                    <a:lstStyle/>
                    <a:p>
                      <a:endParaRPr lang="en-ZA" sz="1800" b="1" dirty="0"/>
                    </a:p>
                  </a:txBody>
                  <a:tcPr marL="68580" marR="68580" marT="34290" marB="34290"/>
                </a:tc>
                <a:tc hMerge="1">
                  <a:txBody>
                    <a:bodyPr/>
                    <a:lstStyle/>
                    <a:p>
                      <a:endParaRPr lang="en-ZA" sz="1800" b="1" dirty="0"/>
                    </a:p>
                  </a:txBody>
                  <a:tcPr marL="68580" marR="68580" marT="34290" marB="34290"/>
                </a:tc>
                <a:extLst>
                  <a:ext uri="{0D108BD9-81ED-4DB2-BD59-A6C34878D82A}">
                    <a16:rowId xmlns:a16="http://schemas.microsoft.com/office/drawing/2014/main" xmlns="" val="794148669"/>
                  </a:ext>
                </a:extLst>
              </a:tr>
            </a:tbl>
          </a:graphicData>
        </a:graphic>
      </p:graphicFrame>
    </p:spTree>
    <p:extLst>
      <p:ext uri="{BB962C8B-B14F-4D97-AF65-F5344CB8AC3E}">
        <p14:creationId xmlns:p14="http://schemas.microsoft.com/office/powerpoint/2010/main" xmlns="" val="3698718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ph type="title"/>
          </p:nvPr>
        </p:nvSpPr>
        <p:spPr>
          <a:xfrm>
            <a:off x="245096" y="216310"/>
            <a:ext cx="11576115" cy="505691"/>
          </a:xfrm>
          <a:solidFill>
            <a:schemeClr val="accent2"/>
          </a:solidFill>
        </p:spPr>
        <p:txBody>
          <a:bodyPr>
            <a:normAutofit/>
          </a:bodyPr>
          <a:lstStyle/>
          <a:p>
            <a:pPr algn="ctr"/>
            <a:r>
              <a:rPr lang="en-ZA" sz="2800" b="1" dirty="0" smtClean="0"/>
              <a:t>National School of Government</a:t>
            </a:r>
            <a:endParaRPr lang="en-ZA" sz="2800" b="1" dirty="0"/>
          </a:p>
        </p:txBody>
      </p:sp>
      <p:graphicFrame>
        <p:nvGraphicFramePr>
          <p:cNvPr id="6" name="Content Placeholder 5"/>
          <p:cNvGraphicFramePr>
            <a:graphicFrameLocks/>
          </p:cNvGraphicFramePr>
          <p:nvPr>
            <p:extLst>
              <p:ext uri="{D42A27DB-BD31-4B8C-83A1-F6EECF244321}">
                <p14:modId xmlns:p14="http://schemas.microsoft.com/office/powerpoint/2010/main" xmlns="" val="1412818931"/>
              </p:ext>
            </p:extLst>
          </p:nvPr>
        </p:nvGraphicFramePr>
        <p:xfrm>
          <a:off x="245097" y="830155"/>
          <a:ext cx="11576115" cy="4956808"/>
        </p:xfrm>
        <a:graphic>
          <a:graphicData uri="http://schemas.openxmlformats.org/drawingml/2006/table">
            <a:tbl>
              <a:tblPr firstRow="1" bandRow="1">
                <a:tableStyleId>{21E4AEA4-8DFA-4A89-87EB-49C32662AFE0}</a:tableStyleId>
              </a:tblPr>
              <a:tblGrid>
                <a:gridCol w="2606258">
                  <a:extLst>
                    <a:ext uri="{9D8B030D-6E8A-4147-A177-3AD203B41FA5}">
                      <a16:colId xmlns:a16="http://schemas.microsoft.com/office/drawing/2014/main" xmlns="" val="3772667252"/>
                    </a:ext>
                  </a:extLst>
                </a:gridCol>
                <a:gridCol w="2723535">
                  <a:extLst>
                    <a:ext uri="{9D8B030D-6E8A-4147-A177-3AD203B41FA5}">
                      <a16:colId xmlns:a16="http://schemas.microsoft.com/office/drawing/2014/main" xmlns="" val="1507489926"/>
                    </a:ext>
                  </a:extLst>
                </a:gridCol>
                <a:gridCol w="6246322">
                  <a:extLst>
                    <a:ext uri="{9D8B030D-6E8A-4147-A177-3AD203B41FA5}">
                      <a16:colId xmlns:a16="http://schemas.microsoft.com/office/drawing/2014/main" xmlns="" val="2823009217"/>
                    </a:ext>
                  </a:extLst>
                </a:gridCol>
              </a:tblGrid>
              <a:tr h="612428">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535109">
                <a:tc>
                  <a:txBody>
                    <a:bodyPr/>
                    <a:lstStyle/>
                    <a:p>
                      <a:pPr algn="just">
                        <a:lnSpc>
                          <a:spcPct val="105000"/>
                        </a:lnSpc>
                        <a:spcAft>
                          <a:spcPts val="0"/>
                        </a:spcAft>
                      </a:pPr>
                      <a:r>
                        <a:rPr lang="en-GB" sz="1800" b="0" kern="1200" dirty="0">
                          <a:solidFill>
                            <a:schemeClr val="tx1"/>
                          </a:solidFill>
                          <a:latin typeface="+mn-lt"/>
                          <a:ea typeface="+mn-ea"/>
                          <a:cs typeface="+mn-cs"/>
                        </a:rPr>
                        <a:t>Programme 1: </a:t>
                      </a:r>
                      <a:r>
                        <a:rPr lang="en-GB" sz="1800" b="0" kern="1200" dirty="0" smtClean="0">
                          <a:solidFill>
                            <a:schemeClr val="tx1"/>
                          </a:solidFill>
                          <a:latin typeface="+mn-lt"/>
                          <a:ea typeface="+mn-ea"/>
                          <a:cs typeface="+mn-cs"/>
                        </a:rPr>
                        <a:t>Administration</a:t>
                      </a:r>
                      <a:endParaRPr lang="en-GB" sz="1800" b="0" kern="1200" dirty="0">
                        <a:solidFill>
                          <a:schemeClr val="tx1"/>
                        </a:solidFill>
                        <a:latin typeface="+mn-lt"/>
                        <a:ea typeface="+mn-ea"/>
                        <a:cs typeface="+mn-cs"/>
                      </a:endParaRPr>
                    </a:p>
                  </a:txBody>
                  <a:tcPr marL="51435" marR="51435" marT="0" marB="0"/>
                </a:tc>
                <a:tc>
                  <a:txBody>
                    <a:bodyPr/>
                    <a:lstStyle/>
                    <a:p>
                      <a:pPr algn="just">
                        <a:lnSpc>
                          <a:spcPct val="105000"/>
                        </a:lnSpc>
                        <a:spcAft>
                          <a:spcPts val="0"/>
                        </a:spcAft>
                      </a:pPr>
                      <a:r>
                        <a:rPr lang="en-GB" sz="1800" b="0" kern="1200" dirty="0" smtClean="0">
                          <a:solidFill>
                            <a:schemeClr val="tx1"/>
                          </a:solidFill>
                          <a:latin typeface="+mn-lt"/>
                          <a:ea typeface="+mn-ea"/>
                          <a:cs typeface="+mn-cs"/>
                        </a:rPr>
                        <a:t>Out of 9</a:t>
                      </a:r>
                      <a:r>
                        <a:rPr lang="en-GB" sz="1800" b="0" kern="1200" baseline="0" dirty="0" smtClean="0">
                          <a:solidFill>
                            <a:schemeClr val="tx1"/>
                          </a:solidFill>
                          <a:latin typeface="+mn-lt"/>
                          <a:ea typeface="+mn-ea"/>
                          <a:cs typeface="+mn-cs"/>
                        </a:rPr>
                        <a:t> </a:t>
                      </a:r>
                      <a:r>
                        <a:rPr lang="en-GB" sz="1800" b="0" kern="1200" dirty="0" smtClean="0">
                          <a:solidFill>
                            <a:schemeClr val="tx1"/>
                          </a:solidFill>
                          <a:latin typeface="+mn-lt"/>
                          <a:ea typeface="+mn-ea"/>
                          <a:cs typeface="+mn-cs"/>
                        </a:rPr>
                        <a:t>targets,</a:t>
                      </a:r>
                      <a:r>
                        <a:rPr lang="en-GB" sz="1800" b="0" kern="1200" baseline="0" dirty="0" smtClean="0">
                          <a:solidFill>
                            <a:schemeClr val="tx1"/>
                          </a:solidFill>
                          <a:latin typeface="+mn-lt"/>
                          <a:ea typeface="+mn-ea"/>
                          <a:cs typeface="+mn-cs"/>
                        </a:rPr>
                        <a:t> 5 targets </a:t>
                      </a:r>
                      <a:r>
                        <a:rPr lang="en-GB" sz="1800" b="0" kern="1200" dirty="0" smtClean="0">
                          <a:solidFill>
                            <a:schemeClr val="tx1"/>
                          </a:solidFill>
                          <a:latin typeface="+mn-lt"/>
                          <a:ea typeface="+mn-ea"/>
                          <a:cs typeface="+mn-cs"/>
                        </a:rPr>
                        <a:t>were achieved</a:t>
                      </a:r>
                      <a:endParaRPr lang="en-GB" sz="1800" b="0" kern="1200" dirty="0">
                        <a:solidFill>
                          <a:schemeClr val="tx1"/>
                        </a:solidFill>
                        <a:latin typeface="+mn-lt"/>
                        <a:ea typeface="+mn-ea"/>
                        <a:cs typeface="+mn-cs"/>
                      </a:endParaRPr>
                    </a:p>
                  </a:txBody>
                  <a:tcPr marL="51435" marR="51435" marT="0" marB="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800" b="0" kern="1200" dirty="0" smtClean="0">
                          <a:solidFill>
                            <a:schemeClr val="tx1"/>
                          </a:solidFill>
                          <a:latin typeface="+mn-lt"/>
                          <a:ea typeface="+mn-ea"/>
                          <a:cs typeface="+mn-cs"/>
                        </a:rPr>
                        <a:t>Integrated effort to continuously market NSG courses and programmes. </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b="0" kern="1200" dirty="0" smtClean="0">
                          <a:solidFill>
                            <a:schemeClr val="tx1"/>
                          </a:solidFill>
                          <a:latin typeface="+mn-lt"/>
                          <a:ea typeface="+mn-ea"/>
                          <a:cs typeface="+mn-cs"/>
                        </a:rPr>
                        <a:t>Implement strategies to deal with follow up on paid-not-trained cases.</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b="0" kern="1200" dirty="0" smtClean="0">
                          <a:solidFill>
                            <a:schemeClr val="tx1"/>
                          </a:solidFill>
                          <a:latin typeface="+mn-lt"/>
                          <a:ea typeface="+mn-ea"/>
                          <a:cs typeface="+mn-cs"/>
                        </a:rPr>
                        <a:t>Expedite the filling of vacancies.</a:t>
                      </a:r>
                      <a:endParaRPr lang="en-GB" sz="1800" b="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120338405"/>
                  </a:ext>
                </a:extLst>
              </a:tr>
              <a:tr h="595120">
                <a:tc>
                  <a:txBody>
                    <a:bodyPr/>
                    <a:lstStyle/>
                    <a:p>
                      <a:pPr algn="just">
                        <a:lnSpc>
                          <a:spcPct val="105000"/>
                        </a:lnSpc>
                        <a:spcAft>
                          <a:spcPts val="0"/>
                        </a:spcAft>
                      </a:pPr>
                      <a:r>
                        <a:rPr lang="en-GB" sz="1800" kern="1200" dirty="0">
                          <a:solidFill>
                            <a:schemeClr val="tx1"/>
                          </a:solidFill>
                          <a:latin typeface="+mn-lt"/>
                          <a:ea typeface="+mn-ea"/>
                          <a:cs typeface="+mn-cs"/>
                        </a:rPr>
                        <a:t>Programme 2: Public Sector Organisational and staff development</a:t>
                      </a:r>
                    </a:p>
                  </a:txBody>
                  <a:tcPr marL="51435" marR="51435" marT="0" marB="0"/>
                </a:tc>
                <a:tc>
                  <a:txBody>
                    <a:bodyPr/>
                    <a:lstStyle/>
                    <a:p>
                      <a:pPr algn="just">
                        <a:lnSpc>
                          <a:spcPct val="105000"/>
                        </a:lnSpc>
                        <a:spcAft>
                          <a:spcPts val="0"/>
                        </a:spcAft>
                      </a:pPr>
                      <a:r>
                        <a:rPr lang="en-GB" sz="1800" kern="1200" dirty="0">
                          <a:solidFill>
                            <a:schemeClr val="tx1"/>
                          </a:solidFill>
                          <a:latin typeface="+mn-lt"/>
                          <a:ea typeface="+mn-ea"/>
                          <a:cs typeface="+mn-cs"/>
                        </a:rPr>
                        <a:t>Out of </a:t>
                      </a:r>
                      <a:r>
                        <a:rPr lang="en-GB" sz="1800" kern="1200" dirty="0" smtClean="0">
                          <a:solidFill>
                            <a:schemeClr val="tx1"/>
                          </a:solidFill>
                          <a:latin typeface="+mn-lt"/>
                          <a:ea typeface="+mn-ea"/>
                          <a:cs typeface="+mn-cs"/>
                        </a:rPr>
                        <a:t>18 </a:t>
                      </a:r>
                      <a:r>
                        <a:rPr lang="en-GB" sz="1800" kern="1200" dirty="0">
                          <a:solidFill>
                            <a:schemeClr val="tx1"/>
                          </a:solidFill>
                          <a:latin typeface="+mn-lt"/>
                          <a:ea typeface="+mn-ea"/>
                          <a:cs typeface="+mn-cs"/>
                        </a:rPr>
                        <a:t>targets, </a:t>
                      </a:r>
                      <a:r>
                        <a:rPr lang="en-GB" sz="1800" kern="1200" dirty="0" smtClean="0">
                          <a:solidFill>
                            <a:schemeClr val="tx1"/>
                          </a:solidFill>
                          <a:latin typeface="+mn-lt"/>
                          <a:ea typeface="+mn-ea"/>
                          <a:cs typeface="+mn-cs"/>
                        </a:rPr>
                        <a:t>14 targets were achieved</a:t>
                      </a:r>
                      <a:endParaRPr lang="en-GB" sz="1800" kern="1200" dirty="0">
                        <a:solidFill>
                          <a:schemeClr val="tx1"/>
                        </a:solidFill>
                        <a:latin typeface="+mn-lt"/>
                        <a:ea typeface="+mn-ea"/>
                        <a:cs typeface="+mn-cs"/>
                      </a:endParaRPr>
                    </a:p>
                  </a:txBody>
                  <a:tcPr marL="51435" marR="51435" marT="0" marB="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tx1"/>
                          </a:solidFill>
                          <a:latin typeface="+mn-lt"/>
                          <a:ea typeface="+mn-ea"/>
                          <a:cs typeface="+mn-cs"/>
                        </a:rPr>
                        <a:t>Implementation of the Accelerated CIP programme to resolve Paid not yet Trained Cases for the CIP levels 1-12 programme.</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tx1"/>
                          </a:solidFill>
                          <a:latin typeface="+mn-lt"/>
                          <a:ea typeface="+mn-ea"/>
                          <a:cs typeface="+mn-cs"/>
                        </a:rPr>
                        <a:t>Low uptake by clients for public servants trained on mandatory courses due to planning and coordination challenges in a province that is under administration.</a:t>
                      </a:r>
                    </a:p>
                    <a:p>
                      <a:pPr marL="285750" indent="-285750" algn="just" defTabSz="914400" rtl="0" eaLnBrk="1" latinLnBrk="0" hangingPunct="1">
                        <a:lnSpc>
                          <a:spcPct val="105000"/>
                        </a:lnSpc>
                        <a:spcAft>
                          <a:spcPts val="0"/>
                        </a:spcAft>
                        <a:buFont typeface="Arial" panose="020B0604020202020204" pitchFamily="34" charset="0"/>
                        <a:buChar char="•"/>
                      </a:pPr>
                      <a:r>
                        <a:rPr lang="en-US" sz="1800" kern="1200" dirty="0" smtClean="0">
                          <a:solidFill>
                            <a:schemeClr val="tx1"/>
                          </a:solidFill>
                          <a:latin typeface="+mn-lt"/>
                          <a:ea typeface="+mn-ea"/>
                          <a:cs typeface="+mn-cs"/>
                        </a:rPr>
                        <a:t>Low uptake by clients due to change in policy retaining interns for two year period (unemployed graduates and internships undergoing public service orientation through the NSG).</a:t>
                      </a:r>
                      <a:endParaRPr lang="en-GB" sz="18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595120">
                <a:tc gridSpan="3">
                  <a:txBody>
                    <a:bodyPr/>
                    <a:lstStyle/>
                    <a:p>
                      <a:pPr algn="just">
                        <a:lnSpc>
                          <a:spcPct val="105000"/>
                        </a:lnSpc>
                        <a:spcAft>
                          <a:spcPts val="0"/>
                        </a:spcAft>
                      </a:pPr>
                      <a:r>
                        <a:rPr lang="en-GB" sz="1800" b="1" kern="1200" dirty="0">
                          <a:solidFill>
                            <a:schemeClr val="tx1"/>
                          </a:solidFill>
                          <a:latin typeface="+mn-lt"/>
                          <a:ea typeface="+mn-ea"/>
                          <a:cs typeface="+mn-cs"/>
                        </a:rPr>
                        <a:t>Overall performance for the </a:t>
                      </a:r>
                      <a:r>
                        <a:rPr lang="en-GB" sz="1800" b="1" kern="1200" dirty="0" smtClean="0">
                          <a:solidFill>
                            <a:schemeClr val="tx1"/>
                          </a:solidFill>
                          <a:latin typeface="+mn-lt"/>
                          <a:ea typeface="+mn-ea"/>
                          <a:cs typeface="+mn-cs"/>
                        </a:rPr>
                        <a:t>department: Out </a:t>
                      </a:r>
                      <a:r>
                        <a:rPr lang="en-GB" sz="1800" b="1" kern="1200" dirty="0">
                          <a:solidFill>
                            <a:schemeClr val="tx1"/>
                          </a:solidFill>
                          <a:latin typeface="+mn-lt"/>
                          <a:ea typeface="+mn-ea"/>
                          <a:cs typeface="+mn-cs"/>
                        </a:rPr>
                        <a:t>of </a:t>
                      </a:r>
                      <a:r>
                        <a:rPr lang="en-GB" sz="1800" b="1" kern="1200" dirty="0" smtClean="0">
                          <a:solidFill>
                            <a:schemeClr val="tx1"/>
                          </a:solidFill>
                          <a:latin typeface="+mn-lt"/>
                          <a:ea typeface="+mn-ea"/>
                          <a:cs typeface="+mn-cs"/>
                        </a:rPr>
                        <a:t>27 </a:t>
                      </a:r>
                      <a:r>
                        <a:rPr lang="en-GB" sz="1800" b="1" kern="1200" dirty="0">
                          <a:solidFill>
                            <a:schemeClr val="tx1"/>
                          </a:solidFill>
                          <a:latin typeface="+mn-lt"/>
                          <a:ea typeface="+mn-ea"/>
                          <a:cs typeface="+mn-cs"/>
                        </a:rPr>
                        <a:t>targets, </a:t>
                      </a:r>
                      <a:r>
                        <a:rPr lang="en-GB" sz="1800" b="1" kern="1200" dirty="0" smtClean="0">
                          <a:solidFill>
                            <a:schemeClr val="tx1"/>
                          </a:solidFill>
                          <a:latin typeface="+mn-lt"/>
                          <a:ea typeface="+mn-ea"/>
                          <a:cs typeface="+mn-cs"/>
                        </a:rPr>
                        <a:t>19 </a:t>
                      </a:r>
                      <a:r>
                        <a:rPr lang="en-GB" sz="1800" b="1" kern="1200" dirty="0">
                          <a:solidFill>
                            <a:schemeClr val="tx1"/>
                          </a:solidFill>
                          <a:latin typeface="+mn-lt"/>
                          <a:ea typeface="+mn-ea"/>
                          <a:cs typeface="+mn-cs"/>
                        </a:rPr>
                        <a:t>were achieved = </a:t>
                      </a:r>
                      <a:r>
                        <a:rPr lang="en-GB" sz="1800" b="1" kern="1200" dirty="0" smtClean="0">
                          <a:solidFill>
                            <a:schemeClr val="tx1"/>
                          </a:solidFill>
                          <a:latin typeface="+mn-lt"/>
                          <a:ea typeface="+mn-ea"/>
                          <a:cs typeface="+mn-cs"/>
                        </a:rPr>
                        <a:t>70,3%</a:t>
                      </a:r>
                      <a:endParaRPr lang="en-GB" sz="1800" b="1" kern="1200" dirty="0">
                        <a:solidFill>
                          <a:schemeClr val="tx1"/>
                        </a:solidFill>
                        <a:latin typeface="+mn-lt"/>
                        <a:ea typeface="+mn-ea"/>
                        <a:cs typeface="+mn-cs"/>
                      </a:endParaRPr>
                    </a:p>
                  </a:txBody>
                  <a:tcPr marL="51435" marR="51435" marT="0" marB="0"/>
                </a:tc>
                <a:tc hMerge="1">
                  <a:txBody>
                    <a:bodyPr/>
                    <a:lstStyle/>
                    <a:p>
                      <a:pPr algn="just">
                        <a:lnSpc>
                          <a:spcPct val="105000"/>
                        </a:lnSpc>
                        <a:spcAft>
                          <a:spcPts val="0"/>
                        </a:spcAft>
                      </a:pPr>
                      <a:endParaRPr lang="en-GB" sz="1800" b="1" kern="1200" dirty="0">
                        <a:solidFill>
                          <a:schemeClr val="tx1"/>
                        </a:solidFill>
                        <a:latin typeface="+mn-lt"/>
                        <a:ea typeface="+mn-ea"/>
                        <a:cs typeface="+mn-cs"/>
                      </a:endParaRPr>
                    </a:p>
                  </a:txBody>
                  <a:tcPr marL="51435" marR="51435" marT="0" marB="0"/>
                </a:tc>
                <a:tc hMerge="1">
                  <a:txBody>
                    <a:bodyPr/>
                    <a:lstStyle/>
                    <a:p>
                      <a:pPr marL="0" algn="just" defTabSz="914400" rtl="0" eaLnBrk="1" latinLnBrk="0" hangingPunct="1">
                        <a:lnSpc>
                          <a:spcPct val="105000"/>
                        </a:lnSpc>
                        <a:spcAft>
                          <a:spcPts val="0"/>
                        </a:spcAft>
                      </a:pPr>
                      <a:endParaRPr lang="en-GB" sz="18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bl>
          </a:graphicData>
        </a:graphic>
      </p:graphicFrame>
    </p:spTree>
    <p:extLst>
      <p:ext uri="{BB962C8B-B14F-4D97-AF65-F5344CB8AC3E}">
        <p14:creationId xmlns:p14="http://schemas.microsoft.com/office/powerpoint/2010/main" xmlns="" val="3060427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255" y="-8132"/>
            <a:ext cx="11924145" cy="505691"/>
          </a:xfrm>
          <a:solidFill>
            <a:schemeClr val="accent2"/>
          </a:solidFill>
        </p:spPr>
        <p:txBody>
          <a:bodyPr>
            <a:normAutofit fontScale="90000"/>
          </a:bodyPr>
          <a:lstStyle/>
          <a:p>
            <a:pPr algn="ctr"/>
            <a:r>
              <a:rPr lang="en-ZA" b="1" dirty="0" smtClean="0"/>
              <a:t>National Treasury</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78126011"/>
              </p:ext>
            </p:extLst>
          </p:nvPr>
        </p:nvGraphicFramePr>
        <p:xfrm>
          <a:off x="166255" y="497559"/>
          <a:ext cx="11924145" cy="6479510"/>
        </p:xfrm>
        <a:graphic>
          <a:graphicData uri="http://schemas.openxmlformats.org/drawingml/2006/table">
            <a:tbl>
              <a:tblPr firstRow="1" bandRow="1">
                <a:tableStyleId>{21E4AEA4-8DFA-4A89-87EB-49C32662AFE0}</a:tableStyleId>
              </a:tblPr>
              <a:tblGrid>
                <a:gridCol w="2737157">
                  <a:extLst>
                    <a:ext uri="{9D8B030D-6E8A-4147-A177-3AD203B41FA5}">
                      <a16:colId xmlns:a16="http://schemas.microsoft.com/office/drawing/2014/main" xmlns="" val="3772667252"/>
                    </a:ext>
                  </a:extLst>
                </a:gridCol>
                <a:gridCol w="3371719">
                  <a:extLst>
                    <a:ext uri="{9D8B030D-6E8A-4147-A177-3AD203B41FA5}">
                      <a16:colId xmlns:a16="http://schemas.microsoft.com/office/drawing/2014/main" xmlns="" val="1507489926"/>
                    </a:ext>
                  </a:extLst>
                </a:gridCol>
                <a:gridCol w="5815269">
                  <a:extLst>
                    <a:ext uri="{9D8B030D-6E8A-4147-A177-3AD203B41FA5}">
                      <a16:colId xmlns:a16="http://schemas.microsoft.com/office/drawing/2014/main" xmlns="" val="85349880"/>
                    </a:ext>
                  </a:extLst>
                </a:gridCol>
              </a:tblGrid>
              <a:tr h="27549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926036666"/>
                  </a:ext>
                </a:extLst>
              </a:tr>
              <a:tr h="275495">
                <a:tc>
                  <a:txBody>
                    <a:bodyPr/>
                    <a:lstStyle/>
                    <a:p>
                      <a:pPr>
                        <a:lnSpc>
                          <a:spcPct val="107000"/>
                        </a:lnSpc>
                        <a:spcAft>
                          <a:spcPts val="0"/>
                        </a:spcAft>
                      </a:pPr>
                      <a:r>
                        <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 1:Administration</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mn-lt"/>
                          <a:ea typeface="+mn-ea"/>
                          <a:cs typeface="+mn-cs"/>
                        </a:rPr>
                        <a:t>Out of a total of 5 targets, 5 were achieved</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600" b="1" i="0" u="none" strike="noStrike" kern="1200" cap="none" spc="0" normalizeH="0" baseline="0" noProof="0" dirty="0" smtClean="0">
                        <a:ln>
                          <a:noFill/>
                        </a:ln>
                        <a:solidFill>
                          <a:schemeClr val="tx1"/>
                        </a:solidFill>
                        <a:effectLst/>
                        <a:uLnTx/>
                        <a:uFillTx/>
                        <a:latin typeface="+mn-lt"/>
                        <a:ea typeface="+mn-ea"/>
                        <a:cs typeface="+mn-cs"/>
                      </a:endParaRPr>
                    </a:p>
                  </a:txBody>
                  <a:tcPr marL="51435" marR="51435" marT="0" marB="0"/>
                </a:tc>
                <a:extLst>
                  <a:ext uri="{0D108BD9-81ED-4DB2-BD59-A6C34878D82A}">
                    <a16:rowId xmlns:a16="http://schemas.microsoft.com/office/drawing/2014/main" xmlns="" val="2048158217"/>
                  </a:ext>
                </a:extLst>
              </a:tr>
              <a:tr h="563775">
                <a:tc>
                  <a:txBody>
                    <a:bodyPr/>
                    <a:lstStyle/>
                    <a:p>
                      <a:pPr algn="just">
                        <a:lnSpc>
                          <a:spcPct val="107000"/>
                        </a:lnSpc>
                        <a:spcAft>
                          <a:spcPts val="0"/>
                        </a:spcAft>
                      </a:pPr>
                      <a:r>
                        <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 2: </a:t>
                      </a:r>
                      <a:r>
                        <a:rPr lang="en-ZA"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a:t>
                      </a:r>
                      <a:r>
                        <a:rPr lang="en-ZA" sz="16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Policy, Tax,  Financial Regulation and Research</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600" dirty="0" smtClean="0"/>
                        <a:t>Out of a</a:t>
                      </a:r>
                      <a:r>
                        <a:rPr lang="en-ZA" sz="1600" baseline="0" dirty="0" smtClean="0"/>
                        <a:t> total of 11 targets, 8 were achieved</a:t>
                      </a:r>
                      <a:endParaRPr lang="en-ZA" sz="1600" dirty="0" smtClean="0"/>
                    </a:p>
                  </a:txBody>
                  <a:tcPr marL="51435" marR="51435" marT="0" marB="0"/>
                </a:tc>
                <a:tc>
                  <a:txBody>
                    <a:bodyPr/>
                    <a:lstStyle/>
                    <a:p>
                      <a:pPr marL="285750" indent="-285750" algn="just">
                        <a:lnSpc>
                          <a:spcPct val="107000"/>
                        </a:lnSpc>
                        <a:spcAft>
                          <a:spcPts val="0"/>
                        </a:spcAft>
                        <a:buFont typeface="Arial" panose="020B0604020202020204" pitchFamily="34" charset="0"/>
                        <a:buChar char="•"/>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Substantive comments that were received from stakeholders following published for public comment</a:t>
                      </a:r>
                    </a:p>
                    <a:p>
                      <a:pPr marL="285750" indent="-285750" algn="just">
                        <a:lnSpc>
                          <a:spcPct val="107000"/>
                        </a:lnSpc>
                        <a:spcAft>
                          <a:spcPts val="0"/>
                        </a:spcAft>
                        <a:buFont typeface="Arial" panose="020B0604020202020204" pitchFamily="34" charset="0"/>
                        <a:buChar char="•"/>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Bill will be submitted for tabling in Parliament by July 2020</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043285446"/>
                  </a:ext>
                </a:extLst>
              </a:tr>
              <a:tr h="783125">
                <a:tc>
                  <a:txBody>
                    <a:bodyPr/>
                    <a:lstStyle/>
                    <a:p>
                      <a:pPr>
                        <a:lnSpc>
                          <a:spcPct val="107000"/>
                        </a:lnSpc>
                        <a:spcAft>
                          <a:spcPts val="0"/>
                        </a:spcAft>
                      </a:pPr>
                      <a:r>
                        <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 3: </a:t>
                      </a:r>
                      <a:r>
                        <a:rPr lang="en-ZA"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Public</a:t>
                      </a:r>
                      <a:r>
                        <a:rPr lang="en-ZA" sz="16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finance and budget management</a:t>
                      </a: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600" dirty="0" smtClean="0"/>
                        <a:t>Out of a</a:t>
                      </a:r>
                      <a:r>
                        <a:rPr lang="en-ZA" sz="1600" baseline="0" dirty="0" smtClean="0"/>
                        <a:t> total of 19 targets, 15 were achieved</a:t>
                      </a:r>
                      <a:endParaRPr lang="en-ZA" sz="1600" dirty="0" smtClean="0"/>
                    </a:p>
                  </a:txBody>
                  <a:tcPr marL="51435" marR="51435" marT="0" marB="0"/>
                </a:tc>
                <a:tc>
                  <a:txBody>
                    <a:bodyPr/>
                    <a:lstStyle/>
                    <a:p>
                      <a:pPr marL="285750" marR="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t>Delays in getting responses from departments/entities</a:t>
                      </a:r>
                    </a:p>
                    <a:p>
                      <a:pPr marL="285750" marR="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smtClean="0"/>
                        <a:t>Resource constraints</a:t>
                      </a:r>
                    </a:p>
                    <a:p>
                      <a:pPr marL="285750" marR="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ZA" sz="1600" dirty="0" smtClean="0"/>
                        <a:t>Finalise</a:t>
                      </a:r>
                      <a:r>
                        <a:rPr lang="en-ZA" sz="1600" baseline="0" dirty="0" smtClean="0"/>
                        <a:t> consultations with departments/entities</a:t>
                      </a:r>
                      <a:endParaRPr lang="en-ZA" sz="1600" dirty="0" smtClean="0"/>
                    </a:p>
                  </a:txBody>
                  <a:tcPr marL="51435" marR="51435" marT="0" marB="0"/>
                </a:tc>
                <a:extLst>
                  <a:ext uri="{0D108BD9-81ED-4DB2-BD59-A6C34878D82A}">
                    <a16:rowId xmlns:a16="http://schemas.microsoft.com/office/drawing/2014/main" xmlns="" val="105803106"/>
                  </a:ext>
                </a:extLst>
              </a:tr>
              <a:tr h="275495">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Programme 4: Assets and Liability Management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600" dirty="0" smtClean="0"/>
                        <a:t>Out of a</a:t>
                      </a:r>
                      <a:r>
                        <a:rPr lang="en-ZA" sz="1600" baseline="0" dirty="0" smtClean="0"/>
                        <a:t> total of 11 targets, 8 were achieved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marR="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R&amp;I postponing its sovereign credit rating review</a:t>
                      </a:r>
                    </a:p>
                    <a:p>
                      <a:pPr marL="285750" marR="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Rescheduled</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for March 2020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387664827"/>
                  </a:ext>
                </a:extLst>
              </a:tr>
              <a:tr h="798269">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Programme 5: Financial</a:t>
                      </a:r>
                      <a:r>
                        <a:rPr lang="en-GB" sz="1600" baseline="0" dirty="0" smtClean="0">
                          <a:effectLst/>
                          <a:latin typeface="Calibri" panose="020F0502020204030204" pitchFamily="34" charset="0"/>
                          <a:ea typeface="Calibri" panose="020F0502020204030204" pitchFamily="34" charset="0"/>
                          <a:cs typeface="Times New Roman" panose="02020603050405020304" pitchFamily="18" charset="0"/>
                        </a:rPr>
                        <a:t> Accounting and supply chain management  systems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600" dirty="0" smtClean="0"/>
                        <a:t>Out of a</a:t>
                      </a:r>
                      <a:r>
                        <a:rPr lang="en-ZA" sz="1600" baseline="0" dirty="0" smtClean="0"/>
                        <a:t> total of 20 targets, 17 were achieved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marR="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 Insufficient capacity</a:t>
                      </a:r>
                    </a:p>
                    <a:p>
                      <a:pPr marL="285750" marR="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Recruitment process to fill positions is underway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379718118"/>
                  </a:ext>
                </a:extLst>
              </a:tr>
              <a:tr h="275495">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Programme 6:</a:t>
                      </a:r>
                      <a:r>
                        <a:rPr lang="en-GB" sz="1600" baseline="0" dirty="0" smtClean="0">
                          <a:effectLst/>
                          <a:latin typeface="Calibri" panose="020F0502020204030204" pitchFamily="34" charset="0"/>
                          <a:ea typeface="Calibri" panose="020F0502020204030204" pitchFamily="34" charset="0"/>
                          <a:cs typeface="Times New Roman" panose="02020603050405020304" pitchFamily="18" charset="0"/>
                        </a:rPr>
                        <a:t> International Financial Relations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600" dirty="0" smtClean="0"/>
                        <a:t>Out of a</a:t>
                      </a:r>
                      <a:r>
                        <a:rPr lang="en-ZA" sz="1600" baseline="0" dirty="0" smtClean="0"/>
                        <a:t> total of 5 targets, 5 were achieved</a:t>
                      </a:r>
                      <a:endParaRPr lang="en-ZA" sz="1600" dirty="0" smtClean="0"/>
                    </a:p>
                  </a:txBody>
                  <a:tcPr marL="51435" marR="51435" marT="0" marB="0"/>
                </a:tc>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endParaRPr lang="en-ZA" sz="1600" dirty="0" smtClean="0"/>
                    </a:p>
                  </a:txBody>
                  <a:tcPr marL="51435" marR="51435" marT="0" marB="0"/>
                </a:tc>
                <a:extLst>
                  <a:ext uri="{0D108BD9-81ED-4DB2-BD59-A6C34878D82A}">
                    <a16:rowId xmlns:a16="http://schemas.microsoft.com/office/drawing/2014/main" xmlns="" val="2695695473"/>
                  </a:ext>
                </a:extLst>
              </a:tr>
              <a:tr h="563775">
                <a:tc>
                  <a:txBody>
                    <a:bodyPr/>
                    <a:lstStyle/>
                    <a:p>
                      <a:pPr>
                        <a:lnSpc>
                          <a:spcPct val="107000"/>
                        </a:lnSpc>
                        <a:spcAft>
                          <a:spcPts val="0"/>
                        </a:spcAft>
                      </a:pPr>
                      <a:r>
                        <a:rPr lang="en-GB" sz="1600" dirty="0" smtClean="0">
                          <a:effectLst/>
                          <a:latin typeface="Calibri" panose="020F0502020204030204" pitchFamily="34" charset="0"/>
                          <a:ea typeface="Calibri" panose="020F0502020204030204" pitchFamily="34" charset="0"/>
                          <a:cs typeface="Times New Roman" panose="02020603050405020304" pitchFamily="18" charset="0"/>
                        </a:rPr>
                        <a:t>Programme 7: Civil and</a:t>
                      </a:r>
                      <a:r>
                        <a:rPr lang="en-GB" sz="1600" baseline="0" dirty="0" smtClean="0">
                          <a:effectLst/>
                          <a:latin typeface="Calibri" panose="020F0502020204030204" pitchFamily="34" charset="0"/>
                          <a:ea typeface="Calibri" panose="020F0502020204030204" pitchFamily="34" charset="0"/>
                          <a:cs typeface="Times New Roman" panose="02020603050405020304" pitchFamily="18" charset="0"/>
                        </a:rPr>
                        <a:t> military, contributions to funds and other benefits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600" dirty="0" smtClean="0"/>
                        <a:t>Out of a</a:t>
                      </a:r>
                      <a:r>
                        <a:rPr lang="en-ZA" sz="1600" baseline="0" dirty="0" smtClean="0"/>
                        <a:t> total of 4 targets, 4 were achieved</a:t>
                      </a:r>
                      <a:endParaRPr lang="en-ZA" sz="1600" dirty="0" smtClean="0"/>
                    </a:p>
                  </a:txBody>
                  <a:tcPr marL="51435" marR="51435" marT="0" marB="0"/>
                </a:tc>
                <a:tc>
                  <a:txBody>
                    <a:bodyPr/>
                    <a:lstStyle/>
                    <a:p>
                      <a:pPr algn="just">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253596116"/>
                  </a:ext>
                </a:extLst>
              </a:tr>
              <a:tr h="563775">
                <a:tc>
                  <a:txBody>
                    <a:bodyPr/>
                    <a:lstStyle/>
                    <a:p>
                      <a:pPr>
                        <a:lnSpc>
                          <a:spcPct val="107000"/>
                        </a:lnSpc>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Programme 8: Technical and Management Support and Development Finance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600" dirty="0" smtClean="0"/>
                        <a:t>Out of a</a:t>
                      </a:r>
                      <a:r>
                        <a:rPr lang="en-ZA" sz="1600" baseline="0" dirty="0" smtClean="0"/>
                        <a:t> total of 6 targets, 2 were achieved</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marR="0" indent="-285750" algn="just"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Catalytic Land Development Programme in Mangaung being halted due to non-performance</a:t>
                      </a:r>
                    </a:p>
                    <a:p>
                      <a:pPr marL="285750" marR="0" indent="-285750" algn="just" defTabSz="6858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Engagements with Mangaung from both a provincial and National Department level.</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899654286"/>
                  </a:ext>
                </a:extLst>
              </a:tr>
              <a:tr h="414634">
                <a:tc gridSpan="3">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ZA" sz="1800" b="1" kern="1200" dirty="0" smtClean="0">
                          <a:solidFill>
                            <a:schemeClr val="tx1"/>
                          </a:solidFill>
                          <a:effectLst/>
                          <a:latin typeface="+mn-lt"/>
                          <a:ea typeface="+mn-ea"/>
                          <a:cs typeface="+mn-cs"/>
                        </a:rPr>
                        <a:t>Overall performance for the department: </a:t>
                      </a:r>
                      <a:r>
                        <a:rPr lang="en-GB"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 of 81 targets</a:t>
                      </a:r>
                      <a:r>
                        <a:rPr lang="en-GB" sz="18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64 targets were achieved 79,01 %</a:t>
                      </a:r>
                      <a:endParaRPr lang="en-GB"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pPr>
                        <a:lnSpc>
                          <a:spcPct val="107000"/>
                        </a:lnSpc>
                        <a:spcAft>
                          <a:spcPts val="0"/>
                        </a:spcAft>
                      </a:pPr>
                      <a:endParaRPr lang="en-GB"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pPr>
                        <a:lnSpc>
                          <a:spcPct val="107000"/>
                        </a:lnSpc>
                        <a:spcAft>
                          <a:spcPts val="0"/>
                        </a:spcAft>
                      </a:pPr>
                      <a:endParaRPr lang="en-GB" sz="18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880506800"/>
                  </a:ext>
                </a:extLst>
              </a:tr>
            </a:tbl>
          </a:graphicData>
        </a:graphic>
      </p:graphicFrame>
      <p:sp>
        <p:nvSpPr>
          <p:cNvPr id="7" name="Title 3"/>
          <p:cNvSpPr txBox="1">
            <a:spLocks/>
          </p:cNvSpPr>
          <p:nvPr/>
        </p:nvSpPr>
        <p:spPr>
          <a:xfrm>
            <a:off x="438330" y="4687002"/>
            <a:ext cx="9480949" cy="505691"/>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ZA" dirty="0"/>
          </a:p>
        </p:txBody>
      </p:sp>
    </p:spTree>
    <p:extLst>
      <p:ext uri="{BB962C8B-B14F-4D97-AF65-F5344CB8AC3E}">
        <p14:creationId xmlns:p14="http://schemas.microsoft.com/office/powerpoint/2010/main" xmlns="" val="448329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06" y="116391"/>
            <a:ext cx="11679101" cy="523220"/>
          </a:xfrm>
          <a:prstGeom prst="rect">
            <a:avLst/>
          </a:prstGeom>
          <a:solidFill>
            <a:schemeClr val="accent2"/>
          </a:solidFill>
        </p:spPr>
        <p:txBody>
          <a:bodyPr wrap="square" rtlCol="0">
            <a:spAutoFit/>
          </a:bodyPr>
          <a:lstStyle/>
          <a:p>
            <a:pPr algn="ctr"/>
            <a:r>
              <a:rPr lang="en-ZA" sz="2800" b="1" dirty="0" smtClean="0">
                <a:latin typeface="Calibri Light" panose="020F0302020204030204" pitchFamily="34" charset="0"/>
              </a:rPr>
              <a:t>Summary of National Department’s Quarter 3 Performance (1)</a:t>
            </a:r>
            <a:endParaRPr lang="en-US" sz="2800" b="1" dirty="0">
              <a:latin typeface="Calibri Light" panose="020F0302020204030204" pitchFamily="34" charset="0"/>
            </a:endParaRPr>
          </a:p>
        </p:txBody>
      </p:sp>
      <p:graphicFrame>
        <p:nvGraphicFramePr>
          <p:cNvPr id="10" name="Content Placeholder 5"/>
          <p:cNvGraphicFramePr>
            <a:graphicFrameLocks/>
          </p:cNvGraphicFramePr>
          <p:nvPr>
            <p:extLst>
              <p:ext uri="{D42A27DB-BD31-4B8C-83A1-F6EECF244321}">
                <p14:modId xmlns:p14="http://schemas.microsoft.com/office/powerpoint/2010/main" xmlns="" val="1867756989"/>
              </p:ext>
            </p:extLst>
          </p:nvPr>
        </p:nvGraphicFramePr>
        <p:xfrm>
          <a:off x="245806" y="715121"/>
          <a:ext cx="11679102" cy="5829300"/>
        </p:xfrm>
        <a:graphic>
          <a:graphicData uri="http://schemas.openxmlformats.org/drawingml/2006/table">
            <a:tbl>
              <a:tblPr firstRow="1" bandRow="1">
                <a:tableStyleId>{21E4AEA4-8DFA-4A89-87EB-49C32662AFE0}</a:tableStyleId>
              </a:tblPr>
              <a:tblGrid>
                <a:gridCol w="2497394">
                  <a:extLst>
                    <a:ext uri="{9D8B030D-6E8A-4147-A177-3AD203B41FA5}">
                      <a16:colId xmlns:a16="http://schemas.microsoft.com/office/drawing/2014/main" xmlns="" val="3772667252"/>
                    </a:ext>
                  </a:extLst>
                </a:gridCol>
                <a:gridCol w="2506133">
                  <a:extLst>
                    <a:ext uri="{9D8B030D-6E8A-4147-A177-3AD203B41FA5}">
                      <a16:colId xmlns:a16="http://schemas.microsoft.com/office/drawing/2014/main" xmlns="" val="1507489926"/>
                    </a:ext>
                  </a:extLst>
                </a:gridCol>
                <a:gridCol w="2506134">
                  <a:extLst>
                    <a:ext uri="{9D8B030D-6E8A-4147-A177-3AD203B41FA5}">
                      <a16:colId xmlns:a16="http://schemas.microsoft.com/office/drawing/2014/main" xmlns="" val="3005311741"/>
                    </a:ext>
                  </a:extLst>
                </a:gridCol>
                <a:gridCol w="2675466">
                  <a:extLst>
                    <a:ext uri="{9D8B030D-6E8A-4147-A177-3AD203B41FA5}">
                      <a16:colId xmlns:a16="http://schemas.microsoft.com/office/drawing/2014/main" xmlns="" val="3385338794"/>
                    </a:ext>
                  </a:extLst>
                </a:gridCol>
                <a:gridCol w="1493975">
                  <a:extLst>
                    <a:ext uri="{9D8B030D-6E8A-4147-A177-3AD203B41FA5}">
                      <a16:colId xmlns:a16="http://schemas.microsoft.com/office/drawing/2014/main" xmlns="" val="2823009217"/>
                    </a:ext>
                  </a:extLst>
                </a:gridCol>
              </a:tblGrid>
              <a:tr h="1219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National</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Department</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Planned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Targets not Achieved</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Percentage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168533">
                <a:tc>
                  <a:txBody>
                    <a:bodyPr/>
                    <a:lstStyle/>
                    <a:p>
                      <a:pPr algn="just"/>
                      <a:r>
                        <a:rPr lang="en-ZA" sz="1800" b="0" dirty="0" smtClean="0"/>
                        <a:t>Civilian Secretariat for Police</a:t>
                      </a:r>
                    </a:p>
                  </a:txBody>
                  <a:tcPr marL="68580" marR="68580" marT="34290" marB="34290"/>
                </a:tc>
                <a:tc>
                  <a:txBody>
                    <a:bodyPr/>
                    <a:lstStyle/>
                    <a:p>
                      <a:pPr algn="just"/>
                      <a:r>
                        <a:rPr lang="en-ZA" sz="1800" b="0" dirty="0" smtClean="0"/>
                        <a:t>16 targets</a:t>
                      </a:r>
                      <a:endParaRPr lang="en-ZA" sz="1800" b="0" dirty="0"/>
                    </a:p>
                  </a:txBody>
                  <a:tcPr marL="68580" marR="68580" marT="34290" marB="34290"/>
                </a:tc>
                <a:tc>
                  <a:txBody>
                    <a:bodyPr/>
                    <a:lstStyle/>
                    <a:p>
                      <a:pPr algn="just"/>
                      <a:r>
                        <a:rPr lang="en-ZA" sz="1800" b="0" dirty="0" smtClean="0"/>
                        <a:t>11 targets were achieved</a:t>
                      </a:r>
                      <a:endParaRPr lang="en-ZA" sz="1800" b="0" dirty="0"/>
                    </a:p>
                  </a:txBody>
                  <a:tcPr marL="68580" marR="68580" marT="34290" marB="34290"/>
                </a:tc>
                <a:tc>
                  <a:txBody>
                    <a:bodyPr/>
                    <a:lstStyle/>
                    <a:p>
                      <a:pPr algn="just"/>
                      <a:r>
                        <a:rPr lang="en-ZA" sz="1800" b="0" dirty="0" smtClean="0"/>
                        <a:t>5 targets not achieved</a:t>
                      </a:r>
                      <a:endParaRPr lang="en-ZA" sz="1800" b="0" dirty="0"/>
                    </a:p>
                  </a:txBody>
                  <a:tcPr marL="68580" marR="68580" marT="34290" marB="34290"/>
                </a:tc>
                <a:tc>
                  <a:txBody>
                    <a:bodyPr/>
                    <a:lstStyle/>
                    <a:p>
                      <a:pPr marL="0" indent="0" algn="just">
                        <a:buFont typeface="Arial" panose="020B0604020202020204" pitchFamily="34" charset="0"/>
                        <a:buNone/>
                      </a:pPr>
                      <a:r>
                        <a:rPr lang="en-US" sz="1800" b="0" dirty="0" smtClean="0"/>
                        <a:t>68,7%</a:t>
                      </a:r>
                    </a:p>
                  </a:txBody>
                  <a:tcPr marL="68580" marR="68580" marT="34290" marB="34290"/>
                </a:tc>
                <a:extLst>
                  <a:ext uri="{0D108BD9-81ED-4DB2-BD59-A6C34878D82A}">
                    <a16:rowId xmlns:a16="http://schemas.microsoft.com/office/drawing/2014/main" xmlns="" val="120338405"/>
                  </a:ext>
                </a:extLst>
              </a:tr>
              <a:tr h="168533">
                <a:tc>
                  <a:txBody>
                    <a:bodyPr/>
                    <a:lstStyle/>
                    <a:p>
                      <a:pPr algn="just"/>
                      <a:r>
                        <a:rPr lang="en-ZA" sz="1800" b="0" dirty="0" smtClean="0"/>
                        <a:t>Centre for Public Sector Innovation </a:t>
                      </a:r>
                      <a:endParaRPr lang="en-ZA" sz="1800" b="0" dirty="0"/>
                    </a:p>
                  </a:txBody>
                  <a:tcPr marL="68580" marR="68580" marT="34290" marB="34290"/>
                </a:tc>
                <a:tc>
                  <a:txBody>
                    <a:bodyPr/>
                    <a:lstStyle/>
                    <a:p>
                      <a:pPr algn="just"/>
                      <a:r>
                        <a:rPr lang="en-ZA" sz="1800" b="0" dirty="0" smtClean="0"/>
                        <a:t>4 targets</a:t>
                      </a:r>
                      <a:endParaRPr lang="en-ZA" sz="1800" b="0" dirty="0"/>
                    </a:p>
                  </a:txBody>
                  <a:tcPr marL="68580" marR="68580" marT="34290" marB="34290"/>
                </a:tc>
                <a:tc>
                  <a:txBody>
                    <a:bodyPr/>
                    <a:lstStyle/>
                    <a:p>
                      <a:pPr algn="just"/>
                      <a:r>
                        <a:rPr lang="en-ZA" sz="1800" b="0" dirty="0" smtClean="0"/>
                        <a:t>3 targets were achieved </a:t>
                      </a:r>
                      <a:endParaRPr lang="en-ZA" sz="1800" b="0" dirty="0"/>
                    </a:p>
                  </a:txBody>
                  <a:tcPr marL="68580" marR="68580" marT="34290" marB="34290"/>
                </a:tc>
                <a:tc>
                  <a:txBody>
                    <a:bodyPr/>
                    <a:lstStyle/>
                    <a:p>
                      <a:pPr algn="just"/>
                      <a:r>
                        <a:rPr lang="en-ZA" sz="1800" b="0" dirty="0" smtClean="0"/>
                        <a:t>1 target not achieved</a:t>
                      </a:r>
                      <a:endParaRPr lang="en-ZA" sz="1800" b="0" dirty="0"/>
                    </a:p>
                  </a:txBody>
                  <a:tcPr marL="68580" marR="68580" marT="34290" marB="34290"/>
                </a:tc>
                <a:tc>
                  <a:txBody>
                    <a:bodyPr/>
                    <a:lstStyle/>
                    <a:p>
                      <a:pPr algn="just"/>
                      <a:r>
                        <a:rPr lang="en-ZA" sz="1800" b="0" dirty="0" smtClean="0"/>
                        <a:t>75%</a:t>
                      </a:r>
                    </a:p>
                  </a:txBody>
                  <a:tcPr marL="68580" marR="68580" marT="34290" marB="34290"/>
                </a:tc>
                <a:extLst>
                  <a:ext uri="{0D108BD9-81ED-4DB2-BD59-A6C34878D82A}">
                    <a16:rowId xmlns:a16="http://schemas.microsoft.com/office/drawing/2014/main" xmlns="" val="2043285446"/>
                  </a:ext>
                </a:extLst>
              </a:tr>
              <a:tr h="168533">
                <a:tc>
                  <a:txBody>
                    <a:bodyPr/>
                    <a:lstStyle/>
                    <a:p>
                      <a:pPr algn="just"/>
                      <a:r>
                        <a:rPr lang="en-US" sz="1800" b="0" dirty="0" smtClean="0"/>
                        <a:t>Department of Agriculture Forestry and Fisheries </a:t>
                      </a:r>
                      <a:endParaRPr lang="en-ZA" sz="1800" b="0" dirty="0"/>
                    </a:p>
                  </a:txBody>
                  <a:tcPr marL="68580" marR="68580" marT="34290" marB="34290"/>
                </a:tc>
                <a:tc>
                  <a:txBody>
                    <a:bodyPr/>
                    <a:lstStyle/>
                    <a:p>
                      <a:pPr algn="just"/>
                      <a:r>
                        <a:rPr lang="en-ZA" sz="1800" b="0" dirty="0" smtClean="0"/>
                        <a:t>49 targets</a:t>
                      </a:r>
                      <a:endParaRPr lang="en-ZA" sz="1800" b="0" dirty="0"/>
                    </a:p>
                  </a:txBody>
                  <a:tcPr marL="68580" marR="68580" marT="34290" marB="34290"/>
                </a:tc>
                <a:tc>
                  <a:txBody>
                    <a:bodyPr/>
                    <a:lstStyle/>
                    <a:p>
                      <a:pPr algn="just"/>
                      <a:r>
                        <a:rPr lang="en-ZA" sz="1800" b="0" dirty="0" smtClean="0"/>
                        <a:t>29 targets were achieved </a:t>
                      </a:r>
                      <a:endParaRPr lang="en-ZA" sz="1800" b="0" dirty="0"/>
                    </a:p>
                  </a:txBody>
                  <a:tcPr marL="68580" marR="68580" marT="34290" marB="34290"/>
                </a:tc>
                <a:tc>
                  <a:txBody>
                    <a:bodyPr/>
                    <a:lstStyle/>
                    <a:p>
                      <a:pPr algn="just"/>
                      <a:r>
                        <a:rPr lang="en-ZA" sz="1800" b="0" dirty="0" smtClean="0"/>
                        <a:t>20 targets not achieved</a:t>
                      </a:r>
                      <a:endParaRPr lang="en-ZA" sz="1800" b="0" dirty="0"/>
                    </a:p>
                  </a:txBody>
                  <a:tcPr marL="68580" marR="68580" marT="34290" marB="34290"/>
                </a:tc>
                <a:tc>
                  <a:txBody>
                    <a:bodyPr/>
                    <a:lstStyle/>
                    <a:p>
                      <a:pPr algn="just"/>
                      <a:r>
                        <a:rPr lang="en-ZA" sz="1800" b="0" dirty="0" smtClean="0"/>
                        <a:t>59,1%</a:t>
                      </a:r>
                    </a:p>
                    <a:p>
                      <a:pPr algn="just"/>
                      <a:endParaRPr lang="en-ZA" sz="1800" b="0" dirty="0"/>
                    </a:p>
                  </a:txBody>
                  <a:tcPr marL="68580" marR="68580" marT="34290" marB="34290"/>
                </a:tc>
                <a:extLst>
                  <a:ext uri="{0D108BD9-81ED-4DB2-BD59-A6C34878D82A}">
                    <a16:rowId xmlns:a16="http://schemas.microsoft.com/office/drawing/2014/main" xmlns="" val="105803106"/>
                  </a:ext>
                </a:extLst>
              </a:tr>
              <a:tr h="168533">
                <a:tc>
                  <a:txBody>
                    <a:bodyPr/>
                    <a:lstStyle/>
                    <a:p>
                      <a:pPr algn="just"/>
                      <a:r>
                        <a:rPr lang="en-US" sz="1800" b="0" dirty="0" smtClean="0"/>
                        <a:t>Department of Arts and Culture</a:t>
                      </a:r>
                      <a:endParaRPr lang="en-ZA" sz="1800" b="0" dirty="0"/>
                    </a:p>
                  </a:txBody>
                  <a:tcPr marL="68580" marR="68580" marT="34290" marB="34290"/>
                </a:tc>
                <a:tc>
                  <a:txBody>
                    <a:bodyPr/>
                    <a:lstStyle/>
                    <a:p>
                      <a:pPr algn="just"/>
                      <a:r>
                        <a:rPr lang="en-ZA" sz="1800" b="0" dirty="0" smtClean="0"/>
                        <a:t>26 targets</a:t>
                      </a:r>
                      <a:endParaRPr lang="en-ZA" sz="1800" b="0" dirty="0"/>
                    </a:p>
                  </a:txBody>
                  <a:tcPr marL="68580" marR="68580" marT="34290" marB="34290"/>
                </a:tc>
                <a:tc>
                  <a:txBody>
                    <a:bodyPr/>
                    <a:lstStyle/>
                    <a:p>
                      <a:pPr algn="just"/>
                      <a:r>
                        <a:rPr lang="en-ZA" sz="1800" b="0" dirty="0" smtClean="0"/>
                        <a:t>22 were achieved </a:t>
                      </a:r>
                      <a:endParaRPr lang="en-ZA" sz="1800" b="0" dirty="0"/>
                    </a:p>
                  </a:txBody>
                  <a:tcPr marL="68580" marR="68580" marT="34290" marB="34290"/>
                </a:tc>
                <a:tc>
                  <a:txBody>
                    <a:bodyPr/>
                    <a:lstStyle/>
                    <a:p>
                      <a:pPr algn="just"/>
                      <a:r>
                        <a:rPr lang="en-ZA" sz="1800" b="0" dirty="0" smtClean="0"/>
                        <a:t>4 targets not achieved</a:t>
                      </a:r>
                      <a:endParaRPr lang="en-ZA" sz="1800" b="0" dirty="0"/>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baseline="0" dirty="0" smtClean="0">
                          <a:solidFill>
                            <a:schemeClr val="dk1"/>
                          </a:solidFill>
                          <a:latin typeface="+mn-lt"/>
                          <a:ea typeface="+mn-ea"/>
                          <a:cs typeface="+mn-cs"/>
                        </a:rPr>
                        <a:t>84,6%</a:t>
                      </a:r>
                    </a:p>
                    <a:p>
                      <a:pPr marL="0" indent="0" algn="just" defTabSz="685800" rtl="0" eaLnBrk="1" latinLnBrk="0" hangingPunct="1">
                        <a:buFont typeface="Arial" panose="020B0604020202020204" pitchFamily="34" charset="0"/>
                        <a:buNone/>
                      </a:pPr>
                      <a:endParaRPr lang="en-ZA" sz="1800" b="0"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055341534"/>
                  </a:ext>
                </a:extLst>
              </a:tr>
              <a:tr h="168533">
                <a:tc>
                  <a:txBody>
                    <a:bodyPr/>
                    <a:lstStyle/>
                    <a:p>
                      <a:pPr marL="0" algn="just" defTabSz="685800" rtl="0" eaLnBrk="1" latinLnBrk="0" hangingPunct="1"/>
                      <a:r>
                        <a:rPr lang="en-ZA" sz="1800" b="0" kern="1200" dirty="0" smtClean="0">
                          <a:solidFill>
                            <a:schemeClr val="dk1"/>
                          </a:solidFill>
                          <a:latin typeface="+mn-lt"/>
                          <a:ea typeface="+mn-ea"/>
                          <a:cs typeface="+mn-cs"/>
                        </a:rPr>
                        <a:t>Department of Basic Education</a:t>
                      </a: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15 targets</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9 were achieved </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6 targets</a:t>
                      </a:r>
                      <a:r>
                        <a:rPr lang="en-ZA" sz="1800" b="0" kern="1200" baseline="0" dirty="0" smtClean="0">
                          <a:solidFill>
                            <a:schemeClr val="dk1"/>
                          </a:solidFill>
                          <a:latin typeface="+mn-lt"/>
                          <a:ea typeface="+mn-ea"/>
                          <a:cs typeface="+mn-cs"/>
                        </a:rPr>
                        <a:t> not achieved</a:t>
                      </a:r>
                      <a:endParaRPr lang="en-ZA" sz="1800" b="0" kern="1200" dirty="0">
                        <a:solidFill>
                          <a:schemeClr val="dk1"/>
                        </a:solidFill>
                        <a:latin typeface="+mn-lt"/>
                        <a:ea typeface="+mn-ea"/>
                        <a:cs typeface="+mn-cs"/>
                      </a:endParaRPr>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dirty="0" smtClean="0">
                          <a:solidFill>
                            <a:schemeClr val="dk1"/>
                          </a:solidFill>
                          <a:latin typeface="+mn-lt"/>
                          <a:ea typeface="+mn-ea"/>
                          <a:cs typeface="+mn-cs"/>
                        </a:rPr>
                        <a:t>60%</a:t>
                      </a:r>
                    </a:p>
                    <a:p>
                      <a:pPr marL="0" indent="0" algn="just" defTabSz="685800" rtl="0" eaLnBrk="1" latinLnBrk="0" hangingPunct="1">
                        <a:buFont typeface="Arial" panose="020B0604020202020204" pitchFamily="34" charset="0"/>
                        <a:buNone/>
                      </a:pP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748871205"/>
                  </a:ext>
                </a:extLst>
              </a:tr>
              <a:tr h="168533">
                <a:tc>
                  <a:txBody>
                    <a:bodyPr/>
                    <a:lstStyle/>
                    <a:p>
                      <a:pPr marL="0" algn="just" defTabSz="685800" rtl="0" eaLnBrk="1" latinLnBrk="0" hangingPunct="1"/>
                      <a:r>
                        <a:rPr lang="en-ZA" sz="1800" b="0" kern="1200" dirty="0" smtClean="0">
                          <a:solidFill>
                            <a:schemeClr val="dk1"/>
                          </a:solidFill>
                          <a:latin typeface="+mn-lt"/>
                          <a:ea typeface="+mn-ea"/>
                          <a:cs typeface="+mn-cs"/>
                        </a:rPr>
                        <a:t>Department of Communications</a:t>
                      </a:r>
                      <a:endParaRPr lang="en-ZA" sz="1800" b="0" kern="1200" dirty="0">
                        <a:solidFill>
                          <a:schemeClr val="dk1"/>
                        </a:solidFill>
                        <a:latin typeface="+mn-lt"/>
                        <a:ea typeface="+mn-ea"/>
                        <a:cs typeface="+mn-cs"/>
                      </a:endParaRPr>
                    </a:p>
                  </a:txBody>
                  <a:tcPr marL="68580" marR="68580" marT="34290" marB="34290"/>
                </a:tc>
                <a:tc gridSpan="4">
                  <a:txBody>
                    <a:bodyPr/>
                    <a:lstStyle/>
                    <a:p>
                      <a:pPr marL="0" algn="just" defTabSz="685800" rtl="0" eaLnBrk="1" latinLnBrk="0" hangingPunct="1"/>
                      <a:r>
                        <a:rPr lang="en-US" sz="1800" b="0" kern="1200" dirty="0" smtClean="0">
                          <a:solidFill>
                            <a:schemeClr val="dk1"/>
                          </a:solidFill>
                          <a:latin typeface="+mn-lt"/>
                          <a:ea typeface="+mn-ea"/>
                          <a:cs typeface="+mn-cs"/>
                        </a:rPr>
                        <a:t>Did not submit the Quarter 3 reporting in adherence to the 2019/20 QPR Guidelines</a:t>
                      </a:r>
                    </a:p>
                    <a:p>
                      <a:pPr marL="0" algn="just" defTabSz="685800" rtl="0" eaLnBrk="1" latinLnBrk="0" hangingPunct="1"/>
                      <a:endParaRPr lang="en-ZA" sz="1800" b="0" kern="1200" dirty="0">
                        <a:solidFill>
                          <a:schemeClr val="dk1"/>
                        </a:solidFill>
                        <a:latin typeface="+mn-lt"/>
                        <a:ea typeface="+mn-ea"/>
                        <a:cs typeface="+mn-cs"/>
                      </a:endParaRPr>
                    </a:p>
                  </a:txBody>
                  <a:tcPr marL="68580" marR="68580" marT="34290" marB="34290"/>
                </a:tc>
                <a:tc hMerge="1">
                  <a:txBody>
                    <a:bodyPr/>
                    <a:lstStyle/>
                    <a:p>
                      <a:pPr marL="0" algn="just" defTabSz="685800" rtl="0" eaLnBrk="1" latinLnBrk="0" hangingPunct="1"/>
                      <a:endParaRPr lang="en-ZA" sz="1800" b="0" kern="1200" dirty="0">
                        <a:solidFill>
                          <a:schemeClr val="dk1"/>
                        </a:solidFill>
                        <a:latin typeface="+mn-lt"/>
                        <a:ea typeface="+mn-ea"/>
                        <a:cs typeface="+mn-cs"/>
                      </a:endParaRPr>
                    </a:p>
                  </a:txBody>
                  <a:tcPr marL="68580" marR="68580" marT="34290" marB="34290"/>
                </a:tc>
                <a:tc hMerge="1">
                  <a:txBody>
                    <a:bodyPr/>
                    <a:lstStyle/>
                    <a:p>
                      <a:pPr marL="0" algn="just" defTabSz="685800" rtl="0" eaLnBrk="1" latinLnBrk="0" hangingPunct="1"/>
                      <a:endParaRPr lang="en-ZA" sz="1800" b="0" kern="1200" dirty="0">
                        <a:solidFill>
                          <a:schemeClr val="dk1"/>
                        </a:solidFill>
                        <a:latin typeface="+mn-lt"/>
                        <a:ea typeface="+mn-ea"/>
                        <a:cs typeface="+mn-cs"/>
                      </a:endParaRPr>
                    </a:p>
                  </a:txBody>
                  <a:tcPr marL="68580" marR="68580" marT="34290" marB="34290"/>
                </a:tc>
                <a:tc hMerge="1">
                  <a:txBody>
                    <a:bodyPr/>
                    <a:lstStyle/>
                    <a:p>
                      <a:pPr marL="0" indent="0" algn="just" defTabSz="685800" rtl="0" eaLnBrk="1" latinLnBrk="0" hangingPunct="1">
                        <a:buFont typeface="Arial" panose="020B0604020202020204" pitchFamily="34" charset="0"/>
                        <a:buNone/>
                      </a:pP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3129254259"/>
                  </a:ext>
                </a:extLst>
              </a:tr>
              <a:tr h="168533">
                <a:tc>
                  <a:txBody>
                    <a:bodyPr/>
                    <a:lstStyle/>
                    <a:p>
                      <a:pPr marL="0" algn="just" defTabSz="685800" rtl="0" eaLnBrk="1" latinLnBrk="0" hangingPunct="1"/>
                      <a:r>
                        <a:rPr lang="en-ZA" sz="1800" b="0" kern="1200" dirty="0" smtClean="0">
                          <a:solidFill>
                            <a:schemeClr val="dk1"/>
                          </a:solidFill>
                          <a:latin typeface="+mn-lt"/>
                          <a:ea typeface="+mn-ea"/>
                          <a:cs typeface="+mn-cs"/>
                        </a:rPr>
                        <a:t>Department of Cooperative Governance</a:t>
                      </a: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19 targets</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13 were achieved </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6 targets not achieved</a:t>
                      </a:r>
                      <a:endParaRPr lang="en-ZA" sz="1800" b="0" kern="1200" dirty="0">
                        <a:solidFill>
                          <a:schemeClr val="dk1"/>
                        </a:solidFill>
                        <a:latin typeface="+mn-lt"/>
                        <a:ea typeface="+mn-ea"/>
                        <a:cs typeface="+mn-cs"/>
                      </a:endParaRPr>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dirty="0" smtClean="0">
                          <a:solidFill>
                            <a:schemeClr val="dk1"/>
                          </a:solidFill>
                          <a:latin typeface="+mn-lt"/>
                          <a:ea typeface="+mn-ea"/>
                          <a:cs typeface="+mn-cs"/>
                        </a:rPr>
                        <a:t>68%</a:t>
                      </a:r>
                    </a:p>
                    <a:p>
                      <a:pPr marL="0" indent="0" algn="just" defTabSz="685800" rtl="0" eaLnBrk="1" latinLnBrk="0" hangingPunct="1">
                        <a:buFont typeface="Arial" panose="020B0604020202020204" pitchFamily="34" charset="0"/>
                        <a:buNone/>
                      </a:pP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129980196"/>
                  </a:ext>
                </a:extLst>
              </a:tr>
              <a:tr h="168533">
                <a:tc>
                  <a:txBody>
                    <a:bodyPr/>
                    <a:lstStyle/>
                    <a:p>
                      <a:pPr marL="0" algn="just" defTabSz="685800" rtl="0" eaLnBrk="1" latinLnBrk="0" hangingPunct="1"/>
                      <a:r>
                        <a:rPr lang="en-ZA" sz="1800" b="0" kern="1200" dirty="0" smtClean="0">
                          <a:solidFill>
                            <a:schemeClr val="dk1"/>
                          </a:solidFill>
                          <a:latin typeface="+mn-lt"/>
                          <a:ea typeface="+mn-ea"/>
                          <a:cs typeface="+mn-cs"/>
                        </a:rPr>
                        <a:t>Department of Correctional Services</a:t>
                      </a: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28 targets</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23 were achieved </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5 targets not achieved</a:t>
                      </a:r>
                      <a:endParaRPr lang="en-ZA" sz="1800" b="0" kern="1200" dirty="0">
                        <a:solidFill>
                          <a:schemeClr val="dk1"/>
                        </a:solidFill>
                        <a:latin typeface="+mn-lt"/>
                        <a:ea typeface="+mn-ea"/>
                        <a:cs typeface="+mn-cs"/>
                      </a:endParaRPr>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dirty="0" smtClean="0">
                          <a:solidFill>
                            <a:schemeClr val="dk1"/>
                          </a:solidFill>
                          <a:latin typeface="+mn-lt"/>
                          <a:ea typeface="+mn-ea"/>
                          <a:cs typeface="+mn-cs"/>
                        </a:rPr>
                        <a:t>82%</a:t>
                      </a:r>
                    </a:p>
                    <a:p>
                      <a:pPr marL="0" indent="0" algn="just" defTabSz="685800" rtl="0" eaLnBrk="1" latinLnBrk="0" hangingPunct="1">
                        <a:buFont typeface="Arial" panose="020B0604020202020204" pitchFamily="34" charset="0"/>
                        <a:buNone/>
                      </a:pP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663761821"/>
                  </a:ext>
                </a:extLst>
              </a:tr>
            </a:tbl>
          </a:graphicData>
        </a:graphic>
      </p:graphicFrame>
    </p:spTree>
    <p:extLst>
      <p:ext uri="{BB962C8B-B14F-4D97-AF65-F5344CB8AC3E}">
        <p14:creationId xmlns:p14="http://schemas.microsoft.com/office/powerpoint/2010/main" xmlns="" val="574003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extLst>
              <p:ext uri="{D42A27DB-BD31-4B8C-83A1-F6EECF244321}">
                <p14:modId xmlns:p14="http://schemas.microsoft.com/office/powerpoint/2010/main" xmlns="" val="1272640094"/>
              </p:ext>
            </p:extLst>
          </p:nvPr>
        </p:nvGraphicFramePr>
        <p:xfrm>
          <a:off x="314036" y="1044838"/>
          <a:ext cx="11484674" cy="4039753"/>
        </p:xfrm>
        <a:graphic>
          <a:graphicData uri="http://schemas.openxmlformats.org/drawingml/2006/table">
            <a:tbl>
              <a:tblPr firstRow="1" bandRow="1">
                <a:tableStyleId>{21E4AEA4-8DFA-4A89-87EB-49C32662AFE0}</a:tableStyleId>
              </a:tblPr>
              <a:tblGrid>
                <a:gridCol w="2717508">
                  <a:extLst>
                    <a:ext uri="{9D8B030D-6E8A-4147-A177-3AD203B41FA5}">
                      <a16:colId xmlns:a16="http://schemas.microsoft.com/office/drawing/2014/main" xmlns="" val="3772667252"/>
                    </a:ext>
                  </a:extLst>
                </a:gridCol>
                <a:gridCol w="3328453">
                  <a:extLst>
                    <a:ext uri="{9D8B030D-6E8A-4147-A177-3AD203B41FA5}">
                      <a16:colId xmlns:a16="http://schemas.microsoft.com/office/drawing/2014/main" xmlns="" val="1507489926"/>
                    </a:ext>
                  </a:extLst>
                </a:gridCol>
                <a:gridCol w="5438713">
                  <a:extLst>
                    <a:ext uri="{9D8B030D-6E8A-4147-A177-3AD203B41FA5}">
                      <a16:colId xmlns:a16="http://schemas.microsoft.com/office/drawing/2014/main" xmlns="" val="3405658410"/>
                    </a:ext>
                  </a:extLst>
                </a:gridCol>
              </a:tblGrid>
              <a:tr h="381196">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551709751"/>
                  </a:ext>
                </a:extLst>
              </a:tr>
              <a:tr h="828760">
                <a:tc>
                  <a:txBody>
                    <a:bodyPr/>
                    <a:lstStyle/>
                    <a:p>
                      <a:r>
                        <a:rPr lang="en-ZA" sz="1800" dirty="0" smtClean="0">
                          <a:latin typeface="+mn-lt"/>
                        </a:rPr>
                        <a:t>Programme 1: Administration</a:t>
                      </a:r>
                      <a:endParaRPr lang="en-ZA" sz="1800" dirty="0">
                        <a:latin typeface="+mn-lt"/>
                      </a:endParaRPr>
                    </a:p>
                  </a:txBody>
                  <a:tcPr marL="68580" marR="68580" marT="34290" marB="34290"/>
                </a:tc>
                <a:tc>
                  <a:txBody>
                    <a:bodyPr/>
                    <a:lstStyle/>
                    <a:p>
                      <a:r>
                        <a:rPr lang="en-ZA" sz="1800" dirty="0" smtClean="0">
                          <a:latin typeface="+mn-lt"/>
                        </a:rPr>
                        <a:t>Out of</a:t>
                      </a:r>
                      <a:r>
                        <a:rPr lang="en-ZA" sz="1800" baseline="0" dirty="0" smtClean="0">
                          <a:latin typeface="+mn-lt"/>
                        </a:rPr>
                        <a:t> total of 6  target, 5 were achieved </a:t>
                      </a:r>
                      <a:endParaRPr lang="en-ZA" sz="1800" dirty="0">
                        <a:latin typeface="+mn-lt"/>
                      </a:endParaRPr>
                    </a:p>
                  </a:txBody>
                  <a:tcPr marL="68580" marR="68580" marT="34290" marB="34290"/>
                </a:tc>
                <a:tc>
                  <a:txBody>
                    <a:bodyPr/>
                    <a:lstStyle/>
                    <a:p>
                      <a:pPr marL="0" indent="0">
                        <a:buFont typeface="Arial" panose="020B0604020202020204" pitchFamily="34" charset="0"/>
                        <a:buNone/>
                      </a:pPr>
                      <a:r>
                        <a:rPr lang="en-US" sz="1800" dirty="0" smtClean="0">
                          <a:latin typeface="+mn-lt"/>
                        </a:rPr>
                        <a:t>Three Audit projects were not completed in line with the Annual Audit Plan due to</a:t>
                      </a:r>
                      <a:r>
                        <a:rPr lang="en-US" sz="1800" baseline="0" dirty="0" smtClean="0">
                          <a:latin typeface="+mn-lt"/>
                        </a:rPr>
                        <a:t> </a:t>
                      </a:r>
                      <a:r>
                        <a:rPr lang="en-US" sz="1800" dirty="0" smtClean="0">
                          <a:latin typeface="+mn-lt"/>
                        </a:rPr>
                        <a:t>SP and APP audit delayed due to late approval of the revised SP and APP framework.</a:t>
                      </a:r>
                      <a:endParaRPr lang="en-ZA" sz="1800" dirty="0">
                        <a:latin typeface="+mn-lt"/>
                      </a:endParaRPr>
                    </a:p>
                  </a:txBody>
                  <a:tcPr marL="68580" marR="68580" marT="34290" marB="34290"/>
                </a:tc>
                <a:extLst>
                  <a:ext uri="{0D108BD9-81ED-4DB2-BD59-A6C34878D82A}">
                    <a16:rowId xmlns:a16="http://schemas.microsoft.com/office/drawing/2014/main" xmlns="" val="891017487"/>
                  </a:ext>
                </a:extLst>
              </a:tr>
              <a:tr h="1083764">
                <a:tc>
                  <a:txBody>
                    <a:bodyPr/>
                    <a:lstStyle/>
                    <a:p>
                      <a:r>
                        <a:rPr lang="en-US" sz="1800" dirty="0" smtClean="0">
                          <a:latin typeface="+mn-lt"/>
                        </a:rPr>
                        <a:t>Programme 2: Superior Court Service</a:t>
                      </a:r>
                      <a:endParaRPr lang="en-ZA" sz="1800" dirty="0">
                        <a:latin typeface="+mn-lt"/>
                      </a:endParaRPr>
                    </a:p>
                  </a:txBody>
                  <a:tcPr marL="68580" marR="68580" marT="34290" marB="34290"/>
                </a:tc>
                <a:tc>
                  <a:txBody>
                    <a:bodyPr/>
                    <a:lstStyle/>
                    <a:p>
                      <a:r>
                        <a:rPr lang="en-ZA" sz="1800" dirty="0" smtClean="0">
                          <a:latin typeface="+mn-lt"/>
                        </a:rPr>
                        <a:t>Out of a</a:t>
                      </a:r>
                      <a:r>
                        <a:rPr lang="en-ZA" sz="1800" baseline="0" dirty="0" smtClean="0">
                          <a:latin typeface="+mn-lt"/>
                        </a:rPr>
                        <a:t> total of 5 targets, 2 were achieved</a:t>
                      </a:r>
                      <a:endParaRPr lang="en-ZA" sz="1800" dirty="0">
                        <a:latin typeface="+mn-lt"/>
                      </a:endParaRPr>
                    </a:p>
                  </a:txBody>
                  <a:tcPr marL="68580" marR="68580" marT="34290" marB="34290"/>
                </a:tc>
                <a:tc>
                  <a:txBody>
                    <a:bodyPr/>
                    <a:lstStyle/>
                    <a:p>
                      <a:pPr marL="285750" indent="-285750">
                        <a:buFont typeface="Arial" panose="020B0604020202020204" pitchFamily="34" charset="0"/>
                        <a:buChar char="•"/>
                      </a:pPr>
                      <a:r>
                        <a:rPr lang="en-US" sz="1800" dirty="0" smtClean="0">
                          <a:latin typeface="+mn-lt"/>
                        </a:rPr>
                        <a:t>Quasi-judicial targets</a:t>
                      </a:r>
                      <a:r>
                        <a:rPr lang="en-US" sz="1800" baseline="0" dirty="0" smtClean="0">
                          <a:latin typeface="+mn-lt"/>
                        </a:rPr>
                        <a:t> were not achieved, n</a:t>
                      </a:r>
                      <a:r>
                        <a:rPr lang="en-US" sz="1800" dirty="0" smtClean="0">
                          <a:latin typeface="+mn-lt"/>
                        </a:rPr>
                        <a:t>umber of applications referred back to litigants due to non-compliance with the rules. </a:t>
                      </a:r>
                    </a:p>
                    <a:p>
                      <a:pPr marL="285750" indent="-285750">
                        <a:buFont typeface="Arial" panose="020B0604020202020204" pitchFamily="34" charset="0"/>
                        <a:buChar char="•"/>
                      </a:pPr>
                      <a:r>
                        <a:rPr lang="en-US" sz="1800" dirty="0" smtClean="0">
                          <a:latin typeface="+mn-lt"/>
                        </a:rPr>
                        <a:t>Chief Registrars to continuously engage the litigants</a:t>
                      </a:r>
                      <a:endParaRPr lang="en-ZA" sz="1800" dirty="0">
                        <a:latin typeface="+mn-lt"/>
                      </a:endParaRPr>
                    </a:p>
                  </a:txBody>
                  <a:tcPr marL="68580" marR="68580" marT="34290" marB="34290"/>
                </a:tc>
                <a:extLst>
                  <a:ext uri="{0D108BD9-81ED-4DB2-BD59-A6C34878D82A}">
                    <a16:rowId xmlns:a16="http://schemas.microsoft.com/office/drawing/2014/main" xmlns="" val="2043285446"/>
                  </a:ext>
                </a:extLst>
              </a:tr>
              <a:tr h="573757">
                <a:tc>
                  <a:txBody>
                    <a:bodyPr/>
                    <a:lstStyle/>
                    <a:p>
                      <a:r>
                        <a:rPr lang="en-US" sz="1800" dirty="0" smtClean="0">
                          <a:latin typeface="+mn-lt"/>
                        </a:rPr>
                        <a:t>Programme 3: Judicial Education And Support</a:t>
                      </a:r>
                      <a:endParaRPr lang="en-ZA" sz="1800" dirty="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dirty="0" smtClean="0">
                          <a:latin typeface="+mn-lt"/>
                        </a:rPr>
                        <a:t>Out of a</a:t>
                      </a:r>
                      <a:r>
                        <a:rPr lang="en-ZA" sz="1800" baseline="0" dirty="0" smtClean="0">
                          <a:latin typeface="+mn-lt"/>
                        </a:rPr>
                        <a:t> total of 3 targets, 3 were achieved</a:t>
                      </a:r>
                      <a:endParaRPr lang="en-ZA" sz="1800" dirty="0" smtClean="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800" dirty="0" smtClean="0">
                        <a:latin typeface="+mn-lt"/>
                      </a:endParaRPr>
                    </a:p>
                  </a:txBody>
                  <a:tcPr marL="68580" marR="68580" marT="34290" marB="34290"/>
                </a:tc>
                <a:extLst>
                  <a:ext uri="{0D108BD9-81ED-4DB2-BD59-A6C34878D82A}">
                    <a16:rowId xmlns:a16="http://schemas.microsoft.com/office/drawing/2014/main" xmlns="" val="105803106"/>
                  </a:ext>
                </a:extLst>
              </a:tr>
              <a:tr h="980196">
                <a:tc gridSpan="3">
                  <a:txBody>
                    <a:bodyPr/>
                    <a:lstStyle/>
                    <a:p>
                      <a:r>
                        <a:rPr lang="en-ZA" sz="1800" b="1" dirty="0" smtClean="0">
                          <a:latin typeface="+mn-lt"/>
                        </a:rPr>
                        <a:t>Overall performance for the department: Out of 14</a:t>
                      </a:r>
                      <a:r>
                        <a:rPr lang="en-ZA" sz="1800" b="1" baseline="0" dirty="0" smtClean="0">
                          <a:latin typeface="+mn-lt"/>
                        </a:rPr>
                        <a:t> </a:t>
                      </a:r>
                      <a:r>
                        <a:rPr lang="en-ZA" sz="1800" b="1" dirty="0" smtClean="0">
                          <a:latin typeface="+mn-lt"/>
                        </a:rPr>
                        <a:t>targets,</a:t>
                      </a:r>
                      <a:r>
                        <a:rPr lang="en-ZA" sz="1800" b="1" baseline="0" dirty="0" smtClean="0">
                          <a:latin typeface="+mn-lt"/>
                        </a:rPr>
                        <a:t> 10  were achieved = 71.4%</a:t>
                      </a:r>
                      <a:endParaRPr lang="en-ZA" sz="1800" b="1" dirty="0">
                        <a:latin typeface="+mn-lt"/>
                      </a:endParaRPr>
                    </a:p>
                  </a:txBody>
                  <a:tcPr marL="68580" marR="68580" marT="34290" marB="34290"/>
                </a:tc>
                <a:tc hMerge="1">
                  <a:txBody>
                    <a:bodyPr/>
                    <a:lstStyle/>
                    <a:p>
                      <a:endParaRPr lang="en-ZA" sz="1800" b="1" dirty="0">
                        <a:latin typeface="+mn-lt"/>
                      </a:endParaRPr>
                    </a:p>
                  </a:txBody>
                  <a:tcPr marL="68580" marR="68580" marT="34290" marB="34290"/>
                </a:tc>
                <a:tc hMerge="1">
                  <a:txBody>
                    <a:bodyPr/>
                    <a:lstStyle/>
                    <a:p>
                      <a:endParaRPr lang="en-ZA" sz="1800" b="1" dirty="0">
                        <a:latin typeface="+mn-lt"/>
                      </a:endParaRPr>
                    </a:p>
                  </a:txBody>
                  <a:tcPr marL="68580" marR="68580" marT="34290" marB="34290"/>
                </a:tc>
                <a:extLst>
                  <a:ext uri="{0D108BD9-81ED-4DB2-BD59-A6C34878D82A}">
                    <a16:rowId xmlns:a16="http://schemas.microsoft.com/office/drawing/2014/main" xmlns="" val="814072406"/>
                  </a:ext>
                </a:extLst>
              </a:tr>
            </a:tbl>
          </a:graphicData>
        </a:graphic>
      </p:graphicFrame>
      <p:sp>
        <p:nvSpPr>
          <p:cNvPr id="7" name="Title 3"/>
          <p:cNvSpPr txBox="1">
            <a:spLocks/>
          </p:cNvSpPr>
          <p:nvPr/>
        </p:nvSpPr>
        <p:spPr>
          <a:xfrm>
            <a:off x="314036" y="101600"/>
            <a:ext cx="11484674" cy="572655"/>
          </a:xfrm>
          <a:prstGeom prst="rect">
            <a:avLst/>
          </a:prstGeom>
          <a:solidFill>
            <a:schemeClr val="accent2"/>
          </a:solidFill>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ZA" dirty="0" smtClean="0"/>
              <a:t>Office of the Chief Justice </a:t>
            </a:r>
            <a:endParaRPr lang="en-ZA" dirty="0"/>
          </a:p>
        </p:txBody>
      </p:sp>
    </p:spTree>
    <p:extLst>
      <p:ext uri="{BB962C8B-B14F-4D97-AF65-F5344CB8AC3E}">
        <p14:creationId xmlns:p14="http://schemas.microsoft.com/office/powerpoint/2010/main" xmlns="" val="121198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286" y="643238"/>
            <a:ext cx="11458752" cy="505691"/>
          </a:xfrm>
          <a:solidFill>
            <a:schemeClr val="accent2"/>
          </a:solidFill>
        </p:spPr>
        <p:txBody>
          <a:bodyPr>
            <a:normAutofit fontScale="90000"/>
          </a:bodyPr>
          <a:lstStyle/>
          <a:p>
            <a:pPr algn="ctr"/>
            <a:r>
              <a:rPr lang="en-US" b="1" dirty="0"/>
              <a:t>Office of the Public Service Commission</a:t>
            </a:r>
            <a:endParaRPr lang="en-ZA" b="1" dirty="0"/>
          </a:p>
        </p:txBody>
      </p:sp>
      <p:graphicFrame>
        <p:nvGraphicFramePr>
          <p:cNvPr id="9" name="Content Placeholder 5"/>
          <p:cNvGraphicFramePr>
            <a:graphicFrameLocks/>
          </p:cNvGraphicFramePr>
          <p:nvPr>
            <p:extLst>
              <p:ext uri="{D42A27DB-BD31-4B8C-83A1-F6EECF244321}">
                <p14:modId xmlns:p14="http://schemas.microsoft.com/office/powerpoint/2010/main" xmlns="" val="3545770072"/>
              </p:ext>
            </p:extLst>
          </p:nvPr>
        </p:nvGraphicFramePr>
        <p:xfrm>
          <a:off x="379285" y="1590752"/>
          <a:ext cx="11458753" cy="3394456"/>
        </p:xfrm>
        <a:graphic>
          <a:graphicData uri="http://schemas.openxmlformats.org/drawingml/2006/table">
            <a:tbl>
              <a:tblPr firstRow="1" bandRow="1">
                <a:tableStyleId>{21E4AEA4-8DFA-4A89-87EB-49C32662AFE0}</a:tableStyleId>
              </a:tblPr>
              <a:tblGrid>
                <a:gridCol w="3665423">
                  <a:extLst>
                    <a:ext uri="{9D8B030D-6E8A-4147-A177-3AD203B41FA5}">
                      <a16:colId xmlns:a16="http://schemas.microsoft.com/office/drawing/2014/main" xmlns="" val="3772667252"/>
                    </a:ext>
                  </a:extLst>
                </a:gridCol>
                <a:gridCol w="3896665">
                  <a:extLst>
                    <a:ext uri="{9D8B030D-6E8A-4147-A177-3AD203B41FA5}">
                      <a16:colId xmlns:a16="http://schemas.microsoft.com/office/drawing/2014/main" xmlns="" val="1507489926"/>
                    </a:ext>
                  </a:extLst>
                </a:gridCol>
                <a:gridCol w="3896665">
                  <a:extLst>
                    <a:ext uri="{9D8B030D-6E8A-4147-A177-3AD203B41FA5}">
                      <a16:colId xmlns:a16="http://schemas.microsoft.com/office/drawing/2014/main" xmlns="" val="2919297614"/>
                    </a:ext>
                  </a:extLst>
                </a:gridCol>
              </a:tblGrid>
              <a:tr h="272085">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764819000"/>
                  </a:ext>
                </a:extLst>
              </a:tr>
              <a:tr h="272085">
                <a:tc>
                  <a:txBody>
                    <a:bodyPr/>
                    <a:lstStyle/>
                    <a:p>
                      <a:pPr>
                        <a:lnSpc>
                          <a:spcPct val="107000"/>
                        </a:lnSpc>
                        <a:spcAft>
                          <a:spcPts val="0"/>
                        </a:spcAft>
                      </a:pPr>
                      <a:r>
                        <a:rPr lang="en-GB" sz="1800" b="0" dirty="0" smtClean="0">
                          <a:solidFill>
                            <a:schemeClr val="tx1"/>
                          </a:solidFill>
                          <a:effectLst/>
                          <a:latin typeface="+mn-lt"/>
                          <a:ea typeface="Calibri" panose="020F0502020204030204" pitchFamily="34" charset="0"/>
                          <a:cs typeface="Times New Roman" panose="02020603050405020304" pitchFamily="18" charset="0"/>
                        </a:rPr>
                        <a:t>Programme 1: Administration</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a total of  4  targets, 4 were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extLst>
                  <a:ext uri="{0D108BD9-81ED-4DB2-BD59-A6C34878D82A}">
                    <a16:rowId xmlns:a16="http://schemas.microsoft.com/office/drawing/2014/main" xmlns="" val="2048158217"/>
                  </a:ext>
                </a:extLst>
              </a:tr>
              <a:tr h="355213">
                <a:tc>
                  <a:txBody>
                    <a:bodyPr/>
                    <a:lstStyle/>
                    <a:p>
                      <a:pPr>
                        <a:lnSpc>
                          <a:spcPct val="107000"/>
                        </a:lnSpc>
                        <a:spcAft>
                          <a:spcPts val="0"/>
                        </a:spcAft>
                      </a:pPr>
                      <a:r>
                        <a:rPr lang="en-US" sz="1800" b="0" dirty="0" smtClean="0">
                          <a:solidFill>
                            <a:schemeClr val="tx1"/>
                          </a:solidFill>
                          <a:effectLst/>
                          <a:latin typeface="+mn-lt"/>
                          <a:ea typeface="Calibri" panose="020F0502020204030204" pitchFamily="34" charset="0"/>
                          <a:cs typeface="Times New Roman" panose="02020603050405020304" pitchFamily="18" charset="0"/>
                        </a:rPr>
                        <a:t>Programme 2: Leadership and Management Practices</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a total of  4 targets, 4 were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extLst>
                  <a:ext uri="{0D108BD9-81ED-4DB2-BD59-A6C34878D82A}">
                    <a16:rowId xmlns:a16="http://schemas.microsoft.com/office/drawing/2014/main" xmlns="" val="2043285446"/>
                  </a:ext>
                </a:extLst>
              </a:tr>
              <a:tr h="406400">
                <a:tc>
                  <a:txBody>
                    <a:bodyPr/>
                    <a:lstStyle/>
                    <a:p>
                      <a:pPr>
                        <a:lnSpc>
                          <a:spcPct val="107000"/>
                        </a:lnSpc>
                        <a:spcAft>
                          <a:spcPts val="0"/>
                        </a:spcAft>
                      </a:pPr>
                      <a:r>
                        <a:rPr lang="en-US" sz="1800" b="0" dirty="0" smtClean="0">
                          <a:solidFill>
                            <a:schemeClr val="tx1"/>
                          </a:solidFill>
                          <a:effectLst/>
                          <a:latin typeface="+mn-lt"/>
                          <a:ea typeface="Calibri" panose="020F0502020204030204" pitchFamily="34" charset="0"/>
                          <a:cs typeface="Times New Roman" panose="02020603050405020304" pitchFamily="18" charset="0"/>
                        </a:rPr>
                        <a:t>Programme 3: Monitoring and Evaluation</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a total of  1 target, 1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extLst>
                  <a:ext uri="{0D108BD9-81ED-4DB2-BD59-A6C34878D82A}">
                    <a16:rowId xmlns:a16="http://schemas.microsoft.com/office/drawing/2014/main" xmlns="" val="105803106"/>
                  </a:ext>
                </a:extLst>
              </a:tr>
              <a:tr h="375302">
                <a:tc>
                  <a:txBody>
                    <a:bodyPr/>
                    <a:lstStyle/>
                    <a:p>
                      <a:pPr>
                        <a:lnSpc>
                          <a:spcPct val="107000"/>
                        </a:lnSpc>
                        <a:spcAft>
                          <a:spcPts val="0"/>
                        </a:spcAft>
                      </a:pPr>
                      <a:r>
                        <a:rPr lang="en-US" sz="1800" b="0" dirty="0" smtClean="0">
                          <a:solidFill>
                            <a:schemeClr val="tx1"/>
                          </a:solidFill>
                          <a:effectLst/>
                          <a:latin typeface="+mn-lt"/>
                          <a:ea typeface="Calibri" panose="020F0502020204030204" pitchFamily="34" charset="0"/>
                          <a:cs typeface="Times New Roman" panose="02020603050405020304" pitchFamily="18" charset="0"/>
                        </a:rPr>
                        <a:t>Programme 4: Integrity and Anti-Corruption</a:t>
                      </a:r>
                      <a:endParaRPr lang="en-GB" sz="1800" b="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smtClean="0">
                          <a:ln>
                            <a:noFill/>
                          </a:ln>
                          <a:solidFill>
                            <a:schemeClr val="tx1"/>
                          </a:solidFill>
                          <a:effectLst/>
                          <a:uLnTx/>
                          <a:uFillTx/>
                          <a:latin typeface="+mn-lt"/>
                          <a:ea typeface="+mn-ea"/>
                          <a:cs typeface="+mn-cs"/>
                        </a:rPr>
                        <a:t>Out of a total of  3 targets, 3  were achieved</a:t>
                      </a: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extLst>
                  <a:ext uri="{0D108BD9-81ED-4DB2-BD59-A6C34878D82A}">
                    <a16:rowId xmlns:a16="http://schemas.microsoft.com/office/drawing/2014/main" xmlns="" val="3259151384"/>
                  </a:ext>
                </a:extLst>
              </a:tr>
              <a:tr h="406400">
                <a:tc gridSpan="3">
                  <a:txBody>
                    <a:bodyPr/>
                    <a:lstStyle/>
                    <a:p>
                      <a:pPr>
                        <a:lnSpc>
                          <a:spcPct val="107000"/>
                        </a:lnSpc>
                        <a:spcAft>
                          <a:spcPts val="0"/>
                        </a:spcAft>
                      </a:pPr>
                      <a:r>
                        <a:rPr lang="en-ZA" sz="1800" b="1" dirty="0">
                          <a:solidFill>
                            <a:schemeClr val="tx1"/>
                          </a:solidFill>
                          <a:effectLst/>
                          <a:latin typeface="+mn-lt"/>
                          <a:ea typeface="Calibri" panose="020F0502020204030204" pitchFamily="34" charset="0"/>
                          <a:cs typeface="Times New Roman" panose="02020603050405020304" pitchFamily="18" charset="0"/>
                        </a:rPr>
                        <a:t>Overall performance for the </a:t>
                      </a:r>
                      <a:r>
                        <a:rPr lang="en-ZA" sz="1800" b="1" dirty="0" smtClean="0">
                          <a:solidFill>
                            <a:schemeClr val="tx1"/>
                          </a:solidFill>
                          <a:effectLst/>
                          <a:latin typeface="+mn-lt"/>
                          <a:ea typeface="Calibri" panose="020F0502020204030204" pitchFamily="34" charset="0"/>
                          <a:cs typeface="Times New Roman" panose="02020603050405020304" pitchFamily="18" charset="0"/>
                        </a:rPr>
                        <a:t>department: </a:t>
                      </a:r>
                      <a:r>
                        <a:rPr lang="en-ZA" sz="1800" b="1" kern="1200" dirty="0" smtClean="0">
                          <a:solidFill>
                            <a:schemeClr val="tx1"/>
                          </a:solidFill>
                          <a:effectLst/>
                          <a:latin typeface="+mn-lt"/>
                          <a:ea typeface="Calibri" panose="020F0502020204030204" pitchFamily="34" charset="0"/>
                          <a:cs typeface="Times New Roman" panose="02020603050405020304" pitchFamily="18" charset="0"/>
                        </a:rPr>
                        <a:t>Out </a:t>
                      </a:r>
                      <a:r>
                        <a:rPr lang="en-ZA" sz="1800" b="1" kern="1200" dirty="0">
                          <a:solidFill>
                            <a:schemeClr val="tx1"/>
                          </a:solidFill>
                          <a:effectLst/>
                          <a:latin typeface="+mn-lt"/>
                          <a:ea typeface="Calibri" panose="020F0502020204030204" pitchFamily="34" charset="0"/>
                          <a:cs typeface="Times New Roman" panose="02020603050405020304" pitchFamily="18" charset="0"/>
                        </a:rPr>
                        <a:t>of </a:t>
                      </a:r>
                      <a:r>
                        <a:rPr lang="en-ZA" sz="1800" b="1" kern="1200" dirty="0" smtClean="0">
                          <a:solidFill>
                            <a:schemeClr val="tx1"/>
                          </a:solidFill>
                          <a:effectLst/>
                          <a:latin typeface="+mn-lt"/>
                          <a:ea typeface="Calibri" panose="020F0502020204030204" pitchFamily="34" charset="0"/>
                          <a:cs typeface="Times New Roman" panose="02020603050405020304" pitchFamily="18" charset="0"/>
                        </a:rPr>
                        <a:t>12</a:t>
                      </a:r>
                      <a:r>
                        <a:rPr lang="en-ZA" sz="1800" b="1" kern="120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800" b="1" kern="1200" dirty="0" smtClean="0">
                          <a:solidFill>
                            <a:schemeClr val="tx1"/>
                          </a:solidFill>
                          <a:effectLst/>
                          <a:latin typeface="+mn-lt"/>
                          <a:ea typeface="Calibri" panose="020F0502020204030204" pitchFamily="34" charset="0"/>
                          <a:cs typeface="Times New Roman" panose="02020603050405020304" pitchFamily="18" charset="0"/>
                        </a:rPr>
                        <a:t> </a:t>
                      </a:r>
                      <a:r>
                        <a:rPr lang="en-ZA" sz="1800" b="1" kern="1200" dirty="0">
                          <a:solidFill>
                            <a:schemeClr val="tx1"/>
                          </a:solidFill>
                          <a:effectLst/>
                          <a:latin typeface="+mn-lt"/>
                          <a:ea typeface="Calibri" panose="020F0502020204030204" pitchFamily="34" charset="0"/>
                          <a:cs typeface="Times New Roman" panose="02020603050405020304" pitchFamily="18" charset="0"/>
                        </a:rPr>
                        <a:t>targets, </a:t>
                      </a:r>
                      <a:r>
                        <a:rPr lang="en-ZA" sz="1800" b="1" kern="1200" dirty="0" smtClean="0">
                          <a:solidFill>
                            <a:schemeClr val="tx1"/>
                          </a:solidFill>
                          <a:effectLst/>
                          <a:latin typeface="+mn-lt"/>
                          <a:ea typeface="Calibri" panose="020F0502020204030204" pitchFamily="34" charset="0"/>
                          <a:cs typeface="Times New Roman" panose="02020603050405020304" pitchFamily="18" charset="0"/>
                        </a:rPr>
                        <a:t>12</a:t>
                      </a:r>
                      <a:r>
                        <a:rPr lang="en-ZA" sz="1800" b="1" kern="1200" baseline="0" dirty="0" smtClean="0">
                          <a:solidFill>
                            <a:schemeClr val="tx1"/>
                          </a:solidFill>
                          <a:effectLst/>
                          <a:latin typeface="+mn-lt"/>
                          <a:ea typeface="Calibri" panose="020F0502020204030204" pitchFamily="34" charset="0"/>
                          <a:cs typeface="Times New Roman" panose="02020603050405020304" pitchFamily="18" charset="0"/>
                        </a:rPr>
                        <a:t> </a:t>
                      </a:r>
                      <a:r>
                        <a:rPr lang="en-ZA" sz="1800" b="1" kern="1200" dirty="0" smtClean="0">
                          <a:solidFill>
                            <a:schemeClr val="tx1"/>
                          </a:solidFill>
                          <a:effectLst/>
                          <a:latin typeface="+mn-lt"/>
                          <a:ea typeface="Calibri" panose="020F0502020204030204" pitchFamily="34" charset="0"/>
                          <a:cs typeface="Times New Roman" panose="02020603050405020304" pitchFamily="18" charset="0"/>
                        </a:rPr>
                        <a:t>were </a:t>
                      </a:r>
                      <a:r>
                        <a:rPr lang="en-ZA" sz="1800" b="1" kern="1200" dirty="0">
                          <a:solidFill>
                            <a:schemeClr val="tx1"/>
                          </a:solidFill>
                          <a:effectLst/>
                          <a:latin typeface="+mn-lt"/>
                          <a:ea typeface="Calibri" panose="020F0502020204030204" pitchFamily="34" charset="0"/>
                          <a:cs typeface="Times New Roman" panose="02020603050405020304" pitchFamily="18" charset="0"/>
                        </a:rPr>
                        <a:t>achieved = </a:t>
                      </a:r>
                      <a:r>
                        <a:rPr lang="en-ZA" sz="1800" b="1" kern="1200" dirty="0" smtClean="0">
                          <a:solidFill>
                            <a:schemeClr val="tx1"/>
                          </a:solidFill>
                          <a:effectLst/>
                          <a:latin typeface="+mn-lt"/>
                          <a:ea typeface="Calibri" panose="020F0502020204030204" pitchFamily="34" charset="0"/>
                          <a:cs typeface="Times New Roman" panose="02020603050405020304" pitchFamily="18" charset="0"/>
                        </a:rPr>
                        <a:t>100%</a:t>
                      </a:r>
                      <a:endParaRPr lang="en-GB" sz="1800" b="1" kern="12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marL="0" algn="l" defTabSz="685800" rtl="0" eaLnBrk="1" latinLnBrk="0" hangingPunct="1">
                        <a:lnSpc>
                          <a:spcPct val="107000"/>
                        </a:lnSpc>
                        <a:spcAft>
                          <a:spcPts val="0"/>
                        </a:spcAft>
                      </a:pPr>
                      <a:endParaRPr lang="en-GB" sz="1800" b="1" kern="12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800" b="1" i="0" u="none" strike="noStrike" kern="1200" cap="none" spc="0" normalizeH="0" baseline="0" noProof="0" dirty="0">
                        <a:ln>
                          <a:noFill/>
                        </a:ln>
                        <a:solidFill>
                          <a:schemeClr val="tx1"/>
                        </a:solidFill>
                        <a:effectLst/>
                        <a:uLnTx/>
                        <a:uFillTx/>
                        <a:latin typeface="+mn-lt"/>
                        <a:ea typeface="+mn-ea"/>
                        <a:cs typeface="+mn-cs"/>
                      </a:endParaRPr>
                    </a:p>
                  </a:txBody>
                  <a:tcPr marL="51435" marR="51435" marT="0" marB="0"/>
                </a:tc>
                <a:extLst>
                  <a:ext uri="{0D108BD9-81ED-4DB2-BD59-A6C34878D82A}">
                    <a16:rowId xmlns:a16="http://schemas.microsoft.com/office/drawing/2014/main" xmlns="" val="3387664827"/>
                  </a:ext>
                </a:extLst>
              </a:tr>
            </a:tbl>
          </a:graphicData>
        </a:graphic>
      </p:graphicFrame>
    </p:spTree>
    <p:extLst>
      <p:ext uri="{BB962C8B-B14F-4D97-AF65-F5344CB8AC3E}">
        <p14:creationId xmlns:p14="http://schemas.microsoft.com/office/powerpoint/2010/main" xmlns="" val="1223652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5472" y="275303"/>
            <a:ext cx="11662504" cy="523220"/>
          </a:xfrm>
          <a:prstGeom prst="rect">
            <a:avLst/>
          </a:prstGeom>
          <a:solidFill>
            <a:schemeClr val="accent2"/>
          </a:solidFill>
        </p:spPr>
        <p:txBody>
          <a:bodyPr wrap="square" rtlCol="0">
            <a:spAutoFit/>
          </a:bodyPr>
          <a:lstStyle/>
          <a:p>
            <a:pPr algn="ctr"/>
            <a:r>
              <a:rPr lang="en-ZA" sz="2800" b="1" dirty="0">
                <a:latin typeface="+mj-lt"/>
              </a:rPr>
              <a:t>Property Management Trading Entity</a:t>
            </a:r>
            <a:endParaRPr lang="en-US" sz="2800" b="1" dirty="0">
              <a:latin typeface="+mj-lt"/>
            </a:endParaRPr>
          </a:p>
        </p:txBody>
      </p:sp>
      <p:graphicFrame>
        <p:nvGraphicFramePr>
          <p:cNvPr id="8" name="Content Placeholder 5"/>
          <p:cNvGraphicFramePr>
            <a:graphicFrameLocks/>
          </p:cNvGraphicFramePr>
          <p:nvPr>
            <p:extLst>
              <p:ext uri="{D42A27DB-BD31-4B8C-83A1-F6EECF244321}">
                <p14:modId xmlns:p14="http://schemas.microsoft.com/office/powerpoint/2010/main" xmlns="" val="1193420471"/>
              </p:ext>
            </p:extLst>
          </p:nvPr>
        </p:nvGraphicFramePr>
        <p:xfrm>
          <a:off x="265472" y="1034498"/>
          <a:ext cx="11662504" cy="4563801"/>
        </p:xfrm>
        <a:graphic>
          <a:graphicData uri="http://schemas.openxmlformats.org/drawingml/2006/table">
            <a:tbl>
              <a:tblPr firstRow="1" bandRow="1">
                <a:tableStyleId>{21E4AEA4-8DFA-4A89-87EB-49C32662AFE0}</a:tableStyleId>
              </a:tblPr>
              <a:tblGrid>
                <a:gridCol w="2880851">
                  <a:extLst>
                    <a:ext uri="{9D8B030D-6E8A-4147-A177-3AD203B41FA5}">
                      <a16:colId xmlns:a16="http://schemas.microsoft.com/office/drawing/2014/main" xmlns="" val="3772667252"/>
                    </a:ext>
                  </a:extLst>
                </a:gridCol>
                <a:gridCol w="3224980">
                  <a:extLst>
                    <a:ext uri="{9D8B030D-6E8A-4147-A177-3AD203B41FA5}">
                      <a16:colId xmlns:a16="http://schemas.microsoft.com/office/drawing/2014/main" xmlns="" val="1507489926"/>
                    </a:ext>
                  </a:extLst>
                </a:gridCol>
                <a:gridCol w="5556673">
                  <a:extLst>
                    <a:ext uri="{9D8B030D-6E8A-4147-A177-3AD203B41FA5}">
                      <a16:colId xmlns:a16="http://schemas.microsoft.com/office/drawing/2014/main" xmlns="" val="2823009217"/>
                    </a:ext>
                  </a:extLst>
                </a:gridCol>
              </a:tblGrid>
              <a:tr h="612428">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p>
                      <a:pPr algn="just"/>
                      <a:endParaRPr lang="en-US" sz="1800" b="1" dirty="0">
                        <a:latin typeface="+mn-lt"/>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535109">
                <a:tc>
                  <a:txBody>
                    <a:bodyPr/>
                    <a:lstStyle/>
                    <a:p>
                      <a:pPr marL="0" algn="just" defTabSz="914400" rtl="0" eaLnBrk="1" latinLnBrk="0" hangingPunct="1">
                        <a:lnSpc>
                          <a:spcPct val="105000"/>
                        </a:lnSpc>
                        <a:spcAft>
                          <a:spcPts val="0"/>
                        </a:spcAft>
                      </a:pPr>
                      <a:r>
                        <a:rPr lang="en-GB" sz="1600" kern="1200" dirty="0">
                          <a:solidFill>
                            <a:schemeClr val="dk1"/>
                          </a:solidFill>
                          <a:latin typeface="+mn-lt"/>
                          <a:ea typeface="+mn-ea"/>
                          <a:cs typeface="+mn-cs"/>
                        </a:rPr>
                        <a:t>Programme 1: </a:t>
                      </a:r>
                      <a:r>
                        <a:rPr lang="en-GB" sz="1600" kern="1200" dirty="0" smtClean="0">
                          <a:solidFill>
                            <a:schemeClr val="dk1"/>
                          </a:solidFill>
                          <a:latin typeface="+mn-lt"/>
                          <a:ea typeface="+mn-ea"/>
                          <a:cs typeface="+mn-cs"/>
                        </a:rPr>
                        <a:t>Administration</a:t>
                      </a:r>
                      <a:endParaRPr lang="en-GB" sz="1600" kern="1200" dirty="0">
                        <a:solidFill>
                          <a:schemeClr val="dk1"/>
                        </a:solidFill>
                        <a:latin typeface="+mn-lt"/>
                        <a:ea typeface="+mn-ea"/>
                        <a:cs typeface="+mn-cs"/>
                      </a:endParaRPr>
                    </a:p>
                  </a:txBody>
                  <a:tcPr marL="51435" marR="51435" marT="0" marB="0"/>
                </a:tc>
                <a:tc>
                  <a:txBody>
                    <a:bodyPr/>
                    <a:lstStyle/>
                    <a:p>
                      <a:pPr marL="0" algn="just" defTabSz="914400" rtl="0" eaLnBrk="1" latinLnBrk="0" hangingPunct="1">
                        <a:lnSpc>
                          <a:spcPct val="105000"/>
                        </a:lnSpc>
                        <a:spcAft>
                          <a:spcPts val="0"/>
                        </a:spcAft>
                      </a:pPr>
                      <a:r>
                        <a:rPr lang="en-GB" sz="1600" kern="1200" dirty="0">
                          <a:solidFill>
                            <a:schemeClr val="tx1"/>
                          </a:solidFill>
                          <a:latin typeface="+mn-lt"/>
                          <a:ea typeface="+mn-ea"/>
                          <a:cs typeface="+mn-cs"/>
                        </a:rPr>
                        <a:t>Out of </a:t>
                      </a:r>
                      <a:r>
                        <a:rPr lang="en-GB" sz="1600" kern="1200" dirty="0" smtClean="0">
                          <a:solidFill>
                            <a:schemeClr val="tx1"/>
                          </a:solidFill>
                          <a:latin typeface="+mn-lt"/>
                          <a:ea typeface="+mn-ea"/>
                          <a:cs typeface="+mn-cs"/>
                        </a:rPr>
                        <a:t>5 targets, 0 targets were </a:t>
                      </a:r>
                      <a:r>
                        <a:rPr lang="en-GB" sz="1600" kern="1200" dirty="0">
                          <a:solidFill>
                            <a:schemeClr val="tx1"/>
                          </a:solidFill>
                          <a:latin typeface="+mn-lt"/>
                          <a:ea typeface="+mn-ea"/>
                          <a:cs typeface="+mn-cs"/>
                        </a:rPr>
                        <a:t>achieved</a:t>
                      </a:r>
                    </a:p>
                  </a:txBody>
                  <a:tcPr marL="51435" marR="51435" marT="0" marB="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GB" sz="1600" b="0" kern="1200" dirty="0" smtClean="0">
                          <a:solidFill>
                            <a:schemeClr val="tx1"/>
                          </a:solidFill>
                          <a:latin typeface="+mn-lt"/>
                          <a:ea typeface="+mn-ea"/>
                          <a:cs typeface="+mn-cs"/>
                        </a:rPr>
                        <a:t>Incomplete reporting.</a:t>
                      </a:r>
                      <a:endParaRPr lang="en-GB" sz="1600" b="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120338405"/>
                  </a:ext>
                </a:extLst>
              </a:tr>
              <a:tr h="595120">
                <a:tc>
                  <a:txBody>
                    <a:bodyPr/>
                    <a:lstStyle/>
                    <a:p>
                      <a:pPr marL="0" algn="just" defTabSz="914400" rtl="0" eaLnBrk="1" latinLnBrk="0" hangingPunct="1">
                        <a:lnSpc>
                          <a:spcPct val="105000"/>
                        </a:lnSpc>
                        <a:spcAft>
                          <a:spcPts val="0"/>
                        </a:spcAft>
                      </a:pPr>
                      <a:r>
                        <a:rPr lang="en-GB" sz="1600" kern="1200" dirty="0">
                          <a:solidFill>
                            <a:schemeClr val="dk1"/>
                          </a:solidFill>
                          <a:latin typeface="+mn-lt"/>
                          <a:ea typeface="+mn-ea"/>
                          <a:cs typeface="+mn-cs"/>
                        </a:rPr>
                        <a:t>Programme 2: Real Estate Investment Services</a:t>
                      </a:r>
                    </a:p>
                  </a:txBody>
                  <a:tcPr marL="51435" marR="51435" marT="0" marB="0"/>
                </a:tc>
                <a:tc>
                  <a:txBody>
                    <a:bodyPr/>
                    <a:lstStyle/>
                    <a:p>
                      <a:pPr marL="0" algn="just" defTabSz="914400" rtl="0" eaLnBrk="1" latinLnBrk="0" hangingPunct="1">
                        <a:lnSpc>
                          <a:spcPct val="105000"/>
                        </a:lnSpc>
                        <a:spcAft>
                          <a:spcPts val="0"/>
                        </a:spcAft>
                      </a:pPr>
                      <a:r>
                        <a:rPr lang="en-GB" sz="1600" kern="1200" dirty="0">
                          <a:solidFill>
                            <a:schemeClr val="dk1"/>
                          </a:solidFill>
                          <a:latin typeface="+mn-lt"/>
                          <a:ea typeface="+mn-ea"/>
                          <a:cs typeface="+mn-cs"/>
                        </a:rPr>
                        <a:t>Out of </a:t>
                      </a:r>
                      <a:r>
                        <a:rPr lang="en-GB" sz="1600" kern="1200" dirty="0" smtClean="0">
                          <a:solidFill>
                            <a:schemeClr val="dk1"/>
                          </a:solidFill>
                          <a:latin typeface="+mn-lt"/>
                          <a:ea typeface="+mn-ea"/>
                          <a:cs typeface="+mn-cs"/>
                        </a:rPr>
                        <a:t>3 </a:t>
                      </a:r>
                      <a:r>
                        <a:rPr lang="en-GB" sz="1600" kern="1200" dirty="0">
                          <a:solidFill>
                            <a:schemeClr val="dk1"/>
                          </a:solidFill>
                          <a:latin typeface="+mn-lt"/>
                          <a:ea typeface="+mn-ea"/>
                          <a:cs typeface="+mn-cs"/>
                        </a:rPr>
                        <a:t>targets, </a:t>
                      </a:r>
                      <a:r>
                        <a:rPr lang="en-GB" sz="1600" kern="1200" dirty="0" smtClean="0">
                          <a:solidFill>
                            <a:schemeClr val="dk1"/>
                          </a:solidFill>
                          <a:latin typeface="+mn-lt"/>
                          <a:ea typeface="+mn-ea"/>
                          <a:cs typeface="+mn-cs"/>
                        </a:rPr>
                        <a:t>1 target was achieved</a:t>
                      </a:r>
                      <a:endParaRPr lang="en-GB" sz="1600" kern="1200" dirty="0">
                        <a:solidFill>
                          <a:schemeClr val="dk1"/>
                        </a:solidFill>
                        <a:latin typeface="+mn-lt"/>
                        <a:ea typeface="+mn-ea"/>
                        <a:cs typeface="+mn-cs"/>
                      </a:endParaRPr>
                    </a:p>
                  </a:txBody>
                  <a:tcPr marL="51435" marR="51435" marT="0" marB="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600" kern="1200" dirty="0" smtClean="0">
                          <a:solidFill>
                            <a:schemeClr val="dk1"/>
                          </a:solidFill>
                          <a:latin typeface="+mn-lt"/>
                          <a:ea typeface="+mn-ea"/>
                          <a:cs typeface="+mn-cs"/>
                        </a:rPr>
                        <a:t>61% evaluations completed within scheduled timeframes. 27 Requests in the process of being finalised owing to complexity of the projects. </a:t>
                      </a:r>
                      <a:endParaRPr lang="en-GB" sz="16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595120">
                <a:tc>
                  <a:txBody>
                    <a:bodyPr/>
                    <a:lstStyle/>
                    <a:p>
                      <a:pPr marL="0" algn="just" defTabSz="914400" rtl="0" eaLnBrk="1" latinLnBrk="0" hangingPunct="1">
                        <a:lnSpc>
                          <a:spcPct val="105000"/>
                        </a:lnSpc>
                        <a:spcAft>
                          <a:spcPts val="0"/>
                        </a:spcAft>
                      </a:pPr>
                      <a:r>
                        <a:rPr lang="en-GB" sz="1600" kern="1200" dirty="0">
                          <a:solidFill>
                            <a:schemeClr val="dk1"/>
                          </a:solidFill>
                          <a:latin typeface="+mn-lt"/>
                          <a:ea typeface="+mn-ea"/>
                          <a:cs typeface="+mn-cs"/>
                        </a:rPr>
                        <a:t>Programme 3</a:t>
                      </a:r>
                      <a:r>
                        <a:rPr lang="en-GB" sz="1600" kern="1200" dirty="0" smtClean="0">
                          <a:solidFill>
                            <a:schemeClr val="dk1"/>
                          </a:solidFill>
                          <a:latin typeface="+mn-lt"/>
                          <a:ea typeface="+mn-ea"/>
                          <a:cs typeface="+mn-cs"/>
                        </a:rPr>
                        <a:t>: Construction </a:t>
                      </a:r>
                      <a:r>
                        <a:rPr lang="en-GB" sz="1600" kern="1200" dirty="0">
                          <a:solidFill>
                            <a:schemeClr val="dk1"/>
                          </a:solidFill>
                          <a:latin typeface="+mn-lt"/>
                          <a:ea typeface="+mn-ea"/>
                          <a:cs typeface="+mn-cs"/>
                        </a:rPr>
                        <a:t>Project Management</a:t>
                      </a:r>
                    </a:p>
                  </a:txBody>
                  <a:tcPr marL="51435" marR="51435" marT="0" marB="0"/>
                </a:tc>
                <a:tc>
                  <a:txBody>
                    <a:bodyPr/>
                    <a:lstStyle/>
                    <a:p>
                      <a:pPr marL="0" algn="just" defTabSz="914400" rtl="0" eaLnBrk="1" latinLnBrk="0" hangingPunct="1">
                        <a:lnSpc>
                          <a:spcPct val="105000"/>
                        </a:lnSpc>
                        <a:spcAft>
                          <a:spcPts val="0"/>
                        </a:spcAft>
                      </a:pPr>
                      <a:r>
                        <a:rPr lang="en-GB" sz="1600" kern="1200" dirty="0">
                          <a:solidFill>
                            <a:schemeClr val="dk1"/>
                          </a:solidFill>
                          <a:latin typeface="+mn-lt"/>
                          <a:ea typeface="+mn-ea"/>
                          <a:cs typeface="+mn-cs"/>
                        </a:rPr>
                        <a:t>Out of </a:t>
                      </a:r>
                      <a:r>
                        <a:rPr lang="en-GB" sz="1600" kern="1200" dirty="0" smtClean="0">
                          <a:solidFill>
                            <a:schemeClr val="dk1"/>
                          </a:solidFill>
                          <a:latin typeface="+mn-lt"/>
                          <a:ea typeface="+mn-ea"/>
                          <a:cs typeface="+mn-cs"/>
                        </a:rPr>
                        <a:t>7 </a:t>
                      </a:r>
                      <a:r>
                        <a:rPr lang="en-GB" sz="1600" kern="1200" dirty="0">
                          <a:solidFill>
                            <a:schemeClr val="dk1"/>
                          </a:solidFill>
                          <a:latin typeface="+mn-lt"/>
                          <a:ea typeface="+mn-ea"/>
                          <a:cs typeface="+mn-cs"/>
                        </a:rPr>
                        <a:t>targets, </a:t>
                      </a:r>
                      <a:r>
                        <a:rPr lang="en-GB" sz="1600" kern="1200" dirty="0" smtClean="0">
                          <a:solidFill>
                            <a:schemeClr val="dk1"/>
                          </a:solidFill>
                          <a:latin typeface="+mn-lt"/>
                          <a:ea typeface="+mn-ea"/>
                          <a:cs typeface="+mn-cs"/>
                        </a:rPr>
                        <a:t>1 target was achieved</a:t>
                      </a:r>
                      <a:r>
                        <a:rPr lang="en-GB" sz="1600" kern="1200" dirty="0">
                          <a:solidFill>
                            <a:schemeClr val="dk1"/>
                          </a:solidFill>
                          <a:latin typeface="+mn-lt"/>
                          <a:ea typeface="+mn-ea"/>
                          <a:cs typeface="+mn-cs"/>
                        </a:rPr>
                        <a:t>.</a:t>
                      </a:r>
                    </a:p>
                  </a:txBody>
                  <a:tcPr marL="51435" marR="51435" marT="0" marB="0"/>
                </a:tc>
                <a:tc>
                  <a:txBody>
                    <a:bodyPr/>
                    <a:lstStyle/>
                    <a:p>
                      <a:pPr marL="285750" indent="-285750" algn="just" defTabSz="914400" rtl="0" eaLnBrk="1" latinLnBrk="0" hangingPunct="1">
                        <a:lnSpc>
                          <a:spcPct val="105000"/>
                        </a:lnSpc>
                        <a:spcAft>
                          <a:spcPts val="0"/>
                        </a:spcAft>
                        <a:buFont typeface="Arial" panose="020B0604020202020204" pitchFamily="34" charset="0"/>
                        <a:buChar char="•"/>
                      </a:pPr>
                      <a:r>
                        <a:rPr lang="en-US" sz="1600" kern="1200" dirty="0" smtClean="0">
                          <a:solidFill>
                            <a:schemeClr val="dk1"/>
                          </a:solidFill>
                          <a:latin typeface="+mn-lt"/>
                          <a:ea typeface="+mn-ea"/>
                          <a:cs typeface="+mn-cs"/>
                        </a:rPr>
                        <a:t>Contractors being held behind with completion due to cash flow problems.</a:t>
                      </a:r>
                    </a:p>
                    <a:p>
                      <a:pPr marL="285750" indent="-285750" algn="just" defTabSz="914400" rtl="0" eaLnBrk="1" latinLnBrk="0" hangingPunct="1">
                        <a:lnSpc>
                          <a:spcPct val="105000"/>
                        </a:lnSpc>
                        <a:spcAft>
                          <a:spcPts val="0"/>
                        </a:spcAft>
                        <a:buFont typeface="Arial" panose="020B0604020202020204" pitchFamily="34" charset="0"/>
                        <a:buChar char="•"/>
                      </a:pPr>
                      <a:r>
                        <a:rPr lang="en-US" sz="1600" kern="1200" dirty="0" smtClean="0">
                          <a:solidFill>
                            <a:schemeClr val="dk1"/>
                          </a:solidFill>
                          <a:latin typeface="+mn-lt"/>
                          <a:ea typeface="+mn-ea"/>
                          <a:cs typeface="+mn-cs"/>
                        </a:rPr>
                        <a:t>Capacity constraints of the service providers that are appointed. </a:t>
                      </a:r>
                    </a:p>
                    <a:p>
                      <a:pPr marL="285750" indent="-285750" algn="just" defTabSz="914400" rtl="0" eaLnBrk="1" latinLnBrk="0" hangingPunct="1">
                        <a:lnSpc>
                          <a:spcPct val="105000"/>
                        </a:lnSpc>
                        <a:spcAft>
                          <a:spcPts val="0"/>
                        </a:spcAft>
                        <a:buFont typeface="Arial" panose="020B0604020202020204" pitchFamily="34" charset="0"/>
                        <a:buChar char="•"/>
                      </a:pPr>
                      <a:r>
                        <a:rPr lang="en-US" sz="1600" kern="1200" dirty="0" smtClean="0">
                          <a:solidFill>
                            <a:schemeClr val="dk1"/>
                          </a:solidFill>
                          <a:latin typeface="+mn-lt"/>
                          <a:ea typeface="+mn-ea"/>
                          <a:cs typeface="+mn-cs"/>
                        </a:rPr>
                        <a:t>Poor performance by the contractors.</a:t>
                      </a:r>
                    </a:p>
                    <a:p>
                      <a:pPr marL="285750" indent="-285750" algn="just" defTabSz="914400" rtl="0" eaLnBrk="1" latinLnBrk="0" hangingPunct="1">
                        <a:lnSpc>
                          <a:spcPct val="105000"/>
                        </a:lnSpc>
                        <a:spcAft>
                          <a:spcPts val="0"/>
                        </a:spcAft>
                        <a:buFont typeface="Arial" panose="020B0604020202020204" pitchFamily="34" charset="0"/>
                        <a:buChar char="•"/>
                      </a:pPr>
                      <a:r>
                        <a:rPr lang="en-US" sz="1600" kern="1200" dirty="0" smtClean="0">
                          <a:solidFill>
                            <a:schemeClr val="dk1"/>
                          </a:solidFill>
                          <a:latin typeface="+mn-lt"/>
                          <a:ea typeface="+mn-ea"/>
                          <a:cs typeface="+mn-cs"/>
                        </a:rPr>
                        <a:t>Follow on contracts could not be finalized due to extensions that had to be approved  by NT resulting in projects not being completed. </a:t>
                      </a:r>
                      <a:endParaRPr lang="en-GB" sz="16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595120">
                <a:tc gridSpan="3">
                  <a:txBody>
                    <a:bodyPr/>
                    <a:lstStyle/>
                    <a:p>
                      <a:pPr marL="0" algn="just" defTabSz="914400" rtl="0" eaLnBrk="1" latinLnBrk="0" hangingPunct="1">
                        <a:lnSpc>
                          <a:spcPct val="105000"/>
                        </a:lnSpc>
                        <a:spcAft>
                          <a:spcPts val="0"/>
                        </a:spcAft>
                      </a:pPr>
                      <a:r>
                        <a:rPr lang="en-GB" sz="1800" b="1" kern="1200" dirty="0">
                          <a:solidFill>
                            <a:schemeClr val="dk1"/>
                          </a:solidFill>
                          <a:latin typeface="+mn-lt"/>
                          <a:ea typeface="+mn-ea"/>
                          <a:cs typeface="+mn-cs"/>
                        </a:rPr>
                        <a:t>Overall performance for the </a:t>
                      </a:r>
                      <a:r>
                        <a:rPr lang="en-GB" sz="1800" b="1" kern="1200" dirty="0" smtClean="0">
                          <a:solidFill>
                            <a:schemeClr val="dk1"/>
                          </a:solidFill>
                          <a:latin typeface="+mn-lt"/>
                          <a:ea typeface="+mn-ea"/>
                          <a:cs typeface="+mn-cs"/>
                        </a:rPr>
                        <a:t>department:</a:t>
                      </a:r>
                      <a:r>
                        <a:rPr lang="en-GB" sz="1800" b="1" kern="1200" baseline="0" dirty="0" smtClean="0">
                          <a:solidFill>
                            <a:schemeClr val="dk1"/>
                          </a:solidFill>
                          <a:latin typeface="+mn-lt"/>
                          <a:ea typeface="+mn-ea"/>
                          <a:cs typeface="+mn-cs"/>
                        </a:rPr>
                        <a:t> </a:t>
                      </a:r>
                      <a:r>
                        <a:rPr lang="en-GB" sz="1800" b="1" kern="1200" dirty="0" smtClean="0">
                          <a:solidFill>
                            <a:schemeClr val="dk1"/>
                          </a:solidFill>
                          <a:latin typeface="+mn-lt"/>
                          <a:ea typeface="+mn-ea"/>
                          <a:cs typeface="+mn-cs"/>
                        </a:rPr>
                        <a:t>Out </a:t>
                      </a:r>
                      <a:r>
                        <a:rPr lang="en-GB" sz="1800" b="1" kern="1200" dirty="0">
                          <a:solidFill>
                            <a:schemeClr val="dk1"/>
                          </a:solidFill>
                          <a:latin typeface="+mn-lt"/>
                          <a:ea typeface="+mn-ea"/>
                          <a:cs typeface="+mn-cs"/>
                        </a:rPr>
                        <a:t>of 18 targets, </a:t>
                      </a:r>
                      <a:r>
                        <a:rPr lang="en-GB" sz="1800" b="1" kern="1200" dirty="0" smtClean="0">
                          <a:solidFill>
                            <a:schemeClr val="dk1"/>
                          </a:solidFill>
                          <a:latin typeface="+mn-lt"/>
                          <a:ea typeface="+mn-ea"/>
                          <a:cs typeface="+mn-cs"/>
                        </a:rPr>
                        <a:t>2 targets were </a:t>
                      </a:r>
                      <a:r>
                        <a:rPr lang="en-GB" sz="1800" b="1" kern="1200" dirty="0">
                          <a:solidFill>
                            <a:schemeClr val="dk1"/>
                          </a:solidFill>
                          <a:latin typeface="+mn-lt"/>
                          <a:ea typeface="+mn-ea"/>
                          <a:cs typeface="+mn-cs"/>
                        </a:rPr>
                        <a:t>achieved = </a:t>
                      </a:r>
                      <a:r>
                        <a:rPr lang="en-GB" sz="1800" b="1" kern="1200" dirty="0" smtClean="0">
                          <a:solidFill>
                            <a:schemeClr val="dk1"/>
                          </a:solidFill>
                          <a:latin typeface="+mn-lt"/>
                          <a:ea typeface="+mn-ea"/>
                          <a:cs typeface="+mn-cs"/>
                        </a:rPr>
                        <a:t>11,1%</a:t>
                      </a:r>
                      <a:endParaRPr lang="en-GB" sz="1800" b="1" kern="1200" dirty="0">
                        <a:solidFill>
                          <a:schemeClr val="dk1"/>
                        </a:solidFill>
                        <a:latin typeface="+mn-lt"/>
                        <a:ea typeface="+mn-ea"/>
                        <a:cs typeface="+mn-cs"/>
                      </a:endParaRPr>
                    </a:p>
                  </a:txBody>
                  <a:tcPr marL="51435" marR="51435" marT="0" marB="0"/>
                </a:tc>
                <a:tc hMerge="1">
                  <a:txBody>
                    <a:bodyPr/>
                    <a:lstStyle/>
                    <a:p>
                      <a:pPr marL="0" algn="just" defTabSz="914400" rtl="0" eaLnBrk="1" latinLnBrk="0" hangingPunct="1">
                        <a:lnSpc>
                          <a:spcPct val="105000"/>
                        </a:lnSpc>
                        <a:spcAft>
                          <a:spcPts val="0"/>
                        </a:spcAft>
                      </a:pPr>
                      <a:endParaRPr lang="en-GB" sz="1800" b="1" kern="1200" dirty="0">
                        <a:solidFill>
                          <a:schemeClr val="dk1"/>
                        </a:solidFill>
                        <a:latin typeface="+mn-lt"/>
                        <a:ea typeface="+mn-ea"/>
                        <a:cs typeface="+mn-cs"/>
                      </a:endParaRPr>
                    </a:p>
                  </a:txBody>
                  <a:tcPr marL="51435" marR="51435" marT="0" marB="0"/>
                </a:tc>
                <a:tc hMerge="1">
                  <a:txBody>
                    <a:bodyPr/>
                    <a:lstStyle/>
                    <a:p>
                      <a:pPr marL="0" algn="just" defTabSz="914400" rtl="0" eaLnBrk="1" latinLnBrk="0" hangingPunct="1">
                        <a:lnSpc>
                          <a:spcPct val="105000"/>
                        </a:lnSpc>
                        <a:spcAft>
                          <a:spcPts val="0"/>
                        </a:spcAft>
                      </a:pPr>
                      <a:endParaRPr lang="en-GB" sz="1800" b="1"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55341534"/>
                  </a:ext>
                </a:extLst>
              </a:tr>
            </a:tbl>
          </a:graphicData>
        </a:graphic>
      </p:graphicFrame>
    </p:spTree>
    <p:extLst>
      <p:ext uri="{BB962C8B-B14F-4D97-AF65-F5344CB8AC3E}">
        <p14:creationId xmlns:p14="http://schemas.microsoft.com/office/powerpoint/2010/main" xmlns="" val="27450356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492" y="102323"/>
            <a:ext cx="11672125" cy="492458"/>
          </a:xfrm>
          <a:solidFill>
            <a:schemeClr val="accent2"/>
          </a:solidFill>
        </p:spPr>
        <p:txBody>
          <a:bodyPr>
            <a:normAutofit fontScale="90000"/>
          </a:bodyPr>
          <a:lstStyle/>
          <a:p>
            <a:pPr algn="ctr"/>
            <a:r>
              <a:rPr lang="en-ZA" sz="3600" b="1" dirty="0"/>
              <a:t>South</a:t>
            </a:r>
            <a:r>
              <a:rPr lang="en-ZA" b="1" dirty="0"/>
              <a:t> </a:t>
            </a:r>
            <a:r>
              <a:rPr lang="en-ZA" sz="3600" b="1" dirty="0"/>
              <a:t>African Police Services</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982420570"/>
              </p:ext>
            </p:extLst>
          </p:nvPr>
        </p:nvGraphicFramePr>
        <p:xfrm>
          <a:off x="1663007" y="1827937"/>
          <a:ext cx="8693134" cy="1422416"/>
        </p:xfrm>
        <a:graphic>
          <a:graphicData uri="http://schemas.openxmlformats.org/drawingml/2006/table">
            <a:tbl>
              <a:tblPr firstRow="1" bandRow="1">
                <a:tableStyleId>{21E4AEA4-8DFA-4A89-87EB-49C32662AFE0}</a:tableStyleId>
              </a:tblPr>
              <a:tblGrid>
                <a:gridCol w="4160639">
                  <a:extLst>
                    <a:ext uri="{9D8B030D-6E8A-4147-A177-3AD203B41FA5}">
                      <a16:colId xmlns:a16="http://schemas.microsoft.com/office/drawing/2014/main" xmlns="" val="3772667252"/>
                    </a:ext>
                  </a:extLst>
                </a:gridCol>
                <a:gridCol w="4532495">
                  <a:extLst>
                    <a:ext uri="{9D8B030D-6E8A-4147-A177-3AD203B41FA5}">
                      <a16:colId xmlns:a16="http://schemas.microsoft.com/office/drawing/2014/main" xmlns="" val="1507489926"/>
                    </a:ext>
                  </a:extLst>
                </a:gridCol>
              </a:tblGrid>
              <a:tr h="389464">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643488">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389464">
                <a:tc>
                  <a:txBody>
                    <a:bodyPr/>
                    <a:lstStyle/>
                    <a:p>
                      <a:pPr>
                        <a:lnSpc>
                          <a:spcPct val="105000"/>
                        </a:lnSpc>
                        <a:spcAft>
                          <a:spcPts val="0"/>
                        </a:spcAft>
                      </a:pPr>
                      <a:endParaRPr lang="en-GB" sz="1800" b="1" kern="1200" dirty="0">
                        <a:solidFill>
                          <a:schemeClr val="dk1"/>
                        </a:solidFill>
                        <a:latin typeface="+mn-lt"/>
                        <a:ea typeface="+mn-ea"/>
                        <a:cs typeface="+mn-cs"/>
                      </a:endParaRPr>
                    </a:p>
                  </a:txBody>
                  <a:tcPr marL="51435" marR="51435" marT="0" marB="0"/>
                </a:tc>
                <a:tc>
                  <a:txBody>
                    <a:bodyPr/>
                    <a:lstStyle/>
                    <a:p>
                      <a:pPr>
                        <a:lnSpc>
                          <a:spcPct val="105000"/>
                        </a:lnSpc>
                        <a:spcAft>
                          <a:spcPts val="0"/>
                        </a:spcAft>
                      </a:pPr>
                      <a:endParaRPr lang="en-GB" sz="1800" b="1"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3259151384"/>
                  </a:ext>
                </a:extLst>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xmlns="" val="1559921531"/>
              </p:ext>
            </p:extLst>
          </p:nvPr>
        </p:nvGraphicFramePr>
        <p:xfrm>
          <a:off x="157018" y="736183"/>
          <a:ext cx="11785600" cy="5892665"/>
        </p:xfrm>
        <a:graphic>
          <a:graphicData uri="http://schemas.openxmlformats.org/drawingml/2006/table">
            <a:tbl>
              <a:tblPr firstRow="1" bandRow="1">
                <a:tableStyleId>{21E4AEA4-8DFA-4A89-87EB-49C32662AFE0}</a:tableStyleId>
              </a:tblPr>
              <a:tblGrid>
                <a:gridCol w="2881150">
                  <a:extLst>
                    <a:ext uri="{9D8B030D-6E8A-4147-A177-3AD203B41FA5}">
                      <a16:colId xmlns:a16="http://schemas.microsoft.com/office/drawing/2014/main" xmlns="" val="3772667252"/>
                    </a:ext>
                  </a:extLst>
                </a:gridCol>
                <a:gridCol w="2880851">
                  <a:extLst>
                    <a:ext uri="{9D8B030D-6E8A-4147-A177-3AD203B41FA5}">
                      <a16:colId xmlns:a16="http://schemas.microsoft.com/office/drawing/2014/main" xmlns="" val="1507489926"/>
                    </a:ext>
                  </a:extLst>
                </a:gridCol>
                <a:gridCol w="6023599">
                  <a:extLst>
                    <a:ext uri="{9D8B030D-6E8A-4147-A177-3AD203B41FA5}">
                      <a16:colId xmlns:a16="http://schemas.microsoft.com/office/drawing/2014/main" xmlns="" val="3210126949"/>
                    </a:ext>
                  </a:extLst>
                </a:gridCol>
              </a:tblGrid>
              <a:tr h="298647">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7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7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7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3059071679"/>
                  </a:ext>
                </a:extLst>
              </a:tr>
              <a:tr h="332510">
                <a:tc>
                  <a:txBody>
                    <a:bodyPr/>
                    <a:lstStyle/>
                    <a:p>
                      <a:pPr>
                        <a:lnSpc>
                          <a:spcPct val="105000"/>
                        </a:lnSpc>
                        <a:spcAft>
                          <a:spcPts val="0"/>
                        </a:spcAft>
                      </a:pPr>
                      <a:r>
                        <a:rPr lang="en-GB" sz="1700" kern="1200" dirty="0">
                          <a:solidFill>
                            <a:schemeClr val="tx1"/>
                          </a:solidFill>
                          <a:latin typeface="+mn-lt"/>
                          <a:ea typeface="+mn-ea"/>
                          <a:cs typeface="+mn-cs"/>
                        </a:rPr>
                        <a:t>Programme 1: </a:t>
                      </a:r>
                      <a:r>
                        <a:rPr lang="en-GB" sz="1700" kern="1200" dirty="0" smtClean="0">
                          <a:solidFill>
                            <a:schemeClr val="tx1"/>
                          </a:solidFill>
                          <a:latin typeface="+mn-lt"/>
                          <a:ea typeface="+mn-ea"/>
                          <a:cs typeface="+mn-cs"/>
                        </a:rPr>
                        <a:t>Administration</a:t>
                      </a:r>
                      <a:endParaRPr lang="en-GB" sz="1700" kern="1200" dirty="0">
                        <a:solidFill>
                          <a:schemeClr val="tx1"/>
                        </a:solidFill>
                        <a:latin typeface="+mn-lt"/>
                        <a:ea typeface="+mn-ea"/>
                        <a:cs typeface="+mn-cs"/>
                      </a:endParaRPr>
                    </a:p>
                  </a:txBody>
                  <a:tcPr marL="51435" marR="51435" marT="0" marB="0"/>
                </a:tc>
                <a:tc>
                  <a:txBody>
                    <a:bodyPr/>
                    <a:lstStyle/>
                    <a:p>
                      <a:pPr>
                        <a:lnSpc>
                          <a:spcPct val="105000"/>
                        </a:lnSpc>
                        <a:spcAft>
                          <a:spcPts val="0"/>
                        </a:spcAft>
                      </a:pPr>
                      <a:r>
                        <a:rPr lang="en-GB" sz="1700" kern="1200" dirty="0">
                          <a:solidFill>
                            <a:schemeClr val="tx1"/>
                          </a:solidFill>
                          <a:latin typeface="+mn-lt"/>
                          <a:ea typeface="+mn-ea"/>
                          <a:cs typeface="+mn-cs"/>
                        </a:rPr>
                        <a:t>Out of a total </a:t>
                      </a:r>
                      <a:r>
                        <a:rPr lang="en-GB" sz="1700" kern="1200" dirty="0" smtClean="0">
                          <a:solidFill>
                            <a:schemeClr val="tx1"/>
                          </a:solidFill>
                          <a:latin typeface="+mn-lt"/>
                          <a:ea typeface="+mn-ea"/>
                          <a:cs typeface="+mn-cs"/>
                        </a:rPr>
                        <a:t>of</a:t>
                      </a:r>
                      <a:r>
                        <a:rPr lang="en-GB" sz="1700" kern="1200" baseline="0" dirty="0" smtClean="0">
                          <a:solidFill>
                            <a:schemeClr val="tx1"/>
                          </a:solidFill>
                          <a:latin typeface="+mn-lt"/>
                          <a:ea typeface="+mn-ea"/>
                          <a:cs typeface="+mn-cs"/>
                        </a:rPr>
                        <a:t> 30</a:t>
                      </a:r>
                      <a:r>
                        <a:rPr lang="en-GB" sz="1700" kern="1200" dirty="0" smtClean="0">
                          <a:solidFill>
                            <a:schemeClr val="tx1"/>
                          </a:solidFill>
                          <a:latin typeface="+mn-lt"/>
                          <a:ea typeface="+mn-ea"/>
                          <a:cs typeface="+mn-cs"/>
                        </a:rPr>
                        <a:t> targets,19 </a:t>
                      </a:r>
                      <a:r>
                        <a:rPr lang="en-GB" sz="1700" kern="1200" dirty="0">
                          <a:solidFill>
                            <a:schemeClr val="tx1"/>
                          </a:solidFill>
                          <a:latin typeface="+mn-lt"/>
                          <a:ea typeface="+mn-ea"/>
                          <a:cs typeface="+mn-cs"/>
                        </a:rPr>
                        <a:t>were </a:t>
                      </a:r>
                      <a:r>
                        <a:rPr lang="en-GB" sz="1700" kern="1200" dirty="0" smtClean="0">
                          <a:solidFill>
                            <a:schemeClr val="tx1"/>
                          </a:solidFill>
                          <a:latin typeface="+mn-lt"/>
                          <a:ea typeface="+mn-ea"/>
                          <a:cs typeface="+mn-cs"/>
                        </a:rPr>
                        <a:t>achieved</a:t>
                      </a:r>
                      <a:endParaRPr lang="en-GB" sz="1700" kern="1200" dirty="0">
                        <a:solidFill>
                          <a:schemeClr val="tx1"/>
                        </a:solidFill>
                        <a:latin typeface="+mn-lt"/>
                        <a:ea typeface="+mn-ea"/>
                        <a:cs typeface="+mn-cs"/>
                      </a:endParaRPr>
                    </a:p>
                  </a:txBody>
                  <a:tcPr marL="51435" marR="51435" marT="0" marB="0"/>
                </a:tc>
                <a:tc>
                  <a:txBody>
                    <a:bodyPr/>
                    <a:lstStyle/>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WAN and LAN upgrade is on hold, due to the unavailability of funds</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Automatic Fingerprint Identification System (AFIS) BID has been cancelled due to compliance issues.</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WAN and LAN upgrade was reprioritised for next financial year</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SITA has been requested to correct and republish the Bid for AFIS. </a:t>
                      </a:r>
                      <a:endParaRPr lang="en-GB" sz="17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2048158217"/>
                  </a:ext>
                </a:extLst>
              </a:tr>
              <a:tr h="378691">
                <a:tc>
                  <a:txBody>
                    <a:bodyPr/>
                    <a:lstStyle/>
                    <a:p>
                      <a:pPr>
                        <a:lnSpc>
                          <a:spcPct val="105000"/>
                        </a:lnSpc>
                        <a:spcAft>
                          <a:spcPts val="0"/>
                        </a:spcAft>
                      </a:pPr>
                      <a:r>
                        <a:rPr lang="en-GB" sz="1700" kern="1200" dirty="0">
                          <a:solidFill>
                            <a:schemeClr val="tx1"/>
                          </a:solidFill>
                          <a:latin typeface="+mn-lt"/>
                          <a:ea typeface="+mn-ea"/>
                          <a:cs typeface="+mn-cs"/>
                        </a:rPr>
                        <a:t>Programme 2: Visible Policing</a:t>
                      </a:r>
                    </a:p>
                  </a:txBody>
                  <a:tcPr marL="51435" marR="51435" marT="0" marB="0"/>
                </a:tc>
                <a:tc>
                  <a:txBody>
                    <a:bodyPr/>
                    <a:lstStyle/>
                    <a:p>
                      <a:pPr>
                        <a:lnSpc>
                          <a:spcPct val="105000"/>
                        </a:lnSpc>
                        <a:spcAft>
                          <a:spcPts val="0"/>
                        </a:spcAft>
                      </a:pPr>
                      <a:r>
                        <a:rPr lang="en-GB" sz="1700" kern="1200" dirty="0">
                          <a:solidFill>
                            <a:schemeClr val="tx1"/>
                          </a:solidFill>
                          <a:latin typeface="+mn-lt"/>
                          <a:ea typeface="+mn-ea"/>
                          <a:cs typeface="+mn-cs"/>
                        </a:rPr>
                        <a:t>Out of a total of </a:t>
                      </a:r>
                      <a:r>
                        <a:rPr lang="en-GB" sz="1700" kern="1200" dirty="0" smtClean="0">
                          <a:solidFill>
                            <a:schemeClr val="tx1"/>
                          </a:solidFill>
                          <a:latin typeface="+mn-lt"/>
                          <a:ea typeface="+mn-ea"/>
                          <a:cs typeface="+mn-cs"/>
                        </a:rPr>
                        <a:t>34</a:t>
                      </a:r>
                      <a:r>
                        <a:rPr lang="en-GB" sz="1700" kern="1200" baseline="0" dirty="0" smtClean="0">
                          <a:solidFill>
                            <a:schemeClr val="tx1"/>
                          </a:solidFill>
                          <a:latin typeface="+mn-lt"/>
                          <a:ea typeface="+mn-ea"/>
                          <a:cs typeface="+mn-cs"/>
                        </a:rPr>
                        <a:t> </a:t>
                      </a:r>
                      <a:r>
                        <a:rPr lang="en-GB" sz="1700" kern="1200" dirty="0" smtClean="0">
                          <a:solidFill>
                            <a:schemeClr val="tx1"/>
                          </a:solidFill>
                          <a:latin typeface="+mn-lt"/>
                          <a:ea typeface="+mn-ea"/>
                          <a:cs typeface="+mn-cs"/>
                        </a:rPr>
                        <a:t>targets,25 were</a:t>
                      </a:r>
                      <a:r>
                        <a:rPr lang="en-GB" sz="1700" kern="1200" baseline="0" dirty="0" smtClean="0">
                          <a:solidFill>
                            <a:schemeClr val="tx1"/>
                          </a:solidFill>
                          <a:latin typeface="+mn-lt"/>
                          <a:ea typeface="+mn-ea"/>
                          <a:cs typeface="+mn-cs"/>
                        </a:rPr>
                        <a:t> </a:t>
                      </a:r>
                      <a:r>
                        <a:rPr lang="en-GB" sz="1700" kern="1200" dirty="0" smtClean="0">
                          <a:solidFill>
                            <a:schemeClr val="tx1"/>
                          </a:solidFill>
                          <a:latin typeface="+mn-lt"/>
                          <a:ea typeface="+mn-ea"/>
                          <a:cs typeface="+mn-cs"/>
                        </a:rPr>
                        <a:t>achieved</a:t>
                      </a:r>
                      <a:endParaRPr lang="en-GB" sz="1700" kern="1200" dirty="0">
                        <a:solidFill>
                          <a:schemeClr val="tx1"/>
                        </a:solidFill>
                        <a:latin typeface="+mn-lt"/>
                        <a:ea typeface="+mn-ea"/>
                        <a:cs typeface="+mn-cs"/>
                      </a:endParaRPr>
                    </a:p>
                  </a:txBody>
                  <a:tcPr marL="51435" marR="51435" marT="0" marB="0"/>
                </a:tc>
                <a:tc>
                  <a:txBody>
                    <a:bodyPr/>
                    <a:lstStyle/>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Consultation processes are still in progress</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Police reaction times were reduced, based on verified and audited baselines</a:t>
                      </a:r>
                      <a:endParaRPr lang="en-GB" sz="17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452582">
                <a:tc>
                  <a:txBody>
                    <a:bodyPr/>
                    <a:lstStyle/>
                    <a:p>
                      <a:pPr>
                        <a:lnSpc>
                          <a:spcPct val="105000"/>
                        </a:lnSpc>
                        <a:spcAft>
                          <a:spcPts val="0"/>
                        </a:spcAft>
                      </a:pPr>
                      <a:r>
                        <a:rPr lang="en-GB" sz="1700" kern="1200" dirty="0" smtClean="0">
                          <a:solidFill>
                            <a:schemeClr val="tx1"/>
                          </a:solidFill>
                          <a:latin typeface="+mn-lt"/>
                          <a:ea typeface="+mn-ea"/>
                          <a:cs typeface="+mn-cs"/>
                        </a:rPr>
                        <a:t>Programme </a:t>
                      </a:r>
                      <a:r>
                        <a:rPr lang="en-GB" sz="1700" kern="1200" dirty="0">
                          <a:solidFill>
                            <a:schemeClr val="tx1"/>
                          </a:solidFill>
                          <a:latin typeface="+mn-lt"/>
                          <a:ea typeface="+mn-ea"/>
                          <a:cs typeface="+mn-cs"/>
                        </a:rPr>
                        <a:t>3: Detective Services</a:t>
                      </a:r>
                    </a:p>
                  </a:txBody>
                  <a:tcPr marL="51435" marR="51435" marT="0" marB="0"/>
                </a:tc>
                <a:tc>
                  <a:txBody>
                    <a:bodyPr/>
                    <a:lstStyle/>
                    <a:p>
                      <a:pPr>
                        <a:lnSpc>
                          <a:spcPct val="105000"/>
                        </a:lnSpc>
                        <a:spcAft>
                          <a:spcPts val="0"/>
                        </a:spcAft>
                      </a:pPr>
                      <a:r>
                        <a:rPr lang="en-GB" sz="1700" kern="1200" dirty="0" smtClean="0">
                          <a:solidFill>
                            <a:schemeClr val="tx1"/>
                          </a:solidFill>
                          <a:latin typeface="+mn-lt"/>
                          <a:ea typeface="+mn-ea"/>
                          <a:cs typeface="+mn-cs"/>
                        </a:rPr>
                        <a:t>Out</a:t>
                      </a:r>
                      <a:r>
                        <a:rPr lang="en-GB" sz="1700" kern="1200" baseline="0" dirty="0" smtClean="0">
                          <a:solidFill>
                            <a:schemeClr val="tx1"/>
                          </a:solidFill>
                          <a:latin typeface="+mn-lt"/>
                          <a:ea typeface="+mn-ea"/>
                          <a:cs typeface="+mn-cs"/>
                        </a:rPr>
                        <a:t> of</a:t>
                      </a:r>
                      <a:r>
                        <a:rPr lang="en-GB" sz="1700" kern="1200" dirty="0" smtClean="0">
                          <a:solidFill>
                            <a:schemeClr val="tx1"/>
                          </a:solidFill>
                          <a:latin typeface="+mn-lt"/>
                          <a:ea typeface="+mn-ea"/>
                          <a:cs typeface="+mn-cs"/>
                        </a:rPr>
                        <a:t> total of</a:t>
                      </a:r>
                      <a:r>
                        <a:rPr lang="en-GB" sz="1700" kern="1200" baseline="0" dirty="0" smtClean="0">
                          <a:solidFill>
                            <a:schemeClr val="tx1"/>
                          </a:solidFill>
                          <a:latin typeface="+mn-lt"/>
                          <a:ea typeface="+mn-ea"/>
                          <a:cs typeface="+mn-cs"/>
                        </a:rPr>
                        <a:t> </a:t>
                      </a:r>
                      <a:r>
                        <a:rPr lang="en-GB" sz="1700" kern="1200" dirty="0" smtClean="0">
                          <a:solidFill>
                            <a:schemeClr val="tx1"/>
                          </a:solidFill>
                          <a:latin typeface="+mn-lt"/>
                          <a:ea typeface="+mn-ea"/>
                          <a:cs typeface="+mn-cs"/>
                        </a:rPr>
                        <a:t>40 targets ,12 were achieved</a:t>
                      </a:r>
                      <a:endParaRPr lang="en-GB" sz="1700" kern="1200" dirty="0">
                        <a:solidFill>
                          <a:schemeClr val="tx1"/>
                        </a:solidFill>
                        <a:latin typeface="+mn-lt"/>
                        <a:ea typeface="+mn-ea"/>
                        <a:cs typeface="+mn-cs"/>
                      </a:endParaRPr>
                    </a:p>
                  </a:txBody>
                  <a:tcPr marL="51435" marR="51435" marT="0" marB="0"/>
                </a:tc>
                <a:tc>
                  <a:txBody>
                    <a:bodyPr/>
                    <a:lstStyle/>
                    <a:p>
                      <a:pPr marL="285750" indent="-285750" algn="just">
                        <a:lnSpc>
                          <a:spcPct val="105000"/>
                        </a:lnSpc>
                        <a:spcAft>
                          <a:spcPts val="0"/>
                        </a:spcAft>
                        <a:buFont typeface="Arial" panose="020B0604020202020204" pitchFamily="34" charset="0"/>
                        <a:buChar char="•"/>
                      </a:pPr>
                      <a:r>
                        <a:rPr lang="en-GB" sz="1700" kern="1200" dirty="0" smtClean="0">
                          <a:solidFill>
                            <a:schemeClr val="tx1"/>
                          </a:solidFill>
                          <a:latin typeface="+mn-lt"/>
                          <a:ea typeface="+mn-ea"/>
                          <a:cs typeface="+mn-cs"/>
                        </a:rPr>
                        <a:t>Incomplete</a:t>
                      </a:r>
                      <a:r>
                        <a:rPr lang="en-GB" sz="1700" kern="1200" baseline="0" dirty="0" smtClean="0">
                          <a:solidFill>
                            <a:schemeClr val="tx1"/>
                          </a:solidFill>
                          <a:latin typeface="+mn-lt"/>
                          <a:ea typeface="+mn-ea"/>
                          <a:cs typeface="+mn-cs"/>
                        </a:rPr>
                        <a:t> reporting due to verification processes</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Lack of consumables.</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Power outages and water interruptions.</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System downtime</a:t>
                      </a:r>
                    </a:p>
                    <a:p>
                      <a:pPr marL="285750" indent="-285750" algn="just">
                        <a:lnSpc>
                          <a:spcPct val="105000"/>
                        </a:lnSpc>
                        <a:spcAft>
                          <a:spcPts val="0"/>
                        </a:spcAft>
                        <a:buFont typeface="Arial" panose="020B0604020202020204" pitchFamily="34" charset="0"/>
                        <a:buChar char="•"/>
                      </a:pPr>
                      <a:r>
                        <a:rPr lang="en-US" sz="1700" kern="1200" dirty="0" smtClean="0">
                          <a:solidFill>
                            <a:schemeClr val="tx1"/>
                          </a:solidFill>
                          <a:latin typeface="+mn-lt"/>
                          <a:ea typeface="+mn-ea"/>
                          <a:cs typeface="+mn-cs"/>
                        </a:rPr>
                        <a:t>Bids for consumables to be expedited and approved</a:t>
                      </a:r>
                      <a:endParaRPr lang="en-GB" sz="17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434109">
                <a:tc>
                  <a:txBody>
                    <a:bodyPr/>
                    <a:lstStyle/>
                    <a:p>
                      <a:pPr>
                        <a:lnSpc>
                          <a:spcPct val="105000"/>
                        </a:lnSpc>
                        <a:spcAft>
                          <a:spcPts val="0"/>
                        </a:spcAft>
                      </a:pPr>
                      <a:r>
                        <a:rPr lang="en-GB" sz="1700" kern="1200" dirty="0">
                          <a:solidFill>
                            <a:schemeClr val="tx1"/>
                          </a:solidFill>
                          <a:latin typeface="+mn-lt"/>
                          <a:ea typeface="+mn-ea"/>
                          <a:cs typeface="+mn-cs"/>
                        </a:rPr>
                        <a:t>Programme 4:Crime Intelligence</a:t>
                      </a:r>
                    </a:p>
                  </a:txBody>
                  <a:tcPr marL="51435" marR="51435" marT="0" marB="0"/>
                </a:tc>
                <a:tc>
                  <a:txBody>
                    <a:bodyPr/>
                    <a:lstStyle/>
                    <a:p>
                      <a:pPr>
                        <a:lnSpc>
                          <a:spcPct val="105000"/>
                        </a:lnSpc>
                        <a:spcAft>
                          <a:spcPts val="0"/>
                        </a:spcAft>
                      </a:pPr>
                      <a:r>
                        <a:rPr lang="en-GB" sz="1700" kern="1200" dirty="0">
                          <a:solidFill>
                            <a:schemeClr val="tx1"/>
                          </a:solidFill>
                          <a:latin typeface="+mn-lt"/>
                          <a:ea typeface="+mn-ea"/>
                          <a:cs typeface="+mn-cs"/>
                        </a:rPr>
                        <a:t>Out of </a:t>
                      </a:r>
                      <a:r>
                        <a:rPr lang="en-GB" sz="1700" kern="1200" dirty="0" smtClean="0">
                          <a:solidFill>
                            <a:schemeClr val="tx1"/>
                          </a:solidFill>
                          <a:latin typeface="+mn-lt"/>
                          <a:ea typeface="+mn-ea"/>
                          <a:cs typeface="+mn-cs"/>
                        </a:rPr>
                        <a:t>total of 16 </a:t>
                      </a:r>
                      <a:r>
                        <a:rPr lang="en-GB" sz="1700" kern="1200" dirty="0">
                          <a:solidFill>
                            <a:schemeClr val="tx1"/>
                          </a:solidFill>
                          <a:latin typeface="+mn-lt"/>
                          <a:ea typeface="+mn-ea"/>
                          <a:cs typeface="+mn-cs"/>
                        </a:rPr>
                        <a:t>targets, </a:t>
                      </a:r>
                      <a:r>
                        <a:rPr lang="en-GB" sz="1700" kern="1200" dirty="0" smtClean="0">
                          <a:solidFill>
                            <a:schemeClr val="tx1"/>
                          </a:solidFill>
                          <a:latin typeface="+mn-lt"/>
                          <a:ea typeface="+mn-ea"/>
                          <a:cs typeface="+mn-cs"/>
                        </a:rPr>
                        <a:t>8 were </a:t>
                      </a:r>
                      <a:r>
                        <a:rPr lang="en-GB" sz="1700" kern="1200" dirty="0">
                          <a:solidFill>
                            <a:schemeClr val="tx1"/>
                          </a:solidFill>
                          <a:latin typeface="+mn-lt"/>
                          <a:ea typeface="+mn-ea"/>
                          <a:cs typeface="+mn-cs"/>
                        </a:rPr>
                        <a:t>achieved.</a:t>
                      </a:r>
                    </a:p>
                  </a:txBody>
                  <a:tcPr marL="51435" marR="51435" marT="0" marB="0"/>
                </a:tc>
                <a:tc>
                  <a:txBody>
                    <a:bodyPr/>
                    <a:lstStyle/>
                    <a:p>
                      <a:pPr marL="0" marR="0" indent="0" algn="just" defTabSz="685800" rtl="0" eaLnBrk="1" fontAlgn="auto" latinLnBrk="0" hangingPunct="1">
                        <a:lnSpc>
                          <a:spcPct val="105000"/>
                        </a:lnSpc>
                        <a:spcBef>
                          <a:spcPts val="0"/>
                        </a:spcBef>
                        <a:spcAft>
                          <a:spcPts val="0"/>
                        </a:spcAft>
                        <a:buClrTx/>
                        <a:buSzTx/>
                        <a:buFontTx/>
                        <a:buNone/>
                        <a:tabLst/>
                        <a:defRPr/>
                      </a:pPr>
                      <a:r>
                        <a:rPr lang="en-GB" sz="1700" kern="1200" dirty="0" smtClean="0">
                          <a:solidFill>
                            <a:schemeClr val="tx1"/>
                          </a:solidFill>
                          <a:latin typeface="+mn-lt"/>
                          <a:ea typeface="+mn-ea"/>
                          <a:cs typeface="+mn-cs"/>
                        </a:rPr>
                        <a:t>Incomplete</a:t>
                      </a:r>
                      <a:r>
                        <a:rPr lang="en-GB" sz="1700" kern="1200" baseline="0" dirty="0" smtClean="0">
                          <a:solidFill>
                            <a:schemeClr val="tx1"/>
                          </a:solidFill>
                          <a:latin typeface="+mn-lt"/>
                          <a:ea typeface="+mn-ea"/>
                          <a:cs typeface="+mn-cs"/>
                        </a:rPr>
                        <a:t> reporting due to verification processes</a:t>
                      </a:r>
                    </a:p>
                    <a:p>
                      <a:pPr algn="just">
                        <a:lnSpc>
                          <a:spcPct val="105000"/>
                        </a:lnSpc>
                        <a:spcAft>
                          <a:spcPts val="0"/>
                        </a:spcAft>
                      </a:pPr>
                      <a:endParaRPr lang="en-GB" sz="17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3259151384"/>
                  </a:ext>
                </a:extLst>
              </a:tr>
              <a:tr h="394080">
                <a:tc>
                  <a:txBody>
                    <a:bodyPr/>
                    <a:lstStyle/>
                    <a:p>
                      <a:pPr>
                        <a:lnSpc>
                          <a:spcPct val="105000"/>
                        </a:lnSpc>
                        <a:spcAft>
                          <a:spcPts val="0"/>
                        </a:spcAft>
                      </a:pPr>
                      <a:r>
                        <a:rPr lang="en-GB" sz="1700" kern="1200" dirty="0">
                          <a:solidFill>
                            <a:schemeClr val="tx1"/>
                          </a:solidFill>
                          <a:latin typeface="+mn-lt"/>
                          <a:ea typeface="+mn-ea"/>
                          <a:cs typeface="+mn-cs"/>
                        </a:rPr>
                        <a:t>Programme 5: Protection and </a:t>
                      </a:r>
                      <a:r>
                        <a:rPr lang="en-GB" sz="1700" kern="1200" dirty="0" smtClean="0">
                          <a:solidFill>
                            <a:schemeClr val="tx1"/>
                          </a:solidFill>
                          <a:latin typeface="+mn-lt"/>
                          <a:ea typeface="+mn-ea"/>
                          <a:cs typeface="+mn-cs"/>
                        </a:rPr>
                        <a:t>Security </a:t>
                      </a:r>
                      <a:r>
                        <a:rPr lang="en-GB" sz="1700" kern="1200" dirty="0">
                          <a:solidFill>
                            <a:schemeClr val="tx1"/>
                          </a:solidFill>
                          <a:latin typeface="+mn-lt"/>
                          <a:ea typeface="+mn-ea"/>
                          <a:cs typeface="+mn-cs"/>
                        </a:rPr>
                        <a:t>Services</a:t>
                      </a:r>
                    </a:p>
                  </a:txBody>
                  <a:tcPr marL="51435" marR="51435" marT="0" marB="0"/>
                </a:tc>
                <a:tc>
                  <a:txBody>
                    <a:bodyPr/>
                    <a:lstStyle/>
                    <a:p>
                      <a:pPr>
                        <a:lnSpc>
                          <a:spcPct val="105000"/>
                        </a:lnSpc>
                        <a:spcAft>
                          <a:spcPts val="0"/>
                        </a:spcAft>
                      </a:pPr>
                      <a:r>
                        <a:rPr lang="en-GB" sz="1700" kern="1200" dirty="0">
                          <a:solidFill>
                            <a:schemeClr val="tx1"/>
                          </a:solidFill>
                          <a:latin typeface="+mn-lt"/>
                          <a:ea typeface="+mn-ea"/>
                          <a:cs typeface="+mn-cs"/>
                        </a:rPr>
                        <a:t>Out of a total of 8 </a:t>
                      </a:r>
                      <a:r>
                        <a:rPr lang="en-GB" sz="1700" kern="1200" dirty="0" smtClean="0">
                          <a:solidFill>
                            <a:schemeClr val="tx1"/>
                          </a:solidFill>
                          <a:latin typeface="+mn-lt"/>
                          <a:ea typeface="+mn-ea"/>
                          <a:cs typeface="+mn-cs"/>
                        </a:rPr>
                        <a:t>targets,7 were </a:t>
                      </a:r>
                      <a:r>
                        <a:rPr lang="en-GB" sz="1700" kern="1200" dirty="0">
                          <a:solidFill>
                            <a:schemeClr val="tx1"/>
                          </a:solidFill>
                          <a:latin typeface="+mn-lt"/>
                          <a:ea typeface="+mn-ea"/>
                          <a:cs typeface="+mn-cs"/>
                        </a:rPr>
                        <a:t>achieved.</a:t>
                      </a:r>
                    </a:p>
                  </a:txBody>
                  <a:tcPr marL="51435" marR="51435" marT="0" marB="0"/>
                </a:tc>
                <a:tc>
                  <a:txBody>
                    <a:bodyPr/>
                    <a:lstStyle/>
                    <a:p>
                      <a:pPr algn="just">
                        <a:lnSpc>
                          <a:spcPct val="105000"/>
                        </a:lnSpc>
                        <a:spcAft>
                          <a:spcPts val="0"/>
                        </a:spcAft>
                      </a:pPr>
                      <a:r>
                        <a:rPr lang="en-GB" sz="1700" kern="1200" dirty="0" smtClean="0">
                          <a:solidFill>
                            <a:schemeClr val="tx1"/>
                          </a:solidFill>
                          <a:latin typeface="+mn-lt"/>
                          <a:ea typeface="+mn-ea"/>
                          <a:cs typeface="+mn-cs"/>
                        </a:rPr>
                        <a:t>Reasons</a:t>
                      </a:r>
                      <a:r>
                        <a:rPr lang="en-GB" sz="1700" kern="1200" baseline="0" dirty="0" smtClean="0">
                          <a:solidFill>
                            <a:schemeClr val="tx1"/>
                          </a:solidFill>
                          <a:latin typeface="+mn-lt"/>
                          <a:ea typeface="+mn-ea"/>
                          <a:cs typeface="+mn-cs"/>
                        </a:rPr>
                        <a:t> for non-achievement and corrective measures not provided</a:t>
                      </a:r>
                      <a:endParaRPr lang="en-GB" sz="170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794148669"/>
                  </a:ext>
                </a:extLst>
              </a:tr>
              <a:tr h="396359">
                <a:tc gridSpan="3">
                  <a:txBody>
                    <a:bodyPr/>
                    <a:lstStyle/>
                    <a:p>
                      <a:pPr>
                        <a:lnSpc>
                          <a:spcPct val="105000"/>
                        </a:lnSpc>
                        <a:spcAft>
                          <a:spcPts val="0"/>
                        </a:spcAft>
                      </a:pPr>
                      <a:r>
                        <a:rPr lang="en-GB" sz="1700" b="1" kern="1200" dirty="0">
                          <a:solidFill>
                            <a:schemeClr val="dk1"/>
                          </a:solidFill>
                          <a:latin typeface="+mn-lt"/>
                          <a:ea typeface="+mn-ea"/>
                          <a:cs typeface="+mn-cs"/>
                        </a:rPr>
                        <a:t>Overall performance for the </a:t>
                      </a:r>
                      <a:r>
                        <a:rPr lang="en-GB" sz="1700" b="1" kern="1200" dirty="0" smtClean="0">
                          <a:solidFill>
                            <a:schemeClr val="dk1"/>
                          </a:solidFill>
                          <a:latin typeface="+mn-lt"/>
                          <a:ea typeface="+mn-ea"/>
                          <a:cs typeface="+mn-cs"/>
                        </a:rPr>
                        <a:t>department: Out </a:t>
                      </a:r>
                      <a:r>
                        <a:rPr lang="en-GB" sz="1700" b="1" kern="1200" dirty="0">
                          <a:solidFill>
                            <a:schemeClr val="dk1"/>
                          </a:solidFill>
                          <a:latin typeface="+mn-lt"/>
                          <a:ea typeface="+mn-ea"/>
                          <a:cs typeface="+mn-cs"/>
                        </a:rPr>
                        <a:t>of </a:t>
                      </a:r>
                      <a:r>
                        <a:rPr lang="en-GB" sz="1700" b="1" kern="1200" dirty="0" smtClean="0">
                          <a:solidFill>
                            <a:schemeClr val="dk1"/>
                          </a:solidFill>
                          <a:latin typeface="+mn-lt"/>
                          <a:ea typeface="+mn-ea"/>
                          <a:cs typeface="+mn-cs"/>
                        </a:rPr>
                        <a:t>128 </a:t>
                      </a:r>
                      <a:r>
                        <a:rPr lang="en-GB" sz="1700" b="1" kern="1200" dirty="0">
                          <a:solidFill>
                            <a:schemeClr val="dk1"/>
                          </a:solidFill>
                          <a:latin typeface="+mn-lt"/>
                          <a:ea typeface="+mn-ea"/>
                          <a:cs typeface="+mn-cs"/>
                        </a:rPr>
                        <a:t>targets, </a:t>
                      </a:r>
                      <a:r>
                        <a:rPr lang="en-GB" sz="1700" b="1" kern="1200" dirty="0" smtClean="0">
                          <a:solidFill>
                            <a:schemeClr val="dk1"/>
                          </a:solidFill>
                          <a:latin typeface="+mn-lt"/>
                          <a:ea typeface="+mn-ea"/>
                          <a:cs typeface="+mn-cs"/>
                        </a:rPr>
                        <a:t>71 </a:t>
                      </a:r>
                      <a:r>
                        <a:rPr lang="en-GB" sz="1700" b="1" kern="1200" dirty="0">
                          <a:solidFill>
                            <a:schemeClr val="dk1"/>
                          </a:solidFill>
                          <a:latin typeface="+mn-lt"/>
                          <a:ea typeface="+mn-ea"/>
                          <a:cs typeface="+mn-cs"/>
                        </a:rPr>
                        <a:t>were achieved = </a:t>
                      </a:r>
                      <a:r>
                        <a:rPr lang="en-GB" sz="1700" b="1" kern="1200" dirty="0" smtClean="0">
                          <a:solidFill>
                            <a:schemeClr val="dk1"/>
                          </a:solidFill>
                          <a:latin typeface="+mn-lt"/>
                          <a:ea typeface="+mn-ea"/>
                          <a:cs typeface="+mn-cs"/>
                        </a:rPr>
                        <a:t>55.47%</a:t>
                      </a:r>
                      <a:endParaRPr lang="en-GB" sz="1700" b="1" kern="1200" dirty="0">
                        <a:solidFill>
                          <a:schemeClr val="dk1"/>
                        </a:solidFill>
                        <a:latin typeface="+mn-lt"/>
                        <a:ea typeface="+mn-ea"/>
                        <a:cs typeface="+mn-cs"/>
                      </a:endParaRPr>
                    </a:p>
                  </a:txBody>
                  <a:tcPr marL="51435" marR="51435" marT="0" marB="0"/>
                </a:tc>
                <a:tc hMerge="1">
                  <a:txBody>
                    <a:bodyPr/>
                    <a:lstStyle/>
                    <a:p>
                      <a:pPr>
                        <a:lnSpc>
                          <a:spcPct val="105000"/>
                        </a:lnSpc>
                        <a:spcAft>
                          <a:spcPts val="0"/>
                        </a:spcAft>
                      </a:pPr>
                      <a:endParaRPr lang="en-GB" sz="1800" b="1" kern="1200" dirty="0">
                        <a:solidFill>
                          <a:schemeClr val="dk1"/>
                        </a:solidFill>
                        <a:latin typeface="+mn-lt"/>
                        <a:ea typeface="+mn-ea"/>
                        <a:cs typeface="+mn-cs"/>
                      </a:endParaRPr>
                    </a:p>
                  </a:txBody>
                  <a:tcPr marL="51435" marR="51435" marT="0" marB="0"/>
                </a:tc>
                <a:tc hMerge="1">
                  <a:txBody>
                    <a:bodyPr/>
                    <a:lstStyle/>
                    <a:p>
                      <a:pPr>
                        <a:lnSpc>
                          <a:spcPct val="105000"/>
                        </a:lnSpc>
                        <a:spcAft>
                          <a:spcPts val="0"/>
                        </a:spcAft>
                      </a:pPr>
                      <a:endParaRPr lang="en-GB" sz="1800" b="1"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4113913070"/>
                  </a:ext>
                </a:extLst>
              </a:tr>
            </a:tbl>
          </a:graphicData>
        </a:graphic>
      </p:graphicFrame>
    </p:spTree>
    <p:extLst>
      <p:ext uri="{BB962C8B-B14F-4D97-AF65-F5344CB8AC3E}">
        <p14:creationId xmlns:p14="http://schemas.microsoft.com/office/powerpoint/2010/main" xmlns="" val="1302986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729" y="165231"/>
            <a:ext cx="11567204" cy="492458"/>
          </a:xfrm>
          <a:solidFill>
            <a:schemeClr val="accent2"/>
          </a:solidFill>
        </p:spPr>
        <p:txBody>
          <a:bodyPr>
            <a:normAutofit fontScale="90000"/>
          </a:bodyPr>
          <a:lstStyle/>
          <a:p>
            <a:pPr algn="ctr"/>
            <a:r>
              <a:rPr lang="en-ZA" b="1" dirty="0" smtClean="0">
                <a:solidFill>
                  <a:prstClr val="black"/>
                </a:solidFill>
              </a:rPr>
              <a:t>Sports and Recreation South Africa</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134729304"/>
              </p:ext>
            </p:extLst>
          </p:nvPr>
        </p:nvGraphicFramePr>
        <p:xfrm>
          <a:off x="1672243" y="1033609"/>
          <a:ext cx="8693134" cy="1422416"/>
        </p:xfrm>
        <a:graphic>
          <a:graphicData uri="http://schemas.openxmlformats.org/drawingml/2006/table">
            <a:tbl>
              <a:tblPr firstRow="1" bandRow="1">
                <a:tableStyleId>{21E4AEA4-8DFA-4A89-87EB-49C32662AFE0}</a:tableStyleId>
              </a:tblPr>
              <a:tblGrid>
                <a:gridCol w="4160639">
                  <a:extLst>
                    <a:ext uri="{9D8B030D-6E8A-4147-A177-3AD203B41FA5}">
                      <a16:colId xmlns:a16="http://schemas.microsoft.com/office/drawing/2014/main" xmlns="" val="3772667252"/>
                    </a:ext>
                  </a:extLst>
                </a:gridCol>
                <a:gridCol w="4532495">
                  <a:extLst>
                    <a:ext uri="{9D8B030D-6E8A-4147-A177-3AD203B41FA5}">
                      <a16:colId xmlns:a16="http://schemas.microsoft.com/office/drawing/2014/main" xmlns="" val="1507489926"/>
                    </a:ext>
                  </a:extLst>
                </a:gridCol>
              </a:tblGrid>
              <a:tr h="389464">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643488">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tc>
                  <a:txBody>
                    <a:bodyPr/>
                    <a:lstStyle/>
                    <a:p>
                      <a:pPr>
                        <a:lnSpc>
                          <a:spcPct val="105000"/>
                        </a:lnSpc>
                        <a:spcAft>
                          <a:spcPts val="0"/>
                        </a:spcAft>
                      </a:pPr>
                      <a:endParaRPr lang="en-GB" sz="180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389464">
                <a:tc>
                  <a:txBody>
                    <a:bodyPr/>
                    <a:lstStyle/>
                    <a:p>
                      <a:pPr>
                        <a:lnSpc>
                          <a:spcPct val="105000"/>
                        </a:lnSpc>
                        <a:spcAft>
                          <a:spcPts val="0"/>
                        </a:spcAft>
                      </a:pPr>
                      <a:endParaRPr lang="en-GB" sz="1800" b="1" kern="1200" dirty="0">
                        <a:solidFill>
                          <a:schemeClr val="dk1"/>
                        </a:solidFill>
                        <a:latin typeface="+mn-lt"/>
                        <a:ea typeface="+mn-ea"/>
                        <a:cs typeface="+mn-cs"/>
                      </a:endParaRPr>
                    </a:p>
                  </a:txBody>
                  <a:tcPr marL="51435" marR="51435" marT="0" marB="0"/>
                </a:tc>
                <a:tc>
                  <a:txBody>
                    <a:bodyPr/>
                    <a:lstStyle/>
                    <a:p>
                      <a:pPr>
                        <a:lnSpc>
                          <a:spcPct val="105000"/>
                        </a:lnSpc>
                        <a:spcAft>
                          <a:spcPts val="0"/>
                        </a:spcAft>
                      </a:pPr>
                      <a:endParaRPr lang="en-GB" sz="1800" b="1"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3259151384"/>
                  </a:ext>
                </a:extLst>
              </a:tr>
            </a:tbl>
          </a:graphicData>
        </a:graphic>
      </p:graphicFrame>
      <p:graphicFrame>
        <p:nvGraphicFramePr>
          <p:cNvPr id="8" name="Content Placeholder 5"/>
          <p:cNvGraphicFramePr>
            <a:graphicFrameLocks/>
          </p:cNvGraphicFramePr>
          <p:nvPr>
            <p:extLst>
              <p:ext uri="{D42A27DB-BD31-4B8C-83A1-F6EECF244321}">
                <p14:modId xmlns:p14="http://schemas.microsoft.com/office/powerpoint/2010/main" xmlns="" val="848957995"/>
              </p:ext>
            </p:extLst>
          </p:nvPr>
        </p:nvGraphicFramePr>
        <p:xfrm>
          <a:off x="279729" y="1033609"/>
          <a:ext cx="11567204" cy="4820823"/>
        </p:xfrm>
        <a:graphic>
          <a:graphicData uri="http://schemas.openxmlformats.org/drawingml/2006/table">
            <a:tbl>
              <a:tblPr firstRow="1" bandRow="1">
                <a:tableStyleId>{21E4AEA4-8DFA-4A89-87EB-49C32662AFE0}</a:tableStyleId>
              </a:tblPr>
              <a:tblGrid>
                <a:gridCol w="2670743">
                  <a:extLst>
                    <a:ext uri="{9D8B030D-6E8A-4147-A177-3AD203B41FA5}">
                      <a16:colId xmlns:a16="http://schemas.microsoft.com/office/drawing/2014/main" xmlns="" val="3772667252"/>
                    </a:ext>
                  </a:extLst>
                </a:gridCol>
                <a:gridCol w="3058722">
                  <a:extLst>
                    <a:ext uri="{9D8B030D-6E8A-4147-A177-3AD203B41FA5}">
                      <a16:colId xmlns:a16="http://schemas.microsoft.com/office/drawing/2014/main" xmlns="" val="1507489926"/>
                    </a:ext>
                  </a:extLst>
                </a:gridCol>
                <a:gridCol w="5837739">
                  <a:extLst>
                    <a:ext uri="{9D8B030D-6E8A-4147-A177-3AD203B41FA5}">
                      <a16:colId xmlns:a16="http://schemas.microsoft.com/office/drawing/2014/main" xmlns="" val="96062205"/>
                    </a:ext>
                  </a:extLst>
                </a:gridCol>
              </a:tblGrid>
              <a:tr h="502681">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59137855"/>
                  </a:ext>
                </a:extLst>
              </a:tr>
              <a:tr h="502681">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Programme 1: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Administration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Out of total of 3 targets, 1</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was achieved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indent="-285750" algn="just">
                        <a:lnSpc>
                          <a:spcPct val="107000"/>
                        </a:lnSpc>
                        <a:spcAft>
                          <a:spcPts val="0"/>
                        </a:spcAft>
                        <a:buFont typeface="Arial" panose="020B0604020202020204" pitchFamily="34" charset="0"/>
                        <a:buChar cha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Delay in procurement processes</a:t>
                      </a:r>
                    </a:p>
                    <a:p>
                      <a:pPr marL="285750" indent="-285750" algn="just">
                        <a:lnSpc>
                          <a:spcPct val="107000"/>
                        </a:lnSpc>
                        <a:spcAft>
                          <a:spcPts val="0"/>
                        </a:spcAft>
                        <a:buFont typeface="Arial" panose="020B0604020202020204" pitchFamily="34" charset="0"/>
                        <a:buChar cha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Delay in approval processes </a:t>
                      </a:r>
                    </a:p>
                    <a:p>
                      <a:pPr marL="285750" indent="-285750" algn="just">
                        <a:lnSpc>
                          <a:spcPct val="107000"/>
                        </a:lnSpc>
                        <a:spcAft>
                          <a:spcPts val="0"/>
                        </a:spcAft>
                        <a:buFont typeface="Arial" panose="020B0604020202020204" pitchFamily="34" charset="0"/>
                        <a:buChar cha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Fast track SCM processes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048158217"/>
                  </a:ext>
                </a:extLst>
              </a:tr>
              <a:tr h="502681">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Programme 2: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Active </a:t>
                      </a:r>
                      <a:r>
                        <a:rPr lang="en-ZA" sz="1800" dirty="0">
                          <a:effectLst/>
                          <a:latin typeface="Calibri" panose="020F0502020204030204" pitchFamily="34" charset="0"/>
                          <a:ea typeface="Calibri" panose="020F0502020204030204" pitchFamily="34" charset="0"/>
                          <a:cs typeface="Times New Roman" panose="02020603050405020304" pitchFamily="18" charset="0"/>
                        </a:rPr>
                        <a:t>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 Out of total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of</a:t>
                      </a:r>
                      <a:r>
                        <a:rPr lang="en-ZA" sz="1800" baseline="0" dirty="0" smtClean="0">
                          <a:effectLst/>
                          <a:latin typeface="Calibri" panose="020F0502020204030204" pitchFamily="34" charset="0"/>
                          <a:ea typeface="Calibri" panose="020F0502020204030204" pitchFamily="34" charset="0"/>
                          <a:cs typeface="Times New Roman" panose="02020603050405020304" pitchFamily="18" charset="0"/>
                        </a:rPr>
                        <a:t> 9</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 targets, </a:t>
                      </a:r>
                      <a:r>
                        <a:rPr lang="en-ZA" sz="1800" dirty="0">
                          <a:effectLst/>
                          <a:latin typeface="Calibri" panose="020F0502020204030204" pitchFamily="34" charset="0"/>
                          <a:ea typeface="Calibri" panose="020F0502020204030204" pitchFamily="34" charset="0"/>
                          <a:cs typeface="Times New Roman" panose="02020603050405020304" pitchFamily="18" charset="0"/>
                        </a:rPr>
                        <a:t>5</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 were achieved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indent="-285750" algn="just">
                        <a:lnSpc>
                          <a:spcPct val="107000"/>
                        </a:lnSpc>
                        <a:spcAft>
                          <a:spcPts val="0"/>
                        </a:spcAft>
                        <a:buFont typeface="Arial" panose="020B0604020202020204" pitchFamily="34" charset="0"/>
                        <a:buChar cha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Under performance by provinces </a:t>
                      </a:r>
                    </a:p>
                    <a:p>
                      <a:pPr marL="285750" indent="-285750" algn="just">
                        <a:lnSpc>
                          <a:spcPct val="107000"/>
                        </a:lnSpc>
                        <a:spcAft>
                          <a:spcPts val="0"/>
                        </a:spcAft>
                        <a:buFont typeface="Arial" panose="020B0604020202020204" pitchFamily="34" charset="0"/>
                        <a:buChar char="•"/>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Provinces to provid</a:t>
                      </a:r>
                      <a:r>
                        <a:rPr lang="en-GB" sz="1800" baseline="0" dirty="0" smtClean="0">
                          <a:effectLst/>
                          <a:latin typeface="Calibri" panose="020F0502020204030204" pitchFamily="34" charset="0"/>
                          <a:ea typeface="Calibri" panose="020F0502020204030204" pitchFamily="34" charset="0"/>
                          <a:cs typeface="Times New Roman" panose="02020603050405020304" pitchFamily="18" charset="0"/>
                        </a:rPr>
                        <a:t>e remedial actions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043285446"/>
                  </a:ext>
                </a:extLst>
              </a:tr>
              <a:tr h="502681">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Programme 3: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Winning </a:t>
                      </a:r>
                      <a:r>
                        <a:rPr lang="en-ZA" sz="1800" dirty="0">
                          <a:effectLst/>
                          <a:latin typeface="Calibri" panose="020F0502020204030204" pitchFamily="34" charset="0"/>
                          <a:ea typeface="Calibri" panose="020F0502020204030204" pitchFamily="34" charset="0"/>
                          <a:cs typeface="Times New Roman" panose="02020603050405020304" pitchFamily="18" charset="0"/>
                        </a:rPr>
                        <a:t>Nation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Out of total of 6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targets, 2 were</a:t>
                      </a:r>
                      <a:r>
                        <a:rPr lang="en-ZA"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achieved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indent="-285750" algn="just">
                        <a:lnSpc>
                          <a:spcPct val="107000"/>
                        </a:lnSpc>
                        <a:spcAft>
                          <a:spcPts val="0"/>
                        </a:spcAft>
                        <a:buFont typeface="Arial" panose="020B0604020202020204" pitchFamily="34" charset="0"/>
                        <a:buChar cha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South African Sports Confederation and Olympic Committee did not submit their 3rd quarter Report</a:t>
                      </a:r>
                    </a:p>
                    <a:p>
                      <a:pPr marL="285750" indent="-285750" algn="just">
                        <a:lnSpc>
                          <a:spcPct val="107000"/>
                        </a:lnSpc>
                        <a:spcAft>
                          <a:spcPts val="0"/>
                        </a:spcAft>
                        <a:buFont typeface="Arial" panose="020B0604020202020204" pitchFamily="34" charset="0"/>
                        <a:buChar char="•"/>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Follow-ups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with the new leadership of South African Sports Commission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5803106"/>
                  </a:ext>
                </a:extLst>
              </a:tr>
              <a:tr h="502681">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Programme 4: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Sport </a:t>
                      </a:r>
                      <a:r>
                        <a:rPr lang="en-ZA" sz="1800" dirty="0">
                          <a:effectLst/>
                          <a:latin typeface="Calibri" panose="020F0502020204030204" pitchFamily="34" charset="0"/>
                          <a:ea typeface="Calibri" panose="020F0502020204030204" pitchFamily="34" charset="0"/>
                          <a:cs typeface="Times New Roman" panose="02020603050405020304" pitchFamily="18" charset="0"/>
                        </a:rPr>
                        <a:t>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Out of total of 3</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 targets, 3 were achieved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259151384"/>
                  </a:ext>
                </a:extLst>
              </a:tr>
              <a:tr h="502681">
                <a:tc>
                  <a:txBody>
                    <a:bodyPr/>
                    <a:lstStyle/>
                    <a:p>
                      <a:pPr>
                        <a:lnSpc>
                          <a:spcPct val="107000"/>
                        </a:lnSpc>
                        <a:spcAft>
                          <a:spcPts val="0"/>
                        </a:spcAft>
                      </a:pPr>
                      <a:r>
                        <a:rPr lang="en-ZA" sz="1800" dirty="0">
                          <a:effectLst/>
                          <a:latin typeface="Calibri" panose="020F0502020204030204" pitchFamily="34" charset="0"/>
                          <a:ea typeface="Calibri" panose="020F0502020204030204" pitchFamily="34" charset="0"/>
                          <a:cs typeface="Times New Roman" panose="02020603050405020304" pitchFamily="18" charset="0"/>
                        </a:rPr>
                        <a:t>Programme 5: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Sport Infrastructure </a:t>
                      </a:r>
                      <a:r>
                        <a:rPr lang="en-ZA" sz="1800" dirty="0">
                          <a:effectLst/>
                          <a:latin typeface="Calibri" panose="020F0502020204030204" pitchFamily="34" charset="0"/>
                          <a:ea typeface="Calibri" panose="020F0502020204030204" pitchFamily="34" charset="0"/>
                          <a:cs typeface="Times New Roman" panose="02020603050405020304" pitchFamily="18" charset="0"/>
                        </a:rPr>
                        <a:t>S</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Out of total of 1</a:t>
                      </a:r>
                      <a:r>
                        <a:rPr lang="en-ZA"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target,</a:t>
                      </a:r>
                      <a:r>
                        <a:rPr lang="en-ZA" sz="18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ZA" sz="1800" dirty="0" smtClean="0">
                          <a:effectLst/>
                          <a:latin typeface="Calibri" panose="020F0502020204030204" pitchFamily="34" charset="0"/>
                          <a:ea typeface="Calibri" panose="020F0502020204030204" pitchFamily="34" charset="0"/>
                          <a:cs typeface="Times New Roman" panose="02020603050405020304" pitchFamily="18" charset="0"/>
                        </a:rPr>
                        <a:t>1 was achieved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794148669"/>
                  </a:ext>
                </a:extLst>
              </a:tr>
              <a:tr h="502681">
                <a:tc gridSpan="3">
                  <a:txBody>
                    <a:bodyPr/>
                    <a:lstStyle/>
                    <a:p>
                      <a:pPr>
                        <a:lnSpc>
                          <a:spcPct val="107000"/>
                        </a:lnSpc>
                        <a:spcAft>
                          <a:spcPts val="0"/>
                        </a:spcAft>
                      </a:pPr>
                      <a:r>
                        <a:rPr lang="en-ZA" sz="18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Overall performance for the </a:t>
                      </a:r>
                      <a:r>
                        <a:rPr lang="en-ZA" sz="18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department: Out of</a:t>
                      </a:r>
                      <a:r>
                        <a:rPr lang="en-ZA" sz="1800" b="1" kern="12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22</a:t>
                      </a:r>
                      <a:r>
                        <a:rPr lang="en-ZA" sz="18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targets</a:t>
                      </a:r>
                      <a:r>
                        <a:rPr lang="en-ZA" sz="18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9 were </a:t>
                      </a:r>
                      <a:r>
                        <a:rPr lang="en-ZA" sz="18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achieved = </a:t>
                      </a:r>
                      <a:r>
                        <a:rPr lang="en-ZA" sz="1800" b="1" kern="12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40,91%</a:t>
                      </a:r>
                      <a:endParaRPr lang="en-GB" sz="18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pPr>
                        <a:lnSpc>
                          <a:spcPct val="107000"/>
                        </a:lnSpc>
                        <a:spcAft>
                          <a:spcPts val="0"/>
                        </a:spcAft>
                      </a:pPr>
                      <a:endParaRPr lang="en-GB" sz="18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pPr>
                        <a:lnSpc>
                          <a:spcPct val="107000"/>
                        </a:lnSpc>
                        <a:spcAft>
                          <a:spcPts val="0"/>
                        </a:spcAft>
                      </a:pPr>
                      <a:endParaRPr lang="en-GB" sz="1800" b="1" kern="120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872586052"/>
                  </a:ext>
                </a:extLst>
              </a:tr>
            </a:tbl>
          </a:graphicData>
        </a:graphic>
      </p:graphicFrame>
    </p:spTree>
    <p:extLst>
      <p:ext uri="{BB962C8B-B14F-4D97-AF65-F5344CB8AC3E}">
        <p14:creationId xmlns:p14="http://schemas.microsoft.com/office/powerpoint/2010/main" xmlns="" val="3099159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6103" y="97561"/>
            <a:ext cx="11513277" cy="505691"/>
          </a:xfrm>
          <a:solidFill>
            <a:schemeClr val="accent2"/>
          </a:solidFill>
        </p:spPr>
        <p:txBody>
          <a:bodyPr>
            <a:normAutofit fontScale="90000"/>
          </a:bodyPr>
          <a:lstStyle/>
          <a:p>
            <a:pPr algn="ctr"/>
            <a:r>
              <a:rPr lang="en-ZA" b="1" dirty="0" smtClean="0"/>
              <a:t>Statistics South Africa</a:t>
            </a:r>
            <a:endParaRPr lang="en-ZA"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66506308"/>
              </p:ext>
            </p:extLst>
          </p:nvPr>
        </p:nvGraphicFramePr>
        <p:xfrm>
          <a:off x="246103" y="917884"/>
          <a:ext cx="11513277" cy="4571590"/>
        </p:xfrm>
        <a:graphic>
          <a:graphicData uri="http://schemas.openxmlformats.org/drawingml/2006/table">
            <a:tbl>
              <a:tblPr firstRow="1" bandRow="1">
                <a:tableStyleId>{21E4AEA4-8DFA-4A89-87EB-49C32662AFE0}</a:tableStyleId>
              </a:tblPr>
              <a:tblGrid>
                <a:gridCol w="3690983">
                  <a:extLst>
                    <a:ext uri="{9D8B030D-6E8A-4147-A177-3AD203B41FA5}">
                      <a16:colId xmlns:a16="http://schemas.microsoft.com/office/drawing/2014/main" xmlns="" val="3772667252"/>
                    </a:ext>
                  </a:extLst>
                </a:gridCol>
                <a:gridCol w="3791069">
                  <a:extLst>
                    <a:ext uri="{9D8B030D-6E8A-4147-A177-3AD203B41FA5}">
                      <a16:colId xmlns:a16="http://schemas.microsoft.com/office/drawing/2014/main" xmlns="" val="1507489926"/>
                    </a:ext>
                  </a:extLst>
                </a:gridCol>
                <a:gridCol w="4031225">
                  <a:extLst>
                    <a:ext uri="{9D8B030D-6E8A-4147-A177-3AD203B41FA5}">
                      <a16:colId xmlns:a16="http://schemas.microsoft.com/office/drawing/2014/main" xmlns="" val="1397338129"/>
                    </a:ext>
                  </a:extLst>
                </a:gridCol>
              </a:tblGrid>
              <a:tr h="278130">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mn-lt"/>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mn-lt"/>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mn-lt"/>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3717179077"/>
                  </a:ext>
                </a:extLst>
              </a:tr>
              <a:tr h="278130">
                <a:tc>
                  <a:txBody>
                    <a:bodyPr/>
                    <a:lstStyle/>
                    <a:p>
                      <a:pPr>
                        <a:lnSpc>
                          <a:spcPct val="107000"/>
                        </a:lnSpc>
                        <a:spcAft>
                          <a:spcPts val="0"/>
                        </a:spcAft>
                      </a:pPr>
                      <a:r>
                        <a:rPr lang="en-ZA" sz="1600" kern="1200" dirty="0">
                          <a:solidFill>
                            <a:schemeClr val="tx1"/>
                          </a:solidFill>
                          <a:effectLst/>
                          <a:latin typeface="+mn-lt"/>
                          <a:ea typeface="Calibri" panose="020F0502020204030204" pitchFamily="34" charset="0"/>
                          <a:cs typeface="Times New Roman" panose="02020603050405020304" pitchFamily="18" charset="0"/>
                        </a:rPr>
                        <a:t>Programme 1:Administration</a:t>
                      </a:r>
                      <a:endParaRPr lang="en-GB" sz="1600" kern="12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r>
                        <a:rPr lang="en-ZA" sz="1600" dirty="0" smtClean="0">
                          <a:latin typeface="+mn-lt"/>
                        </a:rPr>
                        <a:t>Out of</a:t>
                      </a:r>
                      <a:r>
                        <a:rPr lang="en-ZA" sz="1600" baseline="0" dirty="0" smtClean="0">
                          <a:latin typeface="+mn-lt"/>
                        </a:rPr>
                        <a:t> total of 3  targets, 3 were achieved </a:t>
                      </a:r>
                      <a:endParaRPr lang="en-ZA" sz="1600" dirty="0">
                        <a:latin typeface="+mn-lt"/>
                      </a:endParaRPr>
                    </a:p>
                  </a:txBody>
                  <a:tcPr marL="68580" marR="68580" marT="34290" marB="34290"/>
                </a:tc>
                <a:tc>
                  <a:txBody>
                    <a:bodyPr/>
                    <a:lstStyle/>
                    <a:p>
                      <a:endParaRPr lang="en-ZA" sz="1600" dirty="0">
                        <a:latin typeface="+mn-lt"/>
                      </a:endParaRPr>
                    </a:p>
                  </a:txBody>
                  <a:tcPr marL="68580" marR="68580" marT="34290" marB="34290"/>
                </a:tc>
                <a:extLst>
                  <a:ext uri="{0D108BD9-81ED-4DB2-BD59-A6C34878D82A}">
                    <a16:rowId xmlns:a16="http://schemas.microsoft.com/office/drawing/2014/main" xmlns="" val="2048158217"/>
                  </a:ext>
                </a:extLst>
              </a:tr>
              <a:tr h="331687">
                <a:tc>
                  <a:txBody>
                    <a:bodyPr/>
                    <a:lstStyle/>
                    <a:p>
                      <a:pPr>
                        <a:lnSpc>
                          <a:spcPct val="107000"/>
                        </a:lnSpc>
                        <a:spcAft>
                          <a:spcPts val="0"/>
                        </a:spcAft>
                      </a:pPr>
                      <a:r>
                        <a:rPr lang="en-ZA" sz="1600" dirty="0">
                          <a:solidFill>
                            <a:schemeClr val="tx1"/>
                          </a:solidFill>
                          <a:effectLst/>
                          <a:latin typeface="+mn-lt"/>
                          <a:ea typeface="Calibri" panose="020F0502020204030204" pitchFamily="34" charset="0"/>
                          <a:cs typeface="Times New Roman" panose="02020603050405020304" pitchFamily="18" charset="0"/>
                        </a:rPr>
                        <a:t>Programme 2: Economic </a:t>
                      </a:r>
                      <a:r>
                        <a:rPr lang="en-ZA" sz="1600" dirty="0" smtClean="0">
                          <a:solidFill>
                            <a:schemeClr val="tx1"/>
                          </a:solidFill>
                          <a:effectLst/>
                          <a:latin typeface="+mn-lt"/>
                          <a:ea typeface="Calibri" panose="020F0502020204030204" pitchFamily="34" charset="0"/>
                          <a:cs typeface="Times New Roman" panose="02020603050405020304" pitchFamily="18" charset="0"/>
                        </a:rPr>
                        <a:t>Statistics</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r>
                        <a:rPr lang="en-ZA" sz="1600" dirty="0" smtClean="0">
                          <a:latin typeface="+mn-lt"/>
                        </a:rPr>
                        <a:t>Out of a</a:t>
                      </a:r>
                      <a:r>
                        <a:rPr lang="en-ZA" sz="1600" baseline="0" dirty="0" smtClean="0">
                          <a:latin typeface="+mn-lt"/>
                        </a:rPr>
                        <a:t> total of 18 targets, 18 were achieved</a:t>
                      </a:r>
                      <a:endParaRPr lang="en-ZA" sz="160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2043285446"/>
                  </a:ext>
                </a:extLst>
              </a:tr>
              <a:tr h="407645">
                <a:tc>
                  <a:txBody>
                    <a:bodyPr/>
                    <a:lstStyle/>
                    <a:p>
                      <a:pPr>
                        <a:lnSpc>
                          <a:spcPct val="107000"/>
                        </a:lnSpc>
                        <a:spcAft>
                          <a:spcPts val="0"/>
                        </a:spcAft>
                      </a:pPr>
                      <a:r>
                        <a:rPr lang="en-ZA" sz="1600" dirty="0">
                          <a:solidFill>
                            <a:schemeClr val="tx1"/>
                          </a:solidFill>
                          <a:effectLst/>
                          <a:latin typeface="+mn-lt"/>
                          <a:ea typeface="Calibri" panose="020F0502020204030204" pitchFamily="34" charset="0"/>
                          <a:cs typeface="Times New Roman" panose="02020603050405020304" pitchFamily="18" charset="0"/>
                        </a:rPr>
                        <a:t>Programme 3: </a:t>
                      </a:r>
                      <a:r>
                        <a:rPr lang="en-ZA" sz="1600" dirty="0" smtClean="0">
                          <a:solidFill>
                            <a:schemeClr val="tx1"/>
                          </a:solidFill>
                          <a:effectLst/>
                          <a:latin typeface="+mn-lt"/>
                          <a:ea typeface="Calibri" panose="020F0502020204030204" pitchFamily="34" charset="0"/>
                          <a:cs typeface="Times New Roman" panose="02020603050405020304" pitchFamily="18" charset="0"/>
                        </a:rPr>
                        <a:t>Population </a:t>
                      </a:r>
                      <a:r>
                        <a:rPr lang="en-ZA" sz="1600" dirty="0">
                          <a:solidFill>
                            <a:schemeClr val="tx1"/>
                          </a:solidFill>
                          <a:effectLst/>
                          <a:latin typeface="+mn-lt"/>
                          <a:ea typeface="Calibri" panose="020F0502020204030204" pitchFamily="34" charset="0"/>
                          <a:cs typeface="Times New Roman" panose="02020603050405020304" pitchFamily="18" charset="0"/>
                        </a:rPr>
                        <a:t>and </a:t>
                      </a:r>
                      <a:r>
                        <a:rPr lang="en-ZA" sz="1600" dirty="0" smtClean="0">
                          <a:solidFill>
                            <a:schemeClr val="tx1"/>
                          </a:solidFill>
                          <a:effectLst/>
                          <a:latin typeface="+mn-lt"/>
                          <a:ea typeface="Calibri" panose="020F0502020204030204" pitchFamily="34" charset="0"/>
                          <a:cs typeface="Times New Roman" panose="02020603050405020304" pitchFamily="18" charset="0"/>
                        </a:rPr>
                        <a:t>Social Statistics</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mn-lt"/>
                        </a:rPr>
                        <a:t>Out of a</a:t>
                      </a:r>
                      <a:r>
                        <a:rPr lang="en-ZA" sz="1600" baseline="0" dirty="0" smtClean="0">
                          <a:latin typeface="+mn-lt"/>
                        </a:rPr>
                        <a:t> total of 3 targets, 3 were achieved</a:t>
                      </a:r>
                      <a:endParaRPr lang="en-ZA" sz="1600" dirty="0" smtClean="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105803106"/>
                  </a:ext>
                </a:extLst>
              </a:tr>
              <a:tr h="418948">
                <a:tc>
                  <a:txBody>
                    <a:bodyPr/>
                    <a:lstStyle/>
                    <a:p>
                      <a:pPr>
                        <a:lnSpc>
                          <a:spcPct val="107000"/>
                        </a:lnSpc>
                        <a:spcAft>
                          <a:spcPts val="0"/>
                        </a:spcAft>
                      </a:pPr>
                      <a:r>
                        <a:rPr lang="en-ZA" sz="1600" dirty="0">
                          <a:solidFill>
                            <a:schemeClr val="tx1"/>
                          </a:solidFill>
                          <a:effectLst/>
                          <a:latin typeface="+mn-lt"/>
                          <a:ea typeface="Calibri" panose="020F0502020204030204" pitchFamily="34" charset="0"/>
                          <a:cs typeface="Times New Roman" panose="02020603050405020304" pitchFamily="18" charset="0"/>
                        </a:rPr>
                        <a:t>Programme 4: </a:t>
                      </a:r>
                      <a:r>
                        <a:rPr lang="en-ZA" sz="1600" dirty="0" smtClean="0">
                          <a:solidFill>
                            <a:schemeClr val="tx1"/>
                          </a:solidFill>
                          <a:effectLst/>
                          <a:latin typeface="+mn-lt"/>
                          <a:ea typeface="Calibri" panose="020F0502020204030204" pitchFamily="34" charset="0"/>
                          <a:cs typeface="Times New Roman" panose="02020603050405020304" pitchFamily="18" charset="0"/>
                        </a:rPr>
                        <a:t>Methodology</a:t>
                      </a:r>
                      <a:r>
                        <a:rPr lang="en-ZA" sz="1600" dirty="0">
                          <a:solidFill>
                            <a:schemeClr val="tx1"/>
                          </a:solidFill>
                          <a:effectLst/>
                          <a:latin typeface="+mn-lt"/>
                          <a:ea typeface="Calibri" panose="020F0502020204030204" pitchFamily="34" charset="0"/>
                          <a:cs typeface="Times New Roman" panose="02020603050405020304" pitchFamily="18" charset="0"/>
                        </a:rPr>
                        <a:t>, Standards and Research</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mn-lt"/>
                        </a:rPr>
                        <a:t>No targets in this quarter </a:t>
                      </a: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3259151384"/>
                  </a:ext>
                </a:extLst>
              </a:tr>
              <a:tr h="384069">
                <a:tc>
                  <a:txBody>
                    <a:bodyPr/>
                    <a:lstStyle/>
                    <a:p>
                      <a:pPr>
                        <a:lnSpc>
                          <a:spcPct val="107000"/>
                        </a:lnSpc>
                        <a:spcAft>
                          <a:spcPts val="0"/>
                        </a:spcAft>
                      </a:pPr>
                      <a:r>
                        <a:rPr lang="en-ZA" sz="1600" dirty="0">
                          <a:solidFill>
                            <a:schemeClr val="tx1"/>
                          </a:solidFill>
                          <a:effectLst/>
                          <a:latin typeface="+mn-lt"/>
                          <a:ea typeface="Calibri" panose="020F0502020204030204" pitchFamily="34" charset="0"/>
                          <a:cs typeface="Times New Roman" panose="02020603050405020304" pitchFamily="18" charset="0"/>
                        </a:rPr>
                        <a:t>Programme 5: </a:t>
                      </a:r>
                      <a:r>
                        <a:rPr lang="en-ZA" sz="1600" dirty="0" smtClean="0">
                          <a:solidFill>
                            <a:schemeClr val="tx1"/>
                          </a:solidFill>
                          <a:effectLst/>
                          <a:latin typeface="+mn-lt"/>
                          <a:ea typeface="Calibri" panose="020F0502020204030204" pitchFamily="34" charset="0"/>
                          <a:cs typeface="Times New Roman" panose="02020603050405020304" pitchFamily="18" charset="0"/>
                        </a:rPr>
                        <a:t>Statistical </a:t>
                      </a:r>
                      <a:r>
                        <a:rPr lang="en-ZA" sz="1600" dirty="0">
                          <a:solidFill>
                            <a:schemeClr val="tx1"/>
                          </a:solidFill>
                          <a:effectLst/>
                          <a:latin typeface="+mn-lt"/>
                          <a:ea typeface="Calibri" panose="020F0502020204030204" pitchFamily="34" charset="0"/>
                          <a:cs typeface="Times New Roman" panose="02020603050405020304" pitchFamily="18" charset="0"/>
                        </a:rPr>
                        <a:t>S</a:t>
                      </a:r>
                      <a:r>
                        <a:rPr lang="en-ZA" sz="1600" dirty="0" smtClean="0">
                          <a:solidFill>
                            <a:schemeClr val="tx1"/>
                          </a:solidFill>
                          <a:effectLst/>
                          <a:latin typeface="+mn-lt"/>
                          <a:ea typeface="Calibri" panose="020F0502020204030204" pitchFamily="34" charset="0"/>
                          <a:cs typeface="Times New Roman" panose="02020603050405020304" pitchFamily="18" charset="0"/>
                        </a:rPr>
                        <a:t>upport </a:t>
                      </a:r>
                      <a:r>
                        <a:rPr lang="en-ZA" sz="1600" dirty="0">
                          <a:solidFill>
                            <a:schemeClr val="tx1"/>
                          </a:solidFill>
                          <a:effectLst/>
                          <a:latin typeface="+mn-lt"/>
                          <a:ea typeface="Calibri" panose="020F0502020204030204" pitchFamily="34" charset="0"/>
                          <a:cs typeface="Times New Roman" panose="02020603050405020304" pitchFamily="18" charset="0"/>
                        </a:rPr>
                        <a:t>and </a:t>
                      </a:r>
                      <a:r>
                        <a:rPr lang="en-ZA" sz="1600" dirty="0" smtClean="0">
                          <a:solidFill>
                            <a:schemeClr val="tx1"/>
                          </a:solidFill>
                          <a:effectLst/>
                          <a:latin typeface="+mn-lt"/>
                          <a:ea typeface="Calibri" panose="020F0502020204030204" pitchFamily="34" charset="0"/>
                          <a:cs typeface="Times New Roman" panose="02020603050405020304" pitchFamily="18" charset="0"/>
                        </a:rPr>
                        <a:t>Informatics</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mn-lt"/>
                        </a:rPr>
                        <a:t>Out of a</a:t>
                      </a:r>
                      <a:r>
                        <a:rPr lang="en-ZA" sz="1600" baseline="0" dirty="0" smtClean="0">
                          <a:latin typeface="+mn-lt"/>
                        </a:rPr>
                        <a:t> total of 2  targets, 2 were achieved</a:t>
                      </a:r>
                      <a:endParaRPr lang="en-ZA" sz="1600" dirty="0" smtClean="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extLst>
                  <a:ext uri="{0D108BD9-81ED-4DB2-BD59-A6C34878D82A}">
                    <a16:rowId xmlns:a16="http://schemas.microsoft.com/office/drawing/2014/main" xmlns="" val="794148669"/>
                  </a:ext>
                </a:extLst>
              </a:tr>
              <a:tr h="441554">
                <a:tc>
                  <a:txBody>
                    <a:bodyPr/>
                    <a:lstStyle/>
                    <a:p>
                      <a:pPr>
                        <a:lnSpc>
                          <a:spcPct val="107000"/>
                        </a:lnSpc>
                        <a:spcAft>
                          <a:spcPts val="0"/>
                        </a:spcAft>
                      </a:pPr>
                      <a:r>
                        <a:rPr lang="en-ZA" sz="1600" dirty="0">
                          <a:solidFill>
                            <a:schemeClr val="tx1"/>
                          </a:solidFill>
                          <a:effectLst/>
                          <a:latin typeface="+mn-lt"/>
                          <a:ea typeface="Calibri" panose="020F0502020204030204" pitchFamily="34" charset="0"/>
                          <a:cs typeface="Times New Roman" panose="02020603050405020304" pitchFamily="18" charset="0"/>
                        </a:rPr>
                        <a:t>Programme 6: </a:t>
                      </a:r>
                      <a:r>
                        <a:rPr lang="en-ZA" sz="1600" dirty="0" smtClean="0">
                          <a:solidFill>
                            <a:schemeClr val="tx1"/>
                          </a:solidFill>
                          <a:effectLst/>
                          <a:latin typeface="+mn-lt"/>
                          <a:ea typeface="Calibri" panose="020F0502020204030204" pitchFamily="34" charset="0"/>
                          <a:cs typeface="Times New Roman" panose="02020603050405020304" pitchFamily="18" charset="0"/>
                        </a:rPr>
                        <a:t>Statistical </a:t>
                      </a:r>
                      <a:r>
                        <a:rPr lang="en-ZA" sz="1600" dirty="0">
                          <a:solidFill>
                            <a:schemeClr val="tx1"/>
                          </a:solidFill>
                          <a:effectLst/>
                          <a:latin typeface="+mn-lt"/>
                          <a:ea typeface="Calibri" panose="020F0502020204030204" pitchFamily="34" charset="0"/>
                          <a:cs typeface="Times New Roman" panose="02020603050405020304" pitchFamily="18" charset="0"/>
                        </a:rPr>
                        <a:t>C</a:t>
                      </a:r>
                      <a:r>
                        <a:rPr lang="en-ZA" sz="1600" dirty="0" smtClean="0">
                          <a:solidFill>
                            <a:schemeClr val="tx1"/>
                          </a:solidFill>
                          <a:effectLst/>
                          <a:latin typeface="+mn-lt"/>
                          <a:ea typeface="Calibri" panose="020F0502020204030204" pitchFamily="34" charset="0"/>
                          <a:cs typeface="Times New Roman" panose="02020603050405020304" pitchFamily="18" charset="0"/>
                        </a:rPr>
                        <a:t>ollection </a:t>
                      </a:r>
                      <a:r>
                        <a:rPr lang="en-ZA" sz="1600" dirty="0">
                          <a:solidFill>
                            <a:schemeClr val="tx1"/>
                          </a:solidFill>
                          <a:effectLst/>
                          <a:latin typeface="+mn-lt"/>
                          <a:ea typeface="Calibri" panose="020F0502020204030204" pitchFamily="34" charset="0"/>
                          <a:cs typeface="Times New Roman" panose="02020603050405020304" pitchFamily="18" charset="0"/>
                        </a:rPr>
                        <a:t>and </a:t>
                      </a:r>
                      <a:r>
                        <a:rPr lang="en-ZA" sz="1600" dirty="0" smtClean="0">
                          <a:solidFill>
                            <a:schemeClr val="tx1"/>
                          </a:solidFill>
                          <a:effectLst/>
                          <a:latin typeface="+mn-lt"/>
                          <a:ea typeface="Calibri" panose="020F0502020204030204" pitchFamily="34" charset="0"/>
                          <a:cs typeface="Times New Roman" panose="02020603050405020304" pitchFamily="18" charset="0"/>
                        </a:rPr>
                        <a:t>Outreach</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mn-lt"/>
                        </a:rPr>
                        <a:t>Out of a</a:t>
                      </a:r>
                      <a:r>
                        <a:rPr lang="en-ZA" sz="1600" baseline="0" dirty="0" smtClean="0">
                          <a:latin typeface="+mn-lt"/>
                        </a:rPr>
                        <a:t> total of 17  targets, 15 were achieved</a:t>
                      </a:r>
                      <a:endParaRPr lang="en-ZA" sz="1600" dirty="0" smtClean="0">
                        <a:latin typeface="+mn-lt"/>
                      </a:endParaRPr>
                    </a:p>
                  </a:txBody>
                  <a:tcPr marL="68580" marR="68580" marT="34290" marB="3429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mn-lt"/>
                        </a:rPr>
                        <a:t>Statistical capacity building sessions were not conducted.</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u="none" dirty="0" smtClean="0">
                          <a:latin typeface="+mn-lt"/>
                        </a:rPr>
                        <a:t>Use</a:t>
                      </a:r>
                      <a:r>
                        <a:rPr lang="en-US" sz="1600" dirty="0" smtClean="0">
                          <a:latin typeface="+mn-lt"/>
                        </a:rPr>
                        <a:t>r training sessions were conducted.</a:t>
                      </a:r>
                      <a:endParaRPr lang="en-ZA" sz="1600" dirty="0" smtClean="0">
                        <a:latin typeface="+mn-lt"/>
                      </a:endParaRPr>
                    </a:p>
                  </a:txBody>
                  <a:tcPr marL="68580" marR="68580" marT="34290" marB="34290"/>
                </a:tc>
                <a:extLst>
                  <a:ext uri="{0D108BD9-81ED-4DB2-BD59-A6C34878D82A}">
                    <a16:rowId xmlns:a16="http://schemas.microsoft.com/office/drawing/2014/main" xmlns="" val="594020068"/>
                  </a:ext>
                </a:extLst>
              </a:tr>
              <a:tr h="365350">
                <a:tc>
                  <a:txBody>
                    <a:bodyPr/>
                    <a:lstStyle/>
                    <a:p>
                      <a:pPr>
                        <a:lnSpc>
                          <a:spcPct val="107000"/>
                        </a:lnSpc>
                        <a:spcAft>
                          <a:spcPts val="0"/>
                        </a:spcAft>
                      </a:pPr>
                      <a:r>
                        <a:rPr lang="en-ZA" sz="1600" dirty="0">
                          <a:solidFill>
                            <a:schemeClr val="tx1"/>
                          </a:solidFill>
                          <a:effectLst/>
                          <a:latin typeface="+mn-lt"/>
                          <a:ea typeface="Calibri" panose="020F0502020204030204" pitchFamily="34" charset="0"/>
                          <a:cs typeface="Times New Roman" panose="02020603050405020304" pitchFamily="18" charset="0"/>
                        </a:rPr>
                        <a:t>Programme 7: </a:t>
                      </a:r>
                      <a:r>
                        <a:rPr lang="en-ZA" sz="1600" dirty="0" smtClean="0">
                          <a:solidFill>
                            <a:schemeClr val="tx1"/>
                          </a:solidFill>
                          <a:effectLst/>
                          <a:latin typeface="+mn-lt"/>
                          <a:ea typeface="Calibri" panose="020F0502020204030204" pitchFamily="34" charset="0"/>
                          <a:cs typeface="Times New Roman" panose="02020603050405020304" pitchFamily="18" charset="0"/>
                        </a:rPr>
                        <a:t>Survey </a:t>
                      </a:r>
                      <a:r>
                        <a:rPr lang="en-ZA" sz="1600" dirty="0">
                          <a:solidFill>
                            <a:schemeClr val="tx1"/>
                          </a:solidFill>
                          <a:effectLst/>
                          <a:latin typeface="+mn-lt"/>
                          <a:ea typeface="Calibri" panose="020F0502020204030204" pitchFamily="34" charset="0"/>
                          <a:cs typeface="Times New Roman" panose="02020603050405020304" pitchFamily="18" charset="0"/>
                        </a:rPr>
                        <a:t>operations</a:t>
                      </a:r>
                      <a:endParaRPr lang="en-GB" sz="1600" dirty="0">
                        <a:solidFill>
                          <a:schemeClr val="tx1"/>
                        </a:solidFill>
                        <a:effectLst/>
                        <a:latin typeface="+mn-lt"/>
                        <a:ea typeface="Calibri" panose="020F0502020204030204" pitchFamily="34" charset="0"/>
                        <a:cs typeface="Times New Roman" panose="02020603050405020304" pitchFamily="18" charset="0"/>
                      </a:endParaRPr>
                    </a:p>
                  </a:txBody>
                  <a:tcPr marL="51435" marR="51435"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smtClean="0">
                          <a:latin typeface="+mn-lt"/>
                        </a:rPr>
                        <a:t>Out of 1 target,</a:t>
                      </a:r>
                      <a:r>
                        <a:rPr lang="en-ZA" sz="1600" baseline="0" dirty="0" smtClean="0">
                          <a:latin typeface="+mn-lt"/>
                        </a:rPr>
                        <a:t> 1 was achieved </a:t>
                      </a:r>
                      <a:endParaRPr lang="en-ZA" sz="1600" dirty="0" smtClean="0">
                        <a:latin typeface="+mn-lt"/>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600" dirty="0" smtClean="0">
                        <a:latin typeface="+mn-lt"/>
                      </a:endParaRPr>
                    </a:p>
                  </a:txBody>
                  <a:tcPr marL="68580" marR="68580" marT="34290" marB="34290"/>
                </a:tc>
                <a:extLst>
                  <a:ext uri="{0D108BD9-81ED-4DB2-BD59-A6C34878D82A}">
                    <a16:rowId xmlns:a16="http://schemas.microsoft.com/office/drawing/2014/main" xmlns="" val="736455889"/>
                  </a:ext>
                </a:extLst>
              </a:tr>
              <a:tr h="278130">
                <a:tc gridSpan="3">
                  <a:txBody>
                    <a:bodyPr/>
                    <a:lstStyle/>
                    <a:p>
                      <a:pPr>
                        <a:lnSpc>
                          <a:spcPct val="107000"/>
                        </a:lnSpc>
                        <a:spcAft>
                          <a:spcPts val="0"/>
                        </a:spcAft>
                      </a:pPr>
                      <a:r>
                        <a:rPr lang="en-ZA" sz="1800" b="1" dirty="0">
                          <a:solidFill>
                            <a:schemeClr val="tx1"/>
                          </a:solidFill>
                          <a:effectLst/>
                          <a:latin typeface="+mn-lt"/>
                          <a:ea typeface="Calibri" panose="020F0502020204030204" pitchFamily="34" charset="0"/>
                          <a:cs typeface="Times New Roman" panose="02020603050405020304" pitchFamily="18" charset="0"/>
                        </a:rPr>
                        <a:t>Overall performance for the </a:t>
                      </a:r>
                      <a:r>
                        <a:rPr lang="en-ZA" sz="1800" b="1" dirty="0" smtClean="0">
                          <a:solidFill>
                            <a:schemeClr val="tx1"/>
                          </a:solidFill>
                          <a:effectLst/>
                          <a:latin typeface="+mn-lt"/>
                          <a:ea typeface="Calibri" panose="020F0502020204030204" pitchFamily="34" charset="0"/>
                          <a:cs typeface="Times New Roman" panose="02020603050405020304" pitchFamily="18" charset="0"/>
                        </a:rPr>
                        <a:t>department: </a:t>
                      </a:r>
                      <a:r>
                        <a:rPr lang="en-ZA" sz="1800" b="1" dirty="0" smtClean="0">
                          <a:latin typeface="+mn-lt"/>
                        </a:rPr>
                        <a:t>Out of 44</a:t>
                      </a:r>
                      <a:r>
                        <a:rPr lang="en-ZA" sz="1800" b="1" baseline="0" dirty="0" smtClean="0">
                          <a:latin typeface="+mn-lt"/>
                        </a:rPr>
                        <a:t> </a:t>
                      </a:r>
                      <a:r>
                        <a:rPr lang="en-ZA" sz="1800" b="1" dirty="0" smtClean="0">
                          <a:latin typeface="+mn-lt"/>
                        </a:rPr>
                        <a:t>targets,</a:t>
                      </a:r>
                      <a:r>
                        <a:rPr lang="en-ZA" sz="1800" b="1" baseline="0" dirty="0" smtClean="0">
                          <a:latin typeface="+mn-lt"/>
                        </a:rPr>
                        <a:t> 42 were achieved = 95.4%</a:t>
                      </a:r>
                      <a:endParaRPr lang="en-ZA" sz="1800" b="1" dirty="0">
                        <a:latin typeface="+mn-lt"/>
                      </a:endParaRPr>
                    </a:p>
                  </a:txBody>
                  <a:tcPr marL="51435" marR="51435" marT="0" marB="0"/>
                </a:tc>
                <a:tc hMerge="1">
                  <a:txBody>
                    <a:bodyPr/>
                    <a:lstStyle/>
                    <a:p>
                      <a:endParaRPr lang="en-ZA" sz="1800" b="1" dirty="0">
                        <a:latin typeface="+mn-lt"/>
                      </a:endParaRPr>
                    </a:p>
                  </a:txBody>
                  <a:tcPr marL="68580" marR="68580" marT="34290" marB="34290"/>
                </a:tc>
                <a:tc hMerge="1">
                  <a:txBody>
                    <a:bodyPr/>
                    <a:lstStyle/>
                    <a:p>
                      <a:endParaRPr lang="en-ZA" sz="1800" b="1" dirty="0">
                        <a:latin typeface="+mn-lt"/>
                      </a:endParaRPr>
                    </a:p>
                  </a:txBody>
                  <a:tcPr marL="68580" marR="68580" marT="34290" marB="34290"/>
                </a:tc>
                <a:extLst>
                  <a:ext uri="{0D108BD9-81ED-4DB2-BD59-A6C34878D82A}">
                    <a16:rowId xmlns:a16="http://schemas.microsoft.com/office/drawing/2014/main" xmlns="" val="3387664827"/>
                  </a:ext>
                </a:extLst>
              </a:tr>
            </a:tbl>
          </a:graphicData>
        </a:graphic>
      </p:graphicFrame>
    </p:spTree>
    <p:extLst>
      <p:ext uri="{BB962C8B-B14F-4D97-AF65-F5344CB8AC3E}">
        <p14:creationId xmlns:p14="http://schemas.microsoft.com/office/powerpoint/2010/main" xmlns="" val="1961034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216310" y="90874"/>
            <a:ext cx="11533237" cy="738909"/>
          </a:xfrm>
          <a:prstGeom prst="rect">
            <a:avLst/>
          </a:prstGeom>
          <a:solidFill>
            <a:schemeClr val="accent2"/>
          </a:solidFill>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ZA" b="1" dirty="0" smtClean="0"/>
              <a:t>The Presidency</a:t>
            </a:r>
            <a:endParaRPr lang="en-ZA" b="1" dirty="0"/>
          </a:p>
        </p:txBody>
      </p:sp>
      <p:graphicFrame>
        <p:nvGraphicFramePr>
          <p:cNvPr id="7" name="Content Placeholder 5"/>
          <p:cNvGraphicFramePr>
            <a:graphicFrameLocks/>
          </p:cNvGraphicFramePr>
          <p:nvPr>
            <p:extLst>
              <p:ext uri="{D42A27DB-BD31-4B8C-83A1-F6EECF244321}">
                <p14:modId xmlns:p14="http://schemas.microsoft.com/office/powerpoint/2010/main" xmlns="" val="1820065887"/>
              </p:ext>
            </p:extLst>
          </p:nvPr>
        </p:nvGraphicFramePr>
        <p:xfrm>
          <a:off x="216309" y="1084306"/>
          <a:ext cx="11533237" cy="3842037"/>
        </p:xfrm>
        <a:graphic>
          <a:graphicData uri="http://schemas.openxmlformats.org/drawingml/2006/table">
            <a:tbl>
              <a:tblPr firstRow="1" bandRow="1">
                <a:tableStyleId>{21E4AEA4-8DFA-4A89-87EB-49C32662AFE0}</a:tableStyleId>
              </a:tblPr>
              <a:tblGrid>
                <a:gridCol w="2900516">
                  <a:extLst>
                    <a:ext uri="{9D8B030D-6E8A-4147-A177-3AD203B41FA5}">
                      <a16:colId xmlns:a16="http://schemas.microsoft.com/office/drawing/2014/main" xmlns="" val="3772667252"/>
                    </a:ext>
                  </a:extLst>
                </a:gridCol>
                <a:gridCol w="4021393">
                  <a:extLst>
                    <a:ext uri="{9D8B030D-6E8A-4147-A177-3AD203B41FA5}">
                      <a16:colId xmlns:a16="http://schemas.microsoft.com/office/drawing/2014/main" xmlns="" val="1507489926"/>
                    </a:ext>
                  </a:extLst>
                </a:gridCol>
                <a:gridCol w="4611328">
                  <a:extLst>
                    <a:ext uri="{9D8B030D-6E8A-4147-A177-3AD203B41FA5}">
                      <a16:colId xmlns:a16="http://schemas.microsoft.com/office/drawing/2014/main" xmlns="" val="3927948410"/>
                    </a:ext>
                  </a:extLst>
                </a:gridCol>
              </a:tblGrid>
              <a:tr h="579603">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algn="l" defTabSz="685800" rtl="0" eaLnBrk="1" latinLnBrk="0" hangingPunct="1">
                        <a:lnSpc>
                          <a:spcPct val="107000"/>
                        </a:lnSpc>
                        <a:spcAft>
                          <a:spcPts val="0"/>
                        </a:spcAft>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 Performance </a:t>
                      </a:r>
                      <a:endParaRPr lang="en-ZA" sz="18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Reasons</a:t>
                      </a:r>
                      <a:r>
                        <a:rPr lang="en-ZA" sz="1800" kern="1200" baseline="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for non-achievement &amp; corrective measures</a:t>
                      </a:r>
                      <a:endParaRPr lang="en-ZA" sz="1800" kern="12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751355662"/>
                  </a:ext>
                </a:extLst>
              </a:tr>
              <a:tr h="1968609">
                <a:tc>
                  <a:txBody>
                    <a:bodyPr/>
                    <a:lstStyle/>
                    <a:p>
                      <a:pPr>
                        <a:lnSpc>
                          <a:spcPct val="105000"/>
                        </a:lnSpc>
                        <a:spcAft>
                          <a:spcPts val="0"/>
                        </a:spcAft>
                      </a:pPr>
                      <a:r>
                        <a:rPr lang="en-GB" sz="1600" b="0" kern="1200" dirty="0">
                          <a:solidFill>
                            <a:schemeClr val="tx1"/>
                          </a:solidFill>
                          <a:latin typeface="+mn-lt"/>
                          <a:ea typeface="+mn-ea"/>
                          <a:cs typeface="+mn-cs"/>
                        </a:rPr>
                        <a:t>Programme 1: </a:t>
                      </a:r>
                      <a:r>
                        <a:rPr lang="en-GB" sz="1600" b="0" kern="1200" dirty="0" smtClean="0">
                          <a:solidFill>
                            <a:schemeClr val="tx1"/>
                          </a:solidFill>
                          <a:latin typeface="+mn-lt"/>
                          <a:ea typeface="+mn-ea"/>
                          <a:cs typeface="+mn-cs"/>
                        </a:rPr>
                        <a:t>Administration</a:t>
                      </a:r>
                      <a:endParaRPr lang="en-GB" sz="1600" b="0" kern="1200" dirty="0">
                        <a:solidFill>
                          <a:schemeClr val="tx1"/>
                        </a:solidFill>
                        <a:latin typeface="+mn-lt"/>
                        <a:ea typeface="+mn-ea"/>
                        <a:cs typeface="+mn-cs"/>
                      </a:endParaRPr>
                    </a:p>
                  </a:txBody>
                  <a:tcPr marL="51435" marR="51435" marT="0" marB="0"/>
                </a:tc>
                <a:tc>
                  <a:txBody>
                    <a:bodyPr/>
                    <a:lstStyle/>
                    <a:p>
                      <a:pPr>
                        <a:lnSpc>
                          <a:spcPct val="105000"/>
                        </a:lnSpc>
                        <a:spcAft>
                          <a:spcPts val="0"/>
                        </a:spcAft>
                      </a:pPr>
                      <a:r>
                        <a:rPr lang="en-GB" sz="1600" b="0" kern="1200" dirty="0">
                          <a:solidFill>
                            <a:schemeClr val="tx1"/>
                          </a:solidFill>
                          <a:latin typeface="+mn-lt"/>
                          <a:ea typeface="+mn-ea"/>
                          <a:cs typeface="+mn-cs"/>
                        </a:rPr>
                        <a:t>Out of a total of </a:t>
                      </a:r>
                      <a:r>
                        <a:rPr lang="en-GB" sz="1600" b="0" kern="1200" dirty="0" smtClean="0">
                          <a:solidFill>
                            <a:schemeClr val="tx1"/>
                          </a:solidFill>
                          <a:latin typeface="+mn-lt"/>
                          <a:ea typeface="+mn-ea"/>
                          <a:cs typeface="+mn-cs"/>
                        </a:rPr>
                        <a:t>7 targets,</a:t>
                      </a:r>
                      <a:r>
                        <a:rPr lang="en-GB" sz="1600" b="0" kern="1200" baseline="0" dirty="0" smtClean="0">
                          <a:solidFill>
                            <a:schemeClr val="tx1"/>
                          </a:solidFill>
                          <a:latin typeface="+mn-lt"/>
                          <a:ea typeface="+mn-ea"/>
                          <a:cs typeface="+mn-cs"/>
                        </a:rPr>
                        <a:t> 5 were </a:t>
                      </a:r>
                      <a:r>
                        <a:rPr lang="en-GB" sz="1600" b="0" kern="1200" dirty="0" smtClean="0">
                          <a:solidFill>
                            <a:schemeClr val="tx1"/>
                          </a:solidFill>
                          <a:latin typeface="+mn-lt"/>
                          <a:ea typeface="+mn-ea"/>
                          <a:cs typeface="+mn-cs"/>
                        </a:rPr>
                        <a:t> </a:t>
                      </a:r>
                      <a:r>
                        <a:rPr lang="en-GB" sz="1600" b="0" kern="1200" dirty="0">
                          <a:solidFill>
                            <a:schemeClr val="tx1"/>
                          </a:solidFill>
                          <a:latin typeface="+mn-lt"/>
                          <a:ea typeface="+mn-ea"/>
                          <a:cs typeface="+mn-cs"/>
                        </a:rPr>
                        <a:t>achieved</a:t>
                      </a:r>
                    </a:p>
                  </a:txBody>
                  <a:tcPr marL="51435" marR="51435" marT="0" marB="0"/>
                </a:tc>
                <a:tc>
                  <a:txBody>
                    <a:bodyPr/>
                    <a:lstStyle/>
                    <a:p>
                      <a:pPr marL="285750" indent="-285750" algn="l" defTabSz="685800" rtl="0" eaLnBrk="1" latinLnBrk="0" hangingPunct="1">
                        <a:lnSpc>
                          <a:spcPct val="105000"/>
                        </a:lnSpc>
                        <a:spcAft>
                          <a:spcPts val="0"/>
                        </a:spcAft>
                        <a:buFont typeface="Arial" panose="020B0604020202020204" pitchFamily="34" charset="0"/>
                        <a:buChar char="•"/>
                      </a:pPr>
                      <a:r>
                        <a:rPr lang="en-US" sz="1600" b="0" kern="1200" dirty="0" smtClean="0">
                          <a:solidFill>
                            <a:schemeClr val="tx1"/>
                          </a:solidFill>
                          <a:latin typeface="+mn-lt"/>
                          <a:ea typeface="+mn-ea"/>
                          <a:cs typeface="+mn-cs"/>
                        </a:rPr>
                        <a:t>Valid invoices were not paid within 30 days from date of receipt due to Human error mainly caused by the capacity constrains and lack of automation.</a:t>
                      </a:r>
                    </a:p>
                    <a:p>
                      <a:pPr marL="285750" indent="-285750" algn="l" defTabSz="685800" rtl="0" eaLnBrk="1" latinLnBrk="0" hangingPunct="1">
                        <a:lnSpc>
                          <a:spcPct val="105000"/>
                        </a:lnSpc>
                        <a:spcAft>
                          <a:spcPts val="0"/>
                        </a:spcAft>
                        <a:buFont typeface="Arial" panose="020B0604020202020204" pitchFamily="34" charset="0"/>
                        <a:buChar char="•"/>
                      </a:pPr>
                      <a:r>
                        <a:rPr lang="en-US" sz="1600" b="0" kern="1200" dirty="0" smtClean="0">
                          <a:solidFill>
                            <a:schemeClr val="tx1"/>
                          </a:solidFill>
                          <a:latin typeface="+mn-lt"/>
                          <a:ea typeface="+mn-ea"/>
                          <a:cs typeface="+mn-cs"/>
                        </a:rPr>
                        <a:t>Where there is evidence of negligence, corrective steps are taken. The office is also exploring various automation solutions.</a:t>
                      </a:r>
                    </a:p>
                    <a:p>
                      <a:pPr marL="285750" indent="-285750" algn="l" defTabSz="685800" rtl="0" eaLnBrk="1" latinLnBrk="0" hangingPunct="1">
                        <a:lnSpc>
                          <a:spcPct val="105000"/>
                        </a:lnSpc>
                        <a:spcAft>
                          <a:spcPts val="0"/>
                        </a:spcAft>
                        <a:buFont typeface="Arial" panose="020B0604020202020204" pitchFamily="34" charset="0"/>
                        <a:buChar char="•"/>
                      </a:pPr>
                      <a:r>
                        <a:rPr lang="en-US" sz="1600" b="0" kern="1200" baseline="0" dirty="0" smtClean="0">
                          <a:solidFill>
                            <a:schemeClr val="tx1"/>
                          </a:solidFill>
                          <a:latin typeface="+mn-lt"/>
                          <a:ea typeface="+mn-ea"/>
                          <a:cs typeface="+mn-cs"/>
                        </a:rPr>
                        <a:t>Disciplinary cases were not resolved within 90 days from date of awareness due postponements</a:t>
                      </a:r>
                      <a:endParaRPr lang="en-GB" sz="1600" b="0" kern="1200" dirty="0">
                        <a:solidFill>
                          <a:schemeClr val="tx1"/>
                        </a:solidFill>
                        <a:latin typeface="+mn-lt"/>
                        <a:ea typeface="+mn-ea"/>
                        <a:cs typeface="+mn-cs"/>
                      </a:endParaRPr>
                    </a:p>
                  </a:txBody>
                  <a:tcPr marL="51435" marR="51435" marT="0" marB="0"/>
                </a:tc>
                <a:extLst>
                  <a:ext uri="{0D108BD9-81ED-4DB2-BD59-A6C34878D82A}">
                    <a16:rowId xmlns:a16="http://schemas.microsoft.com/office/drawing/2014/main" xmlns="" val="2043285446"/>
                  </a:ext>
                </a:extLst>
              </a:tr>
              <a:tr h="280489">
                <a:tc>
                  <a:txBody>
                    <a:bodyPr/>
                    <a:lstStyle/>
                    <a:p>
                      <a:pPr>
                        <a:lnSpc>
                          <a:spcPct val="105000"/>
                        </a:lnSpc>
                        <a:spcAft>
                          <a:spcPts val="0"/>
                        </a:spcAft>
                      </a:pPr>
                      <a:r>
                        <a:rPr lang="en-GB" sz="1600" b="0" kern="1200" dirty="0">
                          <a:solidFill>
                            <a:schemeClr val="tx1"/>
                          </a:solidFill>
                          <a:latin typeface="+mn-lt"/>
                          <a:ea typeface="+mn-ea"/>
                          <a:cs typeface="+mn-cs"/>
                        </a:rPr>
                        <a:t>Programme 2: Executive Support</a:t>
                      </a:r>
                    </a:p>
                  </a:txBody>
                  <a:tcPr marL="51435" marR="51435" marT="0" marB="0"/>
                </a:tc>
                <a:tc>
                  <a:txBody>
                    <a:bodyPr/>
                    <a:lstStyle/>
                    <a:p>
                      <a:pPr>
                        <a:lnSpc>
                          <a:spcPct val="105000"/>
                        </a:lnSpc>
                        <a:spcAft>
                          <a:spcPts val="0"/>
                        </a:spcAft>
                      </a:pPr>
                      <a:r>
                        <a:rPr lang="en-GB" sz="1600" b="0" kern="1200" dirty="0">
                          <a:solidFill>
                            <a:schemeClr val="tx1"/>
                          </a:solidFill>
                          <a:latin typeface="+mn-lt"/>
                          <a:ea typeface="+mn-ea"/>
                          <a:cs typeface="+mn-cs"/>
                        </a:rPr>
                        <a:t>Out of a total of 3 targets, </a:t>
                      </a:r>
                      <a:r>
                        <a:rPr lang="en-GB" sz="1600" b="0" kern="1200" dirty="0" smtClean="0">
                          <a:solidFill>
                            <a:schemeClr val="tx1"/>
                          </a:solidFill>
                          <a:latin typeface="+mn-lt"/>
                          <a:ea typeface="+mn-ea"/>
                          <a:cs typeface="+mn-cs"/>
                        </a:rPr>
                        <a:t>3</a:t>
                      </a:r>
                      <a:r>
                        <a:rPr lang="en-GB" sz="1600" b="0" kern="1200" baseline="0" dirty="0" smtClean="0">
                          <a:solidFill>
                            <a:schemeClr val="tx1"/>
                          </a:solidFill>
                          <a:latin typeface="+mn-lt"/>
                          <a:ea typeface="+mn-ea"/>
                          <a:cs typeface="+mn-cs"/>
                        </a:rPr>
                        <a:t> were </a:t>
                      </a:r>
                      <a:r>
                        <a:rPr lang="en-GB" sz="1600" b="0" kern="1200" dirty="0" smtClean="0">
                          <a:solidFill>
                            <a:schemeClr val="tx1"/>
                          </a:solidFill>
                          <a:latin typeface="+mn-lt"/>
                          <a:ea typeface="+mn-ea"/>
                          <a:cs typeface="+mn-cs"/>
                        </a:rPr>
                        <a:t>achieved</a:t>
                      </a:r>
                      <a:r>
                        <a:rPr lang="en-GB" sz="1600" b="0" kern="1200" dirty="0">
                          <a:solidFill>
                            <a:schemeClr val="tx1"/>
                          </a:solidFill>
                          <a:latin typeface="+mn-lt"/>
                          <a:ea typeface="+mn-ea"/>
                          <a:cs typeface="+mn-cs"/>
                        </a:rPr>
                        <a:t>.</a:t>
                      </a:r>
                    </a:p>
                  </a:txBody>
                  <a:tcPr marL="51435" marR="51435" marT="0" marB="0"/>
                </a:tc>
                <a:tc>
                  <a:txBody>
                    <a:bodyPr/>
                    <a:lstStyle/>
                    <a:p>
                      <a:pPr>
                        <a:lnSpc>
                          <a:spcPct val="105000"/>
                        </a:lnSpc>
                        <a:spcAft>
                          <a:spcPts val="0"/>
                        </a:spcAft>
                      </a:pPr>
                      <a:endParaRPr lang="en-GB" sz="1600" b="0"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105803106"/>
                  </a:ext>
                </a:extLst>
              </a:tr>
              <a:tr h="834858">
                <a:tc gridSpan="3">
                  <a:txBody>
                    <a:bodyPr/>
                    <a:lstStyle/>
                    <a:p>
                      <a:pPr>
                        <a:lnSpc>
                          <a:spcPct val="105000"/>
                        </a:lnSpc>
                        <a:spcAft>
                          <a:spcPts val="0"/>
                        </a:spcAft>
                      </a:pPr>
                      <a:r>
                        <a:rPr lang="en-GB" sz="1800" b="1" kern="1200" dirty="0">
                          <a:solidFill>
                            <a:schemeClr val="tx1"/>
                          </a:solidFill>
                          <a:latin typeface="+mn-lt"/>
                          <a:ea typeface="+mn-ea"/>
                          <a:cs typeface="+mn-cs"/>
                        </a:rPr>
                        <a:t>Overall performance for the </a:t>
                      </a:r>
                      <a:r>
                        <a:rPr lang="en-GB" sz="1800" b="1" kern="1200" dirty="0" smtClean="0">
                          <a:solidFill>
                            <a:schemeClr val="tx1"/>
                          </a:solidFill>
                          <a:latin typeface="+mn-lt"/>
                          <a:ea typeface="+mn-ea"/>
                          <a:cs typeface="+mn-cs"/>
                        </a:rPr>
                        <a:t>department:</a:t>
                      </a:r>
                      <a:r>
                        <a:rPr lang="en-GB" sz="1800" b="1" kern="1200" baseline="0" dirty="0" smtClean="0">
                          <a:solidFill>
                            <a:schemeClr val="tx1"/>
                          </a:solidFill>
                          <a:latin typeface="+mn-lt"/>
                          <a:ea typeface="+mn-ea"/>
                          <a:cs typeface="+mn-cs"/>
                        </a:rPr>
                        <a:t>  </a:t>
                      </a:r>
                      <a:r>
                        <a:rPr lang="en-GB" sz="1800" b="1" kern="1200" dirty="0" smtClean="0">
                          <a:solidFill>
                            <a:schemeClr val="tx1"/>
                          </a:solidFill>
                          <a:latin typeface="+mn-lt"/>
                          <a:ea typeface="+mn-ea"/>
                          <a:cs typeface="+mn-cs"/>
                        </a:rPr>
                        <a:t>Out </a:t>
                      </a:r>
                      <a:r>
                        <a:rPr lang="en-GB" sz="1800" b="1" kern="1200" dirty="0">
                          <a:solidFill>
                            <a:schemeClr val="tx1"/>
                          </a:solidFill>
                          <a:latin typeface="+mn-lt"/>
                          <a:ea typeface="+mn-ea"/>
                          <a:cs typeface="+mn-cs"/>
                        </a:rPr>
                        <a:t>of </a:t>
                      </a:r>
                      <a:r>
                        <a:rPr lang="en-GB" sz="1800" b="1" kern="1200" dirty="0" smtClean="0">
                          <a:solidFill>
                            <a:schemeClr val="tx1"/>
                          </a:solidFill>
                          <a:latin typeface="+mn-lt"/>
                          <a:ea typeface="+mn-ea"/>
                          <a:cs typeface="+mn-cs"/>
                        </a:rPr>
                        <a:t>10 </a:t>
                      </a:r>
                      <a:r>
                        <a:rPr lang="en-GB" sz="1800" b="1" kern="1200" dirty="0">
                          <a:solidFill>
                            <a:schemeClr val="tx1"/>
                          </a:solidFill>
                          <a:latin typeface="+mn-lt"/>
                          <a:ea typeface="+mn-ea"/>
                          <a:cs typeface="+mn-cs"/>
                        </a:rPr>
                        <a:t>targets, </a:t>
                      </a:r>
                      <a:r>
                        <a:rPr lang="en-GB" sz="1800" b="1" kern="1200" dirty="0" smtClean="0">
                          <a:solidFill>
                            <a:schemeClr val="tx1"/>
                          </a:solidFill>
                          <a:latin typeface="+mn-lt"/>
                          <a:ea typeface="+mn-ea"/>
                          <a:cs typeface="+mn-cs"/>
                        </a:rPr>
                        <a:t>8 </a:t>
                      </a:r>
                      <a:r>
                        <a:rPr lang="en-GB" sz="1800" b="1" kern="1200" dirty="0">
                          <a:solidFill>
                            <a:schemeClr val="tx1"/>
                          </a:solidFill>
                          <a:latin typeface="+mn-lt"/>
                          <a:ea typeface="+mn-ea"/>
                          <a:cs typeface="+mn-cs"/>
                        </a:rPr>
                        <a:t>were achieved = </a:t>
                      </a:r>
                      <a:r>
                        <a:rPr lang="en-GB" sz="1800" b="1" kern="1200" dirty="0" smtClean="0">
                          <a:solidFill>
                            <a:schemeClr val="tx1"/>
                          </a:solidFill>
                          <a:latin typeface="+mn-lt"/>
                          <a:ea typeface="+mn-ea"/>
                          <a:cs typeface="+mn-cs"/>
                        </a:rPr>
                        <a:t>80%</a:t>
                      </a:r>
                      <a:endParaRPr lang="en-GB" sz="1800" b="1" kern="1200" dirty="0">
                        <a:solidFill>
                          <a:schemeClr val="tx1"/>
                        </a:solidFill>
                        <a:latin typeface="+mn-lt"/>
                        <a:ea typeface="+mn-ea"/>
                        <a:cs typeface="+mn-cs"/>
                      </a:endParaRPr>
                    </a:p>
                  </a:txBody>
                  <a:tcPr marL="51435" marR="51435" marT="0" marB="0"/>
                </a:tc>
                <a:tc hMerge="1">
                  <a:txBody>
                    <a:bodyPr/>
                    <a:lstStyle/>
                    <a:p>
                      <a:pPr>
                        <a:lnSpc>
                          <a:spcPct val="105000"/>
                        </a:lnSpc>
                        <a:spcAft>
                          <a:spcPts val="0"/>
                        </a:spcAft>
                      </a:pPr>
                      <a:endParaRPr lang="en-GB" sz="1800" b="1" kern="1200" dirty="0">
                        <a:solidFill>
                          <a:schemeClr val="tx1"/>
                        </a:solidFill>
                        <a:latin typeface="+mn-lt"/>
                        <a:ea typeface="+mn-ea"/>
                        <a:cs typeface="+mn-cs"/>
                      </a:endParaRPr>
                    </a:p>
                  </a:txBody>
                  <a:tcPr marL="51435" marR="51435" marT="0" marB="0"/>
                </a:tc>
                <a:tc hMerge="1">
                  <a:txBody>
                    <a:bodyPr/>
                    <a:lstStyle/>
                    <a:p>
                      <a:pPr>
                        <a:lnSpc>
                          <a:spcPct val="105000"/>
                        </a:lnSpc>
                        <a:spcAft>
                          <a:spcPts val="0"/>
                        </a:spcAft>
                      </a:pPr>
                      <a:endParaRPr lang="en-GB" sz="1800" b="1" kern="1200" dirty="0">
                        <a:solidFill>
                          <a:schemeClr val="dk1"/>
                        </a:solidFill>
                        <a:latin typeface="+mn-lt"/>
                        <a:ea typeface="+mn-ea"/>
                        <a:cs typeface="+mn-cs"/>
                      </a:endParaRPr>
                    </a:p>
                  </a:txBody>
                  <a:tcPr marL="51435" marR="51435" marT="0" marB="0"/>
                </a:tc>
                <a:extLst>
                  <a:ext uri="{0D108BD9-81ED-4DB2-BD59-A6C34878D82A}">
                    <a16:rowId xmlns:a16="http://schemas.microsoft.com/office/drawing/2014/main" xmlns="" val="3259151384"/>
                  </a:ext>
                </a:extLst>
              </a:tr>
            </a:tbl>
          </a:graphicData>
        </a:graphic>
      </p:graphicFrame>
    </p:spTree>
    <p:extLst>
      <p:ext uri="{BB962C8B-B14F-4D97-AF65-F5344CB8AC3E}">
        <p14:creationId xmlns:p14="http://schemas.microsoft.com/office/powerpoint/2010/main" xmlns="" val="3285315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15033"/>
          </a:xfrm>
          <a:solidFill>
            <a:schemeClr val="accent2"/>
          </a:solidFill>
        </p:spPr>
        <p:txBody>
          <a:bodyPr/>
          <a:lstStyle/>
          <a:p>
            <a:pPr algn="ctr"/>
            <a:r>
              <a:rPr lang="en-US" b="1" dirty="0" smtClean="0"/>
              <a:t>Overall Performance</a:t>
            </a:r>
            <a:endParaRPr lang="en-US" b="1" dirty="0"/>
          </a:p>
        </p:txBody>
      </p:sp>
      <p:sp>
        <p:nvSpPr>
          <p:cNvPr id="3" name="Content Placeholder 2"/>
          <p:cNvSpPr>
            <a:spLocks noGrp="1"/>
          </p:cNvSpPr>
          <p:nvPr>
            <p:ph idx="1"/>
          </p:nvPr>
        </p:nvSpPr>
        <p:spPr>
          <a:xfrm>
            <a:off x="838199" y="1513840"/>
            <a:ext cx="10944497" cy="4663123"/>
          </a:xfrm>
        </p:spPr>
        <p:txBody>
          <a:bodyPr>
            <a:normAutofit/>
          </a:bodyPr>
          <a:lstStyle/>
          <a:p>
            <a:pPr algn="just">
              <a:buFont typeface="Wingdings" panose="05000000000000000000" pitchFamily="2" charset="2"/>
              <a:buChar char="Ø"/>
            </a:pPr>
            <a:r>
              <a:rPr lang="en-US" sz="3600" dirty="0" smtClean="0"/>
              <a:t>36  </a:t>
            </a:r>
            <a:r>
              <a:rPr lang="en-US" sz="3600" dirty="0"/>
              <a:t>Departments performed above 50</a:t>
            </a:r>
            <a:r>
              <a:rPr lang="en-US" sz="3600" dirty="0" smtClean="0"/>
              <a:t>%</a:t>
            </a:r>
          </a:p>
          <a:p>
            <a:pPr algn="just">
              <a:buFont typeface="Wingdings" panose="05000000000000000000" pitchFamily="2" charset="2"/>
              <a:buChar char="Ø"/>
            </a:pPr>
            <a:endParaRPr lang="en-US" sz="800" dirty="0"/>
          </a:p>
          <a:p>
            <a:pPr algn="just">
              <a:buFont typeface="Wingdings" panose="05000000000000000000" pitchFamily="2" charset="2"/>
              <a:buChar char="Ø"/>
            </a:pPr>
            <a:r>
              <a:rPr lang="en-US" sz="3600" dirty="0"/>
              <a:t>9</a:t>
            </a:r>
            <a:r>
              <a:rPr lang="en-US" sz="3600" dirty="0" smtClean="0"/>
              <a:t> </a:t>
            </a:r>
            <a:r>
              <a:rPr lang="en-US" sz="3600" dirty="0"/>
              <a:t>Departments performed below 50</a:t>
            </a:r>
            <a:r>
              <a:rPr lang="en-US" sz="3600" dirty="0" smtClean="0"/>
              <a:t>%</a:t>
            </a:r>
          </a:p>
          <a:p>
            <a:pPr algn="just">
              <a:buFont typeface="Wingdings" panose="05000000000000000000" pitchFamily="2" charset="2"/>
              <a:buChar char="Ø"/>
            </a:pPr>
            <a:endParaRPr lang="en-US" sz="800" dirty="0" smtClean="0"/>
          </a:p>
          <a:p>
            <a:pPr algn="just">
              <a:buFont typeface="Wingdings" panose="05000000000000000000" pitchFamily="2" charset="2"/>
              <a:buChar char="Ø"/>
            </a:pPr>
            <a:r>
              <a:rPr lang="en-US" sz="3600" dirty="0" smtClean="0"/>
              <a:t> 3 Departments have not submitted the Q3 reports</a:t>
            </a:r>
          </a:p>
          <a:p>
            <a:pPr algn="just">
              <a:buFont typeface="Wingdings" panose="05000000000000000000" pitchFamily="2" charset="2"/>
              <a:buChar char="Ø"/>
            </a:pPr>
            <a:endParaRPr lang="en-US" sz="800" dirty="0"/>
          </a:p>
          <a:p>
            <a:pPr algn="just">
              <a:buFont typeface="Wingdings" panose="05000000000000000000" pitchFamily="2" charset="2"/>
              <a:buChar char="Ø"/>
            </a:pPr>
            <a:r>
              <a:rPr lang="en-US" sz="3600" dirty="0" smtClean="0"/>
              <a:t>The Departments must develop and implement the remedial </a:t>
            </a:r>
            <a:r>
              <a:rPr lang="en-US" sz="3600" dirty="0"/>
              <a:t>action, Improvement Plans,  Interventions</a:t>
            </a:r>
            <a:r>
              <a:rPr lang="en-US" sz="3600" dirty="0" smtClean="0"/>
              <a:t>, to improve the underperformance and further achieve the set annual targets.</a:t>
            </a:r>
            <a:endParaRPr lang="en-US" sz="3600" dirty="0"/>
          </a:p>
          <a:p>
            <a:pPr algn="just"/>
            <a:endParaRPr lang="en-US" sz="3600" dirty="0"/>
          </a:p>
        </p:txBody>
      </p:sp>
    </p:spTree>
    <p:extLst>
      <p:ext uri="{BB962C8B-B14F-4D97-AF65-F5344CB8AC3E}">
        <p14:creationId xmlns:p14="http://schemas.microsoft.com/office/powerpoint/2010/main" xmlns="" val="7816631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2420888"/>
            <a:ext cx="8726816" cy="2376264"/>
          </a:xfrm>
        </p:spPr>
        <p:txBody>
          <a:bodyPr>
            <a:normAutofit/>
          </a:bodyPr>
          <a:lstStyle/>
          <a:p>
            <a:pPr marL="82296" indent="0" algn="ctr">
              <a:buNone/>
            </a:pPr>
            <a:r>
              <a:rPr lang="en-ZA" sz="4400" b="1" dirty="0">
                <a:solidFill>
                  <a:schemeClr val="tx1"/>
                </a:solidFill>
              </a:rPr>
              <a:t>Assessment of Programme </a:t>
            </a:r>
            <a:r>
              <a:rPr lang="en-ZA" sz="4400" b="1" dirty="0" smtClean="0">
                <a:solidFill>
                  <a:schemeClr val="tx1"/>
                </a:solidFill>
              </a:rPr>
              <a:t>Performance through Performance Dialogues</a:t>
            </a:r>
            <a:endParaRPr lang="en-GB" sz="4400" b="1" dirty="0">
              <a:solidFill>
                <a:schemeClr val="tx1"/>
              </a:solidFill>
            </a:endParaRPr>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58</a:t>
            </a:fld>
            <a:endParaRPr lang="en-ZA" dirty="0">
              <a:solidFill>
                <a:srgbClr val="531A17">
                  <a:satMod val="130000"/>
                </a:srgbClr>
              </a:solidFill>
            </a:endParaRPr>
          </a:p>
        </p:txBody>
      </p:sp>
    </p:spTree>
    <p:extLst>
      <p:ext uri="{BB962C8B-B14F-4D97-AF65-F5344CB8AC3E}">
        <p14:creationId xmlns:p14="http://schemas.microsoft.com/office/powerpoint/2010/main" xmlns="" val="18569764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51" y="103695"/>
            <a:ext cx="11708090" cy="461384"/>
          </a:xfrm>
          <a:solidFill>
            <a:schemeClr val="accent2"/>
          </a:solidFill>
        </p:spPr>
        <p:txBody>
          <a:bodyPr>
            <a:normAutofit fontScale="90000"/>
          </a:bodyPr>
          <a:lstStyle/>
          <a:p>
            <a:pPr algn="ctr"/>
            <a:r>
              <a:rPr lang="en-ZA" sz="2800" b="1" dirty="0">
                <a:latin typeface="+mn-lt"/>
              </a:rPr>
              <a:t>Purpose of Performance Dialogues</a:t>
            </a:r>
          </a:p>
        </p:txBody>
      </p:sp>
      <p:sp>
        <p:nvSpPr>
          <p:cNvPr id="3" name="Content Placeholder 2"/>
          <p:cNvSpPr>
            <a:spLocks noGrp="1"/>
          </p:cNvSpPr>
          <p:nvPr>
            <p:ph idx="1"/>
          </p:nvPr>
        </p:nvSpPr>
        <p:spPr>
          <a:xfrm>
            <a:off x="142810" y="565079"/>
            <a:ext cx="11939751" cy="6158800"/>
          </a:xfrm>
        </p:spPr>
        <p:txBody>
          <a:bodyPr>
            <a:noAutofit/>
          </a:bodyPr>
          <a:lstStyle/>
          <a:p>
            <a:pPr marL="82296" indent="0" algn="just">
              <a:buClrTx/>
              <a:buNone/>
            </a:pPr>
            <a:r>
              <a:rPr lang="en-ZA" sz="1800" dirty="0">
                <a:solidFill>
                  <a:schemeClr val="tx1"/>
                </a:solidFill>
              </a:rPr>
              <a:t>Purpose of performance dialogues is to:</a:t>
            </a:r>
          </a:p>
          <a:p>
            <a:pPr marL="82296" indent="0" algn="just">
              <a:buClrTx/>
              <a:buNone/>
            </a:pPr>
            <a:endParaRPr lang="en-ZA" sz="100" dirty="0">
              <a:solidFill>
                <a:schemeClr val="tx1"/>
              </a:solidFill>
            </a:endParaRPr>
          </a:p>
          <a:p>
            <a:pPr lvl="1" algn="just">
              <a:lnSpc>
                <a:spcPct val="120000"/>
              </a:lnSpc>
              <a:buClrTx/>
              <a:buFont typeface="Wingdings" panose="05000000000000000000" pitchFamily="2" charset="2"/>
              <a:buChar char="Ø"/>
            </a:pPr>
            <a:r>
              <a:rPr lang="en-ZA" dirty="0">
                <a:solidFill>
                  <a:schemeClr val="tx1"/>
                </a:solidFill>
              </a:rPr>
              <a:t>Allow </a:t>
            </a:r>
            <a:r>
              <a:rPr lang="en-ZA" b="1" dirty="0">
                <a:solidFill>
                  <a:schemeClr val="tx1"/>
                </a:solidFill>
              </a:rPr>
              <a:t>regular and </a:t>
            </a:r>
            <a:r>
              <a:rPr lang="en-ZA" b="1" dirty="0" smtClean="0">
                <a:solidFill>
                  <a:schemeClr val="tx1"/>
                </a:solidFill>
              </a:rPr>
              <a:t>structured </a:t>
            </a:r>
            <a:r>
              <a:rPr lang="en-ZA" b="1" dirty="0">
                <a:solidFill>
                  <a:schemeClr val="tx1"/>
                </a:solidFill>
              </a:rPr>
              <a:t>conversations </a:t>
            </a:r>
            <a:r>
              <a:rPr lang="en-ZA" dirty="0">
                <a:solidFill>
                  <a:schemeClr val="tx1"/>
                </a:solidFill>
              </a:rPr>
              <a:t>between programme managers in departments, DPME and National Treasury on </a:t>
            </a:r>
            <a:r>
              <a:rPr lang="en-ZA" b="1" dirty="0">
                <a:solidFill>
                  <a:schemeClr val="tx1"/>
                </a:solidFill>
              </a:rPr>
              <a:t>departmental financial and non financial performance</a:t>
            </a:r>
          </a:p>
          <a:p>
            <a:pPr marL="342900" lvl="1" indent="0" algn="just">
              <a:lnSpc>
                <a:spcPct val="120000"/>
              </a:lnSpc>
              <a:buClrTx/>
              <a:buNone/>
            </a:pPr>
            <a:endParaRPr lang="en-ZA" sz="400" dirty="0">
              <a:solidFill>
                <a:schemeClr val="tx1"/>
              </a:solidFill>
            </a:endParaRPr>
          </a:p>
          <a:p>
            <a:pPr lvl="1" algn="just">
              <a:lnSpc>
                <a:spcPct val="120000"/>
              </a:lnSpc>
              <a:buClrTx/>
              <a:buFont typeface="Wingdings" panose="05000000000000000000" pitchFamily="2" charset="2"/>
              <a:buChar char="Ø"/>
            </a:pPr>
            <a:r>
              <a:rPr lang="en-ZA" dirty="0">
                <a:solidFill>
                  <a:schemeClr val="tx1"/>
                </a:solidFill>
              </a:rPr>
              <a:t>Enables DPME and National Treasury to ensure that the relevant </a:t>
            </a:r>
            <a:r>
              <a:rPr lang="en-ZA" b="1" dirty="0">
                <a:solidFill>
                  <a:schemeClr val="tx1"/>
                </a:solidFill>
              </a:rPr>
              <a:t>policies and priorities of government are being measured</a:t>
            </a:r>
          </a:p>
          <a:p>
            <a:pPr marL="342900" lvl="1" indent="0" algn="just">
              <a:lnSpc>
                <a:spcPct val="120000"/>
              </a:lnSpc>
              <a:buClrTx/>
              <a:buNone/>
            </a:pPr>
            <a:endParaRPr lang="en-ZA" sz="100" dirty="0">
              <a:solidFill>
                <a:schemeClr val="tx1"/>
              </a:solidFill>
            </a:endParaRPr>
          </a:p>
          <a:p>
            <a:pPr lvl="1" algn="just">
              <a:lnSpc>
                <a:spcPct val="120000"/>
              </a:lnSpc>
              <a:buClrTx/>
              <a:buFont typeface="Wingdings" panose="05000000000000000000" pitchFamily="2" charset="2"/>
              <a:buChar char="Ø"/>
            </a:pPr>
            <a:r>
              <a:rPr lang="en-ZA" dirty="0">
                <a:solidFill>
                  <a:schemeClr val="tx1"/>
                </a:solidFill>
              </a:rPr>
              <a:t>Allow for </a:t>
            </a:r>
            <a:r>
              <a:rPr lang="en-ZA" b="1" dirty="0">
                <a:solidFill>
                  <a:schemeClr val="tx1"/>
                </a:solidFill>
              </a:rPr>
              <a:t>tracking of progress towards achievement of the MTSF </a:t>
            </a:r>
            <a:r>
              <a:rPr lang="en-ZA" dirty="0">
                <a:solidFill>
                  <a:schemeClr val="tx1"/>
                </a:solidFill>
              </a:rPr>
              <a:t>and development of </a:t>
            </a:r>
            <a:r>
              <a:rPr lang="en-ZA" b="1" dirty="0">
                <a:solidFill>
                  <a:schemeClr val="tx1"/>
                </a:solidFill>
              </a:rPr>
              <a:t>corrective measures </a:t>
            </a:r>
            <a:r>
              <a:rPr lang="en-ZA" dirty="0">
                <a:solidFill>
                  <a:schemeClr val="tx1"/>
                </a:solidFill>
              </a:rPr>
              <a:t>for performance improvements</a:t>
            </a:r>
          </a:p>
          <a:p>
            <a:pPr marL="342900" lvl="1" indent="0" algn="just">
              <a:lnSpc>
                <a:spcPct val="120000"/>
              </a:lnSpc>
              <a:buClrTx/>
              <a:buNone/>
            </a:pPr>
            <a:endParaRPr lang="en-ZA" sz="100" dirty="0">
              <a:solidFill>
                <a:schemeClr val="tx1"/>
              </a:solidFill>
            </a:endParaRPr>
          </a:p>
          <a:p>
            <a:pPr lvl="1" algn="just">
              <a:lnSpc>
                <a:spcPct val="120000"/>
              </a:lnSpc>
              <a:buClrTx/>
              <a:buFont typeface="Wingdings" panose="05000000000000000000" pitchFamily="2" charset="2"/>
              <a:buChar char="Ø"/>
            </a:pPr>
            <a:r>
              <a:rPr lang="en-US" dirty="0">
                <a:solidFill>
                  <a:schemeClr val="tx1"/>
                </a:solidFill>
              </a:rPr>
              <a:t>Performance Dialogues will also aim to create a safe space for </a:t>
            </a:r>
            <a:r>
              <a:rPr lang="en-US" b="1" dirty="0">
                <a:solidFill>
                  <a:schemeClr val="tx1"/>
                </a:solidFill>
              </a:rPr>
              <a:t>all role-players to discuss challenges </a:t>
            </a:r>
            <a:r>
              <a:rPr lang="en-US" dirty="0">
                <a:solidFill>
                  <a:schemeClr val="tx1"/>
                </a:solidFill>
              </a:rPr>
              <a:t>and obstacles to service delivery and work towards the meaningful resolution of such challenges and obstacles. </a:t>
            </a:r>
            <a:endParaRPr lang="en-US" dirty="0" smtClean="0">
              <a:solidFill>
                <a:schemeClr val="tx1"/>
              </a:solidFill>
            </a:endParaRPr>
          </a:p>
          <a:p>
            <a:pPr marL="342900" lvl="1" indent="0" algn="just">
              <a:lnSpc>
                <a:spcPct val="120000"/>
              </a:lnSpc>
              <a:buClrTx/>
              <a:buNone/>
            </a:pPr>
            <a:endParaRPr lang="en-US" sz="100" dirty="0" smtClean="0">
              <a:solidFill>
                <a:schemeClr val="tx1"/>
              </a:solidFill>
            </a:endParaRPr>
          </a:p>
          <a:p>
            <a:pPr lvl="1" algn="just">
              <a:lnSpc>
                <a:spcPct val="120000"/>
              </a:lnSpc>
              <a:buClrTx/>
              <a:buFont typeface="Wingdings" panose="05000000000000000000" pitchFamily="2" charset="2"/>
              <a:buChar char="Ø"/>
            </a:pPr>
            <a:r>
              <a:rPr lang="en-US" dirty="0" smtClean="0"/>
              <a:t>Performance Dialogues were held with the following departments during February 2020: </a:t>
            </a:r>
          </a:p>
          <a:p>
            <a:pPr lvl="2" algn="just">
              <a:lnSpc>
                <a:spcPct val="120000"/>
              </a:lnSpc>
              <a:buFont typeface="Wingdings" panose="05000000000000000000" pitchFamily="2" charset="2"/>
              <a:buChar char="Ø"/>
            </a:pPr>
            <a:r>
              <a:rPr lang="en-US" sz="1800" dirty="0" smtClean="0"/>
              <a:t>Department of Employment and Labour</a:t>
            </a:r>
          </a:p>
          <a:p>
            <a:pPr lvl="2" algn="just">
              <a:lnSpc>
                <a:spcPct val="120000"/>
              </a:lnSpc>
              <a:buFont typeface="Wingdings" panose="05000000000000000000" pitchFamily="2" charset="2"/>
              <a:buChar char="Ø"/>
            </a:pPr>
            <a:r>
              <a:rPr lang="en-US" sz="1800" dirty="0" smtClean="0"/>
              <a:t>Department of Small Business Development</a:t>
            </a:r>
          </a:p>
          <a:p>
            <a:pPr lvl="2" algn="just">
              <a:lnSpc>
                <a:spcPct val="120000"/>
              </a:lnSpc>
              <a:buFont typeface="Wingdings" panose="05000000000000000000" pitchFamily="2" charset="2"/>
              <a:buChar char="Ø"/>
            </a:pPr>
            <a:r>
              <a:rPr lang="en-US" sz="1800" dirty="0" smtClean="0"/>
              <a:t>Department of Social Development</a:t>
            </a:r>
          </a:p>
          <a:p>
            <a:pPr lvl="2" algn="just">
              <a:lnSpc>
                <a:spcPct val="120000"/>
              </a:lnSpc>
              <a:buFont typeface="Wingdings" panose="05000000000000000000" pitchFamily="2" charset="2"/>
              <a:buChar char="Ø"/>
            </a:pPr>
            <a:r>
              <a:rPr lang="en-US" sz="1800" dirty="0" smtClean="0"/>
              <a:t>Department of Military Veterans</a:t>
            </a:r>
          </a:p>
          <a:p>
            <a:pPr lvl="2" algn="just">
              <a:lnSpc>
                <a:spcPct val="120000"/>
              </a:lnSpc>
              <a:buFont typeface="Wingdings" panose="05000000000000000000" pitchFamily="2" charset="2"/>
              <a:buChar char="Ø"/>
            </a:pPr>
            <a:r>
              <a:rPr lang="en-US" sz="1800" dirty="0" smtClean="0"/>
              <a:t>The Presidency</a:t>
            </a:r>
          </a:p>
          <a:p>
            <a:pPr lvl="2" algn="just">
              <a:lnSpc>
                <a:spcPct val="120000"/>
              </a:lnSpc>
              <a:buFont typeface="Wingdings" panose="05000000000000000000" pitchFamily="2" charset="2"/>
              <a:buChar char="Ø"/>
            </a:pPr>
            <a:r>
              <a:rPr lang="en-US" sz="1800" dirty="0" smtClean="0"/>
              <a:t>Department of Higher Education</a:t>
            </a:r>
            <a:endParaRPr lang="en-ZA" sz="1800" dirty="0"/>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59</a:t>
            </a:fld>
            <a:endParaRPr lang="en-ZA" dirty="0">
              <a:solidFill>
                <a:srgbClr val="531A17">
                  <a:satMod val="130000"/>
                </a:srgbClr>
              </a:solidFill>
            </a:endParaRPr>
          </a:p>
        </p:txBody>
      </p:sp>
    </p:spTree>
    <p:extLst>
      <p:ext uri="{BB962C8B-B14F-4D97-AF65-F5344CB8AC3E}">
        <p14:creationId xmlns:p14="http://schemas.microsoft.com/office/powerpoint/2010/main" xmlns="" val="292484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06" y="116391"/>
            <a:ext cx="11679101" cy="523220"/>
          </a:xfrm>
          <a:prstGeom prst="rect">
            <a:avLst/>
          </a:prstGeom>
          <a:solidFill>
            <a:schemeClr val="accent2"/>
          </a:solidFill>
        </p:spPr>
        <p:txBody>
          <a:bodyPr wrap="square" rtlCol="0">
            <a:spAutoFit/>
          </a:bodyPr>
          <a:lstStyle/>
          <a:p>
            <a:pPr algn="ctr"/>
            <a:r>
              <a:rPr lang="en-ZA" sz="2800" b="1" dirty="0" smtClean="0">
                <a:latin typeface="Calibri Light" panose="020F0302020204030204" pitchFamily="34" charset="0"/>
              </a:rPr>
              <a:t>Summary of National Department’s Quarter 3 Performance (2)</a:t>
            </a:r>
            <a:endParaRPr lang="en-US" sz="2800" b="1" dirty="0">
              <a:latin typeface="Calibri Light" panose="020F0302020204030204" pitchFamily="34" charset="0"/>
            </a:endParaRPr>
          </a:p>
        </p:txBody>
      </p:sp>
      <p:graphicFrame>
        <p:nvGraphicFramePr>
          <p:cNvPr id="10" name="Content Placeholder 5"/>
          <p:cNvGraphicFramePr>
            <a:graphicFrameLocks/>
          </p:cNvGraphicFramePr>
          <p:nvPr>
            <p:extLst>
              <p:ext uri="{D42A27DB-BD31-4B8C-83A1-F6EECF244321}">
                <p14:modId xmlns:p14="http://schemas.microsoft.com/office/powerpoint/2010/main" xmlns="" val="2968273570"/>
              </p:ext>
            </p:extLst>
          </p:nvPr>
        </p:nvGraphicFramePr>
        <p:xfrm>
          <a:off x="245806" y="715121"/>
          <a:ext cx="11679102" cy="5893112"/>
        </p:xfrm>
        <a:graphic>
          <a:graphicData uri="http://schemas.openxmlformats.org/drawingml/2006/table">
            <a:tbl>
              <a:tblPr firstRow="1" bandRow="1">
                <a:tableStyleId>{21E4AEA4-8DFA-4A89-87EB-49C32662AFE0}</a:tableStyleId>
              </a:tblPr>
              <a:tblGrid>
                <a:gridCol w="2497394">
                  <a:extLst>
                    <a:ext uri="{9D8B030D-6E8A-4147-A177-3AD203B41FA5}">
                      <a16:colId xmlns:a16="http://schemas.microsoft.com/office/drawing/2014/main" xmlns="" val="3772667252"/>
                    </a:ext>
                  </a:extLst>
                </a:gridCol>
                <a:gridCol w="2506133">
                  <a:extLst>
                    <a:ext uri="{9D8B030D-6E8A-4147-A177-3AD203B41FA5}">
                      <a16:colId xmlns:a16="http://schemas.microsoft.com/office/drawing/2014/main" xmlns="" val="1507489926"/>
                    </a:ext>
                  </a:extLst>
                </a:gridCol>
                <a:gridCol w="2506134">
                  <a:extLst>
                    <a:ext uri="{9D8B030D-6E8A-4147-A177-3AD203B41FA5}">
                      <a16:colId xmlns:a16="http://schemas.microsoft.com/office/drawing/2014/main" xmlns="" val="3005311741"/>
                    </a:ext>
                  </a:extLst>
                </a:gridCol>
                <a:gridCol w="2675466">
                  <a:extLst>
                    <a:ext uri="{9D8B030D-6E8A-4147-A177-3AD203B41FA5}">
                      <a16:colId xmlns:a16="http://schemas.microsoft.com/office/drawing/2014/main" xmlns="" val="3385338794"/>
                    </a:ext>
                  </a:extLst>
                </a:gridCol>
                <a:gridCol w="1493975">
                  <a:extLst>
                    <a:ext uri="{9D8B030D-6E8A-4147-A177-3AD203B41FA5}">
                      <a16:colId xmlns:a16="http://schemas.microsoft.com/office/drawing/2014/main" xmlns="" val="2823009217"/>
                    </a:ext>
                  </a:extLst>
                </a:gridCol>
              </a:tblGrid>
              <a:tr h="1219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National</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Department</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Planned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Targets not Achieved</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Percentage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168533">
                <a:tc>
                  <a:txBody>
                    <a:bodyPr/>
                    <a:lstStyle/>
                    <a:p>
                      <a:pPr algn="just"/>
                      <a:r>
                        <a:rPr lang="en-US" sz="1800" b="0" dirty="0" smtClean="0"/>
                        <a:t>Department of Defence (*Based on unclassified performance information)</a:t>
                      </a:r>
                    </a:p>
                  </a:txBody>
                  <a:tcPr marL="68580" marR="68580" marT="34290" marB="34290"/>
                </a:tc>
                <a:tc>
                  <a:txBody>
                    <a:bodyPr/>
                    <a:lstStyle/>
                    <a:p>
                      <a:pPr algn="just"/>
                      <a:r>
                        <a:rPr lang="en-ZA" sz="1800" b="0" dirty="0" smtClean="0"/>
                        <a:t>21 targets</a:t>
                      </a:r>
                      <a:endParaRPr lang="en-ZA" sz="1800" b="0" dirty="0"/>
                    </a:p>
                  </a:txBody>
                  <a:tcPr marL="68580" marR="68580" marT="34290" marB="34290"/>
                </a:tc>
                <a:tc>
                  <a:txBody>
                    <a:bodyPr/>
                    <a:lstStyle/>
                    <a:p>
                      <a:pPr algn="just"/>
                      <a:r>
                        <a:rPr lang="en-ZA" sz="1800" b="0" dirty="0" smtClean="0"/>
                        <a:t>16 targets were achieved </a:t>
                      </a:r>
                      <a:endParaRPr lang="en-ZA" sz="1800" b="0" dirty="0"/>
                    </a:p>
                  </a:txBody>
                  <a:tcPr marL="68580" marR="68580" marT="34290" marB="34290"/>
                </a:tc>
                <a:tc>
                  <a:txBody>
                    <a:bodyPr/>
                    <a:lstStyle/>
                    <a:p>
                      <a:pPr algn="just"/>
                      <a:r>
                        <a:rPr lang="en-ZA" sz="1800" b="0" dirty="0" smtClean="0"/>
                        <a:t>5 targets not achieved</a:t>
                      </a:r>
                      <a:endParaRPr lang="en-ZA" sz="1800" b="0" dirty="0"/>
                    </a:p>
                  </a:txBody>
                  <a:tcPr marL="68580" marR="68580" marT="34290" marB="34290"/>
                </a:tc>
                <a:tc>
                  <a:txBody>
                    <a:bodyPr/>
                    <a:lstStyle/>
                    <a:p>
                      <a:pPr marL="0" indent="0" algn="just">
                        <a:buFont typeface="Arial" panose="020B0604020202020204" pitchFamily="34" charset="0"/>
                        <a:buNone/>
                      </a:pPr>
                      <a:r>
                        <a:rPr lang="en-US" sz="1800" b="0" dirty="0" smtClean="0"/>
                        <a:t>76,1%*</a:t>
                      </a:r>
                    </a:p>
                    <a:p>
                      <a:pPr marL="0" indent="0" algn="just">
                        <a:buFont typeface="Arial" panose="020B0604020202020204" pitchFamily="34" charset="0"/>
                        <a:buNone/>
                      </a:pPr>
                      <a:endParaRPr lang="en-US" sz="1800" b="0" dirty="0" smtClean="0"/>
                    </a:p>
                  </a:txBody>
                  <a:tcPr marL="68580" marR="68580" marT="34290" marB="34290"/>
                </a:tc>
                <a:extLst>
                  <a:ext uri="{0D108BD9-81ED-4DB2-BD59-A6C34878D82A}">
                    <a16:rowId xmlns:a16="http://schemas.microsoft.com/office/drawing/2014/main" xmlns="" val="120338405"/>
                  </a:ext>
                </a:extLst>
              </a:tr>
              <a:tr h="312732">
                <a:tc>
                  <a:txBody>
                    <a:bodyPr/>
                    <a:lstStyle/>
                    <a:p>
                      <a:pPr algn="just"/>
                      <a:r>
                        <a:rPr lang="en-ZA" sz="1800" b="0" dirty="0" smtClean="0"/>
                        <a:t>Department of Energy</a:t>
                      </a:r>
                      <a:endParaRPr lang="en-ZA" sz="1800" b="0" dirty="0"/>
                    </a:p>
                  </a:txBody>
                  <a:tcPr marL="68580" marR="68580" marT="34290" marB="34290"/>
                </a:tc>
                <a:tc>
                  <a:txBody>
                    <a:bodyPr/>
                    <a:lstStyle/>
                    <a:p>
                      <a:pPr algn="just"/>
                      <a:r>
                        <a:rPr lang="en-ZA" sz="1800" b="0" dirty="0" smtClean="0"/>
                        <a:t>32 targets</a:t>
                      </a:r>
                      <a:endParaRPr lang="en-ZA" sz="1800" b="0" dirty="0"/>
                    </a:p>
                  </a:txBody>
                  <a:tcPr marL="68580" marR="68580" marT="34290" marB="34290"/>
                </a:tc>
                <a:tc>
                  <a:txBody>
                    <a:bodyPr/>
                    <a:lstStyle/>
                    <a:p>
                      <a:pPr algn="just"/>
                      <a:r>
                        <a:rPr lang="en-ZA" sz="1800" b="0" dirty="0" smtClean="0"/>
                        <a:t>14 were achieved </a:t>
                      </a:r>
                      <a:endParaRPr lang="en-ZA" sz="1800" b="0" dirty="0"/>
                    </a:p>
                  </a:txBody>
                  <a:tcPr marL="68580" marR="68580" marT="34290" marB="34290"/>
                </a:tc>
                <a:tc>
                  <a:txBody>
                    <a:bodyPr/>
                    <a:lstStyle/>
                    <a:p>
                      <a:pPr algn="just"/>
                      <a:r>
                        <a:rPr lang="en-ZA" sz="1800" b="0" dirty="0" smtClean="0"/>
                        <a:t>18 targets not achieved</a:t>
                      </a:r>
                      <a:endParaRPr lang="en-ZA" sz="1800" b="0" dirty="0"/>
                    </a:p>
                  </a:txBody>
                  <a:tcPr marL="68580" marR="68580" marT="34290" marB="34290"/>
                </a:tc>
                <a:tc>
                  <a:txBody>
                    <a:bodyPr/>
                    <a:lstStyle/>
                    <a:p>
                      <a:pPr algn="just"/>
                      <a:r>
                        <a:rPr lang="en-ZA" sz="1800" b="0" dirty="0" smtClean="0"/>
                        <a:t>43.75%</a:t>
                      </a:r>
                    </a:p>
                  </a:txBody>
                  <a:tcPr marL="68580" marR="68580" marT="34290" marB="34290"/>
                </a:tc>
                <a:extLst>
                  <a:ext uri="{0D108BD9-81ED-4DB2-BD59-A6C34878D82A}">
                    <a16:rowId xmlns:a16="http://schemas.microsoft.com/office/drawing/2014/main" xmlns="" val="2043285446"/>
                  </a:ext>
                </a:extLst>
              </a:tr>
              <a:tr h="681032">
                <a:tc>
                  <a:txBody>
                    <a:bodyPr/>
                    <a:lstStyle/>
                    <a:p>
                      <a:pPr algn="just"/>
                      <a:r>
                        <a:rPr lang="en-ZA" sz="1800" b="0" dirty="0" smtClean="0"/>
                        <a:t>Department of Environmental Affairs</a:t>
                      </a:r>
                      <a:endParaRPr lang="en-ZA" sz="1800" b="0" dirty="0"/>
                    </a:p>
                  </a:txBody>
                  <a:tcPr marL="68580" marR="68580" marT="34290" marB="34290"/>
                </a:tc>
                <a:tc>
                  <a:txBody>
                    <a:bodyPr/>
                    <a:lstStyle/>
                    <a:p>
                      <a:pPr algn="just"/>
                      <a:r>
                        <a:rPr lang="en-ZA" sz="1800" b="0" dirty="0" smtClean="0"/>
                        <a:t>77 targets</a:t>
                      </a:r>
                      <a:endParaRPr lang="en-ZA" sz="1800" b="0" dirty="0"/>
                    </a:p>
                  </a:txBody>
                  <a:tcPr marL="68580" marR="68580" marT="34290" marB="34290"/>
                </a:tc>
                <a:tc>
                  <a:txBody>
                    <a:bodyPr/>
                    <a:lstStyle/>
                    <a:p>
                      <a:pPr algn="just"/>
                      <a:r>
                        <a:rPr lang="en-ZA" sz="1800" b="0" dirty="0" smtClean="0"/>
                        <a:t>51 were achieved </a:t>
                      </a:r>
                      <a:endParaRPr lang="en-ZA" sz="1800" b="0" dirty="0"/>
                    </a:p>
                  </a:txBody>
                  <a:tcPr marL="68580" marR="68580" marT="34290" marB="34290"/>
                </a:tc>
                <a:tc>
                  <a:txBody>
                    <a:bodyPr/>
                    <a:lstStyle/>
                    <a:p>
                      <a:pPr algn="just"/>
                      <a:r>
                        <a:rPr lang="en-ZA" sz="1800" b="0" dirty="0" smtClean="0"/>
                        <a:t>26 targets not achieved</a:t>
                      </a:r>
                      <a:endParaRPr lang="en-ZA" sz="1800" b="0" dirty="0"/>
                    </a:p>
                  </a:txBody>
                  <a:tcPr marL="68580" marR="68580" marT="34290" marB="34290"/>
                </a:tc>
                <a:tc>
                  <a:txBody>
                    <a:bodyPr/>
                    <a:lstStyle/>
                    <a:p>
                      <a:pPr algn="just"/>
                      <a:r>
                        <a:rPr lang="en-ZA" sz="1800" b="0" dirty="0" smtClean="0"/>
                        <a:t>66,23%</a:t>
                      </a:r>
                    </a:p>
                    <a:p>
                      <a:pPr algn="just"/>
                      <a:endParaRPr lang="en-ZA" sz="1800" b="0" dirty="0"/>
                    </a:p>
                  </a:txBody>
                  <a:tcPr marL="68580" marR="68580" marT="34290" marB="34290"/>
                </a:tc>
                <a:extLst>
                  <a:ext uri="{0D108BD9-81ED-4DB2-BD59-A6C34878D82A}">
                    <a16:rowId xmlns:a16="http://schemas.microsoft.com/office/drawing/2014/main" xmlns="" val="105803106"/>
                  </a:ext>
                </a:extLst>
              </a:tr>
              <a:tr h="168533">
                <a:tc>
                  <a:txBody>
                    <a:bodyPr/>
                    <a:lstStyle/>
                    <a:p>
                      <a:pPr algn="just"/>
                      <a:r>
                        <a:rPr lang="en-ZA" sz="1800" b="0" dirty="0" smtClean="0"/>
                        <a:t>Department of Health</a:t>
                      </a:r>
                      <a:endParaRPr lang="en-ZA" sz="1800" b="0" dirty="0"/>
                    </a:p>
                  </a:txBody>
                  <a:tcPr marL="68580" marR="68580" marT="34290" marB="34290"/>
                </a:tc>
                <a:tc gridSpan="4">
                  <a:txBody>
                    <a:bodyPr/>
                    <a:lstStyle/>
                    <a:p>
                      <a:pPr algn="just"/>
                      <a:r>
                        <a:rPr lang="en-US" sz="1800" b="0" dirty="0" smtClean="0"/>
                        <a:t>Did not submit the Quarter 3 reporting in adherence to the 2019/20 QPR Guidelines</a:t>
                      </a:r>
                    </a:p>
                  </a:txBody>
                  <a:tcPr marL="68580" marR="68580" marT="34290" marB="34290"/>
                </a:tc>
                <a:tc hMerge="1">
                  <a:txBody>
                    <a:bodyPr/>
                    <a:lstStyle/>
                    <a:p>
                      <a:pPr algn="just"/>
                      <a:endParaRPr lang="en-ZA" sz="1800" b="0" dirty="0"/>
                    </a:p>
                  </a:txBody>
                  <a:tcPr marL="68580" marR="68580" marT="34290" marB="34290"/>
                </a:tc>
                <a:tc hMerge="1">
                  <a:txBody>
                    <a:bodyPr/>
                    <a:lstStyle/>
                    <a:p>
                      <a:pPr algn="just"/>
                      <a:endParaRPr lang="en-ZA" sz="1800" b="0" dirty="0"/>
                    </a:p>
                  </a:txBody>
                  <a:tcPr marL="68580" marR="68580" marT="34290" marB="34290"/>
                </a:tc>
                <a:tc hMerge="1">
                  <a:txBody>
                    <a:bodyPr/>
                    <a:lstStyle/>
                    <a:p>
                      <a:pPr marL="0" indent="0" algn="just" defTabSz="685800" rtl="0" eaLnBrk="1" latinLnBrk="0" hangingPunct="1">
                        <a:buFont typeface="Arial" panose="020B0604020202020204" pitchFamily="34" charset="0"/>
                        <a:buNone/>
                      </a:pPr>
                      <a:endParaRPr lang="en-ZA" sz="1800" b="0" kern="1200" baseline="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055341534"/>
                  </a:ext>
                </a:extLst>
              </a:tr>
              <a:tr h="168533">
                <a:tc>
                  <a:txBody>
                    <a:bodyPr/>
                    <a:lstStyle/>
                    <a:p>
                      <a:pPr marL="0" algn="just" defTabSz="685800" rtl="0" eaLnBrk="1" latinLnBrk="0" hangingPunct="1"/>
                      <a:r>
                        <a:rPr lang="en-US" sz="1800" b="0" kern="1200" dirty="0" smtClean="0">
                          <a:solidFill>
                            <a:schemeClr val="dk1"/>
                          </a:solidFill>
                          <a:latin typeface="+mn-lt"/>
                          <a:ea typeface="+mn-ea"/>
                          <a:cs typeface="+mn-cs"/>
                        </a:rPr>
                        <a:t>Department of Higher Education and Training</a:t>
                      </a: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15 targets</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7 were achieved</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8 targets not achieved</a:t>
                      </a:r>
                      <a:endParaRPr lang="en-ZA" sz="1800" b="0" kern="1200" dirty="0">
                        <a:solidFill>
                          <a:schemeClr val="dk1"/>
                        </a:solidFill>
                        <a:latin typeface="+mn-lt"/>
                        <a:ea typeface="+mn-ea"/>
                        <a:cs typeface="+mn-cs"/>
                      </a:endParaRPr>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dirty="0" smtClean="0">
                          <a:solidFill>
                            <a:schemeClr val="dk1"/>
                          </a:solidFill>
                          <a:latin typeface="+mn-lt"/>
                          <a:ea typeface="+mn-ea"/>
                          <a:cs typeface="+mn-cs"/>
                        </a:rPr>
                        <a:t>46,67%</a:t>
                      </a: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748871205"/>
                  </a:ext>
                </a:extLst>
              </a:tr>
              <a:tr h="168533">
                <a:tc>
                  <a:txBody>
                    <a:bodyPr/>
                    <a:lstStyle/>
                    <a:p>
                      <a:pPr marL="0" algn="just" defTabSz="685800" rtl="0" eaLnBrk="1" latinLnBrk="0" hangingPunct="1"/>
                      <a:r>
                        <a:rPr lang="en-ZA" sz="1800" b="0" kern="1200" dirty="0" smtClean="0">
                          <a:solidFill>
                            <a:schemeClr val="dk1"/>
                          </a:solidFill>
                          <a:latin typeface="+mn-lt"/>
                          <a:ea typeface="+mn-ea"/>
                          <a:cs typeface="+mn-cs"/>
                        </a:rPr>
                        <a:t>Department of Home Affairs</a:t>
                      </a: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23 targets</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12 were achieved</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11 targets not achieved</a:t>
                      </a:r>
                      <a:endParaRPr lang="en-ZA" sz="1800" b="0" kern="1200" dirty="0">
                        <a:solidFill>
                          <a:schemeClr val="dk1"/>
                        </a:solidFill>
                        <a:latin typeface="+mn-lt"/>
                        <a:ea typeface="+mn-ea"/>
                        <a:cs typeface="+mn-cs"/>
                      </a:endParaRPr>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dirty="0" smtClean="0">
                          <a:solidFill>
                            <a:schemeClr val="dk1"/>
                          </a:solidFill>
                          <a:latin typeface="+mn-lt"/>
                          <a:ea typeface="+mn-ea"/>
                          <a:cs typeface="+mn-cs"/>
                        </a:rPr>
                        <a:t>52%</a:t>
                      </a: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2663761821"/>
                  </a:ext>
                </a:extLst>
              </a:tr>
              <a:tr h="168533">
                <a:tc>
                  <a:txBody>
                    <a:bodyPr/>
                    <a:lstStyle/>
                    <a:p>
                      <a:pPr marL="0" algn="just" defTabSz="685800" rtl="0" eaLnBrk="1" latinLnBrk="0" hangingPunct="1"/>
                      <a:r>
                        <a:rPr lang="en-ZA" sz="1800" b="0" kern="1200" dirty="0" smtClean="0">
                          <a:solidFill>
                            <a:schemeClr val="dk1"/>
                          </a:solidFill>
                          <a:latin typeface="+mn-lt"/>
                          <a:ea typeface="+mn-ea"/>
                          <a:cs typeface="+mn-cs"/>
                        </a:rPr>
                        <a:t>Department of Human Settlements</a:t>
                      </a: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40 targets</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29  were achieved </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11 targets not achieved</a:t>
                      </a:r>
                      <a:endParaRPr lang="en-ZA" sz="1800" b="0" kern="1200" dirty="0">
                        <a:solidFill>
                          <a:schemeClr val="dk1"/>
                        </a:solidFill>
                        <a:latin typeface="+mn-lt"/>
                        <a:ea typeface="+mn-ea"/>
                        <a:cs typeface="+mn-cs"/>
                      </a:endParaRPr>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dirty="0" smtClean="0">
                          <a:solidFill>
                            <a:schemeClr val="dk1"/>
                          </a:solidFill>
                          <a:latin typeface="+mn-lt"/>
                          <a:ea typeface="+mn-ea"/>
                          <a:cs typeface="+mn-cs"/>
                        </a:rPr>
                        <a:t>72,5%</a:t>
                      </a: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4121333739"/>
                  </a:ext>
                </a:extLst>
              </a:tr>
              <a:tr h="168533">
                <a:tc>
                  <a:txBody>
                    <a:bodyPr/>
                    <a:lstStyle/>
                    <a:p>
                      <a:pPr marL="0" algn="just" defTabSz="685800" rtl="0" eaLnBrk="1" latinLnBrk="0" hangingPunct="1"/>
                      <a:r>
                        <a:rPr lang="en-US" sz="1800" b="0" kern="1200" dirty="0" smtClean="0">
                          <a:solidFill>
                            <a:schemeClr val="dk1"/>
                          </a:solidFill>
                          <a:latin typeface="+mn-lt"/>
                          <a:ea typeface="+mn-ea"/>
                          <a:cs typeface="+mn-cs"/>
                        </a:rPr>
                        <a:t>Department of International Relations &amp; Cooperation</a:t>
                      </a:r>
                      <a:endParaRPr lang="en-ZA" sz="1800" b="0" kern="1200" dirty="0" smtClean="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27 targets</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18 were achieved </a:t>
                      </a:r>
                      <a:endParaRPr lang="en-ZA" sz="1800" b="0" kern="1200" dirty="0">
                        <a:solidFill>
                          <a:schemeClr val="dk1"/>
                        </a:solidFill>
                        <a:latin typeface="+mn-lt"/>
                        <a:ea typeface="+mn-ea"/>
                        <a:cs typeface="+mn-cs"/>
                      </a:endParaRPr>
                    </a:p>
                  </a:txBody>
                  <a:tcPr marL="68580" marR="68580" marT="34290" marB="34290"/>
                </a:tc>
                <a:tc>
                  <a:txBody>
                    <a:bodyPr/>
                    <a:lstStyle/>
                    <a:p>
                      <a:pPr marL="0" algn="just" defTabSz="685800" rtl="0" eaLnBrk="1" latinLnBrk="0" hangingPunct="1"/>
                      <a:r>
                        <a:rPr lang="en-ZA" sz="1800" b="0" kern="1200" dirty="0" smtClean="0">
                          <a:solidFill>
                            <a:schemeClr val="dk1"/>
                          </a:solidFill>
                          <a:latin typeface="+mn-lt"/>
                          <a:ea typeface="+mn-ea"/>
                          <a:cs typeface="+mn-cs"/>
                        </a:rPr>
                        <a:t>9 targets not achieved</a:t>
                      </a:r>
                      <a:endParaRPr lang="en-ZA" sz="1800" b="0" kern="1200" dirty="0">
                        <a:solidFill>
                          <a:schemeClr val="dk1"/>
                        </a:solidFill>
                        <a:latin typeface="+mn-lt"/>
                        <a:ea typeface="+mn-ea"/>
                        <a:cs typeface="+mn-cs"/>
                      </a:endParaRPr>
                    </a:p>
                  </a:txBody>
                  <a:tcPr marL="68580" marR="68580" marT="34290" marB="34290"/>
                </a:tc>
                <a:tc>
                  <a:txBody>
                    <a:bodyPr/>
                    <a:lstStyle/>
                    <a:p>
                      <a:pPr marL="0" indent="0" algn="just" defTabSz="685800" rtl="0" eaLnBrk="1" latinLnBrk="0" hangingPunct="1">
                        <a:buFont typeface="Arial" panose="020B0604020202020204" pitchFamily="34" charset="0"/>
                        <a:buNone/>
                      </a:pPr>
                      <a:r>
                        <a:rPr lang="en-ZA" sz="1800" b="0" kern="1200" dirty="0" smtClean="0">
                          <a:solidFill>
                            <a:schemeClr val="dk1"/>
                          </a:solidFill>
                          <a:latin typeface="+mn-lt"/>
                          <a:ea typeface="+mn-ea"/>
                          <a:cs typeface="+mn-cs"/>
                        </a:rPr>
                        <a:t>66,67%</a:t>
                      </a:r>
                      <a:endParaRPr lang="en-ZA" sz="1800" b="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xmlns="" val="1998316288"/>
                  </a:ext>
                </a:extLst>
              </a:tr>
            </a:tbl>
          </a:graphicData>
        </a:graphic>
      </p:graphicFrame>
    </p:spTree>
    <p:extLst>
      <p:ext uri="{BB962C8B-B14F-4D97-AF65-F5344CB8AC3E}">
        <p14:creationId xmlns:p14="http://schemas.microsoft.com/office/powerpoint/2010/main" xmlns="" val="3271057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20" y="111478"/>
            <a:ext cx="11642103" cy="728779"/>
          </a:xfrm>
          <a:solidFill>
            <a:schemeClr val="accent2"/>
          </a:solidFill>
        </p:spPr>
        <p:txBody>
          <a:bodyPr>
            <a:normAutofit/>
          </a:bodyPr>
          <a:lstStyle/>
          <a:p>
            <a:pPr algn="ctr"/>
            <a:r>
              <a:rPr lang="en-US" sz="3100" b="1" dirty="0"/>
              <a:t>Department of </a:t>
            </a:r>
            <a:r>
              <a:rPr lang="en-US" sz="3100" b="1" dirty="0" smtClean="0"/>
              <a:t>Employment and Labour 2019/20</a:t>
            </a:r>
            <a:endParaRPr lang="en-US" sz="3100" b="1" dirty="0"/>
          </a:p>
        </p:txBody>
      </p:sp>
      <p:sp>
        <p:nvSpPr>
          <p:cNvPr id="3" name="Content Placeholder 2"/>
          <p:cNvSpPr>
            <a:spLocks noGrp="1"/>
          </p:cNvSpPr>
          <p:nvPr>
            <p:ph idx="1"/>
          </p:nvPr>
        </p:nvSpPr>
        <p:spPr>
          <a:xfrm>
            <a:off x="272319" y="1026175"/>
            <a:ext cx="11642103" cy="4896544"/>
          </a:xfrm>
        </p:spPr>
        <p:txBody>
          <a:bodyPr>
            <a:normAutofit/>
          </a:bodyPr>
          <a:lstStyle/>
          <a:p>
            <a:pPr marL="0" indent="0">
              <a:buNone/>
            </a:pPr>
            <a:r>
              <a:rPr lang="en-US" b="1" dirty="0" smtClean="0">
                <a:solidFill>
                  <a:schemeClr val="tx1"/>
                </a:solidFill>
              </a:rPr>
              <a:t>Resolutions of the Performance Dialogue:</a:t>
            </a:r>
            <a:endParaRPr lang="en-US" sz="1600" b="1" dirty="0" smtClean="0">
              <a:solidFill>
                <a:schemeClr val="tx1"/>
              </a:solidFill>
            </a:endParaRPr>
          </a:p>
          <a:p>
            <a:pPr lvl="0" algn="just">
              <a:buFont typeface="Wingdings" panose="05000000000000000000" pitchFamily="2" charset="2"/>
              <a:buChar char="Ø"/>
            </a:pPr>
            <a:endParaRPr lang="en-ZA" dirty="0" smtClean="0">
              <a:solidFill>
                <a:prstClr val="black"/>
              </a:solidFill>
            </a:endParaRPr>
          </a:p>
          <a:p>
            <a:pPr lvl="0" algn="just">
              <a:buFont typeface="Wingdings" panose="05000000000000000000" pitchFamily="2" charset="2"/>
              <a:buChar char="Ø"/>
            </a:pPr>
            <a:r>
              <a:rPr lang="en-ZA" dirty="0" smtClean="0">
                <a:solidFill>
                  <a:prstClr val="black"/>
                </a:solidFill>
              </a:rPr>
              <a:t>The </a:t>
            </a:r>
            <a:r>
              <a:rPr lang="en-ZA" dirty="0">
                <a:solidFill>
                  <a:prstClr val="black"/>
                </a:solidFill>
              </a:rPr>
              <a:t>department to take into account the recommendations from the assessment report when finalising the 2020/25 SP and 2020/21 </a:t>
            </a:r>
            <a:r>
              <a:rPr lang="en-ZA" dirty="0" smtClean="0">
                <a:solidFill>
                  <a:prstClr val="black"/>
                </a:solidFill>
              </a:rPr>
              <a:t>APPs, </a:t>
            </a:r>
            <a:r>
              <a:rPr lang="en-ZA" dirty="0" smtClean="0"/>
              <a:t>particularly to have institutional impact and outcomes, and distinguish between measurement of outcomes and outputs</a:t>
            </a:r>
          </a:p>
          <a:p>
            <a:pPr lvl="0" algn="just">
              <a:buFont typeface="Wingdings" panose="05000000000000000000" pitchFamily="2" charset="2"/>
              <a:buChar char="Ø"/>
            </a:pPr>
            <a:endParaRPr lang="en-ZA" dirty="0"/>
          </a:p>
          <a:p>
            <a:pPr algn="just">
              <a:buFont typeface="Wingdings" panose="05000000000000000000" pitchFamily="2" charset="2"/>
              <a:buChar char="Ø"/>
            </a:pPr>
            <a:r>
              <a:rPr lang="en-ZA" dirty="0"/>
              <a:t>The department is advised to strengthen the function of </a:t>
            </a:r>
            <a:r>
              <a:rPr lang="en-ZA" dirty="0" smtClean="0"/>
              <a:t>“</a:t>
            </a:r>
            <a:r>
              <a:rPr lang="en-ZA" u="sng" dirty="0" smtClean="0"/>
              <a:t>employment</a:t>
            </a:r>
            <a:r>
              <a:rPr lang="en-ZA" dirty="0" smtClean="0"/>
              <a:t>” </a:t>
            </a:r>
            <a:r>
              <a:rPr lang="en-ZA" dirty="0"/>
              <a:t>within its plans.</a:t>
            </a:r>
          </a:p>
          <a:p>
            <a:pPr lvl="0" algn="just">
              <a:buFont typeface="Wingdings" panose="05000000000000000000" pitchFamily="2" charset="2"/>
              <a:buChar char="Ø"/>
            </a:pPr>
            <a:endParaRPr lang="en-ZA" dirty="0" smtClean="0">
              <a:solidFill>
                <a:prstClr val="black"/>
              </a:solidFill>
            </a:endParaRPr>
          </a:p>
          <a:p>
            <a:pPr lvl="0" algn="just">
              <a:buFont typeface="Wingdings" panose="05000000000000000000" pitchFamily="2" charset="2"/>
              <a:buChar char="Ø"/>
            </a:pPr>
            <a:r>
              <a:rPr lang="en-ZA" dirty="0"/>
              <a:t>The department to incorporate disaggregated </a:t>
            </a:r>
            <a:r>
              <a:rPr lang="en-ZA" dirty="0" smtClean="0"/>
              <a:t>data </a:t>
            </a:r>
            <a:r>
              <a:rPr lang="en-ZA" dirty="0"/>
              <a:t>of the </a:t>
            </a:r>
            <a:r>
              <a:rPr lang="en-ZA" dirty="0" smtClean="0"/>
              <a:t>beneficiaries (women, youth and people with disabilities) </a:t>
            </a:r>
            <a:r>
              <a:rPr lang="en-ZA" dirty="0"/>
              <a:t>in their plans. </a:t>
            </a:r>
          </a:p>
          <a:p>
            <a:pPr lvl="0" algn="just">
              <a:buFont typeface="Wingdings" panose="05000000000000000000" pitchFamily="2" charset="2"/>
              <a:buChar char="Ø"/>
            </a:pPr>
            <a:endParaRPr lang="en-ZA" dirty="0" smtClean="0">
              <a:solidFill>
                <a:prstClr val="black"/>
              </a:solidFill>
            </a:endParaRPr>
          </a:p>
          <a:p>
            <a:pPr lvl="0" algn="just">
              <a:buFont typeface="Wingdings" panose="05000000000000000000" pitchFamily="2" charset="2"/>
              <a:buChar char="Ø"/>
            </a:pPr>
            <a:r>
              <a:rPr lang="en-ZA" dirty="0"/>
              <a:t>The department is advised to develop mechanisms to disaggregate data during  collection data in order to be responsive to the designated groups.</a:t>
            </a:r>
            <a:endParaRPr lang="en-ZA" dirty="0">
              <a:solidFill>
                <a:prstClr val="black"/>
              </a:solidFill>
            </a:endParaRPr>
          </a:p>
          <a:p>
            <a:pPr marL="82550" indent="0">
              <a:buNone/>
            </a:pPr>
            <a:endParaRPr lang="en-US" sz="1600" dirty="0">
              <a:solidFill>
                <a:schemeClr val="tx1"/>
              </a:solidFill>
            </a:endParaRPr>
          </a:p>
          <a:p>
            <a:pPr>
              <a:buFontTx/>
              <a:buChar char="-"/>
            </a:pPr>
            <a:endParaRPr lang="en-US" dirty="0"/>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60</a:t>
            </a:fld>
            <a:endParaRPr lang="en-ZA" dirty="0">
              <a:solidFill>
                <a:srgbClr val="531A17">
                  <a:satMod val="130000"/>
                </a:srgbClr>
              </a:solidFill>
            </a:endParaRPr>
          </a:p>
        </p:txBody>
      </p:sp>
    </p:spTree>
    <p:extLst>
      <p:ext uri="{BB962C8B-B14F-4D97-AF65-F5344CB8AC3E}">
        <p14:creationId xmlns:p14="http://schemas.microsoft.com/office/powerpoint/2010/main" xmlns="" val="3615594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30" y="156190"/>
            <a:ext cx="11943760" cy="861905"/>
          </a:xfrm>
          <a:solidFill>
            <a:schemeClr val="accent2"/>
          </a:solidFill>
        </p:spPr>
        <p:txBody>
          <a:bodyPr>
            <a:normAutofit/>
          </a:bodyPr>
          <a:lstStyle/>
          <a:p>
            <a:pPr algn="ctr"/>
            <a:r>
              <a:rPr lang="en-US" sz="3100" b="1" dirty="0"/>
              <a:t>Department </a:t>
            </a:r>
            <a:r>
              <a:rPr lang="en-US" sz="3100" b="1" dirty="0" smtClean="0"/>
              <a:t>of Small Business Development  2019/20</a:t>
            </a:r>
            <a:endParaRPr lang="en-US" sz="3100" b="1" dirty="0"/>
          </a:p>
        </p:txBody>
      </p:sp>
      <p:sp>
        <p:nvSpPr>
          <p:cNvPr id="3" name="Content Placeholder 2"/>
          <p:cNvSpPr>
            <a:spLocks noGrp="1"/>
          </p:cNvSpPr>
          <p:nvPr>
            <p:ph idx="1"/>
          </p:nvPr>
        </p:nvSpPr>
        <p:spPr>
          <a:xfrm>
            <a:off x="150830" y="1300156"/>
            <a:ext cx="11943760" cy="4557888"/>
          </a:xfrm>
        </p:spPr>
        <p:txBody>
          <a:bodyPr>
            <a:normAutofit/>
          </a:bodyPr>
          <a:lstStyle/>
          <a:p>
            <a:pPr marL="0" lvl="0" indent="0">
              <a:buNone/>
            </a:pPr>
            <a:r>
              <a:rPr lang="en-US" b="1" dirty="0">
                <a:solidFill>
                  <a:prstClr val="black"/>
                </a:solidFill>
              </a:rPr>
              <a:t>Resolutions of the Performance </a:t>
            </a:r>
            <a:r>
              <a:rPr lang="en-US" b="1" dirty="0" smtClean="0">
                <a:solidFill>
                  <a:prstClr val="black"/>
                </a:solidFill>
              </a:rPr>
              <a:t>Dialogue</a:t>
            </a:r>
            <a:r>
              <a:rPr lang="en-US" dirty="0" smtClean="0">
                <a:solidFill>
                  <a:prstClr val="black"/>
                </a:solidFill>
              </a:rPr>
              <a:t>:</a:t>
            </a:r>
            <a:endParaRPr lang="en-US" dirty="0">
              <a:solidFill>
                <a:prstClr val="black"/>
              </a:solidFill>
            </a:endParaRPr>
          </a:p>
          <a:p>
            <a:pPr marL="630238" lvl="0" indent="-547688">
              <a:buFont typeface="Wingdings" panose="05000000000000000000" pitchFamily="2" charset="2"/>
              <a:buChar char="Ø"/>
            </a:pPr>
            <a:endParaRPr lang="en-US" sz="1600" dirty="0">
              <a:solidFill>
                <a:prstClr val="black"/>
              </a:solidFill>
            </a:endParaRPr>
          </a:p>
          <a:p>
            <a:pPr lvl="0" algn="just">
              <a:buFont typeface="Wingdings" panose="05000000000000000000" pitchFamily="2" charset="2"/>
              <a:buChar char="Ø"/>
            </a:pPr>
            <a:r>
              <a:rPr lang="en-ZA" dirty="0"/>
              <a:t>The department to take into account the recommendations from the assessment report when finalising the 2020/25 SP and 2020/21 </a:t>
            </a:r>
            <a:r>
              <a:rPr lang="en-ZA" dirty="0" smtClean="0"/>
              <a:t>APPs, in </a:t>
            </a:r>
            <a:r>
              <a:rPr lang="en-ZA" dirty="0"/>
              <a:t>particular to have institutional impact and outcomes, and </a:t>
            </a:r>
            <a:r>
              <a:rPr lang="en-ZA" dirty="0" smtClean="0"/>
              <a:t>all outcomes are measurable through an outcome indicator and five year targets.</a:t>
            </a:r>
          </a:p>
          <a:p>
            <a:pPr lvl="0" algn="just">
              <a:buFont typeface="Wingdings" panose="05000000000000000000" pitchFamily="2" charset="2"/>
              <a:buChar char="Ø"/>
            </a:pPr>
            <a:endParaRPr lang="en-ZA" dirty="0"/>
          </a:p>
          <a:p>
            <a:pPr lvl="0" algn="just">
              <a:buFont typeface="Wingdings" panose="05000000000000000000" pitchFamily="2" charset="2"/>
              <a:buChar char="Ø"/>
            </a:pPr>
            <a:r>
              <a:rPr lang="en-ZA" dirty="0" smtClean="0"/>
              <a:t>Department to submit the non-financial and financial performance progress to DPME and NT.</a:t>
            </a:r>
          </a:p>
          <a:p>
            <a:pPr lvl="0" algn="just">
              <a:buFont typeface="Wingdings" panose="05000000000000000000" pitchFamily="2" charset="2"/>
              <a:buChar char="Ø"/>
            </a:pPr>
            <a:endParaRPr lang="en-ZA" dirty="0"/>
          </a:p>
          <a:p>
            <a:pPr lvl="0" algn="just">
              <a:buFont typeface="Wingdings" panose="05000000000000000000" pitchFamily="2" charset="2"/>
              <a:buChar char="Ø"/>
            </a:pPr>
            <a:r>
              <a:rPr lang="en-ZA" dirty="0" smtClean="0"/>
              <a:t>The </a:t>
            </a:r>
            <a:r>
              <a:rPr lang="en-ZA" dirty="0"/>
              <a:t>department should demonstrate in the plan, how </a:t>
            </a:r>
            <a:r>
              <a:rPr lang="en-ZA" dirty="0" smtClean="0"/>
              <a:t>it will </a:t>
            </a:r>
            <a:r>
              <a:rPr lang="en-ZA" dirty="0"/>
              <a:t>use the opportunity presented by Regional Integration –AFCTA to ensure the support of small, micro business towards competitive and availability of the </a:t>
            </a:r>
            <a:r>
              <a:rPr lang="en-ZA" dirty="0" smtClean="0"/>
              <a:t>market.</a:t>
            </a:r>
          </a:p>
          <a:p>
            <a:pPr lvl="0" algn="just">
              <a:buFont typeface="Wingdings" panose="05000000000000000000" pitchFamily="2" charset="2"/>
              <a:buChar char="Ø"/>
            </a:pPr>
            <a:endParaRPr lang="en-ZA" dirty="0">
              <a:solidFill>
                <a:prstClr val="black"/>
              </a:solidFill>
            </a:endParaRPr>
          </a:p>
          <a:p>
            <a:pPr lvl="0" algn="just">
              <a:buFont typeface="Wingdings" panose="05000000000000000000" pitchFamily="2" charset="2"/>
              <a:buChar char="Ø"/>
            </a:pPr>
            <a:endParaRPr lang="en-ZA" dirty="0" smtClean="0">
              <a:solidFill>
                <a:prstClr val="black"/>
              </a:solidFill>
            </a:endParaRPr>
          </a:p>
          <a:p>
            <a:pPr lvl="0" algn="just">
              <a:buFont typeface="Wingdings" panose="05000000000000000000" pitchFamily="2" charset="2"/>
              <a:buChar char="Ø"/>
            </a:pPr>
            <a:endParaRPr lang="en-ZA" dirty="0">
              <a:solidFill>
                <a:prstClr val="black"/>
              </a:solidFill>
            </a:endParaRPr>
          </a:p>
          <a:p>
            <a:pPr lvl="0" algn="just">
              <a:buFont typeface="Wingdings" panose="05000000000000000000" pitchFamily="2" charset="2"/>
              <a:buChar char="Ø"/>
            </a:pPr>
            <a:endParaRPr lang="en-US" dirty="0"/>
          </a:p>
          <a:p>
            <a:pPr lvl="0" algn="just">
              <a:buFont typeface="Wingdings" panose="05000000000000000000" pitchFamily="2" charset="2"/>
              <a:buChar char="Ø"/>
            </a:pPr>
            <a:endParaRPr lang="en-US" dirty="0">
              <a:solidFill>
                <a:prstClr val="black"/>
              </a:solidFill>
            </a:endParaRPr>
          </a:p>
          <a:p>
            <a:pPr lvl="0" algn="just">
              <a:buFont typeface="Wingdings" panose="05000000000000000000" pitchFamily="2" charset="2"/>
              <a:buChar char="Ø"/>
            </a:pPr>
            <a:endParaRPr lang="en-ZA" dirty="0" smtClean="0">
              <a:solidFill>
                <a:prstClr val="black"/>
              </a:solidFill>
            </a:endParaRPr>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61</a:t>
            </a:fld>
            <a:endParaRPr lang="en-ZA" dirty="0">
              <a:solidFill>
                <a:srgbClr val="531A17">
                  <a:satMod val="130000"/>
                </a:srgbClr>
              </a:solidFill>
            </a:endParaRPr>
          </a:p>
        </p:txBody>
      </p:sp>
    </p:spTree>
    <p:extLst>
      <p:ext uri="{BB962C8B-B14F-4D97-AF65-F5344CB8AC3E}">
        <p14:creationId xmlns:p14="http://schemas.microsoft.com/office/powerpoint/2010/main" xmlns="" val="9601235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09" y="171847"/>
            <a:ext cx="11828165" cy="783393"/>
          </a:xfrm>
          <a:solidFill>
            <a:schemeClr val="accent2"/>
          </a:solidFill>
        </p:spPr>
        <p:txBody>
          <a:bodyPr/>
          <a:lstStyle/>
          <a:p>
            <a:pPr algn="ctr"/>
            <a:r>
              <a:rPr lang="en-US" sz="3100" b="1" dirty="0" smtClean="0"/>
              <a:t>Department of Social Development 2019/20</a:t>
            </a:r>
            <a:endParaRPr lang="en-US" sz="3100" b="1" dirty="0"/>
          </a:p>
        </p:txBody>
      </p:sp>
      <p:sp>
        <p:nvSpPr>
          <p:cNvPr id="3" name="Content Placeholder 2"/>
          <p:cNvSpPr>
            <a:spLocks noGrp="1"/>
          </p:cNvSpPr>
          <p:nvPr>
            <p:ph idx="1"/>
          </p:nvPr>
        </p:nvSpPr>
        <p:spPr>
          <a:xfrm>
            <a:off x="179109" y="1097002"/>
            <a:ext cx="11828165" cy="5117587"/>
          </a:xfrm>
        </p:spPr>
        <p:txBody>
          <a:bodyPr>
            <a:normAutofit lnSpcReduction="10000"/>
          </a:bodyPr>
          <a:lstStyle/>
          <a:p>
            <a:pPr marL="0" indent="0">
              <a:buNone/>
            </a:pPr>
            <a:r>
              <a:rPr lang="en-US" sz="2400" b="1" dirty="0">
                <a:solidFill>
                  <a:prstClr val="black"/>
                </a:solidFill>
              </a:rPr>
              <a:t>Resolutions of the Performance Dialogue</a:t>
            </a:r>
            <a:r>
              <a:rPr lang="en-US" sz="2400" dirty="0">
                <a:solidFill>
                  <a:prstClr val="black"/>
                </a:solidFill>
              </a:rPr>
              <a:t>:</a:t>
            </a:r>
          </a:p>
          <a:p>
            <a:pPr lvl="0" algn="just">
              <a:buFont typeface="Wingdings" panose="05000000000000000000" pitchFamily="2" charset="2"/>
              <a:buChar char="Ø"/>
            </a:pPr>
            <a:endParaRPr lang="en-ZA" dirty="0" smtClean="0"/>
          </a:p>
          <a:p>
            <a:pPr lvl="0" algn="just">
              <a:buFont typeface="Wingdings" panose="05000000000000000000" pitchFamily="2" charset="2"/>
              <a:buChar char="Ø"/>
            </a:pPr>
            <a:r>
              <a:rPr lang="en-ZA" dirty="0" smtClean="0"/>
              <a:t>The </a:t>
            </a:r>
            <a:r>
              <a:rPr lang="en-ZA" dirty="0"/>
              <a:t>department to take into account the recommendations from the assessment report when finalising the </a:t>
            </a:r>
            <a:r>
              <a:rPr lang="en-ZA" dirty="0" smtClean="0"/>
              <a:t>2020/25 SP and 2020/21 APPs, in particular aligning the plans with the MTSF. </a:t>
            </a:r>
          </a:p>
          <a:p>
            <a:pPr lvl="0" algn="just">
              <a:buFont typeface="Wingdings" panose="05000000000000000000" pitchFamily="2" charset="2"/>
              <a:buChar char="Ø"/>
            </a:pPr>
            <a:endParaRPr lang="en-ZA" dirty="0" smtClean="0"/>
          </a:p>
          <a:p>
            <a:pPr lvl="0" algn="just">
              <a:buFont typeface="Wingdings" panose="05000000000000000000" pitchFamily="2" charset="2"/>
              <a:buChar char="Ø"/>
            </a:pPr>
            <a:r>
              <a:rPr lang="en-ZA" dirty="0" smtClean="0"/>
              <a:t>The department to clarify the role of the department in ECD e.g. which age group are the responsibility of the DSD (0 -4 years).</a:t>
            </a:r>
            <a:endParaRPr lang="en-ZA" dirty="0"/>
          </a:p>
          <a:p>
            <a:pPr algn="just">
              <a:buFont typeface="Wingdings" panose="05000000000000000000" pitchFamily="2" charset="2"/>
              <a:buChar char="Ø"/>
            </a:pPr>
            <a:endParaRPr lang="en-US" sz="2600" dirty="0">
              <a:cs typeface="Calibri" panose="020F0502020204030204" pitchFamily="34" charset="0"/>
            </a:endParaRPr>
          </a:p>
          <a:p>
            <a:pPr algn="just">
              <a:buFont typeface="Wingdings" panose="05000000000000000000" pitchFamily="2" charset="2"/>
              <a:buChar char="Ø"/>
            </a:pPr>
            <a:r>
              <a:rPr lang="en-US" dirty="0"/>
              <a:t>The department is advised to provide reasons for deviations and corrective actions for </a:t>
            </a:r>
            <a:r>
              <a:rPr lang="en-US" dirty="0" smtClean="0"/>
              <a:t>non-performances.</a:t>
            </a:r>
            <a:endParaRPr lang="en-US" dirty="0"/>
          </a:p>
          <a:p>
            <a:pPr algn="just">
              <a:buFont typeface="Wingdings" panose="05000000000000000000" pitchFamily="2" charset="2"/>
              <a:buChar char="Ø"/>
            </a:pPr>
            <a:endParaRPr lang="en-US" sz="2600" dirty="0">
              <a:cs typeface="Calibri" panose="020F0502020204030204" pitchFamily="34" charset="0"/>
            </a:endParaRPr>
          </a:p>
          <a:p>
            <a:pPr algn="just">
              <a:buFont typeface="Wingdings" panose="05000000000000000000" pitchFamily="2" charset="2"/>
              <a:buChar char="Ø"/>
            </a:pPr>
            <a:r>
              <a:rPr lang="en-US" dirty="0"/>
              <a:t>Engage with DPME in the process of standardising the sector indicators</a:t>
            </a:r>
            <a:r>
              <a:rPr lang="en-US" dirty="0" smtClean="0"/>
              <a:t>.</a:t>
            </a:r>
          </a:p>
          <a:p>
            <a:pPr algn="just">
              <a:buFont typeface="Wingdings" panose="05000000000000000000" pitchFamily="2" charset="2"/>
              <a:buChar char="Ø"/>
            </a:pPr>
            <a:endParaRPr lang="en-US" dirty="0"/>
          </a:p>
          <a:p>
            <a:pPr lvl="0" algn="just">
              <a:buFont typeface="Wingdings" panose="05000000000000000000" pitchFamily="2" charset="2"/>
              <a:buChar char="Ø"/>
            </a:pPr>
            <a:r>
              <a:rPr lang="en-ZA" dirty="0"/>
              <a:t>The department must ensure alignment between non-financial and financial performance.</a:t>
            </a:r>
          </a:p>
          <a:p>
            <a:pPr algn="just">
              <a:buFont typeface="Wingdings" panose="05000000000000000000" pitchFamily="2" charset="2"/>
              <a:buChar char="Ø"/>
            </a:pPr>
            <a:endParaRPr lang="en-US" dirty="0"/>
          </a:p>
          <a:p>
            <a:pPr algn="just">
              <a:buFont typeface="Wingdings" panose="05000000000000000000" pitchFamily="2" charset="2"/>
              <a:buChar char="Ø"/>
            </a:pPr>
            <a:endParaRPr lang="en-US" sz="2600" dirty="0">
              <a:cs typeface="Calibri" panose="020F0502020204030204" pitchFamily="34" charset="0"/>
            </a:endParaRPr>
          </a:p>
          <a:p>
            <a:pPr marL="0" indent="0" algn="just">
              <a:buNone/>
            </a:pPr>
            <a:endParaRPr lang="en-US" sz="33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62</a:t>
            </a:fld>
            <a:endParaRPr lang="en-ZA" dirty="0">
              <a:solidFill>
                <a:srgbClr val="531A17">
                  <a:satMod val="130000"/>
                </a:srgbClr>
              </a:solidFill>
            </a:endParaRPr>
          </a:p>
        </p:txBody>
      </p:sp>
    </p:spTree>
    <p:extLst>
      <p:ext uri="{BB962C8B-B14F-4D97-AF65-F5344CB8AC3E}">
        <p14:creationId xmlns:p14="http://schemas.microsoft.com/office/powerpoint/2010/main" xmlns="" val="42672057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6" y="208792"/>
            <a:ext cx="11623250" cy="783393"/>
          </a:xfrm>
          <a:solidFill>
            <a:schemeClr val="accent2"/>
          </a:solidFill>
        </p:spPr>
        <p:txBody>
          <a:bodyPr/>
          <a:lstStyle/>
          <a:p>
            <a:pPr algn="ctr"/>
            <a:r>
              <a:rPr lang="en-US" sz="3100" b="1" dirty="0" smtClean="0"/>
              <a:t>Department of Military Veterans 2019/20</a:t>
            </a:r>
            <a:endParaRPr lang="en-US" sz="3100" b="1" dirty="0"/>
          </a:p>
        </p:txBody>
      </p:sp>
      <p:sp>
        <p:nvSpPr>
          <p:cNvPr id="3" name="Content Placeholder 2"/>
          <p:cNvSpPr>
            <a:spLocks noGrp="1"/>
          </p:cNvSpPr>
          <p:nvPr>
            <p:ph idx="1"/>
          </p:nvPr>
        </p:nvSpPr>
        <p:spPr>
          <a:xfrm>
            <a:off x="216816" y="1115475"/>
            <a:ext cx="11623250" cy="5117587"/>
          </a:xfrm>
        </p:spPr>
        <p:txBody>
          <a:bodyPr>
            <a:normAutofit/>
          </a:bodyPr>
          <a:lstStyle/>
          <a:p>
            <a:pPr marL="0" lvl="0" indent="0">
              <a:buNone/>
            </a:pPr>
            <a:r>
              <a:rPr lang="en-US" b="1" dirty="0">
                <a:solidFill>
                  <a:prstClr val="black"/>
                </a:solidFill>
              </a:rPr>
              <a:t>Resolutions of the Performance Dialogue</a:t>
            </a:r>
            <a:r>
              <a:rPr lang="en-US" dirty="0">
                <a:solidFill>
                  <a:prstClr val="black"/>
                </a:solidFill>
              </a:rPr>
              <a:t>:</a:t>
            </a:r>
          </a:p>
          <a:p>
            <a:pPr marL="630238" lvl="0" indent="-547688">
              <a:buFont typeface="Wingdings" panose="05000000000000000000" pitchFamily="2" charset="2"/>
              <a:buChar char="Ø"/>
            </a:pPr>
            <a:endParaRPr lang="en-US" sz="1600" dirty="0">
              <a:solidFill>
                <a:prstClr val="black"/>
              </a:solidFill>
            </a:endParaRPr>
          </a:p>
          <a:p>
            <a:pPr lvl="0" algn="just">
              <a:buFont typeface="Wingdings" panose="05000000000000000000" pitchFamily="2" charset="2"/>
              <a:buChar char="Ø"/>
            </a:pPr>
            <a:r>
              <a:rPr lang="en-ZA" dirty="0">
                <a:solidFill>
                  <a:prstClr val="black"/>
                </a:solidFill>
              </a:rPr>
              <a:t>The department to take into account the recommendations from the assessment report when finalising the 2020/25 SP and 2020/21 </a:t>
            </a:r>
            <a:r>
              <a:rPr lang="en-ZA" dirty="0" smtClean="0">
                <a:solidFill>
                  <a:prstClr val="black"/>
                </a:solidFill>
              </a:rPr>
              <a:t>APPs</a:t>
            </a:r>
            <a:r>
              <a:rPr lang="en-ZA" dirty="0" smtClean="0"/>
              <a:t>, in particular improving the impact statement </a:t>
            </a:r>
            <a:r>
              <a:rPr lang="en-ZA" dirty="0"/>
              <a:t>and distinguish between measurement of outcomes and outputs.</a:t>
            </a:r>
            <a:endParaRPr lang="en-ZA" dirty="0" smtClean="0"/>
          </a:p>
          <a:p>
            <a:pPr lvl="0" algn="just">
              <a:buFont typeface="Wingdings" panose="05000000000000000000" pitchFamily="2" charset="2"/>
              <a:buChar char="Ø"/>
            </a:pPr>
            <a:endParaRPr lang="en-ZA" dirty="0">
              <a:solidFill>
                <a:prstClr val="black"/>
              </a:solidFill>
            </a:endParaRPr>
          </a:p>
          <a:p>
            <a:pPr algn="just">
              <a:buFont typeface="Wingdings" panose="05000000000000000000" pitchFamily="2" charset="2"/>
              <a:buChar char="Ø"/>
            </a:pPr>
            <a:r>
              <a:rPr lang="en-ZA" dirty="0"/>
              <a:t>The department is advised to communicate with NT in relation to the changes made to the ENE </a:t>
            </a:r>
            <a:r>
              <a:rPr lang="en-ZA" dirty="0" smtClean="0"/>
              <a:t>indicators.</a:t>
            </a:r>
          </a:p>
          <a:p>
            <a:pPr marL="0" indent="0" algn="just">
              <a:buNone/>
            </a:pPr>
            <a:endParaRPr lang="en-ZA" dirty="0"/>
          </a:p>
          <a:p>
            <a:pPr algn="just">
              <a:buFont typeface="Wingdings" panose="05000000000000000000" pitchFamily="2" charset="2"/>
              <a:buChar char="Ø"/>
            </a:pPr>
            <a:r>
              <a:rPr lang="en-ZA" dirty="0" smtClean="0"/>
              <a:t>The </a:t>
            </a:r>
            <a:r>
              <a:rPr lang="en-ZA" dirty="0"/>
              <a:t>department is advised to spend the </a:t>
            </a:r>
            <a:r>
              <a:rPr lang="en-ZA" dirty="0" smtClean="0"/>
              <a:t>budget allocation </a:t>
            </a:r>
            <a:r>
              <a:rPr lang="en-ZA" dirty="0"/>
              <a:t>as a standalone vote</a:t>
            </a:r>
            <a:r>
              <a:rPr lang="en-ZA" dirty="0" smtClean="0"/>
              <a:t>.</a:t>
            </a:r>
          </a:p>
          <a:p>
            <a:pPr algn="just">
              <a:buFont typeface="Wingdings" panose="05000000000000000000" pitchFamily="2" charset="2"/>
              <a:buChar char="Ø"/>
            </a:pPr>
            <a:endParaRPr lang="en-ZA" dirty="0"/>
          </a:p>
          <a:p>
            <a:pPr lvl="0" algn="just">
              <a:buFont typeface="Wingdings" panose="05000000000000000000" pitchFamily="2" charset="2"/>
              <a:buChar char="Ø"/>
            </a:pPr>
            <a:r>
              <a:rPr lang="en-ZA" dirty="0"/>
              <a:t>The department must ensure alignment </a:t>
            </a:r>
            <a:r>
              <a:rPr lang="en-ZA" dirty="0" smtClean="0"/>
              <a:t>between the </a:t>
            </a:r>
            <a:r>
              <a:rPr lang="en-ZA" dirty="0"/>
              <a:t>non-financial and financial performance.</a:t>
            </a:r>
          </a:p>
          <a:p>
            <a:pPr algn="just">
              <a:buFont typeface="Wingdings" panose="05000000000000000000" pitchFamily="2" charset="2"/>
              <a:buChar char="Ø"/>
            </a:pPr>
            <a:endParaRPr lang="en-ZA" dirty="0"/>
          </a:p>
          <a:p>
            <a:pPr algn="just">
              <a:buFont typeface="Wingdings" panose="05000000000000000000" pitchFamily="2" charset="2"/>
              <a:buChar char="Ø"/>
            </a:pPr>
            <a:endParaRPr lang="en-ZA" dirty="0" smtClean="0"/>
          </a:p>
          <a:p>
            <a:pPr algn="just">
              <a:buFont typeface="Wingdings" panose="05000000000000000000" pitchFamily="2" charset="2"/>
              <a:buChar char="Ø"/>
            </a:pPr>
            <a:endParaRPr lang="en-ZA" dirty="0"/>
          </a:p>
          <a:p>
            <a:pPr algn="just">
              <a:buFont typeface="Wingdings" panose="05000000000000000000" pitchFamily="2" charset="2"/>
              <a:buChar char="Ø"/>
            </a:pPr>
            <a:endParaRPr lang="en-ZA" dirty="0"/>
          </a:p>
          <a:p>
            <a:pPr lvl="0" algn="just">
              <a:buFont typeface="Wingdings" panose="05000000000000000000" pitchFamily="2" charset="2"/>
              <a:buChar char="Ø"/>
            </a:pPr>
            <a:endParaRPr lang="en-ZA" dirty="0">
              <a:solidFill>
                <a:prstClr val="black"/>
              </a:solidFill>
            </a:endParaRPr>
          </a:p>
          <a:p>
            <a:pPr marL="0" indent="0" algn="just">
              <a:buNone/>
            </a:pPr>
            <a:endParaRPr lang="en-US" sz="33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63</a:t>
            </a:fld>
            <a:endParaRPr lang="en-ZA" dirty="0">
              <a:solidFill>
                <a:srgbClr val="531A17">
                  <a:satMod val="130000"/>
                </a:srgbClr>
              </a:solidFill>
            </a:endParaRPr>
          </a:p>
        </p:txBody>
      </p:sp>
    </p:spTree>
    <p:extLst>
      <p:ext uri="{BB962C8B-B14F-4D97-AF65-F5344CB8AC3E}">
        <p14:creationId xmlns:p14="http://schemas.microsoft.com/office/powerpoint/2010/main" xmlns="" val="37600287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65" y="295347"/>
            <a:ext cx="11538408" cy="783393"/>
          </a:xfrm>
          <a:solidFill>
            <a:schemeClr val="accent2"/>
          </a:solidFill>
        </p:spPr>
        <p:txBody>
          <a:bodyPr/>
          <a:lstStyle/>
          <a:p>
            <a:pPr algn="ctr"/>
            <a:r>
              <a:rPr lang="en-US" sz="3100" b="1" dirty="0" smtClean="0"/>
              <a:t>The Presidency 2019/20</a:t>
            </a:r>
            <a:endParaRPr lang="en-US" sz="3100" b="1" dirty="0"/>
          </a:p>
        </p:txBody>
      </p:sp>
      <p:sp>
        <p:nvSpPr>
          <p:cNvPr id="3" name="Content Placeholder 2"/>
          <p:cNvSpPr>
            <a:spLocks noGrp="1"/>
          </p:cNvSpPr>
          <p:nvPr>
            <p:ph idx="1"/>
          </p:nvPr>
        </p:nvSpPr>
        <p:spPr>
          <a:xfrm>
            <a:off x="339365" y="1239776"/>
            <a:ext cx="11538408" cy="4955539"/>
          </a:xfrm>
        </p:spPr>
        <p:txBody>
          <a:bodyPr>
            <a:normAutofit/>
          </a:bodyPr>
          <a:lstStyle/>
          <a:p>
            <a:pPr marL="0" lvl="0" indent="0">
              <a:buNone/>
            </a:pPr>
            <a:r>
              <a:rPr lang="en-US" b="1" dirty="0">
                <a:solidFill>
                  <a:prstClr val="black"/>
                </a:solidFill>
              </a:rPr>
              <a:t>Resolutions of the Performance Dialogue</a:t>
            </a:r>
            <a:r>
              <a:rPr lang="en-US" dirty="0">
                <a:solidFill>
                  <a:prstClr val="black"/>
                </a:solidFill>
              </a:rPr>
              <a:t>:</a:t>
            </a:r>
          </a:p>
          <a:p>
            <a:pPr marL="630238" lvl="0" indent="-547688">
              <a:buFont typeface="Wingdings" panose="05000000000000000000" pitchFamily="2" charset="2"/>
              <a:buChar char="Ø"/>
            </a:pPr>
            <a:endParaRPr lang="en-US" sz="1600" dirty="0">
              <a:solidFill>
                <a:prstClr val="black"/>
              </a:solidFill>
            </a:endParaRPr>
          </a:p>
          <a:p>
            <a:pPr lvl="0" algn="just">
              <a:buFont typeface="Wingdings" panose="05000000000000000000" pitchFamily="2" charset="2"/>
              <a:buChar char="Ø"/>
            </a:pPr>
            <a:r>
              <a:rPr lang="en-ZA" dirty="0">
                <a:solidFill>
                  <a:prstClr val="black"/>
                </a:solidFill>
              </a:rPr>
              <a:t>The department to take into account the recommendations from the assessment report when finalising the 2020/25 SP and 2020/21 </a:t>
            </a:r>
            <a:r>
              <a:rPr lang="en-ZA" dirty="0" smtClean="0">
                <a:solidFill>
                  <a:prstClr val="black"/>
                </a:solidFill>
              </a:rPr>
              <a:t>APPs</a:t>
            </a:r>
            <a:r>
              <a:rPr lang="en-ZA" dirty="0" smtClean="0"/>
              <a:t>, in particular the impact statement is developed at an institutional level and that outputs indicators are aligned to the annual targets.</a:t>
            </a:r>
          </a:p>
          <a:p>
            <a:pPr lvl="0" algn="just">
              <a:buFont typeface="Wingdings" panose="05000000000000000000" pitchFamily="2" charset="2"/>
              <a:buChar char="Ø"/>
            </a:pPr>
            <a:endParaRPr lang="en-ZA" dirty="0">
              <a:solidFill>
                <a:prstClr val="black"/>
              </a:solidFill>
            </a:endParaRPr>
          </a:p>
          <a:p>
            <a:pPr lvl="0" algn="just">
              <a:buFont typeface="Wingdings" panose="05000000000000000000" pitchFamily="2" charset="2"/>
              <a:buChar char="Ø"/>
            </a:pPr>
            <a:r>
              <a:rPr lang="en-ZA" dirty="0"/>
              <a:t>ICT strategy should be included in the </a:t>
            </a:r>
            <a:r>
              <a:rPr lang="en-ZA" dirty="0" smtClean="0"/>
              <a:t>2020/21 APPs, as it will improve performance of the department.</a:t>
            </a:r>
            <a:endParaRPr lang="en-ZA" dirty="0"/>
          </a:p>
          <a:p>
            <a:pPr algn="just">
              <a:buFont typeface="Wingdings" panose="05000000000000000000" pitchFamily="2" charset="2"/>
              <a:buChar char="Ø"/>
            </a:pPr>
            <a:endParaRPr lang="en-ZA" dirty="0"/>
          </a:p>
          <a:p>
            <a:pPr algn="just">
              <a:buFont typeface="Wingdings" panose="05000000000000000000" pitchFamily="2" charset="2"/>
              <a:buChar char="Ø"/>
            </a:pPr>
            <a:r>
              <a:rPr lang="en-ZA" dirty="0" smtClean="0"/>
              <a:t>The </a:t>
            </a:r>
            <a:r>
              <a:rPr lang="en-ZA" dirty="0"/>
              <a:t>department to improve on the ENE processes by measuring the outputs that the department will be </a:t>
            </a:r>
            <a:r>
              <a:rPr lang="en-ZA" dirty="0" smtClean="0"/>
              <a:t>delivering </a:t>
            </a:r>
            <a:r>
              <a:rPr lang="en-ZA" dirty="0"/>
              <a:t>in a financial year.</a:t>
            </a:r>
          </a:p>
          <a:p>
            <a:pPr lvl="0" algn="just">
              <a:buFont typeface="Wingdings" panose="05000000000000000000" pitchFamily="2" charset="2"/>
              <a:buChar char="Ø"/>
            </a:pPr>
            <a:endParaRPr lang="en-ZA" dirty="0" smtClean="0">
              <a:solidFill>
                <a:prstClr val="black"/>
              </a:solidFill>
            </a:endParaRPr>
          </a:p>
          <a:p>
            <a:pPr lvl="0" algn="just">
              <a:buFont typeface="Wingdings" panose="05000000000000000000" pitchFamily="2" charset="2"/>
              <a:buChar char="Ø"/>
            </a:pPr>
            <a:endParaRPr lang="en-ZA" dirty="0">
              <a:solidFill>
                <a:prstClr val="black"/>
              </a:solidFill>
            </a:endParaRPr>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64</a:t>
            </a:fld>
            <a:endParaRPr lang="en-ZA" dirty="0">
              <a:solidFill>
                <a:srgbClr val="531A17">
                  <a:satMod val="130000"/>
                </a:srgbClr>
              </a:solidFill>
            </a:endParaRPr>
          </a:p>
        </p:txBody>
      </p:sp>
    </p:spTree>
    <p:extLst>
      <p:ext uri="{BB962C8B-B14F-4D97-AF65-F5344CB8AC3E}">
        <p14:creationId xmlns:p14="http://schemas.microsoft.com/office/powerpoint/2010/main" xmlns="" val="7947249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498" y="99674"/>
            <a:ext cx="11378153" cy="783393"/>
          </a:xfrm>
          <a:solidFill>
            <a:schemeClr val="accent2"/>
          </a:solidFill>
        </p:spPr>
        <p:txBody>
          <a:bodyPr/>
          <a:lstStyle/>
          <a:p>
            <a:pPr algn="ctr"/>
            <a:r>
              <a:rPr lang="en-US" sz="3100" b="1" dirty="0" smtClean="0"/>
              <a:t>Department of Higher Education 2019/20</a:t>
            </a:r>
            <a:endParaRPr lang="en-US" sz="3100" b="1" dirty="0"/>
          </a:p>
        </p:txBody>
      </p:sp>
      <p:sp>
        <p:nvSpPr>
          <p:cNvPr id="3" name="Content Placeholder 2"/>
          <p:cNvSpPr>
            <a:spLocks noGrp="1"/>
          </p:cNvSpPr>
          <p:nvPr>
            <p:ph idx="1"/>
          </p:nvPr>
        </p:nvSpPr>
        <p:spPr>
          <a:xfrm>
            <a:off x="386497" y="1238765"/>
            <a:ext cx="11378153" cy="5117587"/>
          </a:xfrm>
        </p:spPr>
        <p:txBody>
          <a:bodyPr>
            <a:normAutofit/>
          </a:bodyPr>
          <a:lstStyle/>
          <a:p>
            <a:pPr marL="0" lvl="0" indent="0">
              <a:buNone/>
            </a:pPr>
            <a:r>
              <a:rPr lang="en-US" sz="2000" b="1" dirty="0">
                <a:solidFill>
                  <a:prstClr val="black"/>
                </a:solidFill>
              </a:rPr>
              <a:t>Resolutions of the Performance Dialogue</a:t>
            </a:r>
            <a:r>
              <a:rPr lang="en-US" sz="2000" dirty="0">
                <a:solidFill>
                  <a:prstClr val="black"/>
                </a:solidFill>
              </a:rPr>
              <a:t>:</a:t>
            </a:r>
          </a:p>
          <a:p>
            <a:pPr marL="630238" indent="-547688">
              <a:buFont typeface="Wingdings" panose="05000000000000000000" pitchFamily="2" charset="2"/>
              <a:buChar char="Ø"/>
            </a:pPr>
            <a:endParaRPr lang="en-US" sz="2000" dirty="0"/>
          </a:p>
          <a:p>
            <a:pPr lvl="0" algn="just">
              <a:buFont typeface="Wingdings" panose="05000000000000000000" pitchFamily="2" charset="2"/>
              <a:buChar char="Ø"/>
            </a:pPr>
            <a:r>
              <a:rPr lang="en-ZA" sz="2000" dirty="0">
                <a:solidFill>
                  <a:prstClr val="black"/>
                </a:solidFill>
              </a:rPr>
              <a:t>The department to take into account the recommendations from the assessment report when finalising the 2020/25 SP and 2020/21 </a:t>
            </a:r>
            <a:r>
              <a:rPr lang="en-ZA" sz="2000" dirty="0" smtClean="0">
                <a:solidFill>
                  <a:prstClr val="black"/>
                </a:solidFill>
              </a:rPr>
              <a:t>APPs</a:t>
            </a:r>
            <a:r>
              <a:rPr lang="en-ZA" sz="2000" dirty="0" smtClean="0"/>
              <a:t>, in particular ensuring that o</a:t>
            </a:r>
            <a:r>
              <a:rPr lang="en-ZA" dirty="0" smtClean="0"/>
              <a:t>utcome </a:t>
            </a:r>
            <a:r>
              <a:rPr lang="en-ZA" dirty="0"/>
              <a:t>indicators are </a:t>
            </a:r>
            <a:r>
              <a:rPr lang="en-ZA" dirty="0" smtClean="0"/>
              <a:t>reflected at an outcome level rather than at an </a:t>
            </a:r>
            <a:r>
              <a:rPr lang="en-ZA" dirty="0"/>
              <a:t>output level</a:t>
            </a:r>
            <a:endParaRPr lang="en-ZA" sz="2000" dirty="0" smtClean="0"/>
          </a:p>
          <a:p>
            <a:pPr lvl="0" algn="just">
              <a:buFont typeface="Wingdings" panose="05000000000000000000" pitchFamily="2" charset="2"/>
              <a:buChar char="Ø"/>
            </a:pPr>
            <a:endParaRPr lang="en-ZA" sz="2000" dirty="0">
              <a:solidFill>
                <a:prstClr val="black"/>
              </a:solidFill>
            </a:endParaRPr>
          </a:p>
          <a:p>
            <a:pPr algn="just">
              <a:buFont typeface="Wingdings" panose="05000000000000000000" pitchFamily="2" charset="2"/>
              <a:buChar char="Ø"/>
            </a:pPr>
            <a:r>
              <a:rPr lang="en-ZA" dirty="0"/>
              <a:t>An </a:t>
            </a:r>
            <a:r>
              <a:rPr lang="en-ZA"/>
              <a:t>urgent </a:t>
            </a:r>
            <a:r>
              <a:rPr lang="en-ZA" smtClean="0"/>
              <a:t>meeting </a:t>
            </a:r>
            <a:r>
              <a:rPr lang="en-ZA" dirty="0"/>
              <a:t>in relation </a:t>
            </a:r>
            <a:r>
              <a:rPr lang="en-ZA"/>
              <a:t>to </a:t>
            </a:r>
            <a:r>
              <a:rPr lang="en-ZA" smtClean="0"/>
              <a:t>sector</a:t>
            </a:r>
            <a:r>
              <a:rPr lang="en-ZA">
                <a:solidFill>
                  <a:srgbClr val="C00000"/>
                </a:solidFill>
              </a:rPr>
              <a:t> </a:t>
            </a:r>
            <a:r>
              <a:rPr lang="en-ZA" smtClean="0"/>
              <a:t>indicators </a:t>
            </a:r>
            <a:r>
              <a:rPr lang="en-ZA" dirty="0"/>
              <a:t>is needed to assist the department in improving planning and reporting</a:t>
            </a:r>
            <a:r>
              <a:rPr lang="en-ZA" dirty="0" smtClean="0"/>
              <a:t>.</a:t>
            </a:r>
          </a:p>
          <a:p>
            <a:pPr algn="just">
              <a:buFont typeface="Wingdings" panose="05000000000000000000" pitchFamily="2" charset="2"/>
              <a:buChar char="Ø"/>
            </a:pPr>
            <a:endParaRPr lang="en-ZA" dirty="0"/>
          </a:p>
          <a:p>
            <a:pPr algn="just">
              <a:buFont typeface="Wingdings" panose="05000000000000000000" pitchFamily="2" charset="2"/>
              <a:buChar char="Ø"/>
            </a:pPr>
            <a:r>
              <a:rPr lang="en-ZA" dirty="0" smtClean="0"/>
              <a:t>The department must ensure alignment between non-financial and financial performance</a:t>
            </a:r>
            <a:endParaRPr lang="en-ZA" dirty="0"/>
          </a:p>
          <a:p>
            <a:pPr marL="0" lvl="0" indent="0" algn="just">
              <a:buNone/>
            </a:pPr>
            <a:endParaRPr lang="en-ZA" sz="2000" dirty="0">
              <a:solidFill>
                <a:prstClr val="black"/>
              </a:solidFill>
            </a:endParaRPr>
          </a:p>
          <a:p>
            <a:pPr algn="just">
              <a:buFontTx/>
              <a:buChar char="-"/>
            </a:pPr>
            <a:endParaRPr lang="en-US" sz="33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p:txBody>
          <a:bodyPr/>
          <a:lstStyle/>
          <a:p>
            <a:pPr>
              <a:defRPr/>
            </a:pPr>
            <a:fld id="{62AAA1A3-262B-4979-8C18-306C3DA11E9E}" type="slidenum">
              <a:rPr lang="en-ZA">
                <a:solidFill>
                  <a:srgbClr val="531A17">
                    <a:satMod val="130000"/>
                  </a:srgbClr>
                </a:solidFill>
              </a:rPr>
              <a:pPr>
                <a:defRPr/>
              </a:pPr>
              <a:t>65</a:t>
            </a:fld>
            <a:endParaRPr lang="en-ZA" dirty="0">
              <a:solidFill>
                <a:srgbClr val="531A17">
                  <a:satMod val="130000"/>
                </a:srgbClr>
              </a:solidFill>
            </a:endParaRPr>
          </a:p>
        </p:txBody>
      </p:sp>
    </p:spTree>
    <p:extLst>
      <p:ext uri="{BB962C8B-B14F-4D97-AF65-F5344CB8AC3E}">
        <p14:creationId xmlns:p14="http://schemas.microsoft.com/office/powerpoint/2010/main" xmlns="" val="3706072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 name="DPME_Induction_Slides_THANK YOU11.jpg" descr="DPME_Induction_Slides_THANK YOU11.jpg"/>
          <p:cNvPicPr>
            <a:picLocks noChangeAspect="1"/>
          </p:cNvPicPr>
          <p:nvPr/>
        </p:nvPicPr>
        <p:blipFill>
          <a:blip r:embed="rId2" cstate="print">
            <a:extLst/>
          </a:blip>
          <a:stretch>
            <a:fillRect/>
          </a:stretch>
        </p:blipFill>
        <p:spPr>
          <a:xfrm>
            <a:off x="1524713" y="0"/>
            <a:ext cx="9142574" cy="6858000"/>
          </a:xfrm>
          <a:prstGeom prst="rect">
            <a:avLst/>
          </a:prstGeom>
          <a:ln w="12700">
            <a:miter lim="400000"/>
          </a:ln>
        </p:spPr>
      </p:pic>
    </p:spTree>
    <p:extLst>
      <p:ext uri="{BB962C8B-B14F-4D97-AF65-F5344CB8AC3E}">
        <p14:creationId xmlns:p14="http://schemas.microsoft.com/office/powerpoint/2010/main" xmlns="" val="34631894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06" y="116391"/>
            <a:ext cx="11679101" cy="523220"/>
          </a:xfrm>
          <a:prstGeom prst="rect">
            <a:avLst/>
          </a:prstGeom>
          <a:solidFill>
            <a:schemeClr val="accent2"/>
          </a:solidFill>
        </p:spPr>
        <p:txBody>
          <a:bodyPr wrap="square" rtlCol="0">
            <a:spAutoFit/>
          </a:bodyPr>
          <a:lstStyle/>
          <a:p>
            <a:pPr algn="ctr"/>
            <a:r>
              <a:rPr lang="en-ZA" sz="2800" b="1" dirty="0" smtClean="0">
                <a:latin typeface="Calibri Light" panose="020F0302020204030204" pitchFamily="34" charset="0"/>
              </a:rPr>
              <a:t>Summary of National Department’s Quarter 3 Performance (3)</a:t>
            </a:r>
            <a:endParaRPr lang="en-US" sz="2800" b="1" dirty="0">
              <a:latin typeface="Calibri Light" panose="020F0302020204030204" pitchFamily="34" charset="0"/>
            </a:endParaRPr>
          </a:p>
        </p:txBody>
      </p:sp>
      <p:graphicFrame>
        <p:nvGraphicFramePr>
          <p:cNvPr id="10" name="Content Placeholder 5"/>
          <p:cNvGraphicFramePr>
            <a:graphicFrameLocks/>
          </p:cNvGraphicFramePr>
          <p:nvPr>
            <p:extLst>
              <p:ext uri="{D42A27DB-BD31-4B8C-83A1-F6EECF244321}">
                <p14:modId xmlns:p14="http://schemas.microsoft.com/office/powerpoint/2010/main" xmlns="" val="990733461"/>
              </p:ext>
            </p:extLst>
          </p:nvPr>
        </p:nvGraphicFramePr>
        <p:xfrm>
          <a:off x="245806" y="715121"/>
          <a:ext cx="11679102" cy="5554980"/>
        </p:xfrm>
        <a:graphic>
          <a:graphicData uri="http://schemas.openxmlformats.org/drawingml/2006/table">
            <a:tbl>
              <a:tblPr firstRow="1" bandRow="1">
                <a:tableStyleId>{21E4AEA4-8DFA-4A89-87EB-49C32662AFE0}</a:tableStyleId>
              </a:tblPr>
              <a:tblGrid>
                <a:gridCol w="2497394">
                  <a:extLst>
                    <a:ext uri="{9D8B030D-6E8A-4147-A177-3AD203B41FA5}">
                      <a16:colId xmlns:a16="http://schemas.microsoft.com/office/drawing/2014/main" xmlns="" val="3772667252"/>
                    </a:ext>
                  </a:extLst>
                </a:gridCol>
                <a:gridCol w="2506133">
                  <a:extLst>
                    <a:ext uri="{9D8B030D-6E8A-4147-A177-3AD203B41FA5}">
                      <a16:colId xmlns:a16="http://schemas.microsoft.com/office/drawing/2014/main" xmlns="" val="1507489926"/>
                    </a:ext>
                  </a:extLst>
                </a:gridCol>
                <a:gridCol w="2506134">
                  <a:extLst>
                    <a:ext uri="{9D8B030D-6E8A-4147-A177-3AD203B41FA5}">
                      <a16:colId xmlns:a16="http://schemas.microsoft.com/office/drawing/2014/main" xmlns="" val="3005311741"/>
                    </a:ext>
                  </a:extLst>
                </a:gridCol>
                <a:gridCol w="2675466">
                  <a:extLst>
                    <a:ext uri="{9D8B030D-6E8A-4147-A177-3AD203B41FA5}">
                      <a16:colId xmlns:a16="http://schemas.microsoft.com/office/drawing/2014/main" xmlns="" val="3385338794"/>
                    </a:ext>
                  </a:extLst>
                </a:gridCol>
                <a:gridCol w="1493975">
                  <a:extLst>
                    <a:ext uri="{9D8B030D-6E8A-4147-A177-3AD203B41FA5}">
                      <a16:colId xmlns:a16="http://schemas.microsoft.com/office/drawing/2014/main" xmlns="" val="2823009217"/>
                    </a:ext>
                  </a:extLst>
                </a:gridCol>
              </a:tblGrid>
              <a:tr h="1219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National</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Department</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Planned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Targets Not Achieved</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Percentage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168533">
                <a:tc>
                  <a:txBody>
                    <a:bodyPr/>
                    <a:lstStyle/>
                    <a:p>
                      <a:pPr algn="just"/>
                      <a:r>
                        <a:rPr lang="en-US" sz="1800" b="0" dirty="0" smtClean="0"/>
                        <a:t>Department of Justice and Constitutional Development</a:t>
                      </a:r>
                    </a:p>
                  </a:txBody>
                  <a:tcPr marL="68580" marR="68580" marT="34290" marB="34290"/>
                </a:tc>
                <a:tc>
                  <a:txBody>
                    <a:bodyPr/>
                    <a:lstStyle/>
                    <a:p>
                      <a:pPr algn="just"/>
                      <a:r>
                        <a:rPr lang="en-ZA" sz="1800" b="0" dirty="0" smtClean="0"/>
                        <a:t>86 targets</a:t>
                      </a:r>
                      <a:endParaRPr lang="en-ZA" sz="1800" b="0" dirty="0"/>
                    </a:p>
                  </a:txBody>
                  <a:tcPr marL="68580" marR="68580" marT="34290" marB="34290"/>
                </a:tc>
                <a:tc>
                  <a:txBody>
                    <a:bodyPr/>
                    <a:lstStyle/>
                    <a:p>
                      <a:pPr algn="just"/>
                      <a:r>
                        <a:rPr lang="en-ZA" sz="1800" b="0" dirty="0" smtClean="0"/>
                        <a:t>47 targets were achieved </a:t>
                      </a:r>
                      <a:endParaRPr lang="en-ZA" sz="1800" b="0" dirty="0"/>
                    </a:p>
                  </a:txBody>
                  <a:tcPr marL="68580" marR="68580" marT="34290" marB="34290"/>
                </a:tc>
                <a:tc>
                  <a:txBody>
                    <a:bodyPr/>
                    <a:lstStyle/>
                    <a:p>
                      <a:pPr algn="just"/>
                      <a:r>
                        <a:rPr lang="en-ZA" sz="1800" b="0" dirty="0" smtClean="0"/>
                        <a:t>39 targets not achieved</a:t>
                      </a:r>
                      <a:endParaRPr lang="en-ZA" sz="1800" b="0" dirty="0"/>
                    </a:p>
                  </a:txBody>
                  <a:tcPr marL="68580" marR="68580" marT="34290" marB="34290"/>
                </a:tc>
                <a:tc>
                  <a:txBody>
                    <a:bodyPr/>
                    <a:lstStyle/>
                    <a:p>
                      <a:pPr marL="0" indent="0" algn="just">
                        <a:buFont typeface="Arial" panose="020B0604020202020204" pitchFamily="34" charset="0"/>
                        <a:buNone/>
                      </a:pPr>
                      <a:r>
                        <a:rPr lang="en-US" sz="1800" b="0" dirty="0" smtClean="0"/>
                        <a:t>54,6%</a:t>
                      </a:r>
                    </a:p>
                    <a:p>
                      <a:pPr marL="0" indent="0" algn="just">
                        <a:buFont typeface="Arial" panose="020B0604020202020204" pitchFamily="34" charset="0"/>
                        <a:buNone/>
                      </a:pPr>
                      <a:endParaRPr lang="en-US" sz="1800" b="0" dirty="0" smtClean="0"/>
                    </a:p>
                  </a:txBody>
                  <a:tcPr marL="68580" marR="68580" marT="34290" marB="34290"/>
                </a:tc>
                <a:extLst>
                  <a:ext uri="{0D108BD9-81ED-4DB2-BD59-A6C34878D82A}">
                    <a16:rowId xmlns:a16="http://schemas.microsoft.com/office/drawing/2014/main" xmlns="" val="120338405"/>
                  </a:ext>
                </a:extLst>
              </a:tr>
              <a:tr h="168533">
                <a:tc>
                  <a:txBody>
                    <a:bodyPr/>
                    <a:lstStyle/>
                    <a:p>
                      <a:pPr algn="just"/>
                      <a:r>
                        <a:rPr lang="en-ZA" sz="1800" b="0" dirty="0" smtClean="0"/>
                        <a:t>Department of Labour </a:t>
                      </a:r>
                      <a:endParaRPr lang="en-ZA" sz="1800" b="0" dirty="0"/>
                    </a:p>
                  </a:txBody>
                  <a:tcPr marL="68580" marR="68580" marT="34290" marB="34290"/>
                </a:tc>
                <a:tc>
                  <a:txBody>
                    <a:bodyPr/>
                    <a:lstStyle/>
                    <a:p>
                      <a:pPr algn="just"/>
                      <a:r>
                        <a:rPr lang="en-ZA" sz="1800" b="0" dirty="0" smtClean="0"/>
                        <a:t>16 targets</a:t>
                      </a:r>
                      <a:endParaRPr lang="en-ZA" sz="1800" b="0" dirty="0"/>
                    </a:p>
                  </a:txBody>
                  <a:tcPr marL="68580" marR="68580" marT="34290" marB="34290"/>
                </a:tc>
                <a:tc>
                  <a:txBody>
                    <a:bodyPr/>
                    <a:lstStyle/>
                    <a:p>
                      <a:pPr algn="just"/>
                      <a:r>
                        <a:rPr lang="en-ZA" sz="1800" b="0" dirty="0" smtClean="0"/>
                        <a:t>14 targets were achieved</a:t>
                      </a:r>
                      <a:endParaRPr lang="en-ZA" sz="1800" b="0" dirty="0"/>
                    </a:p>
                  </a:txBody>
                  <a:tcPr marL="68580" marR="68580" marT="34290" marB="34290"/>
                </a:tc>
                <a:tc>
                  <a:txBody>
                    <a:bodyPr/>
                    <a:lstStyle/>
                    <a:p>
                      <a:pPr algn="just"/>
                      <a:r>
                        <a:rPr lang="en-ZA" sz="1800" b="0" dirty="0" smtClean="0"/>
                        <a:t>2 targets not achieved</a:t>
                      </a:r>
                      <a:endParaRPr lang="en-ZA" sz="1800" b="0" dirty="0"/>
                    </a:p>
                  </a:txBody>
                  <a:tcPr marL="68580" marR="68580" marT="34290" marB="34290"/>
                </a:tc>
                <a:tc>
                  <a:txBody>
                    <a:bodyPr/>
                    <a:lstStyle/>
                    <a:p>
                      <a:pPr algn="just"/>
                      <a:r>
                        <a:rPr lang="en-ZA" sz="1800" b="0" dirty="0" smtClean="0"/>
                        <a:t>87,5%</a:t>
                      </a:r>
                    </a:p>
                  </a:txBody>
                  <a:tcPr marL="68580" marR="68580" marT="34290" marB="34290"/>
                </a:tc>
                <a:extLst>
                  <a:ext uri="{0D108BD9-81ED-4DB2-BD59-A6C34878D82A}">
                    <a16:rowId xmlns:a16="http://schemas.microsoft.com/office/drawing/2014/main" xmlns="" val="2043285446"/>
                  </a:ext>
                </a:extLst>
              </a:tr>
              <a:tr h="168533">
                <a:tc>
                  <a:txBody>
                    <a:bodyPr/>
                    <a:lstStyle/>
                    <a:p>
                      <a:pPr algn="just"/>
                      <a:r>
                        <a:rPr lang="en-ZA" sz="1800" b="0" dirty="0" smtClean="0"/>
                        <a:t>Department of Military Veterans</a:t>
                      </a:r>
                      <a:endParaRPr lang="en-ZA" sz="1800" b="0" dirty="0"/>
                    </a:p>
                  </a:txBody>
                  <a:tcPr marL="68580" marR="68580" marT="34290" marB="34290"/>
                </a:tc>
                <a:tc>
                  <a:txBody>
                    <a:bodyPr/>
                    <a:lstStyle/>
                    <a:p>
                      <a:pPr algn="just"/>
                      <a:r>
                        <a:rPr lang="en-ZA" sz="1800" b="0" dirty="0" smtClean="0"/>
                        <a:t>15 targets</a:t>
                      </a:r>
                      <a:endParaRPr lang="en-ZA" sz="1800" b="0" dirty="0"/>
                    </a:p>
                  </a:txBody>
                  <a:tcPr marL="68580" marR="68580" marT="34290" marB="34290"/>
                </a:tc>
                <a:tc>
                  <a:txBody>
                    <a:bodyPr/>
                    <a:lstStyle/>
                    <a:p>
                      <a:pPr algn="just"/>
                      <a:r>
                        <a:rPr lang="en-ZA" sz="1800" b="0" dirty="0" smtClean="0"/>
                        <a:t>6 was achieved </a:t>
                      </a:r>
                      <a:endParaRPr lang="en-ZA" sz="1800" b="0" dirty="0"/>
                    </a:p>
                  </a:txBody>
                  <a:tcPr marL="68580" marR="68580" marT="34290" marB="34290"/>
                </a:tc>
                <a:tc>
                  <a:txBody>
                    <a:bodyPr/>
                    <a:lstStyle/>
                    <a:p>
                      <a:pPr algn="just"/>
                      <a:r>
                        <a:rPr lang="en-ZA" sz="1800" b="0" dirty="0" smtClean="0"/>
                        <a:t>9 targets not achieved</a:t>
                      </a:r>
                      <a:endParaRPr lang="en-ZA" sz="1800" b="0" dirty="0"/>
                    </a:p>
                  </a:txBody>
                  <a:tcPr marL="68580" marR="68580" marT="34290" marB="34290"/>
                </a:tc>
                <a:tc>
                  <a:txBody>
                    <a:bodyPr/>
                    <a:lstStyle/>
                    <a:p>
                      <a:pPr algn="just"/>
                      <a:r>
                        <a:rPr lang="en-ZA" sz="1800" b="0" dirty="0" smtClean="0"/>
                        <a:t>40%</a:t>
                      </a:r>
                    </a:p>
                    <a:p>
                      <a:pPr algn="just"/>
                      <a:endParaRPr lang="en-ZA" sz="1800" b="0" dirty="0" smtClean="0"/>
                    </a:p>
                  </a:txBody>
                  <a:tcPr marL="68580" marR="68580" marT="34290" marB="34290"/>
                </a:tc>
                <a:extLst>
                  <a:ext uri="{0D108BD9-81ED-4DB2-BD59-A6C34878D82A}">
                    <a16:rowId xmlns:a16="http://schemas.microsoft.com/office/drawing/2014/main" xmlns="" val="565588132"/>
                  </a:ext>
                </a:extLst>
              </a:tr>
              <a:tr h="168533">
                <a:tc>
                  <a:txBody>
                    <a:bodyPr/>
                    <a:lstStyle/>
                    <a:p>
                      <a:pPr algn="just"/>
                      <a:r>
                        <a:rPr lang="en-ZA" sz="1800" b="0" dirty="0" smtClean="0"/>
                        <a:t>Department of Mineral Resources</a:t>
                      </a:r>
                      <a:endParaRPr lang="en-ZA" sz="1800" b="0" dirty="0"/>
                    </a:p>
                  </a:txBody>
                  <a:tcPr marL="68580" marR="68580" marT="34290" marB="34290"/>
                </a:tc>
                <a:tc>
                  <a:txBody>
                    <a:bodyPr/>
                    <a:lstStyle/>
                    <a:p>
                      <a:pPr algn="just"/>
                      <a:r>
                        <a:rPr lang="en-ZA" sz="1800" b="0" dirty="0" smtClean="0"/>
                        <a:t>92 targets</a:t>
                      </a:r>
                      <a:endParaRPr lang="en-ZA" sz="1800" b="0" dirty="0"/>
                    </a:p>
                  </a:txBody>
                  <a:tcPr marL="68580" marR="68580" marT="34290" marB="34290"/>
                </a:tc>
                <a:tc>
                  <a:txBody>
                    <a:bodyPr/>
                    <a:lstStyle/>
                    <a:p>
                      <a:pPr algn="just"/>
                      <a:r>
                        <a:rPr lang="en-ZA" sz="1800" b="0" dirty="0" smtClean="0"/>
                        <a:t>72 targets were achieved</a:t>
                      </a:r>
                      <a:endParaRPr lang="en-ZA" sz="1800" b="0" dirty="0"/>
                    </a:p>
                  </a:txBody>
                  <a:tcPr marL="68580" marR="68580" marT="34290" marB="34290"/>
                </a:tc>
                <a:tc>
                  <a:txBody>
                    <a:bodyPr/>
                    <a:lstStyle/>
                    <a:p>
                      <a:pPr algn="just"/>
                      <a:r>
                        <a:rPr lang="en-ZA" sz="1800" b="0" dirty="0" smtClean="0"/>
                        <a:t>20 targets not achieved</a:t>
                      </a:r>
                      <a:endParaRPr lang="en-ZA" sz="1800" b="0" dirty="0"/>
                    </a:p>
                  </a:txBody>
                  <a:tcPr marL="68580" marR="68580" marT="34290" marB="34290"/>
                </a:tc>
                <a:tc>
                  <a:txBody>
                    <a:bodyPr/>
                    <a:lstStyle/>
                    <a:p>
                      <a:pPr algn="just"/>
                      <a:r>
                        <a:rPr lang="en-ZA" sz="1800" b="0" dirty="0" smtClean="0"/>
                        <a:t>78,2%</a:t>
                      </a:r>
                    </a:p>
                    <a:p>
                      <a:pPr algn="just"/>
                      <a:endParaRPr lang="en-ZA" sz="1800" b="0" dirty="0" smtClean="0"/>
                    </a:p>
                  </a:txBody>
                  <a:tcPr marL="68580" marR="68580" marT="34290" marB="34290"/>
                </a:tc>
                <a:extLst>
                  <a:ext uri="{0D108BD9-81ED-4DB2-BD59-A6C34878D82A}">
                    <a16:rowId xmlns:a16="http://schemas.microsoft.com/office/drawing/2014/main" xmlns="" val="2298875878"/>
                  </a:ext>
                </a:extLst>
              </a:tr>
              <a:tr h="168533">
                <a:tc>
                  <a:txBody>
                    <a:bodyPr/>
                    <a:lstStyle/>
                    <a:p>
                      <a:pPr algn="just"/>
                      <a:r>
                        <a:rPr lang="en-US" sz="1800" b="0" dirty="0" smtClean="0"/>
                        <a:t>Department of Planning Monitoring &amp; Evaluation</a:t>
                      </a:r>
                      <a:endParaRPr lang="en-ZA" sz="1800" b="0" dirty="0"/>
                    </a:p>
                  </a:txBody>
                  <a:tcPr marL="68580" marR="68580" marT="34290" marB="34290"/>
                </a:tc>
                <a:tc>
                  <a:txBody>
                    <a:bodyPr/>
                    <a:lstStyle/>
                    <a:p>
                      <a:pPr algn="just"/>
                      <a:r>
                        <a:rPr lang="en-ZA" sz="1800" b="0" dirty="0" smtClean="0"/>
                        <a:t>20 targets</a:t>
                      </a:r>
                      <a:endParaRPr lang="en-ZA" sz="1800" b="0" dirty="0"/>
                    </a:p>
                  </a:txBody>
                  <a:tcPr marL="68580" marR="68580" marT="34290" marB="34290"/>
                </a:tc>
                <a:tc>
                  <a:txBody>
                    <a:bodyPr/>
                    <a:lstStyle/>
                    <a:p>
                      <a:pPr algn="just"/>
                      <a:r>
                        <a:rPr lang="en-ZA" sz="1800" b="0" dirty="0" smtClean="0"/>
                        <a:t>19 were achieved</a:t>
                      </a:r>
                      <a:endParaRPr lang="en-ZA" sz="1800" b="0" dirty="0"/>
                    </a:p>
                  </a:txBody>
                  <a:tcPr marL="68580" marR="68580" marT="34290" marB="34290"/>
                </a:tc>
                <a:tc>
                  <a:txBody>
                    <a:bodyPr/>
                    <a:lstStyle/>
                    <a:p>
                      <a:pPr algn="just"/>
                      <a:r>
                        <a:rPr lang="en-ZA" sz="1800" b="0" dirty="0" smtClean="0"/>
                        <a:t>1 target not achieved</a:t>
                      </a:r>
                      <a:endParaRPr lang="en-ZA" sz="1800" b="0" dirty="0"/>
                    </a:p>
                  </a:txBody>
                  <a:tcPr marL="68580" marR="68580" marT="34290" marB="34290"/>
                </a:tc>
                <a:tc>
                  <a:txBody>
                    <a:bodyPr/>
                    <a:lstStyle/>
                    <a:p>
                      <a:pPr algn="just"/>
                      <a:r>
                        <a:rPr lang="en-ZA" sz="1800" b="0" dirty="0" smtClean="0"/>
                        <a:t>95%</a:t>
                      </a:r>
                    </a:p>
                  </a:txBody>
                  <a:tcPr marL="68580" marR="68580" marT="34290" marB="34290"/>
                </a:tc>
                <a:extLst>
                  <a:ext uri="{0D108BD9-81ED-4DB2-BD59-A6C34878D82A}">
                    <a16:rowId xmlns:a16="http://schemas.microsoft.com/office/drawing/2014/main" xmlns="" val="1268004846"/>
                  </a:ext>
                </a:extLst>
              </a:tr>
              <a:tr h="168533">
                <a:tc>
                  <a:txBody>
                    <a:bodyPr/>
                    <a:lstStyle/>
                    <a:p>
                      <a:pPr algn="just"/>
                      <a:r>
                        <a:rPr lang="en-ZA" sz="1800" b="0" dirty="0" smtClean="0"/>
                        <a:t>Department of Public Enterprises</a:t>
                      </a:r>
                      <a:endParaRPr lang="en-ZA" sz="1800" b="0" dirty="0"/>
                    </a:p>
                  </a:txBody>
                  <a:tcPr marL="68580" marR="68580" marT="34290" marB="34290"/>
                </a:tc>
                <a:tc>
                  <a:txBody>
                    <a:bodyPr/>
                    <a:lstStyle/>
                    <a:p>
                      <a:pPr algn="just"/>
                      <a:r>
                        <a:rPr lang="en-ZA" sz="1800" b="0" dirty="0" smtClean="0"/>
                        <a:t>19 targets</a:t>
                      </a:r>
                      <a:endParaRPr lang="en-ZA" sz="1800" b="0" dirty="0"/>
                    </a:p>
                  </a:txBody>
                  <a:tcPr marL="68580" marR="68580" marT="34290" marB="34290"/>
                </a:tc>
                <a:tc>
                  <a:txBody>
                    <a:bodyPr/>
                    <a:lstStyle/>
                    <a:p>
                      <a:pPr algn="just"/>
                      <a:r>
                        <a:rPr lang="en-ZA" sz="1800" b="0" dirty="0" smtClean="0"/>
                        <a:t>13 were achieved </a:t>
                      </a:r>
                      <a:endParaRPr lang="en-ZA" sz="1800" b="0" dirty="0"/>
                    </a:p>
                  </a:txBody>
                  <a:tcPr marL="68580" marR="68580" marT="34290" marB="34290"/>
                </a:tc>
                <a:tc>
                  <a:txBody>
                    <a:bodyPr/>
                    <a:lstStyle/>
                    <a:p>
                      <a:pPr algn="just"/>
                      <a:r>
                        <a:rPr lang="en-ZA" sz="1800" b="0" dirty="0" smtClean="0"/>
                        <a:t>6 targets not achieved</a:t>
                      </a:r>
                      <a:endParaRPr lang="en-ZA" sz="1800" b="0" dirty="0"/>
                    </a:p>
                  </a:txBody>
                  <a:tcPr marL="68580" marR="68580" marT="34290" marB="34290"/>
                </a:tc>
                <a:tc>
                  <a:txBody>
                    <a:bodyPr/>
                    <a:lstStyle/>
                    <a:p>
                      <a:pPr algn="just"/>
                      <a:r>
                        <a:rPr lang="en-ZA" sz="1800" b="0" dirty="0" smtClean="0"/>
                        <a:t>68,42%</a:t>
                      </a:r>
                    </a:p>
                    <a:p>
                      <a:pPr algn="just"/>
                      <a:endParaRPr lang="en-ZA" sz="1800" b="0" dirty="0" smtClean="0"/>
                    </a:p>
                  </a:txBody>
                  <a:tcPr marL="68580" marR="68580" marT="34290" marB="34290"/>
                </a:tc>
                <a:extLst>
                  <a:ext uri="{0D108BD9-81ED-4DB2-BD59-A6C34878D82A}">
                    <a16:rowId xmlns:a16="http://schemas.microsoft.com/office/drawing/2014/main" xmlns="" val="278791324"/>
                  </a:ext>
                </a:extLst>
              </a:tr>
              <a:tr h="168533">
                <a:tc>
                  <a:txBody>
                    <a:bodyPr/>
                    <a:lstStyle/>
                    <a:p>
                      <a:pPr algn="just"/>
                      <a:r>
                        <a:rPr lang="en-US" sz="1800" b="0" dirty="0" smtClean="0"/>
                        <a:t>Department of Public Service Administration</a:t>
                      </a:r>
                      <a:endParaRPr lang="en-ZA" sz="1800" b="0" dirty="0"/>
                    </a:p>
                  </a:txBody>
                  <a:tcPr marL="68580" marR="68580" marT="34290" marB="34290"/>
                </a:tc>
                <a:tc>
                  <a:txBody>
                    <a:bodyPr/>
                    <a:lstStyle/>
                    <a:p>
                      <a:pPr algn="just"/>
                      <a:r>
                        <a:rPr lang="en-ZA" sz="1800" b="0" dirty="0" smtClean="0"/>
                        <a:t>26 target</a:t>
                      </a:r>
                      <a:endParaRPr lang="en-ZA" sz="1800" b="0" dirty="0"/>
                    </a:p>
                  </a:txBody>
                  <a:tcPr marL="68580" marR="68580" marT="34290" marB="34290"/>
                </a:tc>
                <a:tc>
                  <a:txBody>
                    <a:bodyPr/>
                    <a:lstStyle/>
                    <a:p>
                      <a:pPr algn="just"/>
                      <a:r>
                        <a:rPr lang="en-ZA" sz="1800" b="0" dirty="0" smtClean="0"/>
                        <a:t>22 were achieved</a:t>
                      </a:r>
                      <a:endParaRPr lang="en-ZA" sz="1800" b="0" dirty="0"/>
                    </a:p>
                  </a:txBody>
                  <a:tcPr marL="68580" marR="68580" marT="34290" marB="34290"/>
                </a:tc>
                <a:tc>
                  <a:txBody>
                    <a:bodyPr/>
                    <a:lstStyle/>
                    <a:p>
                      <a:pPr algn="just"/>
                      <a:r>
                        <a:rPr lang="en-ZA" sz="1800" b="0" dirty="0" smtClean="0"/>
                        <a:t>4 targets not achieved</a:t>
                      </a:r>
                      <a:endParaRPr lang="en-ZA" sz="1800" b="0" dirty="0"/>
                    </a:p>
                  </a:txBody>
                  <a:tcPr marL="68580" marR="68580" marT="34290" marB="34290"/>
                </a:tc>
                <a:tc>
                  <a:txBody>
                    <a:bodyPr/>
                    <a:lstStyle/>
                    <a:p>
                      <a:pPr algn="just"/>
                      <a:r>
                        <a:rPr lang="en-ZA" sz="1800" b="0" dirty="0" smtClean="0"/>
                        <a:t>84,62 %</a:t>
                      </a:r>
                    </a:p>
                    <a:p>
                      <a:pPr algn="just"/>
                      <a:endParaRPr lang="en-ZA" sz="1800" b="0" dirty="0" smtClean="0"/>
                    </a:p>
                  </a:txBody>
                  <a:tcPr marL="68580" marR="68580" marT="34290" marB="34290"/>
                </a:tc>
                <a:extLst>
                  <a:ext uri="{0D108BD9-81ED-4DB2-BD59-A6C34878D82A}">
                    <a16:rowId xmlns:a16="http://schemas.microsoft.com/office/drawing/2014/main" xmlns="" val="2681674233"/>
                  </a:ext>
                </a:extLst>
              </a:tr>
              <a:tr h="168533">
                <a:tc>
                  <a:txBody>
                    <a:bodyPr/>
                    <a:lstStyle/>
                    <a:p>
                      <a:pPr algn="just"/>
                      <a:r>
                        <a:rPr lang="en-US" sz="1800" b="0" dirty="0" smtClean="0"/>
                        <a:t>Department of Public Works and Infrastructure</a:t>
                      </a:r>
                      <a:endParaRPr lang="en-ZA" sz="1800" b="0" dirty="0"/>
                    </a:p>
                  </a:txBody>
                  <a:tcPr marL="68580" marR="68580" marT="34290" marB="34290"/>
                </a:tc>
                <a:tc>
                  <a:txBody>
                    <a:bodyPr/>
                    <a:lstStyle/>
                    <a:p>
                      <a:pPr algn="just"/>
                      <a:r>
                        <a:rPr lang="en-ZA" sz="1800" b="0" dirty="0" smtClean="0"/>
                        <a:t>25 targets</a:t>
                      </a:r>
                      <a:endParaRPr lang="en-ZA" sz="1800" b="0" dirty="0"/>
                    </a:p>
                  </a:txBody>
                  <a:tcPr marL="68580" marR="68580" marT="34290" marB="34290"/>
                </a:tc>
                <a:tc>
                  <a:txBody>
                    <a:bodyPr/>
                    <a:lstStyle/>
                    <a:p>
                      <a:pPr algn="just"/>
                      <a:r>
                        <a:rPr lang="en-ZA" sz="1800" b="0" dirty="0" smtClean="0"/>
                        <a:t>9 targets were achieved </a:t>
                      </a:r>
                      <a:endParaRPr lang="en-ZA" sz="1800" b="0" dirty="0"/>
                    </a:p>
                  </a:txBody>
                  <a:tcPr marL="68580" marR="68580" marT="34290" marB="34290"/>
                </a:tc>
                <a:tc>
                  <a:txBody>
                    <a:bodyPr/>
                    <a:lstStyle/>
                    <a:p>
                      <a:pPr algn="just"/>
                      <a:r>
                        <a:rPr lang="en-ZA" sz="1800" b="0" dirty="0" smtClean="0"/>
                        <a:t>16</a:t>
                      </a:r>
                      <a:r>
                        <a:rPr lang="en-ZA" sz="1800" b="0" baseline="0" dirty="0" smtClean="0"/>
                        <a:t> targets not achieved</a:t>
                      </a:r>
                      <a:endParaRPr lang="en-ZA" sz="1800" b="0" dirty="0"/>
                    </a:p>
                  </a:txBody>
                  <a:tcPr marL="68580" marR="68580" marT="34290" marB="34290"/>
                </a:tc>
                <a:tc>
                  <a:txBody>
                    <a:bodyPr/>
                    <a:lstStyle/>
                    <a:p>
                      <a:pPr algn="just"/>
                      <a:r>
                        <a:rPr lang="en-ZA" sz="1800" b="0" dirty="0" smtClean="0"/>
                        <a:t>36%</a:t>
                      </a:r>
                    </a:p>
                    <a:p>
                      <a:pPr algn="just"/>
                      <a:endParaRPr lang="en-ZA" sz="1800" b="0" dirty="0" smtClean="0"/>
                    </a:p>
                  </a:txBody>
                  <a:tcPr marL="68580" marR="68580" marT="34290" marB="34290"/>
                </a:tc>
                <a:extLst>
                  <a:ext uri="{0D108BD9-81ED-4DB2-BD59-A6C34878D82A}">
                    <a16:rowId xmlns:a16="http://schemas.microsoft.com/office/drawing/2014/main" xmlns="" val="3265395125"/>
                  </a:ext>
                </a:extLst>
              </a:tr>
            </a:tbl>
          </a:graphicData>
        </a:graphic>
      </p:graphicFrame>
    </p:spTree>
    <p:extLst>
      <p:ext uri="{BB962C8B-B14F-4D97-AF65-F5344CB8AC3E}">
        <p14:creationId xmlns:p14="http://schemas.microsoft.com/office/powerpoint/2010/main" xmlns="" val="262810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06" y="116391"/>
            <a:ext cx="11679101" cy="523220"/>
          </a:xfrm>
          <a:prstGeom prst="rect">
            <a:avLst/>
          </a:prstGeom>
          <a:solidFill>
            <a:schemeClr val="accent2"/>
          </a:solidFill>
        </p:spPr>
        <p:txBody>
          <a:bodyPr wrap="square" rtlCol="0">
            <a:spAutoFit/>
          </a:bodyPr>
          <a:lstStyle/>
          <a:p>
            <a:pPr algn="ctr"/>
            <a:r>
              <a:rPr lang="en-ZA" sz="2800" b="1" dirty="0" smtClean="0">
                <a:latin typeface="Calibri Light" panose="020F0302020204030204" pitchFamily="34" charset="0"/>
              </a:rPr>
              <a:t>Summary of National Department’s Quarter 3 Performance (4)</a:t>
            </a:r>
            <a:endParaRPr lang="en-US" sz="2800" b="1" dirty="0">
              <a:latin typeface="Calibri Light" panose="020F0302020204030204" pitchFamily="34" charset="0"/>
            </a:endParaRPr>
          </a:p>
        </p:txBody>
      </p:sp>
      <p:graphicFrame>
        <p:nvGraphicFramePr>
          <p:cNvPr id="10" name="Content Placeholder 5"/>
          <p:cNvGraphicFramePr>
            <a:graphicFrameLocks/>
          </p:cNvGraphicFramePr>
          <p:nvPr>
            <p:extLst>
              <p:ext uri="{D42A27DB-BD31-4B8C-83A1-F6EECF244321}">
                <p14:modId xmlns:p14="http://schemas.microsoft.com/office/powerpoint/2010/main" xmlns="" val="2773848888"/>
              </p:ext>
            </p:extLst>
          </p:nvPr>
        </p:nvGraphicFramePr>
        <p:xfrm>
          <a:off x="245806" y="715121"/>
          <a:ext cx="11679102" cy="5829300"/>
        </p:xfrm>
        <a:graphic>
          <a:graphicData uri="http://schemas.openxmlformats.org/drawingml/2006/table">
            <a:tbl>
              <a:tblPr firstRow="1" bandRow="1">
                <a:tableStyleId>{21E4AEA4-8DFA-4A89-87EB-49C32662AFE0}</a:tableStyleId>
              </a:tblPr>
              <a:tblGrid>
                <a:gridCol w="2497394">
                  <a:extLst>
                    <a:ext uri="{9D8B030D-6E8A-4147-A177-3AD203B41FA5}">
                      <a16:colId xmlns:a16="http://schemas.microsoft.com/office/drawing/2014/main" xmlns="" val="3772667252"/>
                    </a:ext>
                  </a:extLst>
                </a:gridCol>
                <a:gridCol w="2506133">
                  <a:extLst>
                    <a:ext uri="{9D8B030D-6E8A-4147-A177-3AD203B41FA5}">
                      <a16:colId xmlns:a16="http://schemas.microsoft.com/office/drawing/2014/main" xmlns="" val="1507489926"/>
                    </a:ext>
                  </a:extLst>
                </a:gridCol>
                <a:gridCol w="2506134">
                  <a:extLst>
                    <a:ext uri="{9D8B030D-6E8A-4147-A177-3AD203B41FA5}">
                      <a16:colId xmlns:a16="http://schemas.microsoft.com/office/drawing/2014/main" xmlns="" val="3005311741"/>
                    </a:ext>
                  </a:extLst>
                </a:gridCol>
                <a:gridCol w="2675466">
                  <a:extLst>
                    <a:ext uri="{9D8B030D-6E8A-4147-A177-3AD203B41FA5}">
                      <a16:colId xmlns:a16="http://schemas.microsoft.com/office/drawing/2014/main" xmlns="" val="3385338794"/>
                    </a:ext>
                  </a:extLst>
                </a:gridCol>
                <a:gridCol w="1493975">
                  <a:extLst>
                    <a:ext uri="{9D8B030D-6E8A-4147-A177-3AD203B41FA5}">
                      <a16:colId xmlns:a16="http://schemas.microsoft.com/office/drawing/2014/main" xmlns="" val="2823009217"/>
                    </a:ext>
                  </a:extLst>
                </a:gridCol>
              </a:tblGrid>
              <a:tr h="1219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National</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Department</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Planned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Not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Percentage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168533">
                <a:tc>
                  <a:txBody>
                    <a:bodyPr/>
                    <a:lstStyle/>
                    <a:p>
                      <a:pPr algn="just"/>
                      <a:r>
                        <a:rPr lang="en-US" sz="1800" b="0" dirty="0" smtClean="0"/>
                        <a:t>Department of Rural Development and Land Reform</a:t>
                      </a:r>
                    </a:p>
                  </a:txBody>
                  <a:tcPr marL="68580" marR="68580" marT="34290" marB="34290"/>
                </a:tc>
                <a:tc>
                  <a:txBody>
                    <a:bodyPr/>
                    <a:lstStyle/>
                    <a:p>
                      <a:pPr algn="just"/>
                      <a:r>
                        <a:rPr lang="en-ZA" sz="1800" b="0" dirty="0" smtClean="0"/>
                        <a:t>23 targets</a:t>
                      </a:r>
                      <a:endParaRPr lang="en-ZA" sz="1800" b="0" dirty="0"/>
                    </a:p>
                  </a:txBody>
                  <a:tcPr marL="68580" marR="68580" marT="34290" marB="34290"/>
                </a:tc>
                <a:tc>
                  <a:txBody>
                    <a:bodyPr/>
                    <a:lstStyle/>
                    <a:p>
                      <a:pPr algn="just"/>
                      <a:r>
                        <a:rPr lang="en-ZA" sz="1800" b="0" dirty="0" smtClean="0"/>
                        <a:t>7 were achieved </a:t>
                      </a:r>
                      <a:endParaRPr lang="en-ZA" sz="1800" b="0" dirty="0"/>
                    </a:p>
                  </a:txBody>
                  <a:tcPr marL="68580" marR="68580" marT="34290" marB="34290"/>
                </a:tc>
                <a:tc>
                  <a:txBody>
                    <a:bodyPr/>
                    <a:lstStyle/>
                    <a:p>
                      <a:pPr algn="just"/>
                      <a:r>
                        <a:rPr lang="en-ZA" sz="1800" b="0" dirty="0" smtClean="0"/>
                        <a:t>16 targets not achieved</a:t>
                      </a:r>
                      <a:endParaRPr lang="en-ZA" sz="1800" b="0" dirty="0"/>
                    </a:p>
                  </a:txBody>
                  <a:tcPr marL="68580" marR="68580" marT="34290" marB="34290"/>
                </a:tc>
                <a:tc>
                  <a:txBody>
                    <a:bodyPr/>
                    <a:lstStyle/>
                    <a:p>
                      <a:pPr marL="0" indent="0" algn="just">
                        <a:buFont typeface="Arial" panose="020B0604020202020204" pitchFamily="34" charset="0"/>
                        <a:buNone/>
                      </a:pPr>
                      <a:r>
                        <a:rPr lang="en-US" sz="1800" b="0" dirty="0" smtClean="0"/>
                        <a:t>30,4%</a:t>
                      </a:r>
                    </a:p>
                    <a:p>
                      <a:pPr marL="0" indent="0" algn="just">
                        <a:buFont typeface="Arial" panose="020B0604020202020204" pitchFamily="34" charset="0"/>
                        <a:buNone/>
                      </a:pPr>
                      <a:endParaRPr lang="en-US" sz="1800" b="0" dirty="0" smtClean="0"/>
                    </a:p>
                  </a:txBody>
                  <a:tcPr marL="68580" marR="68580" marT="34290" marB="34290"/>
                </a:tc>
                <a:extLst>
                  <a:ext uri="{0D108BD9-81ED-4DB2-BD59-A6C34878D82A}">
                    <a16:rowId xmlns:a16="http://schemas.microsoft.com/office/drawing/2014/main" xmlns="" val="120338405"/>
                  </a:ext>
                </a:extLst>
              </a:tr>
              <a:tr h="168533">
                <a:tc>
                  <a:txBody>
                    <a:bodyPr/>
                    <a:lstStyle/>
                    <a:p>
                      <a:pPr algn="just"/>
                      <a:r>
                        <a:rPr lang="en-US" sz="1800" b="0" dirty="0" smtClean="0"/>
                        <a:t>Department of Science and Technology</a:t>
                      </a:r>
                      <a:endParaRPr lang="en-ZA" sz="1800" b="0" dirty="0"/>
                    </a:p>
                  </a:txBody>
                  <a:tcPr marL="68580" marR="68580" marT="34290" marB="34290"/>
                </a:tc>
                <a:tc>
                  <a:txBody>
                    <a:bodyPr/>
                    <a:lstStyle/>
                    <a:p>
                      <a:pPr algn="just"/>
                      <a:r>
                        <a:rPr lang="en-ZA" sz="1800" b="0" dirty="0" smtClean="0"/>
                        <a:t>27 targets</a:t>
                      </a:r>
                      <a:endParaRPr lang="en-ZA" sz="1800" b="0" dirty="0"/>
                    </a:p>
                  </a:txBody>
                  <a:tcPr marL="68580" marR="68580" marT="34290" marB="34290"/>
                </a:tc>
                <a:tc>
                  <a:txBody>
                    <a:bodyPr/>
                    <a:lstStyle/>
                    <a:p>
                      <a:pPr algn="just"/>
                      <a:r>
                        <a:rPr lang="en-ZA" sz="1800" b="0" dirty="0" smtClean="0"/>
                        <a:t>16 were achieved</a:t>
                      </a:r>
                      <a:endParaRPr lang="en-ZA" sz="1800" b="0" dirty="0"/>
                    </a:p>
                  </a:txBody>
                  <a:tcPr marL="68580" marR="68580" marT="34290" marB="34290"/>
                </a:tc>
                <a:tc>
                  <a:txBody>
                    <a:bodyPr/>
                    <a:lstStyle/>
                    <a:p>
                      <a:pPr algn="just"/>
                      <a:r>
                        <a:rPr lang="en-ZA" sz="1800" b="0" dirty="0" smtClean="0"/>
                        <a:t>11 targets not achieved</a:t>
                      </a:r>
                      <a:endParaRPr lang="en-ZA" sz="1800" b="0" dirty="0"/>
                    </a:p>
                  </a:txBody>
                  <a:tcPr marL="68580" marR="68580" marT="34290" marB="34290"/>
                </a:tc>
                <a:tc>
                  <a:txBody>
                    <a:bodyPr/>
                    <a:lstStyle/>
                    <a:p>
                      <a:pPr algn="just"/>
                      <a:r>
                        <a:rPr lang="en-ZA" sz="1800" b="0" dirty="0" smtClean="0"/>
                        <a:t>59%</a:t>
                      </a:r>
                    </a:p>
                    <a:p>
                      <a:pPr algn="just"/>
                      <a:endParaRPr lang="en-ZA" sz="1800" b="0" dirty="0" smtClean="0"/>
                    </a:p>
                  </a:txBody>
                  <a:tcPr marL="68580" marR="68580" marT="34290" marB="34290"/>
                </a:tc>
                <a:extLst>
                  <a:ext uri="{0D108BD9-81ED-4DB2-BD59-A6C34878D82A}">
                    <a16:rowId xmlns:a16="http://schemas.microsoft.com/office/drawing/2014/main" xmlns="" val="2043285446"/>
                  </a:ext>
                </a:extLst>
              </a:tr>
              <a:tr h="168533">
                <a:tc>
                  <a:txBody>
                    <a:bodyPr/>
                    <a:lstStyle/>
                    <a:p>
                      <a:pPr algn="just"/>
                      <a:r>
                        <a:rPr lang="en-US" sz="1800" b="0" dirty="0" smtClean="0"/>
                        <a:t>Department of Small Business Development</a:t>
                      </a:r>
                    </a:p>
                  </a:txBody>
                  <a:tcPr marL="68580" marR="68580" marT="34290" marB="34290"/>
                </a:tc>
                <a:tc>
                  <a:txBody>
                    <a:bodyPr/>
                    <a:lstStyle/>
                    <a:p>
                      <a:pPr algn="just"/>
                      <a:r>
                        <a:rPr lang="en-ZA" sz="1800" b="0" dirty="0" smtClean="0"/>
                        <a:t>32 targets</a:t>
                      </a:r>
                      <a:endParaRPr lang="en-ZA" sz="1800" b="0" dirty="0"/>
                    </a:p>
                  </a:txBody>
                  <a:tcPr marL="68580" marR="68580" marT="34290" marB="34290"/>
                </a:tc>
                <a:tc>
                  <a:txBody>
                    <a:bodyPr/>
                    <a:lstStyle/>
                    <a:p>
                      <a:pPr algn="just"/>
                      <a:r>
                        <a:rPr lang="en-ZA" sz="1800" b="0" dirty="0" smtClean="0"/>
                        <a:t>28 were achieved </a:t>
                      </a:r>
                      <a:endParaRPr lang="en-ZA" sz="1800" b="0" dirty="0"/>
                    </a:p>
                  </a:txBody>
                  <a:tcPr marL="68580" marR="68580" marT="34290" marB="34290"/>
                </a:tc>
                <a:tc>
                  <a:txBody>
                    <a:bodyPr/>
                    <a:lstStyle/>
                    <a:p>
                      <a:pPr algn="just"/>
                      <a:r>
                        <a:rPr lang="en-ZA" sz="1800" b="0" dirty="0" smtClean="0"/>
                        <a:t>4 targets not achieved</a:t>
                      </a:r>
                      <a:endParaRPr lang="en-ZA" sz="1800" b="0" dirty="0"/>
                    </a:p>
                  </a:txBody>
                  <a:tcPr marL="68580" marR="68580" marT="34290" marB="34290"/>
                </a:tc>
                <a:tc>
                  <a:txBody>
                    <a:bodyPr/>
                    <a:lstStyle/>
                    <a:p>
                      <a:pPr algn="just"/>
                      <a:r>
                        <a:rPr lang="en-ZA" sz="1800" b="0" dirty="0" smtClean="0"/>
                        <a:t>87,5%</a:t>
                      </a:r>
                    </a:p>
                    <a:p>
                      <a:pPr algn="just"/>
                      <a:endParaRPr lang="en-ZA" sz="1800" b="0" dirty="0" smtClean="0"/>
                    </a:p>
                  </a:txBody>
                  <a:tcPr marL="68580" marR="68580" marT="34290" marB="34290"/>
                </a:tc>
                <a:extLst>
                  <a:ext uri="{0D108BD9-81ED-4DB2-BD59-A6C34878D82A}">
                    <a16:rowId xmlns:a16="http://schemas.microsoft.com/office/drawing/2014/main" xmlns="" val="565588132"/>
                  </a:ext>
                </a:extLst>
              </a:tr>
              <a:tr h="168533">
                <a:tc>
                  <a:txBody>
                    <a:bodyPr/>
                    <a:lstStyle/>
                    <a:p>
                      <a:pPr algn="just"/>
                      <a:r>
                        <a:rPr lang="en-ZA" sz="1800" b="0" dirty="0" smtClean="0"/>
                        <a:t>Department of Social Development</a:t>
                      </a:r>
                    </a:p>
                  </a:txBody>
                  <a:tcPr marL="68580" marR="68580" marT="34290" marB="34290"/>
                </a:tc>
                <a:tc>
                  <a:txBody>
                    <a:bodyPr/>
                    <a:lstStyle/>
                    <a:p>
                      <a:pPr algn="just"/>
                      <a:r>
                        <a:rPr lang="en-ZA" sz="1800" b="0" dirty="0" smtClean="0"/>
                        <a:t>48 targets</a:t>
                      </a:r>
                      <a:endParaRPr lang="en-ZA" sz="1800" b="0" dirty="0"/>
                    </a:p>
                  </a:txBody>
                  <a:tcPr marL="68580" marR="68580" marT="34290" marB="34290"/>
                </a:tc>
                <a:tc>
                  <a:txBody>
                    <a:bodyPr/>
                    <a:lstStyle/>
                    <a:p>
                      <a:pPr algn="just"/>
                      <a:r>
                        <a:rPr lang="en-ZA" sz="1800" b="0" dirty="0" smtClean="0"/>
                        <a:t>33 were achieved</a:t>
                      </a:r>
                      <a:endParaRPr lang="en-ZA" sz="1800" b="0" dirty="0"/>
                    </a:p>
                  </a:txBody>
                  <a:tcPr marL="68580" marR="68580" marT="34290" marB="34290"/>
                </a:tc>
                <a:tc>
                  <a:txBody>
                    <a:bodyPr/>
                    <a:lstStyle/>
                    <a:p>
                      <a:pPr algn="just"/>
                      <a:r>
                        <a:rPr lang="en-ZA" sz="1800" b="0" dirty="0" smtClean="0"/>
                        <a:t>15 targets not achieved</a:t>
                      </a:r>
                      <a:endParaRPr lang="en-ZA" sz="1800" b="0" dirty="0"/>
                    </a:p>
                  </a:txBody>
                  <a:tcPr marL="68580" marR="68580" marT="34290" marB="34290"/>
                </a:tc>
                <a:tc>
                  <a:txBody>
                    <a:bodyPr/>
                    <a:lstStyle/>
                    <a:p>
                      <a:pPr algn="just"/>
                      <a:r>
                        <a:rPr lang="en-ZA" sz="1800" b="0" dirty="0" smtClean="0"/>
                        <a:t>68,75%</a:t>
                      </a:r>
                    </a:p>
                    <a:p>
                      <a:pPr algn="just"/>
                      <a:endParaRPr lang="en-ZA" sz="1800" b="0" dirty="0" smtClean="0"/>
                    </a:p>
                  </a:txBody>
                  <a:tcPr marL="68580" marR="68580" marT="34290" marB="34290"/>
                </a:tc>
                <a:extLst>
                  <a:ext uri="{0D108BD9-81ED-4DB2-BD59-A6C34878D82A}">
                    <a16:rowId xmlns:a16="http://schemas.microsoft.com/office/drawing/2014/main" xmlns="" val="2298875878"/>
                  </a:ext>
                </a:extLst>
              </a:tr>
              <a:tr h="168533">
                <a:tc>
                  <a:txBody>
                    <a:bodyPr/>
                    <a:lstStyle/>
                    <a:p>
                      <a:pPr algn="just"/>
                      <a:r>
                        <a:rPr lang="en-US" sz="1800" b="0" dirty="0" smtClean="0"/>
                        <a:t>Department of Telecommunications and Postal Services</a:t>
                      </a:r>
                    </a:p>
                  </a:txBody>
                  <a:tcPr marL="68580" marR="68580" marT="34290" marB="34290"/>
                </a:tc>
                <a:tc>
                  <a:txBody>
                    <a:bodyPr/>
                    <a:lstStyle/>
                    <a:p>
                      <a:pPr algn="just"/>
                      <a:r>
                        <a:rPr lang="en-ZA" sz="1800" b="0" dirty="0" smtClean="0"/>
                        <a:t>34 targets</a:t>
                      </a:r>
                      <a:endParaRPr lang="en-ZA" sz="1800" b="0" dirty="0"/>
                    </a:p>
                  </a:txBody>
                  <a:tcPr marL="68580" marR="68580" marT="34290" marB="34290"/>
                </a:tc>
                <a:tc>
                  <a:txBody>
                    <a:bodyPr/>
                    <a:lstStyle/>
                    <a:p>
                      <a:pPr algn="just"/>
                      <a:r>
                        <a:rPr lang="en-ZA" sz="1800" b="0" dirty="0" smtClean="0"/>
                        <a:t>14 were achieved </a:t>
                      </a:r>
                      <a:endParaRPr lang="en-ZA" sz="1800" b="0" dirty="0"/>
                    </a:p>
                  </a:txBody>
                  <a:tcPr marL="68580" marR="68580" marT="34290" marB="34290"/>
                </a:tc>
                <a:tc>
                  <a:txBody>
                    <a:bodyPr/>
                    <a:lstStyle/>
                    <a:p>
                      <a:pPr algn="just"/>
                      <a:r>
                        <a:rPr lang="en-ZA" sz="1800" b="0" dirty="0" smtClean="0"/>
                        <a:t>20 targets not achieved</a:t>
                      </a:r>
                      <a:endParaRPr lang="en-ZA" sz="1800" b="0" dirty="0"/>
                    </a:p>
                  </a:txBody>
                  <a:tcPr marL="68580" marR="68580" marT="34290" marB="34290"/>
                </a:tc>
                <a:tc>
                  <a:txBody>
                    <a:bodyPr/>
                    <a:lstStyle/>
                    <a:p>
                      <a:pPr algn="just"/>
                      <a:r>
                        <a:rPr lang="en-ZA" sz="1800" b="0" dirty="0" smtClean="0"/>
                        <a:t>41,1%</a:t>
                      </a:r>
                    </a:p>
                    <a:p>
                      <a:pPr algn="just"/>
                      <a:endParaRPr lang="en-ZA" sz="1800" b="0" dirty="0" smtClean="0"/>
                    </a:p>
                  </a:txBody>
                  <a:tcPr marL="68580" marR="68580" marT="34290" marB="34290"/>
                </a:tc>
                <a:extLst>
                  <a:ext uri="{0D108BD9-81ED-4DB2-BD59-A6C34878D82A}">
                    <a16:rowId xmlns:a16="http://schemas.microsoft.com/office/drawing/2014/main" xmlns="" val="1268004846"/>
                  </a:ext>
                </a:extLst>
              </a:tr>
              <a:tr h="168533">
                <a:tc>
                  <a:txBody>
                    <a:bodyPr/>
                    <a:lstStyle/>
                    <a:p>
                      <a:pPr algn="just"/>
                      <a:r>
                        <a:rPr lang="en-ZA" sz="1800" b="0" dirty="0" smtClean="0"/>
                        <a:t>Department of Tourism</a:t>
                      </a:r>
                      <a:endParaRPr lang="en-ZA" sz="1800" b="0" dirty="0"/>
                    </a:p>
                  </a:txBody>
                  <a:tcPr marL="68580" marR="68580" marT="34290" marB="34290"/>
                </a:tc>
                <a:tc>
                  <a:txBody>
                    <a:bodyPr/>
                    <a:lstStyle/>
                    <a:p>
                      <a:pPr algn="just"/>
                      <a:r>
                        <a:rPr lang="en-ZA" sz="1800" b="0" dirty="0" smtClean="0"/>
                        <a:t>72 targets</a:t>
                      </a:r>
                      <a:endParaRPr lang="en-ZA" sz="1800" b="0" dirty="0"/>
                    </a:p>
                  </a:txBody>
                  <a:tcPr marL="68580" marR="68580" marT="34290" marB="34290"/>
                </a:tc>
                <a:tc>
                  <a:txBody>
                    <a:bodyPr/>
                    <a:lstStyle/>
                    <a:p>
                      <a:pPr algn="just"/>
                      <a:r>
                        <a:rPr lang="en-ZA" sz="1800" b="0" dirty="0" smtClean="0"/>
                        <a:t>53 were achieved </a:t>
                      </a:r>
                      <a:endParaRPr lang="en-ZA" sz="1800" b="0" dirty="0"/>
                    </a:p>
                  </a:txBody>
                  <a:tcPr marL="68580" marR="68580" marT="34290" marB="34290"/>
                </a:tc>
                <a:tc>
                  <a:txBody>
                    <a:bodyPr/>
                    <a:lstStyle/>
                    <a:p>
                      <a:pPr algn="just"/>
                      <a:r>
                        <a:rPr lang="en-ZA" sz="1800" b="0" dirty="0" smtClean="0"/>
                        <a:t>19 targets not achieved</a:t>
                      </a:r>
                      <a:endParaRPr lang="en-ZA" sz="1800" b="0" dirty="0"/>
                    </a:p>
                  </a:txBody>
                  <a:tcPr marL="68580" marR="68580" marT="34290" marB="34290"/>
                </a:tc>
                <a:tc>
                  <a:txBody>
                    <a:bodyPr/>
                    <a:lstStyle/>
                    <a:p>
                      <a:pPr algn="just"/>
                      <a:r>
                        <a:rPr lang="en-ZA" sz="1800" b="0" dirty="0" smtClean="0"/>
                        <a:t>73,61%</a:t>
                      </a:r>
                    </a:p>
                  </a:txBody>
                  <a:tcPr marL="68580" marR="68580" marT="34290" marB="34290"/>
                </a:tc>
                <a:extLst>
                  <a:ext uri="{0D108BD9-81ED-4DB2-BD59-A6C34878D82A}">
                    <a16:rowId xmlns:a16="http://schemas.microsoft.com/office/drawing/2014/main" xmlns="" val="278791324"/>
                  </a:ext>
                </a:extLst>
              </a:tr>
              <a:tr h="168533">
                <a:tc>
                  <a:txBody>
                    <a:bodyPr/>
                    <a:lstStyle/>
                    <a:p>
                      <a:pPr algn="just"/>
                      <a:r>
                        <a:rPr lang="en-US" sz="1800" b="0" dirty="0" smtClean="0"/>
                        <a:t>Department of Trade and Industry</a:t>
                      </a:r>
                      <a:endParaRPr lang="en-ZA" sz="1800" b="0" dirty="0"/>
                    </a:p>
                  </a:txBody>
                  <a:tcPr marL="68580" marR="68580" marT="34290" marB="34290"/>
                </a:tc>
                <a:tc>
                  <a:txBody>
                    <a:bodyPr/>
                    <a:lstStyle/>
                    <a:p>
                      <a:pPr algn="just"/>
                      <a:r>
                        <a:rPr lang="en-ZA" sz="1800" b="0" dirty="0" smtClean="0"/>
                        <a:t>18 targets</a:t>
                      </a:r>
                      <a:endParaRPr lang="en-ZA" sz="1800" b="0" dirty="0"/>
                    </a:p>
                  </a:txBody>
                  <a:tcPr marL="68580" marR="68580" marT="34290" marB="34290"/>
                </a:tc>
                <a:tc>
                  <a:txBody>
                    <a:bodyPr/>
                    <a:lstStyle/>
                    <a:p>
                      <a:pPr algn="just"/>
                      <a:r>
                        <a:rPr lang="en-ZA" sz="1800" b="0" dirty="0" smtClean="0"/>
                        <a:t>12 were achieved</a:t>
                      </a:r>
                      <a:endParaRPr lang="en-ZA" sz="1800" b="0" dirty="0"/>
                    </a:p>
                  </a:txBody>
                  <a:tcPr marL="68580" marR="68580" marT="34290" marB="34290"/>
                </a:tc>
                <a:tc>
                  <a:txBody>
                    <a:bodyPr/>
                    <a:lstStyle/>
                    <a:p>
                      <a:pPr algn="just"/>
                      <a:r>
                        <a:rPr lang="en-ZA" sz="1800" b="0" dirty="0" smtClean="0"/>
                        <a:t>6 targets not achieved</a:t>
                      </a:r>
                      <a:endParaRPr lang="en-ZA" sz="1800" b="0" dirty="0"/>
                    </a:p>
                  </a:txBody>
                  <a:tcPr marL="68580" marR="68580" marT="34290" marB="34290"/>
                </a:tc>
                <a:tc>
                  <a:txBody>
                    <a:bodyPr/>
                    <a:lstStyle/>
                    <a:p>
                      <a:pPr algn="just"/>
                      <a:r>
                        <a:rPr lang="en-ZA" sz="1800" b="0" dirty="0" smtClean="0"/>
                        <a:t>66,67%</a:t>
                      </a:r>
                    </a:p>
                    <a:p>
                      <a:pPr algn="just"/>
                      <a:endParaRPr lang="en-ZA" sz="1800" b="0" dirty="0" smtClean="0"/>
                    </a:p>
                  </a:txBody>
                  <a:tcPr marL="68580" marR="68580" marT="34290" marB="34290"/>
                </a:tc>
                <a:extLst>
                  <a:ext uri="{0D108BD9-81ED-4DB2-BD59-A6C34878D82A}">
                    <a16:rowId xmlns:a16="http://schemas.microsoft.com/office/drawing/2014/main" xmlns="" val="2681674233"/>
                  </a:ext>
                </a:extLst>
              </a:tr>
              <a:tr h="168533">
                <a:tc>
                  <a:txBody>
                    <a:bodyPr/>
                    <a:lstStyle/>
                    <a:p>
                      <a:pPr algn="just"/>
                      <a:r>
                        <a:rPr lang="en-ZA" sz="1800" b="0" dirty="0" smtClean="0"/>
                        <a:t>Department of Traditional Affairs</a:t>
                      </a:r>
                      <a:endParaRPr lang="en-ZA" sz="1800" b="0" dirty="0"/>
                    </a:p>
                  </a:txBody>
                  <a:tcPr marL="68580" marR="68580" marT="34290" marB="34290"/>
                </a:tc>
                <a:tc>
                  <a:txBody>
                    <a:bodyPr/>
                    <a:lstStyle/>
                    <a:p>
                      <a:pPr algn="just"/>
                      <a:r>
                        <a:rPr lang="en-ZA" sz="1800" b="0" dirty="0" smtClean="0"/>
                        <a:t>13 targets</a:t>
                      </a:r>
                      <a:endParaRPr lang="en-ZA" sz="1800" b="0" dirty="0"/>
                    </a:p>
                  </a:txBody>
                  <a:tcPr marL="68580" marR="68580" marT="34290" marB="34290"/>
                </a:tc>
                <a:tc>
                  <a:txBody>
                    <a:bodyPr/>
                    <a:lstStyle/>
                    <a:p>
                      <a:pPr algn="just"/>
                      <a:r>
                        <a:rPr lang="en-ZA" sz="1800" b="0" dirty="0" smtClean="0"/>
                        <a:t>13 were achieved </a:t>
                      </a:r>
                      <a:endParaRPr lang="en-ZA" sz="1800" b="0" dirty="0"/>
                    </a:p>
                  </a:txBody>
                  <a:tcPr marL="68580" marR="68580" marT="34290" marB="34290"/>
                </a:tc>
                <a:tc>
                  <a:txBody>
                    <a:bodyPr/>
                    <a:lstStyle/>
                    <a:p>
                      <a:pPr algn="just"/>
                      <a:r>
                        <a:rPr lang="en-ZA" sz="1800" b="0" dirty="0" smtClean="0"/>
                        <a:t>N/A</a:t>
                      </a:r>
                      <a:endParaRPr lang="en-ZA" sz="1800" b="0" dirty="0"/>
                    </a:p>
                  </a:txBody>
                  <a:tcPr marL="68580" marR="68580" marT="34290" marB="34290"/>
                </a:tc>
                <a:tc>
                  <a:txBody>
                    <a:bodyPr/>
                    <a:lstStyle/>
                    <a:p>
                      <a:pPr algn="just"/>
                      <a:r>
                        <a:rPr lang="en-ZA" sz="1800" b="0" dirty="0" smtClean="0"/>
                        <a:t>100 %</a:t>
                      </a:r>
                    </a:p>
                    <a:p>
                      <a:pPr algn="just"/>
                      <a:endParaRPr lang="en-ZA" sz="1800" b="0" dirty="0" smtClean="0"/>
                    </a:p>
                  </a:txBody>
                  <a:tcPr marL="68580" marR="68580" marT="34290" marB="34290"/>
                </a:tc>
                <a:extLst>
                  <a:ext uri="{0D108BD9-81ED-4DB2-BD59-A6C34878D82A}">
                    <a16:rowId xmlns:a16="http://schemas.microsoft.com/office/drawing/2014/main" xmlns="" val="3265395125"/>
                  </a:ext>
                </a:extLst>
              </a:tr>
            </a:tbl>
          </a:graphicData>
        </a:graphic>
      </p:graphicFrame>
    </p:spTree>
    <p:extLst>
      <p:ext uri="{BB962C8B-B14F-4D97-AF65-F5344CB8AC3E}">
        <p14:creationId xmlns:p14="http://schemas.microsoft.com/office/powerpoint/2010/main" xmlns="" val="370755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5806" y="116391"/>
            <a:ext cx="11679101" cy="523220"/>
          </a:xfrm>
          <a:prstGeom prst="rect">
            <a:avLst/>
          </a:prstGeom>
          <a:solidFill>
            <a:schemeClr val="accent2"/>
          </a:solidFill>
        </p:spPr>
        <p:txBody>
          <a:bodyPr wrap="square" rtlCol="0">
            <a:spAutoFit/>
          </a:bodyPr>
          <a:lstStyle/>
          <a:p>
            <a:pPr algn="ctr"/>
            <a:r>
              <a:rPr lang="en-ZA" sz="2800" b="1" dirty="0" smtClean="0">
                <a:latin typeface="Calibri Light" panose="020F0302020204030204" pitchFamily="34" charset="0"/>
              </a:rPr>
              <a:t>Summary of National Department’s Quarter 3 Performance (5)</a:t>
            </a:r>
            <a:endParaRPr lang="en-US" sz="2800" b="1" dirty="0">
              <a:latin typeface="Calibri Light" panose="020F0302020204030204" pitchFamily="34" charset="0"/>
            </a:endParaRPr>
          </a:p>
        </p:txBody>
      </p:sp>
      <p:graphicFrame>
        <p:nvGraphicFramePr>
          <p:cNvPr id="10" name="Content Placeholder 5"/>
          <p:cNvGraphicFramePr>
            <a:graphicFrameLocks/>
          </p:cNvGraphicFramePr>
          <p:nvPr>
            <p:extLst>
              <p:ext uri="{D42A27DB-BD31-4B8C-83A1-F6EECF244321}">
                <p14:modId xmlns:p14="http://schemas.microsoft.com/office/powerpoint/2010/main" xmlns="" val="3520056141"/>
              </p:ext>
            </p:extLst>
          </p:nvPr>
        </p:nvGraphicFramePr>
        <p:xfrm>
          <a:off x="245806" y="715121"/>
          <a:ext cx="11679102" cy="5554980"/>
        </p:xfrm>
        <a:graphic>
          <a:graphicData uri="http://schemas.openxmlformats.org/drawingml/2006/table">
            <a:tbl>
              <a:tblPr firstRow="1" bandRow="1">
                <a:tableStyleId>{21E4AEA4-8DFA-4A89-87EB-49C32662AFE0}</a:tableStyleId>
              </a:tblPr>
              <a:tblGrid>
                <a:gridCol w="2497394">
                  <a:extLst>
                    <a:ext uri="{9D8B030D-6E8A-4147-A177-3AD203B41FA5}">
                      <a16:colId xmlns:a16="http://schemas.microsoft.com/office/drawing/2014/main" xmlns="" val="3772667252"/>
                    </a:ext>
                  </a:extLst>
                </a:gridCol>
                <a:gridCol w="2506133">
                  <a:extLst>
                    <a:ext uri="{9D8B030D-6E8A-4147-A177-3AD203B41FA5}">
                      <a16:colId xmlns:a16="http://schemas.microsoft.com/office/drawing/2014/main" xmlns="" val="1507489926"/>
                    </a:ext>
                  </a:extLst>
                </a:gridCol>
                <a:gridCol w="2506134">
                  <a:extLst>
                    <a:ext uri="{9D8B030D-6E8A-4147-A177-3AD203B41FA5}">
                      <a16:colId xmlns:a16="http://schemas.microsoft.com/office/drawing/2014/main" xmlns="" val="3005311741"/>
                    </a:ext>
                  </a:extLst>
                </a:gridCol>
                <a:gridCol w="2675466">
                  <a:extLst>
                    <a:ext uri="{9D8B030D-6E8A-4147-A177-3AD203B41FA5}">
                      <a16:colId xmlns:a16="http://schemas.microsoft.com/office/drawing/2014/main" xmlns="" val="3385338794"/>
                    </a:ext>
                  </a:extLst>
                </a:gridCol>
                <a:gridCol w="1493975">
                  <a:extLst>
                    <a:ext uri="{9D8B030D-6E8A-4147-A177-3AD203B41FA5}">
                      <a16:colId xmlns:a16="http://schemas.microsoft.com/office/drawing/2014/main" xmlns="" val="2823009217"/>
                    </a:ext>
                  </a:extLst>
                </a:gridCol>
              </a:tblGrid>
              <a:tr h="121914">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National</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Department</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Planned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Total Not Achieved Targets</a:t>
                      </a:r>
                    </a:p>
                  </a:txBody>
                  <a:tcPr marL="68580" marR="68580" marT="34290" marB="34290"/>
                </a:tc>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1"/>
                          </a:solidFill>
                          <a:effectLst/>
                          <a:latin typeface="+mn-lt"/>
                          <a:ea typeface="Calibri" panose="020F0502020204030204" pitchFamily="34" charset="0"/>
                          <a:cs typeface="Times New Roman" panose="02020603050405020304" pitchFamily="18" charset="0"/>
                        </a:rPr>
                        <a:t>Percentage</a:t>
                      </a:r>
                      <a:r>
                        <a:rPr lang="en-ZA" sz="1800" b="1" kern="1200" baseline="0" dirty="0" smtClean="0">
                          <a:solidFill>
                            <a:schemeClr val="bg1"/>
                          </a:solidFill>
                          <a:effectLst/>
                          <a:latin typeface="+mn-lt"/>
                          <a:ea typeface="Calibri" panose="020F0502020204030204" pitchFamily="34" charset="0"/>
                          <a:cs typeface="Times New Roman" panose="02020603050405020304" pitchFamily="18" charset="0"/>
                        </a:rPr>
                        <a:t> Performance</a:t>
                      </a:r>
                      <a:endParaRPr lang="en-ZA" sz="1800" b="1" kern="1200" dirty="0" smtClean="0">
                        <a:solidFill>
                          <a:schemeClr val="bg1"/>
                        </a:solidFill>
                        <a:effectLst/>
                        <a:latin typeface="+mn-lt"/>
                        <a:ea typeface="Calibri" panose="020F0502020204030204" pitchFamily="34" charset="0"/>
                        <a:cs typeface="Times New Roman" panose="02020603050405020304" pitchFamily="18" charset="0"/>
                      </a:endParaRPr>
                    </a:p>
                  </a:txBody>
                  <a:tcPr marL="68580" marR="68580" marT="34290" marB="34290"/>
                </a:tc>
                <a:extLst>
                  <a:ext uri="{0D108BD9-81ED-4DB2-BD59-A6C34878D82A}">
                    <a16:rowId xmlns:a16="http://schemas.microsoft.com/office/drawing/2014/main" xmlns="" val="2048158217"/>
                  </a:ext>
                </a:extLst>
              </a:tr>
              <a:tr h="168533">
                <a:tc>
                  <a:txBody>
                    <a:bodyPr/>
                    <a:lstStyle/>
                    <a:p>
                      <a:pPr algn="just"/>
                      <a:r>
                        <a:rPr lang="en-US" sz="1800" b="0" dirty="0" smtClean="0"/>
                        <a:t>Department of Transport</a:t>
                      </a:r>
                    </a:p>
                  </a:txBody>
                  <a:tcPr marL="68580" marR="68580" marT="34290" marB="34290"/>
                </a:tc>
                <a:tc>
                  <a:txBody>
                    <a:bodyPr/>
                    <a:lstStyle/>
                    <a:p>
                      <a:pPr algn="just"/>
                      <a:r>
                        <a:rPr lang="en-ZA" sz="1800" b="0" dirty="0" smtClean="0"/>
                        <a:t>26 targets</a:t>
                      </a:r>
                      <a:endParaRPr lang="en-ZA" sz="1800" b="0" dirty="0"/>
                    </a:p>
                  </a:txBody>
                  <a:tcPr marL="68580" marR="68580" marT="34290" marB="34290"/>
                </a:tc>
                <a:tc>
                  <a:txBody>
                    <a:bodyPr/>
                    <a:lstStyle/>
                    <a:p>
                      <a:pPr algn="just"/>
                      <a:r>
                        <a:rPr lang="en-ZA" sz="1800" b="0" dirty="0" smtClean="0"/>
                        <a:t>21 targets were achieved </a:t>
                      </a:r>
                      <a:endParaRPr lang="en-ZA" sz="1800" b="0" dirty="0"/>
                    </a:p>
                  </a:txBody>
                  <a:tcPr marL="68580" marR="68580" marT="34290" marB="34290"/>
                </a:tc>
                <a:tc>
                  <a:txBody>
                    <a:bodyPr/>
                    <a:lstStyle/>
                    <a:p>
                      <a:pPr algn="just"/>
                      <a:r>
                        <a:rPr lang="en-ZA" sz="1800" b="0" dirty="0" smtClean="0"/>
                        <a:t>5 targets not achieved</a:t>
                      </a:r>
                      <a:endParaRPr lang="en-ZA" sz="1800" b="0" dirty="0"/>
                    </a:p>
                  </a:txBody>
                  <a:tcPr marL="68580" marR="68580" marT="34290" marB="34290"/>
                </a:tc>
                <a:tc>
                  <a:txBody>
                    <a:bodyPr/>
                    <a:lstStyle/>
                    <a:p>
                      <a:pPr marL="0" indent="0" algn="just">
                        <a:buFont typeface="Arial" panose="020B0604020202020204" pitchFamily="34" charset="0"/>
                        <a:buNone/>
                      </a:pPr>
                      <a:r>
                        <a:rPr lang="en-US" sz="1800" b="0" dirty="0" smtClean="0"/>
                        <a:t>80,7%</a:t>
                      </a:r>
                    </a:p>
                  </a:txBody>
                  <a:tcPr marL="68580" marR="68580" marT="34290" marB="34290"/>
                </a:tc>
                <a:extLst>
                  <a:ext uri="{0D108BD9-81ED-4DB2-BD59-A6C34878D82A}">
                    <a16:rowId xmlns:a16="http://schemas.microsoft.com/office/drawing/2014/main" xmlns="" val="120338405"/>
                  </a:ext>
                </a:extLst>
              </a:tr>
              <a:tr h="168533">
                <a:tc>
                  <a:txBody>
                    <a:bodyPr/>
                    <a:lstStyle/>
                    <a:p>
                      <a:pPr algn="just"/>
                      <a:r>
                        <a:rPr lang="en-US" sz="1800" b="0" dirty="0" smtClean="0"/>
                        <a:t>Department of Water and Sanitation</a:t>
                      </a:r>
                      <a:endParaRPr lang="en-ZA" sz="1800" b="0" dirty="0"/>
                    </a:p>
                  </a:txBody>
                  <a:tcPr marL="68580" marR="68580" marT="34290" marB="34290"/>
                </a:tc>
                <a:tc gridSpan="4">
                  <a:txBody>
                    <a:bodyPr/>
                    <a:lstStyle/>
                    <a:p>
                      <a:pPr algn="just"/>
                      <a:r>
                        <a:rPr lang="en-US" sz="1800" b="0" dirty="0" smtClean="0"/>
                        <a:t>Did not submit the Quarter 3 reporting in adherence to the 2019/20 QPR Guidelines</a:t>
                      </a:r>
                    </a:p>
                    <a:p>
                      <a:pPr algn="just"/>
                      <a:endParaRPr lang="en-ZA" sz="1800" b="0" dirty="0"/>
                    </a:p>
                  </a:txBody>
                  <a:tcPr marL="68580" marR="68580" marT="34290" marB="34290"/>
                </a:tc>
                <a:tc hMerge="1">
                  <a:txBody>
                    <a:bodyPr/>
                    <a:lstStyle/>
                    <a:p>
                      <a:pPr algn="just"/>
                      <a:endParaRPr lang="en-ZA" sz="1800" b="0" dirty="0"/>
                    </a:p>
                  </a:txBody>
                  <a:tcPr marL="68580" marR="68580" marT="34290" marB="34290"/>
                </a:tc>
                <a:tc hMerge="1">
                  <a:txBody>
                    <a:bodyPr/>
                    <a:lstStyle/>
                    <a:p>
                      <a:pPr algn="just"/>
                      <a:endParaRPr lang="en-ZA" sz="1800" b="0" dirty="0"/>
                    </a:p>
                  </a:txBody>
                  <a:tcPr marL="68580" marR="68580" marT="34290" marB="34290"/>
                </a:tc>
                <a:tc hMerge="1">
                  <a:txBody>
                    <a:bodyPr/>
                    <a:lstStyle/>
                    <a:p>
                      <a:pPr algn="just"/>
                      <a:endParaRPr lang="en-ZA" sz="1800" b="0" dirty="0" smtClean="0"/>
                    </a:p>
                  </a:txBody>
                  <a:tcPr marL="68580" marR="68580" marT="34290" marB="34290"/>
                </a:tc>
                <a:extLst>
                  <a:ext uri="{0D108BD9-81ED-4DB2-BD59-A6C34878D82A}">
                    <a16:rowId xmlns:a16="http://schemas.microsoft.com/office/drawing/2014/main" xmlns="" val="2043285446"/>
                  </a:ext>
                </a:extLst>
              </a:tr>
              <a:tr h="168533">
                <a:tc>
                  <a:txBody>
                    <a:bodyPr/>
                    <a:lstStyle/>
                    <a:p>
                      <a:pPr algn="just"/>
                      <a:r>
                        <a:rPr lang="en-US" sz="1800" b="0" dirty="0" smtClean="0"/>
                        <a:t>Department of Women, Youth and Persons with Disabilities </a:t>
                      </a:r>
                    </a:p>
                  </a:txBody>
                  <a:tcPr marL="68580" marR="68580" marT="34290" marB="34290"/>
                </a:tc>
                <a:tc>
                  <a:txBody>
                    <a:bodyPr/>
                    <a:lstStyle/>
                    <a:p>
                      <a:pPr algn="just"/>
                      <a:r>
                        <a:rPr lang="en-ZA" sz="1800" b="0" dirty="0" smtClean="0"/>
                        <a:t>32 targets</a:t>
                      </a:r>
                      <a:endParaRPr lang="en-ZA" sz="1800" b="0" dirty="0"/>
                    </a:p>
                  </a:txBody>
                  <a:tcPr marL="68580" marR="68580" marT="34290" marB="34290"/>
                </a:tc>
                <a:tc>
                  <a:txBody>
                    <a:bodyPr/>
                    <a:lstStyle/>
                    <a:p>
                      <a:pPr algn="just"/>
                      <a:r>
                        <a:rPr lang="en-ZA" sz="1800" b="0" dirty="0" smtClean="0"/>
                        <a:t>27 targets were achieved </a:t>
                      </a:r>
                      <a:endParaRPr lang="en-ZA" sz="1800" b="0" dirty="0"/>
                    </a:p>
                  </a:txBody>
                  <a:tcPr marL="68580" marR="68580" marT="34290" marB="34290"/>
                </a:tc>
                <a:tc>
                  <a:txBody>
                    <a:bodyPr/>
                    <a:lstStyle/>
                    <a:p>
                      <a:pPr algn="just"/>
                      <a:r>
                        <a:rPr lang="en-ZA" sz="1800" b="0" dirty="0" smtClean="0"/>
                        <a:t>5 targets not achieved</a:t>
                      </a:r>
                      <a:endParaRPr lang="en-ZA" sz="1800" b="0" dirty="0"/>
                    </a:p>
                  </a:txBody>
                  <a:tcPr marL="68580" marR="68580" marT="34290" marB="34290"/>
                </a:tc>
                <a:tc>
                  <a:txBody>
                    <a:bodyPr/>
                    <a:lstStyle/>
                    <a:p>
                      <a:pPr algn="just"/>
                      <a:r>
                        <a:rPr lang="en-ZA" sz="1800" b="0" dirty="0" smtClean="0"/>
                        <a:t>84,3 %</a:t>
                      </a:r>
                    </a:p>
                    <a:p>
                      <a:pPr algn="just"/>
                      <a:endParaRPr lang="en-ZA" sz="1800" b="0" dirty="0" smtClean="0"/>
                    </a:p>
                  </a:txBody>
                  <a:tcPr marL="68580" marR="68580" marT="34290" marB="34290"/>
                </a:tc>
                <a:extLst>
                  <a:ext uri="{0D108BD9-81ED-4DB2-BD59-A6C34878D82A}">
                    <a16:rowId xmlns:a16="http://schemas.microsoft.com/office/drawing/2014/main" xmlns="" val="565588132"/>
                  </a:ext>
                </a:extLst>
              </a:tr>
              <a:tr h="168533">
                <a:tc>
                  <a:txBody>
                    <a:bodyPr/>
                    <a:lstStyle/>
                    <a:p>
                      <a:pPr algn="just"/>
                      <a:r>
                        <a:rPr lang="en-ZA" sz="1800" b="0" dirty="0" smtClean="0"/>
                        <a:t>Economic Development Department</a:t>
                      </a:r>
                    </a:p>
                  </a:txBody>
                  <a:tcPr marL="68580" marR="68580" marT="34290" marB="34290"/>
                </a:tc>
                <a:tc>
                  <a:txBody>
                    <a:bodyPr/>
                    <a:lstStyle/>
                    <a:p>
                      <a:pPr algn="just"/>
                      <a:r>
                        <a:rPr lang="en-ZA" sz="1800" b="0" dirty="0" smtClean="0"/>
                        <a:t>15 targets</a:t>
                      </a:r>
                      <a:endParaRPr lang="en-ZA" sz="1800" b="0" dirty="0"/>
                    </a:p>
                  </a:txBody>
                  <a:tcPr marL="68580" marR="68580" marT="34290" marB="34290"/>
                </a:tc>
                <a:tc>
                  <a:txBody>
                    <a:bodyPr/>
                    <a:lstStyle/>
                    <a:p>
                      <a:pPr algn="just"/>
                      <a:r>
                        <a:rPr lang="en-ZA" sz="1800" b="0" dirty="0" smtClean="0"/>
                        <a:t>14 targets were achieved </a:t>
                      </a:r>
                      <a:endParaRPr lang="en-ZA" sz="1800" b="0" dirty="0"/>
                    </a:p>
                  </a:txBody>
                  <a:tcPr marL="68580" marR="68580" marT="34290" marB="34290"/>
                </a:tc>
                <a:tc>
                  <a:txBody>
                    <a:bodyPr/>
                    <a:lstStyle/>
                    <a:p>
                      <a:pPr algn="just"/>
                      <a:r>
                        <a:rPr lang="en-ZA" sz="1800" b="0" dirty="0" smtClean="0"/>
                        <a:t>1 target not achieved</a:t>
                      </a:r>
                      <a:endParaRPr lang="en-ZA" sz="1800" b="0" dirty="0"/>
                    </a:p>
                  </a:txBody>
                  <a:tcPr marL="68580" marR="68580" marT="34290" marB="34290"/>
                </a:tc>
                <a:tc>
                  <a:txBody>
                    <a:bodyPr/>
                    <a:lstStyle/>
                    <a:p>
                      <a:pPr algn="just"/>
                      <a:r>
                        <a:rPr lang="en-ZA" sz="1800" b="0" dirty="0" smtClean="0"/>
                        <a:t>93%</a:t>
                      </a:r>
                    </a:p>
                  </a:txBody>
                  <a:tcPr marL="68580" marR="68580" marT="34290" marB="34290"/>
                </a:tc>
                <a:extLst>
                  <a:ext uri="{0D108BD9-81ED-4DB2-BD59-A6C34878D82A}">
                    <a16:rowId xmlns:a16="http://schemas.microsoft.com/office/drawing/2014/main" xmlns="" val="2298875878"/>
                  </a:ext>
                </a:extLst>
              </a:tr>
              <a:tr h="168533">
                <a:tc>
                  <a:txBody>
                    <a:bodyPr/>
                    <a:lstStyle/>
                    <a:p>
                      <a:pPr algn="just"/>
                      <a:r>
                        <a:rPr lang="en-US" sz="1800" b="0" dirty="0" smtClean="0"/>
                        <a:t>Government Communication &amp; Information Services</a:t>
                      </a:r>
                    </a:p>
                  </a:txBody>
                  <a:tcPr marL="68580" marR="68580" marT="34290" marB="34290"/>
                </a:tc>
                <a:tc>
                  <a:txBody>
                    <a:bodyPr/>
                    <a:lstStyle/>
                    <a:p>
                      <a:pPr algn="just"/>
                      <a:r>
                        <a:rPr lang="en-ZA" sz="1800" b="0" dirty="0" smtClean="0"/>
                        <a:t>37 targets</a:t>
                      </a:r>
                      <a:endParaRPr lang="en-ZA" sz="1800" b="0" dirty="0"/>
                    </a:p>
                  </a:txBody>
                  <a:tcPr marL="68580" marR="68580" marT="34290" marB="34290"/>
                </a:tc>
                <a:tc>
                  <a:txBody>
                    <a:bodyPr/>
                    <a:lstStyle/>
                    <a:p>
                      <a:pPr algn="just"/>
                      <a:r>
                        <a:rPr lang="en-ZA" sz="1800" b="0" dirty="0" smtClean="0"/>
                        <a:t>33 targets were achieved </a:t>
                      </a:r>
                      <a:endParaRPr lang="en-ZA" sz="1800" b="0" dirty="0"/>
                    </a:p>
                  </a:txBody>
                  <a:tcPr marL="68580" marR="68580" marT="34290" marB="34290"/>
                </a:tc>
                <a:tc>
                  <a:txBody>
                    <a:bodyPr/>
                    <a:lstStyle/>
                    <a:p>
                      <a:pPr algn="just"/>
                      <a:r>
                        <a:rPr lang="en-ZA" sz="1800" b="0" dirty="0" smtClean="0"/>
                        <a:t>4 targets not achieved</a:t>
                      </a:r>
                      <a:endParaRPr lang="en-ZA" sz="1800" b="0" dirty="0"/>
                    </a:p>
                  </a:txBody>
                  <a:tcPr marL="68580" marR="68580" marT="34290" marB="34290"/>
                </a:tc>
                <a:tc>
                  <a:txBody>
                    <a:bodyPr/>
                    <a:lstStyle/>
                    <a:p>
                      <a:pPr algn="just"/>
                      <a:r>
                        <a:rPr lang="en-ZA" sz="1800" b="0" dirty="0" smtClean="0"/>
                        <a:t>89,1%</a:t>
                      </a:r>
                    </a:p>
                    <a:p>
                      <a:pPr algn="just"/>
                      <a:endParaRPr lang="en-ZA" sz="1800" b="0" dirty="0" smtClean="0"/>
                    </a:p>
                  </a:txBody>
                  <a:tcPr marL="68580" marR="68580" marT="34290" marB="34290"/>
                </a:tc>
                <a:extLst>
                  <a:ext uri="{0D108BD9-81ED-4DB2-BD59-A6C34878D82A}">
                    <a16:rowId xmlns:a16="http://schemas.microsoft.com/office/drawing/2014/main" xmlns="" val="1268004846"/>
                  </a:ext>
                </a:extLst>
              </a:tr>
              <a:tr h="168533">
                <a:tc>
                  <a:txBody>
                    <a:bodyPr/>
                    <a:lstStyle/>
                    <a:p>
                      <a:pPr algn="just"/>
                      <a:r>
                        <a:rPr lang="en-ZA" sz="1800" b="0" dirty="0" smtClean="0"/>
                        <a:t>Independent Police Investigative Directorate</a:t>
                      </a:r>
                      <a:endParaRPr lang="en-ZA" sz="1800" b="0" dirty="0"/>
                    </a:p>
                  </a:txBody>
                  <a:tcPr marL="68580" marR="68580" marT="34290" marB="34290"/>
                </a:tc>
                <a:tc>
                  <a:txBody>
                    <a:bodyPr/>
                    <a:lstStyle/>
                    <a:p>
                      <a:pPr algn="just"/>
                      <a:r>
                        <a:rPr lang="en-ZA" sz="1800" b="0" dirty="0" smtClean="0"/>
                        <a:t>16 targets</a:t>
                      </a:r>
                      <a:endParaRPr lang="en-ZA" sz="1800" b="0" dirty="0"/>
                    </a:p>
                  </a:txBody>
                  <a:tcPr marL="68580" marR="68580" marT="34290" marB="34290"/>
                </a:tc>
                <a:tc>
                  <a:txBody>
                    <a:bodyPr/>
                    <a:lstStyle/>
                    <a:p>
                      <a:pPr algn="just"/>
                      <a:r>
                        <a:rPr lang="en-ZA" sz="1800" b="0" dirty="0" smtClean="0"/>
                        <a:t>10 targets were achieved</a:t>
                      </a:r>
                      <a:endParaRPr lang="en-ZA" sz="1800" b="0" dirty="0"/>
                    </a:p>
                  </a:txBody>
                  <a:tcPr marL="68580" marR="68580" marT="34290" marB="34290"/>
                </a:tc>
                <a:tc>
                  <a:txBody>
                    <a:bodyPr/>
                    <a:lstStyle/>
                    <a:p>
                      <a:pPr algn="just"/>
                      <a:r>
                        <a:rPr lang="en-ZA" sz="1800" b="0" dirty="0" smtClean="0"/>
                        <a:t>6 targets not achieved</a:t>
                      </a:r>
                      <a:endParaRPr lang="en-ZA" sz="1800" b="0" dirty="0"/>
                    </a:p>
                  </a:txBody>
                  <a:tcPr marL="68580" marR="68580" marT="34290" marB="34290"/>
                </a:tc>
                <a:tc>
                  <a:txBody>
                    <a:bodyPr/>
                    <a:lstStyle/>
                    <a:p>
                      <a:pPr algn="just"/>
                      <a:r>
                        <a:rPr lang="en-ZA" sz="1800" b="0" dirty="0" smtClean="0"/>
                        <a:t>62,5%</a:t>
                      </a:r>
                    </a:p>
                    <a:p>
                      <a:pPr algn="just"/>
                      <a:endParaRPr lang="en-ZA" sz="1800" b="0" dirty="0" smtClean="0"/>
                    </a:p>
                  </a:txBody>
                  <a:tcPr marL="68580" marR="68580" marT="34290" marB="34290"/>
                </a:tc>
                <a:extLst>
                  <a:ext uri="{0D108BD9-81ED-4DB2-BD59-A6C34878D82A}">
                    <a16:rowId xmlns:a16="http://schemas.microsoft.com/office/drawing/2014/main" xmlns="" val="278791324"/>
                  </a:ext>
                </a:extLst>
              </a:tr>
              <a:tr h="168533">
                <a:tc>
                  <a:txBody>
                    <a:bodyPr/>
                    <a:lstStyle/>
                    <a:p>
                      <a:pPr algn="just"/>
                      <a:r>
                        <a:rPr lang="en-ZA" sz="1800" b="0" dirty="0" smtClean="0"/>
                        <a:t>National School of Government</a:t>
                      </a:r>
                      <a:endParaRPr lang="en-ZA" sz="1800" b="0" dirty="0"/>
                    </a:p>
                  </a:txBody>
                  <a:tcPr marL="68580" marR="68580" marT="34290" marB="34290"/>
                </a:tc>
                <a:tc>
                  <a:txBody>
                    <a:bodyPr/>
                    <a:lstStyle/>
                    <a:p>
                      <a:pPr algn="just"/>
                      <a:r>
                        <a:rPr lang="en-ZA" sz="1800" b="0" dirty="0" smtClean="0"/>
                        <a:t>27 targets</a:t>
                      </a:r>
                      <a:endParaRPr lang="en-ZA" sz="1800" b="0" dirty="0"/>
                    </a:p>
                  </a:txBody>
                  <a:tcPr marL="68580" marR="68580" marT="34290" marB="34290"/>
                </a:tc>
                <a:tc>
                  <a:txBody>
                    <a:bodyPr/>
                    <a:lstStyle/>
                    <a:p>
                      <a:pPr algn="just"/>
                      <a:r>
                        <a:rPr lang="en-ZA" sz="1800" b="0" dirty="0" smtClean="0"/>
                        <a:t>19 targets were achieved </a:t>
                      </a:r>
                      <a:endParaRPr lang="en-ZA" sz="1800" b="0" dirty="0"/>
                    </a:p>
                  </a:txBody>
                  <a:tcPr marL="68580" marR="68580" marT="34290" marB="34290"/>
                </a:tc>
                <a:tc>
                  <a:txBody>
                    <a:bodyPr/>
                    <a:lstStyle/>
                    <a:p>
                      <a:pPr algn="just"/>
                      <a:r>
                        <a:rPr lang="en-ZA" sz="1800" b="0" dirty="0" smtClean="0"/>
                        <a:t>8 targets not achieved</a:t>
                      </a:r>
                      <a:endParaRPr lang="en-ZA" sz="1800" b="0" dirty="0"/>
                    </a:p>
                  </a:txBody>
                  <a:tcPr marL="68580" marR="68580" marT="34290" marB="34290"/>
                </a:tc>
                <a:tc>
                  <a:txBody>
                    <a:bodyPr/>
                    <a:lstStyle/>
                    <a:p>
                      <a:pPr algn="just"/>
                      <a:r>
                        <a:rPr lang="en-ZA" sz="1800" b="0" dirty="0" smtClean="0"/>
                        <a:t>70,3%</a:t>
                      </a:r>
                    </a:p>
                  </a:txBody>
                  <a:tcPr marL="68580" marR="68580" marT="34290" marB="34290"/>
                </a:tc>
                <a:extLst>
                  <a:ext uri="{0D108BD9-81ED-4DB2-BD59-A6C34878D82A}">
                    <a16:rowId xmlns:a16="http://schemas.microsoft.com/office/drawing/2014/main" xmlns="" val="2681674233"/>
                  </a:ext>
                </a:extLst>
              </a:tr>
              <a:tr h="168533">
                <a:tc>
                  <a:txBody>
                    <a:bodyPr/>
                    <a:lstStyle/>
                    <a:p>
                      <a:pPr algn="just"/>
                      <a:r>
                        <a:rPr lang="en-ZA" sz="1800" b="0" dirty="0" smtClean="0"/>
                        <a:t>National Treasury</a:t>
                      </a:r>
                      <a:endParaRPr lang="en-ZA" sz="1800" b="0" dirty="0"/>
                    </a:p>
                  </a:txBody>
                  <a:tcPr marL="68580" marR="68580" marT="34290" marB="34290"/>
                </a:tc>
                <a:tc>
                  <a:txBody>
                    <a:bodyPr/>
                    <a:lstStyle/>
                    <a:p>
                      <a:pPr algn="just"/>
                      <a:r>
                        <a:rPr lang="en-ZA" sz="1800" b="0" dirty="0" smtClean="0"/>
                        <a:t>81 targets</a:t>
                      </a:r>
                      <a:endParaRPr lang="en-ZA" sz="1800" b="0" dirty="0"/>
                    </a:p>
                  </a:txBody>
                  <a:tcPr marL="68580" marR="68580" marT="34290" marB="34290"/>
                </a:tc>
                <a:tc>
                  <a:txBody>
                    <a:bodyPr/>
                    <a:lstStyle/>
                    <a:p>
                      <a:pPr algn="just"/>
                      <a:r>
                        <a:rPr lang="en-ZA" sz="1800" b="0" dirty="0" smtClean="0"/>
                        <a:t>64 targets were achieved </a:t>
                      </a:r>
                      <a:endParaRPr lang="en-ZA" sz="1800" b="0" dirty="0"/>
                    </a:p>
                  </a:txBody>
                  <a:tcPr marL="68580" marR="68580" marT="34290" marB="34290"/>
                </a:tc>
                <a:tc>
                  <a:txBody>
                    <a:bodyPr/>
                    <a:lstStyle/>
                    <a:p>
                      <a:pPr algn="just"/>
                      <a:r>
                        <a:rPr lang="en-ZA" sz="1800" b="0" dirty="0" smtClean="0"/>
                        <a:t>17 targets not</a:t>
                      </a:r>
                      <a:r>
                        <a:rPr lang="en-ZA" sz="1800" b="0" baseline="0" dirty="0" smtClean="0"/>
                        <a:t> achieved</a:t>
                      </a:r>
                      <a:endParaRPr lang="en-ZA" sz="1800" b="0" dirty="0"/>
                    </a:p>
                  </a:txBody>
                  <a:tcPr marL="68580" marR="68580" marT="34290" marB="34290"/>
                </a:tc>
                <a:tc>
                  <a:txBody>
                    <a:bodyPr/>
                    <a:lstStyle/>
                    <a:p>
                      <a:pPr algn="just"/>
                      <a:r>
                        <a:rPr lang="en-ZA" sz="1800" b="0" dirty="0" smtClean="0"/>
                        <a:t>79,01 %</a:t>
                      </a:r>
                    </a:p>
                  </a:txBody>
                  <a:tcPr marL="68580" marR="68580" marT="34290" marB="34290"/>
                </a:tc>
                <a:extLst>
                  <a:ext uri="{0D108BD9-81ED-4DB2-BD59-A6C34878D82A}">
                    <a16:rowId xmlns:a16="http://schemas.microsoft.com/office/drawing/2014/main" xmlns="" val="3265395125"/>
                  </a:ext>
                </a:extLst>
              </a:tr>
            </a:tbl>
          </a:graphicData>
        </a:graphic>
      </p:graphicFrame>
    </p:spTree>
    <p:extLst>
      <p:ext uri="{BB962C8B-B14F-4D97-AF65-F5344CB8AC3E}">
        <p14:creationId xmlns:p14="http://schemas.microsoft.com/office/powerpoint/2010/main" xmlns="" val="42056841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olstice">
  <a:themeElements>
    <a:clrScheme name="Custom 1">
      <a:dk1>
        <a:sysClr val="windowText" lastClr="000000"/>
      </a:dk1>
      <a:lt1>
        <a:sysClr val="window" lastClr="FFFFFF"/>
      </a:lt1>
      <a:dk2>
        <a:srgbClr val="531A17"/>
      </a:dk2>
      <a:lt2>
        <a:srgbClr val="E7DEC9"/>
      </a:lt2>
      <a:accent1>
        <a:srgbClr val="531A17"/>
      </a:accent1>
      <a:accent2>
        <a:srgbClr val="874515"/>
      </a:accent2>
      <a:accent3>
        <a:srgbClr val="B46E12"/>
      </a:accent3>
      <a:accent4>
        <a:srgbClr val="B46E12"/>
      </a:accent4>
      <a:accent5>
        <a:srgbClr val="B46E12"/>
      </a:accent5>
      <a:accent6>
        <a:srgbClr val="B46E12"/>
      </a:accent6>
      <a:hlink>
        <a:srgbClr val="531A17"/>
      </a:hlink>
      <a:folHlink>
        <a:srgbClr val="B46E12"/>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2861</TotalTime>
  <Words>9910</Words>
  <Application>Microsoft Office PowerPoint</Application>
  <PresentationFormat>Custom</PresentationFormat>
  <Paragraphs>1308</Paragraphs>
  <Slides>66</Slides>
  <Notes>2</Notes>
  <HiddenSlides>0</HiddenSlides>
  <MMClips>0</MMClips>
  <ScaleCrop>false</ScaleCrop>
  <HeadingPairs>
    <vt:vector size="4" baseType="variant">
      <vt:variant>
        <vt:lpstr>Theme</vt:lpstr>
      </vt:variant>
      <vt:variant>
        <vt:i4>4</vt:i4>
      </vt:variant>
      <vt:variant>
        <vt:lpstr>Slide Titles</vt:lpstr>
      </vt:variant>
      <vt:variant>
        <vt:i4>66</vt:i4>
      </vt:variant>
    </vt:vector>
  </HeadingPairs>
  <TitlesOfParts>
    <vt:vector size="70" baseType="lpstr">
      <vt:lpstr>1_Solstice</vt:lpstr>
      <vt:lpstr>1_Office Theme</vt:lpstr>
      <vt:lpstr>2_Office Theme</vt:lpstr>
      <vt:lpstr>3_Office Theme</vt:lpstr>
      <vt:lpstr> BRIEF TO THE STANDING COMMITTEE ON APPROPRIATIONS ON THE THIRD QUARTER PERFORMANCE REPORT OF NATIONAL DEPARTMENTS</vt:lpstr>
      <vt:lpstr>2019/20 Guidelines for the Preparation of Quarterly Performance Reports</vt:lpstr>
      <vt:lpstr>Rationale for Overview of Vote Performance</vt:lpstr>
      <vt:lpstr>Slide 4</vt:lpstr>
      <vt:lpstr>Slide 5</vt:lpstr>
      <vt:lpstr>Slide 6</vt:lpstr>
      <vt:lpstr>Slide 7</vt:lpstr>
      <vt:lpstr>Slide 8</vt:lpstr>
      <vt:lpstr>Slide 9</vt:lpstr>
      <vt:lpstr>Slide 10</vt:lpstr>
      <vt:lpstr>Slide 11</vt:lpstr>
      <vt:lpstr>Centre for Public Sector Innovation </vt:lpstr>
      <vt:lpstr>Department of Agriculture Forestry and Fisheries </vt:lpstr>
      <vt:lpstr>Department of Arts and Culture</vt:lpstr>
      <vt:lpstr>Slide 15</vt:lpstr>
      <vt:lpstr>Department of Communications</vt:lpstr>
      <vt:lpstr>Slide 17</vt:lpstr>
      <vt:lpstr>Department of Correctional Services</vt:lpstr>
      <vt:lpstr>Slide 19</vt:lpstr>
      <vt:lpstr>Department of Energy</vt:lpstr>
      <vt:lpstr>Department of Environmental Affairs</vt:lpstr>
      <vt:lpstr>Department of Health</vt:lpstr>
      <vt:lpstr>Department of Home Affairs</vt:lpstr>
      <vt:lpstr>Slide 24</vt:lpstr>
      <vt:lpstr>Department of International Relations &amp; Cooperation</vt:lpstr>
      <vt:lpstr>Slide 26</vt:lpstr>
      <vt:lpstr>Department of Labour </vt:lpstr>
      <vt:lpstr>Department of Military Veterans</vt:lpstr>
      <vt:lpstr>Department of Mineral Resources</vt:lpstr>
      <vt:lpstr>Department of Planning, Monitoring &amp; Evaluation</vt:lpstr>
      <vt:lpstr>Department of Public Enterprises</vt:lpstr>
      <vt:lpstr>Department of Public Service Administration</vt:lpstr>
      <vt:lpstr>Department of Public Works and Infrastructure</vt:lpstr>
      <vt:lpstr>Slide 34</vt:lpstr>
      <vt:lpstr>Department of Science and Technology</vt:lpstr>
      <vt:lpstr>Slide 36</vt:lpstr>
      <vt:lpstr>Slide 37</vt:lpstr>
      <vt:lpstr>Slide 38</vt:lpstr>
      <vt:lpstr>Department of Tourism</vt:lpstr>
      <vt:lpstr>Department of Trade and Industry</vt:lpstr>
      <vt:lpstr>Department of Traditional Affairs</vt:lpstr>
      <vt:lpstr>Slide 42</vt:lpstr>
      <vt:lpstr>Department of Water and Sanitation</vt:lpstr>
      <vt:lpstr>Slide 44</vt:lpstr>
      <vt:lpstr>Slide 45</vt:lpstr>
      <vt:lpstr>Slide 46</vt:lpstr>
      <vt:lpstr>Independent Police Investigative Directorate</vt:lpstr>
      <vt:lpstr>National School of Government</vt:lpstr>
      <vt:lpstr>National Treasury</vt:lpstr>
      <vt:lpstr>Slide 50</vt:lpstr>
      <vt:lpstr>Office of the Public Service Commission</vt:lpstr>
      <vt:lpstr>Slide 52</vt:lpstr>
      <vt:lpstr>South African Police Services</vt:lpstr>
      <vt:lpstr>Sports and Recreation South Africa</vt:lpstr>
      <vt:lpstr>Statistics South Africa</vt:lpstr>
      <vt:lpstr>Slide 56</vt:lpstr>
      <vt:lpstr>Overall Performance</vt:lpstr>
      <vt:lpstr>Slide 58</vt:lpstr>
      <vt:lpstr>Purpose of Performance Dialogues</vt:lpstr>
      <vt:lpstr>Department of Employment and Labour 2019/20</vt:lpstr>
      <vt:lpstr>Department of Small Business Development  2019/20</vt:lpstr>
      <vt:lpstr>Department of Social Development 2019/20</vt:lpstr>
      <vt:lpstr>Department of Military Veterans 2019/20</vt:lpstr>
      <vt:lpstr>The Presidency 2019/20</vt:lpstr>
      <vt:lpstr>Department of Higher Education 2019/20</vt:lpstr>
      <vt:lpstr>Slide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TO THE STANDING COMMITTEE ON APPROPRIATIONS ON THE SECOND QUARTER PERFORMANCE REPORT OF NATIONAL DEPARTMENTS</dc:title>
  <dc:creator>Euody Mogaswa</dc:creator>
  <cp:lastModifiedBy>PUMZA</cp:lastModifiedBy>
  <cp:revision>264</cp:revision>
  <dcterms:created xsi:type="dcterms:W3CDTF">2019-11-18T12:33:54Z</dcterms:created>
  <dcterms:modified xsi:type="dcterms:W3CDTF">2020-03-12T08:33:27Z</dcterms:modified>
</cp:coreProperties>
</file>