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diagrams/quickStyle3.xml" ContentType="application/vnd.openxmlformats-officedocument.drawingml.diagramStyle+xml"/>
  <Override PartName="/ppt/theme/themeOverride6.xml" ContentType="application/vnd.openxmlformats-officedocument.themeOverride+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diagrams/layout6.xml" ContentType="application/vnd.openxmlformats-officedocument.drawingml.diagram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s/slide108.xml" ContentType="application/vnd.openxmlformats-officedocument.presentationml.slid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s/slide98.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diagrams/data6.xml" ContentType="application/vnd.openxmlformats-officedocument.drawingml.diagramData+xml"/>
  <Override PartName="/ppt/theme/theme14.xml" ContentType="application/vnd.openxmlformats-officedocument.theme+xml"/>
  <Override PartName="/ppt/charts/chart7.xml" ContentType="application/vnd.openxmlformats-officedocument.drawingml.chart+xml"/>
  <Override PartName="/ppt/slides/slide118.xml" ContentType="application/vnd.openxmlformats-officedocument.presentationml.slide+xml"/>
  <Override PartName="/ppt/slideLayouts/slideLayout232.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heme/themeOverride2.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theme/theme33.xml" ContentType="application/vnd.openxmlformats-officedocument.theme+xml"/>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diagrams/quickStyle4.xml" ContentType="application/vnd.openxmlformats-officedocument.drawingml.diagramStyl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charts/chart9.xml" ContentType="application/vnd.openxmlformats-officedocument.drawingml.char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diagrams/layout4.xml" ContentType="application/vnd.openxmlformats-officedocument.drawingml.diagram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diagrams/data5.xml" ContentType="application/vnd.openxmlformats-officedocument.drawingml.diagramData+xml"/>
  <Override PartName="/ppt/charts/chart6.xml" ContentType="application/vnd.openxmlformats-officedocument.drawingml.chart+xml"/>
  <Override PartName="/ppt/notesSlides/notesSlide11.xml" ContentType="application/vnd.openxmlformats-officedocument.presentationml.notesSlide+xml"/>
  <Override PartName="/ppt/slides/slide117.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diagrams/quickStyle6.xml" ContentType="application/vnd.openxmlformats-officedocument.drawingml.diagramStyl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diagrams/layout1.xml" ContentType="application/vnd.openxmlformats-officedocument.drawingml.diagramLayout+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charts/chart10.xml" ContentType="application/vnd.openxmlformats-officedocument.drawingml.chart+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diagrams/data4.xml" ContentType="application/vnd.openxmlformats-officedocument.drawingml.diagramData+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diagrams/colors6.xml" ContentType="application/vnd.openxmlformats-officedocument.drawingml.diagramColors+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diagrams/quickStyle5.xml" ContentType="application/vnd.openxmlformats-officedocument.drawingml.diagramStyle+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diagrams/layout5.xml" ContentType="application/vnd.openxmlformats-officedocument.drawingml.diagramLayout+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732" r:id="rId4"/>
    <p:sldMasterId id="2147483747" r:id="rId5"/>
    <p:sldMasterId id="2147483759" r:id="rId6"/>
    <p:sldMasterId id="2147483771" r:id="rId7"/>
    <p:sldMasterId id="2147483784" r:id="rId8"/>
    <p:sldMasterId id="2147483796" r:id="rId9"/>
    <p:sldMasterId id="2147483808" r:id="rId10"/>
    <p:sldMasterId id="2147483820" r:id="rId11"/>
    <p:sldMasterId id="2147483832" r:id="rId12"/>
    <p:sldMasterId id="2147483844" r:id="rId13"/>
    <p:sldMasterId id="2147483856" r:id="rId14"/>
    <p:sldMasterId id="2147483868" r:id="rId15"/>
    <p:sldMasterId id="2147483892" r:id="rId16"/>
    <p:sldMasterId id="2147483929" r:id="rId17"/>
    <p:sldMasterId id="2147483941" r:id="rId18"/>
    <p:sldMasterId id="2147483953" r:id="rId19"/>
    <p:sldMasterId id="2147483965" r:id="rId20"/>
    <p:sldMasterId id="2147484001" r:id="rId21"/>
    <p:sldMasterId id="2147484013" r:id="rId22"/>
    <p:sldMasterId id="2147484025" r:id="rId23"/>
    <p:sldMasterId id="2147484037" r:id="rId24"/>
    <p:sldMasterId id="2147484051" r:id="rId25"/>
    <p:sldMasterId id="2147484063" r:id="rId26"/>
    <p:sldMasterId id="2147484075" r:id="rId27"/>
    <p:sldMasterId id="2147484087" r:id="rId28"/>
    <p:sldMasterId id="2147484099" r:id="rId29"/>
    <p:sldMasterId id="2147484111" r:id="rId30"/>
    <p:sldMasterId id="2147484124" r:id="rId31"/>
    <p:sldMasterId id="2147484136" r:id="rId32"/>
  </p:sldMasterIdLst>
  <p:notesMasterIdLst>
    <p:notesMasterId r:id="rId154"/>
  </p:notesMasterIdLst>
  <p:handoutMasterIdLst>
    <p:handoutMasterId r:id="rId155"/>
  </p:handoutMasterIdLst>
  <p:sldIdLst>
    <p:sldId id="888" r:id="rId33"/>
    <p:sldId id="703" r:id="rId34"/>
    <p:sldId id="704" r:id="rId35"/>
    <p:sldId id="705" r:id="rId36"/>
    <p:sldId id="706" r:id="rId37"/>
    <p:sldId id="707" r:id="rId38"/>
    <p:sldId id="708" r:id="rId39"/>
    <p:sldId id="709" r:id="rId40"/>
    <p:sldId id="710" r:id="rId41"/>
    <p:sldId id="773" r:id="rId42"/>
    <p:sldId id="776" r:id="rId43"/>
    <p:sldId id="777" r:id="rId44"/>
    <p:sldId id="778" r:id="rId45"/>
    <p:sldId id="779" r:id="rId46"/>
    <p:sldId id="780" r:id="rId47"/>
    <p:sldId id="781" r:id="rId48"/>
    <p:sldId id="782" r:id="rId49"/>
    <p:sldId id="783" r:id="rId50"/>
    <p:sldId id="784" r:id="rId51"/>
    <p:sldId id="816" r:id="rId52"/>
    <p:sldId id="817" r:id="rId53"/>
    <p:sldId id="818" r:id="rId54"/>
    <p:sldId id="819" r:id="rId55"/>
    <p:sldId id="628" r:id="rId56"/>
    <p:sldId id="887" r:id="rId57"/>
    <p:sldId id="697" r:id="rId58"/>
    <p:sldId id="667" r:id="rId59"/>
    <p:sldId id="668" r:id="rId60"/>
    <p:sldId id="669" r:id="rId61"/>
    <p:sldId id="671" r:id="rId62"/>
    <p:sldId id="674" r:id="rId63"/>
    <p:sldId id="676" r:id="rId64"/>
    <p:sldId id="678" r:id="rId65"/>
    <p:sldId id="738" r:id="rId66"/>
    <p:sldId id="786" r:id="rId67"/>
    <p:sldId id="821" r:id="rId68"/>
    <p:sldId id="732" r:id="rId69"/>
    <p:sldId id="733" r:id="rId70"/>
    <p:sldId id="734" r:id="rId71"/>
    <p:sldId id="735" r:id="rId72"/>
    <p:sldId id="736" r:id="rId73"/>
    <p:sldId id="737" r:id="rId74"/>
    <p:sldId id="820" r:id="rId75"/>
    <p:sldId id="745" r:id="rId76"/>
    <p:sldId id="746" r:id="rId77"/>
    <p:sldId id="747" r:id="rId78"/>
    <p:sldId id="748" r:id="rId79"/>
    <p:sldId id="749" r:id="rId80"/>
    <p:sldId id="750" r:id="rId81"/>
    <p:sldId id="751" r:id="rId82"/>
    <p:sldId id="752" r:id="rId83"/>
    <p:sldId id="753" r:id="rId84"/>
    <p:sldId id="754" r:id="rId85"/>
    <p:sldId id="755" r:id="rId86"/>
    <p:sldId id="741" r:id="rId87"/>
    <p:sldId id="742" r:id="rId88"/>
    <p:sldId id="743" r:id="rId89"/>
    <p:sldId id="757" r:id="rId90"/>
    <p:sldId id="758" r:id="rId91"/>
    <p:sldId id="759" r:id="rId92"/>
    <p:sldId id="760" r:id="rId93"/>
    <p:sldId id="794" r:id="rId94"/>
    <p:sldId id="795" r:id="rId95"/>
    <p:sldId id="855" r:id="rId96"/>
    <p:sldId id="856" r:id="rId97"/>
    <p:sldId id="867" r:id="rId98"/>
    <p:sldId id="868" r:id="rId99"/>
    <p:sldId id="857" r:id="rId100"/>
    <p:sldId id="858" r:id="rId101"/>
    <p:sldId id="859" r:id="rId102"/>
    <p:sldId id="860" r:id="rId103"/>
    <p:sldId id="861" r:id="rId104"/>
    <p:sldId id="862" r:id="rId105"/>
    <p:sldId id="771" r:id="rId106"/>
    <p:sldId id="765" r:id="rId107"/>
    <p:sldId id="766" r:id="rId108"/>
    <p:sldId id="767" r:id="rId109"/>
    <p:sldId id="768" r:id="rId110"/>
    <p:sldId id="769" r:id="rId111"/>
    <p:sldId id="797" r:id="rId112"/>
    <p:sldId id="830" r:id="rId113"/>
    <p:sldId id="831" r:id="rId114"/>
    <p:sldId id="832" r:id="rId115"/>
    <p:sldId id="796" r:id="rId116"/>
    <p:sldId id="833" r:id="rId117"/>
    <p:sldId id="834" r:id="rId118"/>
    <p:sldId id="835" r:id="rId119"/>
    <p:sldId id="836" r:id="rId120"/>
    <p:sldId id="837" r:id="rId121"/>
    <p:sldId id="838" r:id="rId122"/>
    <p:sldId id="839" r:id="rId123"/>
    <p:sldId id="841" r:id="rId124"/>
    <p:sldId id="842" r:id="rId125"/>
    <p:sldId id="843" r:id="rId126"/>
    <p:sldId id="844" r:id="rId127"/>
    <p:sldId id="845" r:id="rId128"/>
    <p:sldId id="846" r:id="rId129"/>
    <p:sldId id="847" r:id="rId130"/>
    <p:sldId id="848" r:id="rId131"/>
    <p:sldId id="849" r:id="rId132"/>
    <p:sldId id="850" r:id="rId133"/>
    <p:sldId id="851" r:id="rId134"/>
    <p:sldId id="852" r:id="rId135"/>
    <p:sldId id="863" r:id="rId136"/>
    <p:sldId id="864" r:id="rId137"/>
    <p:sldId id="865" r:id="rId138"/>
    <p:sldId id="810" r:id="rId139"/>
    <p:sldId id="809" r:id="rId140"/>
    <p:sldId id="875" r:id="rId141"/>
    <p:sldId id="876" r:id="rId142"/>
    <p:sldId id="877" r:id="rId143"/>
    <p:sldId id="878" r:id="rId144"/>
    <p:sldId id="879" r:id="rId145"/>
    <p:sldId id="880" r:id="rId146"/>
    <p:sldId id="881" r:id="rId147"/>
    <p:sldId id="882" r:id="rId148"/>
    <p:sldId id="883" r:id="rId149"/>
    <p:sldId id="884" r:id="rId150"/>
    <p:sldId id="885" r:id="rId151"/>
    <p:sldId id="886" r:id="rId152"/>
    <p:sldId id="807" r:id="rId1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00"/>
    <a:srgbClr val="006600"/>
    <a:srgbClr val="FFCC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7869" autoAdjust="0"/>
  </p:normalViewPr>
  <p:slideViewPr>
    <p:cSldViewPr>
      <p:cViewPr varScale="1">
        <p:scale>
          <a:sx n="114" d="100"/>
          <a:sy n="114" d="100"/>
        </p:scale>
        <p:origin x="-1530" y="-96"/>
      </p:cViewPr>
      <p:guideLst>
        <p:guide orient="horz" pos="2160"/>
        <p:guide pos="2880"/>
      </p:guideLst>
    </p:cSldViewPr>
  </p:slideViewPr>
  <p:notesTextViewPr>
    <p:cViewPr>
      <p:scale>
        <a:sx n="1" d="1"/>
        <a:sy n="1" d="1"/>
      </p:scale>
      <p:origin x="0" y="0"/>
    </p:cViewPr>
  </p:notesTextViewPr>
  <p:sorterViewPr>
    <p:cViewPr>
      <p:scale>
        <a:sx n="100" d="100"/>
        <a:sy n="100" d="100"/>
      </p:scale>
      <p:origin x="0" y="8544"/>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38" Type="http://schemas.openxmlformats.org/officeDocument/2006/relationships/slide" Target="slides/slide106.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28" Type="http://schemas.openxmlformats.org/officeDocument/2006/relationships/slide" Target="slides/slide96.xml"/><Relationship Id="rId144" Type="http://schemas.openxmlformats.org/officeDocument/2006/relationships/slide" Target="slides/slide112.xml"/><Relationship Id="rId149"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113" Type="http://schemas.openxmlformats.org/officeDocument/2006/relationships/slide" Target="slides/slide81.xml"/><Relationship Id="rId118" Type="http://schemas.openxmlformats.org/officeDocument/2006/relationships/slide" Target="slides/slide86.xml"/><Relationship Id="rId134" Type="http://schemas.openxmlformats.org/officeDocument/2006/relationships/slide" Target="slides/slide102.xml"/><Relationship Id="rId139" Type="http://schemas.openxmlformats.org/officeDocument/2006/relationships/slide" Target="slides/slide107.xml"/><Relationship Id="rId80" Type="http://schemas.openxmlformats.org/officeDocument/2006/relationships/slide" Target="slides/slide48.xml"/><Relationship Id="rId85" Type="http://schemas.openxmlformats.org/officeDocument/2006/relationships/slide" Target="slides/slide53.xml"/><Relationship Id="rId150" Type="http://schemas.openxmlformats.org/officeDocument/2006/relationships/slide" Target="slides/slide118.xml"/><Relationship Id="rId155" Type="http://schemas.openxmlformats.org/officeDocument/2006/relationships/handoutMaster" Target="handoutMasters/handout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08" Type="http://schemas.openxmlformats.org/officeDocument/2006/relationships/slide" Target="slides/slide76.xml"/><Relationship Id="rId124" Type="http://schemas.openxmlformats.org/officeDocument/2006/relationships/slide" Target="slides/slide92.xml"/><Relationship Id="rId129" Type="http://schemas.openxmlformats.org/officeDocument/2006/relationships/slide" Target="slides/slide97.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slide" Target="slides/slide64.xml"/><Relationship Id="rId111" Type="http://schemas.openxmlformats.org/officeDocument/2006/relationships/slide" Target="slides/slide79.xml"/><Relationship Id="rId132" Type="http://schemas.openxmlformats.org/officeDocument/2006/relationships/slide" Target="slides/slide100.xml"/><Relationship Id="rId140" Type="http://schemas.openxmlformats.org/officeDocument/2006/relationships/slide" Target="slides/slide108.xml"/><Relationship Id="rId145" Type="http://schemas.openxmlformats.org/officeDocument/2006/relationships/slide" Target="slides/slide113.xml"/><Relationship Id="rId153" Type="http://schemas.openxmlformats.org/officeDocument/2006/relationships/slide" Target="slides/slide1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6" Type="http://schemas.openxmlformats.org/officeDocument/2006/relationships/slide" Target="slides/slide74.xml"/><Relationship Id="rId114" Type="http://schemas.openxmlformats.org/officeDocument/2006/relationships/slide" Target="slides/slide82.xml"/><Relationship Id="rId119" Type="http://schemas.openxmlformats.org/officeDocument/2006/relationships/slide" Target="slides/slide87.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30" Type="http://schemas.openxmlformats.org/officeDocument/2006/relationships/slide" Target="slides/slide98.xml"/><Relationship Id="rId135" Type="http://schemas.openxmlformats.org/officeDocument/2006/relationships/slide" Target="slides/slide103.xml"/><Relationship Id="rId143" Type="http://schemas.openxmlformats.org/officeDocument/2006/relationships/slide" Target="slides/slide111.xml"/><Relationship Id="rId148" Type="http://schemas.openxmlformats.org/officeDocument/2006/relationships/slide" Target="slides/slide116.xml"/><Relationship Id="rId151" Type="http://schemas.openxmlformats.org/officeDocument/2006/relationships/slide" Target="slides/slide119.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viewProps" Target="viewProps.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slide" Target="slides/slide1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slide" Target="slides/slide11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15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Sheet1!$B$1</c:f>
              <c:strCache>
                <c:ptCount val="1"/>
                <c:pt idx="0">
                  <c:v>18/19</c:v>
                </c:pt>
              </c:strCache>
            </c:strRef>
          </c:tx>
          <c:dLbls>
            <c:dLbl>
              <c:idx val="0"/>
              <c:layout>
                <c:manualLayout>
                  <c:x val="4.5612748008841937E-3"/>
                  <c:y val="0.1524151815515263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AC2-41F8-830E-6A3B49E1B647}"/>
                </c:ext>
              </c:extLst>
            </c:dLbl>
            <c:dLbl>
              <c:idx val="1"/>
              <c:layout>
                <c:manualLayout>
                  <c:x val="1.6724674269908715E-2"/>
                  <c:y val="0.1823984959551053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C2-41F8-830E-6A3B49E1B647}"/>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Sheet1!$A$2:$A$3</c:f>
              <c:strCache>
                <c:ptCount val="2"/>
                <c:pt idx="0">
                  <c:v>Q1</c:v>
                </c:pt>
                <c:pt idx="1">
                  <c:v>Q2</c:v>
                </c:pt>
              </c:strCache>
            </c:strRef>
          </c:cat>
          <c:val>
            <c:numRef>
              <c:f>Sheet1!$B$2:$B$3</c:f>
              <c:numCache>
                <c:formatCode>0%</c:formatCode>
                <c:ptCount val="2"/>
                <c:pt idx="0">
                  <c:v>0.63000000000000012</c:v>
                </c:pt>
                <c:pt idx="1">
                  <c:v>0.63000000000000012</c:v>
                </c:pt>
              </c:numCache>
            </c:numRef>
          </c:val>
          <c:extLst xmlns:c16r2="http://schemas.microsoft.com/office/drawing/2015/06/chart">
            <c:ext xmlns:c16="http://schemas.microsoft.com/office/drawing/2014/chart" uri="{C3380CC4-5D6E-409C-BE32-E72D297353CC}">
              <c16:uniqueId val="{00000002-4AC2-41F8-830E-6A3B49E1B647}"/>
            </c:ext>
          </c:extLst>
        </c:ser>
        <c:ser>
          <c:idx val="1"/>
          <c:order val="1"/>
          <c:tx>
            <c:strRef>
              <c:f>Sheet1!$C$1</c:f>
              <c:strCache>
                <c:ptCount val="1"/>
                <c:pt idx="0">
                  <c:v>19/20</c:v>
                </c:pt>
              </c:strCache>
            </c:strRef>
          </c:tx>
          <c:dLbls>
            <c:dLbl>
              <c:idx val="0"/>
              <c:layout>
                <c:manualLayout>
                  <c:x val="1.824509920353683E-2"/>
                  <c:y val="0.1199332576143158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AC2-41F8-830E-6A3B49E1B647}"/>
                </c:ext>
              </c:extLst>
            </c:dLbl>
            <c:dLbl>
              <c:idx val="1"/>
              <c:layout>
                <c:manualLayout>
                  <c:x val="2.2806374004420978E-2"/>
                  <c:y val="0.269849829632210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AC2-41F8-830E-6A3B49E1B647}"/>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Sheet1!$A$2:$A$3</c:f>
              <c:strCache>
                <c:ptCount val="2"/>
                <c:pt idx="0">
                  <c:v>Q1</c:v>
                </c:pt>
                <c:pt idx="1">
                  <c:v>Q2</c:v>
                </c:pt>
              </c:strCache>
            </c:strRef>
          </c:cat>
          <c:val>
            <c:numRef>
              <c:f>Sheet1!$C$2:$C$3</c:f>
              <c:numCache>
                <c:formatCode>0%</c:formatCode>
                <c:ptCount val="2"/>
                <c:pt idx="0">
                  <c:v>0.73000000000000009</c:v>
                </c:pt>
                <c:pt idx="1">
                  <c:v>0.8</c:v>
                </c:pt>
              </c:numCache>
            </c:numRef>
          </c:val>
          <c:extLst xmlns:c16r2="http://schemas.microsoft.com/office/drawing/2015/06/chart">
            <c:ext xmlns:c16="http://schemas.microsoft.com/office/drawing/2014/chart" uri="{C3380CC4-5D6E-409C-BE32-E72D297353CC}">
              <c16:uniqueId val="{00000005-4AC2-41F8-830E-6A3B49E1B647}"/>
            </c:ext>
          </c:extLst>
        </c:ser>
        <c:dLbls/>
        <c:shape val="cylinder"/>
        <c:axId val="140989184"/>
        <c:axId val="140990720"/>
        <c:axId val="0"/>
      </c:bar3DChart>
      <c:catAx>
        <c:axId val="140989184"/>
        <c:scaling>
          <c:orientation val="minMax"/>
        </c:scaling>
        <c:axPos val="b"/>
        <c:numFmt formatCode="General" sourceLinked="0"/>
        <c:tickLblPos val="nextTo"/>
        <c:crossAx val="140990720"/>
        <c:crosses val="autoZero"/>
        <c:auto val="1"/>
        <c:lblAlgn val="ctr"/>
        <c:lblOffset val="100"/>
      </c:catAx>
      <c:valAx>
        <c:axId val="140990720"/>
        <c:scaling>
          <c:orientation val="minMax"/>
        </c:scaling>
        <c:axPos val="l"/>
        <c:majorGridlines/>
        <c:numFmt formatCode="0%" sourceLinked="1"/>
        <c:tickLblPos val="nextTo"/>
        <c:crossAx val="140989184"/>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2400"/>
            </a:pPr>
            <a:r>
              <a:rPr lang="en-US" sz="2400"/>
              <a:t>Youth in LAP Programmes</a:t>
            </a:r>
          </a:p>
        </c:rich>
      </c:tx>
    </c:title>
    <c:view3D>
      <c:rotX val="30"/>
      <c:perspective val="30"/>
    </c:view3D>
    <c:plotArea>
      <c:layout/>
      <c:pie3DChart>
        <c:varyColors val="1"/>
        <c:ser>
          <c:idx val="0"/>
          <c:order val="0"/>
          <c:dPt>
            <c:idx val="0"/>
            <c:extLst xmlns:c16r2="http://schemas.microsoft.com/office/drawing/2015/06/chart">
              <c:ext xmlns:c16="http://schemas.microsoft.com/office/drawing/2014/chart" uri="{C3380CC4-5D6E-409C-BE32-E72D297353CC}">
                <c16:uniqueId val="{00000000-2D7A-47A9-9BD4-A4BC3D12CF3C}"/>
              </c:ext>
            </c:extLst>
          </c:dPt>
          <c:dPt>
            <c:idx val="1"/>
            <c:extLst xmlns:c16r2="http://schemas.microsoft.com/office/drawing/2015/06/chart">
              <c:ext xmlns:c16="http://schemas.microsoft.com/office/drawing/2014/chart" uri="{C3380CC4-5D6E-409C-BE32-E72D297353CC}">
                <c16:uniqueId val="{00000001-2D7A-47A9-9BD4-A4BC3D12CF3C}"/>
              </c:ext>
            </c:extLst>
          </c:dPt>
          <c:dLbls>
            <c:dLbl>
              <c:idx val="0"/>
              <c:layout>
                <c:manualLayout>
                  <c:x val="2.3756984248170132E-2"/>
                  <c:y val="-1.9164656441066259E-2"/>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D7A-47A9-9BD4-A4BC3D12CF3C}"/>
                </c:ext>
              </c:extLst>
            </c:dLbl>
            <c:dLbl>
              <c:idx val="1"/>
              <c:layout>
                <c:manualLayout>
                  <c:x val="-3.6234526400553052E-2"/>
                  <c:y val="-8.496351250891325E-2"/>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D7A-47A9-9BD4-A4BC3D12CF3C}"/>
                </c:ext>
              </c:extLst>
            </c:dLbl>
            <c:spPr>
              <a:noFill/>
              <a:ln>
                <a:noFill/>
              </a:ln>
              <a:effectLst/>
            </c:spPr>
            <c:txPr>
              <a:bodyPr wrap="square" lIns="38100" tIns="19050" rIns="38100" bIns="19050" anchor="ctr">
                <a:spAutoFit/>
              </a:bodyPr>
              <a:lstStyle/>
              <a:p>
                <a:pPr>
                  <a:defRPr sz="1600" b="0" i="0" u="none" strike="noStrike" baseline="0">
                    <a:solidFill>
                      <a:srgbClr val="000000"/>
                    </a:solidFill>
                    <a:latin typeface="Calibri"/>
                    <a:ea typeface="Calibri"/>
                    <a:cs typeface="Calibri"/>
                  </a:defRPr>
                </a:pPr>
                <a:endParaRPr lang="en-US"/>
              </a:p>
            </c:txPr>
            <c:showVal val="1"/>
            <c:showCatName val="1"/>
            <c:showLeaderLines val="1"/>
            <c:extLst xmlns:c16r2="http://schemas.microsoft.com/office/drawing/2015/06/chart">
              <c:ext xmlns:c15="http://schemas.microsoft.com/office/drawing/2012/chart" uri="{CE6537A1-D6FC-4f65-9D91-7224C49458BB}"/>
            </c:extLst>
          </c:dLbls>
          <c:cat>
            <c:strRef>
              <c:f>YOUTH!$A$1:$B$1</c:f>
              <c:strCache>
                <c:ptCount val="2"/>
                <c:pt idx="0">
                  <c:v>Youth</c:v>
                </c:pt>
                <c:pt idx="1">
                  <c:v>Not Youth</c:v>
                </c:pt>
              </c:strCache>
            </c:strRef>
          </c:cat>
          <c:val>
            <c:numRef>
              <c:f>YOUTH!$A$2:$B$2</c:f>
              <c:numCache>
                <c:formatCode>General</c:formatCode>
                <c:ptCount val="2"/>
                <c:pt idx="0">
                  <c:v>17332</c:v>
                </c:pt>
                <c:pt idx="1">
                  <c:v>3597</c:v>
                </c:pt>
              </c:numCache>
            </c:numRef>
          </c:val>
          <c:extLst xmlns:c16r2="http://schemas.microsoft.com/office/drawing/2015/06/chart">
            <c:ext xmlns:c16="http://schemas.microsoft.com/office/drawing/2014/chart" uri="{C3380CC4-5D6E-409C-BE32-E72D297353CC}">
              <c16:uniqueId val="{00000002-2D7A-47A9-9BD4-A4BC3D12CF3C}"/>
            </c:ext>
          </c:extLst>
        </c:ser>
        <c:dLbls/>
      </c:pie3DChart>
      <c:spPr>
        <a:noFill/>
        <a:ln w="25400">
          <a:noFill/>
        </a:ln>
      </c:spPr>
    </c:plotArea>
    <c:legend>
      <c:legendPos val="r"/>
      <c:txPr>
        <a:bodyPr/>
        <a:lstStyle/>
        <a:p>
          <a:pPr>
            <a:defRPr sz="1600"/>
          </a:pPr>
          <a:endParaRPr lang="en-US"/>
        </a:p>
      </c:txPr>
    </c:legend>
    <c:plotVisOnly val="1"/>
    <c:dispBlanksAs val="zero"/>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'Industry-Age'!$B$151</c:f>
              <c:strCache>
                <c:ptCount val="1"/>
                <c:pt idx="0">
                  <c:v>&lt;=25</c:v>
                </c:pt>
              </c:strCache>
            </c:strRef>
          </c:tx>
          <c:cat>
            <c:strRef>
              <c:f>'Industry-Age'!$A$152:$A$161</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'Industry-Age'!$B$152:$B$161</c:f>
              <c:numCache>
                <c:formatCode>#,##0</c:formatCode>
                <c:ptCount val="10"/>
                <c:pt idx="0">
                  <c:v>236487</c:v>
                </c:pt>
                <c:pt idx="1">
                  <c:v>229162</c:v>
                </c:pt>
                <c:pt idx="2">
                  <c:v>94862</c:v>
                </c:pt>
                <c:pt idx="3">
                  <c:v>104409</c:v>
                </c:pt>
                <c:pt idx="4">
                  <c:v>32486</c:v>
                </c:pt>
                <c:pt idx="5">
                  <c:v>45324</c:v>
                </c:pt>
                <c:pt idx="6">
                  <c:v>46552</c:v>
                </c:pt>
                <c:pt idx="7">
                  <c:v>25989</c:v>
                </c:pt>
                <c:pt idx="8">
                  <c:v>28425</c:v>
                </c:pt>
                <c:pt idx="9">
                  <c:v>11195</c:v>
                </c:pt>
              </c:numCache>
            </c:numRef>
          </c:val>
          <c:extLst xmlns:c16r2="http://schemas.microsoft.com/office/drawing/2015/06/chart">
            <c:ext xmlns:c16="http://schemas.microsoft.com/office/drawing/2014/chart" uri="{C3380CC4-5D6E-409C-BE32-E72D297353CC}">
              <c16:uniqueId val="{00000000-5549-4EFD-B6CE-2A88D0DFADAB}"/>
            </c:ext>
          </c:extLst>
        </c:ser>
        <c:ser>
          <c:idx val="1"/>
          <c:order val="1"/>
          <c:tx>
            <c:strRef>
              <c:f>'Industry-Age'!$C$151</c:f>
              <c:strCache>
                <c:ptCount val="1"/>
                <c:pt idx="0">
                  <c:v>26-35</c:v>
                </c:pt>
              </c:strCache>
            </c:strRef>
          </c:tx>
          <c:cat>
            <c:strRef>
              <c:f>'Industry-Age'!$A$152:$A$161</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'Industry-Age'!$C$152:$C$161</c:f>
              <c:numCache>
                <c:formatCode>#,##0</c:formatCode>
                <c:ptCount val="10"/>
                <c:pt idx="0">
                  <c:v>691046</c:v>
                </c:pt>
                <c:pt idx="1">
                  <c:v>717666</c:v>
                </c:pt>
                <c:pt idx="2">
                  <c:v>258120</c:v>
                </c:pt>
                <c:pt idx="3">
                  <c:v>222752</c:v>
                </c:pt>
                <c:pt idx="4">
                  <c:v>164210</c:v>
                </c:pt>
                <c:pt idx="5">
                  <c:v>150199</c:v>
                </c:pt>
                <c:pt idx="6">
                  <c:v>115283</c:v>
                </c:pt>
                <c:pt idx="7">
                  <c:v>89205</c:v>
                </c:pt>
                <c:pt idx="8">
                  <c:v>94218</c:v>
                </c:pt>
                <c:pt idx="9">
                  <c:v>57668</c:v>
                </c:pt>
              </c:numCache>
            </c:numRef>
          </c:val>
          <c:extLst xmlns:c16r2="http://schemas.microsoft.com/office/drawing/2015/06/chart">
            <c:ext xmlns:c16="http://schemas.microsoft.com/office/drawing/2014/chart" uri="{C3380CC4-5D6E-409C-BE32-E72D297353CC}">
              <c16:uniqueId val="{00000001-5549-4EFD-B6CE-2A88D0DFADAB}"/>
            </c:ext>
          </c:extLst>
        </c:ser>
        <c:ser>
          <c:idx val="2"/>
          <c:order val="2"/>
          <c:tx>
            <c:strRef>
              <c:f>'Industry-Age'!$D$151</c:f>
              <c:strCache>
                <c:ptCount val="1"/>
                <c:pt idx="0">
                  <c:v>36-45</c:v>
                </c:pt>
              </c:strCache>
            </c:strRef>
          </c:tx>
          <c:cat>
            <c:strRef>
              <c:f>'Industry-Age'!$A$152:$A$161</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'Industry-Age'!$D$152:$D$161</c:f>
              <c:numCache>
                <c:formatCode>#,##0</c:formatCode>
                <c:ptCount val="10"/>
                <c:pt idx="0">
                  <c:v>375701</c:v>
                </c:pt>
                <c:pt idx="1">
                  <c:v>399676</c:v>
                </c:pt>
                <c:pt idx="2">
                  <c:v>169193</c:v>
                </c:pt>
                <c:pt idx="3">
                  <c:v>147398</c:v>
                </c:pt>
                <c:pt idx="4">
                  <c:v>108451</c:v>
                </c:pt>
                <c:pt idx="5">
                  <c:v>84935</c:v>
                </c:pt>
                <c:pt idx="6">
                  <c:v>64305</c:v>
                </c:pt>
                <c:pt idx="7">
                  <c:v>58330</c:v>
                </c:pt>
                <c:pt idx="8">
                  <c:v>40588</c:v>
                </c:pt>
                <c:pt idx="9">
                  <c:v>46562</c:v>
                </c:pt>
              </c:numCache>
            </c:numRef>
          </c:val>
          <c:extLst xmlns:c16r2="http://schemas.microsoft.com/office/drawing/2015/06/chart">
            <c:ext xmlns:c16="http://schemas.microsoft.com/office/drawing/2014/chart" uri="{C3380CC4-5D6E-409C-BE32-E72D297353CC}">
              <c16:uniqueId val="{00000002-5549-4EFD-B6CE-2A88D0DFADAB}"/>
            </c:ext>
          </c:extLst>
        </c:ser>
        <c:ser>
          <c:idx val="3"/>
          <c:order val="3"/>
          <c:tx>
            <c:strRef>
              <c:f>'Industry-Age'!$E$151</c:f>
              <c:strCache>
                <c:ptCount val="1"/>
                <c:pt idx="0">
                  <c:v>46-55</c:v>
                </c:pt>
              </c:strCache>
            </c:strRef>
          </c:tx>
          <c:cat>
            <c:strRef>
              <c:f>'Industry-Age'!$A$152:$A$161</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'Industry-Age'!$E$152:$E$161</c:f>
              <c:numCache>
                <c:formatCode>#,##0</c:formatCode>
                <c:ptCount val="10"/>
                <c:pt idx="0">
                  <c:v>217018</c:v>
                </c:pt>
                <c:pt idx="1">
                  <c:v>200281</c:v>
                </c:pt>
                <c:pt idx="2">
                  <c:v>98474</c:v>
                </c:pt>
                <c:pt idx="3">
                  <c:v>88629</c:v>
                </c:pt>
                <c:pt idx="4">
                  <c:v>47536</c:v>
                </c:pt>
                <c:pt idx="5">
                  <c:v>47121</c:v>
                </c:pt>
                <c:pt idx="6">
                  <c:v>35552</c:v>
                </c:pt>
                <c:pt idx="7">
                  <c:v>38941</c:v>
                </c:pt>
                <c:pt idx="8">
                  <c:v>21969</c:v>
                </c:pt>
                <c:pt idx="9">
                  <c:v>44806</c:v>
                </c:pt>
              </c:numCache>
            </c:numRef>
          </c:val>
          <c:extLst xmlns:c16r2="http://schemas.microsoft.com/office/drawing/2015/06/chart">
            <c:ext xmlns:c16="http://schemas.microsoft.com/office/drawing/2014/chart" uri="{C3380CC4-5D6E-409C-BE32-E72D297353CC}">
              <c16:uniqueId val="{00000003-5549-4EFD-B6CE-2A88D0DFADAB}"/>
            </c:ext>
          </c:extLst>
        </c:ser>
        <c:ser>
          <c:idx val="4"/>
          <c:order val="4"/>
          <c:tx>
            <c:strRef>
              <c:f>'Industry-Age'!$F$151</c:f>
              <c:strCache>
                <c:ptCount val="1"/>
                <c:pt idx="0">
                  <c:v>56-65</c:v>
                </c:pt>
              </c:strCache>
            </c:strRef>
          </c:tx>
          <c:cat>
            <c:strRef>
              <c:f>'Industry-Age'!$A$152:$A$161</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'Industry-Age'!$F$152:$F$161</c:f>
              <c:numCache>
                <c:formatCode>#,##0</c:formatCode>
                <c:ptCount val="10"/>
                <c:pt idx="0">
                  <c:v>148659</c:v>
                </c:pt>
                <c:pt idx="1">
                  <c:v>120889</c:v>
                </c:pt>
                <c:pt idx="2">
                  <c:v>52079</c:v>
                </c:pt>
                <c:pt idx="3">
                  <c:v>43479</c:v>
                </c:pt>
                <c:pt idx="4">
                  <c:v>40074</c:v>
                </c:pt>
                <c:pt idx="5">
                  <c:v>35358</c:v>
                </c:pt>
                <c:pt idx="6">
                  <c:v>20729</c:v>
                </c:pt>
                <c:pt idx="7">
                  <c:v>36182</c:v>
                </c:pt>
                <c:pt idx="8">
                  <c:v>21991</c:v>
                </c:pt>
                <c:pt idx="9">
                  <c:v>39007</c:v>
                </c:pt>
              </c:numCache>
            </c:numRef>
          </c:val>
          <c:extLst xmlns:c16r2="http://schemas.microsoft.com/office/drawing/2015/06/chart">
            <c:ext xmlns:c16="http://schemas.microsoft.com/office/drawing/2014/chart" uri="{C3380CC4-5D6E-409C-BE32-E72D297353CC}">
              <c16:uniqueId val="{00000004-5549-4EFD-B6CE-2A88D0DFADAB}"/>
            </c:ext>
          </c:extLst>
        </c:ser>
        <c:ser>
          <c:idx val="5"/>
          <c:order val="5"/>
          <c:tx>
            <c:strRef>
              <c:f>'Industry-Age'!$G$151</c:f>
              <c:strCache>
                <c:ptCount val="1"/>
                <c:pt idx="0">
                  <c:v>66+</c:v>
                </c:pt>
              </c:strCache>
            </c:strRef>
          </c:tx>
          <c:cat>
            <c:strRef>
              <c:f>'Industry-Age'!$A$152:$A$161</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'Industry-Age'!$G$152:$G$161</c:f>
              <c:numCache>
                <c:formatCode>#,##0</c:formatCode>
                <c:ptCount val="10"/>
                <c:pt idx="0">
                  <c:v>18305</c:v>
                </c:pt>
                <c:pt idx="1">
                  <c:v>17292</c:v>
                </c:pt>
                <c:pt idx="2">
                  <c:v>6486</c:v>
                </c:pt>
                <c:pt idx="3">
                  <c:v>4854</c:v>
                </c:pt>
                <c:pt idx="4">
                  <c:v>3463</c:v>
                </c:pt>
                <c:pt idx="5">
                  <c:v>5974</c:v>
                </c:pt>
                <c:pt idx="6">
                  <c:v>1785</c:v>
                </c:pt>
                <c:pt idx="7">
                  <c:v>4653</c:v>
                </c:pt>
                <c:pt idx="8">
                  <c:v>2500</c:v>
                </c:pt>
                <c:pt idx="9">
                  <c:v>1110</c:v>
                </c:pt>
              </c:numCache>
            </c:numRef>
          </c:val>
          <c:extLst xmlns:c16r2="http://schemas.microsoft.com/office/drawing/2015/06/chart">
            <c:ext xmlns:c16="http://schemas.microsoft.com/office/drawing/2014/chart" uri="{C3380CC4-5D6E-409C-BE32-E72D297353CC}">
              <c16:uniqueId val="{00000005-5549-4EFD-B6CE-2A88D0DFADAB}"/>
            </c:ext>
          </c:extLst>
        </c:ser>
        <c:dLbls/>
        <c:axId val="113932928"/>
        <c:axId val="113951104"/>
      </c:barChart>
      <c:catAx>
        <c:axId val="113932928"/>
        <c:scaling>
          <c:orientation val="minMax"/>
        </c:scaling>
        <c:axPos val="b"/>
        <c:numFmt formatCode="General" sourceLinked="0"/>
        <c:tickLblPos val="nextTo"/>
        <c:crossAx val="113951104"/>
        <c:crosses val="autoZero"/>
        <c:auto val="1"/>
        <c:lblAlgn val="ctr"/>
        <c:lblOffset val="100"/>
      </c:catAx>
      <c:valAx>
        <c:axId val="113951104"/>
        <c:scaling>
          <c:orientation val="minMax"/>
        </c:scaling>
        <c:axPos val="l"/>
        <c:majorGridlines/>
        <c:numFmt formatCode="#,##0" sourceLinked="1"/>
        <c:tickLblPos val="nextTo"/>
        <c:crossAx val="113932928"/>
        <c:crosses val="autoZero"/>
        <c:crossBetween val="between"/>
      </c:valAx>
    </c:plotArea>
    <c:legend>
      <c:legendPos val="r"/>
    </c:legend>
    <c:plotVisOnly val="1"/>
    <c:dispBlanksAs val="gap"/>
  </c:chart>
  <c:txPr>
    <a:bodyPr/>
    <a:lstStyle/>
    <a:p>
      <a:pPr>
        <a:defRPr sz="800" baseline="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'Industry-Province'!$A$151</c:f>
              <c:strCache>
                <c:ptCount val="1"/>
                <c:pt idx="0">
                  <c:v>Trade</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'Industry-Province'!$B$151:$K$151</c:f>
              <c:numCache>
                <c:formatCode>#,##0</c:formatCode>
                <c:ptCount val="10"/>
                <c:pt idx="0">
                  <c:v>148649</c:v>
                </c:pt>
                <c:pt idx="1">
                  <c:v>85901</c:v>
                </c:pt>
                <c:pt idx="2">
                  <c:v>466959</c:v>
                </c:pt>
                <c:pt idx="3">
                  <c:v>323765</c:v>
                </c:pt>
                <c:pt idx="4">
                  <c:v>115765</c:v>
                </c:pt>
                <c:pt idx="5">
                  <c:v>119917</c:v>
                </c:pt>
                <c:pt idx="6">
                  <c:v>67121</c:v>
                </c:pt>
                <c:pt idx="7">
                  <c:v>48672</c:v>
                </c:pt>
                <c:pt idx="8">
                  <c:v>271356</c:v>
                </c:pt>
                <c:pt idx="9">
                  <c:v>34537</c:v>
                </c:pt>
              </c:numCache>
            </c:numRef>
          </c:val>
          <c:extLst xmlns:c16r2="http://schemas.microsoft.com/office/drawing/2015/06/chart">
            <c:ext xmlns:c16="http://schemas.microsoft.com/office/drawing/2014/chart" uri="{C3380CC4-5D6E-409C-BE32-E72D297353CC}">
              <c16:uniqueId val="{00000000-F843-4DDA-A3D5-5ABAC726DA6D}"/>
            </c:ext>
          </c:extLst>
        </c:ser>
        <c:ser>
          <c:idx val="1"/>
          <c:order val="1"/>
          <c:tx>
            <c:strRef>
              <c:f>'Industry-Province'!$A$152</c:f>
              <c:strCache>
                <c:ptCount val="1"/>
                <c:pt idx="0">
                  <c:v>Personal Services</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'Industry-Province'!$B$152:$K$152</c:f>
              <c:numCache>
                <c:formatCode>#,##0</c:formatCode>
                <c:ptCount val="10"/>
                <c:pt idx="0">
                  <c:v>130241</c:v>
                </c:pt>
                <c:pt idx="1">
                  <c:v>77623</c:v>
                </c:pt>
                <c:pt idx="2">
                  <c:v>471375</c:v>
                </c:pt>
                <c:pt idx="3">
                  <c:v>320351</c:v>
                </c:pt>
                <c:pt idx="4">
                  <c:v>125752</c:v>
                </c:pt>
                <c:pt idx="5">
                  <c:v>134274</c:v>
                </c:pt>
                <c:pt idx="6">
                  <c:v>68112</c:v>
                </c:pt>
                <c:pt idx="7">
                  <c:v>49140</c:v>
                </c:pt>
                <c:pt idx="8">
                  <c:v>267428</c:v>
                </c:pt>
                <c:pt idx="9">
                  <c:v>34549</c:v>
                </c:pt>
              </c:numCache>
            </c:numRef>
          </c:val>
          <c:extLst xmlns:c16r2="http://schemas.microsoft.com/office/drawing/2015/06/chart">
            <c:ext xmlns:c16="http://schemas.microsoft.com/office/drawing/2014/chart" uri="{C3380CC4-5D6E-409C-BE32-E72D297353CC}">
              <c16:uniqueId val="{00000001-F843-4DDA-A3D5-5ABAC726DA6D}"/>
            </c:ext>
          </c:extLst>
        </c:ser>
        <c:ser>
          <c:idx val="2"/>
          <c:order val="2"/>
          <c:tx>
            <c:strRef>
              <c:f>'Industry-Province'!$A$153</c:f>
              <c:strCache>
                <c:ptCount val="1"/>
                <c:pt idx="0">
                  <c:v>Building</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'Industry-Province'!$B$153:$K$153</c:f>
              <c:numCache>
                <c:formatCode>#,##0</c:formatCode>
                <c:ptCount val="10"/>
                <c:pt idx="0">
                  <c:v>73575</c:v>
                </c:pt>
                <c:pt idx="1">
                  <c:v>38042</c:v>
                </c:pt>
                <c:pt idx="2">
                  <c:v>142052</c:v>
                </c:pt>
                <c:pt idx="3">
                  <c:v>137814</c:v>
                </c:pt>
                <c:pt idx="4">
                  <c:v>71955</c:v>
                </c:pt>
                <c:pt idx="5">
                  <c:v>69056</c:v>
                </c:pt>
                <c:pt idx="6">
                  <c:v>31137</c:v>
                </c:pt>
                <c:pt idx="7">
                  <c:v>27493</c:v>
                </c:pt>
                <c:pt idx="8">
                  <c:v>79562</c:v>
                </c:pt>
                <c:pt idx="9">
                  <c:v>7293</c:v>
                </c:pt>
              </c:numCache>
            </c:numRef>
          </c:val>
          <c:extLst xmlns:c16r2="http://schemas.microsoft.com/office/drawing/2015/06/chart">
            <c:ext xmlns:c16="http://schemas.microsoft.com/office/drawing/2014/chart" uri="{C3380CC4-5D6E-409C-BE32-E72D297353CC}">
              <c16:uniqueId val="{00000002-F843-4DDA-A3D5-5ABAC726DA6D}"/>
            </c:ext>
          </c:extLst>
        </c:ser>
        <c:ser>
          <c:idx val="3"/>
          <c:order val="3"/>
          <c:tx>
            <c:strRef>
              <c:f>'Industry-Province'!$A$154</c:f>
              <c:strCache>
                <c:ptCount val="1"/>
                <c:pt idx="0">
                  <c:v>Agriculture</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'Industry-Province'!$B$154:$K$154</c:f>
              <c:numCache>
                <c:formatCode>#,##0</c:formatCode>
                <c:ptCount val="10"/>
                <c:pt idx="0">
                  <c:v>66939</c:v>
                </c:pt>
                <c:pt idx="1">
                  <c:v>29776</c:v>
                </c:pt>
                <c:pt idx="2">
                  <c:v>32332</c:v>
                </c:pt>
                <c:pt idx="3">
                  <c:v>86035</c:v>
                </c:pt>
                <c:pt idx="4">
                  <c:v>117730</c:v>
                </c:pt>
                <c:pt idx="5">
                  <c:v>66878</c:v>
                </c:pt>
                <c:pt idx="6">
                  <c:v>29413</c:v>
                </c:pt>
                <c:pt idx="7">
                  <c:v>35819</c:v>
                </c:pt>
                <c:pt idx="8">
                  <c:v>134759</c:v>
                </c:pt>
                <c:pt idx="9">
                  <c:v>10000</c:v>
                </c:pt>
              </c:numCache>
            </c:numRef>
          </c:val>
          <c:extLst xmlns:c16r2="http://schemas.microsoft.com/office/drawing/2015/06/chart">
            <c:ext xmlns:c16="http://schemas.microsoft.com/office/drawing/2014/chart" uri="{C3380CC4-5D6E-409C-BE32-E72D297353CC}">
              <c16:uniqueId val="{00000003-F843-4DDA-A3D5-5ABAC726DA6D}"/>
            </c:ext>
          </c:extLst>
        </c:ser>
        <c:ser>
          <c:idx val="4"/>
          <c:order val="4"/>
          <c:tx>
            <c:strRef>
              <c:f>'Industry-Province'!$A$155</c:f>
              <c:strCache>
                <c:ptCount val="1"/>
                <c:pt idx="0">
                  <c:v>Air</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'Industry-Province'!$B$155:$K$155</c:f>
              <c:numCache>
                <c:formatCode>#,##0</c:formatCode>
                <c:ptCount val="10"/>
                <c:pt idx="0">
                  <c:v>30356</c:v>
                </c:pt>
                <c:pt idx="1">
                  <c:v>17530</c:v>
                </c:pt>
                <c:pt idx="2">
                  <c:v>119255</c:v>
                </c:pt>
                <c:pt idx="3">
                  <c:v>80052</c:v>
                </c:pt>
                <c:pt idx="4">
                  <c:v>31331</c:v>
                </c:pt>
                <c:pt idx="5">
                  <c:v>35747</c:v>
                </c:pt>
                <c:pt idx="6">
                  <c:v>17441</c:v>
                </c:pt>
                <c:pt idx="7">
                  <c:v>9217</c:v>
                </c:pt>
                <c:pt idx="8">
                  <c:v>48407</c:v>
                </c:pt>
                <c:pt idx="9">
                  <c:v>5492</c:v>
                </c:pt>
              </c:numCache>
            </c:numRef>
          </c:val>
          <c:extLst xmlns:c16r2="http://schemas.microsoft.com/office/drawing/2015/06/chart">
            <c:ext xmlns:c16="http://schemas.microsoft.com/office/drawing/2014/chart" uri="{C3380CC4-5D6E-409C-BE32-E72D297353CC}">
              <c16:uniqueId val="{00000004-F843-4DDA-A3D5-5ABAC726DA6D}"/>
            </c:ext>
          </c:extLst>
        </c:ser>
        <c:ser>
          <c:idx val="5"/>
          <c:order val="5"/>
          <c:tx>
            <c:strRef>
              <c:f>'Industry-Province'!$A$156</c:f>
              <c:strCache>
                <c:ptCount val="1"/>
                <c:pt idx="0">
                  <c:v>Professional Services</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'Industry-Province'!$B$156:$K$156</c:f>
              <c:numCache>
                <c:formatCode>#,##0</c:formatCode>
                <c:ptCount val="10"/>
                <c:pt idx="0">
                  <c:v>35473</c:v>
                </c:pt>
                <c:pt idx="1">
                  <c:v>14913</c:v>
                </c:pt>
                <c:pt idx="2">
                  <c:v>108761</c:v>
                </c:pt>
                <c:pt idx="3">
                  <c:v>58889</c:v>
                </c:pt>
                <c:pt idx="4">
                  <c:v>26719</c:v>
                </c:pt>
                <c:pt idx="5">
                  <c:v>30771</c:v>
                </c:pt>
                <c:pt idx="6">
                  <c:v>14540</c:v>
                </c:pt>
                <c:pt idx="7">
                  <c:v>13063</c:v>
                </c:pt>
                <c:pt idx="8">
                  <c:v>55927</c:v>
                </c:pt>
                <c:pt idx="9">
                  <c:v>8164</c:v>
                </c:pt>
              </c:numCache>
            </c:numRef>
          </c:val>
          <c:extLst xmlns:c16r2="http://schemas.microsoft.com/office/drawing/2015/06/chart">
            <c:ext xmlns:c16="http://schemas.microsoft.com/office/drawing/2014/chart" uri="{C3380CC4-5D6E-409C-BE32-E72D297353CC}">
              <c16:uniqueId val="{00000005-F843-4DDA-A3D5-5ABAC726DA6D}"/>
            </c:ext>
          </c:extLst>
        </c:ser>
        <c:ser>
          <c:idx val="6"/>
          <c:order val="6"/>
          <c:tx>
            <c:strRef>
              <c:f>'Industry-Province'!$A$157</c:f>
              <c:strCache>
                <c:ptCount val="1"/>
                <c:pt idx="0">
                  <c:v>Food</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'Industry-Province'!$B$157:$K$157</c:f>
              <c:numCache>
                <c:formatCode>#,##0</c:formatCode>
                <c:ptCount val="10"/>
                <c:pt idx="0">
                  <c:v>42933</c:v>
                </c:pt>
                <c:pt idx="1">
                  <c:v>12576</c:v>
                </c:pt>
                <c:pt idx="2">
                  <c:v>50078</c:v>
                </c:pt>
                <c:pt idx="3">
                  <c:v>41126</c:v>
                </c:pt>
                <c:pt idx="4">
                  <c:v>21874</c:v>
                </c:pt>
                <c:pt idx="5">
                  <c:v>16784</c:v>
                </c:pt>
                <c:pt idx="6">
                  <c:v>9664</c:v>
                </c:pt>
                <c:pt idx="7">
                  <c:v>6927</c:v>
                </c:pt>
                <c:pt idx="8">
                  <c:v>76597</c:v>
                </c:pt>
                <c:pt idx="9">
                  <c:v>5183</c:v>
                </c:pt>
              </c:numCache>
            </c:numRef>
          </c:val>
          <c:extLst xmlns:c16r2="http://schemas.microsoft.com/office/drawing/2015/06/chart">
            <c:ext xmlns:c16="http://schemas.microsoft.com/office/drawing/2014/chart" uri="{C3380CC4-5D6E-409C-BE32-E72D297353CC}">
              <c16:uniqueId val="{00000006-F843-4DDA-A3D5-5ABAC726DA6D}"/>
            </c:ext>
          </c:extLst>
        </c:ser>
        <c:ser>
          <c:idx val="7"/>
          <c:order val="7"/>
          <c:tx>
            <c:strRef>
              <c:f>'Industry-Province'!$A$158</c:f>
              <c:strCache>
                <c:ptCount val="1"/>
                <c:pt idx="0">
                  <c:v>Iron</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'Industry-Province'!$B$158:$K$158</c:f>
              <c:numCache>
                <c:formatCode>#,##0</c:formatCode>
                <c:ptCount val="10"/>
                <c:pt idx="0">
                  <c:v>23947</c:v>
                </c:pt>
                <c:pt idx="1">
                  <c:v>10606</c:v>
                </c:pt>
                <c:pt idx="2">
                  <c:v>92927</c:v>
                </c:pt>
                <c:pt idx="3">
                  <c:v>43087</c:v>
                </c:pt>
                <c:pt idx="4">
                  <c:v>13899</c:v>
                </c:pt>
                <c:pt idx="5">
                  <c:v>18887</c:v>
                </c:pt>
                <c:pt idx="6">
                  <c:v>9819</c:v>
                </c:pt>
                <c:pt idx="7">
                  <c:v>6125</c:v>
                </c:pt>
                <c:pt idx="8">
                  <c:v>28653</c:v>
                </c:pt>
                <c:pt idx="9">
                  <c:v>4623</c:v>
                </c:pt>
              </c:numCache>
            </c:numRef>
          </c:val>
          <c:extLst xmlns:c16r2="http://schemas.microsoft.com/office/drawing/2015/06/chart">
            <c:ext xmlns:c16="http://schemas.microsoft.com/office/drawing/2014/chart" uri="{C3380CC4-5D6E-409C-BE32-E72D297353CC}">
              <c16:uniqueId val="{00000007-F843-4DDA-A3D5-5ABAC726DA6D}"/>
            </c:ext>
          </c:extLst>
        </c:ser>
        <c:ser>
          <c:idx val="8"/>
          <c:order val="8"/>
          <c:tx>
            <c:strRef>
              <c:f>'Industry-Province'!$A$159</c:f>
              <c:strCache>
                <c:ptCount val="1"/>
                <c:pt idx="0">
                  <c:v>Banking</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'Industry-Province'!$B$159:$K$159</c:f>
              <c:numCache>
                <c:formatCode>#,##0</c:formatCode>
                <c:ptCount val="10"/>
                <c:pt idx="0">
                  <c:v>14670</c:v>
                </c:pt>
                <c:pt idx="1">
                  <c:v>9908</c:v>
                </c:pt>
                <c:pt idx="2">
                  <c:v>68370</c:v>
                </c:pt>
                <c:pt idx="3">
                  <c:v>33453</c:v>
                </c:pt>
                <c:pt idx="4">
                  <c:v>9557</c:v>
                </c:pt>
                <c:pt idx="5">
                  <c:v>20251</c:v>
                </c:pt>
                <c:pt idx="6">
                  <c:v>7091</c:v>
                </c:pt>
                <c:pt idx="7">
                  <c:v>4157</c:v>
                </c:pt>
                <c:pt idx="8">
                  <c:v>32271</c:v>
                </c:pt>
                <c:pt idx="9">
                  <c:v>8277</c:v>
                </c:pt>
              </c:numCache>
            </c:numRef>
          </c:val>
          <c:extLst xmlns:c16r2="http://schemas.microsoft.com/office/drawing/2015/06/chart">
            <c:ext xmlns:c16="http://schemas.microsoft.com/office/drawing/2014/chart" uri="{C3380CC4-5D6E-409C-BE32-E72D297353CC}">
              <c16:uniqueId val="{00000008-F843-4DDA-A3D5-5ABAC726DA6D}"/>
            </c:ext>
          </c:extLst>
        </c:ser>
        <c:ser>
          <c:idx val="9"/>
          <c:order val="9"/>
          <c:tx>
            <c:strRef>
              <c:f>'Industry-Province'!$A$160</c:f>
              <c:strCache>
                <c:ptCount val="1"/>
                <c:pt idx="0">
                  <c:v>Mining</c:v>
                </c:pt>
              </c:strCache>
            </c:strRef>
          </c:tx>
          <c:cat>
            <c:strRef>
              <c:f>'Industry-Province'!$B$150:$K$150</c:f>
              <c:strCache>
                <c:ptCount val="10"/>
                <c:pt idx="0">
                  <c:v>Eastern Cape</c:v>
                </c:pt>
                <c:pt idx="1">
                  <c:v>Free State</c:v>
                </c:pt>
                <c:pt idx="2">
                  <c:v>Gauteng</c:v>
                </c:pt>
                <c:pt idx="3">
                  <c:v>KwaZulu-Natal</c:v>
                </c:pt>
                <c:pt idx="4">
                  <c:v>Limpopo</c:v>
                </c:pt>
                <c:pt idx="5">
                  <c:v>Mpumalanga</c:v>
                </c:pt>
                <c:pt idx="6">
                  <c:v>North West</c:v>
                </c:pt>
                <c:pt idx="7">
                  <c:v>Northern Cape</c:v>
                </c:pt>
                <c:pt idx="8">
                  <c:v>Western Cape</c:v>
                </c:pt>
                <c:pt idx="9">
                  <c:v>Head Office</c:v>
                </c:pt>
              </c:strCache>
            </c:strRef>
          </c:cat>
          <c:val>
            <c:numRef>
              <c:f>'Industry-Province'!$B$160:$K$160</c:f>
              <c:numCache>
                <c:formatCode>#,##0</c:formatCode>
                <c:ptCount val="10"/>
                <c:pt idx="0">
                  <c:v>15391</c:v>
                </c:pt>
                <c:pt idx="1">
                  <c:v>9922</c:v>
                </c:pt>
                <c:pt idx="2">
                  <c:v>38805</c:v>
                </c:pt>
                <c:pt idx="3">
                  <c:v>12063</c:v>
                </c:pt>
                <c:pt idx="4">
                  <c:v>28437</c:v>
                </c:pt>
                <c:pt idx="5">
                  <c:v>30853</c:v>
                </c:pt>
                <c:pt idx="6">
                  <c:v>43356</c:v>
                </c:pt>
                <c:pt idx="7">
                  <c:v>16514</c:v>
                </c:pt>
                <c:pt idx="8">
                  <c:v>3425</c:v>
                </c:pt>
                <c:pt idx="9">
                  <c:v>1477</c:v>
                </c:pt>
              </c:numCache>
            </c:numRef>
          </c:val>
          <c:extLst xmlns:c16r2="http://schemas.microsoft.com/office/drawing/2015/06/chart">
            <c:ext xmlns:c16="http://schemas.microsoft.com/office/drawing/2014/chart" uri="{C3380CC4-5D6E-409C-BE32-E72D297353CC}">
              <c16:uniqueId val="{00000009-F843-4DDA-A3D5-5ABAC726DA6D}"/>
            </c:ext>
          </c:extLst>
        </c:ser>
        <c:dLbls/>
        <c:axId val="115031040"/>
        <c:axId val="115049216"/>
      </c:barChart>
      <c:catAx>
        <c:axId val="115031040"/>
        <c:scaling>
          <c:orientation val="minMax"/>
        </c:scaling>
        <c:axPos val="b"/>
        <c:numFmt formatCode="General" sourceLinked="0"/>
        <c:tickLblPos val="nextTo"/>
        <c:crossAx val="115049216"/>
        <c:crosses val="autoZero"/>
        <c:auto val="1"/>
        <c:lblAlgn val="ctr"/>
        <c:lblOffset val="100"/>
      </c:catAx>
      <c:valAx>
        <c:axId val="115049216"/>
        <c:scaling>
          <c:orientation val="minMax"/>
        </c:scaling>
        <c:axPos val="l"/>
        <c:majorGridlines/>
        <c:numFmt formatCode="#,##0" sourceLinked="1"/>
        <c:tickLblPos val="nextTo"/>
        <c:crossAx val="115031040"/>
        <c:crosses val="autoZero"/>
        <c:crossBetween val="between"/>
      </c:valAx>
    </c:plotArea>
    <c:legend>
      <c:legendPos val="r"/>
    </c:legend>
    <c:plotVisOnly val="1"/>
    <c:dispBlanksAs val="gap"/>
  </c:chart>
  <c:txPr>
    <a:bodyPr/>
    <a:lstStyle/>
    <a:p>
      <a:pPr>
        <a:defRPr sz="800" baseline="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stacked"/>
        <c:ser>
          <c:idx val="0"/>
          <c:order val="0"/>
          <c:tx>
            <c:strRef>
              <c:f>'Industry-Gender'!$J$142</c:f>
              <c:strCache>
                <c:ptCount val="1"/>
                <c:pt idx="0">
                  <c:v>Female</c:v>
                </c:pt>
              </c:strCache>
            </c:strRef>
          </c:tx>
          <c:dLbls>
            <c:spPr>
              <a:noFill/>
              <a:ln>
                <a:noFill/>
              </a:ln>
              <a:effectLst/>
            </c:spPr>
            <c:txPr>
              <a:bodyPr/>
              <a:lstStyle/>
              <a:p>
                <a:pPr>
                  <a:defRPr baseline="0">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'Industry-Gender'!$I$143:$I$152</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'Industry-Gender'!$J$143:$J$152</c:f>
              <c:numCache>
                <c:formatCode>0%</c:formatCode>
                <c:ptCount val="10"/>
                <c:pt idx="0">
                  <c:v>0.49759366054018178</c:v>
                </c:pt>
                <c:pt idx="1">
                  <c:v>0.47284327224385153</c:v>
                </c:pt>
                <c:pt idx="2">
                  <c:v>0.21926553231460533</c:v>
                </c:pt>
                <c:pt idx="3">
                  <c:v>0.59931547730985524</c:v>
                </c:pt>
                <c:pt idx="4">
                  <c:v>0.29047140715464737</c:v>
                </c:pt>
                <c:pt idx="5">
                  <c:v>0.45608513798870726</c:v>
                </c:pt>
                <c:pt idx="6">
                  <c:v>0.61455775036417271</c:v>
                </c:pt>
                <c:pt idx="7">
                  <c:v>0.26775576593577533</c:v>
                </c:pt>
                <c:pt idx="8">
                  <c:v>0.57411143062887793</c:v>
                </c:pt>
                <c:pt idx="9">
                  <c:v>0.15269930321241043</c:v>
                </c:pt>
              </c:numCache>
            </c:numRef>
          </c:val>
          <c:extLst xmlns:c16r2="http://schemas.microsoft.com/office/drawing/2015/06/chart">
            <c:ext xmlns:c16="http://schemas.microsoft.com/office/drawing/2014/chart" uri="{C3380CC4-5D6E-409C-BE32-E72D297353CC}">
              <c16:uniqueId val="{00000000-8211-49F7-BB28-CBD875515B46}"/>
            </c:ext>
          </c:extLst>
        </c:ser>
        <c:ser>
          <c:idx val="1"/>
          <c:order val="1"/>
          <c:tx>
            <c:strRef>
              <c:f>'Industry-Gender'!$K$142</c:f>
              <c:strCache>
                <c:ptCount val="1"/>
                <c:pt idx="0">
                  <c:v>Male</c:v>
                </c:pt>
              </c:strCache>
            </c:strRef>
          </c:tx>
          <c:dLbls>
            <c:spPr>
              <a:noFill/>
              <a:ln>
                <a:noFill/>
              </a:ln>
              <a:effectLst/>
            </c:spPr>
            <c:txPr>
              <a:bodyPr/>
              <a:lstStyle/>
              <a:p>
                <a:pPr>
                  <a:defRPr baseline="0">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'Industry-Gender'!$I$143:$I$152</c:f>
              <c:strCache>
                <c:ptCount val="10"/>
                <c:pt idx="0">
                  <c:v>Trade</c:v>
                </c:pt>
                <c:pt idx="1">
                  <c:v>Personal Services</c:v>
                </c:pt>
                <c:pt idx="2">
                  <c:v>Building</c:v>
                </c:pt>
                <c:pt idx="3">
                  <c:v>Agriculture</c:v>
                </c:pt>
                <c:pt idx="4">
                  <c:v>Air</c:v>
                </c:pt>
                <c:pt idx="5">
                  <c:v>Professional Services</c:v>
                </c:pt>
                <c:pt idx="6">
                  <c:v>Food</c:v>
                </c:pt>
                <c:pt idx="7">
                  <c:v>Iron</c:v>
                </c:pt>
                <c:pt idx="8">
                  <c:v>Banking</c:v>
                </c:pt>
                <c:pt idx="9">
                  <c:v>Mining</c:v>
                </c:pt>
              </c:strCache>
            </c:strRef>
          </c:cat>
          <c:val>
            <c:numRef>
              <c:f>'Industry-Gender'!$K$143:$K$152</c:f>
              <c:numCache>
                <c:formatCode>0%</c:formatCode>
                <c:ptCount val="10"/>
                <c:pt idx="0">
                  <c:v>0.50240633945981827</c:v>
                </c:pt>
                <c:pt idx="1">
                  <c:v>0.52715672775614841</c:v>
                </c:pt>
                <c:pt idx="2">
                  <c:v>0.78073446768539478</c:v>
                </c:pt>
                <c:pt idx="3">
                  <c:v>0.40068452269014482</c:v>
                </c:pt>
                <c:pt idx="4">
                  <c:v>0.70952859284535286</c:v>
                </c:pt>
                <c:pt idx="5">
                  <c:v>0.5439148620112928</c:v>
                </c:pt>
                <c:pt idx="6">
                  <c:v>0.38544224963582757</c:v>
                </c:pt>
                <c:pt idx="7">
                  <c:v>0.7322442340642249</c:v>
                </c:pt>
                <c:pt idx="8">
                  <c:v>0.42588856937112246</c:v>
                </c:pt>
                <c:pt idx="9">
                  <c:v>0.84730069678758979</c:v>
                </c:pt>
              </c:numCache>
            </c:numRef>
          </c:val>
          <c:extLst xmlns:c16r2="http://schemas.microsoft.com/office/drawing/2015/06/chart">
            <c:ext xmlns:c16="http://schemas.microsoft.com/office/drawing/2014/chart" uri="{C3380CC4-5D6E-409C-BE32-E72D297353CC}">
              <c16:uniqueId val="{00000001-8211-49F7-BB28-CBD875515B46}"/>
            </c:ext>
          </c:extLst>
        </c:ser>
        <c:dLbls/>
        <c:overlap val="100"/>
        <c:axId val="65108608"/>
        <c:axId val="65130880"/>
      </c:barChart>
      <c:catAx>
        <c:axId val="65108608"/>
        <c:scaling>
          <c:orientation val="minMax"/>
        </c:scaling>
        <c:axPos val="b"/>
        <c:numFmt formatCode="General" sourceLinked="0"/>
        <c:tickLblPos val="nextTo"/>
        <c:crossAx val="65130880"/>
        <c:crosses val="autoZero"/>
        <c:auto val="1"/>
        <c:lblAlgn val="ctr"/>
        <c:lblOffset val="100"/>
      </c:catAx>
      <c:valAx>
        <c:axId val="65130880"/>
        <c:scaling>
          <c:orientation val="minMax"/>
        </c:scaling>
        <c:axPos val="l"/>
        <c:majorGridlines/>
        <c:numFmt formatCode="0%" sourceLinked="1"/>
        <c:tickLblPos val="nextTo"/>
        <c:crossAx val="65108608"/>
        <c:crosses val="autoZero"/>
        <c:crossBetween val="between"/>
      </c:valAx>
    </c:plotArea>
    <c:legend>
      <c:legendPos val="r"/>
    </c:legend>
    <c:plotVisOnly val="1"/>
    <c:dispBlanksAs val="gap"/>
  </c:chart>
  <c:txPr>
    <a:bodyPr/>
    <a:lstStyle/>
    <a:p>
      <a:pPr>
        <a:defRPr sz="800" baseline="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'Edu-Age'!$B$161</c:f>
              <c:strCache>
                <c:ptCount val="1"/>
                <c:pt idx="0">
                  <c:v>&lt;=25</c:v>
                </c:pt>
              </c:strCache>
            </c:strRef>
          </c:tx>
          <c:cat>
            <c:strRef>
              <c:f>'Edu-Age'!$A$162:$A$168</c:f>
              <c:strCache>
                <c:ptCount val="7"/>
                <c:pt idx="0">
                  <c:v>ABOVE STD. 10</c:v>
                </c:pt>
                <c:pt idx="1">
                  <c:v>STD. 10</c:v>
                </c:pt>
                <c:pt idx="2">
                  <c:v>STD. 8 - 9</c:v>
                </c:pt>
                <c:pt idx="3">
                  <c:v>STD. 6 - 7</c:v>
                </c:pt>
                <c:pt idx="4">
                  <c:v>BELOW STD. 6</c:v>
                </c:pt>
                <c:pt idx="5">
                  <c:v>SPECIAL SCHOOL CERTIFICATE</c:v>
                </c:pt>
                <c:pt idx="6">
                  <c:v>NOT SPECIFIED</c:v>
                </c:pt>
              </c:strCache>
            </c:strRef>
          </c:cat>
          <c:val>
            <c:numRef>
              <c:f>'Edu-Age'!$B$162:$B$168</c:f>
              <c:numCache>
                <c:formatCode>#,##0</c:formatCode>
                <c:ptCount val="7"/>
                <c:pt idx="0">
                  <c:v>29850</c:v>
                </c:pt>
                <c:pt idx="1">
                  <c:v>312060</c:v>
                </c:pt>
                <c:pt idx="2">
                  <c:v>259021</c:v>
                </c:pt>
                <c:pt idx="3">
                  <c:v>77488</c:v>
                </c:pt>
                <c:pt idx="4">
                  <c:v>34450</c:v>
                </c:pt>
                <c:pt idx="5">
                  <c:v>192621</c:v>
                </c:pt>
                <c:pt idx="6">
                  <c:v>917</c:v>
                </c:pt>
              </c:numCache>
            </c:numRef>
          </c:val>
          <c:extLst xmlns:c16r2="http://schemas.microsoft.com/office/drawing/2015/06/chart">
            <c:ext xmlns:c16="http://schemas.microsoft.com/office/drawing/2014/chart" uri="{C3380CC4-5D6E-409C-BE32-E72D297353CC}">
              <c16:uniqueId val="{00000000-2C0D-44A6-AA3F-7397D9107245}"/>
            </c:ext>
          </c:extLst>
        </c:ser>
        <c:ser>
          <c:idx val="1"/>
          <c:order val="1"/>
          <c:tx>
            <c:strRef>
              <c:f>'Edu-Age'!$C$161</c:f>
              <c:strCache>
                <c:ptCount val="1"/>
                <c:pt idx="0">
                  <c:v>26-35</c:v>
                </c:pt>
              </c:strCache>
            </c:strRef>
          </c:tx>
          <c:cat>
            <c:strRef>
              <c:f>'Edu-Age'!$A$162:$A$168</c:f>
              <c:strCache>
                <c:ptCount val="7"/>
                <c:pt idx="0">
                  <c:v>ABOVE STD. 10</c:v>
                </c:pt>
                <c:pt idx="1">
                  <c:v>STD. 10</c:v>
                </c:pt>
                <c:pt idx="2">
                  <c:v>STD. 8 - 9</c:v>
                </c:pt>
                <c:pt idx="3">
                  <c:v>STD. 6 - 7</c:v>
                </c:pt>
                <c:pt idx="4">
                  <c:v>BELOW STD. 6</c:v>
                </c:pt>
                <c:pt idx="5">
                  <c:v>SPECIAL SCHOOL CERTIFICATE</c:v>
                </c:pt>
                <c:pt idx="6">
                  <c:v>NOT SPECIFIED</c:v>
                </c:pt>
              </c:strCache>
            </c:strRef>
          </c:cat>
          <c:val>
            <c:numRef>
              <c:f>'Edu-Age'!$C$162:$C$168</c:f>
              <c:numCache>
                <c:formatCode>#,##0</c:formatCode>
                <c:ptCount val="7"/>
                <c:pt idx="0">
                  <c:v>126499</c:v>
                </c:pt>
                <c:pt idx="1">
                  <c:v>919241</c:v>
                </c:pt>
                <c:pt idx="2">
                  <c:v>802811</c:v>
                </c:pt>
                <c:pt idx="3">
                  <c:v>212953</c:v>
                </c:pt>
                <c:pt idx="4">
                  <c:v>113764</c:v>
                </c:pt>
                <c:pt idx="5">
                  <c:v>531083</c:v>
                </c:pt>
                <c:pt idx="6">
                  <c:v>10436</c:v>
                </c:pt>
              </c:numCache>
            </c:numRef>
          </c:val>
          <c:extLst xmlns:c16r2="http://schemas.microsoft.com/office/drawing/2015/06/chart">
            <c:ext xmlns:c16="http://schemas.microsoft.com/office/drawing/2014/chart" uri="{C3380CC4-5D6E-409C-BE32-E72D297353CC}">
              <c16:uniqueId val="{00000001-2C0D-44A6-AA3F-7397D9107245}"/>
            </c:ext>
          </c:extLst>
        </c:ser>
        <c:ser>
          <c:idx val="2"/>
          <c:order val="2"/>
          <c:tx>
            <c:strRef>
              <c:f>'Edu-Age'!$D$161</c:f>
              <c:strCache>
                <c:ptCount val="1"/>
                <c:pt idx="0">
                  <c:v>36-45</c:v>
                </c:pt>
              </c:strCache>
            </c:strRef>
          </c:tx>
          <c:cat>
            <c:strRef>
              <c:f>'Edu-Age'!$A$162:$A$168</c:f>
              <c:strCache>
                <c:ptCount val="7"/>
                <c:pt idx="0">
                  <c:v>ABOVE STD. 10</c:v>
                </c:pt>
                <c:pt idx="1">
                  <c:v>STD. 10</c:v>
                </c:pt>
                <c:pt idx="2">
                  <c:v>STD. 8 - 9</c:v>
                </c:pt>
                <c:pt idx="3">
                  <c:v>STD. 6 - 7</c:v>
                </c:pt>
                <c:pt idx="4">
                  <c:v>BELOW STD. 6</c:v>
                </c:pt>
                <c:pt idx="5">
                  <c:v>SPECIAL SCHOOL CERTIFICATE</c:v>
                </c:pt>
                <c:pt idx="6">
                  <c:v>NOT SPECIFIED</c:v>
                </c:pt>
              </c:strCache>
            </c:strRef>
          </c:cat>
          <c:val>
            <c:numRef>
              <c:f>'Edu-Age'!$D$162:$D$168</c:f>
              <c:numCache>
                <c:formatCode>#,##0</c:formatCode>
                <c:ptCount val="7"/>
                <c:pt idx="0">
                  <c:v>57310</c:v>
                </c:pt>
                <c:pt idx="1">
                  <c:v>441323</c:v>
                </c:pt>
                <c:pt idx="2">
                  <c:v>474517</c:v>
                </c:pt>
                <c:pt idx="3">
                  <c:v>166707</c:v>
                </c:pt>
                <c:pt idx="4">
                  <c:v>125962</c:v>
                </c:pt>
                <c:pt idx="5">
                  <c:v>334835</c:v>
                </c:pt>
                <c:pt idx="6">
                  <c:v>17859</c:v>
                </c:pt>
              </c:numCache>
            </c:numRef>
          </c:val>
          <c:extLst xmlns:c16r2="http://schemas.microsoft.com/office/drawing/2015/06/chart">
            <c:ext xmlns:c16="http://schemas.microsoft.com/office/drawing/2014/chart" uri="{C3380CC4-5D6E-409C-BE32-E72D297353CC}">
              <c16:uniqueId val="{00000002-2C0D-44A6-AA3F-7397D9107245}"/>
            </c:ext>
          </c:extLst>
        </c:ser>
        <c:ser>
          <c:idx val="3"/>
          <c:order val="3"/>
          <c:tx>
            <c:strRef>
              <c:f>'Edu-Age'!$E$161</c:f>
              <c:strCache>
                <c:ptCount val="1"/>
                <c:pt idx="0">
                  <c:v>46-55</c:v>
                </c:pt>
              </c:strCache>
            </c:strRef>
          </c:tx>
          <c:cat>
            <c:strRef>
              <c:f>'Edu-Age'!$A$162:$A$168</c:f>
              <c:strCache>
                <c:ptCount val="7"/>
                <c:pt idx="0">
                  <c:v>ABOVE STD. 10</c:v>
                </c:pt>
                <c:pt idx="1">
                  <c:v>STD. 10</c:v>
                </c:pt>
                <c:pt idx="2">
                  <c:v>STD. 8 - 9</c:v>
                </c:pt>
                <c:pt idx="3">
                  <c:v>STD. 6 - 7</c:v>
                </c:pt>
                <c:pt idx="4">
                  <c:v>BELOW STD. 6</c:v>
                </c:pt>
                <c:pt idx="5">
                  <c:v>SPECIAL SCHOOL CERTIFICATE</c:v>
                </c:pt>
                <c:pt idx="6">
                  <c:v>NOT SPECIFIED</c:v>
                </c:pt>
              </c:strCache>
            </c:strRef>
          </c:cat>
          <c:val>
            <c:numRef>
              <c:f>'Edu-Age'!$E$162:$E$168</c:f>
              <c:numCache>
                <c:formatCode>#,##0</c:formatCode>
                <c:ptCount val="7"/>
                <c:pt idx="0">
                  <c:v>25259</c:v>
                </c:pt>
                <c:pt idx="1">
                  <c:v>183406</c:v>
                </c:pt>
                <c:pt idx="2">
                  <c:v>239957</c:v>
                </c:pt>
                <c:pt idx="3">
                  <c:v>124922</c:v>
                </c:pt>
                <c:pt idx="4">
                  <c:v>139822</c:v>
                </c:pt>
                <c:pt idx="5">
                  <c:v>220187</c:v>
                </c:pt>
                <c:pt idx="6">
                  <c:v>20078</c:v>
                </c:pt>
              </c:numCache>
            </c:numRef>
          </c:val>
          <c:extLst xmlns:c16r2="http://schemas.microsoft.com/office/drawing/2015/06/chart">
            <c:ext xmlns:c16="http://schemas.microsoft.com/office/drawing/2014/chart" uri="{C3380CC4-5D6E-409C-BE32-E72D297353CC}">
              <c16:uniqueId val="{00000003-2C0D-44A6-AA3F-7397D9107245}"/>
            </c:ext>
          </c:extLst>
        </c:ser>
        <c:ser>
          <c:idx val="4"/>
          <c:order val="4"/>
          <c:tx>
            <c:strRef>
              <c:f>'Edu-Age'!$F$161</c:f>
              <c:strCache>
                <c:ptCount val="1"/>
                <c:pt idx="0">
                  <c:v>56-65</c:v>
                </c:pt>
              </c:strCache>
            </c:strRef>
          </c:tx>
          <c:cat>
            <c:strRef>
              <c:f>'Edu-Age'!$A$162:$A$168</c:f>
              <c:strCache>
                <c:ptCount val="7"/>
                <c:pt idx="0">
                  <c:v>ABOVE STD. 10</c:v>
                </c:pt>
                <c:pt idx="1">
                  <c:v>STD. 10</c:v>
                </c:pt>
                <c:pt idx="2">
                  <c:v>STD. 8 - 9</c:v>
                </c:pt>
                <c:pt idx="3">
                  <c:v>STD. 6 - 7</c:v>
                </c:pt>
                <c:pt idx="4">
                  <c:v>BELOW STD. 6</c:v>
                </c:pt>
                <c:pt idx="5">
                  <c:v>SPECIAL SCHOOL CERTIFICATE</c:v>
                </c:pt>
                <c:pt idx="6">
                  <c:v>NOT SPECIFIED</c:v>
                </c:pt>
              </c:strCache>
            </c:strRef>
          </c:cat>
          <c:val>
            <c:numRef>
              <c:f>'Edu-Age'!$F$162:$F$168</c:f>
              <c:numCache>
                <c:formatCode>#,##0</c:formatCode>
                <c:ptCount val="7"/>
                <c:pt idx="0">
                  <c:v>24298</c:v>
                </c:pt>
                <c:pt idx="1">
                  <c:v>126345</c:v>
                </c:pt>
                <c:pt idx="2">
                  <c:v>146437</c:v>
                </c:pt>
                <c:pt idx="3">
                  <c:v>89758</c:v>
                </c:pt>
                <c:pt idx="4">
                  <c:v>119710</c:v>
                </c:pt>
                <c:pt idx="5">
                  <c:v>164509</c:v>
                </c:pt>
                <c:pt idx="6">
                  <c:v>15325</c:v>
                </c:pt>
              </c:numCache>
            </c:numRef>
          </c:val>
          <c:extLst xmlns:c16r2="http://schemas.microsoft.com/office/drawing/2015/06/chart">
            <c:ext xmlns:c16="http://schemas.microsoft.com/office/drawing/2014/chart" uri="{C3380CC4-5D6E-409C-BE32-E72D297353CC}">
              <c16:uniqueId val="{00000004-2C0D-44A6-AA3F-7397D9107245}"/>
            </c:ext>
          </c:extLst>
        </c:ser>
        <c:ser>
          <c:idx val="5"/>
          <c:order val="5"/>
          <c:tx>
            <c:strRef>
              <c:f>'Edu-Age'!$G$161</c:f>
              <c:strCache>
                <c:ptCount val="1"/>
                <c:pt idx="0">
                  <c:v>66+</c:v>
                </c:pt>
              </c:strCache>
            </c:strRef>
          </c:tx>
          <c:cat>
            <c:strRef>
              <c:f>'Edu-Age'!$A$162:$A$168</c:f>
              <c:strCache>
                <c:ptCount val="7"/>
                <c:pt idx="0">
                  <c:v>ABOVE STD. 10</c:v>
                </c:pt>
                <c:pt idx="1">
                  <c:v>STD. 10</c:v>
                </c:pt>
                <c:pt idx="2">
                  <c:v>STD. 8 - 9</c:v>
                </c:pt>
                <c:pt idx="3">
                  <c:v>STD. 6 - 7</c:v>
                </c:pt>
                <c:pt idx="4">
                  <c:v>BELOW STD. 6</c:v>
                </c:pt>
                <c:pt idx="5">
                  <c:v>SPECIAL SCHOOL CERTIFICATE</c:v>
                </c:pt>
                <c:pt idx="6">
                  <c:v>NOT SPECIFIED</c:v>
                </c:pt>
              </c:strCache>
            </c:strRef>
          </c:cat>
          <c:val>
            <c:numRef>
              <c:f>'Edu-Age'!$G$162:$G$168</c:f>
              <c:numCache>
                <c:formatCode>#,##0</c:formatCode>
                <c:ptCount val="7"/>
                <c:pt idx="0">
                  <c:v>5429</c:v>
                </c:pt>
                <c:pt idx="1">
                  <c:v>20507</c:v>
                </c:pt>
                <c:pt idx="2">
                  <c:v>15999</c:v>
                </c:pt>
                <c:pt idx="3">
                  <c:v>8056</c:v>
                </c:pt>
                <c:pt idx="4">
                  <c:v>10056</c:v>
                </c:pt>
                <c:pt idx="5">
                  <c:v>20898</c:v>
                </c:pt>
                <c:pt idx="6">
                  <c:v>2112</c:v>
                </c:pt>
              </c:numCache>
            </c:numRef>
          </c:val>
          <c:extLst xmlns:c16r2="http://schemas.microsoft.com/office/drawing/2015/06/chart">
            <c:ext xmlns:c16="http://schemas.microsoft.com/office/drawing/2014/chart" uri="{C3380CC4-5D6E-409C-BE32-E72D297353CC}">
              <c16:uniqueId val="{00000005-2C0D-44A6-AA3F-7397D9107245}"/>
            </c:ext>
          </c:extLst>
        </c:ser>
        <c:dLbls/>
        <c:axId val="74785536"/>
        <c:axId val="74787072"/>
      </c:barChart>
      <c:catAx>
        <c:axId val="74785536"/>
        <c:scaling>
          <c:orientation val="minMax"/>
        </c:scaling>
        <c:axPos val="b"/>
        <c:numFmt formatCode="General" sourceLinked="0"/>
        <c:tickLblPos val="nextTo"/>
        <c:crossAx val="74787072"/>
        <c:crosses val="autoZero"/>
        <c:auto val="1"/>
        <c:lblAlgn val="ctr"/>
        <c:lblOffset val="100"/>
      </c:catAx>
      <c:valAx>
        <c:axId val="74787072"/>
        <c:scaling>
          <c:orientation val="minMax"/>
        </c:scaling>
        <c:axPos val="l"/>
        <c:majorGridlines/>
        <c:numFmt formatCode="#,##0" sourceLinked="1"/>
        <c:tickLblPos val="nextTo"/>
        <c:crossAx val="74785536"/>
        <c:crosses val="autoZero"/>
        <c:crossBetween val="between"/>
      </c:valAx>
    </c:plotArea>
    <c:legend>
      <c:legendPos val="r"/>
    </c:legend>
    <c:plotVisOnly val="1"/>
    <c:dispBlanksAs val="gap"/>
  </c:chart>
  <c:txPr>
    <a:bodyPr/>
    <a:lstStyle/>
    <a:p>
      <a:pPr>
        <a:defRPr sz="800" baseline="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'Age-Gender'!$H$113</c:f>
              <c:strCache>
                <c:ptCount val="1"/>
                <c:pt idx="0">
                  <c:v>Female</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'Age-Gender'!$G$114:$G$119</c:f>
              <c:strCache>
                <c:ptCount val="6"/>
                <c:pt idx="0">
                  <c:v>&lt;=25</c:v>
                </c:pt>
                <c:pt idx="1">
                  <c:v>26-35</c:v>
                </c:pt>
                <c:pt idx="2">
                  <c:v>36-45</c:v>
                </c:pt>
                <c:pt idx="3">
                  <c:v>46-55</c:v>
                </c:pt>
                <c:pt idx="4">
                  <c:v>56-65</c:v>
                </c:pt>
                <c:pt idx="5">
                  <c:v>66+</c:v>
                </c:pt>
              </c:strCache>
            </c:strRef>
          </c:cat>
          <c:val>
            <c:numRef>
              <c:f>'Age-Gender'!$H$114:$H$119</c:f>
              <c:numCache>
                <c:formatCode>0%</c:formatCode>
                <c:ptCount val="6"/>
                <c:pt idx="0">
                  <c:v>0.50869660194428445</c:v>
                </c:pt>
                <c:pt idx="1">
                  <c:v>0.52585900108964778</c:v>
                </c:pt>
                <c:pt idx="2">
                  <c:v>0.45213807482166379</c:v>
                </c:pt>
                <c:pt idx="3">
                  <c:v>0.40073935157001744</c:v>
                </c:pt>
                <c:pt idx="4">
                  <c:v>0.35637160194835238</c:v>
                </c:pt>
                <c:pt idx="5">
                  <c:v>0.35909956322096542</c:v>
                </c:pt>
              </c:numCache>
            </c:numRef>
          </c:val>
          <c:extLst xmlns:c16r2="http://schemas.microsoft.com/office/drawing/2015/06/chart">
            <c:ext xmlns:c16="http://schemas.microsoft.com/office/drawing/2014/chart" uri="{C3380CC4-5D6E-409C-BE32-E72D297353CC}">
              <c16:uniqueId val="{00000000-FD4C-42A0-A9FF-A3D6F4503262}"/>
            </c:ext>
          </c:extLst>
        </c:ser>
        <c:ser>
          <c:idx val="1"/>
          <c:order val="1"/>
          <c:tx>
            <c:strRef>
              <c:f>'Age-Gender'!$I$113</c:f>
              <c:strCache>
                <c:ptCount val="1"/>
                <c:pt idx="0">
                  <c:v>Male</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'Age-Gender'!$G$114:$G$119</c:f>
              <c:strCache>
                <c:ptCount val="6"/>
                <c:pt idx="0">
                  <c:v>&lt;=25</c:v>
                </c:pt>
                <c:pt idx="1">
                  <c:v>26-35</c:v>
                </c:pt>
                <c:pt idx="2">
                  <c:v>36-45</c:v>
                </c:pt>
                <c:pt idx="3">
                  <c:v>46-55</c:v>
                </c:pt>
                <c:pt idx="4">
                  <c:v>56-65</c:v>
                </c:pt>
                <c:pt idx="5">
                  <c:v>66+</c:v>
                </c:pt>
              </c:strCache>
            </c:strRef>
          </c:cat>
          <c:val>
            <c:numRef>
              <c:f>'Age-Gender'!$I$114:$I$119</c:f>
              <c:numCache>
                <c:formatCode>0%</c:formatCode>
                <c:ptCount val="6"/>
                <c:pt idx="0">
                  <c:v>0.4913033980557156</c:v>
                </c:pt>
                <c:pt idx="1">
                  <c:v>0.47414099891035227</c:v>
                </c:pt>
                <c:pt idx="2">
                  <c:v>0.54786192517833632</c:v>
                </c:pt>
                <c:pt idx="3">
                  <c:v>0.5992606484299825</c:v>
                </c:pt>
                <c:pt idx="4">
                  <c:v>0.64362839805164762</c:v>
                </c:pt>
                <c:pt idx="5">
                  <c:v>0.64090043677903474</c:v>
                </c:pt>
              </c:numCache>
            </c:numRef>
          </c:val>
          <c:extLst xmlns:c16r2="http://schemas.microsoft.com/office/drawing/2015/06/chart">
            <c:ext xmlns:c16="http://schemas.microsoft.com/office/drawing/2014/chart" uri="{C3380CC4-5D6E-409C-BE32-E72D297353CC}">
              <c16:uniqueId val="{00000001-FD4C-42A0-A9FF-A3D6F4503262}"/>
            </c:ext>
          </c:extLst>
        </c:ser>
        <c:dLbls/>
        <c:axId val="75346688"/>
        <c:axId val="75348224"/>
      </c:barChart>
      <c:catAx>
        <c:axId val="75346688"/>
        <c:scaling>
          <c:orientation val="minMax"/>
        </c:scaling>
        <c:axPos val="b"/>
        <c:numFmt formatCode="General" sourceLinked="0"/>
        <c:tickLblPos val="nextTo"/>
        <c:crossAx val="75348224"/>
        <c:crosses val="autoZero"/>
        <c:auto val="1"/>
        <c:lblAlgn val="ctr"/>
        <c:lblOffset val="100"/>
      </c:catAx>
      <c:valAx>
        <c:axId val="75348224"/>
        <c:scaling>
          <c:orientation val="minMax"/>
        </c:scaling>
        <c:axPos val="l"/>
        <c:majorGridlines/>
        <c:numFmt formatCode="0%" sourceLinked="1"/>
        <c:tickLblPos val="nextTo"/>
        <c:crossAx val="75346688"/>
        <c:crosses val="autoZero"/>
        <c:crossBetween val="between"/>
      </c:valAx>
    </c:plotArea>
    <c:legend>
      <c:legendPos val="r"/>
    </c:legend>
    <c:plotVisOnly val="1"/>
    <c:dispBlanksAs val="gap"/>
  </c:chart>
  <c:txPr>
    <a:bodyPr/>
    <a:lstStyle/>
    <a:p>
      <a:pPr>
        <a:defRPr sz="800" baseline="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'Benefit Type-Age'!$A$137</c:f>
              <c:strCache>
                <c:ptCount val="1"/>
                <c:pt idx="0">
                  <c:v>Adoption Benefits</c:v>
                </c:pt>
              </c:strCache>
            </c:strRef>
          </c:tx>
          <c:cat>
            <c:strRef>
              <c:f>'Benefit Type-Age'!$B$136:$G$136</c:f>
              <c:strCache>
                <c:ptCount val="6"/>
                <c:pt idx="0">
                  <c:v>&lt;=25</c:v>
                </c:pt>
                <c:pt idx="1">
                  <c:v>26-35</c:v>
                </c:pt>
                <c:pt idx="2">
                  <c:v>36-45</c:v>
                </c:pt>
                <c:pt idx="3">
                  <c:v>46-55</c:v>
                </c:pt>
                <c:pt idx="4">
                  <c:v>56-65</c:v>
                </c:pt>
                <c:pt idx="5">
                  <c:v>66+</c:v>
                </c:pt>
              </c:strCache>
            </c:strRef>
          </c:cat>
          <c:val>
            <c:numRef>
              <c:f>'Benefit Type-Age'!$B$137:$G$137</c:f>
              <c:numCache>
                <c:formatCode>General</c:formatCode>
                <c:ptCount val="6"/>
                <c:pt idx="0">
                  <c:v>13</c:v>
                </c:pt>
                <c:pt idx="1">
                  <c:v>226</c:v>
                </c:pt>
                <c:pt idx="2">
                  <c:v>350</c:v>
                </c:pt>
                <c:pt idx="3">
                  <c:v>56</c:v>
                </c:pt>
                <c:pt idx="4">
                  <c:v>2</c:v>
                </c:pt>
                <c:pt idx="5">
                  <c:v>0</c:v>
                </c:pt>
              </c:numCache>
            </c:numRef>
          </c:val>
          <c:extLst xmlns:c16r2="http://schemas.microsoft.com/office/drawing/2015/06/chart">
            <c:ext xmlns:c16="http://schemas.microsoft.com/office/drawing/2014/chart" uri="{C3380CC4-5D6E-409C-BE32-E72D297353CC}">
              <c16:uniqueId val="{00000000-9180-483B-A3C9-79DBDC4F9D66}"/>
            </c:ext>
          </c:extLst>
        </c:ser>
        <c:ser>
          <c:idx val="1"/>
          <c:order val="1"/>
          <c:tx>
            <c:strRef>
              <c:f>'Benefit Type-Age'!$A$138</c:f>
              <c:strCache>
                <c:ptCount val="1"/>
                <c:pt idx="0">
                  <c:v>Death/Dependant Benefits</c:v>
                </c:pt>
              </c:strCache>
            </c:strRef>
          </c:tx>
          <c:cat>
            <c:strRef>
              <c:f>'Benefit Type-Age'!$B$136:$G$136</c:f>
              <c:strCache>
                <c:ptCount val="6"/>
                <c:pt idx="0">
                  <c:v>&lt;=25</c:v>
                </c:pt>
                <c:pt idx="1">
                  <c:v>26-35</c:v>
                </c:pt>
                <c:pt idx="2">
                  <c:v>36-45</c:v>
                </c:pt>
                <c:pt idx="3">
                  <c:v>46-55</c:v>
                </c:pt>
                <c:pt idx="4">
                  <c:v>56-65</c:v>
                </c:pt>
                <c:pt idx="5">
                  <c:v>66+</c:v>
                </c:pt>
              </c:strCache>
            </c:strRef>
          </c:cat>
          <c:val>
            <c:numRef>
              <c:f>'Benefit Type-Age'!$B$138:$G$138</c:f>
              <c:numCache>
                <c:formatCode>General</c:formatCode>
                <c:ptCount val="6"/>
                <c:pt idx="0">
                  <c:v>2658</c:v>
                </c:pt>
                <c:pt idx="1">
                  <c:v>32950</c:v>
                </c:pt>
                <c:pt idx="2">
                  <c:v>52632</c:v>
                </c:pt>
                <c:pt idx="3">
                  <c:v>54247</c:v>
                </c:pt>
                <c:pt idx="4">
                  <c:v>35381</c:v>
                </c:pt>
                <c:pt idx="5">
                  <c:v>3878</c:v>
                </c:pt>
              </c:numCache>
            </c:numRef>
          </c:val>
          <c:extLst xmlns:c16r2="http://schemas.microsoft.com/office/drawing/2015/06/chart">
            <c:ext xmlns:c16="http://schemas.microsoft.com/office/drawing/2014/chart" uri="{C3380CC4-5D6E-409C-BE32-E72D297353CC}">
              <c16:uniqueId val="{00000001-9180-483B-A3C9-79DBDC4F9D66}"/>
            </c:ext>
          </c:extLst>
        </c:ser>
        <c:ser>
          <c:idx val="2"/>
          <c:order val="2"/>
          <c:tx>
            <c:strRef>
              <c:f>'Benefit Type-Age'!$A$139</c:f>
              <c:strCache>
                <c:ptCount val="1"/>
                <c:pt idx="0">
                  <c:v>Illness Benefits</c:v>
                </c:pt>
              </c:strCache>
            </c:strRef>
          </c:tx>
          <c:cat>
            <c:strRef>
              <c:f>'Benefit Type-Age'!$B$136:$G$136</c:f>
              <c:strCache>
                <c:ptCount val="6"/>
                <c:pt idx="0">
                  <c:v>&lt;=25</c:v>
                </c:pt>
                <c:pt idx="1">
                  <c:v>26-35</c:v>
                </c:pt>
                <c:pt idx="2">
                  <c:v>36-45</c:v>
                </c:pt>
                <c:pt idx="3">
                  <c:v>46-55</c:v>
                </c:pt>
                <c:pt idx="4">
                  <c:v>56-65</c:v>
                </c:pt>
                <c:pt idx="5">
                  <c:v>66+</c:v>
                </c:pt>
              </c:strCache>
            </c:strRef>
          </c:cat>
          <c:val>
            <c:numRef>
              <c:f>'Benefit Type-Age'!$B$139:$G$139</c:f>
              <c:numCache>
                <c:formatCode>General</c:formatCode>
                <c:ptCount val="6"/>
                <c:pt idx="0">
                  <c:v>2940</c:v>
                </c:pt>
                <c:pt idx="1">
                  <c:v>25039</c:v>
                </c:pt>
                <c:pt idx="2">
                  <c:v>45417</c:v>
                </c:pt>
                <c:pt idx="3">
                  <c:v>68896</c:v>
                </c:pt>
                <c:pt idx="4">
                  <c:v>46100</c:v>
                </c:pt>
                <c:pt idx="5">
                  <c:v>2652</c:v>
                </c:pt>
              </c:numCache>
            </c:numRef>
          </c:val>
          <c:extLst xmlns:c16r2="http://schemas.microsoft.com/office/drawing/2015/06/chart">
            <c:ext xmlns:c16="http://schemas.microsoft.com/office/drawing/2014/chart" uri="{C3380CC4-5D6E-409C-BE32-E72D297353CC}">
              <c16:uniqueId val="{00000002-9180-483B-A3C9-79DBDC4F9D66}"/>
            </c:ext>
          </c:extLst>
        </c:ser>
        <c:ser>
          <c:idx val="3"/>
          <c:order val="3"/>
          <c:tx>
            <c:strRef>
              <c:f>'Benefit Type-Age'!$A$140</c:f>
              <c:strCache>
                <c:ptCount val="1"/>
                <c:pt idx="0">
                  <c:v>Maternity Benefits</c:v>
                </c:pt>
              </c:strCache>
            </c:strRef>
          </c:tx>
          <c:cat>
            <c:strRef>
              <c:f>'Benefit Type-Age'!$B$136:$G$136</c:f>
              <c:strCache>
                <c:ptCount val="6"/>
                <c:pt idx="0">
                  <c:v>&lt;=25</c:v>
                </c:pt>
                <c:pt idx="1">
                  <c:v>26-35</c:v>
                </c:pt>
                <c:pt idx="2">
                  <c:v>36-45</c:v>
                </c:pt>
                <c:pt idx="3">
                  <c:v>46-55</c:v>
                </c:pt>
                <c:pt idx="4">
                  <c:v>56-65</c:v>
                </c:pt>
                <c:pt idx="5">
                  <c:v>66+</c:v>
                </c:pt>
              </c:strCache>
            </c:strRef>
          </c:cat>
          <c:val>
            <c:numRef>
              <c:f>'Benefit Type-Age'!$B$140:$G$140</c:f>
              <c:numCache>
                <c:formatCode>General</c:formatCode>
                <c:ptCount val="6"/>
                <c:pt idx="0">
                  <c:v>202979</c:v>
                </c:pt>
                <c:pt idx="1">
                  <c:v>677594</c:v>
                </c:pt>
                <c:pt idx="2">
                  <c:v>160387</c:v>
                </c:pt>
                <c:pt idx="3">
                  <c:v>940</c:v>
                </c:pt>
                <c:pt idx="4">
                  <c:v>12</c:v>
                </c:pt>
                <c:pt idx="5">
                  <c:v>4</c:v>
                </c:pt>
              </c:numCache>
            </c:numRef>
          </c:val>
          <c:extLst xmlns:c16r2="http://schemas.microsoft.com/office/drawing/2015/06/chart">
            <c:ext xmlns:c16="http://schemas.microsoft.com/office/drawing/2014/chart" uri="{C3380CC4-5D6E-409C-BE32-E72D297353CC}">
              <c16:uniqueId val="{00000003-9180-483B-A3C9-79DBDC4F9D66}"/>
            </c:ext>
          </c:extLst>
        </c:ser>
        <c:ser>
          <c:idx val="4"/>
          <c:order val="4"/>
          <c:tx>
            <c:strRef>
              <c:f>'Benefit Type-Age'!$A$141</c:f>
              <c:strCache>
                <c:ptCount val="1"/>
                <c:pt idx="0">
                  <c:v>Ordinary/Unemployment Benefits</c:v>
                </c:pt>
              </c:strCache>
            </c:strRef>
          </c:tx>
          <c:cat>
            <c:strRef>
              <c:f>'Benefit Type-Age'!$B$136:$G$136</c:f>
              <c:strCache>
                <c:ptCount val="6"/>
                <c:pt idx="0">
                  <c:v>&lt;=25</c:v>
                </c:pt>
                <c:pt idx="1">
                  <c:v>26-35</c:v>
                </c:pt>
                <c:pt idx="2">
                  <c:v>36-45</c:v>
                </c:pt>
                <c:pt idx="3">
                  <c:v>46-55</c:v>
                </c:pt>
                <c:pt idx="4">
                  <c:v>56-65</c:v>
                </c:pt>
                <c:pt idx="5">
                  <c:v>66+</c:v>
                </c:pt>
              </c:strCache>
            </c:strRef>
          </c:cat>
          <c:val>
            <c:numRef>
              <c:f>'Benefit Type-Age'!$B$141:$G$141</c:f>
              <c:numCache>
                <c:formatCode>General</c:formatCode>
                <c:ptCount val="6"/>
                <c:pt idx="0">
                  <c:v>748107</c:v>
                </c:pt>
                <c:pt idx="1">
                  <c:v>2169342</c:v>
                </c:pt>
                <c:pt idx="2">
                  <c:v>1475148</c:v>
                </c:pt>
                <c:pt idx="3">
                  <c:v>894042</c:v>
                </c:pt>
                <c:pt idx="4">
                  <c:v>653371</c:v>
                </c:pt>
                <c:pt idx="5">
                  <c:v>82743</c:v>
                </c:pt>
              </c:numCache>
            </c:numRef>
          </c:val>
          <c:extLst xmlns:c16r2="http://schemas.microsoft.com/office/drawing/2015/06/chart">
            <c:ext xmlns:c16="http://schemas.microsoft.com/office/drawing/2014/chart" uri="{C3380CC4-5D6E-409C-BE32-E72D297353CC}">
              <c16:uniqueId val="{00000004-9180-483B-A3C9-79DBDC4F9D66}"/>
            </c:ext>
          </c:extLst>
        </c:ser>
        <c:ser>
          <c:idx val="5"/>
          <c:order val="5"/>
          <c:tx>
            <c:strRef>
              <c:f>'Benefit Type-Age'!$A$142</c:f>
              <c:strCache>
                <c:ptCount val="1"/>
                <c:pt idx="0">
                  <c:v>ReducedTime/Unemployment Benefits</c:v>
                </c:pt>
              </c:strCache>
            </c:strRef>
          </c:tx>
          <c:cat>
            <c:strRef>
              <c:f>'Benefit Type-Age'!$B$136:$G$136</c:f>
              <c:strCache>
                <c:ptCount val="6"/>
                <c:pt idx="0">
                  <c:v>&lt;=25</c:v>
                </c:pt>
                <c:pt idx="1">
                  <c:v>26-35</c:v>
                </c:pt>
                <c:pt idx="2">
                  <c:v>36-45</c:v>
                </c:pt>
                <c:pt idx="3">
                  <c:v>46-55</c:v>
                </c:pt>
                <c:pt idx="4">
                  <c:v>56-65</c:v>
                </c:pt>
                <c:pt idx="5">
                  <c:v>66+</c:v>
                </c:pt>
              </c:strCache>
            </c:strRef>
          </c:cat>
          <c:val>
            <c:numRef>
              <c:f>'Benefit Type-Age'!$B$142:$G$142</c:f>
              <c:numCache>
                <c:formatCode>General</c:formatCode>
                <c:ptCount val="6"/>
                <c:pt idx="0">
                  <c:v>61</c:v>
                </c:pt>
                <c:pt idx="1">
                  <c:v>386</c:v>
                </c:pt>
                <c:pt idx="2">
                  <c:v>438</c:v>
                </c:pt>
                <c:pt idx="3">
                  <c:v>281</c:v>
                </c:pt>
                <c:pt idx="4">
                  <c:v>118</c:v>
                </c:pt>
                <c:pt idx="5">
                  <c:v>13</c:v>
                </c:pt>
              </c:numCache>
            </c:numRef>
          </c:val>
          <c:extLst xmlns:c16r2="http://schemas.microsoft.com/office/drawing/2015/06/chart">
            <c:ext xmlns:c16="http://schemas.microsoft.com/office/drawing/2014/chart" uri="{C3380CC4-5D6E-409C-BE32-E72D297353CC}">
              <c16:uniqueId val="{00000005-9180-483B-A3C9-79DBDC4F9D66}"/>
            </c:ext>
          </c:extLst>
        </c:ser>
        <c:dLbls/>
        <c:axId val="95456256"/>
        <c:axId val="95511296"/>
      </c:barChart>
      <c:catAx>
        <c:axId val="95456256"/>
        <c:scaling>
          <c:orientation val="minMax"/>
        </c:scaling>
        <c:axPos val="b"/>
        <c:numFmt formatCode="General" sourceLinked="0"/>
        <c:tickLblPos val="nextTo"/>
        <c:crossAx val="95511296"/>
        <c:crosses val="autoZero"/>
        <c:auto val="1"/>
        <c:lblAlgn val="ctr"/>
        <c:lblOffset val="100"/>
      </c:catAx>
      <c:valAx>
        <c:axId val="95511296"/>
        <c:scaling>
          <c:orientation val="minMax"/>
        </c:scaling>
        <c:axPos val="l"/>
        <c:majorGridlines/>
        <c:numFmt formatCode="General" sourceLinked="1"/>
        <c:tickLblPos val="nextTo"/>
        <c:crossAx val="95456256"/>
        <c:crosses val="autoZero"/>
        <c:crossBetween val="between"/>
      </c:valAx>
    </c:plotArea>
    <c:legend>
      <c:legendPos val="r"/>
    </c:legend>
    <c:plotVisOnly val="1"/>
    <c:dispBlanksAs val="gap"/>
  </c:chart>
  <c:txPr>
    <a:bodyPr/>
    <a:lstStyle/>
    <a:p>
      <a:pPr>
        <a:defRPr sz="900" baseline="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'Claim Reason-Age'!$L$159</c:f>
              <c:strCache>
                <c:ptCount val="1"/>
                <c:pt idx="0">
                  <c:v>Row %</c:v>
                </c:pt>
              </c:strCache>
            </c:strRef>
          </c:tx>
          <c:dLbls>
            <c:spPr>
              <a:noFill/>
              <a:ln>
                <a:noFill/>
              </a:ln>
              <a:effectLst/>
            </c:spPr>
            <c:showVal val="1"/>
            <c:showLeaderLines val="1"/>
            <c:extLst xmlns:c16r2="http://schemas.microsoft.com/office/drawing/2015/06/chart">
              <c:ext xmlns:c15="http://schemas.microsoft.com/office/drawing/2012/chart" uri="{CE6537A1-D6FC-4f65-9D91-7224C49458BB}"/>
            </c:extLst>
          </c:dLbls>
          <c:cat>
            <c:strRef>
              <c:f>'Claim Reason-Age'!$K$160:$K$169</c:f>
              <c:strCache>
                <c:ptCount val="10"/>
                <c:pt idx="0">
                  <c:v>Contract Expired</c:v>
                </c:pt>
                <c:pt idx="1">
                  <c:v>Dismissed</c:v>
                </c:pt>
                <c:pt idx="2">
                  <c:v>Retired</c:v>
                </c:pt>
                <c:pt idx="3">
                  <c:v>Retrenched/Staff Reduction</c:v>
                </c:pt>
                <c:pt idx="4">
                  <c:v>Deceased</c:v>
                </c:pt>
                <c:pt idx="5">
                  <c:v>Business Closed</c:v>
                </c:pt>
                <c:pt idx="6">
                  <c:v>Insolvency/Liquidation</c:v>
                </c:pt>
                <c:pt idx="7">
                  <c:v>Voluntary Severance Package</c:v>
                </c:pt>
                <c:pt idx="8">
                  <c:v>Constructive Dismissal</c:v>
                </c:pt>
                <c:pt idx="9">
                  <c:v>Death of Domestic Employer</c:v>
                </c:pt>
              </c:strCache>
            </c:strRef>
          </c:cat>
          <c:val>
            <c:numRef>
              <c:f>'Claim Reason-Age'!$L$160:$L$169</c:f>
              <c:numCache>
                <c:formatCode>0%</c:formatCode>
                <c:ptCount val="10"/>
                <c:pt idx="0">
                  <c:v>0.42484833986608733</c:v>
                </c:pt>
                <c:pt idx="1">
                  <c:v>0.20310142600065362</c:v>
                </c:pt>
                <c:pt idx="2">
                  <c:v>0.15285595525547749</c:v>
                </c:pt>
                <c:pt idx="3">
                  <c:v>0.15682960240286684</c:v>
                </c:pt>
                <c:pt idx="4">
                  <c:v>2.5903463006775002E-2</c:v>
                </c:pt>
                <c:pt idx="5">
                  <c:v>1.9145612718845371E-2</c:v>
                </c:pt>
                <c:pt idx="6">
                  <c:v>1.15779824886859E-2</c:v>
                </c:pt>
                <c:pt idx="7">
                  <c:v>4.403054432120912E-3</c:v>
                </c:pt>
                <c:pt idx="8">
                  <c:v>9.4001931340751267E-4</c:v>
                </c:pt>
                <c:pt idx="9">
                  <c:v>3.9454451508013201E-4</c:v>
                </c:pt>
              </c:numCache>
            </c:numRef>
          </c:val>
          <c:extLst xmlns:c16r2="http://schemas.microsoft.com/office/drawing/2015/06/chart">
            <c:ext xmlns:c16="http://schemas.microsoft.com/office/drawing/2014/chart" uri="{C3380CC4-5D6E-409C-BE32-E72D297353CC}">
              <c16:uniqueId val="{00000000-B3F4-4D4C-8DB9-AABDEF7BD812}"/>
            </c:ext>
          </c:extLst>
        </c:ser>
        <c:dLbls/>
      </c:pie3DChart>
    </c:plotArea>
    <c:legend>
      <c:legendPos val="r"/>
    </c:legend>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ctr">
              <a:defRPr sz="3200"/>
            </a:pPr>
            <a:r>
              <a:rPr lang="en-ZA" sz="3200" dirty="0" smtClean="0"/>
              <a:t>Gender Distribution</a:t>
            </a:r>
            <a:endParaRPr lang="en-ZA" sz="3200" dirty="0"/>
          </a:p>
        </c:rich>
      </c:tx>
      <c:layout>
        <c:manualLayout>
          <c:xMode val="edge"/>
          <c:yMode val="edge"/>
          <c:x val="0.29167985927039081"/>
          <c:y val="5.6121658651406515E-3"/>
        </c:manualLayout>
      </c:layout>
    </c:title>
    <c:view3D>
      <c:rotX val="30"/>
      <c:perspective val="30"/>
    </c:view3D>
    <c:plotArea>
      <c:layout/>
      <c:pie3DChart>
        <c:varyColors val="1"/>
        <c:ser>
          <c:idx val="0"/>
          <c:order val="0"/>
          <c:dPt>
            <c:idx val="0"/>
            <c:extLst xmlns:c16r2="http://schemas.microsoft.com/office/drawing/2015/06/chart">
              <c:ext xmlns:c16="http://schemas.microsoft.com/office/drawing/2014/chart" uri="{C3380CC4-5D6E-409C-BE32-E72D297353CC}">
                <c16:uniqueId val="{00000000-D6B8-4649-B0B8-B9249476DC74}"/>
              </c:ext>
            </c:extLst>
          </c:dPt>
          <c:dPt>
            <c:idx val="1"/>
            <c:extLst xmlns:c16r2="http://schemas.microsoft.com/office/drawing/2015/06/chart">
              <c:ext xmlns:c16="http://schemas.microsoft.com/office/drawing/2014/chart" uri="{C3380CC4-5D6E-409C-BE32-E72D297353CC}">
                <c16:uniqueId val="{00000001-D6B8-4649-B0B8-B9249476DC74}"/>
              </c:ext>
            </c:extLst>
          </c:dPt>
          <c:dLbls>
            <c:dLbl>
              <c:idx val="0"/>
              <c:layout>
                <c:manualLayout>
                  <c:x val="1.0893907358802375E-2"/>
                  <c:y val="-0.40572846044035277"/>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6B8-4649-B0B8-B9249476DC74}"/>
                </c:ext>
              </c:extLst>
            </c:dLbl>
            <c:dLbl>
              <c:idx val="1"/>
              <c:layout>
                <c:manualLayout>
                  <c:x val="4.0334524156702647E-2"/>
                  <c:y val="-0.11871617156393019"/>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6B8-4649-B0B8-B9249476DC74}"/>
                </c:ext>
              </c:extLst>
            </c:dLbl>
            <c:spPr>
              <a:noFill/>
              <a:ln>
                <a:noFill/>
              </a:ln>
              <a:effectLst/>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showVal val="1"/>
            <c:showCatName val="1"/>
            <c:showLeaderLines val="1"/>
            <c:extLst xmlns:c16r2="http://schemas.microsoft.com/office/drawing/2015/06/chart">
              <c:ext xmlns:c15="http://schemas.microsoft.com/office/drawing/2012/chart" uri="{CE6537A1-D6FC-4f65-9D91-7224C49458BB}"/>
            </c:extLst>
          </c:dLbls>
          <c:cat>
            <c:strRef>
              <c:f>GENDER!$A$1:$B$1</c:f>
              <c:strCache>
                <c:ptCount val="2"/>
                <c:pt idx="0">
                  <c:v>Female</c:v>
                </c:pt>
                <c:pt idx="1">
                  <c:v>Male</c:v>
                </c:pt>
              </c:strCache>
            </c:strRef>
          </c:cat>
          <c:val>
            <c:numRef>
              <c:f>GENDER!$A$2:$B$2</c:f>
              <c:numCache>
                <c:formatCode>General</c:formatCode>
                <c:ptCount val="2"/>
                <c:pt idx="0">
                  <c:v>13083</c:v>
                </c:pt>
                <c:pt idx="1">
                  <c:v>7846</c:v>
                </c:pt>
              </c:numCache>
            </c:numRef>
          </c:val>
          <c:extLst xmlns:c16r2="http://schemas.microsoft.com/office/drawing/2015/06/chart">
            <c:ext xmlns:c16="http://schemas.microsoft.com/office/drawing/2014/chart" uri="{C3380CC4-5D6E-409C-BE32-E72D297353CC}">
              <c16:uniqueId val="{00000002-D6B8-4649-B0B8-B9249476DC74}"/>
            </c:ext>
          </c:extLst>
        </c:ser>
        <c:dLbls/>
      </c:pie3DChart>
      <c:spPr>
        <a:noFill/>
        <a:ln w="25400">
          <a:noFill/>
        </a:ln>
      </c:spPr>
    </c:plotArea>
    <c:legend>
      <c:legendPos val="r"/>
      <c:txPr>
        <a:bodyPr/>
        <a:lstStyle/>
        <a:p>
          <a:pPr>
            <a:defRPr sz="1800"/>
          </a:pPr>
          <a:endParaRPr lang="en-US"/>
        </a:p>
      </c:txPr>
    </c:legend>
    <c:plotVisOnly val="1"/>
    <c:dispBlanksAs val="zero"/>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B3E3-0723-4771-A25F-36B5720BB0C9}"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ZA"/>
        </a:p>
      </dgm:t>
    </dgm:pt>
    <dgm:pt modelId="{F71060E4-75AF-4694-8F33-B744B3153C8F}">
      <dgm:prSet custT="1"/>
      <dgm:spPr>
        <a:solidFill>
          <a:srgbClr val="FF0000"/>
        </a:solidFill>
      </dgm:spPr>
      <dgm:t>
        <a:bodyPr/>
        <a:lstStyle/>
        <a:p>
          <a:r>
            <a:rPr lang="en-ZA" sz="1200" dirty="0" smtClean="0">
              <a:solidFill>
                <a:schemeClr val="tx1"/>
              </a:solidFill>
            </a:rPr>
            <a:t>THE CONSTITUTIONAL MANDATE OF THE DOL-UIF</a:t>
          </a:r>
          <a:endParaRPr lang="en-ZA" sz="1200" dirty="0">
            <a:solidFill>
              <a:schemeClr val="tx1"/>
            </a:solidFill>
          </a:endParaRPr>
        </a:p>
      </dgm:t>
    </dgm:pt>
    <dgm:pt modelId="{2DAE8B09-1B06-41D8-B787-461F54AA7EB9}" type="parTrans" cxnId="{544E9540-4A1B-4B71-963A-D170AE7B880C}">
      <dgm:prSet/>
      <dgm:spPr/>
      <dgm:t>
        <a:bodyPr/>
        <a:lstStyle/>
        <a:p>
          <a:endParaRPr lang="en-ZA"/>
        </a:p>
      </dgm:t>
    </dgm:pt>
    <dgm:pt modelId="{41234B2C-FC4C-4633-9302-4579E1036124}" type="sibTrans" cxnId="{544E9540-4A1B-4B71-963A-D170AE7B880C}">
      <dgm:prSet/>
      <dgm:spPr/>
      <dgm:t>
        <a:bodyPr/>
        <a:lstStyle/>
        <a:p>
          <a:endParaRPr lang="en-ZA"/>
        </a:p>
      </dgm:t>
    </dgm:pt>
    <dgm:pt modelId="{408E21DF-28E4-4A06-B186-A6CD3104BE15}">
      <dgm:prSet custT="1"/>
      <dgm:spPr>
        <a:solidFill>
          <a:schemeClr val="bg1">
            <a:alpha val="90000"/>
          </a:schemeClr>
        </a:solidFill>
        <a:ln>
          <a:solidFill>
            <a:srgbClr val="0070C0">
              <a:alpha val="90000"/>
            </a:srgbClr>
          </a:solidFill>
        </a:ln>
      </dgm:spPr>
      <dgm:t>
        <a:bodyPr/>
        <a:lstStyle/>
        <a:p>
          <a:pPr algn="just"/>
          <a:r>
            <a:rPr lang="en-ZA" sz="1200" dirty="0" smtClean="0"/>
            <a:t>Section 27, To provide adequate social security nets to protect vulnerable workers</a:t>
          </a:r>
          <a:endParaRPr lang="en-ZA" sz="1200" dirty="0"/>
        </a:p>
      </dgm:t>
    </dgm:pt>
    <dgm:pt modelId="{F30D63AC-F183-4B4D-8C41-36E7755CDB1C}" type="parTrans" cxnId="{67B9B049-A13D-4B93-91CE-D9A83ECA0E6A}">
      <dgm:prSet/>
      <dgm:spPr/>
      <dgm:t>
        <a:bodyPr/>
        <a:lstStyle/>
        <a:p>
          <a:endParaRPr lang="en-ZA"/>
        </a:p>
      </dgm:t>
    </dgm:pt>
    <dgm:pt modelId="{0959F07B-517C-4BAD-9432-4999D90DF527}" type="sibTrans" cxnId="{67B9B049-A13D-4B93-91CE-D9A83ECA0E6A}">
      <dgm:prSet/>
      <dgm:spPr/>
      <dgm:t>
        <a:bodyPr/>
        <a:lstStyle/>
        <a:p>
          <a:endParaRPr lang="en-ZA"/>
        </a:p>
      </dgm:t>
    </dgm:pt>
    <dgm:pt modelId="{039C86BF-B49D-41F1-9691-562405BA3CF6}">
      <dgm:prSet custT="1"/>
      <dgm:spPr>
        <a:solidFill>
          <a:schemeClr val="bg1">
            <a:alpha val="90000"/>
          </a:schemeClr>
        </a:solidFill>
        <a:ln>
          <a:solidFill>
            <a:srgbClr val="0070C0">
              <a:alpha val="90000"/>
            </a:srgbClr>
          </a:solidFill>
        </a:ln>
      </dgm:spPr>
      <dgm:t>
        <a:bodyPr/>
        <a:lstStyle/>
        <a:p>
          <a:pPr algn="l"/>
          <a:endParaRPr lang="en-ZA" sz="1400" dirty="0"/>
        </a:p>
      </dgm:t>
    </dgm:pt>
    <dgm:pt modelId="{79346AF5-66D1-4FDE-994E-4BF09C78AAD7}" type="parTrans" cxnId="{1A6E80E1-4958-4034-8C7F-8236D33953AE}">
      <dgm:prSet/>
      <dgm:spPr/>
      <dgm:t>
        <a:bodyPr/>
        <a:lstStyle/>
        <a:p>
          <a:endParaRPr lang="en-ZA"/>
        </a:p>
      </dgm:t>
    </dgm:pt>
    <dgm:pt modelId="{2B46B3B4-3C5F-4E83-A939-E8C8423E3213}" type="sibTrans" cxnId="{1A6E80E1-4958-4034-8C7F-8236D33953AE}">
      <dgm:prSet/>
      <dgm:spPr/>
      <dgm:t>
        <a:bodyPr/>
        <a:lstStyle/>
        <a:p>
          <a:endParaRPr lang="en-ZA"/>
        </a:p>
      </dgm:t>
    </dgm:pt>
    <dgm:pt modelId="{CFD600C9-072E-41D1-B097-9743FFCFDC50}">
      <dgm:prSet custT="1"/>
      <dgm:spPr>
        <a:solidFill>
          <a:schemeClr val="bg1">
            <a:alpha val="90000"/>
          </a:schemeClr>
        </a:solidFill>
        <a:ln>
          <a:solidFill>
            <a:srgbClr val="0070C0">
              <a:alpha val="90000"/>
            </a:srgbClr>
          </a:solidFill>
        </a:ln>
      </dgm:spPr>
      <dgm:t>
        <a:bodyPr/>
        <a:lstStyle/>
        <a:p>
          <a:pPr algn="l"/>
          <a:endParaRPr lang="en-ZA" sz="1400" dirty="0"/>
        </a:p>
      </dgm:t>
    </dgm:pt>
    <dgm:pt modelId="{772B6B42-8DE6-4A39-8DC3-C0558DBE4E97}" type="parTrans" cxnId="{141CD2F8-8FF9-4F37-80A0-FF4EDBF762FC}">
      <dgm:prSet/>
      <dgm:spPr/>
      <dgm:t>
        <a:bodyPr/>
        <a:lstStyle/>
        <a:p>
          <a:endParaRPr lang="en-ZA"/>
        </a:p>
      </dgm:t>
    </dgm:pt>
    <dgm:pt modelId="{D5F1956D-FC16-4644-9426-EE1ED69E876A}" type="sibTrans" cxnId="{141CD2F8-8FF9-4F37-80A0-FF4EDBF762FC}">
      <dgm:prSet/>
      <dgm:spPr/>
      <dgm:t>
        <a:bodyPr/>
        <a:lstStyle/>
        <a:p>
          <a:endParaRPr lang="en-ZA"/>
        </a:p>
      </dgm:t>
    </dgm:pt>
    <dgm:pt modelId="{D613C1A3-B006-4E55-B018-95D21BBC3771}">
      <dgm:prSet custT="1"/>
      <dgm:spPr>
        <a:solidFill>
          <a:srgbClr val="0070C0"/>
        </a:solidFill>
      </dgm:spPr>
      <dgm:t>
        <a:bodyPr/>
        <a:lstStyle/>
        <a:p>
          <a:r>
            <a:rPr lang="en-ZA" sz="1400" dirty="0" smtClean="0">
              <a:solidFill>
                <a:schemeClr val="tx1"/>
              </a:solidFill>
            </a:rPr>
            <a:t>THE POLICY MANDATE OF THE DOL -UIF</a:t>
          </a:r>
          <a:endParaRPr lang="en-ZA" sz="1400" dirty="0">
            <a:solidFill>
              <a:schemeClr val="tx1"/>
            </a:solidFill>
          </a:endParaRPr>
        </a:p>
      </dgm:t>
    </dgm:pt>
    <dgm:pt modelId="{1593564B-3CF6-4914-AB54-2C3BD1FF05B4}" type="parTrans" cxnId="{0EE75A4C-A281-4E2A-A252-C111B9F1FCE9}">
      <dgm:prSet/>
      <dgm:spPr/>
      <dgm:t>
        <a:bodyPr/>
        <a:lstStyle/>
        <a:p>
          <a:endParaRPr lang="en-ZA"/>
        </a:p>
      </dgm:t>
    </dgm:pt>
    <dgm:pt modelId="{9CBCE754-C6F3-4F1A-B9F3-4513A10C89DD}" type="sibTrans" cxnId="{0EE75A4C-A281-4E2A-A252-C111B9F1FCE9}">
      <dgm:prSet/>
      <dgm:spPr/>
      <dgm:t>
        <a:bodyPr/>
        <a:lstStyle/>
        <a:p>
          <a:endParaRPr lang="en-ZA"/>
        </a:p>
      </dgm:t>
    </dgm:pt>
    <dgm:pt modelId="{71D43C64-9AB5-46FC-A6AF-74570D4B8861}">
      <dgm:prSet custT="1"/>
      <dgm:spPr>
        <a:solidFill>
          <a:schemeClr val="bg1">
            <a:alpha val="90000"/>
          </a:schemeClr>
        </a:solidFill>
        <a:ln>
          <a:solidFill>
            <a:srgbClr val="FF0000">
              <a:alpha val="90000"/>
            </a:srgbClr>
          </a:solidFill>
        </a:ln>
      </dgm:spPr>
      <dgm:t>
        <a:bodyPr/>
        <a:lstStyle/>
        <a:p>
          <a:pPr algn="just"/>
          <a:r>
            <a:rPr lang="en-ZA" sz="1200" dirty="0" smtClean="0"/>
            <a:t>Creation of decent employment.</a:t>
          </a:r>
          <a:endParaRPr lang="en-ZA" sz="1200" dirty="0"/>
        </a:p>
      </dgm:t>
    </dgm:pt>
    <dgm:pt modelId="{5F0B775B-8C8B-48D3-8341-E48BE7DBDE62}" type="parTrans" cxnId="{200D7D93-B65A-492B-B827-98C6B0C951C8}">
      <dgm:prSet/>
      <dgm:spPr/>
      <dgm:t>
        <a:bodyPr/>
        <a:lstStyle/>
        <a:p>
          <a:endParaRPr lang="en-ZA"/>
        </a:p>
      </dgm:t>
    </dgm:pt>
    <dgm:pt modelId="{98A13570-9893-4646-972D-4AC3EA6D3030}" type="sibTrans" cxnId="{200D7D93-B65A-492B-B827-98C6B0C951C8}">
      <dgm:prSet/>
      <dgm:spPr/>
      <dgm:t>
        <a:bodyPr/>
        <a:lstStyle/>
        <a:p>
          <a:endParaRPr lang="en-ZA"/>
        </a:p>
      </dgm:t>
    </dgm:pt>
    <dgm:pt modelId="{59A2952F-78D2-4083-B52C-CEEB38F19C09}">
      <dgm:prSet custT="1"/>
      <dgm:spPr>
        <a:solidFill>
          <a:schemeClr val="bg1">
            <a:alpha val="90000"/>
          </a:schemeClr>
        </a:solidFill>
        <a:ln>
          <a:solidFill>
            <a:srgbClr val="FF0000">
              <a:alpha val="90000"/>
            </a:srgbClr>
          </a:solidFill>
        </a:ln>
      </dgm:spPr>
      <dgm:t>
        <a:bodyPr/>
        <a:lstStyle/>
        <a:p>
          <a:pPr algn="just"/>
          <a:r>
            <a:rPr lang="en-ZA" sz="1200" dirty="0" smtClean="0"/>
            <a:t>Providing adequate social safety nets to protect vulnerable workers</a:t>
          </a:r>
          <a:endParaRPr lang="en-ZA" sz="1200" dirty="0"/>
        </a:p>
      </dgm:t>
    </dgm:pt>
    <dgm:pt modelId="{610FA2EE-112B-4167-B6D6-57C5CB71E0C8}" type="parTrans" cxnId="{0CF72BDB-7E2B-43F1-A033-598A4792F474}">
      <dgm:prSet/>
      <dgm:spPr/>
      <dgm:t>
        <a:bodyPr/>
        <a:lstStyle/>
        <a:p>
          <a:endParaRPr lang="en-ZA"/>
        </a:p>
      </dgm:t>
    </dgm:pt>
    <dgm:pt modelId="{052B8751-8697-4777-90E6-6508521C9FC2}" type="sibTrans" cxnId="{0CF72BDB-7E2B-43F1-A033-598A4792F474}">
      <dgm:prSet/>
      <dgm:spPr/>
      <dgm:t>
        <a:bodyPr/>
        <a:lstStyle/>
        <a:p>
          <a:endParaRPr lang="en-ZA"/>
        </a:p>
      </dgm:t>
    </dgm:pt>
    <dgm:pt modelId="{BC93FB8C-AC79-409D-A3A0-A2C7D077428D}">
      <dgm:prSet/>
      <dgm:spPr>
        <a:solidFill>
          <a:schemeClr val="bg1">
            <a:alpha val="90000"/>
          </a:schemeClr>
        </a:solidFill>
        <a:ln>
          <a:solidFill>
            <a:srgbClr val="FF0000">
              <a:alpha val="90000"/>
            </a:srgbClr>
          </a:solidFill>
        </a:ln>
      </dgm:spPr>
      <dgm:t>
        <a:bodyPr/>
        <a:lstStyle/>
        <a:p>
          <a:pPr algn="l"/>
          <a:endParaRPr lang="en-ZA" sz="1600" dirty="0"/>
        </a:p>
      </dgm:t>
    </dgm:pt>
    <dgm:pt modelId="{5E56FEFA-EBE1-4866-856A-8473184C10F7}" type="parTrans" cxnId="{829FA340-EB09-42AA-9FB7-1E43F2A260B2}">
      <dgm:prSet/>
      <dgm:spPr/>
      <dgm:t>
        <a:bodyPr/>
        <a:lstStyle/>
        <a:p>
          <a:endParaRPr lang="en-ZA"/>
        </a:p>
      </dgm:t>
    </dgm:pt>
    <dgm:pt modelId="{15E599A9-1BD2-496B-9834-98A3C52C8620}" type="sibTrans" cxnId="{829FA340-EB09-42AA-9FB7-1E43F2A260B2}">
      <dgm:prSet/>
      <dgm:spPr/>
      <dgm:t>
        <a:bodyPr/>
        <a:lstStyle/>
        <a:p>
          <a:endParaRPr lang="en-ZA"/>
        </a:p>
      </dgm:t>
    </dgm:pt>
    <dgm:pt modelId="{BC054BEA-D0B8-4FFE-9F71-C37A3082A25B}">
      <dgm:prSet custT="1"/>
      <dgm:spPr>
        <a:solidFill>
          <a:schemeClr val="bg1">
            <a:alpha val="90000"/>
          </a:schemeClr>
        </a:solidFill>
        <a:ln>
          <a:solidFill>
            <a:srgbClr val="FF0000">
              <a:alpha val="90000"/>
            </a:srgbClr>
          </a:solidFill>
        </a:ln>
      </dgm:spPr>
      <dgm:t>
        <a:bodyPr/>
        <a:lstStyle/>
        <a:p>
          <a:pPr algn="l"/>
          <a:endParaRPr lang="en-ZA" sz="1400" dirty="0"/>
        </a:p>
      </dgm:t>
    </dgm:pt>
    <dgm:pt modelId="{143D898E-F833-43C8-87C1-0DDB0CC560EB}" type="parTrans" cxnId="{1DFD6657-2878-404C-A005-BC8C20E3EDA0}">
      <dgm:prSet/>
      <dgm:spPr/>
      <dgm:t>
        <a:bodyPr/>
        <a:lstStyle/>
        <a:p>
          <a:endParaRPr lang="en-ZA"/>
        </a:p>
      </dgm:t>
    </dgm:pt>
    <dgm:pt modelId="{65E4ABEE-4593-43E4-BE9C-087B7795C0FF}" type="sibTrans" cxnId="{1DFD6657-2878-404C-A005-BC8C20E3EDA0}">
      <dgm:prSet/>
      <dgm:spPr/>
      <dgm:t>
        <a:bodyPr/>
        <a:lstStyle/>
        <a:p>
          <a:endParaRPr lang="en-ZA"/>
        </a:p>
      </dgm:t>
    </dgm:pt>
    <dgm:pt modelId="{3EDBFFD9-1404-40F3-85DC-CD114EB52846}" type="pres">
      <dgm:prSet presAssocID="{513DB3E3-0723-4771-A25F-36B5720BB0C9}" presName="Name0" presStyleCnt="0">
        <dgm:presLayoutVars>
          <dgm:dir/>
          <dgm:animLvl val="lvl"/>
          <dgm:resizeHandles/>
        </dgm:presLayoutVars>
      </dgm:prSet>
      <dgm:spPr/>
      <dgm:t>
        <a:bodyPr/>
        <a:lstStyle/>
        <a:p>
          <a:endParaRPr lang="en-ZA"/>
        </a:p>
      </dgm:t>
    </dgm:pt>
    <dgm:pt modelId="{1A0831CF-E377-4B5A-A4E9-090DB2D20E15}" type="pres">
      <dgm:prSet presAssocID="{F71060E4-75AF-4694-8F33-B744B3153C8F}" presName="linNode" presStyleCnt="0"/>
      <dgm:spPr/>
    </dgm:pt>
    <dgm:pt modelId="{F66D8010-5826-488E-BF8A-B7D4DE5EBEAF}" type="pres">
      <dgm:prSet presAssocID="{F71060E4-75AF-4694-8F33-B744B3153C8F}" presName="parentShp" presStyleLbl="node1" presStyleIdx="0" presStyleCnt="2">
        <dgm:presLayoutVars>
          <dgm:bulletEnabled val="1"/>
        </dgm:presLayoutVars>
      </dgm:prSet>
      <dgm:spPr/>
      <dgm:t>
        <a:bodyPr/>
        <a:lstStyle/>
        <a:p>
          <a:endParaRPr lang="en-ZA"/>
        </a:p>
      </dgm:t>
    </dgm:pt>
    <dgm:pt modelId="{0B8AC965-53BB-40F7-A957-B1084C8C233E}" type="pres">
      <dgm:prSet presAssocID="{F71060E4-75AF-4694-8F33-B744B3153C8F}" presName="childShp" presStyleLbl="bgAccFollowNode1" presStyleIdx="0" presStyleCnt="2">
        <dgm:presLayoutVars>
          <dgm:bulletEnabled val="1"/>
        </dgm:presLayoutVars>
      </dgm:prSet>
      <dgm:spPr/>
      <dgm:t>
        <a:bodyPr/>
        <a:lstStyle/>
        <a:p>
          <a:endParaRPr lang="en-ZA"/>
        </a:p>
      </dgm:t>
    </dgm:pt>
    <dgm:pt modelId="{FFAAB3D3-1A90-4319-BB9E-92F4D6FF1ECC}" type="pres">
      <dgm:prSet presAssocID="{41234B2C-FC4C-4633-9302-4579E1036124}" presName="spacing" presStyleCnt="0"/>
      <dgm:spPr/>
    </dgm:pt>
    <dgm:pt modelId="{F58506E7-78C9-45C0-9E62-62F770F16F4E}" type="pres">
      <dgm:prSet presAssocID="{D613C1A3-B006-4E55-B018-95D21BBC3771}" presName="linNode" presStyleCnt="0"/>
      <dgm:spPr/>
    </dgm:pt>
    <dgm:pt modelId="{9FBF209D-9522-4964-9C90-92AE06671619}" type="pres">
      <dgm:prSet presAssocID="{D613C1A3-B006-4E55-B018-95D21BBC3771}" presName="parentShp" presStyleLbl="node1" presStyleIdx="1" presStyleCnt="2">
        <dgm:presLayoutVars>
          <dgm:bulletEnabled val="1"/>
        </dgm:presLayoutVars>
      </dgm:prSet>
      <dgm:spPr/>
      <dgm:t>
        <a:bodyPr/>
        <a:lstStyle/>
        <a:p>
          <a:endParaRPr lang="en-ZA"/>
        </a:p>
      </dgm:t>
    </dgm:pt>
    <dgm:pt modelId="{2994C454-650E-4A5D-BBD7-141C94116C19}" type="pres">
      <dgm:prSet presAssocID="{D613C1A3-B006-4E55-B018-95D21BBC3771}" presName="childShp" presStyleLbl="bgAccFollowNode1" presStyleIdx="1" presStyleCnt="2">
        <dgm:presLayoutVars>
          <dgm:bulletEnabled val="1"/>
        </dgm:presLayoutVars>
      </dgm:prSet>
      <dgm:spPr/>
      <dgm:t>
        <a:bodyPr/>
        <a:lstStyle/>
        <a:p>
          <a:endParaRPr lang="en-ZA"/>
        </a:p>
      </dgm:t>
    </dgm:pt>
  </dgm:ptLst>
  <dgm:cxnLst>
    <dgm:cxn modelId="{1A6E80E1-4958-4034-8C7F-8236D33953AE}" srcId="{F71060E4-75AF-4694-8F33-B744B3153C8F}" destId="{039C86BF-B49D-41F1-9691-562405BA3CF6}" srcOrd="0" destOrd="0" parTransId="{79346AF5-66D1-4FDE-994E-4BF09C78AAD7}" sibTransId="{2B46B3B4-3C5F-4E83-A939-E8C8423E3213}"/>
    <dgm:cxn modelId="{3FD4AC55-2FE8-4F34-A901-A324A87C95AD}" type="presOf" srcId="{BC93FB8C-AC79-409D-A3A0-A2C7D077428D}" destId="{2994C454-650E-4A5D-BBD7-141C94116C19}" srcOrd="0" destOrd="3" presId="urn:microsoft.com/office/officeart/2005/8/layout/vList6"/>
    <dgm:cxn modelId="{78593AB4-9955-4D06-9B39-DE74BFCEBEDA}" type="presOf" srcId="{F71060E4-75AF-4694-8F33-B744B3153C8F}" destId="{F66D8010-5826-488E-BF8A-B7D4DE5EBEAF}" srcOrd="0" destOrd="0" presId="urn:microsoft.com/office/officeart/2005/8/layout/vList6"/>
    <dgm:cxn modelId="{1DFD6657-2878-404C-A005-BC8C20E3EDA0}" srcId="{D613C1A3-B006-4E55-B018-95D21BBC3771}" destId="{BC054BEA-D0B8-4FFE-9F71-C37A3082A25B}" srcOrd="0" destOrd="0" parTransId="{143D898E-F833-43C8-87C1-0DDB0CC560EB}" sibTransId="{65E4ABEE-4593-43E4-BE9C-087B7795C0FF}"/>
    <dgm:cxn modelId="{D136EDE1-1D29-4A19-90D5-387B2308792E}" type="presOf" srcId="{513DB3E3-0723-4771-A25F-36B5720BB0C9}" destId="{3EDBFFD9-1404-40F3-85DC-CD114EB52846}" srcOrd="0" destOrd="0" presId="urn:microsoft.com/office/officeart/2005/8/layout/vList6"/>
    <dgm:cxn modelId="{200D7D93-B65A-492B-B827-98C6B0C951C8}" srcId="{D613C1A3-B006-4E55-B018-95D21BBC3771}" destId="{71D43C64-9AB5-46FC-A6AF-74570D4B8861}" srcOrd="1" destOrd="0" parTransId="{5F0B775B-8C8B-48D3-8341-E48BE7DBDE62}" sibTransId="{98A13570-9893-4646-972D-4AC3EA6D3030}"/>
    <dgm:cxn modelId="{544E9540-4A1B-4B71-963A-D170AE7B880C}" srcId="{513DB3E3-0723-4771-A25F-36B5720BB0C9}" destId="{F71060E4-75AF-4694-8F33-B744B3153C8F}" srcOrd="0" destOrd="0" parTransId="{2DAE8B09-1B06-41D8-B787-461F54AA7EB9}" sibTransId="{41234B2C-FC4C-4633-9302-4579E1036124}"/>
    <dgm:cxn modelId="{6F8487CB-8732-476C-8EF5-A3BB48319DF9}" type="presOf" srcId="{71D43C64-9AB5-46FC-A6AF-74570D4B8861}" destId="{2994C454-650E-4A5D-BBD7-141C94116C19}" srcOrd="0" destOrd="1" presId="urn:microsoft.com/office/officeart/2005/8/layout/vList6"/>
    <dgm:cxn modelId="{67B9B049-A13D-4B93-91CE-D9A83ECA0E6A}" srcId="{F71060E4-75AF-4694-8F33-B744B3153C8F}" destId="{408E21DF-28E4-4A06-B186-A6CD3104BE15}" srcOrd="2" destOrd="0" parTransId="{F30D63AC-F183-4B4D-8C41-36E7755CDB1C}" sibTransId="{0959F07B-517C-4BAD-9432-4999D90DF527}"/>
    <dgm:cxn modelId="{833D394F-9A9F-4533-B603-D4358B497806}" type="presOf" srcId="{59A2952F-78D2-4083-B52C-CEEB38F19C09}" destId="{2994C454-650E-4A5D-BBD7-141C94116C19}" srcOrd="0" destOrd="2" presId="urn:microsoft.com/office/officeart/2005/8/layout/vList6"/>
    <dgm:cxn modelId="{C9CEED47-195D-49AF-9F29-67B5841269E6}" type="presOf" srcId="{D613C1A3-B006-4E55-B018-95D21BBC3771}" destId="{9FBF209D-9522-4964-9C90-92AE06671619}" srcOrd="0" destOrd="0" presId="urn:microsoft.com/office/officeart/2005/8/layout/vList6"/>
    <dgm:cxn modelId="{141CD2F8-8FF9-4F37-80A0-FF4EDBF762FC}" srcId="{F71060E4-75AF-4694-8F33-B744B3153C8F}" destId="{CFD600C9-072E-41D1-B097-9743FFCFDC50}" srcOrd="1" destOrd="0" parTransId="{772B6B42-8DE6-4A39-8DC3-C0558DBE4E97}" sibTransId="{D5F1956D-FC16-4644-9426-EE1ED69E876A}"/>
    <dgm:cxn modelId="{314C4DC4-3C07-49E5-A014-D76CFB0EFEDA}" type="presOf" srcId="{408E21DF-28E4-4A06-B186-A6CD3104BE15}" destId="{0B8AC965-53BB-40F7-A957-B1084C8C233E}" srcOrd="0" destOrd="2" presId="urn:microsoft.com/office/officeart/2005/8/layout/vList6"/>
    <dgm:cxn modelId="{0CF72BDB-7E2B-43F1-A033-598A4792F474}" srcId="{D613C1A3-B006-4E55-B018-95D21BBC3771}" destId="{59A2952F-78D2-4083-B52C-CEEB38F19C09}" srcOrd="2" destOrd="0" parTransId="{610FA2EE-112B-4167-B6D6-57C5CB71E0C8}" sibTransId="{052B8751-8697-4777-90E6-6508521C9FC2}"/>
    <dgm:cxn modelId="{0EE75A4C-A281-4E2A-A252-C111B9F1FCE9}" srcId="{513DB3E3-0723-4771-A25F-36B5720BB0C9}" destId="{D613C1A3-B006-4E55-B018-95D21BBC3771}" srcOrd="1" destOrd="0" parTransId="{1593564B-3CF6-4914-AB54-2C3BD1FF05B4}" sibTransId="{9CBCE754-C6F3-4F1A-B9F3-4513A10C89DD}"/>
    <dgm:cxn modelId="{829FA340-EB09-42AA-9FB7-1E43F2A260B2}" srcId="{D613C1A3-B006-4E55-B018-95D21BBC3771}" destId="{BC93FB8C-AC79-409D-A3A0-A2C7D077428D}" srcOrd="3" destOrd="0" parTransId="{5E56FEFA-EBE1-4866-856A-8473184C10F7}" sibTransId="{15E599A9-1BD2-496B-9834-98A3C52C8620}"/>
    <dgm:cxn modelId="{80105494-1D65-405C-801A-AD9D6D0C171E}" type="presOf" srcId="{CFD600C9-072E-41D1-B097-9743FFCFDC50}" destId="{0B8AC965-53BB-40F7-A957-B1084C8C233E}" srcOrd="0" destOrd="1" presId="urn:microsoft.com/office/officeart/2005/8/layout/vList6"/>
    <dgm:cxn modelId="{63B75C76-01E7-4193-81E1-9584F860D7D1}" type="presOf" srcId="{BC054BEA-D0B8-4FFE-9F71-C37A3082A25B}" destId="{2994C454-650E-4A5D-BBD7-141C94116C19}" srcOrd="0" destOrd="0" presId="urn:microsoft.com/office/officeart/2005/8/layout/vList6"/>
    <dgm:cxn modelId="{69688412-E604-4301-B826-02476AD92FB0}" type="presOf" srcId="{039C86BF-B49D-41F1-9691-562405BA3CF6}" destId="{0B8AC965-53BB-40F7-A957-B1084C8C233E}" srcOrd="0" destOrd="0" presId="urn:microsoft.com/office/officeart/2005/8/layout/vList6"/>
    <dgm:cxn modelId="{416AFE8C-7A8F-4AE1-A318-3F9F8E0876B6}" type="presParOf" srcId="{3EDBFFD9-1404-40F3-85DC-CD114EB52846}" destId="{1A0831CF-E377-4B5A-A4E9-090DB2D20E15}" srcOrd="0" destOrd="0" presId="urn:microsoft.com/office/officeart/2005/8/layout/vList6"/>
    <dgm:cxn modelId="{146EB581-71A9-4149-8EA6-18FBC4E5308A}" type="presParOf" srcId="{1A0831CF-E377-4B5A-A4E9-090DB2D20E15}" destId="{F66D8010-5826-488E-BF8A-B7D4DE5EBEAF}" srcOrd="0" destOrd="0" presId="urn:microsoft.com/office/officeart/2005/8/layout/vList6"/>
    <dgm:cxn modelId="{1DC21127-525E-4289-BBEE-A4FFBE002126}" type="presParOf" srcId="{1A0831CF-E377-4B5A-A4E9-090DB2D20E15}" destId="{0B8AC965-53BB-40F7-A957-B1084C8C233E}" srcOrd="1" destOrd="0" presId="urn:microsoft.com/office/officeart/2005/8/layout/vList6"/>
    <dgm:cxn modelId="{8487FC28-3AEA-450A-97EB-9DB3D5703674}" type="presParOf" srcId="{3EDBFFD9-1404-40F3-85DC-CD114EB52846}" destId="{FFAAB3D3-1A90-4319-BB9E-92F4D6FF1ECC}" srcOrd="1" destOrd="0" presId="urn:microsoft.com/office/officeart/2005/8/layout/vList6"/>
    <dgm:cxn modelId="{A010A850-AAD1-4064-97CA-1A198C5B420B}" type="presParOf" srcId="{3EDBFFD9-1404-40F3-85DC-CD114EB52846}" destId="{F58506E7-78C9-45C0-9E62-62F770F16F4E}" srcOrd="2" destOrd="0" presId="urn:microsoft.com/office/officeart/2005/8/layout/vList6"/>
    <dgm:cxn modelId="{61543750-2AD9-4AEE-8708-85A1F54D7EDF}" type="presParOf" srcId="{F58506E7-78C9-45C0-9E62-62F770F16F4E}" destId="{9FBF209D-9522-4964-9C90-92AE06671619}" srcOrd="0" destOrd="0" presId="urn:microsoft.com/office/officeart/2005/8/layout/vList6"/>
    <dgm:cxn modelId="{6CFCF9E7-0B2A-4B25-A99D-E7265932ED43}" type="presParOf" srcId="{F58506E7-78C9-45C0-9E62-62F770F16F4E}" destId="{2994C454-650E-4A5D-BBD7-141C94116C1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D4351-E949-40FF-A5ED-83DC4C826021}"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ZA"/>
        </a:p>
      </dgm:t>
    </dgm:pt>
    <dgm:pt modelId="{FFD2D393-E142-436C-AD23-4815A6331F3C}">
      <dgm:prSet phldrT="[Text]" custT="1"/>
      <dgm:spPr/>
      <dgm:t>
        <a:bodyPr/>
        <a:lstStyle/>
        <a:p>
          <a:pPr algn="ctr"/>
          <a:endParaRPr lang="en-ZA" sz="1700" dirty="0" smtClean="0"/>
        </a:p>
        <a:p>
          <a:pPr algn="just"/>
          <a:endParaRPr lang="en-ZA" sz="1200" dirty="0" smtClean="0"/>
        </a:p>
        <a:p>
          <a:pPr algn="ctr"/>
          <a:endParaRPr lang="en-ZA" sz="1800" b="1" dirty="0" smtClean="0"/>
        </a:p>
        <a:p>
          <a:pPr algn="ctr"/>
          <a:r>
            <a:rPr lang="en-ZA" sz="1800" b="1" dirty="0" smtClean="0"/>
            <a:t>Unemployment Insurance Act </a:t>
          </a:r>
        </a:p>
        <a:p>
          <a:pPr algn="ctr"/>
          <a:r>
            <a:rPr lang="en-ZA" sz="1800" b="1" dirty="0" smtClean="0"/>
            <a:t>Purpose</a:t>
          </a:r>
        </a:p>
        <a:p>
          <a:pPr algn="just"/>
          <a:r>
            <a:rPr lang="en-ZA" sz="1400" dirty="0" smtClean="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algn="just"/>
          <a:endParaRPr lang="en-ZA" sz="1200" dirty="0" smtClean="0"/>
        </a:p>
        <a:p>
          <a:pPr algn="just"/>
          <a:endParaRPr lang="en-ZA" sz="1200" dirty="0" smtClean="0"/>
        </a:p>
        <a:p>
          <a:pPr algn="just"/>
          <a:endParaRPr lang="en-ZA" sz="1200" dirty="0" smtClean="0"/>
        </a:p>
        <a:p>
          <a:pPr algn="just"/>
          <a:endParaRPr lang="en-ZA" sz="1200" dirty="0"/>
        </a:p>
      </dgm:t>
    </dgm:pt>
    <dgm:pt modelId="{447F2691-0867-4CA0-A90E-310C34CCF342}" type="parTrans" cxnId="{981F50FA-6703-400E-9F9F-381AA3D30C1F}">
      <dgm:prSet/>
      <dgm:spPr/>
      <dgm:t>
        <a:bodyPr/>
        <a:lstStyle/>
        <a:p>
          <a:endParaRPr lang="en-ZA"/>
        </a:p>
      </dgm:t>
    </dgm:pt>
    <dgm:pt modelId="{97F189BA-842C-406D-9FE7-6E55586A336B}" type="sibTrans" cxnId="{981F50FA-6703-400E-9F9F-381AA3D30C1F}">
      <dgm:prSet/>
      <dgm:spPr/>
      <dgm:t>
        <a:bodyPr/>
        <a:lstStyle/>
        <a:p>
          <a:endParaRPr lang="en-ZA"/>
        </a:p>
      </dgm:t>
    </dgm:pt>
    <dgm:pt modelId="{B8CEEA09-9B5E-4FA2-8578-9B0FD5D1315B}">
      <dgm:prSet phldrT="[Text]" custT="1"/>
      <dgm:spPr/>
      <dgm:t>
        <a:bodyPr/>
        <a:lstStyle/>
        <a:p>
          <a:pPr algn="ctr"/>
          <a:r>
            <a:rPr lang="en-ZA" sz="1800" b="1" dirty="0" smtClean="0"/>
            <a:t>Application of the Act</a:t>
          </a:r>
        </a:p>
        <a:p>
          <a:pPr algn="ctr"/>
          <a:endParaRPr lang="en-ZA" sz="900" dirty="0" smtClean="0"/>
        </a:p>
        <a:p>
          <a:pPr algn="just"/>
          <a:r>
            <a:rPr lang="en-ZA" sz="1400" dirty="0" smtClean="0"/>
            <a:t>The Fund must be used for  the:</a:t>
          </a:r>
        </a:p>
        <a:p>
          <a:pPr algn="just"/>
          <a:r>
            <a:rPr lang="en-ZA" sz="1400" dirty="0" smtClean="0"/>
            <a:t>1. Payment of benefit in terms of this Act</a:t>
          </a:r>
        </a:p>
        <a:p>
          <a:pPr algn="just"/>
          <a:r>
            <a:rPr lang="en-ZA" sz="1400" dirty="0" smtClean="0"/>
            <a:t>2. Reimbursement of excess    contributions to  employers</a:t>
          </a:r>
        </a:p>
        <a:p>
          <a:pPr algn="just"/>
          <a:r>
            <a:rPr lang="en-ZA" sz="1400" dirty="0" smtClean="0"/>
            <a:t>3. Payment of  -</a:t>
          </a:r>
        </a:p>
        <a:p>
          <a:pPr algn="just"/>
          <a:r>
            <a:rPr lang="en-ZA" sz="1400" dirty="0" smtClean="0"/>
            <a:t>i. remuneration &amp;   allowances to members of   the UI Board and its  committees and</a:t>
          </a:r>
        </a:p>
        <a:p>
          <a:pPr algn="just"/>
          <a:r>
            <a:rPr lang="en-ZA" sz="1400" dirty="0" smtClean="0"/>
            <a:t>ii. any other expenditure   reasonably incurred and  relating to the application of   this ACT</a:t>
          </a:r>
        </a:p>
        <a:p>
          <a:pPr algn="ctr"/>
          <a:endParaRPr lang="en-ZA" sz="1400" dirty="0"/>
        </a:p>
      </dgm:t>
    </dgm:pt>
    <dgm:pt modelId="{9151BC81-401B-4106-93C9-F87C584B0F04}" type="parTrans" cxnId="{E7ED4584-9E25-49D9-A14E-32A748D32AC4}">
      <dgm:prSet/>
      <dgm:spPr/>
      <dgm:t>
        <a:bodyPr/>
        <a:lstStyle/>
        <a:p>
          <a:endParaRPr lang="en-ZA"/>
        </a:p>
      </dgm:t>
    </dgm:pt>
    <dgm:pt modelId="{E6A57EA9-2F65-43AB-95EA-74F59CEE4C02}" type="sibTrans" cxnId="{E7ED4584-9E25-49D9-A14E-32A748D32AC4}">
      <dgm:prSet/>
      <dgm:spPr/>
      <dgm:t>
        <a:bodyPr/>
        <a:lstStyle/>
        <a:p>
          <a:endParaRPr lang="en-ZA"/>
        </a:p>
      </dgm:t>
    </dgm:pt>
    <dgm:pt modelId="{57B5B358-3454-42A7-AD3D-15B330DAA77F}" type="pres">
      <dgm:prSet presAssocID="{77DD4351-E949-40FF-A5ED-83DC4C826021}" presName="composite" presStyleCnt="0">
        <dgm:presLayoutVars>
          <dgm:chMax val="1"/>
          <dgm:dir/>
          <dgm:resizeHandles val="exact"/>
        </dgm:presLayoutVars>
      </dgm:prSet>
      <dgm:spPr/>
      <dgm:t>
        <a:bodyPr/>
        <a:lstStyle/>
        <a:p>
          <a:endParaRPr lang="en-ZA"/>
        </a:p>
      </dgm:t>
    </dgm:pt>
    <dgm:pt modelId="{33828F6F-3BDB-4EDE-8ED6-1E85E499D5D3}" type="pres">
      <dgm:prSet presAssocID="{FFD2D393-E142-436C-AD23-4815A6331F3C}" presName="roof" presStyleLbl="dkBgShp" presStyleIdx="0" presStyleCnt="2" custScaleY="123100" custLinFactNeighborY="5775"/>
      <dgm:spPr/>
      <dgm:t>
        <a:bodyPr/>
        <a:lstStyle/>
        <a:p>
          <a:endParaRPr lang="en-ZA"/>
        </a:p>
      </dgm:t>
    </dgm:pt>
    <dgm:pt modelId="{34585E0D-E04F-477F-AD83-F3722CE3368C}" type="pres">
      <dgm:prSet presAssocID="{FFD2D393-E142-436C-AD23-4815A6331F3C}" presName="pillars" presStyleCnt="0"/>
      <dgm:spPr/>
      <dgm:t>
        <a:bodyPr/>
        <a:lstStyle/>
        <a:p>
          <a:endParaRPr lang="en-ZA"/>
        </a:p>
      </dgm:t>
    </dgm:pt>
    <dgm:pt modelId="{4350C92C-7006-418C-A4C8-E8D5D72EFB16}" type="pres">
      <dgm:prSet presAssocID="{FFD2D393-E142-436C-AD23-4815A6331F3C}" presName="pillar1" presStyleLbl="node1" presStyleIdx="0" presStyleCnt="1" custScaleY="89675" custLinFactNeighborX="875" custLinFactNeighborY="2888">
        <dgm:presLayoutVars>
          <dgm:bulletEnabled val="1"/>
        </dgm:presLayoutVars>
      </dgm:prSet>
      <dgm:spPr/>
      <dgm:t>
        <a:bodyPr/>
        <a:lstStyle/>
        <a:p>
          <a:endParaRPr lang="en-ZA"/>
        </a:p>
      </dgm:t>
    </dgm:pt>
    <dgm:pt modelId="{46B38873-7E91-499F-A68B-57D2F084960D}" type="pres">
      <dgm:prSet presAssocID="{FFD2D393-E142-436C-AD23-4815A6331F3C}" presName="base" presStyleLbl="dkBgShp" presStyleIdx="1" presStyleCnt="2"/>
      <dgm:spPr/>
      <dgm:t>
        <a:bodyPr/>
        <a:lstStyle/>
        <a:p>
          <a:endParaRPr lang="en-ZA"/>
        </a:p>
      </dgm:t>
    </dgm:pt>
  </dgm:ptLst>
  <dgm:cxnLst>
    <dgm:cxn modelId="{FA0250AC-EDC2-44E6-9D26-805E58B56C05}" type="presOf" srcId="{FFD2D393-E142-436C-AD23-4815A6331F3C}" destId="{33828F6F-3BDB-4EDE-8ED6-1E85E499D5D3}" srcOrd="0" destOrd="0" presId="urn:microsoft.com/office/officeart/2005/8/layout/hList3"/>
    <dgm:cxn modelId="{2331D016-FB94-409B-A650-A7F7352EB1E5}" type="presOf" srcId="{77DD4351-E949-40FF-A5ED-83DC4C826021}" destId="{57B5B358-3454-42A7-AD3D-15B330DAA77F}" srcOrd="0" destOrd="0" presId="urn:microsoft.com/office/officeart/2005/8/layout/hList3"/>
    <dgm:cxn modelId="{24C7924B-2F0C-4F37-93F1-89AD180DCE97}" type="presOf" srcId="{B8CEEA09-9B5E-4FA2-8578-9B0FD5D1315B}" destId="{4350C92C-7006-418C-A4C8-E8D5D72EFB16}" srcOrd="0" destOrd="0" presId="urn:microsoft.com/office/officeart/2005/8/layout/hList3"/>
    <dgm:cxn modelId="{E7ED4584-9E25-49D9-A14E-32A748D32AC4}" srcId="{FFD2D393-E142-436C-AD23-4815A6331F3C}" destId="{B8CEEA09-9B5E-4FA2-8578-9B0FD5D1315B}" srcOrd="0" destOrd="0" parTransId="{9151BC81-401B-4106-93C9-F87C584B0F04}" sibTransId="{E6A57EA9-2F65-43AB-95EA-74F59CEE4C02}"/>
    <dgm:cxn modelId="{981F50FA-6703-400E-9F9F-381AA3D30C1F}" srcId="{77DD4351-E949-40FF-A5ED-83DC4C826021}" destId="{FFD2D393-E142-436C-AD23-4815A6331F3C}" srcOrd="0" destOrd="0" parTransId="{447F2691-0867-4CA0-A90E-310C34CCF342}" sibTransId="{97F189BA-842C-406D-9FE7-6E55586A336B}"/>
    <dgm:cxn modelId="{3104FC55-53E2-4BF4-84D7-63B436BB83A3}" type="presParOf" srcId="{57B5B358-3454-42A7-AD3D-15B330DAA77F}" destId="{33828F6F-3BDB-4EDE-8ED6-1E85E499D5D3}" srcOrd="0" destOrd="0" presId="urn:microsoft.com/office/officeart/2005/8/layout/hList3"/>
    <dgm:cxn modelId="{CB218446-BC40-4126-813F-858EC412D6AA}" type="presParOf" srcId="{57B5B358-3454-42A7-AD3D-15B330DAA77F}" destId="{34585E0D-E04F-477F-AD83-F3722CE3368C}" srcOrd="1" destOrd="0" presId="urn:microsoft.com/office/officeart/2005/8/layout/hList3"/>
    <dgm:cxn modelId="{B808EDD1-8F73-49E4-B16D-5D32800B7374}" type="presParOf" srcId="{34585E0D-E04F-477F-AD83-F3722CE3368C}" destId="{4350C92C-7006-418C-A4C8-E8D5D72EFB16}" srcOrd="0" destOrd="0" presId="urn:microsoft.com/office/officeart/2005/8/layout/hList3"/>
    <dgm:cxn modelId="{91920B7C-E46E-47C5-9DFD-9D58C24FFCC7}" type="presParOf" srcId="{57B5B358-3454-42A7-AD3D-15B330DAA77F}" destId="{46B38873-7E91-499F-A68B-57D2F084960D}" srcOrd="2" destOrd="0" presId="urn:microsoft.com/office/officeart/2005/8/layout/h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64AA4-73EF-4FC4-A5E2-0863B6F9F0A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ZA"/>
        </a:p>
      </dgm:t>
    </dgm:pt>
    <dgm:pt modelId="{47C475C2-CF4F-43CF-9C99-420F5EAAAED8}">
      <dgm:prSet phldrT="[Text]"/>
      <dgm:spPr>
        <a:solidFill>
          <a:schemeClr val="bg1"/>
        </a:solidFill>
        <a:ln>
          <a:solidFill>
            <a:srgbClr val="FF0000"/>
          </a:solidFill>
        </a:ln>
      </dgm:spPr>
      <dgm:t>
        <a:bodyPr/>
        <a:lstStyle/>
        <a:p>
          <a:r>
            <a:rPr lang="en-ZA" dirty="0" smtClean="0">
              <a:solidFill>
                <a:schemeClr val="tx1"/>
              </a:solidFill>
            </a:rPr>
            <a:t>VISION</a:t>
          </a:r>
          <a:endParaRPr lang="en-ZA" dirty="0">
            <a:solidFill>
              <a:schemeClr val="tx1"/>
            </a:solidFill>
          </a:endParaRPr>
        </a:p>
      </dgm:t>
    </dgm:pt>
    <dgm:pt modelId="{7C50613D-AFAD-43F5-B0C4-CA1E84DEC531}" type="parTrans" cxnId="{C084D75F-47C9-4B51-B507-E076AA2C3E2E}">
      <dgm:prSet/>
      <dgm:spPr/>
      <dgm:t>
        <a:bodyPr/>
        <a:lstStyle/>
        <a:p>
          <a:endParaRPr lang="en-ZA"/>
        </a:p>
      </dgm:t>
    </dgm:pt>
    <dgm:pt modelId="{95ABED71-F5DF-4170-9C7C-7388571C4A7D}" type="sibTrans" cxnId="{C084D75F-47C9-4B51-B507-E076AA2C3E2E}">
      <dgm:prSet/>
      <dgm:spPr/>
      <dgm:t>
        <a:bodyPr/>
        <a:lstStyle/>
        <a:p>
          <a:endParaRPr lang="en-ZA"/>
        </a:p>
      </dgm:t>
    </dgm:pt>
    <dgm:pt modelId="{37BD2E6E-2EA9-40C8-A233-EA45C0EF2D47}">
      <dgm:prSet phldrT="[Text]"/>
      <dgm:spPr>
        <a:solidFill>
          <a:schemeClr val="bg1"/>
        </a:solidFill>
        <a:ln>
          <a:solidFill>
            <a:srgbClr val="0070C0"/>
          </a:solidFill>
        </a:ln>
      </dgm:spPr>
      <dgm:t>
        <a:bodyPr/>
        <a:lstStyle/>
        <a:p>
          <a:r>
            <a:rPr lang="en-ZA" dirty="0" smtClean="0">
              <a:solidFill>
                <a:schemeClr val="tx1"/>
              </a:solidFill>
            </a:rPr>
            <a:t>MISSION</a:t>
          </a:r>
          <a:endParaRPr lang="en-ZA" dirty="0">
            <a:solidFill>
              <a:schemeClr val="tx1"/>
            </a:solidFill>
          </a:endParaRPr>
        </a:p>
      </dgm:t>
    </dgm:pt>
    <dgm:pt modelId="{D91638F0-D3F4-4AF5-BBD3-6043007A31AA}" type="parTrans" cxnId="{7CF5B2B3-8166-4DCA-87F6-0065A2486800}">
      <dgm:prSet/>
      <dgm:spPr/>
      <dgm:t>
        <a:bodyPr/>
        <a:lstStyle/>
        <a:p>
          <a:endParaRPr lang="en-ZA"/>
        </a:p>
      </dgm:t>
    </dgm:pt>
    <dgm:pt modelId="{D7570C23-1582-46E0-8324-781BBBEB5843}" type="sibTrans" cxnId="{7CF5B2B3-8166-4DCA-87F6-0065A2486800}">
      <dgm:prSet/>
      <dgm:spPr/>
      <dgm:t>
        <a:bodyPr/>
        <a:lstStyle/>
        <a:p>
          <a:endParaRPr lang="en-ZA"/>
        </a:p>
      </dgm:t>
    </dgm:pt>
    <dgm:pt modelId="{D6D2E13C-6C33-40F1-ABF9-12D46B42D89D}">
      <dgm:prSet phldrT="[Text]" custT="1"/>
      <dgm:spPr>
        <a:solidFill>
          <a:srgbClr val="FF0000">
            <a:alpha val="90000"/>
          </a:srgbClr>
        </a:solidFill>
        <a:ln>
          <a:solidFill>
            <a:srgbClr val="FF0000">
              <a:alpha val="90000"/>
            </a:srgbClr>
          </a:solidFill>
        </a:ln>
      </dgm:spPr>
      <dgm:t>
        <a:bodyPr/>
        <a:lstStyle/>
        <a:p>
          <a:r>
            <a:rPr lang="en-ZA" sz="1200" dirty="0" smtClean="0"/>
            <a:t>Through multiple channels, we will deliver both financial and social relief, to the right person, at the right time, every time, ensuring high client satisfaction</a:t>
          </a:r>
          <a:endParaRPr lang="en-ZA" sz="1200" dirty="0"/>
        </a:p>
      </dgm:t>
    </dgm:pt>
    <dgm:pt modelId="{56B2693A-969F-465C-9757-F5E80B7D7A0D}" type="parTrans" cxnId="{C3D0C323-7166-4C15-8AD0-449114317143}">
      <dgm:prSet/>
      <dgm:spPr/>
      <dgm:t>
        <a:bodyPr/>
        <a:lstStyle/>
        <a:p>
          <a:endParaRPr lang="en-ZA"/>
        </a:p>
      </dgm:t>
    </dgm:pt>
    <dgm:pt modelId="{3D786E5B-8736-461A-8CB8-748C048ABA50}" type="sibTrans" cxnId="{C3D0C323-7166-4C15-8AD0-449114317143}">
      <dgm:prSet/>
      <dgm:spPr/>
      <dgm:t>
        <a:bodyPr/>
        <a:lstStyle/>
        <a:p>
          <a:endParaRPr lang="en-ZA"/>
        </a:p>
      </dgm:t>
    </dgm:pt>
    <dgm:pt modelId="{877A86DA-4626-4501-931D-BFFFBAEBD27A}">
      <dgm:prSet phldrT="[Text]" custT="1"/>
      <dgm:spPr>
        <a:solidFill>
          <a:srgbClr val="0070C0">
            <a:alpha val="90000"/>
          </a:srgbClr>
        </a:solidFill>
      </dgm:spPr>
      <dgm:t>
        <a:bodyPr/>
        <a:lstStyle/>
        <a:p>
          <a:pPr algn="just"/>
          <a:r>
            <a:rPr lang="en-ZA" sz="1200" dirty="0" smtClean="0"/>
            <a:t>A caring, accessible and customer centric UIF that contributes towards poverty alleviation.</a:t>
          </a:r>
          <a:endParaRPr lang="en-ZA" sz="1200" dirty="0"/>
        </a:p>
      </dgm:t>
    </dgm:pt>
    <dgm:pt modelId="{A2C99B03-61DB-48BF-9817-BF30DC3CBCBA}" type="parTrans" cxnId="{40BA7DDF-3623-409C-82E6-148ACB16B1A8}">
      <dgm:prSet/>
      <dgm:spPr/>
      <dgm:t>
        <a:bodyPr/>
        <a:lstStyle/>
        <a:p>
          <a:endParaRPr lang="en-ZA"/>
        </a:p>
      </dgm:t>
    </dgm:pt>
    <dgm:pt modelId="{DD1590DC-FD29-47A1-86F3-2E61B11CF011}" type="sibTrans" cxnId="{40BA7DDF-3623-409C-82E6-148ACB16B1A8}">
      <dgm:prSet/>
      <dgm:spPr/>
      <dgm:t>
        <a:bodyPr/>
        <a:lstStyle/>
        <a:p>
          <a:endParaRPr lang="en-ZA"/>
        </a:p>
      </dgm:t>
    </dgm:pt>
    <dgm:pt modelId="{2B077CFF-6608-4D5C-8EAC-28C26A38CB7F}">
      <dgm:prSet custT="1"/>
      <dgm:spPr>
        <a:solidFill>
          <a:srgbClr val="0070C0">
            <a:alpha val="90000"/>
          </a:srgbClr>
        </a:solidFill>
      </dgm:spPr>
      <dgm:t>
        <a:bodyPr/>
        <a:lstStyle/>
        <a:p>
          <a:endParaRPr lang="en-ZA" sz="1200" dirty="0" smtClean="0"/>
        </a:p>
      </dgm:t>
    </dgm:pt>
    <dgm:pt modelId="{741A48A9-DB6D-4D3E-8C5F-F4A0F7E66C12}" type="parTrans" cxnId="{A2A1D1DC-7039-4693-8653-3B5C5674C53E}">
      <dgm:prSet/>
      <dgm:spPr/>
      <dgm:t>
        <a:bodyPr/>
        <a:lstStyle/>
        <a:p>
          <a:endParaRPr lang="en-ZA"/>
        </a:p>
      </dgm:t>
    </dgm:pt>
    <dgm:pt modelId="{C62732FD-DC6C-46E1-8CC1-E5FA96055FEF}" type="sibTrans" cxnId="{A2A1D1DC-7039-4693-8653-3B5C5674C53E}">
      <dgm:prSet/>
      <dgm:spPr/>
      <dgm:t>
        <a:bodyPr/>
        <a:lstStyle/>
        <a:p>
          <a:endParaRPr lang="en-ZA"/>
        </a:p>
      </dgm:t>
    </dgm:pt>
    <dgm:pt modelId="{844F7189-52D7-43B0-A6F6-3D28D5AD8CFD}">
      <dgm:prSet custT="1"/>
      <dgm:spPr>
        <a:solidFill>
          <a:srgbClr val="FF0000">
            <a:alpha val="90000"/>
          </a:srgbClr>
        </a:solidFill>
        <a:ln>
          <a:solidFill>
            <a:srgbClr val="FF0000">
              <a:alpha val="90000"/>
            </a:srgbClr>
          </a:solidFill>
        </a:ln>
      </dgm:spPr>
      <dgm:t>
        <a:bodyPr/>
        <a:lstStyle/>
        <a:p>
          <a:endParaRPr lang="en-ZA" sz="1200" dirty="0" smtClean="0"/>
        </a:p>
      </dgm:t>
    </dgm:pt>
    <dgm:pt modelId="{7C5C41C7-8BAC-40C4-A3F8-606958E1BB2F}" type="parTrans" cxnId="{9DB190BE-E995-4087-9347-789006796E08}">
      <dgm:prSet/>
      <dgm:spPr/>
      <dgm:t>
        <a:bodyPr/>
        <a:lstStyle/>
        <a:p>
          <a:endParaRPr lang="en-ZA"/>
        </a:p>
      </dgm:t>
    </dgm:pt>
    <dgm:pt modelId="{5778600B-B938-4D19-8C13-CA9680682312}" type="sibTrans" cxnId="{9DB190BE-E995-4087-9347-789006796E08}">
      <dgm:prSet/>
      <dgm:spPr/>
      <dgm:t>
        <a:bodyPr/>
        <a:lstStyle/>
        <a:p>
          <a:endParaRPr lang="en-ZA"/>
        </a:p>
      </dgm:t>
    </dgm:pt>
    <dgm:pt modelId="{3B8BCAA4-EBDC-4A5B-B4A8-2A5DED69D84C}" type="pres">
      <dgm:prSet presAssocID="{6A164AA4-73EF-4FC4-A5E2-0863B6F9F0A0}" presName="Name0" presStyleCnt="0">
        <dgm:presLayoutVars>
          <dgm:dir/>
          <dgm:animLvl val="lvl"/>
          <dgm:resizeHandles/>
        </dgm:presLayoutVars>
      </dgm:prSet>
      <dgm:spPr/>
      <dgm:t>
        <a:bodyPr/>
        <a:lstStyle/>
        <a:p>
          <a:endParaRPr lang="en-ZA"/>
        </a:p>
      </dgm:t>
    </dgm:pt>
    <dgm:pt modelId="{BF66B655-2348-4A66-86ED-4725E787C550}" type="pres">
      <dgm:prSet presAssocID="{47C475C2-CF4F-43CF-9C99-420F5EAAAED8}" presName="linNode" presStyleCnt="0"/>
      <dgm:spPr/>
    </dgm:pt>
    <dgm:pt modelId="{B13FCCB6-D8C4-4E8E-875D-04DC498322DD}" type="pres">
      <dgm:prSet presAssocID="{47C475C2-CF4F-43CF-9C99-420F5EAAAED8}" presName="parentShp" presStyleLbl="node1" presStyleIdx="0" presStyleCnt="2" custScaleX="75926" custScaleY="87379">
        <dgm:presLayoutVars>
          <dgm:bulletEnabled val="1"/>
        </dgm:presLayoutVars>
      </dgm:prSet>
      <dgm:spPr/>
      <dgm:t>
        <a:bodyPr/>
        <a:lstStyle/>
        <a:p>
          <a:endParaRPr lang="en-ZA"/>
        </a:p>
      </dgm:t>
    </dgm:pt>
    <dgm:pt modelId="{07EE1850-BAF5-40D0-B53D-2F4E54584F4C}" type="pres">
      <dgm:prSet presAssocID="{47C475C2-CF4F-43CF-9C99-420F5EAAAED8}" presName="childShp" presStyleLbl="bgAccFollowNode1" presStyleIdx="0" presStyleCnt="2" custScaleX="116049" custScaleY="74453">
        <dgm:presLayoutVars>
          <dgm:bulletEnabled val="1"/>
        </dgm:presLayoutVars>
      </dgm:prSet>
      <dgm:spPr/>
      <dgm:t>
        <a:bodyPr/>
        <a:lstStyle/>
        <a:p>
          <a:endParaRPr lang="en-ZA"/>
        </a:p>
      </dgm:t>
    </dgm:pt>
    <dgm:pt modelId="{5CB485A2-71E2-41FA-A3CB-145C7089E895}" type="pres">
      <dgm:prSet presAssocID="{95ABED71-F5DF-4170-9C7C-7388571C4A7D}" presName="spacing" presStyleCnt="0"/>
      <dgm:spPr/>
    </dgm:pt>
    <dgm:pt modelId="{65DC04E7-CBED-41E2-B4AD-040787C1A431}" type="pres">
      <dgm:prSet presAssocID="{37BD2E6E-2EA9-40C8-A233-EA45C0EF2D47}" presName="linNode" presStyleCnt="0"/>
      <dgm:spPr/>
    </dgm:pt>
    <dgm:pt modelId="{7C3F0D60-2079-4977-8666-951D1D7CC094}" type="pres">
      <dgm:prSet presAssocID="{37BD2E6E-2EA9-40C8-A233-EA45C0EF2D47}" presName="parentShp" presStyleLbl="node1" presStyleIdx="1" presStyleCnt="2" custScaleX="79046" custLinFactNeighborX="-3013" custLinFactNeighborY="2089">
        <dgm:presLayoutVars>
          <dgm:bulletEnabled val="1"/>
        </dgm:presLayoutVars>
      </dgm:prSet>
      <dgm:spPr/>
      <dgm:t>
        <a:bodyPr/>
        <a:lstStyle/>
        <a:p>
          <a:endParaRPr lang="en-ZA"/>
        </a:p>
      </dgm:t>
    </dgm:pt>
    <dgm:pt modelId="{6688B4AF-6AA6-4D8E-932F-CD25171C8CAB}" type="pres">
      <dgm:prSet presAssocID="{37BD2E6E-2EA9-40C8-A233-EA45C0EF2D47}" presName="childShp" presStyleLbl="bgAccFollowNode1" presStyleIdx="1" presStyleCnt="2" custScaleX="104874" custLinFactNeighborX="-11256" custLinFactNeighborY="2089">
        <dgm:presLayoutVars>
          <dgm:bulletEnabled val="1"/>
        </dgm:presLayoutVars>
      </dgm:prSet>
      <dgm:spPr/>
      <dgm:t>
        <a:bodyPr/>
        <a:lstStyle/>
        <a:p>
          <a:endParaRPr lang="en-ZA"/>
        </a:p>
      </dgm:t>
    </dgm:pt>
  </dgm:ptLst>
  <dgm:cxnLst>
    <dgm:cxn modelId="{A2A1D1DC-7039-4693-8653-3B5C5674C53E}" srcId="{47C475C2-CF4F-43CF-9C99-420F5EAAAED8}" destId="{2B077CFF-6608-4D5C-8EAC-28C26A38CB7F}" srcOrd="1" destOrd="0" parTransId="{741A48A9-DB6D-4D3E-8C5F-F4A0F7E66C12}" sibTransId="{C62732FD-DC6C-46E1-8CC1-E5FA96055FEF}"/>
    <dgm:cxn modelId="{B8464C11-A3DC-4A5F-9137-FF99C9573107}" type="presOf" srcId="{6A164AA4-73EF-4FC4-A5E2-0863B6F9F0A0}" destId="{3B8BCAA4-EBDC-4A5B-B4A8-2A5DED69D84C}" srcOrd="0" destOrd="0" presId="urn:microsoft.com/office/officeart/2005/8/layout/vList6"/>
    <dgm:cxn modelId="{67B82D35-DD46-488E-AC3F-57ED62469688}" type="presOf" srcId="{877A86DA-4626-4501-931D-BFFFBAEBD27A}" destId="{07EE1850-BAF5-40D0-B53D-2F4E54584F4C}" srcOrd="0" destOrd="0" presId="urn:microsoft.com/office/officeart/2005/8/layout/vList6"/>
    <dgm:cxn modelId="{B165F4CE-0D86-46F7-A8AE-BA3007663921}" type="presOf" srcId="{2B077CFF-6608-4D5C-8EAC-28C26A38CB7F}" destId="{07EE1850-BAF5-40D0-B53D-2F4E54584F4C}" srcOrd="0" destOrd="1" presId="urn:microsoft.com/office/officeart/2005/8/layout/vList6"/>
    <dgm:cxn modelId="{CAC46184-F70F-4EBF-8DE6-663C127FD0B3}" type="presOf" srcId="{37BD2E6E-2EA9-40C8-A233-EA45C0EF2D47}" destId="{7C3F0D60-2079-4977-8666-951D1D7CC094}" srcOrd="0" destOrd="0" presId="urn:microsoft.com/office/officeart/2005/8/layout/vList6"/>
    <dgm:cxn modelId="{C084D75F-47C9-4B51-B507-E076AA2C3E2E}" srcId="{6A164AA4-73EF-4FC4-A5E2-0863B6F9F0A0}" destId="{47C475C2-CF4F-43CF-9C99-420F5EAAAED8}" srcOrd="0" destOrd="0" parTransId="{7C50613D-AFAD-43F5-B0C4-CA1E84DEC531}" sibTransId="{95ABED71-F5DF-4170-9C7C-7388571C4A7D}"/>
    <dgm:cxn modelId="{C3D0C323-7166-4C15-8AD0-449114317143}" srcId="{37BD2E6E-2EA9-40C8-A233-EA45C0EF2D47}" destId="{D6D2E13C-6C33-40F1-ABF9-12D46B42D89D}" srcOrd="0" destOrd="0" parTransId="{56B2693A-969F-465C-9757-F5E80B7D7A0D}" sibTransId="{3D786E5B-8736-461A-8CB8-748C048ABA50}"/>
    <dgm:cxn modelId="{7CF5B2B3-8166-4DCA-87F6-0065A2486800}" srcId="{6A164AA4-73EF-4FC4-A5E2-0863B6F9F0A0}" destId="{37BD2E6E-2EA9-40C8-A233-EA45C0EF2D47}" srcOrd="1" destOrd="0" parTransId="{D91638F0-D3F4-4AF5-BBD3-6043007A31AA}" sibTransId="{D7570C23-1582-46E0-8324-781BBBEB5843}"/>
    <dgm:cxn modelId="{C5BB0913-4811-450A-8F31-5311C758D972}" type="presOf" srcId="{47C475C2-CF4F-43CF-9C99-420F5EAAAED8}" destId="{B13FCCB6-D8C4-4E8E-875D-04DC498322DD}" srcOrd="0" destOrd="0" presId="urn:microsoft.com/office/officeart/2005/8/layout/vList6"/>
    <dgm:cxn modelId="{5A9EB9FA-F62B-4E9A-86A3-02AAC6F7939E}" type="presOf" srcId="{844F7189-52D7-43B0-A6F6-3D28D5AD8CFD}" destId="{6688B4AF-6AA6-4D8E-932F-CD25171C8CAB}" srcOrd="0" destOrd="1" presId="urn:microsoft.com/office/officeart/2005/8/layout/vList6"/>
    <dgm:cxn modelId="{9DB190BE-E995-4087-9347-789006796E08}" srcId="{37BD2E6E-2EA9-40C8-A233-EA45C0EF2D47}" destId="{844F7189-52D7-43B0-A6F6-3D28D5AD8CFD}" srcOrd="1" destOrd="0" parTransId="{7C5C41C7-8BAC-40C4-A3F8-606958E1BB2F}" sibTransId="{5778600B-B938-4D19-8C13-CA9680682312}"/>
    <dgm:cxn modelId="{A88303A1-1DE6-41F2-91A3-A8AF8499C68E}" type="presOf" srcId="{D6D2E13C-6C33-40F1-ABF9-12D46B42D89D}" destId="{6688B4AF-6AA6-4D8E-932F-CD25171C8CAB}" srcOrd="0" destOrd="0" presId="urn:microsoft.com/office/officeart/2005/8/layout/vList6"/>
    <dgm:cxn modelId="{40BA7DDF-3623-409C-82E6-148ACB16B1A8}" srcId="{47C475C2-CF4F-43CF-9C99-420F5EAAAED8}" destId="{877A86DA-4626-4501-931D-BFFFBAEBD27A}" srcOrd="0" destOrd="0" parTransId="{A2C99B03-61DB-48BF-9817-BF30DC3CBCBA}" sibTransId="{DD1590DC-FD29-47A1-86F3-2E61B11CF011}"/>
    <dgm:cxn modelId="{2A8FE08E-5A6F-4384-92A9-2102CD1B6850}" type="presParOf" srcId="{3B8BCAA4-EBDC-4A5B-B4A8-2A5DED69D84C}" destId="{BF66B655-2348-4A66-86ED-4725E787C550}" srcOrd="0" destOrd="0" presId="urn:microsoft.com/office/officeart/2005/8/layout/vList6"/>
    <dgm:cxn modelId="{046E782E-0E1F-41D4-A7CE-F60F1F3916F8}" type="presParOf" srcId="{BF66B655-2348-4A66-86ED-4725E787C550}" destId="{B13FCCB6-D8C4-4E8E-875D-04DC498322DD}" srcOrd="0" destOrd="0" presId="urn:microsoft.com/office/officeart/2005/8/layout/vList6"/>
    <dgm:cxn modelId="{797E8702-7AFA-4FDD-9938-7795CAD1E36E}" type="presParOf" srcId="{BF66B655-2348-4A66-86ED-4725E787C550}" destId="{07EE1850-BAF5-40D0-B53D-2F4E54584F4C}" srcOrd="1" destOrd="0" presId="urn:microsoft.com/office/officeart/2005/8/layout/vList6"/>
    <dgm:cxn modelId="{5616FA0F-8196-4884-80DA-88198F0B703E}" type="presParOf" srcId="{3B8BCAA4-EBDC-4A5B-B4A8-2A5DED69D84C}" destId="{5CB485A2-71E2-41FA-A3CB-145C7089E895}" srcOrd="1" destOrd="0" presId="urn:microsoft.com/office/officeart/2005/8/layout/vList6"/>
    <dgm:cxn modelId="{FC6E73D7-53EF-4E83-94B5-12AA89C46290}" type="presParOf" srcId="{3B8BCAA4-EBDC-4A5B-B4A8-2A5DED69D84C}" destId="{65DC04E7-CBED-41E2-B4AD-040787C1A431}" srcOrd="2" destOrd="0" presId="urn:microsoft.com/office/officeart/2005/8/layout/vList6"/>
    <dgm:cxn modelId="{F3155407-EB55-4C4F-8637-6D5995C42788}" type="presParOf" srcId="{65DC04E7-CBED-41E2-B4AD-040787C1A431}" destId="{7C3F0D60-2079-4977-8666-951D1D7CC094}" srcOrd="0" destOrd="0" presId="urn:microsoft.com/office/officeart/2005/8/layout/vList6"/>
    <dgm:cxn modelId="{A5D2EF71-6150-4913-BE63-2CFDE6618763}" type="presParOf" srcId="{65DC04E7-CBED-41E2-B4AD-040787C1A431}" destId="{6688B4AF-6AA6-4D8E-932F-CD25171C8CA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568356-4B6D-4E2C-A639-E936DC23A224}"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n-ZA"/>
        </a:p>
      </dgm:t>
    </dgm:pt>
    <dgm:pt modelId="{9A6A0FBB-F0E7-4C6E-9986-0F8F222D1446}">
      <dgm:prSet phldrT="[Text]" custT="1"/>
      <dgm:spPr>
        <a:solidFill>
          <a:srgbClr val="FF0000">
            <a:alpha val="50000"/>
          </a:srgbClr>
        </a:solidFill>
        <a:ln>
          <a:solidFill>
            <a:srgbClr val="FF0000"/>
          </a:solidFill>
        </a:ln>
      </dgm:spPr>
      <dgm:t>
        <a:bodyPr/>
        <a:lstStyle/>
        <a:p>
          <a:r>
            <a:rPr lang="en-ZA" sz="1200" b="1" dirty="0" smtClean="0"/>
            <a:t>THE GLUE THAT HOLDS US TOGETHER</a:t>
          </a:r>
        </a:p>
      </dgm:t>
    </dgm:pt>
    <dgm:pt modelId="{02B24B5C-49FF-462F-8517-9F6A2BB4C833}" type="parTrans" cxnId="{C618C20F-0902-4469-8D2E-B0102EE2ACD1}">
      <dgm:prSet/>
      <dgm:spPr/>
      <dgm:t>
        <a:bodyPr/>
        <a:lstStyle/>
        <a:p>
          <a:endParaRPr lang="en-ZA"/>
        </a:p>
      </dgm:t>
    </dgm:pt>
    <dgm:pt modelId="{35F22032-BEA7-4C6A-8754-5F167630AF98}" type="sibTrans" cxnId="{C618C20F-0902-4469-8D2E-B0102EE2ACD1}">
      <dgm:prSet/>
      <dgm:spPr/>
      <dgm:t>
        <a:bodyPr/>
        <a:lstStyle/>
        <a:p>
          <a:endParaRPr lang="en-ZA"/>
        </a:p>
      </dgm:t>
    </dgm:pt>
    <dgm:pt modelId="{32D33C4C-E7F7-4C08-82CC-D0483EB50B58}">
      <dgm:prSet phldrT="[Text]" custT="1"/>
      <dgm:spPr>
        <a:solidFill>
          <a:schemeClr val="accent1">
            <a:lumMod val="60000"/>
            <a:lumOff val="40000"/>
            <a:alpha val="50000"/>
          </a:schemeClr>
        </a:solidFill>
      </dgm:spPr>
      <dgm:t>
        <a:bodyPr/>
        <a:lstStyle/>
        <a:p>
          <a:r>
            <a:rPr lang="en-ZA" sz="1200" b="1" dirty="0" smtClean="0"/>
            <a:t>Transparency</a:t>
          </a:r>
        </a:p>
        <a:p>
          <a:r>
            <a:rPr lang="en-ZA" sz="1200" dirty="0" smtClean="0"/>
            <a:t>Open to all stakeholders</a:t>
          </a:r>
          <a:endParaRPr lang="en-ZA" sz="1200" dirty="0"/>
        </a:p>
      </dgm:t>
    </dgm:pt>
    <dgm:pt modelId="{EAA7C509-1B7F-43D1-B0EE-4ED78D8AE2ED}" type="parTrans" cxnId="{907349DB-9539-4639-A389-AC2BC9BBFE9C}">
      <dgm:prSet/>
      <dgm:spPr/>
      <dgm:t>
        <a:bodyPr/>
        <a:lstStyle/>
        <a:p>
          <a:endParaRPr lang="en-ZA"/>
        </a:p>
      </dgm:t>
    </dgm:pt>
    <dgm:pt modelId="{3E0D6E1D-08E7-4065-ACFA-3FA066E258DB}" type="sibTrans" cxnId="{907349DB-9539-4639-A389-AC2BC9BBFE9C}">
      <dgm:prSet/>
      <dgm:spPr/>
      <dgm:t>
        <a:bodyPr/>
        <a:lstStyle/>
        <a:p>
          <a:endParaRPr lang="en-ZA"/>
        </a:p>
      </dgm:t>
    </dgm:pt>
    <dgm:pt modelId="{462072B9-A2FA-4EB3-9C89-E1193302BA58}">
      <dgm:prSet phldrT="[Text]" custT="1"/>
      <dgm:spPr>
        <a:solidFill>
          <a:schemeClr val="accent2">
            <a:lumMod val="60000"/>
            <a:lumOff val="40000"/>
            <a:alpha val="50000"/>
          </a:schemeClr>
        </a:solidFill>
      </dgm:spPr>
      <dgm:t>
        <a:bodyPr/>
        <a:lstStyle/>
        <a:p>
          <a:pPr algn="just"/>
          <a:r>
            <a:rPr lang="en-ZA" sz="1200" b="1" dirty="0" smtClean="0"/>
            <a:t>Mutual respect  </a:t>
          </a:r>
        </a:p>
        <a:p>
          <a:pPr algn="just"/>
          <a:r>
            <a:rPr lang="en-ZA" sz="1200" dirty="0" smtClean="0"/>
            <a:t>To all colleagues &amp; stakeholders</a:t>
          </a:r>
          <a:endParaRPr lang="en-ZA" sz="1200" dirty="0"/>
        </a:p>
      </dgm:t>
    </dgm:pt>
    <dgm:pt modelId="{2FEA06B8-49CD-4259-9AF2-4E7F5D3AB28D}" type="parTrans" cxnId="{CB7FF6C5-38EC-40F8-A329-1665EF63813A}">
      <dgm:prSet/>
      <dgm:spPr/>
      <dgm:t>
        <a:bodyPr/>
        <a:lstStyle/>
        <a:p>
          <a:endParaRPr lang="en-ZA"/>
        </a:p>
      </dgm:t>
    </dgm:pt>
    <dgm:pt modelId="{8D74C6CD-0324-493B-91DE-1A6856DA77ED}" type="sibTrans" cxnId="{CB7FF6C5-38EC-40F8-A329-1665EF63813A}">
      <dgm:prSet/>
      <dgm:spPr/>
      <dgm:t>
        <a:bodyPr/>
        <a:lstStyle/>
        <a:p>
          <a:endParaRPr lang="en-ZA"/>
        </a:p>
      </dgm:t>
    </dgm:pt>
    <dgm:pt modelId="{8F950D0B-EA57-493B-B6D5-A830A441E548}">
      <dgm:prSet phldrT="[Text]" custT="1"/>
      <dgm:spPr>
        <a:solidFill>
          <a:schemeClr val="accent1">
            <a:lumMod val="60000"/>
            <a:lumOff val="40000"/>
            <a:alpha val="50000"/>
          </a:schemeClr>
        </a:solidFill>
      </dgm:spPr>
      <dgm:t>
        <a:bodyPr/>
        <a:lstStyle/>
        <a:p>
          <a:r>
            <a:rPr lang="en-ZA" sz="1200" b="1" dirty="0" smtClean="0"/>
            <a:t>Client-centres services</a:t>
          </a:r>
        </a:p>
        <a:p>
          <a:r>
            <a:rPr lang="en-ZA" sz="1200" dirty="0" smtClean="0"/>
            <a:t> by Providing excellent  &amp; world class service  to all</a:t>
          </a:r>
          <a:endParaRPr lang="en-ZA" sz="1200" dirty="0"/>
        </a:p>
      </dgm:t>
    </dgm:pt>
    <dgm:pt modelId="{A1FD8E82-3F46-4820-BB94-F796CC10E988}" type="parTrans" cxnId="{B8857566-06A2-4C91-99E1-A0A38576BE97}">
      <dgm:prSet/>
      <dgm:spPr/>
      <dgm:t>
        <a:bodyPr/>
        <a:lstStyle/>
        <a:p>
          <a:endParaRPr lang="en-ZA"/>
        </a:p>
      </dgm:t>
    </dgm:pt>
    <dgm:pt modelId="{5D9AB937-2905-4ED9-AFDB-5C5284B53025}" type="sibTrans" cxnId="{B8857566-06A2-4C91-99E1-A0A38576BE97}">
      <dgm:prSet/>
      <dgm:spPr/>
      <dgm:t>
        <a:bodyPr/>
        <a:lstStyle/>
        <a:p>
          <a:endParaRPr lang="en-ZA"/>
        </a:p>
      </dgm:t>
    </dgm:pt>
    <dgm:pt modelId="{22C640A1-D282-44E1-A3AA-3B10170879FC}">
      <dgm:prSet phldrT="[Text]" custT="1"/>
      <dgm:spPr>
        <a:solidFill>
          <a:schemeClr val="accent2">
            <a:lumMod val="40000"/>
            <a:lumOff val="60000"/>
            <a:alpha val="50000"/>
          </a:schemeClr>
        </a:solidFill>
      </dgm:spPr>
      <dgm:t>
        <a:bodyPr/>
        <a:lstStyle/>
        <a:p>
          <a:r>
            <a:rPr lang="en-ZA" sz="1200" b="1" dirty="0" smtClean="0"/>
            <a:t>Integrity </a:t>
          </a:r>
        </a:p>
        <a:p>
          <a:r>
            <a:rPr lang="en-ZA" sz="1200" dirty="0" smtClean="0"/>
            <a:t>Communicate openly and honestly with relationship based on  trust</a:t>
          </a:r>
          <a:endParaRPr lang="en-ZA" sz="1200" dirty="0"/>
        </a:p>
      </dgm:t>
    </dgm:pt>
    <dgm:pt modelId="{D9B652CA-9B55-449C-87B8-F3F01AB6027D}" type="parTrans" cxnId="{64DA56A3-D54E-44A5-B69A-18FBA852BA53}">
      <dgm:prSet/>
      <dgm:spPr/>
      <dgm:t>
        <a:bodyPr/>
        <a:lstStyle/>
        <a:p>
          <a:endParaRPr lang="en-ZA"/>
        </a:p>
      </dgm:t>
    </dgm:pt>
    <dgm:pt modelId="{DBDC2166-BD5F-4FB0-8ADA-5A11D1E70981}" type="sibTrans" cxnId="{64DA56A3-D54E-44A5-B69A-18FBA852BA53}">
      <dgm:prSet/>
      <dgm:spPr/>
      <dgm:t>
        <a:bodyPr/>
        <a:lstStyle/>
        <a:p>
          <a:endParaRPr lang="en-ZA"/>
        </a:p>
      </dgm:t>
    </dgm:pt>
    <dgm:pt modelId="{6514DFC9-6043-4059-A912-5212A1A1A185}">
      <dgm:prSet phldrT="[Text]" custT="1"/>
      <dgm:spPr>
        <a:solidFill>
          <a:schemeClr val="tx2">
            <a:lumMod val="60000"/>
            <a:lumOff val="40000"/>
            <a:alpha val="50000"/>
          </a:schemeClr>
        </a:solidFill>
      </dgm:spPr>
      <dgm:t>
        <a:bodyPr/>
        <a:lstStyle/>
        <a:p>
          <a:r>
            <a:rPr lang="en-ZA" sz="1200" b="1" dirty="0" smtClean="0"/>
            <a:t>Accountability</a:t>
          </a:r>
          <a:r>
            <a:rPr lang="en-ZA" sz="1200" dirty="0" smtClean="0"/>
            <a:t> </a:t>
          </a:r>
        </a:p>
        <a:p>
          <a:r>
            <a:rPr lang="en-ZA" sz="1200" dirty="0" smtClean="0"/>
            <a:t>Own up to  our responsibilities in relations to our behaviours &amp; actions</a:t>
          </a:r>
          <a:endParaRPr lang="en-ZA" sz="1200" dirty="0"/>
        </a:p>
      </dgm:t>
    </dgm:pt>
    <dgm:pt modelId="{AEE0295A-A081-4F96-B857-461D881D108E}" type="parTrans" cxnId="{2CF29068-EE21-417A-87AF-F46570FB1413}">
      <dgm:prSet/>
      <dgm:spPr/>
      <dgm:t>
        <a:bodyPr/>
        <a:lstStyle/>
        <a:p>
          <a:endParaRPr lang="en-ZA"/>
        </a:p>
      </dgm:t>
    </dgm:pt>
    <dgm:pt modelId="{74380DAA-BF58-4533-A7B8-560E69AB04E1}" type="sibTrans" cxnId="{2CF29068-EE21-417A-87AF-F46570FB1413}">
      <dgm:prSet/>
      <dgm:spPr/>
      <dgm:t>
        <a:bodyPr/>
        <a:lstStyle/>
        <a:p>
          <a:endParaRPr lang="en-ZA"/>
        </a:p>
      </dgm:t>
    </dgm:pt>
    <dgm:pt modelId="{17AF5370-203D-48FF-857A-EFD15E86023F}">
      <dgm:prSet phldrT="[Text]" custT="1"/>
      <dgm:spPr>
        <a:solidFill>
          <a:schemeClr val="accent2">
            <a:lumMod val="60000"/>
            <a:lumOff val="40000"/>
            <a:alpha val="50000"/>
          </a:schemeClr>
        </a:solidFill>
      </dgm:spPr>
      <dgm:t>
        <a:bodyPr/>
        <a:lstStyle/>
        <a:p>
          <a:pPr algn="just"/>
          <a:r>
            <a:rPr lang="en-ZA" sz="1200" b="1" dirty="0" smtClean="0"/>
            <a:t>Team Work </a:t>
          </a:r>
        </a:p>
        <a:p>
          <a:pPr algn="just"/>
          <a:r>
            <a:rPr lang="en-ZA" sz="1200" dirty="0" smtClean="0"/>
            <a:t>Involve each other, work together, seek ideas and share solutions</a:t>
          </a:r>
          <a:endParaRPr lang="en-ZA" sz="1200" dirty="0"/>
        </a:p>
      </dgm:t>
    </dgm:pt>
    <dgm:pt modelId="{575F64E3-A465-4A3B-B315-8A8BDE06E621}" type="parTrans" cxnId="{5773C366-C486-4F96-AC05-5D2C33E2A84E}">
      <dgm:prSet/>
      <dgm:spPr/>
      <dgm:t>
        <a:bodyPr/>
        <a:lstStyle/>
        <a:p>
          <a:endParaRPr lang="en-ZA"/>
        </a:p>
      </dgm:t>
    </dgm:pt>
    <dgm:pt modelId="{54BE92E6-BFB3-4347-849C-F45BA943FCD4}" type="sibTrans" cxnId="{5773C366-C486-4F96-AC05-5D2C33E2A84E}">
      <dgm:prSet/>
      <dgm:spPr/>
      <dgm:t>
        <a:bodyPr/>
        <a:lstStyle/>
        <a:p>
          <a:endParaRPr lang="en-ZA"/>
        </a:p>
      </dgm:t>
    </dgm:pt>
    <dgm:pt modelId="{D4689C61-03B1-4F9F-8214-6F9E9A51B15D}">
      <dgm:prSet phldrT="[Text]">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endParaRPr lang="en-ZA" dirty="0"/>
        </a:p>
      </dgm:t>
    </dgm:pt>
    <dgm:pt modelId="{24E86119-5548-4B2A-8265-7B0102888C7A}" type="parTrans" cxnId="{7144FB99-799B-4030-A661-38E8DA620D0C}">
      <dgm:prSet/>
      <dgm:spPr/>
      <dgm:t>
        <a:bodyPr/>
        <a:lstStyle/>
        <a:p>
          <a:endParaRPr lang="en-ZA"/>
        </a:p>
      </dgm:t>
    </dgm:pt>
    <dgm:pt modelId="{4A2DB0E8-470E-4D3F-81B8-7D4B05B7F810}" type="sibTrans" cxnId="{7144FB99-799B-4030-A661-38E8DA620D0C}">
      <dgm:prSet/>
      <dgm:spPr/>
      <dgm:t>
        <a:bodyPr/>
        <a:lstStyle/>
        <a:p>
          <a:endParaRPr lang="en-ZA"/>
        </a:p>
      </dgm:t>
    </dgm:pt>
    <dgm:pt modelId="{B0B6FB93-8BA2-4286-87C8-C62F20D034A1}" type="pres">
      <dgm:prSet presAssocID="{AC568356-4B6D-4E2C-A639-E936DC23A224}" presName="composite" presStyleCnt="0">
        <dgm:presLayoutVars>
          <dgm:chMax val="1"/>
          <dgm:dir/>
          <dgm:resizeHandles val="exact"/>
        </dgm:presLayoutVars>
      </dgm:prSet>
      <dgm:spPr/>
      <dgm:t>
        <a:bodyPr/>
        <a:lstStyle/>
        <a:p>
          <a:endParaRPr lang="en-ZA"/>
        </a:p>
      </dgm:t>
    </dgm:pt>
    <dgm:pt modelId="{3DAA1FB1-3984-4CD9-BF6C-0EC533998B7D}" type="pres">
      <dgm:prSet presAssocID="{AC568356-4B6D-4E2C-A639-E936DC23A224}" presName="radial" presStyleCnt="0">
        <dgm:presLayoutVars>
          <dgm:animLvl val="ctr"/>
        </dgm:presLayoutVars>
      </dgm:prSet>
      <dgm:spPr/>
    </dgm:pt>
    <dgm:pt modelId="{EC6EC769-8EEF-4C08-AC9A-93276F34EFB5}" type="pres">
      <dgm:prSet presAssocID="{9A6A0FBB-F0E7-4C6E-9986-0F8F222D1446}" presName="centerShape" presStyleLbl="vennNode1" presStyleIdx="0" presStyleCnt="8"/>
      <dgm:spPr/>
      <dgm:t>
        <a:bodyPr/>
        <a:lstStyle/>
        <a:p>
          <a:endParaRPr lang="en-ZA"/>
        </a:p>
      </dgm:t>
    </dgm:pt>
    <dgm:pt modelId="{F08F106E-7594-4A87-81D5-08D144B01B4C}" type="pres">
      <dgm:prSet presAssocID="{32D33C4C-E7F7-4C08-82CC-D0483EB50B58}" presName="node" presStyleLbl="vennNode1" presStyleIdx="1" presStyleCnt="8" custScaleX="116012">
        <dgm:presLayoutVars>
          <dgm:bulletEnabled val="1"/>
        </dgm:presLayoutVars>
      </dgm:prSet>
      <dgm:spPr/>
      <dgm:t>
        <a:bodyPr/>
        <a:lstStyle/>
        <a:p>
          <a:endParaRPr lang="en-ZA"/>
        </a:p>
      </dgm:t>
    </dgm:pt>
    <dgm:pt modelId="{366DBAD5-093C-45F5-BC1D-9BD7F5FB4ACC}" type="pres">
      <dgm:prSet presAssocID="{462072B9-A2FA-4EB3-9C89-E1193302BA58}" presName="node" presStyleLbl="vennNode1" presStyleIdx="2" presStyleCnt="8" custScaleX="128865" custRadScaleRad="108505" custRadScaleInc="9525">
        <dgm:presLayoutVars>
          <dgm:bulletEnabled val="1"/>
        </dgm:presLayoutVars>
      </dgm:prSet>
      <dgm:spPr/>
      <dgm:t>
        <a:bodyPr/>
        <a:lstStyle/>
        <a:p>
          <a:endParaRPr lang="en-ZA"/>
        </a:p>
      </dgm:t>
    </dgm:pt>
    <dgm:pt modelId="{076AA3A6-C0F2-4AA4-A06C-642DB1E27F2A}" type="pres">
      <dgm:prSet presAssocID="{8F950D0B-EA57-493B-B6D5-A830A441E548}" presName="node" presStyleLbl="vennNode1" presStyleIdx="3" presStyleCnt="8" custScaleX="126553">
        <dgm:presLayoutVars>
          <dgm:bulletEnabled val="1"/>
        </dgm:presLayoutVars>
      </dgm:prSet>
      <dgm:spPr/>
      <dgm:t>
        <a:bodyPr/>
        <a:lstStyle/>
        <a:p>
          <a:endParaRPr lang="en-ZA"/>
        </a:p>
      </dgm:t>
    </dgm:pt>
    <dgm:pt modelId="{060E153B-7EB3-43A1-93D6-910050D93454}" type="pres">
      <dgm:prSet presAssocID="{22C640A1-D282-44E1-A3AA-3B10170879FC}" presName="node" presStyleLbl="vennNode1" presStyleIdx="4" presStyleCnt="8" custScaleX="132600" custRadScaleRad="104307" custRadScaleInc="-3229">
        <dgm:presLayoutVars>
          <dgm:bulletEnabled val="1"/>
        </dgm:presLayoutVars>
      </dgm:prSet>
      <dgm:spPr/>
      <dgm:t>
        <a:bodyPr/>
        <a:lstStyle/>
        <a:p>
          <a:endParaRPr lang="en-ZA"/>
        </a:p>
      </dgm:t>
    </dgm:pt>
    <dgm:pt modelId="{29EB6C18-4A8A-426D-9C93-2A0388B4EC0D}" type="pres">
      <dgm:prSet presAssocID="{6514DFC9-6043-4059-A912-5212A1A1A185}" presName="node" presStyleLbl="vennNode1" presStyleIdx="5" presStyleCnt="8" custScaleX="142582">
        <dgm:presLayoutVars>
          <dgm:bulletEnabled val="1"/>
        </dgm:presLayoutVars>
      </dgm:prSet>
      <dgm:spPr/>
      <dgm:t>
        <a:bodyPr/>
        <a:lstStyle/>
        <a:p>
          <a:endParaRPr lang="en-ZA"/>
        </a:p>
      </dgm:t>
    </dgm:pt>
    <dgm:pt modelId="{DD9A1B63-60A4-4FEF-9BDA-A895848E642F}" type="pres">
      <dgm:prSet presAssocID="{17AF5370-203D-48FF-857A-EFD15E86023F}" presName="node" presStyleLbl="vennNode1" presStyleIdx="6" presStyleCnt="8" custScaleX="146621" custRadScaleRad="99478" custRadScaleInc="2704">
        <dgm:presLayoutVars>
          <dgm:bulletEnabled val="1"/>
        </dgm:presLayoutVars>
      </dgm:prSet>
      <dgm:spPr/>
      <dgm:t>
        <a:bodyPr/>
        <a:lstStyle/>
        <a:p>
          <a:endParaRPr lang="en-ZA"/>
        </a:p>
      </dgm:t>
    </dgm:pt>
    <dgm:pt modelId="{3989D15F-B3E4-4A10-ABA8-7DF090E51CF3}" type="pres">
      <dgm:prSet presAssocID="{D4689C61-03B1-4F9F-8214-6F9E9A51B15D}" presName="node" presStyleLbl="vennNode1" presStyleIdx="7" presStyleCnt="8" custScaleX="135861" custRadScaleRad="103673" custRadScaleInc="-6029">
        <dgm:presLayoutVars>
          <dgm:bulletEnabled val="1"/>
        </dgm:presLayoutVars>
      </dgm:prSet>
      <dgm:spPr/>
      <dgm:t>
        <a:bodyPr/>
        <a:lstStyle/>
        <a:p>
          <a:endParaRPr lang="en-ZA"/>
        </a:p>
      </dgm:t>
    </dgm:pt>
  </dgm:ptLst>
  <dgm:cxnLst>
    <dgm:cxn modelId="{2CF29068-EE21-417A-87AF-F46570FB1413}" srcId="{9A6A0FBB-F0E7-4C6E-9986-0F8F222D1446}" destId="{6514DFC9-6043-4059-A912-5212A1A1A185}" srcOrd="4" destOrd="0" parTransId="{AEE0295A-A081-4F96-B857-461D881D108E}" sibTransId="{74380DAA-BF58-4533-A7B8-560E69AB04E1}"/>
    <dgm:cxn modelId="{1D2B920D-20D6-4EA1-9F16-3348F0C732D0}" type="presOf" srcId="{8F950D0B-EA57-493B-B6D5-A830A441E548}" destId="{076AA3A6-C0F2-4AA4-A06C-642DB1E27F2A}" srcOrd="0" destOrd="0" presId="urn:microsoft.com/office/officeart/2005/8/layout/radial3"/>
    <dgm:cxn modelId="{B6A0049F-74FB-4407-953E-6F72B02EBCFC}" type="presOf" srcId="{22C640A1-D282-44E1-A3AA-3B10170879FC}" destId="{060E153B-7EB3-43A1-93D6-910050D93454}" srcOrd="0" destOrd="0" presId="urn:microsoft.com/office/officeart/2005/8/layout/radial3"/>
    <dgm:cxn modelId="{2A41C651-17A8-40BA-8693-E81A2850FE9D}" type="presOf" srcId="{AC568356-4B6D-4E2C-A639-E936DC23A224}" destId="{B0B6FB93-8BA2-4286-87C8-C62F20D034A1}" srcOrd="0" destOrd="0" presId="urn:microsoft.com/office/officeart/2005/8/layout/radial3"/>
    <dgm:cxn modelId="{B8857566-06A2-4C91-99E1-A0A38576BE97}" srcId="{9A6A0FBB-F0E7-4C6E-9986-0F8F222D1446}" destId="{8F950D0B-EA57-493B-B6D5-A830A441E548}" srcOrd="2" destOrd="0" parTransId="{A1FD8E82-3F46-4820-BB94-F796CC10E988}" sibTransId="{5D9AB937-2905-4ED9-AFDB-5C5284B53025}"/>
    <dgm:cxn modelId="{C29126C1-0D58-4F40-9478-955EF04A5F13}" type="presOf" srcId="{9A6A0FBB-F0E7-4C6E-9986-0F8F222D1446}" destId="{EC6EC769-8EEF-4C08-AC9A-93276F34EFB5}" srcOrd="0" destOrd="0" presId="urn:microsoft.com/office/officeart/2005/8/layout/radial3"/>
    <dgm:cxn modelId="{2E39CAAD-13F5-459D-B0FC-D250F8A7386D}" type="presOf" srcId="{17AF5370-203D-48FF-857A-EFD15E86023F}" destId="{DD9A1B63-60A4-4FEF-9BDA-A895848E642F}" srcOrd="0" destOrd="0" presId="urn:microsoft.com/office/officeart/2005/8/layout/radial3"/>
    <dgm:cxn modelId="{5773C366-C486-4F96-AC05-5D2C33E2A84E}" srcId="{9A6A0FBB-F0E7-4C6E-9986-0F8F222D1446}" destId="{17AF5370-203D-48FF-857A-EFD15E86023F}" srcOrd="5" destOrd="0" parTransId="{575F64E3-A465-4A3B-B315-8A8BDE06E621}" sibTransId="{54BE92E6-BFB3-4347-849C-F45BA943FCD4}"/>
    <dgm:cxn modelId="{C618C20F-0902-4469-8D2E-B0102EE2ACD1}" srcId="{AC568356-4B6D-4E2C-A639-E936DC23A224}" destId="{9A6A0FBB-F0E7-4C6E-9986-0F8F222D1446}" srcOrd="0" destOrd="0" parTransId="{02B24B5C-49FF-462F-8517-9F6A2BB4C833}" sibTransId="{35F22032-BEA7-4C6A-8754-5F167630AF98}"/>
    <dgm:cxn modelId="{17A44427-EBA9-4ECD-B729-D9090CB43F19}" type="presOf" srcId="{32D33C4C-E7F7-4C08-82CC-D0483EB50B58}" destId="{F08F106E-7594-4A87-81D5-08D144B01B4C}" srcOrd="0" destOrd="0" presId="urn:microsoft.com/office/officeart/2005/8/layout/radial3"/>
    <dgm:cxn modelId="{64DA56A3-D54E-44A5-B69A-18FBA852BA53}" srcId="{9A6A0FBB-F0E7-4C6E-9986-0F8F222D1446}" destId="{22C640A1-D282-44E1-A3AA-3B10170879FC}" srcOrd="3" destOrd="0" parTransId="{D9B652CA-9B55-449C-87B8-F3F01AB6027D}" sibTransId="{DBDC2166-BD5F-4FB0-8ADA-5A11D1E70981}"/>
    <dgm:cxn modelId="{CC24255C-DAFB-46FE-8E9A-6E578772C132}" type="presOf" srcId="{D4689C61-03B1-4F9F-8214-6F9E9A51B15D}" destId="{3989D15F-B3E4-4A10-ABA8-7DF090E51CF3}" srcOrd="0" destOrd="0" presId="urn:microsoft.com/office/officeart/2005/8/layout/radial3"/>
    <dgm:cxn modelId="{6314F354-CE25-47D3-B908-042110B2A177}" type="presOf" srcId="{6514DFC9-6043-4059-A912-5212A1A1A185}" destId="{29EB6C18-4A8A-426D-9C93-2A0388B4EC0D}" srcOrd="0" destOrd="0" presId="urn:microsoft.com/office/officeart/2005/8/layout/radial3"/>
    <dgm:cxn modelId="{CB7FF6C5-38EC-40F8-A329-1665EF63813A}" srcId="{9A6A0FBB-F0E7-4C6E-9986-0F8F222D1446}" destId="{462072B9-A2FA-4EB3-9C89-E1193302BA58}" srcOrd="1" destOrd="0" parTransId="{2FEA06B8-49CD-4259-9AF2-4E7F5D3AB28D}" sibTransId="{8D74C6CD-0324-493B-91DE-1A6856DA77ED}"/>
    <dgm:cxn modelId="{907349DB-9539-4639-A389-AC2BC9BBFE9C}" srcId="{9A6A0FBB-F0E7-4C6E-9986-0F8F222D1446}" destId="{32D33C4C-E7F7-4C08-82CC-D0483EB50B58}" srcOrd="0" destOrd="0" parTransId="{EAA7C509-1B7F-43D1-B0EE-4ED78D8AE2ED}" sibTransId="{3E0D6E1D-08E7-4065-ACFA-3FA066E258DB}"/>
    <dgm:cxn modelId="{7144FB99-799B-4030-A661-38E8DA620D0C}" srcId="{9A6A0FBB-F0E7-4C6E-9986-0F8F222D1446}" destId="{D4689C61-03B1-4F9F-8214-6F9E9A51B15D}" srcOrd="6" destOrd="0" parTransId="{24E86119-5548-4B2A-8265-7B0102888C7A}" sibTransId="{4A2DB0E8-470E-4D3F-81B8-7D4B05B7F810}"/>
    <dgm:cxn modelId="{E6808301-94EE-469D-B1FA-17AB89FB8DDC}" type="presOf" srcId="{462072B9-A2FA-4EB3-9C89-E1193302BA58}" destId="{366DBAD5-093C-45F5-BC1D-9BD7F5FB4ACC}" srcOrd="0" destOrd="0" presId="urn:microsoft.com/office/officeart/2005/8/layout/radial3"/>
    <dgm:cxn modelId="{5F9CA687-69BA-4C10-967F-16F2F5CCA92B}" type="presParOf" srcId="{B0B6FB93-8BA2-4286-87C8-C62F20D034A1}" destId="{3DAA1FB1-3984-4CD9-BF6C-0EC533998B7D}" srcOrd="0" destOrd="0" presId="urn:microsoft.com/office/officeart/2005/8/layout/radial3"/>
    <dgm:cxn modelId="{1E90129E-0552-427A-BD6A-DBE37EAA4C40}" type="presParOf" srcId="{3DAA1FB1-3984-4CD9-BF6C-0EC533998B7D}" destId="{EC6EC769-8EEF-4C08-AC9A-93276F34EFB5}" srcOrd="0" destOrd="0" presId="urn:microsoft.com/office/officeart/2005/8/layout/radial3"/>
    <dgm:cxn modelId="{939F0821-D5B7-4432-AAF7-D32B315D8CF6}" type="presParOf" srcId="{3DAA1FB1-3984-4CD9-BF6C-0EC533998B7D}" destId="{F08F106E-7594-4A87-81D5-08D144B01B4C}" srcOrd="1" destOrd="0" presId="urn:microsoft.com/office/officeart/2005/8/layout/radial3"/>
    <dgm:cxn modelId="{58C0AF25-CB34-4D74-820B-FF45BAFA517C}" type="presParOf" srcId="{3DAA1FB1-3984-4CD9-BF6C-0EC533998B7D}" destId="{366DBAD5-093C-45F5-BC1D-9BD7F5FB4ACC}" srcOrd="2" destOrd="0" presId="urn:microsoft.com/office/officeart/2005/8/layout/radial3"/>
    <dgm:cxn modelId="{DD14080B-FEA5-4ADB-B98B-2656C18D77F6}" type="presParOf" srcId="{3DAA1FB1-3984-4CD9-BF6C-0EC533998B7D}" destId="{076AA3A6-C0F2-4AA4-A06C-642DB1E27F2A}" srcOrd="3" destOrd="0" presId="urn:microsoft.com/office/officeart/2005/8/layout/radial3"/>
    <dgm:cxn modelId="{77BC759B-2586-4EC7-9DBF-E9DC77BC33FE}" type="presParOf" srcId="{3DAA1FB1-3984-4CD9-BF6C-0EC533998B7D}" destId="{060E153B-7EB3-43A1-93D6-910050D93454}" srcOrd="4" destOrd="0" presId="urn:microsoft.com/office/officeart/2005/8/layout/radial3"/>
    <dgm:cxn modelId="{9E24B0A1-A51A-42ED-B99B-4C8C90C8BEA3}" type="presParOf" srcId="{3DAA1FB1-3984-4CD9-BF6C-0EC533998B7D}" destId="{29EB6C18-4A8A-426D-9C93-2A0388B4EC0D}" srcOrd="5" destOrd="0" presId="urn:microsoft.com/office/officeart/2005/8/layout/radial3"/>
    <dgm:cxn modelId="{36113CC9-F8F4-4737-BF89-0197159BBF5A}" type="presParOf" srcId="{3DAA1FB1-3984-4CD9-BF6C-0EC533998B7D}" destId="{DD9A1B63-60A4-4FEF-9BDA-A895848E642F}" srcOrd="6" destOrd="0" presId="urn:microsoft.com/office/officeart/2005/8/layout/radial3"/>
    <dgm:cxn modelId="{5B44FFAC-4F43-48D3-9214-35F09A9B837D}" type="presParOf" srcId="{3DAA1FB1-3984-4CD9-BF6C-0EC533998B7D}" destId="{3989D15F-B3E4-4A10-ABA8-7DF090E51CF3}" srcOrd="7"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DFB44-8408-4D3F-9682-7E2B2390A460}" type="doc">
      <dgm:prSet loTypeId="urn:microsoft.com/office/officeart/2005/8/layout/cycle7" loCatId="cycle" qsTypeId="urn:microsoft.com/office/officeart/2005/8/quickstyle/simple2" qsCatId="simple" csTypeId="urn:microsoft.com/office/officeart/2005/8/colors/colorful4" csCatId="colorful" phldr="1"/>
      <dgm:spPr/>
      <dgm:t>
        <a:bodyPr/>
        <a:lstStyle/>
        <a:p>
          <a:endParaRPr lang="en-ZA"/>
        </a:p>
      </dgm:t>
    </dgm:pt>
    <dgm:pt modelId="{C844D762-B7B3-42CF-9728-D7460DF2E2BB}">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ZA" sz="1200" dirty="0" smtClean="0"/>
            <a:t> </a:t>
          </a:r>
        </a:p>
        <a:p>
          <a:pPr algn="just"/>
          <a:r>
            <a:rPr lang="en-ZA" sz="1200" dirty="0" smtClean="0">
              <a:solidFill>
                <a:schemeClr val="tx1"/>
              </a:solidFill>
            </a:rPr>
            <a:t>1. Outcome 4    : Decent employment  through an inclusive              </a:t>
          </a:r>
        </a:p>
        <a:p>
          <a:pPr algn="just"/>
          <a:r>
            <a:rPr lang="en-ZA" sz="1200" dirty="0" smtClean="0">
              <a:solidFill>
                <a:schemeClr val="tx1"/>
              </a:solidFill>
            </a:rPr>
            <a:t>                               economic  growth    </a:t>
          </a:r>
        </a:p>
        <a:p>
          <a:r>
            <a:rPr lang="en-ZA" sz="1200" dirty="0" smtClean="0">
              <a:solidFill>
                <a:schemeClr val="tx1"/>
              </a:solidFill>
            </a:rPr>
            <a:t>2. Outcome 12 : An efficient , effective &amp; development </a:t>
          </a:r>
        </a:p>
        <a:p>
          <a:r>
            <a:rPr lang="en-ZA" sz="1200" dirty="0" smtClean="0">
              <a:solidFill>
                <a:schemeClr val="tx1"/>
              </a:solidFill>
            </a:rPr>
            <a:t>                             oriented public service and an empowered</a:t>
          </a:r>
        </a:p>
        <a:p>
          <a:r>
            <a:rPr lang="en-ZA" sz="1200" dirty="0" smtClean="0">
              <a:solidFill>
                <a:schemeClr val="tx1"/>
              </a:solidFill>
            </a:rPr>
            <a:t>                             and inclusive citizenship</a:t>
          </a:r>
        </a:p>
        <a:p>
          <a:r>
            <a:rPr lang="en-ZA" sz="1200" dirty="0" smtClean="0">
              <a:solidFill>
                <a:schemeClr val="tx1"/>
              </a:solidFill>
            </a:rPr>
            <a:t>3. Outcome 13: An inclusive &amp; responsive social protection </a:t>
          </a:r>
        </a:p>
        <a:p>
          <a:pPr algn="l"/>
          <a:r>
            <a:rPr lang="en-ZA" sz="1200" dirty="0" smtClean="0">
              <a:solidFill>
                <a:schemeClr val="tx1"/>
              </a:solidFill>
            </a:rPr>
            <a:t>                             system</a:t>
          </a:r>
        </a:p>
        <a:p>
          <a:pPr algn="just"/>
          <a:endParaRPr lang="en-ZA" sz="1200" dirty="0" smtClean="0"/>
        </a:p>
        <a:p>
          <a:pPr algn="ctr"/>
          <a:endParaRPr lang="en-ZA" sz="1200" dirty="0"/>
        </a:p>
      </dgm:t>
    </dgm:pt>
    <dgm:pt modelId="{9FD3037B-6AC6-458D-810F-238B4D054A68}" type="parTrans" cxnId="{123C1A5A-C35F-4B29-84CB-1555FD787D18}">
      <dgm:prSet/>
      <dgm:spPr/>
      <dgm:t>
        <a:bodyPr/>
        <a:lstStyle/>
        <a:p>
          <a:endParaRPr lang="en-ZA"/>
        </a:p>
      </dgm:t>
    </dgm:pt>
    <dgm:pt modelId="{6CCADA61-B357-4B49-857F-CC308819DCF9}" type="sibTrans" cxnId="{123C1A5A-C35F-4B29-84CB-1555FD787D18}">
      <dgm:prSet custT="1"/>
      <dgm:spPr/>
      <dgm:t>
        <a:bodyPr/>
        <a:lstStyle/>
        <a:p>
          <a:endParaRPr lang="en-ZA" sz="1200" dirty="0"/>
        </a:p>
      </dgm:t>
    </dgm:pt>
    <dgm:pt modelId="{DC981208-CA66-4ABA-BD9A-B601BE006743}">
      <dgm:prSet phldrT="[Text]">
        <dgm:style>
          <a:lnRef idx="2">
            <a:schemeClr val="accent5"/>
          </a:lnRef>
          <a:fillRef idx="1">
            <a:schemeClr val="lt1"/>
          </a:fillRef>
          <a:effectRef idx="0">
            <a:schemeClr val="accent5"/>
          </a:effectRef>
          <a:fontRef idx="minor">
            <a:schemeClr val="dk1"/>
          </a:fontRef>
        </dgm:style>
      </dgm:prSet>
      <dgm:spPr/>
      <dgm:t>
        <a:bodyPr/>
        <a:lstStyle/>
        <a:p>
          <a:pPr algn="just"/>
          <a:endParaRPr lang="en-ZA" dirty="0"/>
        </a:p>
      </dgm:t>
    </dgm:pt>
    <dgm:pt modelId="{967F59A0-D141-4EDE-B1F3-CA868C251745}" type="parTrans" cxnId="{8543D073-9AE2-4F73-8C19-3EB128BB3754}">
      <dgm:prSet/>
      <dgm:spPr/>
      <dgm:t>
        <a:bodyPr/>
        <a:lstStyle/>
        <a:p>
          <a:endParaRPr lang="en-ZA"/>
        </a:p>
      </dgm:t>
    </dgm:pt>
    <dgm:pt modelId="{B735D40F-2B5F-4008-842A-2A077B9B57FE}" type="sibTrans" cxnId="{8543D073-9AE2-4F73-8C19-3EB128BB3754}">
      <dgm:prSet/>
      <dgm:spPr>
        <a:solidFill>
          <a:srgbClr val="00B0F0"/>
        </a:solidFill>
      </dgm:spPr>
      <dgm:t>
        <a:bodyPr/>
        <a:lstStyle/>
        <a:p>
          <a:endParaRPr lang="en-ZA" dirty="0"/>
        </a:p>
      </dgm:t>
    </dgm:pt>
    <dgm:pt modelId="{E715CBF0-B1D4-4C55-9641-77E32F89137C}">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endParaRPr lang="en-ZA" sz="1200" dirty="0" smtClean="0"/>
        </a:p>
        <a:p>
          <a:pPr algn="ctr"/>
          <a:endParaRPr lang="en-ZA" sz="1200" dirty="0"/>
        </a:p>
      </dgm:t>
    </dgm:pt>
    <dgm:pt modelId="{E47D9C5D-3182-4FDF-911C-149F973354A4}" type="parTrans" cxnId="{1A324633-6062-4188-998B-43D215B70497}">
      <dgm:prSet/>
      <dgm:spPr/>
      <dgm:t>
        <a:bodyPr/>
        <a:lstStyle/>
        <a:p>
          <a:endParaRPr lang="en-ZA"/>
        </a:p>
      </dgm:t>
    </dgm:pt>
    <dgm:pt modelId="{439B8226-93FE-41B2-B51A-463D213BD8AA}" type="sibTrans" cxnId="{1A324633-6062-4188-998B-43D215B70497}">
      <dgm:prSet/>
      <dgm:spPr>
        <a:solidFill>
          <a:srgbClr val="FF0000"/>
        </a:solidFill>
      </dgm:spPr>
      <dgm:t>
        <a:bodyPr/>
        <a:lstStyle/>
        <a:p>
          <a:endParaRPr lang="en-ZA" dirty="0"/>
        </a:p>
      </dgm:t>
    </dgm:pt>
    <dgm:pt modelId="{B3ABD119-52B0-4AFE-8EC7-BD43126EC3C0}" type="pres">
      <dgm:prSet presAssocID="{C3DDFB44-8408-4D3F-9682-7E2B2390A460}" presName="Name0" presStyleCnt="0">
        <dgm:presLayoutVars>
          <dgm:dir/>
          <dgm:resizeHandles val="exact"/>
        </dgm:presLayoutVars>
      </dgm:prSet>
      <dgm:spPr/>
      <dgm:t>
        <a:bodyPr/>
        <a:lstStyle/>
        <a:p>
          <a:endParaRPr lang="en-ZA"/>
        </a:p>
      </dgm:t>
    </dgm:pt>
    <dgm:pt modelId="{113CDDF0-AC9C-4D1B-8DAD-E655C5ED831E}" type="pres">
      <dgm:prSet presAssocID="{C844D762-B7B3-42CF-9728-D7460DF2E2BB}" presName="node" presStyleLbl="node1" presStyleIdx="0" presStyleCnt="3" custScaleX="202159" custScaleY="195504" custRadScaleRad="84735" custRadScaleInc="-41730">
        <dgm:presLayoutVars>
          <dgm:bulletEnabled val="1"/>
        </dgm:presLayoutVars>
      </dgm:prSet>
      <dgm:spPr/>
      <dgm:t>
        <a:bodyPr/>
        <a:lstStyle/>
        <a:p>
          <a:endParaRPr lang="en-ZA"/>
        </a:p>
      </dgm:t>
    </dgm:pt>
    <dgm:pt modelId="{39266F25-4B0E-4DD7-BB83-C5F9918C3501}" type="pres">
      <dgm:prSet presAssocID="{6CCADA61-B357-4B49-857F-CC308819DCF9}" presName="sibTrans" presStyleLbl="sibTrans2D1" presStyleIdx="0" presStyleCnt="3" custAng="13737265" custFlipVert="1" custFlipHor="0" custScaleX="43786" custScaleY="46041" custLinFactX="-300445" custLinFactY="-400000" custLinFactNeighborX="-400000" custLinFactNeighborY="-454852"/>
      <dgm:spPr/>
      <dgm:t>
        <a:bodyPr/>
        <a:lstStyle/>
        <a:p>
          <a:endParaRPr lang="en-ZA"/>
        </a:p>
      </dgm:t>
    </dgm:pt>
    <dgm:pt modelId="{F0D256B3-0B91-47C9-853B-3E69F3565A6D}" type="pres">
      <dgm:prSet presAssocID="{6CCADA61-B357-4B49-857F-CC308819DCF9}" presName="connectorText" presStyleLbl="sibTrans2D1" presStyleIdx="0" presStyleCnt="3"/>
      <dgm:spPr/>
      <dgm:t>
        <a:bodyPr/>
        <a:lstStyle/>
        <a:p>
          <a:endParaRPr lang="en-ZA"/>
        </a:p>
      </dgm:t>
    </dgm:pt>
    <dgm:pt modelId="{05B281DB-E0F3-4A7C-A4C0-821E41DBE3FE}" type="pres">
      <dgm:prSet presAssocID="{DC981208-CA66-4ABA-BD9A-B601BE006743}" presName="node" presStyleLbl="node1" presStyleIdx="1" presStyleCnt="3" custScaleX="145337" custScaleY="286972" custRadScaleRad="94626" custRadScaleInc="30125">
        <dgm:presLayoutVars>
          <dgm:bulletEnabled val="1"/>
        </dgm:presLayoutVars>
      </dgm:prSet>
      <dgm:spPr/>
      <dgm:t>
        <a:bodyPr/>
        <a:lstStyle/>
        <a:p>
          <a:endParaRPr lang="en-ZA"/>
        </a:p>
      </dgm:t>
    </dgm:pt>
    <dgm:pt modelId="{D157B0E2-B402-4420-B452-3FC39A175FD6}" type="pres">
      <dgm:prSet presAssocID="{B735D40F-2B5F-4008-842A-2A077B9B57FE}" presName="sibTrans" presStyleLbl="sibTrans2D1" presStyleIdx="1" presStyleCnt="3" custAng="10781405" custLinFactNeighborX="-6874" custLinFactNeighborY="-38382"/>
      <dgm:spPr>
        <a:prstGeom prst="rightArrow">
          <a:avLst/>
        </a:prstGeom>
      </dgm:spPr>
      <dgm:t>
        <a:bodyPr/>
        <a:lstStyle/>
        <a:p>
          <a:endParaRPr lang="en-ZA"/>
        </a:p>
      </dgm:t>
    </dgm:pt>
    <dgm:pt modelId="{8EAEE63D-44CD-4F2A-BC2E-CF35056605E6}" type="pres">
      <dgm:prSet presAssocID="{B735D40F-2B5F-4008-842A-2A077B9B57FE}" presName="connectorText" presStyleLbl="sibTrans2D1" presStyleIdx="1" presStyleCnt="3"/>
      <dgm:spPr/>
      <dgm:t>
        <a:bodyPr/>
        <a:lstStyle/>
        <a:p>
          <a:endParaRPr lang="en-ZA"/>
        </a:p>
      </dgm:t>
    </dgm:pt>
    <dgm:pt modelId="{BF7F3B16-A30A-4083-8056-14E3B9434870}" type="pres">
      <dgm:prSet presAssocID="{E715CBF0-B1D4-4C55-9641-77E32F89137C}" presName="node" presStyleLbl="node1" presStyleIdx="2" presStyleCnt="3" custScaleX="95028" custScaleY="265217" custRadScaleRad="108939" custRadScaleInc="-20427">
        <dgm:presLayoutVars>
          <dgm:bulletEnabled val="1"/>
        </dgm:presLayoutVars>
      </dgm:prSet>
      <dgm:spPr/>
      <dgm:t>
        <a:bodyPr/>
        <a:lstStyle/>
        <a:p>
          <a:endParaRPr lang="en-ZA"/>
        </a:p>
      </dgm:t>
    </dgm:pt>
    <dgm:pt modelId="{98DDD1E2-FBAB-4E06-91C2-AC254B789D9A}" type="pres">
      <dgm:prSet presAssocID="{439B8226-93FE-41B2-B51A-463D213BD8AA}" presName="sibTrans" presStyleLbl="sibTrans2D1" presStyleIdx="2" presStyleCnt="3" custAng="4403075" custScaleY="152459" custLinFactNeighborX="-28979" custLinFactNeighborY="1860"/>
      <dgm:spPr>
        <a:prstGeom prst="downArrow">
          <a:avLst/>
        </a:prstGeom>
      </dgm:spPr>
      <dgm:t>
        <a:bodyPr/>
        <a:lstStyle/>
        <a:p>
          <a:endParaRPr lang="en-ZA"/>
        </a:p>
      </dgm:t>
    </dgm:pt>
    <dgm:pt modelId="{38DAE255-38C8-4219-95F0-3E12B8494981}" type="pres">
      <dgm:prSet presAssocID="{439B8226-93FE-41B2-B51A-463D213BD8AA}" presName="connectorText" presStyleLbl="sibTrans2D1" presStyleIdx="2" presStyleCnt="3"/>
      <dgm:spPr/>
      <dgm:t>
        <a:bodyPr/>
        <a:lstStyle/>
        <a:p>
          <a:endParaRPr lang="en-ZA"/>
        </a:p>
      </dgm:t>
    </dgm:pt>
  </dgm:ptLst>
  <dgm:cxnLst>
    <dgm:cxn modelId="{0AFDC43E-FE45-48B0-AC3A-079AA0204385}" type="presOf" srcId="{439B8226-93FE-41B2-B51A-463D213BD8AA}" destId="{98DDD1E2-FBAB-4E06-91C2-AC254B789D9A}" srcOrd="0" destOrd="0" presId="urn:microsoft.com/office/officeart/2005/8/layout/cycle7"/>
    <dgm:cxn modelId="{376B592D-26B2-4EFC-A88E-CC9195F65741}" type="presOf" srcId="{B735D40F-2B5F-4008-842A-2A077B9B57FE}" destId="{8EAEE63D-44CD-4F2A-BC2E-CF35056605E6}" srcOrd="1" destOrd="0" presId="urn:microsoft.com/office/officeart/2005/8/layout/cycle7"/>
    <dgm:cxn modelId="{F7C6CA91-2C02-4043-8671-8C2F6DA6299C}" type="presOf" srcId="{439B8226-93FE-41B2-B51A-463D213BD8AA}" destId="{38DAE255-38C8-4219-95F0-3E12B8494981}" srcOrd="1" destOrd="0" presId="urn:microsoft.com/office/officeart/2005/8/layout/cycle7"/>
    <dgm:cxn modelId="{FAEC3BF4-74D9-46B3-BAE9-F933B55B6291}" type="presOf" srcId="{C844D762-B7B3-42CF-9728-D7460DF2E2BB}" destId="{113CDDF0-AC9C-4D1B-8DAD-E655C5ED831E}" srcOrd="0" destOrd="0" presId="urn:microsoft.com/office/officeart/2005/8/layout/cycle7"/>
    <dgm:cxn modelId="{8EA78F0A-1B46-4D45-A775-DD817581362D}" type="presOf" srcId="{C3DDFB44-8408-4D3F-9682-7E2B2390A460}" destId="{B3ABD119-52B0-4AFE-8EC7-BD43126EC3C0}" srcOrd="0" destOrd="0" presId="urn:microsoft.com/office/officeart/2005/8/layout/cycle7"/>
    <dgm:cxn modelId="{05008C1C-C369-4096-A0F7-F2AC84318674}" type="presOf" srcId="{6CCADA61-B357-4B49-857F-CC308819DCF9}" destId="{F0D256B3-0B91-47C9-853B-3E69F3565A6D}" srcOrd="1" destOrd="0" presId="urn:microsoft.com/office/officeart/2005/8/layout/cycle7"/>
    <dgm:cxn modelId="{99A95FA7-61CA-4FA3-BA43-E4F7989ED4C1}" type="presOf" srcId="{DC981208-CA66-4ABA-BD9A-B601BE006743}" destId="{05B281DB-E0F3-4A7C-A4C0-821E41DBE3FE}" srcOrd="0" destOrd="0" presId="urn:microsoft.com/office/officeart/2005/8/layout/cycle7"/>
    <dgm:cxn modelId="{1A324633-6062-4188-998B-43D215B70497}" srcId="{C3DDFB44-8408-4D3F-9682-7E2B2390A460}" destId="{E715CBF0-B1D4-4C55-9641-77E32F89137C}" srcOrd="2" destOrd="0" parTransId="{E47D9C5D-3182-4FDF-911C-149F973354A4}" sibTransId="{439B8226-93FE-41B2-B51A-463D213BD8AA}"/>
    <dgm:cxn modelId="{8543D073-9AE2-4F73-8C19-3EB128BB3754}" srcId="{C3DDFB44-8408-4D3F-9682-7E2B2390A460}" destId="{DC981208-CA66-4ABA-BD9A-B601BE006743}" srcOrd="1" destOrd="0" parTransId="{967F59A0-D141-4EDE-B1F3-CA868C251745}" sibTransId="{B735D40F-2B5F-4008-842A-2A077B9B57FE}"/>
    <dgm:cxn modelId="{383D17E7-35A3-4094-AF5C-FD8EA3A3B168}" type="presOf" srcId="{B735D40F-2B5F-4008-842A-2A077B9B57FE}" destId="{D157B0E2-B402-4420-B452-3FC39A175FD6}" srcOrd="0" destOrd="0" presId="urn:microsoft.com/office/officeart/2005/8/layout/cycle7"/>
    <dgm:cxn modelId="{60F4C165-D25D-44B6-A885-FED2C3C97BFB}" type="presOf" srcId="{6CCADA61-B357-4B49-857F-CC308819DCF9}" destId="{39266F25-4B0E-4DD7-BB83-C5F9918C3501}" srcOrd="0" destOrd="0" presId="urn:microsoft.com/office/officeart/2005/8/layout/cycle7"/>
    <dgm:cxn modelId="{123C1A5A-C35F-4B29-84CB-1555FD787D18}" srcId="{C3DDFB44-8408-4D3F-9682-7E2B2390A460}" destId="{C844D762-B7B3-42CF-9728-D7460DF2E2BB}" srcOrd="0" destOrd="0" parTransId="{9FD3037B-6AC6-458D-810F-238B4D054A68}" sibTransId="{6CCADA61-B357-4B49-857F-CC308819DCF9}"/>
    <dgm:cxn modelId="{0810810A-5F54-4D62-98D5-E35B25192CA8}" type="presOf" srcId="{E715CBF0-B1D4-4C55-9641-77E32F89137C}" destId="{BF7F3B16-A30A-4083-8056-14E3B9434870}" srcOrd="0" destOrd="0" presId="urn:microsoft.com/office/officeart/2005/8/layout/cycle7"/>
    <dgm:cxn modelId="{CAB76554-FA57-432F-BF67-9C63F103B095}" type="presParOf" srcId="{B3ABD119-52B0-4AFE-8EC7-BD43126EC3C0}" destId="{113CDDF0-AC9C-4D1B-8DAD-E655C5ED831E}" srcOrd="0" destOrd="0" presId="urn:microsoft.com/office/officeart/2005/8/layout/cycle7"/>
    <dgm:cxn modelId="{E3D9CBCB-44C4-4F98-B07C-AED44C9CB29D}" type="presParOf" srcId="{B3ABD119-52B0-4AFE-8EC7-BD43126EC3C0}" destId="{39266F25-4B0E-4DD7-BB83-C5F9918C3501}" srcOrd="1" destOrd="0" presId="urn:microsoft.com/office/officeart/2005/8/layout/cycle7"/>
    <dgm:cxn modelId="{066B33BB-144C-4B16-9685-7A327B9EFDC5}" type="presParOf" srcId="{39266F25-4B0E-4DD7-BB83-C5F9918C3501}" destId="{F0D256B3-0B91-47C9-853B-3E69F3565A6D}" srcOrd="0" destOrd="0" presId="urn:microsoft.com/office/officeart/2005/8/layout/cycle7"/>
    <dgm:cxn modelId="{248BB440-8D4C-42C5-8D1E-883FE0BC6F07}" type="presParOf" srcId="{B3ABD119-52B0-4AFE-8EC7-BD43126EC3C0}" destId="{05B281DB-E0F3-4A7C-A4C0-821E41DBE3FE}" srcOrd="2" destOrd="0" presId="urn:microsoft.com/office/officeart/2005/8/layout/cycle7"/>
    <dgm:cxn modelId="{933638C9-40A4-4186-94C2-50B3404A675B}" type="presParOf" srcId="{B3ABD119-52B0-4AFE-8EC7-BD43126EC3C0}" destId="{D157B0E2-B402-4420-B452-3FC39A175FD6}" srcOrd="3" destOrd="0" presId="urn:microsoft.com/office/officeart/2005/8/layout/cycle7"/>
    <dgm:cxn modelId="{042A9EF3-8FB7-47FA-910D-824885D3572A}" type="presParOf" srcId="{D157B0E2-B402-4420-B452-3FC39A175FD6}" destId="{8EAEE63D-44CD-4F2A-BC2E-CF35056605E6}" srcOrd="0" destOrd="0" presId="urn:microsoft.com/office/officeart/2005/8/layout/cycle7"/>
    <dgm:cxn modelId="{1C9258BF-7208-4547-916B-54B6769E6235}" type="presParOf" srcId="{B3ABD119-52B0-4AFE-8EC7-BD43126EC3C0}" destId="{BF7F3B16-A30A-4083-8056-14E3B9434870}" srcOrd="4" destOrd="0" presId="urn:microsoft.com/office/officeart/2005/8/layout/cycle7"/>
    <dgm:cxn modelId="{6C26B6FA-5825-4291-B4FD-2D6377A47EA7}" type="presParOf" srcId="{B3ABD119-52B0-4AFE-8EC7-BD43126EC3C0}" destId="{98DDD1E2-FBAB-4E06-91C2-AC254B789D9A}" srcOrd="5" destOrd="0" presId="urn:microsoft.com/office/officeart/2005/8/layout/cycle7"/>
    <dgm:cxn modelId="{2DA7747A-952A-4657-AC68-9DEB864B6280}" type="presParOf" srcId="{98DDD1E2-FBAB-4E06-91C2-AC254B789D9A}" destId="{38DAE255-38C8-4219-95F0-3E12B849498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ACD2C3-BD5C-4008-88EA-5911AE17F14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ZA"/>
        </a:p>
      </dgm:t>
    </dgm:pt>
    <dgm:pt modelId="{88740C77-895D-42D8-B3EF-430ADAF46149}">
      <dgm:prSet phldrT="[Text]" custT="1"/>
      <dgm:spPr/>
      <dgm:t>
        <a:bodyPr/>
        <a:lstStyle/>
        <a:p>
          <a:pPr algn="ctr"/>
          <a:r>
            <a:rPr lang="en-ZA" sz="1600" dirty="0" smtClean="0"/>
            <a:t>Priorities of the Fund</a:t>
          </a:r>
          <a:endParaRPr lang="en-ZA" sz="1600" dirty="0"/>
        </a:p>
      </dgm:t>
    </dgm:pt>
    <dgm:pt modelId="{2C431BE6-C445-40C2-93F8-8A26CD601D21}" type="parTrans" cxnId="{E997921A-5057-46F0-BCC4-33CEEDF0AF92}">
      <dgm:prSet/>
      <dgm:spPr/>
      <dgm:t>
        <a:bodyPr/>
        <a:lstStyle/>
        <a:p>
          <a:endParaRPr lang="en-ZA"/>
        </a:p>
      </dgm:t>
    </dgm:pt>
    <dgm:pt modelId="{1EE45BBF-E7C6-43C0-B880-B29989E24B4F}" type="sibTrans" cxnId="{E997921A-5057-46F0-BCC4-33CEEDF0AF92}">
      <dgm:prSet/>
      <dgm:spPr/>
      <dgm:t>
        <a:bodyPr/>
        <a:lstStyle/>
        <a:p>
          <a:endParaRPr lang="en-ZA"/>
        </a:p>
      </dgm:t>
    </dgm:pt>
    <dgm:pt modelId="{E3DCEF49-313F-4699-A5BD-A45E6EA93B04}">
      <dgm:prSet phldrT="[Text]" custT="1"/>
      <dgm:spPr/>
      <dgm:t>
        <a:bodyPr/>
        <a:lstStyle/>
        <a:p>
          <a:r>
            <a:rPr lang="en-ZA" sz="1100" dirty="0" smtClean="0"/>
            <a:t>Increase contributions collected by at least a rate equal to the prevailing Consumer Price Index</a:t>
          </a:r>
          <a:endParaRPr lang="en-ZA" sz="1100" dirty="0"/>
        </a:p>
      </dgm:t>
    </dgm:pt>
    <dgm:pt modelId="{1AD5BFE1-B548-4ABE-9584-125C35C4354F}" type="parTrans" cxnId="{C8A4A62B-5269-4BEA-83EB-2C9F57FE766A}">
      <dgm:prSet/>
      <dgm:spPr/>
      <dgm:t>
        <a:bodyPr/>
        <a:lstStyle/>
        <a:p>
          <a:endParaRPr lang="en-ZA"/>
        </a:p>
      </dgm:t>
    </dgm:pt>
    <dgm:pt modelId="{1FF2085E-DE02-40A1-A5B8-CA7EBC4BDDDE}" type="sibTrans" cxnId="{C8A4A62B-5269-4BEA-83EB-2C9F57FE766A}">
      <dgm:prSet/>
      <dgm:spPr/>
      <dgm:t>
        <a:bodyPr/>
        <a:lstStyle/>
        <a:p>
          <a:endParaRPr lang="en-ZA"/>
        </a:p>
      </dgm:t>
    </dgm:pt>
    <dgm:pt modelId="{ADAE24FD-7557-4B1E-94C1-A2A127248079}">
      <dgm:prSet phldrT="[Text]" custT="1"/>
      <dgm:spPr/>
      <dgm:t>
        <a:bodyPr/>
        <a:lstStyle/>
        <a:p>
          <a:pPr algn="l"/>
          <a:endParaRPr lang="en-ZA" sz="1200" dirty="0" smtClean="0"/>
        </a:p>
        <a:p>
          <a:pPr algn="just"/>
          <a:endParaRPr lang="en-ZA" sz="1200" dirty="0" smtClean="0"/>
        </a:p>
        <a:p>
          <a:pPr algn="just"/>
          <a:r>
            <a:rPr lang="en-ZA" sz="1200" dirty="0" smtClean="0"/>
            <a:t>Increase the rate of processing claims in order to pay within the targeted service levels and turnaround times</a:t>
          </a:r>
          <a:endParaRPr lang="en-ZA" sz="1200" dirty="0"/>
        </a:p>
      </dgm:t>
    </dgm:pt>
    <dgm:pt modelId="{26B7BC2F-B73E-41DC-B60C-B36219F88754}" type="parTrans" cxnId="{868D34FD-AD80-4041-8802-BFFEC440F547}">
      <dgm:prSet/>
      <dgm:spPr/>
      <dgm:t>
        <a:bodyPr/>
        <a:lstStyle/>
        <a:p>
          <a:endParaRPr lang="en-ZA"/>
        </a:p>
      </dgm:t>
    </dgm:pt>
    <dgm:pt modelId="{E3AD21E3-C0D4-48F3-B59B-CEE3C9E74BE9}" type="sibTrans" cxnId="{868D34FD-AD80-4041-8802-BFFEC440F547}">
      <dgm:prSet/>
      <dgm:spPr/>
      <dgm:t>
        <a:bodyPr/>
        <a:lstStyle/>
        <a:p>
          <a:endParaRPr lang="en-ZA"/>
        </a:p>
      </dgm:t>
    </dgm:pt>
    <dgm:pt modelId="{CB114ADB-2DA9-459F-B439-0B4EF6AC8859}">
      <dgm:prSet phldrT="[Text]" custT="1"/>
      <dgm:spPr/>
      <dgm:t>
        <a:bodyPr/>
        <a:lstStyle/>
        <a:p>
          <a:pPr algn="l"/>
          <a:endParaRPr lang="en-ZA" sz="1200" dirty="0" smtClean="0"/>
        </a:p>
        <a:p>
          <a:pPr algn="l"/>
          <a:r>
            <a:rPr lang="en-ZA" sz="1200" dirty="0" smtClean="0"/>
            <a:t> </a:t>
          </a:r>
        </a:p>
        <a:p>
          <a:pPr algn="l"/>
          <a:endParaRPr lang="en-ZA" sz="1200" dirty="0" smtClean="0"/>
        </a:p>
        <a:p>
          <a:pPr algn="l"/>
          <a:endParaRPr lang="en-ZA" sz="1200" dirty="0" smtClean="0"/>
        </a:p>
        <a:p>
          <a:pPr algn="l"/>
          <a:endParaRPr lang="en-ZA" sz="1200" dirty="0" smtClean="0"/>
        </a:p>
        <a:p>
          <a:pPr algn="just"/>
          <a:r>
            <a:rPr lang="en-ZA" sz="1200" dirty="0" smtClean="0"/>
            <a:t>    Contribute in the various schemes designed to   </a:t>
          </a:r>
        </a:p>
        <a:p>
          <a:pPr algn="just"/>
          <a:r>
            <a:rPr lang="en-ZA" sz="1200" dirty="0" smtClean="0"/>
            <a:t>    alleviate the harmful effects of unemployment    </a:t>
          </a:r>
        </a:p>
        <a:p>
          <a:pPr algn="just"/>
          <a:r>
            <a:rPr lang="en-ZA" sz="1200" dirty="0" smtClean="0"/>
            <a:t>    which includes investing mandated funds in   </a:t>
          </a:r>
        </a:p>
        <a:p>
          <a:pPr algn="just"/>
          <a:r>
            <a:rPr lang="en-ZA" sz="1200" dirty="0" smtClean="0"/>
            <a:t>    Social Responsibility Investments </a:t>
          </a:r>
        </a:p>
        <a:p>
          <a:pPr algn="just"/>
          <a:endParaRPr lang="en-ZA" sz="1200" dirty="0" smtClean="0"/>
        </a:p>
        <a:p>
          <a:pPr algn="just"/>
          <a:endParaRPr lang="en-ZA" sz="1200" dirty="0"/>
        </a:p>
      </dgm:t>
    </dgm:pt>
    <dgm:pt modelId="{D844CCE3-AC5D-4219-8C31-3B4855BA8B35}" type="parTrans" cxnId="{3AC66983-1962-488B-B7F7-0D52C01C4FA3}">
      <dgm:prSet/>
      <dgm:spPr/>
      <dgm:t>
        <a:bodyPr/>
        <a:lstStyle/>
        <a:p>
          <a:endParaRPr lang="en-ZA"/>
        </a:p>
      </dgm:t>
    </dgm:pt>
    <dgm:pt modelId="{0BAA1AB2-AE4B-4CAD-A332-D8937D229AB4}" type="sibTrans" cxnId="{3AC66983-1962-488B-B7F7-0D52C01C4FA3}">
      <dgm:prSet/>
      <dgm:spPr/>
      <dgm:t>
        <a:bodyPr/>
        <a:lstStyle/>
        <a:p>
          <a:endParaRPr lang="en-ZA"/>
        </a:p>
      </dgm:t>
    </dgm:pt>
    <dgm:pt modelId="{215491ED-19A0-42C6-A01C-9E1C92BAEF05}" type="pres">
      <dgm:prSet presAssocID="{92ACD2C3-BD5C-4008-88EA-5911AE17F148}" presName="layout" presStyleCnt="0">
        <dgm:presLayoutVars>
          <dgm:chMax/>
          <dgm:chPref/>
          <dgm:dir/>
          <dgm:resizeHandles/>
        </dgm:presLayoutVars>
      </dgm:prSet>
      <dgm:spPr/>
      <dgm:t>
        <a:bodyPr/>
        <a:lstStyle/>
        <a:p>
          <a:endParaRPr lang="en-ZA"/>
        </a:p>
      </dgm:t>
    </dgm:pt>
    <dgm:pt modelId="{0CF98520-F1E6-4759-80A4-34B47777ABED}" type="pres">
      <dgm:prSet presAssocID="{88740C77-895D-42D8-B3EF-430ADAF46149}" presName="root" presStyleCnt="0">
        <dgm:presLayoutVars>
          <dgm:chMax/>
          <dgm:chPref/>
        </dgm:presLayoutVars>
      </dgm:prSet>
      <dgm:spPr/>
    </dgm:pt>
    <dgm:pt modelId="{5AE4EFE7-B1A0-4D3E-BD86-4E33EF8A3FA3}" type="pres">
      <dgm:prSet presAssocID="{88740C77-895D-42D8-B3EF-430ADAF46149}" presName="rootComposite" presStyleCnt="0">
        <dgm:presLayoutVars/>
      </dgm:prSet>
      <dgm:spPr/>
    </dgm:pt>
    <dgm:pt modelId="{95C37435-814A-4F4E-9006-F025BC8859EB}" type="pres">
      <dgm:prSet presAssocID="{88740C77-895D-42D8-B3EF-430ADAF46149}" presName="ParentAccent" presStyleLbl="alignNode1" presStyleIdx="0" presStyleCnt="1">
        <dgm:style>
          <a:lnRef idx="2">
            <a:schemeClr val="accent2"/>
          </a:lnRef>
          <a:fillRef idx="1">
            <a:schemeClr val="lt1"/>
          </a:fillRef>
          <a:effectRef idx="0">
            <a:schemeClr val="accent2"/>
          </a:effectRef>
          <a:fontRef idx="minor">
            <a:schemeClr val="dk1"/>
          </a:fontRef>
        </dgm:style>
      </dgm:prSet>
      <dgm:spPr>
        <a:solidFill>
          <a:schemeClr val="accent5"/>
        </a:solidFill>
      </dgm:spPr>
      <dgm:t>
        <a:bodyPr/>
        <a:lstStyle/>
        <a:p>
          <a:endParaRPr lang="en-ZA"/>
        </a:p>
      </dgm:t>
    </dgm:pt>
    <dgm:pt modelId="{7624EF81-BC71-4872-84A6-D26D8912F349}" type="pres">
      <dgm:prSet presAssocID="{88740C77-895D-42D8-B3EF-430ADAF46149}" presName="ParentSmallAccent" presStyleLbl="fgAcc1" presStyleIdx="0" presStyleCnt="1"/>
      <dgm:spPr/>
    </dgm:pt>
    <dgm:pt modelId="{83E2F1B1-D9BC-4A21-B205-36D64456C66F}" type="pres">
      <dgm:prSet presAssocID="{88740C77-895D-42D8-B3EF-430ADAF46149}" presName="Parent" presStyleLbl="revTx" presStyleIdx="0" presStyleCnt="4">
        <dgm:presLayoutVars>
          <dgm:chMax/>
          <dgm:chPref val="4"/>
          <dgm:bulletEnabled val="1"/>
        </dgm:presLayoutVars>
      </dgm:prSet>
      <dgm:spPr/>
      <dgm:t>
        <a:bodyPr/>
        <a:lstStyle/>
        <a:p>
          <a:endParaRPr lang="en-ZA"/>
        </a:p>
      </dgm:t>
    </dgm:pt>
    <dgm:pt modelId="{E9405A42-50D4-459A-9285-7982BA6DB20E}" type="pres">
      <dgm:prSet presAssocID="{88740C77-895D-42D8-B3EF-430ADAF46149}" presName="childShape" presStyleCnt="0">
        <dgm:presLayoutVars>
          <dgm:chMax val="0"/>
          <dgm:chPref val="0"/>
        </dgm:presLayoutVars>
      </dgm:prSet>
      <dgm:spPr/>
    </dgm:pt>
    <dgm:pt modelId="{0F2C0199-2CAF-4AD2-B5BB-38442AE633C2}" type="pres">
      <dgm:prSet presAssocID="{E3DCEF49-313F-4699-A5BD-A45E6EA93B04}" presName="childComposite" presStyleCnt="0">
        <dgm:presLayoutVars>
          <dgm:chMax val="0"/>
          <dgm:chPref val="0"/>
        </dgm:presLayoutVars>
      </dgm:prSet>
      <dgm:spPr/>
    </dgm:pt>
    <dgm:pt modelId="{309095D6-7E81-47AB-8465-728FB8EDF3A5}" type="pres">
      <dgm:prSet presAssocID="{E3DCEF49-313F-4699-A5BD-A45E6EA93B04}" presName="ChildAccent" presStyleLbl="solidFgAcc1" presStyleIdx="0" presStyleCnt="3" custLinFactNeighborX="-18960" custLinFactNeighborY="-13996"/>
      <dgm:spPr/>
      <dgm:t>
        <a:bodyPr/>
        <a:lstStyle/>
        <a:p>
          <a:endParaRPr lang="en-ZA"/>
        </a:p>
      </dgm:t>
    </dgm:pt>
    <dgm:pt modelId="{7963D9AE-C10E-4A09-A840-77D7765760A9}" type="pres">
      <dgm:prSet presAssocID="{E3DCEF49-313F-4699-A5BD-A45E6EA93B04}" presName="Child" presStyleLbl="revTx" presStyleIdx="1" presStyleCnt="4" custScaleX="94571">
        <dgm:presLayoutVars>
          <dgm:chMax val="0"/>
          <dgm:chPref val="0"/>
          <dgm:bulletEnabled val="1"/>
        </dgm:presLayoutVars>
      </dgm:prSet>
      <dgm:spPr/>
      <dgm:t>
        <a:bodyPr/>
        <a:lstStyle/>
        <a:p>
          <a:endParaRPr lang="en-ZA"/>
        </a:p>
      </dgm:t>
    </dgm:pt>
    <dgm:pt modelId="{D4D9730A-3442-418F-BF39-1B07F224F093}" type="pres">
      <dgm:prSet presAssocID="{ADAE24FD-7557-4B1E-94C1-A2A127248079}" presName="childComposite" presStyleCnt="0">
        <dgm:presLayoutVars>
          <dgm:chMax val="0"/>
          <dgm:chPref val="0"/>
        </dgm:presLayoutVars>
      </dgm:prSet>
      <dgm:spPr/>
    </dgm:pt>
    <dgm:pt modelId="{D41F0B5F-A0EA-49DB-B8AB-7180D4885159}" type="pres">
      <dgm:prSet presAssocID="{ADAE24FD-7557-4B1E-94C1-A2A127248079}" presName="ChildAccent" presStyleLbl="solidFgAcc1" presStyleIdx="1" presStyleCnt="3" custLinFactNeighborX="-4434" custLinFactNeighborY="85872"/>
      <dgm:spPr/>
    </dgm:pt>
    <dgm:pt modelId="{2B82AE05-DF77-44B0-9BF1-C70DB1B4AE94}" type="pres">
      <dgm:prSet presAssocID="{ADAE24FD-7557-4B1E-94C1-A2A127248079}" presName="Child" presStyleLbl="revTx" presStyleIdx="2" presStyleCnt="4" custLinFactNeighborX="4070" custLinFactNeighborY="460">
        <dgm:presLayoutVars>
          <dgm:chMax val="0"/>
          <dgm:chPref val="0"/>
          <dgm:bulletEnabled val="1"/>
        </dgm:presLayoutVars>
      </dgm:prSet>
      <dgm:spPr/>
      <dgm:t>
        <a:bodyPr/>
        <a:lstStyle/>
        <a:p>
          <a:endParaRPr lang="en-ZA"/>
        </a:p>
      </dgm:t>
    </dgm:pt>
    <dgm:pt modelId="{ECBBC0CA-2C47-479E-B9E9-57FF4462AFA8}" type="pres">
      <dgm:prSet presAssocID="{CB114ADB-2DA9-459F-B439-0B4EF6AC8859}" presName="childComposite" presStyleCnt="0">
        <dgm:presLayoutVars>
          <dgm:chMax val="0"/>
          <dgm:chPref val="0"/>
        </dgm:presLayoutVars>
      </dgm:prSet>
      <dgm:spPr/>
    </dgm:pt>
    <dgm:pt modelId="{C731FBEA-1FBE-485D-B81F-EB459A711EBC}" type="pres">
      <dgm:prSet presAssocID="{CB114ADB-2DA9-459F-B439-0B4EF6AC8859}" presName="ChildAccent" presStyleLbl="solidFgAcc1" presStyleIdx="2" presStyleCnt="3" custLinFactY="100000" custLinFactNeighborX="20138" custLinFactNeighborY="154494"/>
      <dgm:spPr/>
      <dgm:t>
        <a:bodyPr/>
        <a:lstStyle/>
        <a:p>
          <a:endParaRPr lang="en-ZA"/>
        </a:p>
      </dgm:t>
    </dgm:pt>
    <dgm:pt modelId="{8739EDEE-0C6D-41C1-B3D6-B12F403AEA20}" type="pres">
      <dgm:prSet presAssocID="{CB114ADB-2DA9-459F-B439-0B4EF6AC8859}" presName="Child" presStyleLbl="revTx" presStyleIdx="3" presStyleCnt="4" custLinFactNeighborX="2658" custLinFactNeighborY="56289">
        <dgm:presLayoutVars>
          <dgm:chMax val="0"/>
          <dgm:chPref val="0"/>
          <dgm:bulletEnabled val="1"/>
        </dgm:presLayoutVars>
      </dgm:prSet>
      <dgm:spPr/>
      <dgm:t>
        <a:bodyPr/>
        <a:lstStyle/>
        <a:p>
          <a:endParaRPr lang="en-ZA"/>
        </a:p>
      </dgm:t>
    </dgm:pt>
  </dgm:ptLst>
  <dgm:cxnLst>
    <dgm:cxn modelId="{868D34FD-AD80-4041-8802-BFFEC440F547}" srcId="{88740C77-895D-42D8-B3EF-430ADAF46149}" destId="{ADAE24FD-7557-4B1E-94C1-A2A127248079}" srcOrd="1" destOrd="0" parTransId="{26B7BC2F-B73E-41DC-B60C-B36219F88754}" sibTransId="{E3AD21E3-C0D4-48F3-B59B-CEE3C9E74BE9}"/>
    <dgm:cxn modelId="{9A2441BB-A050-40F3-A113-152FD4FABBA0}" type="presOf" srcId="{88740C77-895D-42D8-B3EF-430ADAF46149}" destId="{83E2F1B1-D9BC-4A21-B205-36D64456C66F}" srcOrd="0" destOrd="0" presId="urn:microsoft.com/office/officeart/2008/layout/SquareAccentList"/>
    <dgm:cxn modelId="{C8A4A62B-5269-4BEA-83EB-2C9F57FE766A}" srcId="{88740C77-895D-42D8-B3EF-430ADAF46149}" destId="{E3DCEF49-313F-4699-A5BD-A45E6EA93B04}" srcOrd="0" destOrd="0" parTransId="{1AD5BFE1-B548-4ABE-9584-125C35C4354F}" sibTransId="{1FF2085E-DE02-40A1-A5B8-CA7EBC4BDDDE}"/>
    <dgm:cxn modelId="{21CB8FE2-508B-4008-96CE-04E53E6CEAFC}" type="presOf" srcId="{ADAE24FD-7557-4B1E-94C1-A2A127248079}" destId="{2B82AE05-DF77-44B0-9BF1-C70DB1B4AE94}" srcOrd="0" destOrd="0" presId="urn:microsoft.com/office/officeart/2008/layout/SquareAccentList"/>
    <dgm:cxn modelId="{AAD798EA-F293-47A2-A1FA-31BDDA135001}" type="presOf" srcId="{92ACD2C3-BD5C-4008-88EA-5911AE17F148}" destId="{215491ED-19A0-42C6-A01C-9E1C92BAEF05}" srcOrd="0" destOrd="0" presId="urn:microsoft.com/office/officeart/2008/layout/SquareAccentList"/>
    <dgm:cxn modelId="{E997921A-5057-46F0-BCC4-33CEEDF0AF92}" srcId="{92ACD2C3-BD5C-4008-88EA-5911AE17F148}" destId="{88740C77-895D-42D8-B3EF-430ADAF46149}" srcOrd="0" destOrd="0" parTransId="{2C431BE6-C445-40C2-93F8-8A26CD601D21}" sibTransId="{1EE45BBF-E7C6-43C0-B880-B29989E24B4F}"/>
    <dgm:cxn modelId="{8AE9EDF7-205F-4455-8A71-E8B5D64E2B6C}" type="presOf" srcId="{CB114ADB-2DA9-459F-B439-0B4EF6AC8859}" destId="{8739EDEE-0C6D-41C1-B3D6-B12F403AEA20}" srcOrd="0" destOrd="0" presId="urn:microsoft.com/office/officeart/2008/layout/SquareAccentList"/>
    <dgm:cxn modelId="{F49DCF44-3AE1-411E-8326-B71576A25A26}" type="presOf" srcId="{E3DCEF49-313F-4699-A5BD-A45E6EA93B04}" destId="{7963D9AE-C10E-4A09-A840-77D7765760A9}" srcOrd="0" destOrd="0" presId="urn:microsoft.com/office/officeart/2008/layout/SquareAccentList"/>
    <dgm:cxn modelId="{3AC66983-1962-488B-B7F7-0D52C01C4FA3}" srcId="{88740C77-895D-42D8-B3EF-430ADAF46149}" destId="{CB114ADB-2DA9-459F-B439-0B4EF6AC8859}" srcOrd="2" destOrd="0" parTransId="{D844CCE3-AC5D-4219-8C31-3B4855BA8B35}" sibTransId="{0BAA1AB2-AE4B-4CAD-A332-D8937D229AB4}"/>
    <dgm:cxn modelId="{FB47AC23-BC39-4568-B398-6BB9CBF2F932}" type="presParOf" srcId="{215491ED-19A0-42C6-A01C-9E1C92BAEF05}" destId="{0CF98520-F1E6-4759-80A4-34B47777ABED}" srcOrd="0" destOrd="0" presId="urn:microsoft.com/office/officeart/2008/layout/SquareAccentList"/>
    <dgm:cxn modelId="{99DF0446-5BD4-4322-86C7-095E41DFF39A}" type="presParOf" srcId="{0CF98520-F1E6-4759-80A4-34B47777ABED}" destId="{5AE4EFE7-B1A0-4D3E-BD86-4E33EF8A3FA3}" srcOrd="0" destOrd="0" presId="urn:microsoft.com/office/officeart/2008/layout/SquareAccentList"/>
    <dgm:cxn modelId="{5D5814A8-74C3-4BF5-835B-CC07BF6E5789}" type="presParOf" srcId="{5AE4EFE7-B1A0-4D3E-BD86-4E33EF8A3FA3}" destId="{95C37435-814A-4F4E-9006-F025BC8859EB}" srcOrd="0" destOrd="0" presId="urn:microsoft.com/office/officeart/2008/layout/SquareAccentList"/>
    <dgm:cxn modelId="{DD4155B4-A943-48DA-BF6A-3BDE9FC86D93}" type="presParOf" srcId="{5AE4EFE7-B1A0-4D3E-BD86-4E33EF8A3FA3}" destId="{7624EF81-BC71-4872-84A6-D26D8912F349}" srcOrd="1" destOrd="0" presId="urn:microsoft.com/office/officeart/2008/layout/SquareAccentList"/>
    <dgm:cxn modelId="{29E4CFE2-2A2F-40B5-A99A-9081810DE321}" type="presParOf" srcId="{5AE4EFE7-B1A0-4D3E-BD86-4E33EF8A3FA3}" destId="{83E2F1B1-D9BC-4A21-B205-36D64456C66F}" srcOrd="2" destOrd="0" presId="urn:microsoft.com/office/officeart/2008/layout/SquareAccentList"/>
    <dgm:cxn modelId="{6FDE032B-30DF-4806-8FC9-1C29042CF6E5}" type="presParOf" srcId="{0CF98520-F1E6-4759-80A4-34B47777ABED}" destId="{E9405A42-50D4-459A-9285-7982BA6DB20E}" srcOrd="1" destOrd="0" presId="urn:microsoft.com/office/officeart/2008/layout/SquareAccentList"/>
    <dgm:cxn modelId="{C3FAEB99-0B3B-4131-A75F-5944E4811F96}" type="presParOf" srcId="{E9405A42-50D4-459A-9285-7982BA6DB20E}" destId="{0F2C0199-2CAF-4AD2-B5BB-38442AE633C2}" srcOrd="0" destOrd="0" presId="urn:microsoft.com/office/officeart/2008/layout/SquareAccentList"/>
    <dgm:cxn modelId="{34ECC06E-2B91-4FBD-8D1C-2E91C5EF05F9}" type="presParOf" srcId="{0F2C0199-2CAF-4AD2-B5BB-38442AE633C2}" destId="{309095D6-7E81-47AB-8465-728FB8EDF3A5}" srcOrd="0" destOrd="0" presId="urn:microsoft.com/office/officeart/2008/layout/SquareAccentList"/>
    <dgm:cxn modelId="{CC81212D-53BF-44E6-8D10-C1946CEA87ED}" type="presParOf" srcId="{0F2C0199-2CAF-4AD2-B5BB-38442AE633C2}" destId="{7963D9AE-C10E-4A09-A840-77D7765760A9}" srcOrd="1" destOrd="0" presId="urn:microsoft.com/office/officeart/2008/layout/SquareAccentList"/>
    <dgm:cxn modelId="{21AF8B82-4038-422B-9A52-63C54EB3AD93}" type="presParOf" srcId="{E9405A42-50D4-459A-9285-7982BA6DB20E}" destId="{D4D9730A-3442-418F-BF39-1B07F224F093}" srcOrd="1" destOrd="0" presId="urn:microsoft.com/office/officeart/2008/layout/SquareAccentList"/>
    <dgm:cxn modelId="{C712B9EB-BE55-4D88-821A-9FA782EAB46D}" type="presParOf" srcId="{D4D9730A-3442-418F-BF39-1B07F224F093}" destId="{D41F0B5F-A0EA-49DB-B8AB-7180D4885159}" srcOrd="0" destOrd="0" presId="urn:microsoft.com/office/officeart/2008/layout/SquareAccentList"/>
    <dgm:cxn modelId="{06212FD8-BB43-4469-AB89-86F2D29B3BA5}" type="presParOf" srcId="{D4D9730A-3442-418F-BF39-1B07F224F093}" destId="{2B82AE05-DF77-44B0-9BF1-C70DB1B4AE94}" srcOrd="1" destOrd="0" presId="urn:microsoft.com/office/officeart/2008/layout/SquareAccentList"/>
    <dgm:cxn modelId="{16FBE34A-BB61-434F-9D4A-0DEB68308619}" type="presParOf" srcId="{E9405A42-50D4-459A-9285-7982BA6DB20E}" destId="{ECBBC0CA-2C47-479E-B9E9-57FF4462AFA8}" srcOrd="2" destOrd="0" presId="urn:microsoft.com/office/officeart/2008/layout/SquareAccentList"/>
    <dgm:cxn modelId="{829BFB0C-A7BF-4704-80FA-7C79E37DC1EA}" type="presParOf" srcId="{ECBBC0CA-2C47-479E-B9E9-57FF4462AFA8}" destId="{C731FBEA-1FBE-485D-B81F-EB459A711EBC}" srcOrd="0" destOrd="0" presId="urn:microsoft.com/office/officeart/2008/layout/SquareAccentList"/>
    <dgm:cxn modelId="{B1AA332A-8DB6-44F9-B690-4A04F4C6108B}" type="presParOf" srcId="{ECBBC0CA-2C47-479E-B9E9-57FF4462AFA8}" destId="{8739EDEE-0C6D-41C1-B3D6-B12F403AEA20}" srcOrd="1" destOrd="0" presId="urn:microsoft.com/office/officeart/2008/layout/SquareAccen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8AC965-53BB-40F7-A957-B1084C8C233E}">
      <dsp:nvSpPr>
        <dsp:cNvPr id="0" name=""/>
        <dsp:cNvSpPr/>
      </dsp:nvSpPr>
      <dsp:spPr>
        <a:xfrm>
          <a:off x="1246543" y="623"/>
          <a:ext cx="1869814" cy="2433572"/>
        </a:xfrm>
        <a:prstGeom prst="rightArrow">
          <a:avLst>
            <a:gd name="adj1" fmla="val 75000"/>
            <a:gd name="adj2" fmla="val 50000"/>
          </a:avLst>
        </a:prstGeom>
        <a:solidFill>
          <a:schemeClr val="bg1">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smtClean="0"/>
            <a:t>Section 27, To provide adequate social security nets to protect vulnerable workers</a:t>
          </a:r>
          <a:endParaRPr lang="en-ZA" sz="1200" kern="1200" dirty="0"/>
        </a:p>
      </dsp:txBody>
      <dsp:txXfrm>
        <a:off x="1246543" y="623"/>
        <a:ext cx="1869814" cy="2433572"/>
      </dsp:txXfrm>
    </dsp:sp>
    <dsp:sp modelId="{F66D8010-5826-488E-BF8A-B7D4DE5EBEAF}">
      <dsp:nvSpPr>
        <dsp:cNvPr id="0" name=""/>
        <dsp:cNvSpPr/>
      </dsp:nvSpPr>
      <dsp:spPr>
        <a:xfrm>
          <a:off x="0" y="623"/>
          <a:ext cx="1246543" cy="243357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THE CONSTITUTIONAL MANDATE OF THE DOL-UIF</a:t>
          </a:r>
          <a:endParaRPr lang="en-ZA" sz="1200" kern="1200" dirty="0">
            <a:solidFill>
              <a:schemeClr val="tx1"/>
            </a:solidFill>
          </a:endParaRPr>
        </a:p>
      </dsp:txBody>
      <dsp:txXfrm>
        <a:off x="0" y="623"/>
        <a:ext cx="1246543" cy="2433572"/>
      </dsp:txXfrm>
    </dsp:sp>
    <dsp:sp modelId="{2994C454-650E-4A5D-BBD7-141C94116C19}">
      <dsp:nvSpPr>
        <dsp:cNvPr id="0" name=""/>
        <dsp:cNvSpPr/>
      </dsp:nvSpPr>
      <dsp:spPr>
        <a:xfrm>
          <a:off x="1246543" y="2677553"/>
          <a:ext cx="1869814" cy="2433572"/>
        </a:xfrm>
        <a:prstGeom prst="rightArrow">
          <a:avLst>
            <a:gd name="adj1" fmla="val 75000"/>
            <a:gd name="adj2" fmla="val 50000"/>
          </a:avLst>
        </a:prstGeom>
        <a:solidFill>
          <a:schemeClr val="bg1">
            <a:alpha val="90000"/>
          </a:scheme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smtClean="0"/>
            <a:t>Creation of decent employment.</a:t>
          </a:r>
          <a:endParaRPr lang="en-ZA" sz="1200" kern="1200" dirty="0"/>
        </a:p>
        <a:p>
          <a:pPr marL="114300" lvl="1" indent="-114300" algn="just" defTabSz="533400">
            <a:lnSpc>
              <a:spcPct val="90000"/>
            </a:lnSpc>
            <a:spcBef>
              <a:spcPct val="0"/>
            </a:spcBef>
            <a:spcAft>
              <a:spcPct val="15000"/>
            </a:spcAft>
            <a:buChar char="••"/>
          </a:pPr>
          <a:r>
            <a:rPr lang="en-ZA" sz="1200" kern="1200" dirty="0" smtClean="0"/>
            <a:t>Providing adequate social safety nets to protect vulnerable workers</a:t>
          </a:r>
          <a:endParaRPr lang="en-ZA" sz="1200" kern="1200" dirty="0"/>
        </a:p>
        <a:p>
          <a:pPr marL="171450" lvl="1" indent="-171450" algn="l" defTabSz="711200">
            <a:lnSpc>
              <a:spcPct val="90000"/>
            </a:lnSpc>
            <a:spcBef>
              <a:spcPct val="0"/>
            </a:spcBef>
            <a:spcAft>
              <a:spcPct val="15000"/>
            </a:spcAft>
            <a:buChar char="••"/>
          </a:pPr>
          <a:endParaRPr lang="en-ZA" sz="1600" kern="1200" dirty="0"/>
        </a:p>
      </dsp:txBody>
      <dsp:txXfrm>
        <a:off x="1246543" y="2677553"/>
        <a:ext cx="1869814" cy="2433572"/>
      </dsp:txXfrm>
    </dsp:sp>
    <dsp:sp modelId="{9FBF209D-9522-4964-9C90-92AE06671619}">
      <dsp:nvSpPr>
        <dsp:cNvPr id="0" name=""/>
        <dsp:cNvSpPr/>
      </dsp:nvSpPr>
      <dsp:spPr>
        <a:xfrm>
          <a:off x="0" y="2677553"/>
          <a:ext cx="1246543" cy="243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THE POLICY MANDATE OF THE DOL -UIF</a:t>
          </a:r>
          <a:endParaRPr lang="en-ZA" sz="1400" kern="1200" dirty="0">
            <a:solidFill>
              <a:schemeClr val="tx1"/>
            </a:solidFill>
          </a:endParaRPr>
        </a:p>
      </dsp:txBody>
      <dsp:txXfrm>
        <a:off x="0" y="2677553"/>
        <a:ext cx="1246543" cy="24335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828F6F-3BDB-4EDE-8ED6-1E85E499D5D3}">
      <dsp:nvSpPr>
        <dsp:cNvPr id="0" name=""/>
        <dsp:cNvSpPr/>
      </dsp:nvSpPr>
      <dsp:spPr>
        <a:xfrm>
          <a:off x="0" y="0"/>
          <a:ext cx="5408023" cy="193711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ZA" sz="1700" kern="1200" dirty="0" smtClean="0"/>
        </a:p>
        <a:p>
          <a:pPr lvl="0" algn="just" defTabSz="755650">
            <a:lnSpc>
              <a:spcPct val="90000"/>
            </a:lnSpc>
            <a:spcBef>
              <a:spcPct val="0"/>
            </a:spcBef>
            <a:spcAft>
              <a:spcPct val="35000"/>
            </a:spcAft>
          </a:pPr>
          <a:endParaRPr lang="en-ZA" sz="1200" kern="1200" dirty="0" smtClean="0"/>
        </a:p>
        <a:p>
          <a:pPr lvl="0" algn="ctr" defTabSz="755650">
            <a:lnSpc>
              <a:spcPct val="90000"/>
            </a:lnSpc>
            <a:spcBef>
              <a:spcPct val="0"/>
            </a:spcBef>
            <a:spcAft>
              <a:spcPct val="35000"/>
            </a:spcAft>
          </a:pPr>
          <a:endParaRPr lang="en-ZA" sz="1800" b="1" kern="1200" dirty="0" smtClean="0"/>
        </a:p>
        <a:p>
          <a:pPr lvl="0" algn="ctr" defTabSz="755650">
            <a:lnSpc>
              <a:spcPct val="90000"/>
            </a:lnSpc>
            <a:spcBef>
              <a:spcPct val="0"/>
            </a:spcBef>
            <a:spcAft>
              <a:spcPct val="35000"/>
            </a:spcAft>
          </a:pPr>
          <a:r>
            <a:rPr lang="en-ZA" sz="1800" b="1" kern="1200" dirty="0" smtClean="0"/>
            <a:t>Unemployment Insurance Act </a:t>
          </a:r>
        </a:p>
        <a:p>
          <a:pPr lvl="0" algn="ctr" defTabSz="755650">
            <a:lnSpc>
              <a:spcPct val="90000"/>
            </a:lnSpc>
            <a:spcBef>
              <a:spcPct val="0"/>
            </a:spcBef>
            <a:spcAft>
              <a:spcPct val="35000"/>
            </a:spcAft>
          </a:pPr>
          <a:r>
            <a:rPr lang="en-ZA" sz="1800" b="1" kern="1200" dirty="0" smtClean="0"/>
            <a:t>Purpose</a:t>
          </a:r>
        </a:p>
        <a:p>
          <a:pPr lvl="0" algn="just" defTabSz="755650">
            <a:lnSpc>
              <a:spcPct val="90000"/>
            </a:lnSpc>
            <a:spcBef>
              <a:spcPct val="0"/>
            </a:spcBef>
            <a:spcAft>
              <a:spcPct val="35000"/>
            </a:spcAft>
          </a:pPr>
          <a:r>
            <a:rPr lang="en-ZA" sz="1400" kern="1200" dirty="0" smtClean="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smtClean="0"/>
        </a:p>
        <a:p>
          <a:pPr lvl="0" algn="just" defTabSz="755650">
            <a:lnSpc>
              <a:spcPct val="90000"/>
            </a:lnSpc>
            <a:spcBef>
              <a:spcPct val="0"/>
            </a:spcBef>
            <a:spcAft>
              <a:spcPct val="35000"/>
            </a:spcAft>
          </a:pPr>
          <a:endParaRPr lang="en-ZA" sz="1200" kern="1200" dirty="0"/>
        </a:p>
      </dsp:txBody>
      <dsp:txXfrm>
        <a:off x="0" y="0"/>
        <a:ext cx="5408023" cy="1937115"/>
      </dsp:txXfrm>
    </dsp:sp>
    <dsp:sp modelId="{4350C92C-7006-418C-A4C8-E8D5D72EFB16}">
      <dsp:nvSpPr>
        <dsp:cNvPr id="0" name=""/>
        <dsp:cNvSpPr/>
      </dsp:nvSpPr>
      <dsp:spPr>
        <a:xfrm>
          <a:off x="0" y="1930523"/>
          <a:ext cx="5408023" cy="29633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smtClean="0"/>
            <a:t>Application of the Act</a:t>
          </a:r>
        </a:p>
        <a:p>
          <a:pPr lvl="0" algn="ctr" defTabSz="800100">
            <a:lnSpc>
              <a:spcPct val="90000"/>
            </a:lnSpc>
            <a:spcBef>
              <a:spcPct val="0"/>
            </a:spcBef>
            <a:spcAft>
              <a:spcPct val="35000"/>
            </a:spcAft>
          </a:pPr>
          <a:endParaRPr lang="en-ZA" sz="900" kern="1200" dirty="0" smtClean="0"/>
        </a:p>
        <a:p>
          <a:pPr lvl="0" algn="just" defTabSz="800100">
            <a:lnSpc>
              <a:spcPct val="90000"/>
            </a:lnSpc>
            <a:spcBef>
              <a:spcPct val="0"/>
            </a:spcBef>
            <a:spcAft>
              <a:spcPct val="35000"/>
            </a:spcAft>
          </a:pPr>
          <a:r>
            <a:rPr lang="en-ZA" sz="1400" kern="1200" dirty="0" smtClean="0"/>
            <a:t>The Fund must be used for  the:</a:t>
          </a:r>
        </a:p>
        <a:p>
          <a:pPr lvl="0" algn="just" defTabSz="800100">
            <a:lnSpc>
              <a:spcPct val="90000"/>
            </a:lnSpc>
            <a:spcBef>
              <a:spcPct val="0"/>
            </a:spcBef>
            <a:spcAft>
              <a:spcPct val="35000"/>
            </a:spcAft>
          </a:pPr>
          <a:r>
            <a:rPr lang="en-ZA" sz="1400" kern="1200" dirty="0" smtClean="0"/>
            <a:t>1. Payment of benefit in terms of this Act</a:t>
          </a:r>
        </a:p>
        <a:p>
          <a:pPr lvl="0" algn="just" defTabSz="800100">
            <a:lnSpc>
              <a:spcPct val="90000"/>
            </a:lnSpc>
            <a:spcBef>
              <a:spcPct val="0"/>
            </a:spcBef>
            <a:spcAft>
              <a:spcPct val="35000"/>
            </a:spcAft>
          </a:pPr>
          <a:r>
            <a:rPr lang="en-ZA" sz="1400" kern="1200" dirty="0" smtClean="0"/>
            <a:t>2. Reimbursement of excess    contributions to  employers</a:t>
          </a:r>
        </a:p>
        <a:p>
          <a:pPr lvl="0" algn="just" defTabSz="800100">
            <a:lnSpc>
              <a:spcPct val="90000"/>
            </a:lnSpc>
            <a:spcBef>
              <a:spcPct val="0"/>
            </a:spcBef>
            <a:spcAft>
              <a:spcPct val="35000"/>
            </a:spcAft>
          </a:pPr>
          <a:r>
            <a:rPr lang="en-ZA" sz="1400" kern="1200" dirty="0" smtClean="0"/>
            <a:t>3. Payment of  -</a:t>
          </a:r>
        </a:p>
        <a:p>
          <a:pPr lvl="0" algn="just" defTabSz="800100">
            <a:lnSpc>
              <a:spcPct val="90000"/>
            </a:lnSpc>
            <a:spcBef>
              <a:spcPct val="0"/>
            </a:spcBef>
            <a:spcAft>
              <a:spcPct val="35000"/>
            </a:spcAft>
          </a:pPr>
          <a:r>
            <a:rPr lang="en-ZA" sz="1400" kern="1200" dirty="0" smtClean="0"/>
            <a:t>i. remuneration &amp;   allowances to members of   the UI Board and its  committees and</a:t>
          </a:r>
        </a:p>
        <a:p>
          <a:pPr lvl="0" algn="just" defTabSz="800100">
            <a:lnSpc>
              <a:spcPct val="90000"/>
            </a:lnSpc>
            <a:spcBef>
              <a:spcPct val="0"/>
            </a:spcBef>
            <a:spcAft>
              <a:spcPct val="35000"/>
            </a:spcAft>
          </a:pPr>
          <a:r>
            <a:rPr lang="en-ZA" sz="1400" kern="1200" dirty="0" smtClean="0"/>
            <a:t>ii. any other expenditure   reasonably incurred and  relating to the application of   this ACT</a:t>
          </a:r>
        </a:p>
        <a:p>
          <a:pPr lvl="0" algn="ctr" defTabSz="800100">
            <a:lnSpc>
              <a:spcPct val="90000"/>
            </a:lnSpc>
            <a:spcBef>
              <a:spcPct val="0"/>
            </a:spcBef>
            <a:spcAft>
              <a:spcPct val="35000"/>
            </a:spcAft>
          </a:pPr>
          <a:endParaRPr lang="en-ZA" sz="1400" kern="1200" dirty="0"/>
        </a:p>
      </dsp:txBody>
      <dsp:txXfrm>
        <a:off x="0" y="1930523"/>
        <a:ext cx="5408023" cy="2963386"/>
      </dsp:txXfrm>
    </dsp:sp>
    <dsp:sp modelId="{46B38873-7E91-499F-A68B-57D2F084960D}">
      <dsp:nvSpPr>
        <dsp:cNvPr id="0" name=""/>
        <dsp:cNvSpPr/>
      </dsp:nvSpPr>
      <dsp:spPr>
        <a:xfrm>
          <a:off x="0" y="4969072"/>
          <a:ext cx="5408023" cy="367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EE1850-BAF5-40D0-B53D-2F4E54584F4C}">
      <dsp:nvSpPr>
        <dsp:cNvPr id="0" name=""/>
        <dsp:cNvSpPr/>
      </dsp:nvSpPr>
      <dsp:spPr>
        <a:xfrm>
          <a:off x="1209766" y="174872"/>
          <a:ext cx="2773589" cy="1968161"/>
        </a:xfrm>
        <a:prstGeom prst="rightArrow">
          <a:avLst>
            <a:gd name="adj1" fmla="val 75000"/>
            <a:gd name="adj2" fmla="val 50000"/>
          </a:avLst>
        </a:prstGeom>
        <a:solidFill>
          <a:srgbClr val="0070C0">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ZA" sz="1200" kern="1200" dirty="0" smtClean="0"/>
            <a:t>A caring, accessible and customer centric UIF that contributes towards poverty alleviation.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209766" y="174872"/>
        <a:ext cx="2773589" cy="1968161"/>
      </dsp:txXfrm>
    </dsp:sp>
    <dsp:sp modelId="{B13FCCB6-D8C4-4E8E-875D-04DC498322DD}">
      <dsp:nvSpPr>
        <dsp:cNvPr id="0" name=""/>
        <dsp:cNvSpPr/>
      </dsp:nvSpPr>
      <dsp:spPr>
        <a:xfrm>
          <a:off x="3" y="4023"/>
          <a:ext cx="1209762" cy="2309860"/>
        </a:xfrm>
        <a:prstGeom prst="roundRect">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solidFill>
                <a:schemeClr val="tx1"/>
              </a:solidFill>
            </a:rPr>
            <a:t>VISION</a:t>
          </a:r>
          <a:endParaRPr lang="en-ZA" sz="2100" kern="1200" dirty="0">
            <a:solidFill>
              <a:schemeClr val="tx1"/>
            </a:solidFill>
          </a:endParaRPr>
        </a:p>
      </dsp:txBody>
      <dsp:txXfrm>
        <a:off x="3" y="4023"/>
        <a:ext cx="1209762" cy="2309860"/>
      </dsp:txXfrm>
    </dsp:sp>
    <dsp:sp modelId="{6688B4AF-6AA6-4D8E-932F-CD25171C8CAB}">
      <dsp:nvSpPr>
        <dsp:cNvPr id="0" name=""/>
        <dsp:cNvSpPr/>
      </dsp:nvSpPr>
      <dsp:spPr>
        <a:xfrm>
          <a:off x="1188817" y="2582256"/>
          <a:ext cx="2506505" cy="2643495"/>
        </a:xfrm>
        <a:prstGeom prst="rightArrow">
          <a:avLst>
            <a:gd name="adj1" fmla="val 75000"/>
            <a:gd name="adj2" fmla="val 50000"/>
          </a:avLst>
        </a:prstGeom>
        <a:solidFill>
          <a:srgbClr val="FF0000">
            <a:alpha val="90000"/>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ZA" sz="1200" kern="1200" dirty="0" smtClean="0"/>
            <a:t>Through multiple channels, we will deliver both financial and social relief, to the right person, at the right time, every time, ensuring high client satisfaction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188817" y="2582256"/>
        <a:ext cx="2506505" cy="2643495"/>
      </dsp:txXfrm>
    </dsp:sp>
    <dsp:sp modelId="{7C3F0D60-2079-4977-8666-951D1D7CC094}">
      <dsp:nvSpPr>
        <dsp:cNvPr id="0" name=""/>
        <dsp:cNvSpPr/>
      </dsp:nvSpPr>
      <dsp:spPr>
        <a:xfrm>
          <a:off x="36678" y="2582256"/>
          <a:ext cx="1259474" cy="2643495"/>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solidFill>
                <a:schemeClr val="tx1"/>
              </a:solidFill>
            </a:rPr>
            <a:t>MISSION</a:t>
          </a:r>
          <a:endParaRPr lang="en-ZA" sz="2100" kern="1200" dirty="0">
            <a:solidFill>
              <a:schemeClr val="tx1"/>
            </a:solidFill>
          </a:endParaRPr>
        </a:p>
      </dsp:txBody>
      <dsp:txXfrm>
        <a:off x="36678" y="2582256"/>
        <a:ext cx="1259474" cy="26434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6EC769-8EEF-4C08-AC9A-93276F34EFB5}">
      <dsp:nvSpPr>
        <dsp:cNvPr id="0" name=""/>
        <dsp:cNvSpPr/>
      </dsp:nvSpPr>
      <dsp:spPr>
        <a:xfrm>
          <a:off x="1109024" y="1326273"/>
          <a:ext cx="2699025" cy="2699025"/>
        </a:xfrm>
        <a:prstGeom prst="ellipse">
          <a:avLst/>
        </a:prstGeom>
        <a:solidFill>
          <a:srgbClr val="FF00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THE GLUE THAT HOLDS US TOGETHER</a:t>
          </a:r>
        </a:p>
      </dsp:txBody>
      <dsp:txXfrm>
        <a:off x="1109024" y="1326273"/>
        <a:ext cx="2699025" cy="2699025"/>
      </dsp:txXfrm>
    </dsp:sp>
    <dsp:sp modelId="{F08F106E-7594-4A87-81D5-08D144B01B4C}">
      <dsp:nvSpPr>
        <dsp:cNvPr id="0" name=""/>
        <dsp:cNvSpPr/>
      </dsp:nvSpPr>
      <dsp:spPr>
        <a:xfrm>
          <a:off x="1675739" y="242351"/>
          <a:ext cx="1565596" cy="134951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Transparency</a:t>
          </a:r>
        </a:p>
        <a:p>
          <a:pPr lvl="0" algn="ctr" defTabSz="533400">
            <a:lnSpc>
              <a:spcPct val="90000"/>
            </a:lnSpc>
            <a:spcBef>
              <a:spcPct val="0"/>
            </a:spcBef>
            <a:spcAft>
              <a:spcPct val="35000"/>
            </a:spcAft>
          </a:pPr>
          <a:r>
            <a:rPr lang="en-ZA" sz="1200" kern="1200" dirty="0" smtClean="0"/>
            <a:t>Open to all stakeholders</a:t>
          </a:r>
          <a:endParaRPr lang="en-ZA" sz="1200" kern="1200" dirty="0"/>
        </a:p>
      </dsp:txBody>
      <dsp:txXfrm>
        <a:off x="1675739" y="242351"/>
        <a:ext cx="1565596" cy="1349512"/>
      </dsp:txXfrm>
    </dsp:sp>
    <dsp:sp modelId="{366DBAD5-093C-45F5-BC1D-9BD7F5FB4ACC}">
      <dsp:nvSpPr>
        <dsp:cNvPr id="0" name=""/>
        <dsp:cNvSpPr/>
      </dsp:nvSpPr>
      <dsp:spPr>
        <a:xfrm>
          <a:off x="3042615" y="942997"/>
          <a:ext cx="1739049" cy="134951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Mutual respect  </a:t>
          </a:r>
        </a:p>
        <a:p>
          <a:pPr lvl="0" algn="just" defTabSz="533400">
            <a:lnSpc>
              <a:spcPct val="90000"/>
            </a:lnSpc>
            <a:spcBef>
              <a:spcPct val="0"/>
            </a:spcBef>
            <a:spcAft>
              <a:spcPct val="35000"/>
            </a:spcAft>
          </a:pPr>
          <a:r>
            <a:rPr lang="en-ZA" sz="1200" kern="1200" dirty="0" smtClean="0"/>
            <a:t>To all colleagues &amp; stakeholders</a:t>
          </a:r>
          <a:endParaRPr lang="en-ZA" sz="1200" kern="1200" dirty="0"/>
        </a:p>
      </dsp:txBody>
      <dsp:txXfrm>
        <a:off x="3042615" y="942997"/>
        <a:ext cx="1739049" cy="1349512"/>
      </dsp:txXfrm>
    </dsp:sp>
    <dsp:sp modelId="{076AA3A6-C0F2-4AA4-A06C-642DB1E27F2A}">
      <dsp:nvSpPr>
        <dsp:cNvPr id="0" name=""/>
        <dsp:cNvSpPr/>
      </dsp:nvSpPr>
      <dsp:spPr>
        <a:xfrm>
          <a:off x="3319197" y="2392372"/>
          <a:ext cx="1707849" cy="134951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Client-centres services</a:t>
          </a:r>
        </a:p>
        <a:p>
          <a:pPr lvl="0" algn="ctr" defTabSz="533400">
            <a:lnSpc>
              <a:spcPct val="90000"/>
            </a:lnSpc>
            <a:spcBef>
              <a:spcPct val="0"/>
            </a:spcBef>
            <a:spcAft>
              <a:spcPct val="35000"/>
            </a:spcAft>
          </a:pPr>
          <a:r>
            <a:rPr lang="en-ZA" sz="1200" kern="1200" dirty="0" smtClean="0"/>
            <a:t> by Providing excellent  &amp; world class service  to all</a:t>
          </a:r>
          <a:endParaRPr lang="en-ZA" sz="1200" kern="1200" dirty="0"/>
        </a:p>
      </dsp:txBody>
      <dsp:txXfrm>
        <a:off x="3319197" y="2392372"/>
        <a:ext cx="1707849" cy="1349512"/>
      </dsp:txXfrm>
    </dsp:sp>
    <dsp:sp modelId="{060E153B-7EB3-43A1-93D6-910050D93454}">
      <dsp:nvSpPr>
        <dsp:cNvPr id="0" name=""/>
        <dsp:cNvSpPr/>
      </dsp:nvSpPr>
      <dsp:spPr>
        <a:xfrm>
          <a:off x="2407299" y="3630029"/>
          <a:ext cx="1789454" cy="1349512"/>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Integrity </a:t>
          </a:r>
        </a:p>
        <a:p>
          <a:pPr lvl="0" algn="ctr" defTabSz="533400">
            <a:lnSpc>
              <a:spcPct val="90000"/>
            </a:lnSpc>
            <a:spcBef>
              <a:spcPct val="0"/>
            </a:spcBef>
            <a:spcAft>
              <a:spcPct val="35000"/>
            </a:spcAft>
          </a:pPr>
          <a:r>
            <a:rPr lang="en-ZA" sz="1200" kern="1200" dirty="0" smtClean="0"/>
            <a:t>Communicate openly and honestly with relationship based on  trust</a:t>
          </a:r>
          <a:endParaRPr lang="en-ZA" sz="1200" kern="1200" dirty="0"/>
        </a:p>
      </dsp:txBody>
      <dsp:txXfrm>
        <a:off x="2407299" y="3630029"/>
        <a:ext cx="1789454" cy="1349512"/>
      </dsp:txXfrm>
    </dsp:sp>
    <dsp:sp modelId="{29EB6C18-4A8A-426D-9C93-2A0388B4EC0D}">
      <dsp:nvSpPr>
        <dsp:cNvPr id="0" name=""/>
        <dsp:cNvSpPr/>
      </dsp:nvSpPr>
      <dsp:spPr>
        <a:xfrm>
          <a:off x="733394" y="3585543"/>
          <a:ext cx="1924162" cy="1349512"/>
        </a:xfrm>
        <a:prstGeom prst="ellipse">
          <a:avLst/>
        </a:prstGeom>
        <a:solidFill>
          <a:schemeClr val="tx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Accountability</a:t>
          </a:r>
          <a:r>
            <a:rPr lang="en-ZA" sz="1200" kern="1200" dirty="0" smtClean="0"/>
            <a:t> </a:t>
          </a:r>
        </a:p>
        <a:p>
          <a:pPr lvl="0" algn="ctr" defTabSz="533400">
            <a:lnSpc>
              <a:spcPct val="90000"/>
            </a:lnSpc>
            <a:spcBef>
              <a:spcPct val="0"/>
            </a:spcBef>
            <a:spcAft>
              <a:spcPct val="35000"/>
            </a:spcAft>
          </a:pPr>
          <a:r>
            <a:rPr lang="en-ZA" sz="1200" kern="1200" dirty="0" smtClean="0"/>
            <a:t>Own up to  our responsibilities in relations to our behaviours &amp; actions</a:t>
          </a:r>
          <a:endParaRPr lang="en-ZA" sz="1200" kern="1200" dirty="0"/>
        </a:p>
      </dsp:txBody>
      <dsp:txXfrm>
        <a:off x="733394" y="3585543"/>
        <a:ext cx="1924162" cy="1349512"/>
      </dsp:txXfrm>
    </dsp:sp>
    <dsp:sp modelId="{DD9A1B63-60A4-4FEF-9BDA-A895848E642F}">
      <dsp:nvSpPr>
        <dsp:cNvPr id="0" name=""/>
        <dsp:cNvSpPr/>
      </dsp:nvSpPr>
      <dsp:spPr>
        <a:xfrm>
          <a:off x="-245376" y="2348821"/>
          <a:ext cx="1978669" cy="134951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Team Work </a:t>
          </a:r>
        </a:p>
        <a:p>
          <a:pPr lvl="0" algn="just" defTabSz="533400">
            <a:lnSpc>
              <a:spcPct val="90000"/>
            </a:lnSpc>
            <a:spcBef>
              <a:spcPct val="0"/>
            </a:spcBef>
            <a:spcAft>
              <a:spcPct val="35000"/>
            </a:spcAft>
          </a:pPr>
          <a:r>
            <a:rPr lang="en-ZA" sz="1200" kern="1200" dirty="0" smtClean="0"/>
            <a:t>Involve each other, work together, seek ideas and share solutions</a:t>
          </a:r>
          <a:endParaRPr lang="en-ZA" sz="1200" kern="1200" dirty="0"/>
        </a:p>
      </dsp:txBody>
      <dsp:txXfrm>
        <a:off x="-245376" y="2348821"/>
        <a:ext cx="1978669" cy="1349512"/>
      </dsp:txXfrm>
    </dsp:sp>
    <dsp:sp modelId="{3989D15F-B3E4-4A10-ABA8-7DF090E51CF3}">
      <dsp:nvSpPr>
        <dsp:cNvPr id="0" name=""/>
        <dsp:cNvSpPr/>
      </dsp:nvSpPr>
      <dsp:spPr>
        <a:xfrm>
          <a:off x="56911" y="943005"/>
          <a:ext cx="1833461" cy="1349512"/>
        </a:xfrm>
        <a:prstGeom prst="ellipse">
          <a:avLst/>
        </a:prstGeom>
        <a:solidFill>
          <a:schemeClr val="bg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ZA" sz="5700" kern="1200" dirty="0"/>
        </a:p>
      </dsp:txBody>
      <dsp:txXfrm>
        <a:off x="56911" y="943005"/>
        <a:ext cx="1833461" cy="13495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2020/03/05</a:t>
            </a:fld>
            <a:endParaRPr lang="en-ZA"/>
          </a:p>
        </p:txBody>
      </p:sp>
      <p:sp>
        <p:nvSpPr>
          <p:cNvPr id="4" name="Footer Placeholder 3"/>
          <p:cNvSpPr>
            <a:spLocks noGrp="1"/>
          </p:cNvSpPr>
          <p:nvPr>
            <p:ph type="ftr" sz="quarter" idx="2"/>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8"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2020/03/05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8"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929397C-40FE-43DF-84D9-AD0E1937173D}" type="slidenum">
              <a:rPr lang="en-ZA" smtClean="0">
                <a:solidFill>
                  <a:prstClr val="black"/>
                </a:solidFill>
              </a:rPr>
              <a:pPr>
                <a:defRPr/>
              </a:pPr>
              <a:t>53</a:t>
            </a:fld>
            <a:endParaRPr lang="en-ZA">
              <a:solidFill>
                <a:prstClr val="black"/>
              </a:solidFill>
            </a:endParaRPr>
          </a:p>
        </p:txBody>
      </p:sp>
    </p:spTree>
    <p:extLst>
      <p:ext uri="{BB962C8B-B14F-4D97-AF65-F5344CB8AC3E}">
        <p14:creationId xmlns:p14="http://schemas.microsoft.com/office/powerpoint/2010/main" xmlns="" val="107468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267075" y="509588"/>
            <a:ext cx="3397250" cy="25479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fld id="{A6BB9FFC-28F5-4038-A29A-AF150AA81827}" type="slidenum">
              <a:rPr lang="en-ZA" altLang="en-US">
                <a:solidFill>
                  <a:srgbClr val="000000"/>
                </a:solidFill>
                <a:latin typeface="Calibri" pitchFamily="34" charset="0"/>
              </a:rPr>
              <a:pPr defTabSz="914400"/>
              <a:t>87</a:t>
            </a:fld>
            <a:endParaRPr lang="en-ZA" altLang="en-US">
              <a:solidFill>
                <a:srgbClr val="000000"/>
              </a:solidFill>
              <a:latin typeface="Calibri" pitchFamily="34" charset="0"/>
            </a:endParaRPr>
          </a:p>
        </p:txBody>
      </p:sp>
    </p:spTree>
    <p:extLst>
      <p:ext uri="{BB962C8B-B14F-4D97-AF65-F5344CB8AC3E}">
        <p14:creationId xmlns:p14="http://schemas.microsoft.com/office/powerpoint/2010/main" xmlns="" val="173266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267075" y="509588"/>
            <a:ext cx="3397250" cy="25479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WIRE POULTRY HAVE NOT FINALISED NUMBERS AND AMOU NT DUE TO COMPLIANCE  RELATED QUERIES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fld id="{21E3644A-8058-40C9-8644-81A8D8472604}" type="slidenum">
              <a:rPr lang="en-ZA" altLang="en-US">
                <a:solidFill>
                  <a:srgbClr val="000000"/>
                </a:solidFill>
                <a:latin typeface="Calibri" pitchFamily="34" charset="0"/>
              </a:rPr>
              <a:pPr defTabSz="914400"/>
              <a:t>88</a:t>
            </a:fld>
            <a:endParaRPr lang="en-ZA" altLang="en-US">
              <a:solidFill>
                <a:srgbClr val="000000"/>
              </a:solidFill>
              <a:latin typeface="Calibri" pitchFamily="34" charset="0"/>
            </a:endParaRPr>
          </a:p>
        </p:txBody>
      </p:sp>
    </p:spTree>
    <p:extLst>
      <p:ext uri="{BB962C8B-B14F-4D97-AF65-F5344CB8AC3E}">
        <p14:creationId xmlns:p14="http://schemas.microsoft.com/office/powerpoint/2010/main" xmlns="" val="386556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267075" y="509588"/>
            <a:ext cx="3397250" cy="25479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WIRE POULTRY HAVE NOT FINALISED NUMBERS AND AMOU NT DUE TO COMPLIANCE  RELATED QUERIES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fld id="{C02D7600-9414-46E1-BAC7-FC8B43169C77}" type="slidenum">
              <a:rPr lang="en-ZA" altLang="en-US">
                <a:solidFill>
                  <a:srgbClr val="000000"/>
                </a:solidFill>
                <a:latin typeface="Calibri" pitchFamily="34" charset="0"/>
              </a:rPr>
              <a:pPr defTabSz="914400"/>
              <a:t>89</a:t>
            </a:fld>
            <a:endParaRPr lang="en-ZA" altLang="en-US">
              <a:solidFill>
                <a:srgbClr val="000000"/>
              </a:solidFill>
              <a:latin typeface="Calibri" pitchFamily="34" charset="0"/>
            </a:endParaRPr>
          </a:p>
        </p:txBody>
      </p:sp>
    </p:spTree>
    <p:extLst>
      <p:ext uri="{BB962C8B-B14F-4D97-AF65-F5344CB8AC3E}">
        <p14:creationId xmlns:p14="http://schemas.microsoft.com/office/powerpoint/2010/main" xmlns="" val="310871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7075" y="509588"/>
            <a:ext cx="3397250" cy="254793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90</a:t>
            </a:fld>
            <a:endParaRPr lang="en-ZA">
              <a:solidFill>
                <a:prstClr val="black"/>
              </a:solidFill>
            </a:endParaRPr>
          </a:p>
        </p:txBody>
      </p:sp>
    </p:spTree>
    <p:extLst>
      <p:ext uri="{BB962C8B-B14F-4D97-AF65-F5344CB8AC3E}">
        <p14:creationId xmlns:p14="http://schemas.microsoft.com/office/powerpoint/2010/main" xmlns="" val="389600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98</a:t>
            </a:fld>
            <a:endParaRPr lang="en-ZA"/>
          </a:p>
        </p:txBody>
      </p:sp>
    </p:spTree>
    <p:extLst>
      <p:ext uri="{BB962C8B-B14F-4D97-AF65-F5344CB8AC3E}">
        <p14:creationId xmlns:p14="http://schemas.microsoft.com/office/powerpoint/2010/main" xmlns="" val="206603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99</a:t>
            </a:fld>
            <a:endParaRPr lang="en-ZA"/>
          </a:p>
        </p:txBody>
      </p:sp>
    </p:spTree>
    <p:extLst>
      <p:ext uri="{BB962C8B-B14F-4D97-AF65-F5344CB8AC3E}">
        <p14:creationId xmlns:p14="http://schemas.microsoft.com/office/powerpoint/2010/main" xmlns="" val="325034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100</a:t>
            </a:fld>
            <a:endParaRPr lang="en-ZA"/>
          </a:p>
        </p:txBody>
      </p:sp>
    </p:spTree>
    <p:extLst>
      <p:ext uri="{BB962C8B-B14F-4D97-AF65-F5344CB8AC3E}">
        <p14:creationId xmlns:p14="http://schemas.microsoft.com/office/powerpoint/2010/main" xmlns="" val="1725262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101</a:t>
            </a:fld>
            <a:endParaRPr lang="en-ZA"/>
          </a:p>
        </p:txBody>
      </p:sp>
    </p:spTree>
    <p:extLst>
      <p:ext uri="{BB962C8B-B14F-4D97-AF65-F5344CB8AC3E}">
        <p14:creationId xmlns:p14="http://schemas.microsoft.com/office/powerpoint/2010/main" xmlns="" val="381770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103</a:t>
            </a:fld>
            <a:endParaRPr lang="en-ZA"/>
          </a:p>
        </p:txBody>
      </p:sp>
    </p:spTree>
    <p:extLst>
      <p:ext uri="{BB962C8B-B14F-4D97-AF65-F5344CB8AC3E}">
        <p14:creationId xmlns:p14="http://schemas.microsoft.com/office/powerpoint/2010/main" xmlns="" val="291139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50255DD3-9D51-4AEA-A24A-71965368CFAC}" type="slidenum">
              <a:rPr lang="en-US" altLang="en-US">
                <a:solidFill>
                  <a:prstClr val="black"/>
                </a:solidFill>
              </a:rPr>
              <a:pPr/>
              <a:t>65</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66</a:t>
            </a:fld>
            <a:endParaRPr lang="en-ZA">
              <a:solidFill>
                <a:prstClr val="black"/>
              </a:solidFill>
            </a:endParaRPr>
          </a:p>
        </p:txBody>
      </p:sp>
    </p:spTree>
    <p:extLst>
      <p:ext uri="{BB962C8B-B14F-4D97-AF65-F5344CB8AC3E}">
        <p14:creationId xmlns:p14="http://schemas.microsoft.com/office/powerpoint/2010/main" xmlns="" val="270240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67</a:t>
            </a:fld>
            <a:endParaRPr lang="en-ZA">
              <a:solidFill>
                <a:prstClr val="black"/>
              </a:solidFill>
            </a:endParaRPr>
          </a:p>
        </p:txBody>
      </p:sp>
    </p:spTree>
    <p:extLst>
      <p:ext uri="{BB962C8B-B14F-4D97-AF65-F5344CB8AC3E}">
        <p14:creationId xmlns:p14="http://schemas.microsoft.com/office/powerpoint/2010/main" xmlns="" val="270240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50255DD3-9D51-4AEA-A24A-71965368CFAC}" type="slidenum">
              <a:rPr lang="en-US" altLang="en-US">
                <a:solidFill>
                  <a:prstClr val="black"/>
                </a:solidFill>
              </a:rPr>
              <a:pPr/>
              <a:t>69</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50255DD3-9D51-4AEA-A24A-71965368CFAC}" type="slidenum">
              <a:rPr lang="en-US" altLang="en-US">
                <a:solidFill>
                  <a:prstClr val="black"/>
                </a:solidFill>
              </a:rPr>
              <a:pPr/>
              <a:t>71</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50255DD3-9D51-4AEA-A24A-71965368CFAC}" type="slidenum">
              <a:rPr lang="en-US" altLang="en-US">
                <a:solidFill>
                  <a:prstClr val="black"/>
                </a:solidFill>
              </a:rPr>
              <a:pPr/>
              <a:t>73</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81</a:t>
            </a:fld>
            <a:endParaRPr lang="en-ZA"/>
          </a:p>
        </p:txBody>
      </p:sp>
    </p:spTree>
    <p:extLst>
      <p:ext uri="{BB962C8B-B14F-4D97-AF65-F5344CB8AC3E}">
        <p14:creationId xmlns:p14="http://schemas.microsoft.com/office/powerpoint/2010/main" xmlns="" val="30489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267075" y="509588"/>
            <a:ext cx="3397250" cy="25479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WIRE POULTRY HAVE NOT FINALISED NUMBERS AND AMOU NT DUE TO COMPLIANCE  RELATED QUERIES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fld id="{A6BB9FFC-28F5-4038-A29A-AF150AA81827}" type="slidenum">
              <a:rPr lang="en-ZA" altLang="en-US">
                <a:solidFill>
                  <a:srgbClr val="000000"/>
                </a:solidFill>
                <a:latin typeface="Calibri" pitchFamily="34" charset="0"/>
              </a:rPr>
              <a:pPr defTabSz="914400"/>
              <a:t>86</a:t>
            </a:fld>
            <a:endParaRPr lang="en-ZA" altLang="en-US">
              <a:solidFill>
                <a:srgbClr val="000000"/>
              </a:solidFill>
              <a:latin typeface="Calibri" pitchFamily="34" charset="0"/>
            </a:endParaRPr>
          </a:p>
        </p:txBody>
      </p:sp>
    </p:spTree>
    <p:extLst>
      <p:ext uri="{BB962C8B-B14F-4D97-AF65-F5344CB8AC3E}">
        <p14:creationId xmlns:p14="http://schemas.microsoft.com/office/powerpoint/2010/main" xmlns="" val="287571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4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4344484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4554115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9933186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4340963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1437268683"/>
      </p:ext>
    </p:extLst>
  </p:cSld>
  <p:clrMapOvr>
    <a:masterClrMapping/>
  </p:clrMapOvr>
  <p:transition spd="slow">
    <p:circl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2160656041"/>
      </p:ext>
    </p:extLst>
  </p:cSld>
  <p:clrMapOvr>
    <a:masterClrMapping/>
  </p:clrMapOvr>
  <p:transition spd="slow">
    <p:circl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8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1176634857"/>
      </p:ext>
    </p:extLst>
  </p:cSld>
  <p:clrMapOvr>
    <a:masterClrMapping/>
  </p:clrMapOvr>
  <p:transition spd="slow">
    <p:circl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769075044"/>
      </p:ext>
    </p:extLst>
  </p:cSld>
  <p:clrMapOvr>
    <a:masterClrMapping/>
  </p:clrMapOvr>
  <p:transition spd="slow">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4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3/5/2020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1090358426"/>
      </p:ext>
    </p:extLst>
  </p:cSld>
  <p:clrMapOvr>
    <a:masterClrMapping/>
  </p:clrMapOvr>
  <p:transition spd="slow">
    <p:circl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3/5/2020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4226199743"/>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3/5/2020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1498162485"/>
      </p:ext>
    </p:extLst>
  </p:cSld>
  <p:clrMapOvr>
    <a:masterClrMapping/>
  </p:clrMapOvr>
  <p:transition spd="slow">
    <p:circl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94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299769709"/>
      </p:ext>
    </p:extLst>
  </p:cSld>
  <p:clrMapOvr>
    <a:masterClrMapping/>
  </p:clrMapOvr>
  <p:transition spd="slow">
    <p:circl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3920121589"/>
      </p:ext>
    </p:extLst>
  </p:cSld>
  <p:clrMapOvr>
    <a:masterClrMapping/>
  </p:clrMapOvr>
  <p:transition spd="slow">
    <p:circl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1948589423"/>
      </p:ext>
    </p:extLst>
  </p:cSld>
  <p:clrMapOvr>
    <a:masterClrMapping/>
  </p:clrMapOvr>
  <p:transition spd="slow">
    <p:circl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5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5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4164715755"/>
      </p:ext>
    </p:extLst>
  </p:cSld>
  <p:clrMapOvr>
    <a:masterClrMapping/>
  </p:clrMapOvr>
  <p:transition spd="slow">
    <p:circl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2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3412349948"/>
      </p:ext>
    </p:extLst>
  </p:cSld>
  <p:clrMapOvr>
    <a:masterClrMapping/>
  </p:clrMapOvr>
  <p:transition spd="slow">
    <p:circl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798235442"/>
      </p:ext>
    </p:extLst>
  </p:cSld>
  <p:clrMapOvr>
    <a:masterClrMapping/>
  </p:clrMapOvr>
  <p:transition spd="slow">
    <p:circl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9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4245686810"/>
      </p:ext>
    </p:extLst>
  </p:cSld>
  <p:clrMapOvr>
    <a:masterClrMapping/>
  </p:clrMapOvr>
  <p:transition spd="slow">
    <p:circl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2299286882"/>
      </p:ext>
    </p:extLst>
  </p:cSld>
  <p:clrMapOvr>
    <a:masterClrMapping/>
  </p:clrMapOvr>
  <p:transition spd="slow">
    <p:circl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7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4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3/5/2020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1129091686"/>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9127462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3/5/2020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3372547509"/>
      </p:ext>
    </p:extLst>
  </p:cSld>
  <p:clrMapOvr>
    <a:masterClrMapping/>
  </p:clrMapOvr>
  <p:transition spd="slow">
    <p:circl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3/5/2020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3285294455"/>
      </p:ext>
    </p:extLst>
  </p:cSld>
  <p:clrMapOvr>
    <a:masterClrMapping/>
  </p:clrMapOvr>
  <p:transition spd="slow">
    <p:circl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9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3029002408"/>
      </p:ext>
    </p:extLst>
  </p:cSld>
  <p:clrMapOvr>
    <a:masterClrMapping/>
  </p:clrMapOvr>
  <p:transition spd="slow">
    <p:circl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919272908"/>
      </p:ext>
    </p:extLst>
  </p:cSld>
  <p:clrMapOvr>
    <a:masterClrMapping/>
  </p:clrMapOvr>
  <p:transition spd="slow">
    <p:circl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2037239404"/>
      </p:ext>
    </p:extLst>
  </p:cSld>
  <p:clrMapOvr>
    <a:masterClrMapping/>
  </p:clrMapOvr>
  <p:transition spd="slow">
    <p:circl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53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53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3913444180"/>
      </p:ext>
    </p:extLst>
  </p:cSld>
  <p:clrMapOvr>
    <a:masterClrMapping/>
  </p:clrMapOvr>
  <p:transition spd="slow">
    <p:circl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89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CE0D4D2C-8C50-4FE6-8CE9-CEA6B61A60C7}" type="datetime1">
              <a:rPr lang="en-US"/>
              <a:pPr>
                <a:defRPr/>
              </a:pPr>
              <a:t>3/5/2020</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F9408E6-58C6-41A2-ADDF-774AA15250C9}" type="slidenum">
              <a:rPr lang="en-US"/>
              <a:pPr>
                <a:defRPr/>
              </a:pPr>
              <a:t>‹#›</a:t>
            </a:fld>
            <a:endParaRPr lang="en-US"/>
          </a:p>
        </p:txBody>
      </p:sp>
    </p:spTree>
    <p:extLst>
      <p:ext uri="{BB962C8B-B14F-4D97-AF65-F5344CB8AC3E}">
        <p14:creationId xmlns:p14="http://schemas.microsoft.com/office/powerpoint/2010/main" xmlns="" val="16938450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C7031457-D2D6-4B4F-8187-B85B95458B81}" type="datetime1">
              <a:rPr lang="en-US"/>
              <a:pPr>
                <a:defRPr/>
              </a:pPr>
              <a:t>3/5/2020</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43852A8-9E24-4DC5-84F2-30C6B1E6AE05}" type="slidenum">
              <a:rPr lang="en-US"/>
              <a:pPr>
                <a:defRPr/>
              </a:pPr>
              <a:t>‹#›</a:t>
            </a:fld>
            <a:endParaRPr lang="en-US"/>
          </a:p>
        </p:txBody>
      </p:sp>
    </p:spTree>
    <p:extLst>
      <p:ext uri="{BB962C8B-B14F-4D97-AF65-F5344CB8AC3E}">
        <p14:creationId xmlns:p14="http://schemas.microsoft.com/office/powerpoint/2010/main" xmlns="" val="30402126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37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7396DB9F-4EF1-4819-8A74-F757EEB1E696}" type="datetime1">
              <a:rPr lang="en-US"/>
              <a:pPr>
                <a:defRPr/>
              </a:pPr>
              <a:t>3/5/2020</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22C449A-6E2D-4220-AA23-7F53F26FFA48}" type="slidenum">
              <a:rPr lang="en-US"/>
              <a:pPr>
                <a:defRPr/>
              </a:pPr>
              <a:t>‹#›</a:t>
            </a:fld>
            <a:endParaRPr lang="en-US"/>
          </a:p>
        </p:txBody>
      </p:sp>
    </p:spTree>
    <p:extLst>
      <p:ext uri="{BB962C8B-B14F-4D97-AF65-F5344CB8AC3E}">
        <p14:creationId xmlns:p14="http://schemas.microsoft.com/office/powerpoint/2010/main" xmlns="" val="871545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9C624666-2243-4826-97BC-8B3369607669}" type="datetime1">
              <a:rPr lang="en-US"/>
              <a:pPr>
                <a:defRPr/>
              </a:pPr>
              <a:t>3/5/2020</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181FE3B8-34CC-48FA-823A-392F70177CBE}" type="slidenum">
              <a:rPr lang="en-US"/>
              <a:pPr>
                <a:defRPr/>
              </a:pPr>
              <a:t>‹#›</a:t>
            </a:fld>
            <a:endParaRPr lang="en-US"/>
          </a:p>
        </p:txBody>
      </p:sp>
    </p:spTree>
    <p:extLst>
      <p:ext uri="{BB962C8B-B14F-4D97-AF65-F5344CB8AC3E}">
        <p14:creationId xmlns:p14="http://schemas.microsoft.com/office/powerpoint/2010/main" xmlns="" val="149512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3773651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76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76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0DC4337E-60F1-4239-B289-C580487A595E}" type="datetime1">
              <a:rPr lang="en-US"/>
              <a:pPr>
                <a:defRPr/>
              </a:pPr>
              <a:t>3/5/2020</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BAF0835B-796B-409B-A9DF-F0D15225322D}" type="slidenum">
              <a:rPr lang="en-US"/>
              <a:pPr>
                <a:defRPr/>
              </a:pPr>
              <a:t>‹#›</a:t>
            </a:fld>
            <a:endParaRPr lang="en-US"/>
          </a:p>
        </p:txBody>
      </p:sp>
    </p:spTree>
    <p:extLst>
      <p:ext uri="{BB962C8B-B14F-4D97-AF65-F5344CB8AC3E}">
        <p14:creationId xmlns:p14="http://schemas.microsoft.com/office/powerpoint/2010/main" xmlns="" val="34798051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6888B89C-98E4-4A4E-AB7E-9A4FE76839CB}" type="datetime1">
              <a:rPr lang="en-US"/>
              <a:pPr>
                <a:defRPr/>
              </a:pPr>
              <a:t>3/5/2020</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29CE7B40-4D2A-45D1-9ECF-44C9F3264DC3}" type="slidenum">
              <a:rPr lang="en-US"/>
              <a:pPr>
                <a:defRPr/>
              </a:pPr>
              <a:t>‹#›</a:t>
            </a:fld>
            <a:endParaRPr lang="en-US"/>
          </a:p>
        </p:txBody>
      </p:sp>
    </p:spTree>
    <p:extLst>
      <p:ext uri="{BB962C8B-B14F-4D97-AF65-F5344CB8AC3E}">
        <p14:creationId xmlns:p14="http://schemas.microsoft.com/office/powerpoint/2010/main" xmlns="" val="24129614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9B9CBFFC-AC6D-48C0-8552-810C06CAA8BC}" type="datetime1">
              <a:rPr lang="en-US"/>
              <a:pPr>
                <a:defRPr/>
              </a:pPr>
              <a:t>3/5/2020</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0A2FF0A5-00AB-40E0-883A-A3AB06110161}" type="slidenum">
              <a:rPr lang="en-US"/>
              <a:pPr>
                <a:defRPr/>
              </a:pPr>
              <a:t>‹#›</a:t>
            </a:fld>
            <a:endParaRPr lang="en-US"/>
          </a:p>
        </p:txBody>
      </p:sp>
    </p:spTree>
    <p:extLst>
      <p:ext uri="{BB962C8B-B14F-4D97-AF65-F5344CB8AC3E}">
        <p14:creationId xmlns:p14="http://schemas.microsoft.com/office/powerpoint/2010/main" xmlns="" val="1961741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45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3CE0850E-DAF8-43BD-8CAC-B8100B3CCAED}" type="datetime1">
              <a:rPr lang="en-US"/>
              <a:pPr>
                <a:defRPr/>
              </a:pPr>
              <a:t>3/5/2020</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5EC1A40F-1B79-4F85-854C-E1AA2D9A657E}" type="slidenum">
              <a:rPr lang="en-US"/>
              <a:pPr>
                <a:defRPr/>
              </a:pPr>
              <a:t>‹#›</a:t>
            </a:fld>
            <a:endParaRPr lang="en-US"/>
          </a:p>
        </p:txBody>
      </p:sp>
    </p:spTree>
    <p:extLst>
      <p:ext uri="{BB962C8B-B14F-4D97-AF65-F5344CB8AC3E}">
        <p14:creationId xmlns:p14="http://schemas.microsoft.com/office/powerpoint/2010/main" xmlns="" val="16678799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7B74B847-F08E-49FF-837C-AE9122A84938}" type="datetime1">
              <a:rPr lang="en-US"/>
              <a:pPr>
                <a:defRPr/>
              </a:pPr>
              <a:t>3/5/2020</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C652B93F-D10A-4B66-8ED0-F770020CC3FE}" type="slidenum">
              <a:rPr lang="en-US"/>
              <a:pPr>
                <a:defRPr/>
              </a:pPr>
              <a:t>‹#›</a:t>
            </a:fld>
            <a:endParaRPr lang="en-US"/>
          </a:p>
        </p:txBody>
      </p:sp>
    </p:spTree>
    <p:extLst>
      <p:ext uri="{BB962C8B-B14F-4D97-AF65-F5344CB8AC3E}">
        <p14:creationId xmlns:p14="http://schemas.microsoft.com/office/powerpoint/2010/main" xmlns="" val="27784071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C26DEACD-AE15-4378-885D-71FB9D6AF5D7}" type="datetime1">
              <a:rPr lang="en-US"/>
              <a:pPr>
                <a:defRPr/>
              </a:pPr>
              <a:t>3/5/2020</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805584C-B6D0-443F-A281-6DEFD64992F2}" type="slidenum">
              <a:rPr lang="en-US"/>
              <a:pPr>
                <a:defRPr/>
              </a:pPr>
              <a:t>‹#›</a:t>
            </a:fld>
            <a:endParaRPr lang="en-US"/>
          </a:p>
        </p:txBody>
      </p:sp>
    </p:spTree>
    <p:extLst>
      <p:ext uri="{BB962C8B-B14F-4D97-AF65-F5344CB8AC3E}">
        <p14:creationId xmlns:p14="http://schemas.microsoft.com/office/powerpoint/2010/main" xmlns="" val="13364933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10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610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2322B6E-6149-4FE9-8AA8-547BB72BD8D8}" type="datetime1">
              <a:rPr lang="en-US"/>
              <a:pPr>
                <a:defRPr/>
              </a:pPr>
              <a:t>3/5/2020</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CFE41E5-3F1A-4CC8-AE51-0AEB24D163B2}" type="slidenum">
              <a:rPr lang="en-US"/>
              <a:pPr>
                <a:defRPr/>
              </a:pPr>
              <a:t>‹#›</a:t>
            </a:fld>
            <a:endParaRPr lang="en-US"/>
          </a:p>
        </p:txBody>
      </p:sp>
    </p:spTree>
    <p:extLst>
      <p:ext uri="{BB962C8B-B14F-4D97-AF65-F5344CB8AC3E}">
        <p14:creationId xmlns:p14="http://schemas.microsoft.com/office/powerpoint/2010/main" xmlns="" val="14996960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FB3FF5-D052-425D-96A7-142F474F828F}"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9E5CD9-9E83-4D08-AEEF-8C9FF06BB6E1}" type="slidenum">
              <a:rPr lang="en-US" altLang="en-US"/>
              <a:pPr>
                <a:defRPr/>
              </a:pPr>
              <a:t>‹#›</a:t>
            </a:fld>
            <a:endParaRPr lang="en-US" altLang="en-US"/>
          </a:p>
        </p:txBody>
      </p:sp>
    </p:spTree>
    <p:extLst>
      <p:ext uri="{BB962C8B-B14F-4D97-AF65-F5344CB8AC3E}">
        <p14:creationId xmlns:p14="http://schemas.microsoft.com/office/powerpoint/2010/main" xmlns="" val="1006677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6AACD7-C32E-4EEB-A2D1-7209D550C1BB}"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0EB172-35CE-4C18-AF12-BD011BC809A0}" type="slidenum">
              <a:rPr lang="en-US" altLang="en-US"/>
              <a:pPr>
                <a:defRPr/>
              </a:pPr>
              <a:t>‹#›</a:t>
            </a:fld>
            <a:endParaRPr lang="en-US" altLang="en-US"/>
          </a:p>
        </p:txBody>
      </p:sp>
    </p:spTree>
    <p:extLst>
      <p:ext uri="{BB962C8B-B14F-4D97-AF65-F5344CB8AC3E}">
        <p14:creationId xmlns:p14="http://schemas.microsoft.com/office/powerpoint/2010/main" xmlns="" val="16484901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A7D1E-8E20-4EF3-B551-CD77C85CFC73}"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C7A8D1-37B0-4A30-AA11-45A018583CE9}" type="slidenum">
              <a:rPr lang="en-US" altLang="en-US"/>
              <a:pPr>
                <a:defRPr/>
              </a:pPr>
              <a:t>‹#›</a:t>
            </a:fld>
            <a:endParaRPr lang="en-US" altLang="en-US"/>
          </a:p>
        </p:txBody>
      </p:sp>
    </p:spTree>
    <p:extLst>
      <p:ext uri="{BB962C8B-B14F-4D97-AF65-F5344CB8AC3E}">
        <p14:creationId xmlns:p14="http://schemas.microsoft.com/office/powerpoint/2010/main" xmlns="" val="173718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9055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46D98A-C0AA-48AF-8FE9-8C3591F1DC79}" type="datetime1">
              <a:rPr lang="en-US" altLang="en-US"/>
              <a:pPr>
                <a:defRPr/>
              </a:pPr>
              <a:t>3/5/2020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DAA9D6-C418-462D-B349-C378C2C1ED42}" type="slidenum">
              <a:rPr lang="en-US" altLang="en-US"/>
              <a:pPr>
                <a:defRPr/>
              </a:pPr>
              <a:t>‹#›</a:t>
            </a:fld>
            <a:endParaRPr lang="en-US" altLang="en-US"/>
          </a:p>
        </p:txBody>
      </p:sp>
    </p:spTree>
    <p:extLst>
      <p:ext uri="{BB962C8B-B14F-4D97-AF65-F5344CB8AC3E}">
        <p14:creationId xmlns:p14="http://schemas.microsoft.com/office/powerpoint/2010/main" xmlns="" val="7460505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856DD1-0449-45D0-9E94-B5AA4CEDD1D7}" type="datetime1">
              <a:rPr lang="en-US" altLang="en-US"/>
              <a:pPr>
                <a:defRPr/>
              </a:pPr>
              <a:t>3/5/2020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C3C9A8-A618-4C50-9AFE-3AAA9189EEB1}" type="slidenum">
              <a:rPr lang="en-US" altLang="en-US"/>
              <a:pPr>
                <a:defRPr/>
              </a:pPr>
              <a:t>‹#›</a:t>
            </a:fld>
            <a:endParaRPr lang="en-US" altLang="en-US"/>
          </a:p>
        </p:txBody>
      </p:sp>
    </p:spTree>
    <p:extLst>
      <p:ext uri="{BB962C8B-B14F-4D97-AF65-F5344CB8AC3E}">
        <p14:creationId xmlns:p14="http://schemas.microsoft.com/office/powerpoint/2010/main" xmlns="" val="20775109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01B846-D231-4ACA-9694-1602B3F9E98F}" type="datetime1">
              <a:rPr lang="en-US" altLang="en-US"/>
              <a:pPr>
                <a:defRPr/>
              </a:pPr>
              <a:t>3/5/2020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39C55E-C587-46BE-84A0-C9F20DF298A3}" type="slidenum">
              <a:rPr lang="en-US" altLang="en-US"/>
              <a:pPr>
                <a:defRPr/>
              </a:pPr>
              <a:t>‹#›</a:t>
            </a:fld>
            <a:endParaRPr lang="en-US" altLang="en-US"/>
          </a:p>
        </p:txBody>
      </p:sp>
    </p:spTree>
    <p:extLst>
      <p:ext uri="{BB962C8B-B14F-4D97-AF65-F5344CB8AC3E}">
        <p14:creationId xmlns:p14="http://schemas.microsoft.com/office/powerpoint/2010/main" xmlns="" val="42122984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9DC128-7095-4B45-8326-8AC7714A08EA}" type="datetime1">
              <a:rPr lang="en-US" altLang="en-US"/>
              <a:pPr>
                <a:defRPr/>
              </a:pPr>
              <a:t>3/5/2020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18514C-AEA6-4C3A-8B68-619CEB245B67}" type="slidenum">
              <a:rPr lang="en-US" altLang="en-US"/>
              <a:pPr>
                <a:defRPr/>
              </a:pPr>
              <a:t>‹#›</a:t>
            </a:fld>
            <a:endParaRPr lang="en-US" altLang="en-US"/>
          </a:p>
        </p:txBody>
      </p:sp>
    </p:spTree>
    <p:extLst>
      <p:ext uri="{BB962C8B-B14F-4D97-AF65-F5344CB8AC3E}">
        <p14:creationId xmlns:p14="http://schemas.microsoft.com/office/powerpoint/2010/main" xmlns="" val="25117189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218621-5C34-4B0C-BE62-F9132AE01729}" type="datetime1">
              <a:rPr lang="en-US" altLang="en-US"/>
              <a:pPr>
                <a:defRPr/>
              </a:pPr>
              <a:t>3/5/2020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1A718C-0A63-4829-A8AF-AFEA4C87A837}" type="slidenum">
              <a:rPr lang="en-US" altLang="en-US"/>
              <a:pPr>
                <a:defRPr/>
              </a:pPr>
              <a:t>‹#›</a:t>
            </a:fld>
            <a:endParaRPr lang="en-US" altLang="en-US"/>
          </a:p>
        </p:txBody>
      </p:sp>
    </p:spTree>
    <p:extLst>
      <p:ext uri="{BB962C8B-B14F-4D97-AF65-F5344CB8AC3E}">
        <p14:creationId xmlns:p14="http://schemas.microsoft.com/office/powerpoint/2010/main" xmlns="" val="1751679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E39B33-06F7-4AB3-9316-D299B5CAE6B6}" type="datetime1">
              <a:rPr lang="en-US" altLang="en-US"/>
              <a:pPr>
                <a:defRPr/>
              </a:pPr>
              <a:t>3/5/2020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213F4F-5A94-448A-844E-90387D1C0FCA}" type="slidenum">
              <a:rPr lang="en-US" altLang="en-US"/>
              <a:pPr>
                <a:defRPr/>
              </a:pPr>
              <a:t>‹#›</a:t>
            </a:fld>
            <a:endParaRPr lang="en-US" altLang="en-US"/>
          </a:p>
        </p:txBody>
      </p:sp>
    </p:spTree>
    <p:extLst>
      <p:ext uri="{BB962C8B-B14F-4D97-AF65-F5344CB8AC3E}">
        <p14:creationId xmlns:p14="http://schemas.microsoft.com/office/powerpoint/2010/main" xmlns="" val="22958688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867486-9554-494F-BB8C-EF6B977CA02D}"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EB1C5F-9CCA-473B-8F7D-EB7252D9E2A6}" type="slidenum">
              <a:rPr lang="en-US" altLang="en-US"/>
              <a:pPr>
                <a:defRPr/>
              </a:pPr>
              <a:t>‹#›</a:t>
            </a:fld>
            <a:endParaRPr lang="en-US" altLang="en-US"/>
          </a:p>
        </p:txBody>
      </p:sp>
    </p:spTree>
    <p:extLst>
      <p:ext uri="{BB962C8B-B14F-4D97-AF65-F5344CB8AC3E}">
        <p14:creationId xmlns:p14="http://schemas.microsoft.com/office/powerpoint/2010/main" xmlns="" val="39989348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BF7FA6-7C2E-427A-AD08-319DE164863A}" type="datetime1">
              <a:rPr lang="en-US" altLang="en-US"/>
              <a:pPr>
                <a:defRPr/>
              </a:pPr>
              <a:t>3/5/2020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688834-1B86-4C2C-9981-EE33C48B67A7}" type="slidenum">
              <a:rPr lang="en-US" altLang="en-US"/>
              <a:pPr>
                <a:defRPr/>
              </a:pPr>
              <a:t>‹#›</a:t>
            </a:fld>
            <a:endParaRPr lang="en-US" altLang="en-US"/>
          </a:p>
        </p:txBody>
      </p:sp>
    </p:spTree>
    <p:extLst>
      <p:ext uri="{BB962C8B-B14F-4D97-AF65-F5344CB8AC3E}">
        <p14:creationId xmlns:p14="http://schemas.microsoft.com/office/powerpoint/2010/main" xmlns="" val="697133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2AE0C0-2D5D-47E5-891A-8498C0383A66}"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8D139-3F65-40D2-B6A4-E3B23240DD42}" type="slidenum">
              <a:rPr lang="en-US"/>
              <a:pPr>
                <a:defRPr/>
              </a:pPr>
              <a:t>‹#›</a:t>
            </a:fld>
            <a:endParaRPr lang="en-US"/>
          </a:p>
        </p:txBody>
      </p:sp>
    </p:spTree>
    <p:extLst>
      <p:ext uri="{BB962C8B-B14F-4D97-AF65-F5344CB8AC3E}">
        <p14:creationId xmlns:p14="http://schemas.microsoft.com/office/powerpoint/2010/main" xmlns="" val="4178376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28789F-4DBC-4BDE-977F-FDE6F6586C87}"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4265F-37CA-4F13-8C11-DEEA2C6DE7A1}" type="slidenum">
              <a:rPr lang="en-US"/>
              <a:pPr>
                <a:defRPr/>
              </a:pPr>
              <a:t>‹#›</a:t>
            </a:fld>
            <a:endParaRPr lang="en-US"/>
          </a:p>
        </p:txBody>
      </p:sp>
    </p:spTree>
    <p:extLst>
      <p:ext uri="{BB962C8B-B14F-4D97-AF65-F5344CB8AC3E}">
        <p14:creationId xmlns:p14="http://schemas.microsoft.com/office/powerpoint/2010/main" xmlns="" val="225272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8712422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6BBFBB-6A34-437E-901E-9610BEAA823E}"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94BBE-4485-47C6-B7BF-BF687F9C7087}" type="slidenum">
              <a:rPr lang="en-US"/>
              <a:pPr>
                <a:defRPr/>
              </a:pPr>
              <a:t>‹#›</a:t>
            </a:fld>
            <a:endParaRPr lang="en-US"/>
          </a:p>
        </p:txBody>
      </p:sp>
    </p:spTree>
    <p:extLst>
      <p:ext uri="{BB962C8B-B14F-4D97-AF65-F5344CB8AC3E}">
        <p14:creationId xmlns:p14="http://schemas.microsoft.com/office/powerpoint/2010/main" xmlns="" val="8957673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F2D831-1619-48F8-953D-804640B069A2}" type="datetime1">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BA7BC-95AB-4BBC-8435-6774CBEDE675}" type="slidenum">
              <a:rPr lang="en-US"/>
              <a:pPr>
                <a:defRPr/>
              </a:pPr>
              <a:t>‹#›</a:t>
            </a:fld>
            <a:endParaRPr lang="en-US"/>
          </a:p>
        </p:txBody>
      </p:sp>
    </p:spTree>
    <p:extLst>
      <p:ext uri="{BB962C8B-B14F-4D97-AF65-F5344CB8AC3E}">
        <p14:creationId xmlns:p14="http://schemas.microsoft.com/office/powerpoint/2010/main" xmlns="" val="13384077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ECD239-FB04-4DF4-BF3C-81953A400E61}" type="datetime1">
              <a:rPr lang="en-US"/>
              <a:pPr>
                <a:defRPr/>
              </a:pPr>
              <a:t>3/5/2020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18E65C-7137-4547-86E9-EC3CB115E824}" type="slidenum">
              <a:rPr lang="en-US"/>
              <a:pPr>
                <a:defRPr/>
              </a:pPr>
              <a:t>‹#›</a:t>
            </a:fld>
            <a:endParaRPr lang="en-US"/>
          </a:p>
        </p:txBody>
      </p:sp>
    </p:spTree>
    <p:extLst>
      <p:ext uri="{BB962C8B-B14F-4D97-AF65-F5344CB8AC3E}">
        <p14:creationId xmlns:p14="http://schemas.microsoft.com/office/powerpoint/2010/main" xmlns="" val="38032104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407EE9-A648-40D1-BFFE-555C139E6B88}" type="datetime1">
              <a:rPr lang="en-US"/>
              <a:pPr>
                <a:defRPr/>
              </a:pPr>
              <a:t>3/5/2020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24A6D0-D4BC-4669-9C78-965F6194CC72}" type="slidenum">
              <a:rPr lang="en-US"/>
              <a:pPr>
                <a:defRPr/>
              </a:pPr>
              <a:t>‹#›</a:t>
            </a:fld>
            <a:endParaRPr lang="en-US"/>
          </a:p>
        </p:txBody>
      </p:sp>
    </p:spTree>
    <p:extLst>
      <p:ext uri="{BB962C8B-B14F-4D97-AF65-F5344CB8AC3E}">
        <p14:creationId xmlns:p14="http://schemas.microsoft.com/office/powerpoint/2010/main" xmlns="" val="10463399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764466-0A26-43CD-B1BD-65670E8D1E66}" type="datetime1">
              <a:rPr lang="en-US"/>
              <a:pPr>
                <a:defRPr/>
              </a:pPr>
              <a:t>3/5/2020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F10F8C-958C-40F9-A9D7-4A2396A5ABE7}" type="slidenum">
              <a:rPr lang="en-US"/>
              <a:pPr>
                <a:defRPr/>
              </a:pPr>
              <a:t>‹#›</a:t>
            </a:fld>
            <a:endParaRPr lang="en-US"/>
          </a:p>
        </p:txBody>
      </p:sp>
    </p:spTree>
    <p:extLst>
      <p:ext uri="{BB962C8B-B14F-4D97-AF65-F5344CB8AC3E}">
        <p14:creationId xmlns:p14="http://schemas.microsoft.com/office/powerpoint/2010/main" xmlns="" val="14151418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9A2C5B-2FAE-46C2-B121-BB3EAF68EE38}" type="datetime1">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72590-1BE4-4638-8251-12ED6F7A0F89}" type="slidenum">
              <a:rPr lang="en-US"/>
              <a:pPr>
                <a:defRPr/>
              </a:pPr>
              <a:t>‹#›</a:t>
            </a:fld>
            <a:endParaRPr lang="en-US"/>
          </a:p>
        </p:txBody>
      </p:sp>
    </p:spTree>
    <p:extLst>
      <p:ext uri="{BB962C8B-B14F-4D97-AF65-F5344CB8AC3E}">
        <p14:creationId xmlns:p14="http://schemas.microsoft.com/office/powerpoint/2010/main" xmlns="" val="7247279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9FBB4-12E8-4644-8ED4-5473C182B6FB}" type="datetime1">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2E7A9-AE49-453E-A8C0-2AA95990E62E}" type="slidenum">
              <a:rPr lang="en-US"/>
              <a:pPr>
                <a:defRPr/>
              </a:pPr>
              <a:t>‹#›</a:t>
            </a:fld>
            <a:endParaRPr lang="en-US"/>
          </a:p>
        </p:txBody>
      </p:sp>
    </p:spTree>
    <p:extLst>
      <p:ext uri="{BB962C8B-B14F-4D97-AF65-F5344CB8AC3E}">
        <p14:creationId xmlns:p14="http://schemas.microsoft.com/office/powerpoint/2010/main" xmlns="" val="27466451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90E00B-4023-4617-8165-B78638852056}"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E3A0A-9967-40EE-9005-6A284A4F6100}" type="slidenum">
              <a:rPr lang="en-US"/>
              <a:pPr>
                <a:defRPr/>
              </a:pPr>
              <a:t>‹#›</a:t>
            </a:fld>
            <a:endParaRPr lang="en-US"/>
          </a:p>
        </p:txBody>
      </p:sp>
    </p:spTree>
    <p:extLst>
      <p:ext uri="{BB962C8B-B14F-4D97-AF65-F5344CB8AC3E}">
        <p14:creationId xmlns:p14="http://schemas.microsoft.com/office/powerpoint/2010/main" xmlns="" val="39132035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89F60-D975-4161-87F3-FE0608961D4C}"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AF21E-E360-4F0F-91BC-BCA02718A418}" type="slidenum">
              <a:rPr lang="en-US"/>
              <a:pPr>
                <a:defRPr/>
              </a:pPr>
              <a:t>‹#›</a:t>
            </a:fld>
            <a:endParaRPr lang="en-US"/>
          </a:p>
        </p:txBody>
      </p:sp>
    </p:spTree>
    <p:extLst>
      <p:ext uri="{BB962C8B-B14F-4D97-AF65-F5344CB8AC3E}">
        <p14:creationId xmlns:p14="http://schemas.microsoft.com/office/powerpoint/2010/main" xmlns="" val="610546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98838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3/5/2020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7947181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7747673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6280619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1230043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8" name="Footer Placeholder 4"/>
          <p:cNvSpPr>
            <a:spLocks noGrp="1"/>
          </p:cNvSpPr>
          <p:nvPr>
            <p:ph type="ftr" sz="quarter" idx="11"/>
          </p:nvPr>
        </p:nvSpPr>
        <p:spPr/>
        <p:txBody>
          <a:bodyPr/>
          <a:lstStyle>
            <a:lvl1pPr>
              <a:defRPr/>
            </a:lvl1pPr>
          </a:lstStyle>
          <a:p>
            <a:endParaRPr lang="en-ZA"/>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1585156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4" name="Footer Placeholder 4"/>
          <p:cNvSpPr>
            <a:spLocks noGrp="1"/>
          </p:cNvSpPr>
          <p:nvPr>
            <p:ph type="ftr" sz="quarter" idx="11"/>
          </p:nvPr>
        </p:nvSpPr>
        <p:spPr/>
        <p:txBody>
          <a:bodyPr/>
          <a:lstStyle>
            <a:lvl1pPr>
              <a:defRPr/>
            </a:lvl1pPr>
          </a:lstStyle>
          <a:p>
            <a:endParaRPr lang="en-ZA"/>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3790830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3" name="Footer Placeholder 4"/>
          <p:cNvSpPr>
            <a:spLocks noGrp="1"/>
          </p:cNvSpPr>
          <p:nvPr>
            <p:ph type="ftr" sz="quarter" idx="11"/>
          </p:nvPr>
        </p:nvSpPr>
        <p:spPr/>
        <p:txBody>
          <a:bodyPr/>
          <a:lstStyle>
            <a:lvl1pPr>
              <a:defRPr/>
            </a:lvl1pPr>
          </a:lstStyle>
          <a:p>
            <a:endParaRPr lang="en-ZA"/>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6323074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0561993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4584977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716368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51431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3/5/2020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7212435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91"/>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0E2189-8B84-42A2-9786-8C569287B633}"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DD05A0-77FD-4E14-8324-2598D5FC8AE6}" type="slidenum">
              <a:rPr lang="en-US" altLang="en-US"/>
              <a:pPr/>
              <a:t>‹#›</a:t>
            </a:fld>
            <a:endParaRPr lang="en-US" altLang="en-US"/>
          </a:p>
        </p:txBody>
      </p:sp>
    </p:spTree>
    <p:extLst>
      <p:ext uri="{BB962C8B-B14F-4D97-AF65-F5344CB8AC3E}">
        <p14:creationId xmlns:p14="http://schemas.microsoft.com/office/powerpoint/2010/main" xmlns="" val="19521363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FA12BD-31AD-471A-B165-2EDA7AF2A82C}"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5302EB-3FA4-48A1-B455-C46BB00DFCE6}" type="slidenum">
              <a:rPr lang="en-US" altLang="en-US"/>
              <a:pPr/>
              <a:t>‹#›</a:t>
            </a:fld>
            <a:endParaRPr lang="en-US" altLang="en-US"/>
          </a:p>
        </p:txBody>
      </p:sp>
    </p:spTree>
    <p:extLst>
      <p:ext uri="{BB962C8B-B14F-4D97-AF65-F5344CB8AC3E}">
        <p14:creationId xmlns:p14="http://schemas.microsoft.com/office/powerpoint/2010/main" xmlns="" val="37145085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66"/>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4D0C321-199C-4996-9090-A90F23574C42}"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0D92C8-7579-4F42-8014-E7729E487084}" type="slidenum">
              <a:rPr lang="en-US" altLang="en-US"/>
              <a:pPr/>
              <a:t>‹#›</a:t>
            </a:fld>
            <a:endParaRPr lang="en-US" altLang="en-US"/>
          </a:p>
        </p:txBody>
      </p:sp>
    </p:spTree>
    <p:extLst>
      <p:ext uri="{BB962C8B-B14F-4D97-AF65-F5344CB8AC3E}">
        <p14:creationId xmlns:p14="http://schemas.microsoft.com/office/powerpoint/2010/main" xmlns="" val="38150013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D970AE-934C-44C3-BAEC-092D049AB239}" type="datetime1">
              <a:rPr lang="en-US" altLang="en-US"/>
              <a:pPr>
                <a:defRPr/>
              </a:pPr>
              <a:t>3/5/2020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238820-7F61-4167-A2D9-6F6864B617F0}" type="slidenum">
              <a:rPr lang="en-US" altLang="en-US"/>
              <a:pPr/>
              <a:t>‹#›</a:t>
            </a:fld>
            <a:endParaRPr lang="en-US" altLang="en-US"/>
          </a:p>
        </p:txBody>
      </p:sp>
    </p:spTree>
    <p:extLst>
      <p:ext uri="{BB962C8B-B14F-4D97-AF65-F5344CB8AC3E}">
        <p14:creationId xmlns:p14="http://schemas.microsoft.com/office/powerpoint/2010/main" xmlns="" val="35663051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0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0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F025D9-C7DD-4367-BE82-A31B0EF5FFB2}" type="datetime1">
              <a:rPr lang="en-US" altLang="en-US"/>
              <a:pPr>
                <a:defRPr/>
              </a:pPr>
              <a:t>3/5/2020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F47223-D329-4EB6-AAA0-C4074689F56A}" type="slidenum">
              <a:rPr lang="en-US" altLang="en-US"/>
              <a:pPr/>
              <a:t>‹#›</a:t>
            </a:fld>
            <a:endParaRPr lang="en-US" altLang="en-US"/>
          </a:p>
        </p:txBody>
      </p:sp>
    </p:spTree>
    <p:extLst>
      <p:ext uri="{BB962C8B-B14F-4D97-AF65-F5344CB8AC3E}">
        <p14:creationId xmlns:p14="http://schemas.microsoft.com/office/powerpoint/2010/main" xmlns="" val="35174426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9DAFAA-2FDF-4202-A7BA-1F501B897AB1}" type="datetime1">
              <a:rPr lang="en-US" altLang="en-US"/>
              <a:pPr>
                <a:defRPr/>
              </a:pPr>
              <a:t>3/5/2020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4D02E0B-F4CD-4207-A4A9-9006483C8C5B}" type="slidenum">
              <a:rPr lang="en-US" altLang="en-US"/>
              <a:pPr/>
              <a:t>‹#›</a:t>
            </a:fld>
            <a:endParaRPr lang="en-US" altLang="en-US"/>
          </a:p>
        </p:txBody>
      </p:sp>
    </p:spTree>
    <p:extLst>
      <p:ext uri="{BB962C8B-B14F-4D97-AF65-F5344CB8AC3E}">
        <p14:creationId xmlns:p14="http://schemas.microsoft.com/office/powerpoint/2010/main" xmlns="" val="40123159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338E28-0CA3-4D0C-BBF3-9AF636D15B7C}" type="datetime1">
              <a:rPr lang="en-US" altLang="en-US"/>
              <a:pPr>
                <a:defRPr/>
              </a:pPr>
              <a:t>3/5/2020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7A5CB8F-E5D8-4373-AFC4-4B1BCC53CB61}" type="slidenum">
              <a:rPr lang="en-US" altLang="en-US"/>
              <a:pPr/>
              <a:t>‹#›</a:t>
            </a:fld>
            <a:endParaRPr lang="en-US" altLang="en-US"/>
          </a:p>
        </p:txBody>
      </p:sp>
    </p:spTree>
    <p:extLst>
      <p:ext uri="{BB962C8B-B14F-4D97-AF65-F5344CB8AC3E}">
        <p14:creationId xmlns:p14="http://schemas.microsoft.com/office/powerpoint/2010/main" xmlns="" val="3229381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7AEEA8-44D3-48B4-BAB5-9220FA5FEB73}" type="datetime1">
              <a:rPr lang="en-US" altLang="en-US"/>
              <a:pPr>
                <a:defRPr/>
              </a:pPr>
              <a:t>3/5/2020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B73BA7-2505-4225-9993-6CB713D1EB4A}" type="slidenum">
              <a:rPr lang="en-US" altLang="en-US"/>
              <a:pPr/>
              <a:t>‹#›</a:t>
            </a:fld>
            <a:endParaRPr lang="en-US" altLang="en-US"/>
          </a:p>
        </p:txBody>
      </p:sp>
    </p:spTree>
    <p:extLst>
      <p:ext uri="{BB962C8B-B14F-4D97-AF65-F5344CB8AC3E}">
        <p14:creationId xmlns:p14="http://schemas.microsoft.com/office/powerpoint/2010/main" xmlns="" val="36773317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C9F112-D951-4FFA-ADFE-BF4191AA5F56}" type="datetime1">
              <a:rPr lang="en-US" altLang="en-US"/>
              <a:pPr>
                <a:defRPr/>
              </a:pPr>
              <a:t>3/5/2020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D80DC30-D40E-408F-A182-BF87C1085783}" type="slidenum">
              <a:rPr lang="en-US" altLang="en-US"/>
              <a:pPr/>
              <a:t>‹#›</a:t>
            </a:fld>
            <a:endParaRPr lang="en-US" altLang="en-US"/>
          </a:p>
        </p:txBody>
      </p:sp>
    </p:spTree>
    <p:extLst>
      <p:ext uri="{BB962C8B-B14F-4D97-AF65-F5344CB8AC3E}">
        <p14:creationId xmlns:p14="http://schemas.microsoft.com/office/powerpoint/2010/main" xmlns="" val="2885362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A9A157-BA2C-4E75-81A3-04CEC83DD0E1}"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876BBD-2935-4DB8-AFF7-7B88B14B134A}" type="slidenum">
              <a:rPr lang="en-US" altLang="en-US"/>
              <a:pPr/>
              <a:t>‹#›</a:t>
            </a:fld>
            <a:endParaRPr lang="en-US" altLang="en-US"/>
          </a:p>
        </p:txBody>
      </p:sp>
    </p:spTree>
    <p:extLst>
      <p:ext uri="{BB962C8B-B14F-4D97-AF65-F5344CB8AC3E}">
        <p14:creationId xmlns:p14="http://schemas.microsoft.com/office/powerpoint/2010/main" xmlns="" val="456185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3/5/2020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0046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04"/>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04"/>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BD102E-F618-421B-AA88-50A6BA20D5FF}"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82DB8E-CEEC-4D1C-965E-84B8ABADEA5A}" type="slidenum">
              <a:rPr lang="en-US" altLang="en-US"/>
              <a:pPr/>
              <a:t>‹#›</a:t>
            </a:fld>
            <a:endParaRPr lang="en-US" altLang="en-US"/>
          </a:p>
        </p:txBody>
      </p:sp>
    </p:spTree>
    <p:extLst>
      <p:ext uri="{BB962C8B-B14F-4D97-AF65-F5344CB8AC3E}">
        <p14:creationId xmlns:p14="http://schemas.microsoft.com/office/powerpoint/2010/main" xmlns="" val="29735082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828801"/>
            <a:ext cx="8229600" cy="4302125"/>
          </a:xfrm>
        </p:spPr>
        <p:txBody>
          <a:bodyPr/>
          <a:lstStyle/>
          <a:p>
            <a:pPr lvl="0"/>
            <a:endParaRPr lang="en-ZA" noProof="0" dirty="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C299D4-C083-4D2F-BB22-218EB2345EF7}" type="slidenum">
              <a:rPr lang="en-US" altLang="en-US"/>
              <a:pPr/>
              <a:t>‹#›</a:t>
            </a:fld>
            <a:endParaRPr lang="en-US" altLang="en-US"/>
          </a:p>
        </p:txBody>
      </p:sp>
    </p:spTree>
    <p:extLst>
      <p:ext uri="{BB962C8B-B14F-4D97-AF65-F5344CB8AC3E}">
        <p14:creationId xmlns:p14="http://schemas.microsoft.com/office/powerpoint/2010/main" xmlns="" val="34094885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7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0476325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36684516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5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41436837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18282413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0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0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41859249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0321229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146923196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9522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4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3266746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5630525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5015858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8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98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34367755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5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37886148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8797040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3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366632247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8626525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8609715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5918747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404950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712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0919582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982686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5418299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7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7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4491654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7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4670580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8656830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5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4831782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8735844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0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0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21921587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3988864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5685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2538585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15469872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8722591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202728328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8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98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9480761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9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B5A927A9-D43D-46CD-9B3F-418F9B07047E}"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BF4FC77-31D9-4E9C-B5DB-AE8F7F903EEC}" type="slidenum">
              <a:rPr lang="en-US" altLang="en-US"/>
              <a:pPr>
                <a:defRPr/>
              </a:pPr>
              <a:t>‹#›</a:t>
            </a:fld>
            <a:endParaRPr lang="en-US" altLang="en-US"/>
          </a:p>
        </p:txBody>
      </p:sp>
    </p:spTree>
    <p:extLst>
      <p:ext uri="{BB962C8B-B14F-4D97-AF65-F5344CB8AC3E}">
        <p14:creationId xmlns:p14="http://schemas.microsoft.com/office/powerpoint/2010/main" xmlns="" val="8770249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73E0B1D2-AEDE-4058-9703-5AC2F8C498FF}"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78DC41D-00E5-4236-98ED-6C70736658AF}" type="slidenum">
              <a:rPr lang="en-US" altLang="en-US"/>
              <a:pPr>
                <a:defRPr/>
              </a:pPr>
              <a:t>‹#›</a:t>
            </a:fld>
            <a:endParaRPr lang="en-US" altLang="en-US"/>
          </a:p>
        </p:txBody>
      </p:sp>
    </p:spTree>
    <p:extLst>
      <p:ext uri="{BB962C8B-B14F-4D97-AF65-F5344CB8AC3E}">
        <p14:creationId xmlns:p14="http://schemas.microsoft.com/office/powerpoint/2010/main" xmlns="" val="35700479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97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1674CE08-FEE8-4400-89FA-F94B459A8D79}"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BB65B28D-17C9-471E-BF86-0EF31B105AFB}" type="slidenum">
              <a:rPr lang="en-US" altLang="en-US"/>
              <a:pPr>
                <a:defRPr/>
              </a:pPr>
              <a:t>‹#›</a:t>
            </a:fld>
            <a:endParaRPr lang="en-US" altLang="en-US"/>
          </a:p>
        </p:txBody>
      </p:sp>
    </p:spTree>
    <p:extLst>
      <p:ext uri="{BB962C8B-B14F-4D97-AF65-F5344CB8AC3E}">
        <p14:creationId xmlns:p14="http://schemas.microsoft.com/office/powerpoint/2010/main" xmlns="" val="18457686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612D79F-5AB4-4880-98C4-A0257D0A9A6C}" type="datetime1">
              <a:rPr lang="en-US" altLang="en-US"/>
              <a:pPr>
                <a:defRPr/>
              </a:pPr>
              <a:t>3/5/2020</a:t>
            </a:fld>
            <a:endParaRPr lang="en-US" altLang="en-US"/>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C2FE9BA-C185-403B-A2F3-97A7427142F5}" type="slidenum">
              <a:rPr lang="en-US" altLang="en-US"/>
              <a:pPr>
                <a:defRPr/>
              </a:pPr>
              <a:t>‹#›</a:t>
            </a:fld>
            <a:endParaRPr lang="en-US" altLang="en-US"/>
          </a:p>
        </p:txBody>
      </p:sp>
    </p:spTree>
    <p:extLst>
      <p:ext uri="{BB962C8B-B14F-4D97-AF65-F5344CB8AC3E}">
        <p14:creationId xmlns:p14="http://schemas.microsoft.com/office/powerpoint/2010/main" xmlns="" val="26704036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56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56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0AE9E0F2-C9C9-47C1-AC26-B2862E6A3993}" type="datetime1">
              <a:rPr lang="en-US" altLang="en-US"/>
              <a:pPr>
                <a:defRPr/>
              </a:pPr>
              <a:t>3/5/2020</a:t>
            </a:fld>
            <a:endParaRPr lang="en-US" altLang="en-US"/>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925C6C07-050D-4168-AAA8-C854A8D1773D}" type="slidenum">
              <a:rPr lang="en-US" altLang="en-US"/>
              <a:pPr>
                <a:defRPr/>
              </a:pPr>
              <a:t>‹#›</a:t>
            </a:fld>
            <a:endParaRPr lang="en-US" altLang="en-US"/>
          </a:p>
        </p:txBody>
      </p:sp>
    </p:spTree>
    <p:extLst>
      <p:ext uri="{BB962C8B-B14F-4D97-AF65-F5344CB8AC3E}">
        <p14:creationId xmlns:p14="http://schemas.microsoft.com/office/powerpoint/2010/main" xmlns="" val="74810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1170215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10A487CB-EED0-4E6F-823C-8583ADEDDB0B}" type="datetime1">
              <a:rPr lang="en-US" altLang="en-US"/>
              <a:pPr>
                <a:defRPr/>
              </a:pPr>
              <a:t>3/5/2020</a:t>
            </a:fld>
            <a:endParaRPr lang="en-US" altLang="en-US"/>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20D5F953-8355-4A54-9B03-5D57C978F87F}" type="slidenum">
              <a:rPr lang="en-US" altLang="en-US"/>
              <a:pPr>
                <a:defRPr/>
              </a:pPr>
              <a:t>‹#›</a:t>
            </a:fld>
            <a:endParaRPr lang="en-US" altLang="en-US"/>
          </a:p>
        </p:txBody>
      </p:sp>
    </p:spTree>
    <p:extLst>
      <p:ext uri="{BB962C8B-B14F-4D97-AF65-F5344CB8AC3E}">
        <p14:creationId xmlns:p14="http://schemas.microsoft.com/office/powerpoint/2010/main" xmlns="" val="26279821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18542EEB-67B4-4E7F-8405-1FDE33952B5B}" type="datetime1">
              <a:rPr lang="en-US" altLang="en-US"/>
              <a:pPr>
                <a:defRPr/>
              </a:pPr>
              <a:t>3/5/2020</a:t>
            </a:fld>
            <a:endParaRPr lang="en-US" altLang="en-US"/>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97281F0-92F7-41D7-9BAE-27A26CEB3980}" type="slidenum">
              <a:rPr lang="en-US" altLang="en-US"/>
              <a:pPr>
                <a:defRPr/>
              </a:pPr>
              <a:t>‹#›</a:t>
            </a:fld>
            <a:endParaRPr lang="en-US" altLang="en-US"/>
          </a:p>
        </p:txBody>
      </p:sp>
    </p:spTree>
    <p:extLst>
      <p:ext uri="{BB962C8B-B14F-4D97-AF65-F5344CB8AC3E}">
        <p14:creationId xmlns:p14="http://schemas.microsoft.com/office/powerpoint/2010/main" xmlns="" val="5119461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412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F56F2C01-5A6F-4D97-8E91-C381A6011A15}" type="datetime1">
              <a:rPr lang="en-US" altLang="en-US"/>
              <a:pPr>
                <a:defRPr/>
              </a:pPr>
              <a:t>3/5/2020</a:t>
            </a:fld>
            <a:endParaRPr lang="en-US" altLang="en-US"/>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EC01DDE-9DAF-44F9-967D-E0A49E72D653}" type="slidenum">
              <a:rPr lang="en-US" altLang="en-US"/>
              <a:pPr>
                <a:defRPr/>
              </a:pPr>
              <a:t>‹#›</a:t>
            </a:fld>
            <a:endParaRPr lang="en-US" altLang="en-US"/>
          </a:p>
        </p:txBody>
      </p:sp>
    </p:spTree>
    <p:extLst>
      <p:ext uri="{BB962C8B-B14F-4D97-AF65-F5344CB8AC3E}">
        <p14:creationId xmlns:p14="http://schemas.microsoft.com/office/powerpoint/2010/main" xmlns="" val="12156749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BC321F43-C38D-4D6A-A0CC-9320F71D2611}" type="datetime1">
              <a:rPr lang="en-US" altLang="en-US"/>
              <a:pPr>
                <a:defRPr/>
              </a:pPr>
              <a:t>3/5/2020</a:t>
            </a:fld>
            <a:endParaRPr lang="en-US" altLang="en-US"/>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773B2EE4-86DC-4D5C-9D29-23FFA6E1AD24}" type="slidenum">
              <a:rPr lang="en-US" altLang="en-US"/>
              <a:pPr>
                <a:defRPr/>
              </a:pPr>
              <a:t>‹#›</a:t>
            </a:fld>
            <a:endParaRPr lang="en-US" altLang="en-US"/>
          </a:p>
        </p:txBody>
      </p:sp>
    </p:spTree>
    <p:extLst>
      <p:ext uri="{BB962C8B-B14F-4D97-AF65-F5344CB8AC3E}">
        <p14:creationId xmlns:p14="http://schemas.microsoft.com/office/powerpoint/2010/main" xmlns="" val="36547684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1985CFF5-CF28-4610-93A0-067880C6067A}"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E8893D6E-C6D6-4694-9A03-F7E421EA8AB8}" type="slidenum">
              <a:rPr lang="en-US" altLang="en-US"/>
              <a:pPr>
                <a:defRPr/>
              </a:pPr>
              <a:t>‹#›</a:t>
            </a:fld>
            <a:endParaRPr lang="en-US" altLang="en-US"/>
          </a:p>
        </p:txBody>
      </p:sp>
    </p:spTree>
    <p:extLst>
      <p:ext uri="{BB962C8B-B14F-4D97-AF65-F5344CB8AC3E}">
        <p14:creationId xmlns:p14="http://schemas.microsoft.com/office/powerpoint/2010/main" xmlns="" val="38736352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71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71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F4F2D93F-FA8E-44A2-B923-B02C684B4F1F}" type="datetime1">
              <a:rPr lang="en-US" altLang="en-US"/>
              <a:pPr>
                <a:defRPr/>
              </a:pPr>
              <a:t>3/5/2020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57229BA-AD1E-46A3-98AE-CC6B1D3D668D}" type="slidenum">
              <a:rPr lang="en-US" altLang="en-US"/>
              <a:pPr>
                <a:defRPr/>
              </a:pPr>
              <a:t>‹#›</a:t>
            </a:fld>
            <a:endParaRPr lang="en-US" altLang="en-US"/>
          </a:p>
        </p:txBody>
      </p:sp>
    </p:spTree>
    <p:extLst>
      <p:ext uri="{BB962C8B-B14F-4D97-AF65-F5344CB8AC3E}">
        <p14:creationId xmlns:p14="http://schemas.microsoft.com/office/powerpoint/2010/main" xmlns="" val="36970411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2625244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69874087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04473353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812791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28839550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8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8" name="Footer Placeholder 4"/>
          <p:cNvSpPr>
            <a:spLocks noGrp="1"/>
          </p:cNvSpPr>
          <p:nvPr>
            <p:ph type="ftr" sz="quarter" idx="11"/>
          </p:nvPr>
        </p:nvSpPr>
        <p:spPr/>
        <p:txBody>
          <a:bodyPr/>
          <a:lstStyle>
            <a:lvl1pPr>
              <a:defRPr/>
            </a:lvl1pPr>
          </a:lstStyle>
          <a:p>
            <a:endParaRPr lang="en-ZA"/>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05721833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4" name="Footer Placeholder 4"/>
          <p:cNvSpPr>
            <a:spLocks noGrp="1"/>
          </p:cNvSpPr>
          <p:nvPr>
            <p:ph type="ftr" sz="quarter" idx="11"/>
          </p:nvPr>
        </p:nvSpPr>
        <p:spPr/>
        <p:txBody>
          <a:bodyPr/>
          <a:lstStyle>
            <a:lvl1pPr>
              <a:defRPr/>
            </a:lvl1pPr>
          </a:lstStyle>
          <a:p>
            <a:endParaRPr lang="en-ZA"/>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74684638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3" name="Footer Placeholder 4"/>
          <p:cNvSpPr>
            <a:spLocks noGrp="1"/>
          </p:cNvSpPr>
          <p:nvPr>
            <p:ph type="ftr" sz="quarter" idx="11"/>
          </p:nvPr>
        </p:nvSpPr>
        <p:spPr/>
        <p:txBody>
          <a:bodyPr/>
          <a:lstStyle>
            <a:lvl1pPr>
              <a:defRPr/>
            </a:lvl1pPr>
          </a:lstStyle>
          <a:p>
            <a:endParaRPr lang="en-ZA"/>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81178310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3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8787194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1906966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6851056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8741162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3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43DDAA-C786-4CA8-8C14-AD68BCD053A3}"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1CC2C-DC56-4057-A1F2-EAAF48EA3C0E}" type="slidenum">
              <a:rPr lang="en-US"/>
              <a:pPr>
                <a:defRPr/>
              </a:pPr>
              <a:t>‹#›</a:t>
            </a:fld>
            <a:endParaRPr lang="en-US"/>
          </a:p>
        </p:txBody>
      </p:sp>
    </p:spTree>
    <p:extLst>
      <p:ext uri="{BB962C8B-B14F-4D97-AF65-F5344CB8AC3E}">
        <p14:creationId xmlns:p14="http://schemas.microsoft.com/office/powerpoint/2010/main" xmlns="" val="7384157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C13164-438B-470E-A106-56A0DFA5DC1B}"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8E1A3B-8484-42D3-B4DC-8B9A6CE59A6E}" type="slidenum">
              <a:rPr lang="en-US"/>
              <a:pPr>
                <a:defRPr/>
              </a:pPr>
              <a:t>‹#›</a:t>
            </a:fld>
            <a:endParaRPr lang="en-US"/>
          </a:p>
        </p:txBody>
      </p:sp>
    </p:spTree>
    <p:extLst>
      <p:ext uri="{BB962C8B-B14F-4D97-AF65-F5344CB8AC3E}">
        <p14:creationId xmlns:p14="http://schemas.microsoft.com/office/powerpoint/2010/main" xmlns="" val="3151807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D7CE68-CB58-4D63-8B8D-9DB88B5E17B9}"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85B5C-03B2-4731-8D0D-933DC6925A17}" type="slidenum">
              <a:rPr lang="en-US"/>
              <a:pPr>
                <a:defRPr/>
              </a:pPr>
              <a:t>‹#›</a:t>
            </a:fld>
            <a:endParaRPr lang="en-US"/>
          </a:p>
        </p:txBody>
      </p:sp>
    </p:spTree>
    <p:extLst>
      <p:ext uri="{BB962C8B-B14F-4D97-AF65-F5344CB8AC3E}">
        <p14:creationId xmlns:p14="http://schemas.microsoft.com/office/powerpoint/2010/main" xmlns="" val="4158720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50736359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B904BE-A58C-4628-8E77-06D3F796FC22}" type="datetime1">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D62A7-F73D-4AD0-8721-30DC35A60810}" type="slidenum">
              <a:rPr lang="en-US"/>
              <a:pPr>
                <a:defRPr/>
              </a:pPr>
              <a:t>‹#›</a:t>
            </a:fld>
            <a:endParaRPr lang="en-US"/>
          </a:p>
        </p:txBody>
      </p:sp>
    </p:spTree>
    <p:extLst>
      <p:ext uri="{BB962C8B-B14F-4D97-AF65-F5344CB8AC3E}">
        <p14:creationId xmlns:p14="http://schemas.microsoft.com/office/powerpoint/2010/main" xmlns="" val="31044823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EEEF48-7539-4B21-ADA2-84CC33D330D4}" type="datetime1">
              <a:rPr lang="en-US"/>
              <a:pPr>
                <a:defRPr/>
              </a:pPr>
              <a:t>3/5/2020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DCF154-095F-4D52-A999-6ED3E90C30D3}" type="slidenum">
              <a:rPr lang="en-US"/>
              <a:pPr>
                <a:defRPr/>
              </a:pPr>
              <a:t>‹#›</a:t>
            </a:fld>
            <a:endParaRPr lang="en-US"/>
          </a:p>
        </p:txBody>
      </p:sp>
    </p:spTree>
    <p:extLst>
      <p:ext uri="{BB962C8B-B14F-4D97-AF65-F5344CB8AC3E}">
        <p14:creationId xmlns:p14="http://schemas.microsoft.com/office/powerpoint/2010/main" xmlns="" val="26445035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43C822-B893-47F3-8E4D-C639D7A6E09C}" type="datetime1">
              <a:rPr lang="en-US"/>
              <a:pPr>
                <a:defRPr/>
              </a:pPr>
              <a:t>3/5/2020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A8B33E-0961-4584-BA71-665EE8630E08}" type="slidenum">
              <a:rPr lang="en-US"/>
              <a:pPr>
                <a:defRPr/>
              </a:pPr>
              <a:t>‹#›</a:t>
            </a:fld>
            <a:endParaRPr lang="en-US"/>
          </a:p>
        </p:txBody>
      </p:sp>
    </p:spTree>
    <p:extLst>
      <p:ext uri="{BB962C8B-B14F-4D97-AF65-F5344CB8AC3E}">
        <p14:creationId xmlns:p14="http://schemas.microsoft.com/office/powerpoint/2010/main" xmlns="" val="36113519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B9CB88-0CCA-4799-8DB6-635B1C9EFA12}" type="datetime1">
              <a:rPr lang="en-US"/>
              <a:pPr>
                <a:defRPr/>
              </a:pPr>
              <a:t>3/5/2020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38EA02-13D8-4385-91E3-FBAB4A59029A}" type="slidenum">
              <a:rPr lang="en-US"/>
              <a:pPr>
                <a:defRPr/>
              </a:pPr>
              <a:t>‹#›</a:t>
            </a:fld>
            <a:endParaRPr lang="en-US"/>
          </a:p>
        </p:txBody>
      </p:sp>
    </p:spTree>
    <p:extLst>
      <p:ext uri="{BB962C8B-B14F-4D97-AF65-F5344CB8AC3E}">
        <p14:creationId xmlns:p14="http://schemas.microsoft.com/office/powerpoint/2010/main" xmlns="" val="249471396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27E1CC-CF5A-4F79-8E57-B2850EB1A02F}" type="datetime1">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D03274-E6B3-4E82-80CA-963EBFD7E64E}" type="slidenum">
              <a:rPr lang="en-US"/>
              <a:pPr>
                <a:defRPr/>
              </a:pPr>
              <a:t>‹#›</a:t>
            </a:fld>
            <a:endParaRPr lang="en-US"/>
          </a:p>
        </p:txBody>
      </p:sp>
    </p:spTree>
    <p:extLst>
      <p:ext uri="{BB962C8B-B14F-4D97-AF65-F5344CB8AC3E}">
        <p14:creationId xmlns:p14="http://schemas.microsoft.com/office/powerpoint/2010/main" xmlns="" val="282293461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70182-F7CC-4DDD-8A12-C0FDE3EF72FA}" type="datetime1">
              <a:rPr lang="en-US"/>
              <a:pPr>
                <a:defRPr/>
              </a:pPr>
              <a:t>3/5/2020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636D6D-E3A4-4294-A42C-C44993AC9FD5}" type="slidenum">
              <a:rPr lang="en-US"/>
              <a:pPr>
                <a:defRPr/>
              </a:pPr>
              <a:t>‹#›</a:t>
            </a:fld>
            <a:endParaRPr lang="en-US"/>
          </a:p>
        </p:txBody>
      </p:sp>
    </p:spTree>
    <p:extLst>
      <p:ext uri="{BB962C8B-B14F-4D97-AF65-F5344CB8AC3E}">
        <p14:creationId xmlns:p14="http://schemas.microsoft.com/office/powerpoint/2010/main" xmlns="" val="29747623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F08AF2-F77E-4765-B66E-0E177BEE0BA6}"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46AC6A-78A6-4F77-A996-39E4515B57F9}" type="slidenum">
              <a:rPr lang="en-US"/>
              <a:pPr>
                <a:defRPr/>
              </a:pPr>
              <a:t>‹#›</a:t>
            </a:fld>
            <a:endParaRPr lang="en-US"/>
          </a:p>
        </p:txBody>
      </p:sp>
    </p:spTree>
    <p:extLst>
      <p:ext uri="{BB962C8B-B14F-4D97-AF65-F5344CB8AC3E}">
        <p14:creationId xmlns:p14="http://schemas.microsoft.com/office/powerpoint/2010/main" xmlns="" val="26706367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278E8-AE6D-45F7-A302-172C0F9E26D2}" type="datetime1">
              <a:rPr lang="en-US"/>
              <a:pPr>
                <a:defRPr/>
              </a:pPr>
              <a:t>3/5/2020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D1490-A382-4D11-9E42-6B1C9A0669D7}" type="slidenum">
              <a:rPr lang="en-US"/>
              <a:pPr>
                <a:defRPr/>
              </a:pPr>
              <a:t>‹#›</a:t>
            </a:fld>
            <a:endParaRPr lang="en-US"/>
          </a:p>
        </p:txBody>
      </p:sp>
    </p:spTree>
    <p:extLst>
      <p:ext uri="{BB962C8B-B14F-4D97-AF65-F5344CB8AC3E}">
        <p14:creationId xmlns:p14="http://schemas.microsoft.com/office/powerpoint/2010/main" xmlns="" val="42064312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9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3470851493"/>
      </p:ext>
    </p:extLst>
  </p:cSld>
  <p:clrMapOvr>
    <a:masterClrMapping/>
  </p:clrMapOvr>
  <p:transition spd="slow">
    <p:circl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2041584949"/>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198031908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1022696948"/>
      </p:ext>
    </p:extLst>
  </p:cSld>
  <p:clrMapOvr>
    <a:masterClrMapping/>
  </p:clrMapOvr>
  <p:transition spd="slow">
    <p:circl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1709758666"/>
      </p:ext>
    </p:extLst>
  </p:cSld>
  <p:clrMapOvr>
    <a:masterClrMapping/>
  </p:clrMapOvr>
  <p:transition spd="slow">
    <p:circl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3/5/2020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4065557832"/>
      </p:ext>
    </p:extLst>
  </p:cSld>
  <p:clrMapOvr>
    <a:masterClrMapping/>
  </p:clrMapOvr>
  <p:transition spd="slow">
    <p:circl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3/5/2020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3479299632"/>
      </p:ext>
    </p:extLst>
  </p:cSld>
  <p:clrMapOvr>
    <a:masterClrMapping/>
  </p:clrMapOvr>
  <p:transition spd="slow">
    <p:circl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3/5/2020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4018316525"/>
      </p:ext>
    </p:extLst>
  </p:cSld>
  <p:clrMapOvr>
    <a:masterClrMapping/>
  </p:clrMapOvr>
  <p:transition spd="slow">
    <p:circl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3757444432"/>
      </p:ext>
    </p:extLst>
  </p:cSld>
  <p:clrMapOvr>
    <a:masterClrMapping/>
  </p:clrMapOvr>
  <p:transition spd="slow">
    <p:circl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2241563964"/>
      </p:ext>
    </p:extLst>
  </p:cSld>
  <p:clrMapOvr>
    <a:masterClrMapping/>
  </p:clrMapOvr>
  <p:transition spd="slow">
    <p:circl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4017726314"/>
      </p:ext>
    </p:extLst>
  </p:cSld>
  <p:clrMapOvr>
    <a:masterClrMapping/>
  </p:clrMapOvr>
  <p:transition spd="slow">
    <p:circl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0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0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2022869023"/>
      </p:ext>
    </p:extLst>
  </p:cSld>
  <p:clrMapOvr>
    <a:masterClrMapping/>
  </p:clrMapOvr>
  <p:transition spd="slow">
    <p:circl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4B066889-4EF9-4006-AFA0-469E76CF6DF9}" type="datetime1">
              <a:rPr lang="en-US"/>
              <a:pPr>
                <a:defRPr/>
              </a:pPr>
              <a:t>3/5/2020</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8F899089-115A-479B-9B64-918E34C7FB3C}" type="slidenum">
              <a:rPr lang="en-US"/>
              <a:pPr>
                <a:defRPr/>
              </a:pPr>
              <a:t>‹#›</a:t>
            </a:fld>
            <a:endParaRPr lang="en-US" dirty="0"/>
          </a:p>
        </p:txBody>
      </p:sp>
    </p:spTree>
    <p:extLst>
      <p:ext uri="{BB962C8B-B14F-4D97-AF65-F5344CB8AC3E}">
        <p14:creationId xmlns:p14="http://schemas.microsoft.com/office/powerpoint/2010/main" xmlns="" val="3116680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16877334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53F40646-4AC6-4AB9-B0EF-B67FD1FCAD9F}" type="datetime1">
              <a:rPr lang="en-US"/>
              <a:pPr>
                <a:defRPr/>
              </a:pPr>
              <a:t>3/5/2020</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3EFFD589-749F-4FB4-B0F6-CC929634AB2E}" type="slidenum">
              <a:rPr lang="en-US"/>
              <a:pPr>
                <a:defRPr/>
              </a:pPr>
              <a:t>‹#›</a:t>
            </a:fld>
            <a:endParaRPr lang="en-US" dirty="0"/>
          </a:p>
        </p:txBody>
      </p:sp>
    </p:spTree>
    <p:extLst>
      <p:ext uri="{BB962C8B-B14F-4D97-AF65-F5344CB8AC3E}">
        <p14:creationId xmlns:p14="http://schemas.microsoft.com/office/powerpoint/2010/main" xmlns="" val="126085930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556C9341-DFEF-40DC-8DD7-B3C7B69DEEFC}" type="datetime1">
              <a:rPr lang="en-US"/>
              <a:pPr>
                <a:defRPr/>
              </a:pPr>
              <a:t>3/5/2020</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8D47B7B1-BC7F-4B5F-AD04-5F56E2C96E9A}" type="slidenum">
              <a:rPr lang="en-US"/>
              <a:pPr>
                <a:defRPr/>
              </a:pPr>
              <a:t>‹#›</a:t>
            </a:fld>
            <a:endParaRPr lang="en-US" dirty="0"/>
          </a:p>
        </p:txBody>
      </p:sp>
    </p:spTree>
    <p:extLst>
      <p:ext uri="{BB962C8B-B14F-4D97-AF65-F5344CB8AC3E}">
        <p14:creationId xmlns:p14="http://schemas.microsoft.com/office/powerpoint/2010/main" xmlns="" val="31465016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406B1083-72C7-440C-B600-8AF2E99AF819}" type="datetime1">
              <a:rPr lang="en-US"/>
              <a:pPr>
                <a:defRPr/>
              </a:pPr>
              <a:t>3/5/2020</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4CEB7A52-E5E5-454F-8C3E-44F4C35E2059}" type="slidenum">
              <a:rPr lang="en-US"/>
              <a:pPr>
                <a:defRPr/>
              </a:pPr>
              <a:t>‹#›</a:t>
            </a:fld>
            <a:endParaRPr lang="en-US" dirty="0"/>
          </a:p>
        </p:txBody>
      </p:sp>
    </p:spTree>
    <p:extLst>
      <p:ext uri="{BB962C8B-B14F-4D97-AF65-F5344CB8AC3E}">
        <p14:creationId xmlns:p14="http://schemas.microsoft.com/office/powerpoint/2010/main" xmlns="" val="25549153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0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0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C982DA73-2D55-486E-8B5E-DCD7F3E7D518}" type="datetime1">
              <a:rPr lang="en-US"/>
              <a:pPr>
                <a:defRPr/>
              </a:pPr>
              <a:t>3/5/2020</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F3BFCCF6-A7E0-41DC-A41A-5ED2E8D61B05}" type="slidenum">
              <a:rPr lang="en-US"/>
              <a:pPr>
                <a:defRPr/>
              </a:pPr>
              <a:t>‹#›</a:t>
            </a:fld>
            <a:endParaRPr lang="en-US" dirty="0"/>
          </a:p>
        </p:txBody>
      </p:sp>
    </p:spTree>
    <p:extLst>
      <p:ext uri="{BB962C8B-B14F-4D97-AF65-F5344CB8AC3E}">
        <p14:creationId xmlns:p14="http://schemas.microsoft.com/office/powerpoint/2010/main" xmlns="" val="29516801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a:xfrm>
            <a:off x="457200" y="6248552"/>
            <a:ext cx="2133600" cy="365125"/>
          </a:xfrm>
        </p:spPr>
        <p:txBody>
          <a:bodyPr/>
          <a:lstStyle>
            <a:lvl1pPr fontAlgn="auto">
              <a:spcBef>
                <a:spcPts val="0"/>
              </a:spcBef>
              <a:spcAft>
                <a:spcPts val="0"/>
              </a:spcAft>
              <a:defRPr>
                <a:latin typeface="Calibri" pitchFamily="-80" charset="0"/>
                <a:cs typeface="+mn-cs"/>
              </a:defRPr>
            </a:lvl1pPr>
          </a:lstStyle>
          <a:p>
            <a:pPr>
              <a:defRPr/>
            </a:pPr>
            <a:fld id="{F1CE36C1-8A8A-4AA9-BEA6-77C02E237615}" type="datetime1">
              <a:rPr lang="en-US"/>
              <a:pPr>
                <a:defRPr/>
              </a:pPr>
              <a:t>3/5/2020</a:t>
            </a:fld>
            <a:endParaRPr lang="en-US" dirty="0"/>
          </a:p>
        </p:txBody>
      </p:sp>
      <p:sp>
        <p:nvSpPr>
          <p:cNvPr id="4" name="Footer Placeholder 4"/>
          <p:cNvSpPr>
            <a:spLocks noGrp="1"/>
          </p:cNvSpPr>
          <p:nvPr>
            <p:ph type="ftr" sz="quarter" idx="11"/>
          </p:nvPr>
        </p:nvSpPr>
        <p:spPr>
          <a:xfrm>
            <a:off x="3124200" y="6248552"/>
            <a:ext cx="2895600" cy="365125"/>
          </a:xfrm>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6" name="TextBox 5"/>
          <p:cNvSpPr txBox="1"/>
          <p:nvPr userDrawn="1"/>
        </p:nvSpPr>
        <p:spPr>
          <a:xfrm>
            <a:off x="8305800" y="6400800"/>
            <a:ext cx="643498" cy="406940"/>
          </a:xfrm>
          <a:prstGeom prst="rect">
            <a:avLst/>
          </a:prstGeom>
          <a:noFill/>
        </p:spPr>
        <p:txBody>
          <a:bodyPr wrap="square" lIns="0" tIns="0" rIns="0" bIns="0" rtlCol="0" anchor="ctr" anchorCtr="0">
            <a:noAutofit/>
          </a:bodyPr>
          <a:lstStyle/>
          <a:p>
            <a:pPr algn="r" fontAlgn="base">
              <a:spcBef>
                <a:spcPct val="0"/>
              </a:spcBef>
              <a:spcAft>
                <a:spcPct val="0"/>
              </a:spcAft>
            </a:pPr>
            <a:fld id="{597A8DCA-8F96-49CD-B4D5-7AC92F955860}" type="slidenum">
              <a:rPr lang="en-CA" sz="1000" b="1" i="1" smtClean="0">
                <a:solidFill>
                  <a:srgbClr val="858789"/>
                </a:solidFill>
                <a:latin typeface="Arial" pitchFamily="34" charset="0"/>
                <a:cs typeface="Arial" pitchFamily="34" charset="0"/>
              </a:rPr>
              <a:pPr algn="r" fontAlgn="base">
                <a:spcBef>
                  <a:spcPct val="0"/>
                </a:spcBef>
                <a:spcAft>
                  <a:spcPct val="0"/>
                </a:spcAft>
              </a:pPr>
              <a:t>‹#›</a:t>
            </a:fld>
            <a:endParaRPr lang="en-CA" sz="900" b="1" i="1" dirty="0">
              <a:solidFill>
                <a:srgbClr val="858789"/>
              </a:solidFill>
              <a:latin typeface="Arial" pitchFamily="34" charset="0"/>
              <a:cs typeface="Arial" pitchFamily="34" charset="0"/>
            </a:endParaRPr>
          </a:p>
        </p:txBody>
      </p:sp>
    </p:spTree>
    <p:extLst>
      <p:ext uri="{BB962C8B-B14F-4D97-AF65-F5344CB8AC3E}">
        <p14:creationId xmlns:p14="http://schemas.microsoft.com/office/powerpoint/2010/main" xmlns="" val="27321685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9AA331FC-88E3-416A-9326-2E28C1E55CE1}" type="datetime1">
              <a:rPr lang="en-US"/>
              <a:pPr>
                <a:defRPr/>
              </a:pPr>
              <a:t>3/5/2020</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D09E760F-CFF6-42B5-B177-70C0BDF82D5A}" type="slidenum">
              <a:rPr lang="en-US"/>
              <a:pPr>
                <a:defRPr/>
              </a:pPr>
              <a:t>‹#›</a:t>
            </a:fld>
            <a:endParaRPr lang="en-US" dirty="0"/>
          </a:p>
        </p:txBody>
      </p:sp>
    </p:spTree>
    <p:extLst>
      <p:ext uri="{BB962C8B-B14F-4D97-AF65-F5344CB8AC3E}">
        <p14:creationId xmlns:p14="http://schemas.microsoft.com/office/powerpoint/2010/main" xmlns="" val="13779810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2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7DD69AAE-8731-402F-935E-4D224A60F726}" type="datetime1">
              <a:rPr lang="en-US"/>
              <a:pPr>
                <a:defRPr/>
              </a:pPr>
              <a:t>3/5/2020</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4F0B38F9-B0F4-47F4-A4FA-844D6B139EB4}" type="slidenum">
              <a:rPr lang="en-US"/>
              <a:pPr>
                <a:defRPr/>
              </a:pPr>
              <a:t>‹#›</a:t>
            </a:fld>
            <a:endParaRPr lang="en-US" dirty="0"/>
          </a:p>
        </p:txBody>
      </p:sp>
    </p:spTree>
    <p:extLst>
      <p:ext uri="{BB962C8B-B14F-4D97-AF65-F5344CB8AC3E}">
        <p14:creationId xmlns:p14="http://schemas.microsoft.com/office/powerpoint/2010/main" xmlns="" val="50267973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CAF6EA1B-F3CF-458C-8F19-3FEBA030A48C}" type="datetime1">
              <a:rPr lang="en-US"/>
              <a:pPr>
                <a:defRPr/>
              </a:pPr>
              <a:t>3/5/2020</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B927BB02-6FC8-4AC5-A305-F1484A6B13E3}" type="slidenum">
              <a:rPr lang="en-US"/>
              <a:pPr>
                <a:defRPr/>
              </a:pPr>
              <a:t>‹#›</a:t>
            </a:fld>
            <a:endParaRPr lang="en-US" dirty="0"/>
          </a:p>
        </p:txBody>
      </p:sp>
    </p:spTree>
    <p:extLst>
      <p:ext uri="{BB962C8B-B14F-4D97-AF65-F5344CB8AC3E}">
        <p14:creationId xmlns:p14="http://schemas.microsoft.com/office/powerpoint/2010/main" xmlns="" val="38765050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1E914050-0774-49EC-924D-9034502ECFE0}" type="datetime1">
              <a:rPr lang="en-US"/>
              <a:pPr>
                <a:defRPr/>
              </a:pPr>
              <a:t>3/5/2020</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26B5008E-382B-4A26-9386-A3CFB2ED3A79}" type="slidenum">
              <a:rPr lang="en-US"/>
              <a:pPr>
                <a:defRPr/>
              </a:pPr>
              <a:t>‹#›</a:t>
            </a:fld>
            <a:endParaRPr lang="en-US" dirty="0"/>
          </a:p>
        </p:txBody>
      </p:sp>
    </p:spTree>
    <p:extLst>
      <p:ext uri="{BB962C8B-B14F-4D97-AF65-F5344CB8AC3E}">
        <p14:creationId xmlns:p14="http://schemas.microsoft.com/office/powerpoint/2010/main" xmlns="" val="4792327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9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79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pitchFamily="-80" charset="0"/>
                <a:cs typeface="+mn-cs"/>
              </a:defRPr>
            </a:lvl1pPr>
          </a:lstStyle>
          <a:p>
            <a:pPr>
              <a:defRPr/>
            </a:pPr>
            <a:fld id="{1CEE85BA-3B52-4D52-B10C-03EC030A405D}" type="datetime1">
              <a:rPr lang="en-US"/>
              <a:pPr>
                <a:defRPr/>
              </a:pPr>
              <a:t>3/5/2020</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pitchFamily="-80" charset="0"/>
                <a:cs typeface="+mn-cs"/>
              </a:defRPr>
            </a:lvl1pPr>
          </a:lstStyle>
          <a:p>
            <a:pPr>
              <a:defRPr/>
            </a:pPr>
            <a:fld id="{C1EB3DE0-6928-45A8-879E-DDD318426752}" type="slidenum">
              <a:rPr lang="en-US"/>
              <a:pPr>
                <a:defRPr/>
              </a:pPr>
              <a:t>‹#›</a:t>
            </a:fld>
            <a:endParaRPr lang="en-US" dirty="0"/>
          </a:p>
        </p:txBody>
      </p:sp>
    </p:spTree>
    <p:extLst>
      <p:ext uri="{BB962C8B-B14F-4D97-AF65-F5344CB8AC3E}">
        <p14:creationId xmlns:p14="http://schemas.microsoft.com/office/powerpoint/2010/main" xmlns="" val="2866367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307218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
          <p:cNvSpPr>
            <a:spLocks noGrp="1" noChangeArrowheads="1"/>
          </p:cNvSpPr>
          <p:nvPr>
            <p:ph type="ftr" sz="quarter" idx="10"/>
          </p:nvPr>
        </p:nvSpPr>
        <p:spPr/>
        <p:txBody>
          <a:bodyPr/>
          <a:lstStyle>
            <a:lvl1pPr fontAlgn="auto">
              <a:spcBef>
                <a:spcPts val="0"/>
              </a:spcBef>
              <a:spcAft>
                <a:spcPts val="0"/>
              </a:spcAft>
              <a:defRPr>
                <a:latin typeface="Calibri" pitchFamily="-80" charset="0"/>
                <a:cs typeface="+mn-cs"/>
              </a:defRPr>
            </a:lvl1pPr>
          </a:lstStyle>
          <a:p>
            <a:pPr>
              <a:defRPr/>
            </a:pPr>
            <a:endParaRPr lang="en-US" dirty="0"/>
          </a:p>
        </p:txBody>
      </p:sp>
      <p:sp>
        <p:nvSpPr>
          <p:cNvPr id="7" name="Rectangle 3"/>
          <p:cNvSpPr>
            <a:spLocks noGrp="1" noChangeArrowheads="1"/>
          </p:cNvSpPr>
          <p:nvPr>
            <p:ph type="sldNum" sz="quarter" idx="11"/>
          </p:nvPr>
        </p:nvSpPr>
        <p:spPr/>
        <p:txBody>
          <a:bodyPr/>
          <a:lstStyle>
            <a:lvl1pPr fontAlgn="auto">
              <a:spcBef>
                <a:spcPts val="0"/>
              </a:spcBef>
              <a:spcAft>
                <a:spcPts val="0"/>
              </a:spcAft>
              <a:defRPr>
                <a:latin typeface="Calibri" pitchFamily="-80" charset="0"/>
                <a:cs typeface="+mn-cs"/>
              </a:defRPr>
            </a:lvl1pPr>
          </a:lstStyle>
          <a:p>
            <a:pPr>
              <a:defRPr/>
            </a:pPr>
            <a:fld id="{6CC6408C-7A7C-4947-8596-AFAF7B0C7498}" type="slidenum">
              <a:rPr lang="en-US"/>
              <a:pPr>
                <a:defRPr/>
              </a:pPr>
              <a:t>‹#›</a:t>
            </a:fld>
            <a:endParaRPr lang="en-US" dirty="0"/>
          </a:p>
        </p:txBody>
      </p:sp>
      <p:sp>
        <p:nvSpPr>
          <p:cNvPr id="8" name="Rectangle 16"/>
          <p:cNvSpPr>
            <a:spLocks noGrp="1" noChangeArrowheads="1"/>
          </p:cNvSpPr>
          <p:nvPr>
            <p:ph type="dt" sz="half" idx="12"/>
          </p:nvPr>
        </p:nvSpPr>
        <p:spPr/>
        <p:txBody>
          <a:bodyPr/>
          <a:lstStyle>
            <a:lvl1pPr fontAlgn="auto">
              <a:spcBef>
                <a:spcPts val="0"/>
              </a:spcBef>
              <a:spcAft>
                <a:spcPts val="0"/>
              </a:spcAft>
              <a:defRPr>
                <a:latin typeface="Calibri" pitchFamily="-80" charset="0"/>
                <a:cs typeface="+mn-cs"/>
              </a:defRPr>
            </a:lvl1pPr>
          </a:lstStyle>
          <a:p>
            <a:pPr>
              <a:defRPr/>
            </a:pPr>
            <a:fld id="{F5600E15-C619-4A82-9F9C-95BD79C4DCA4}" type="datetime1">
              <a:rPr lang="en-US"/>
              <a:pPr>
                <a:defRPr/>
              </a:pPr>
              <a:t>3/5/2020</a:t>
            </a:fld>
            <a:endParaRPr lang="en-US" dirty="0"/>
          </a:p>
        </p:txBody>
      </p:sp>
    </p:spTree>
    <p:extLst>
      <p:ext uri="{BB962C8B-B14F-4D97-AF65-F5344CB8AC3E}">
        <p14:creationId xmlns:p14="http://schemas.microsoft.com/office/powerpoint/2010/main" xmlns="" val="350693881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673"/>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167133200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7886646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148"/>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934781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7081281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6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6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6283694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25626151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35956374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42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0632530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219744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25489928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72236770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886"/>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886"/>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38345979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71"/>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75541226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150624895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46"/>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32205547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181781589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9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9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83635642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43348921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409037965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3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252749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406755027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239102080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172028430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84"/>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984"/>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255041190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9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3667194351"/>
      </p:ext>
    </p:extLst>
  </p:cSld>
  <p:clrMapOvr>
    <a:masterClrMapping/>
  </p:clrMapOvr>
  <p:transition spd="slow">
    <p:circl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3974004701"/>
      </p:ext>
    </p:extLst>
  </p:cSld>
  <p:clrMapOvr>
    <a:masterClrMapping/>
  </p:clrMapOvr>
  <p:transition spd="slow">
    <p:circl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3065017200"/>
      </p:ext>
    </p:extLst>
  </p:cSld>
  <p:clrMapOvr>
    <a:masterClrMapping/>
  </p:clrMapOvr>
  <p:transition spd="slow">
    <p:circl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2695900973"/>
      </p:ext>
    </p:extLst>
  </p:cSld>
  <p:clrMapOvr>
    <a:masterClrMapping/>
  </p:clrMapOvr>
  <p:transition spd="slow">
    <p:circl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1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1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3/5/2020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3136619414"/>
      </p:ext>
    </p:extLst>
  </p:cSld>
  <p:clrMapOvr>
    <a:masterClrMapping/>
  </p:clrMapOvr>
  <p:transition spd="slow">
    <p:circl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3/5/2020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4037002515"/>
      </p:ext>
    </p:extLst>
  </p:cSld>
  <p:clrMapOvr>
    <a:masterClrMapping/>
  </p:clrMapOvr>
  <p:transition spd="slow">
    <p:circl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3/5/2020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4253534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417284371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6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905875538"/>
      </p:ext>
    </p:extLst>
  </p:cSld>
  <p:clrMapOvr>
    <a:masterClrMapping/>
  </p:clrMapOvr>
  <p:transition spd="slow">
    <p:circl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2450530903"/>
      </p:ext>
    </p:extLst>
  </p:cSld>
  <p:clrMapOvr>
    <a:masterClrMapping/>
  </p:clrMapOvr>
  <p:transition spd="slow">
    <p:circl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3468447653"/>
      </p:ext>
    </p:extLst>
  </p:cSld>
  <p:clrMapOvr>
    <a:masterClrMapping/>
  </p:clrMapOvr>
  <p:transition spd="slow">
    <p:circl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0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20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3706606503"/>
      </p:ext>
    </p:extLst>
  </p:cSld>
  <p:clrMapOvr>
    <a:masterClrMapping/>
  </p:clrMapOvr>
  <p:transition spd="slow">
    <p:circl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26609453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49794665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7064736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3298156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1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1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3/5/2020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5787748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3/5/2020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1292362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129845979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3/5/2020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1970813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4288051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11951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0070576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1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81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14749643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06987485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42819855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2812316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2421848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3/5/2020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87904056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165202656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3/5/2020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9403925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3/5/2020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471952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0509464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3500855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0238868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12673362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1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1444118195"/>
      </p:ext>
    </p:extLst>
  </p:cSld>
  <p:clrMapOvr>
    <a:masterClrMapping/>
  </p:clrMapOvr>
  <p:transition spd="slow">
    <p:circl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943856090"/>
      </p:ext>
    </p:extLst>
  </p:cSld>
  <p:clrMapOvr>
    <a:masterClrMapping/>
  </p:clrMapOvr>
  <p:transition spd="slow">
    <p:circl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9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3536148532"/>
      </p:ext>
    </p:extLst>
  </p:cSld>
  <p:clrMapOvr>
    <a:masterClrMapping/>
  </p:clrMapOvr>
  <p:transition spd="slow">
    <p:circl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806867993"/>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4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120515087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3/5/2020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292222654"/>
      </p:ext>
    </p:extLst>
  </p:cSld>
  <p:clrMapOvr>
    <a:masterClrMapping/>
  </p:clrMapOvr>
  <p:transition spd="slow">
    <p:circl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3/5/2020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2951007626"/>
      </p:ext>
    </p:extLst>
  </p:cSld>
  <p:clrMapOvr>
    <a:masterClrMapping/>
  </p:clrMapOvr>
  <p:transition spd="slow">
    <p:circl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3/5/2020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1711921567"/>
      </p:ext>
    </p:extLst>
  </p:cSld>
  <p:clrMapOvr>
    <a:masterClrMapping/>
  </p:clrMapOvr>
  <p:transition spd="slow">
    <p:circl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53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3671081525"/>
      </p:ext>
    </p:extLst>
  </p:cSld>
  <p:clrMapOvr>
    <a:masterClrMapping/>
  </p:clrMapOvr>
  <p:transition spd="slow">
    <p:circl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1696588995"/>
      </p:ext>
    </p:extLst>
  </p:cSld>
  <p:clrMapOvr>
    <a:masterClrMapping/>
  </p:clrMapOvr>
  <p:transition spd="slow">
    <p:circl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3118997079"/>
      </p:ext>
    </p:extLst>
  </p:cSld>
  <p:clrMapOvr>
    <a:masterClrMapping/>
  </p:clrMapOvr>
  <p:transition spd="slow">
    <p:circl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2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2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481093130"/>
      </p:ext>
    </p:extLst>
  </p:cSld>
  <p:clrMapOvr>
    <a:masterClrMapping/>
  </p:clrMapOvr>
  <p:transition spd="slow">
    <p:circl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19"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6444562"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19" y="6479782"/>
            <a:ext cx="3929093" cy="324000"/>
          </a:xfrm>
          <a:prstGeom prst="rect">
            <a:avLst/>
          </a:prstGeom>
        </p:spPr>
        <p:txBody>
          <a:bodyPr/>
          <a:lstStyle>
            <a:lvl1pPr algn="l">
              <a:defRPr sz="1000"/>
            </a:lvl1pPr>
          </a:lstStyle>
          <a:p>
            <a:pPr>
              <a:defRPr/>
            </a:pPr>
            <a:r>
              <a:rPr lang="en-GB" sz="800" b="1" i="1" dirty="0">
                <a:solidFill>
                  <a:srgbClr val="EEECE1"/>
                </a:solidFill>
                <a:cs typeface="Tahoma" pitchFamily="34" charset="0"/>
              </a:rPr>
              <a:t>© Copyright Impact Strategy Consulting, solely for the use of UIF;</a:t>
            </a:r>
          </a:p>
          <a:p>
            <a:pPr>
              <a:defRPr/>
            </a:pPr>
            <a:r>
              <a:rPr lang="en-GB" sz="800" b="1" i="1" dirty="0">
                <a:solidFill>
                  <a:srgbClr val="EEECE1"/>
                </a:solidFill>
                <a:cs typeface="Tahoma" pitchFamily="34" charset="0"/>
              </a:rPr>
              <a:t>not to be used or relied upon without joint written consent</a:t>
            </a:r>
          </a:p>
          <a:p>
            <a:pPr>
              <a:defRPr/>
            </a:pPr>
            <a:endParaRPr lang="en-ZA" sz="700" dirty="0">
              <a:solidFill>
                <a:srgbClr val="EEECE1"/>
              </a:solidFill>
            </a:endParaRPr>
          </a:p>
        </p:txBody>
      </p:sp>
      <p:sp>
        <p:nvSpPr>
          <p:cNvPr id="8" name="Slide Number Placeholder 5"/>
          <p:cNvSpPr>
            <a:spLocks noGrp="1"/>
          </p:cNvSpPr>
          <p:nvPr>
            <p:ph type="sldNum" sz="quarter" idx="12"/>
          </p:nvPr>
        </p:nvSpPr>
        <p:spPr>
          <a:xfrm>
            <a:off x="8719677"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280804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2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99FDB8-41C5-4CB9-A5EC-F3294FF4A9BA}" type="datetime1">
              <a:rPr lang="en-ZA"/>
              <a:pPr>
                <a:defRPr/>
              </a:pPr>
              <a:t>2020/03/05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086858-111A-4244-B8E0-2D66E8D59BED}" type="slidenum">
              <a:rPr lang="en-US"/>
              <a:pPr>
                <a:defRPr/>
              </a:pPr>
              <a:t>‹#›</a:t>
            </a:fld>
            <a:endParaRPr lang="en-US" dirty="0"/>
          </a:p>
        </p:txBody>
      </p:sp>
    </p:spTree>
    <p:extLst>
      <p:ext uri="{BB962C8B-B14F-4D97-AF65-F5344CB8AC3E}">
        <p14:creationId xmlns:p14="http://schemas.microsoft.com/office/powerpoint/2010/main" xmlns="" val="313007374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D4D3A-C672-44A1-8354-766811614D8D}" type="datetime1">
              <a:rPr lang="en-ZA"/>
              <a:pPr>
                <a:defRPr/>
              </a:pPr>
              <a:t>2020/03/05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7329DE-94E8-4F10-89CC-370918BA5A86}" type="slidenum">
              <a:rPr lang="en-US"/>
              <a:pPr>
                <a:defRPr/>
              </a:pPr>
              <a:t>‹#›</a:t>
            </a:fld>
            <a:endParaRPr lang="en-US" dirty="0"/>
          </a:p>
        </p:txBody>
      </p:sp>
    </p:spTree>
    <p:extLst>
      <p:ext uri="{BB962C8B-B14F-4D97-AF65-F5344CB8AC3E}">
        <p14:creationId xmlns:p14="http://schemas.microsoft.com/office/powerpoint/2010/main" xmlns="" val="1124245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H&amp;PS_PPT_Titles_PHOTO_v0a.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7"/>
          <p:cNvSpPr txBox="1">
            <a:spLocks noChangeArrowheads="1"/>
          </p:cNvSpPr>
          <p:nvPr userDrawn="1"/>
        </p:nvSpPr>
        <p:spPr bwMode="auto">
          <a:xfrm>
            <a:off x="269875" y="6569075"/>
            <a:ext cx="8242962" cy="215444"/>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defRPr/>
            </a:pPr>
            <a:r>
              <a:rPr lang="en-US" sz="1000" b="1" dirty="0" smtClean="0">
                <a:solidFill>
                  <a:srgbClr val="FFFFFF"/>
                </a:solidFill>
              </a:rPr>
              <a:t>Copyright © 2012 Accenture  All Rights Reserved. Accenture, its logo, and High Performance Delivered are trademarks of Accenture.</a:t>
            </a:r>
          </a:p>
        </p:txBody>
      </p:sp>
      <p:cxnSp>
        <p:nvCxnSpPr>
          <p:cNvPr id="5" name="Straight Connector 9"/>
          <p:cNvCxnSpPr>
            <a:cxnSpLocks noChangeShapeType="1"/>
          </p:cNvCxnSpPr>
          <p:nvPr userDrawn="1"/>
        </p:nvCxnSpPr>
        <p:spPr bwMode="auto">
          <a:xfrm rot="10800000" flipH="1">
            <a:off x="0" y="3429000"/>
            <a:ext cx="9144000" cy="0"/>
          </a:xfrm>
          <a:prstGeom prst="line">
            <a:avLst/>
          </a:prstGeom>
          <a:noFill/>
          <a:ln w="9525" algn="ctr">
            <a:solidFill>
              <a:srgbClr val="BBBB00"/>
            </a:solidFill>
            <a:round/>
            <a:headEnd/>
            <a:tailEnd/>
          </a:ln>
          <a:extLst>
            <a:ext uri="{909E8E84-426E-40DD-AFC4-6F175D3DCCD1}">
              <a14:hiddenFill xmlns:a14="http://schemas.microsoft.com/office/drawing/2010/main" xmlns="">
                <a:noFill/>
              </a14:hiddenFill>
            </a:ext>
          </a:extLst>
        </p:spPr>
      </p:cxnSp>
      <p:pic>
        <p:nvPicPr>
          <p:cNvPr id="6" name="Picture 114" descr="SigHP_Sz2_gray"/>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gray">
          <a:xfrm>
            <a:off x="293688" y="2324100"/>
            <a:ext cx="3048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962728" y="4854985"/>
            <a:ext cx="6858000" cy="1470025"/>
          </a:xfrm>
        </p:spPr>
        <p:txBody>
          <a:bodyPr anchor="t">
            <a:normAutofit/>
          </a:bodyPr>
          <a:lstStyle>
            <a:lvl1pPr algn="l">
              <a:defRPr sz="3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54868581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0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E6C4A6-5C63-4582-A83F-3DC51D64D0C7}" type="datetime1">
              <a:rPr lang="en-ZA"/>
              <a:pPr>
                <a:defRPr/>
              </a:pPr>
              <a:t>2020/03/05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4F2F56-82AE-40EC-8767-D0D988CC4877}" type="slidenum">
              <a:rPr lang="en-US"/>
              <a:pPr>
                <a:defRPr/>
              </a:pPr>
              <a:t>‹#›</a:t>
            </a:fld>
            <a:endParaRPr lang="en-US" dirty="0"/>
          </a:p>
        </p:txBody>
      </p:sp>
    </p:spTree>
    <p:extLst>
      <p:ext uri="{BB962C8B-B14F-4D97-AF65-F5344CB8AC3E}">
        <p14:creationId xmlns:p14="http://schemas.microsoft.com/office/powerpoint/2010/main" xmlns="" val="374862097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C1F0D2-47E8-4D50-B5BD-15A486F40D1D}" type="datetime1">
              <a:rPr lang="en-ZA"/>
              <a:pPr>
                <a:defRPr/>
              </a:pPr>
              <a:t>2020/03/05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096017-2652-4742-80AD-C5D07BFE0157}" type="slidenum">
              <a:rPr lang="en-US"/>
              <a:pPr>
                <a:defRPr/>
              </a:pPr>
              <a:t>‹#›</a:t>
            </a:fld>
            <a:endParaRPr lang="en-US" dirty="0"/>
          </a:p>
        </p:txBody>
      </p:sp>
    </p:spTree>
    <p:extLst>
      <p:ext uri="{BB962C8B-B14F-4D97-AF65-F5344CB8AC3E}">
        <p14:creationId xmlns:p14="http://schemas.microsoft.com/office/powerpoint/2010/main" xmlns="" val="254408777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42A431-4E2B-4ABF-9115-49C108C89F77}" type="datetime1">
              <a:rPr lang="en-ZA"/>
              <a:pPr>
                <a:defRPr/>
              </a:pPr>
              <a:t>2020/03/05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3C3ECF-07A9-4277-A7F4-560192C368D9}" type="slidenum">
              <a:rPr lang="en-US"/>
              <a:pPr>
                <a:defRPr/>
              </a:pPr>
              <a:t>‹#›</a:t>
            </a:fld>
            <a:endParaRPr lang="en-US" dirty="0"/>
          </a:p>
        </p:txBody>
      </p:sp>
    </p:spTree>
    <p:extLst>
      <p:ext uri="{BB962C8B-B14F-4D97-AF65-F5344CB8AC3E}">
        <p14:creationId xmlns:p14="http://schemas.microsoft.com/office/powerpoint/2010/main" xmlns="" val="414703303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67F9D2-1810-457C-836C-F1A934257807}" type="datetime1">
              <a:rPr lang="en-ZA"/>
              <a:pPr>
                <a:defRPr/>
              </a:pPr>
              <a:t>2020/03/05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D71A7A-25EC-40C7-AC8F-FD334D420B85}" type="slidenum">
              <a:rPr lang="en-US"/>
              <a:pPr>
                <a:defRPr/>
              </a:pPr>
              <a:t>‹#›</a:t>
            </a:fld>
            <a:endParaRPr lang="en-US" dirty="0"/>
          </a:p>
        </p:txBody>
      </p:sp>
    </p:spTree>
    <p:extLst>
      <p:ext uri="{BB962C8B-B14F-4D97-AF65-F5344CB8AC3E}">
        <p14:creationId xmlns:p14="http://schemas.microsoft.com/office/powerpoint/2010/main" xmlns="" val="408807956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4DB10D-7104-4040-87C8-D678F21ED725}" type="datetime1">
              <a:rPr lang="en-ZA"/>
              <a:pPr>
                <a:defRPr/>
              </a:pPr>
              <a:t>2020/03/05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2BC3C7-4120-4F70-BAC4-8D5AD775FA71}" type="slidenum">
              <a:rPr lang="en-US"/>
              <a:pPr>
                <a:defRPr/>
              </a:pPr>
              <a:t>‹#›</a:t>
            </a:fld>
            <a:endParaRPr lang="en-US" dirty="0"/>
          </a:p>
        </p:txBody>
      </p:sp>
    </p:spTree>
    <p:extLst>
      <p:ext uri="{BB962C8B-B14F-4D97-AF65-F5344CB8AC3E}">
        <p14:creationId xmlns:p14="http://schemas.microsoft.com/office/powerpoint/2010/main" xmlns="" val="248088117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4C54B5-CBBB-4D74-8019-44D128D12D46}" type="datetime1">
              <a:rPr lang="en-ZA"/>
              <a:pPr>
                <a:defRPr/>
              </a:pPr>
              <a:t>2020/03/05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07DDB6-0292-4E94-A270-55C564A23A48}" type="slidenum">
              <a:rPr lang="en-US"/>
              <a:pPr>
                <a:defRPr/>
              </a:pPr>
              <a:t>‹#›</a:t>
            </a:fld>
            <a:endParaRPr lang="en-US" dirty="0"/>
          </a:p>
        </p:txBody>
      </p:sp>
    </p:spTree>
    <p:extLst>
      <p:ext uri="{BB962C8B-B14F-4D97-AF65-F5344CB8AC3E}">
        <p14:creationId xmlns:p14="http://schemas.microsoft.com/office/powerpoint/2010/main" xmlns="" val="129576662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FDDAF7-13EA-4AB9-B427-7FDCAC9B6E36}" type="datetime1">
              <a:rPr lang="en-ZA"/>
              <a:pPr>
                <a:defRPr/>
              </a:pPr>
              <a:t>2020/03/05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A12277-F2B2-4CCE-BB13-8EC375C8E075}" type="slidenum">
              <a:rPr lang="en-US"/>
              <a:pPr>
                <a:defRPr/>
              </a:pPr>
              <a:t>‹#›</a:t>
            </a:fld>
            <a:endParaRPr lang="en-US" dirty="0"/>
          </a:p>
        </p:txBody>
      </p:sp>
    </p:spTree>
    <p:extLst>
      <p:ext uri="{BB962C8B-B14F-4D97-AF65-F5344CB8AC3E}">
        <p14:creationId xmlns:p14="http://schemas.microsoft.com/office/powerpoint/2010/main" xmlns="" val="133091429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BC8296-0601-4DF2-B85F-C6D086BDA90A}" type="datetime1">
              <a:rPr lang="en-ZA"/>
              <a:pPr>
                <a:defRPr/>
              </a:pPr>
              <a:t>2020/03/05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834C3-05AB-491F-882C-6078093562FB}" type="slidenum">
              <a:rPr lang="en-US"/>
              <a:pPr>
                <a:defRPr/>
              </a:pPr>
              <a:t>‹#›</a:t>
            </a:fld>
            <a:endParaRPr lang="en-US" dirty="0"/>
          </a:p>
        </p:txBody>
      </p:sp>
    </p:spTree>
    <p:extLst>
      <p:ext uri="{BB962C8B-B14F-4D97-AF65-F5344CB8AC3E}">
        <p14:creationId xmlns:p14="http://schemas.microsoft.com/office/powerpoint/2010/main" xmlns="" val="378850849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5D293E-A055-4BDA-9047-9A98358EB244}" type="datetime1">
              <a:rPr lang="en-ZA"/>
              <a:pPr>
                <a:defRPr/>
              </a:pPr>
              <a:t>2020/03/05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DE522B-2365-4633-A8EB-0C50221E0A45}" type="slidenum">
              <a:rPr lang="en-US"/>
              <a:pPr>
                <a:defRPr/>
              </a:pPr>
              <a:t>‹#›</a:t>
            </a:fld>
            <a:endParaRPr lang="en-US" dirty="0"/>
          </a:p>
        </p:txBody>
      </p:sp>
    </p:spTree>
    <p:extLst>
      <p:ext uri="{BB962C8B-B14F-4D97-AF65-F5344CB8AC3E}">
        <p14:creationId xmlns:p14="http://schemas.microsoft.com/office/powerpoint/2010/main" xmlns="" val="27338121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0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5A927A9-D43D-46CD-9B3F-418F9B07047E}" type="datetime1">
              <a:rPr lang="en-US" altLang="en-US"/>
              <a:pPr/>
              <a:t>3/5/2020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FA9206-19BA-4B9C-A711-BFB53E7204BB}" type="slidenum">
              <a:rPr lang="en-US" altLang="en-US"/>
              <a:pPr/>
              <a:t>‹#›</a:t>
            </a:fld>
            <a:endParaRPr lang="en-US" altLang="en-US"/>
          </a:p>
        </p:txBody>
      </p:sp>
    </p:spTree>
    <p:extLst>
      <p:ext uri="{BB962C8B-B14F-4D97-AF65-F5344CB8AC3E}">
        <p14:creationId xmlns:p14="http://schemas.microsoft.com/office/powerpoint/2010/main" xmlns="" val="1246327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3"/>
          <p:cNvSpPr>
            <a:spLocks noChangeArrowheads="1"/>
          </p:cNvSpPr>
          <p:nvPr userDrawn="1"/>
        </p:nvSpPr>
        <p:spPr bwMode="auto">
          <a:xfrm>
            <a:off x="0" y="0"/>
            <a:ext cx="9144000" cy="6858000"/>
          </a:xfrm>
          <a:prstGeom prst="rect">
            <a:avLst/>
          </a:prstGeom>
          <a:solidFill>
            <a:srgbClr val="5577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80000"/>
              </a:lnSpc>
            </a:pPr>
            <a:endParaRPr lang="en-US" sz="3200" b="1">
              <a:solidFill>
                <a:srgbClr val="000000"/>
              </a:solidFill>
              <a:cs typeface="Arial" charset="0"/>
            </a:endParaRPr>
          </a:p>
        </p:txBody>
      </p:sp>
      <p:pic>
        <p:nvPicPr>
          <p:cNvPr id="3" name="Picture 11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gray">
          <a:xfrm>
            <a:off x="279605" y="2149475"/>
            <a:ext cx="38211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1"/>
          <p:cNvSpPr txBox="1">
            <a:spLocks noChangeArrowheads="1"/>
          </p:cNvSpPr>
          <p:nvPr userDrawn="1"/>
        </p:nvSpPr>
        <p:spPr bwMode="gray">
          <a:xfrm>
            <a:off x="401642" y="6558373"/>
            <a:ext cx="8415337"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80000"/>
              </a:lnSpc>
              <a:defRPr/>
            </a:pPr>
            <a:r>
              <a:rPr lang="en-US" sz="1000" smtClean="0">
                <a:solidFill>
                  <a:srgbClr val="FFFFFF"/>
                </a:solidFill>
                <a:cs typeface="Arial" charset="0"/>
              </a:rPr>
              <a:t>Copyright © 2012 Accenture  All Rights Reserved. Accenture, its logo, and High Performance Delivered are trademarks of Accenture.</a:t>
            </a:r>
          </a:p>
        </p:txBody>
      </p:sp>
      <p:sp>
        <p:nvSpPr>
          <p:cNvPr id="5" name="Line 117"/>
          <p:cNvSpPr>
            <a:spLocks noChangeShapeType="1"/>
          </p:cNvSpPr>
          <p:nvPr userDrawn="1"/>
        </p:nvSpPr>
        <p:spPr bwMode="gray">
          <a:xfrm>
            <a:off x="-12699" y="3429000"/>
            <a:ext cx="9255125" cy="0"/>
          </a:xfrm>
          <a:prstGeom prst="line">
            <a:avLst/>
          </a:prstGeom>
          <a:noFill/>
          <a:ln w="158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ZA">
              <a:solidFill>
                <a:srgbClr val="000000"/>
              </a:solidFill>
            </a:endParaRPr>
          </a:p>
        </p:txBody>
      </p:sp>
    </p:spTree>
    <p:extLst>
      <p:ext uri="{BB962C8B-B14F-4D97-AF65-F5344CB8AC3E}">
        <p14:creationId xmlns:p14="http://schemas.microsoft.com/office/powerpoint/2010/main" xmlns="" val="156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3E0B1D2-AEDE-4058-9703-5AC2F8C498FF}" type="datetime1">
              <a:rPr lang="en-US" altLang="en-US"/>
              <a:pPr/>
              <a:t>3/5/2020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CBFE2-772D-4747-BDB1-DB5AF30E99ED}" type="slidenum">
              <a:rPr lang="en-US" altLang="en-US"/>
              <a:pPr/>
              <a:t>‹#›</a:t>
            </a:fld>
            <a:endParaRPr lang="en-US" altLang="en-US"/>
          </a:p>
        </p:txBody>
      </p:sp>
    </p:spTree>
    <p:extLst>
      <p:ext uri="{BB962C8B-B14F-4D97-AF65-F5344CB8AC3E}">
        <p14:creationId xmlns:p14="http://schemas.microsoft.com/office/powerpoint/2010/main" xmlns="" val="233170519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8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1674CE08-FEE8-4400-89FA-F94B459A8D79}" type="datetime1">
              <a:rPr lang="en-US" altLang="en-US"/>
              <a:pPr/>
              <a:t>3/5/2020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EF3B45-99CE-4FB0-89B8-61FC6317F060}" type="slidenum">
              <a:rPr lang="en-US" altLang="en-US"/>
              <a:pPr/>
              <a:t>‹#›</a:t>
            </a:fld>
            <a:endParaRPr lang="en-US" altLang="en-US"/>
          </a:p>
        </p:txBody>
      </p:sp>
    </p:spTree>
    <p:extLst>
      <p:ext uri="{BB962C8B-B14F-4D97-AF65-F5344CB8AC3E}">
        <p14:creationId xmlns:p14="http://schemas.microsoft.com/office/powerpoint/2010/main" xmlns="" val="28404121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3612D79F-5AB4-4880-98C4-A0257D0A9A6C}" type="datetime1">
              <a:rPr lang="en-US" altLang="en-US"/>
              <a:pPr/>
              <a:t>3/5/2020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20B8F92-48BD-43BB-8BED-ADEBB7002442}" type="slidenum">
              <a:rPr lang="en-US" altLang="en-US"/>
              <a:pPr/>
              <a:t>‹#›</a:t>
            </a:fld>
            <a:endParaRPr lang="en-US" altLang="en-US"/>
          </a:p>
        </p:txBody>
      </p:sp>
    </p:spTree>
    <p:extLst>
      <p:ext uri="{BB962C8B-B14F-4D97-AF65-F5344CB8AC3E}">
        <p14:creationId xmlns:p14="http://schemas.microsoft.com/office/powerpoint/2010/main" xmlns="" val="407040267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31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31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0AE9E0F2-C9C9-47C1-AC26-B2862E6A3993}" type="datetime1">
              <a:rPr lang="en-US" altLang="en-US"/>
              <a:pPr/>
              <a:t>3/5/2020</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B6AD93F-8A82-49D9-998E-6106536439A4}" type="slidenum">
              <a:rPr lang="en-US" altLang="en-US"/>
              <a:pPr/>
              <a:t>‹#›</a:t>
            </a:fld>
            <a:endParaRPr lang="en-US" altLang="en-US"/>
          </a:p>
        </p:txBody>
      </p:sp>
    </p:spTree>
    <p:extLst>
      <p:ext uri="{BB962C8B-B14F-4D97-AF65-F5344CB8AC3E}">
        <p14:creationId xmlns:p14="http://schemas.microsoft.com/office/powerpoint/2010/main" xmlns="" val="41098783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0A487CB-EED0-4E6F-823C-8583ADEDDB0B}" type="datetime1">
              <a:rPr lang="en-US" altLang="en-US"/>
              <a:pPr/>
              <a:t>3/5/2020</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072E3BB-C7B7-4017-B0F8-A8F801F13D82}" type="slidenum">
              <a:rPr lang="en-US" altLang="en-US"/>
              <a:pPr/>
              <a:t>‹#›</a:t>
            </a:fld>
            <a:endParaRPr lang="en-US" altLang="en-US"/>
          </a:p>
        </p:txBody>
      </p:sp>
    </p:spTree>
    <p:extLst>
      <p:ext uri="{BB962C8B-B14F-4D97-AF65-F5344CB8AC3E}">
        <p14:creationId xmlns:p14="http://schemas.microsoft.com/office/powerpoint/2010/main" xmlns="" val="314290481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8542EEB-67B4-4E7F-8405-1FDE33952B5B}" type="datetime1">
              <a:rPr lang="en-US" altLang="en-US"/>
              <a:pPr/>
              <a:t>3/5/2020</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995BE54-8427-4B1C-894D-3F01046E31F9}" type="slidenum">
              <a:rPr lang="en-US" altLang="en-US"/>
              <a:pPr/>
              <a:t>‹#›</a:t>
            </a:fld>
            <a:endParaRPr lang="en-US" altLang="en-US"/>
          </a:p>
        </p:txBody>
      </p:sp>
    </p:spTree>
    <p:extLst>
      <p:ext uri="{BB962C8B-B14F-4D97-AF65-F5344CB8AC3E}">
        <p14:creationId xmlns:p14="http://schemas.microsoft.com/office/powerpoint/2010/main" xmlns="" val="314763665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6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F56F2C01-5A6F-4D97-8E91-C381A6011A15}" type="datetime1">
              <a:rPr lang="en-US" altLang="en-US"/>
              <a:pPr/>
              <a:t>3/5/2020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31ECC99-12F4-41B1-B244-BEDEC1C94569}" type="slidenum">
              <a:rPr lang="en-US" altLang="en-US"/>
              <a:pPr/>
              <a:t>‹#›</a:t>
            </a:fld>
            <a:endParaRPr lang="en-US" altLang="en-US"/>
          </a:p>
        </p:txBody>
      </p:sp>
    </p:spTree>
    <p:extLst>
      <p:ext uri="{BB962C8B-B14F-4D97-AF65-F5344CB8AC3E}">
        <p14:creationId xmlns:p14="http://schemas.microsoft.com/office/powerpoint/2010/main" xmlns="" val="341875350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BC321F43-C38D-4D6A-A0CC-9320F71D2611}" type="datetime1">
              <a:rPr lang="en-US" altLang="en-US"/>
              <a:pPr/>
              <a:t>3/5/2020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09A4796-A228-463A-BFDC-314600E7FAB8}" type="slidenum">
              <a:rPr lang="en-US" altLang="en-US"/>
              <a:pPr/>
              <a:t>‹#›</a:t>
            </a:fld>
            <a:endParaRPr lang="en-US" altLang="en-US"/>
          </a:p>
        </p:txBody>
      </p:sp>
    </p:spTree>
    <p:extLst>
      <p:ext uri="{BB962C8B-B14F-4D97-AF65-F5344CB8AC3E}">
        <p14:creationId xmlns:p14="http://schemas.microsoft.com/office/powerpoint/2010/main" xmlns="" val="378132992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985CFF5-CF28-4610-93A0-067880C6067A}" type="datetime1">
              <a:rPr lang="en-US" altLang="en-US"/>
              <a:pPr/>
              <a:t>3/5/2020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CAB63C-AD27-4348-9BE9-C6DA99C4EA1D}" type="slidenum">
              <a:rPr lang="en-US" altLang="en-US"/>
              <a:pPr/>
              <a:t>‹#›</a:t>
            </a:fld>
            <a:endParaRPr lang="en-US" altLang="en-US"/>
          </a:p>
        </p:txBody>
      </p:sp>
    </p:spTree>
    <p:extLst>
      <p:ext uri="{BB962C8B-B14F-4D97-AF65-F5344CB8AC3E}">
        <p14:creationId xmlns:p14="http://schemas.microsoft.com/office/powerpoint/2010/main" xmlns="" val="357947280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16"/>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5216"/>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F4F2D93F-FA8E-44A2-B923-B02C684B4F1F}" type="datetime1">
              <a:rPr lang="en-US" altLang="en-US"/>
              <a:pPr/>
              <a:t>3/5/2020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B5751B-3B2A-44F7-9A72-1448FECED918}" type="slidenum">
              <a:rPr lang="en-US" altLang="en-US"/>
              <a:pPr/>
              <a:t>‹#›</a:t>
            </a:fld>
            <a:endParaRPr lang="en-US" altLang="en-US"/>
          </a:p>
        </p:txBody>
      </p:sp>
    </p:spTree>
    <p:extLst>
      <p:ext uri="{BB962C8B-B14F-4D97-AF65-F5344CB8AC3E}">
        <p14:creationId xmlns:p14="http://schemas.microsoft.com/office/powerpoint/2010/main" xmlns="" val="365770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B870BC-AEA4-4D3C-9D21-9FA9F1C35C1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757156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D2845888-D659-426B-8B83-C2F072061BC2}"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661517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3"/>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255" y="984253"/>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5ADA775-79F2-4E73-90FB-1AB3A042386C}"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3174683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E142BF7-0DAD-41E4-92FD-41AD46390F1A}" type="slidenum">
              <a:rPr lang="en-US"/>
              <a:pPr>
                <a:defRPr/>
              </a:pPr>
              <a:t>‹#›</a:t>
            </a:fld>
            <a:endParaRPr lang="en-US" dirty="0"/>
          </a:p>
        </p:txBody>
      </p:sp>
      <p:sp>
        <p:nvSpPr>
          <p:cNvPr id="8"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00815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1072CD5-05F6-4D19-8C42-A1371AE9044D}" type="slidenum">
              <a:rPr lang="en-US"/>
              <a:pPr>
                <a:defRPr/>
              </a:pPr>
              <a:t>‹#›</a:t>
            </a:fld>
            <a:endParaRPr lang="en-US" dirty="0"/>
          </a:p>
        </p:txBody>
      </p:sp>
      <p:sp>
        <p:nvSpPr>
          <p:cNvPr id="4"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799214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8D2453CD-9DE2-493F-B138-AE084ABF9ED6}" type="slidenum">
              <a:rPr lang="en-US"/>
              <a:pPr>
                <a:defRPr/>
              </a:pPr>
              <a:t>‹#›</a:t>
            </a:fld>
            <a:endParaRPr lang="en-US" dirty="0"/>
          </a:p>
        </p:txBody>
      </p:sp>
      <p:sp>
        <p:nvSpPr>
          <p:cNvPr id="3"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821223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4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4BEEA44D-FB59-40B3-9817-0DDEE4DB8D74}"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20367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64DDC4B9-D140-4F1F-A485-60CD46F2E989}"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219862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74EB78-6227-445A-A887-00120BCD93E6}"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647755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2" y="190910"/>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910"/>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99D58F1C-EB72-46AC-AE5F-6C55DC2A4BC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573997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830" y="1882777"/>
            <a:ext cx="8043863" cy="4113213"/>
          </a:xfrm>
        </p:spPr>
        <p:txBody>
          <a:bodyPr/>
          <a:lstStyle/>
          <a:p>
            <a:pPr lvl="0"/>
            <a:r>
              <a:rPr lang="en-US" noProof="0" smtClean="0"/>
              <a:t>Click icon to add table</a:t>
            </a:r>
            <a:endParaRPr lang="en-US" noProof="0" dirty="0" smtClean="0"/>
          </a:p>
        </p:txBody>
      </p:sp>
      <p:sp>
        <p:nvSpPr>
          <p:cNvPr id="4" name="Rectangle 3"/>
          <p:cNvSpPr>
            <a:spLocks noGrp="1" noChangeArrowheads="1"/>
          </p:cNvSpPr>
          <p:nvPr>
            <p:ph type="sldNum" sz="quarter" idx="10"/>
          </p:nvPr>
        </p:nvSpPr>
        <p:spPr/>
        <p:txBody>
          <a:bodyPr/>
          <a:lstStyle>
            <a:lvl1pPr defTabSz="457200">
              <a:defRPr>
                <a:ea typeface="MS PGothic" pitchFamily="34" charset="-128"/>
              </a:defRPr>
            </a:lvl1pPr>
          </a:lstStyle>
          <a:p>
            <a:pPr>
              <a:defRPr/>
            </a:pPr>
            <a:fld id="{38342728-ED5D-449D-B40E-CB6E9BF79B67}" type="slidenum">
              <a:rPr lang="en-US"/>
              <a:pPr>
                <a:defRPr/>
              </a:pPr>
              <a:t>‹#›</a:t>
            </a:fld>
            <a:endParaRPr lang="en-US" dirty="0"/>
          </a:p>
        </p:txBody>
      </p:sp>
      <p:sp>
        <p:nvSpPr>
          <p:cNvPr id="5" name="Rectangle 4"/>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248276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5" descr="Cover_3-01.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3941" y="711259"/>
            <a:ext cx="4130761" cy="1691640"/>
          </a:xfrm>
          <a:prstGeom prst="rect">
            <a:avLst/>
          </a:prstGeom>
        </p:spPr>
        <p:txBody>
          <a:bodyPr tIns="0" anchor="t">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xmlns="" val="4044832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157400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87390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501376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980247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8" name="Footer Placeholder 4"/>
          <p:cNvSpPr>
            <a:spLocks noGrp="1"/>
          </p:cNvSpPr>
          <p:nvPr>
            <p:ph type="ftr" sz="quarter" idx="11"/>
          </p:nvPr>
        </p:nvSpPr>
        <p:spPr/>
        <p:txBody>
          <a:bodyPr/>
          <a:lstStyle>
            <a:lvl1pPr>
              <a:defRPr/>
            </a:lvl1pPr>
          </a:lstStyle>
          <a:p>
            <a:endParaRPr lang="en-ZA"/>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0042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4" name="Footer Placeholder 4"/>
          <p:cNvSpPr>
            <a:spLocks noGrp="1"/>
          </p:cNvSpPr>
          <p:nvPr>
            <p:ph type="ftr" sz="quarter" idx="11"/>
          </p:nvPr>
        </p:nvSpPr>
        <p:spPr/>
        <p:txBody>
          <a:bodyPr/>
          <a:lstStyle>
            <a:lvl1pPr>
              <a:defRPr/>
            </a:lvl1pPr>
          </a:lstStyle>
          <a:p>
            <a:endParaRPr lang="en-ZA"/>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03564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3" name="Footer Placeholder 4"/>
          <p:cNvSpPr>
            <a:spLocks noGrp="1"/>
          </p:cNvSpPr>
          <p:nvPr>
            <p:ph type="ftr" sz="quarter" idx="11"/>
          </p:nvPr>
        </p:nvSpPr>
        <p:spPr/>
        <p:txBody>
          <a:bodyPr/>
          <a:lstStyle>
            <a:lvl1pPr>
              <a:defRPr/>
            </a:lvl1pPr>
          </a:lstStyle>
          <a:p>
            <a:endParaRPr lang="en-ZA"/>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994451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4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736774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001796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4029365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931292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1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401752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102397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9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56684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338797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7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27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916684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989236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883699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5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392378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1387543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3126917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3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13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55765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704645422"/>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1232934667"/>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6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187389552"/>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1111960224"/>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3/5/2020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2174539759"/>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3/5/2020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3085117164"/>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3/5/2020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446534831"/>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7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402865023"/>
      </p:ext>
    </p:extLst>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3/5/2020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1886728909"/>
      </p:ext>
    </p:extLst>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2939046593"/>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4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3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33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3/5/2020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2772630796"/>
      </p:ext>
    </p:extLst>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324"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6444667"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324" y="6479782"/>
            <a:ext cx="3929093" cy="324000"/>
          </a:xfrm>
          <a:prstGeom prst="rect">
            <a:avLst/>
          </a:prstGeom>
        </p:spPr>
        <p:txBody>
          <a:bodyPr/>
          <a:lstStyle>
            <a:lvl1pPr algn="l">
              <a:defRPr sz="1000"/>
            </a:lvl1pPr>
          </a:lstStyle>
          <a:p>
            <a:pPr>
              <a:defRPr/>
            </a:pPr>
            <a:r>
              <a:rPr lang="en-GB" sz="800" b="1" i="1" dirty="0">
                <a:solidFill>
                  <a:srgbClr val="EEECE1"/>
                </a:solidFill>
                <a:cs typeface="Tahoma" pitchFamily="34" charset="0"/>
              </a:rPr>
              <a:t>© Copyright Impact Strategy Consulting, solely for the use of UIF;</a:t>
            </a:r>
          </a:p>
          <a:p>
            <a:pPr>
              <a:defRPr/>
            </a:pPr>
            <a:r>
              <a:rPr lang="en-GB" sz="800" b="1" i="1" dirty="0">
                <a:solidFill>
                  <a:srgbClr val="EEECE1"/>
                </a:solidFill>
                <a:cs typeface="Tahoma" pitchFamily="34" charset="0"/>
              </a:rPr>
              <a:t>not to be used or relied upon without joint written consent</a:t>
            </a:r>
          </a:p>
          <a:p>
            <a:pPr>
              <a:defRPr/>
            </a:pPr>
            <a:endParaRPr lang="en-ZA" sz="700" dirty="0">
              <a:solidFill>
                <a:srgbClr val="EEECE1"/>
              </a:solidFill>
            </a:endParaRPr>
          </a:p>
        </p:txBody>
      </p:sp>
      <p:sp>
        <p:nvSpPr>
          <p:cNvPr id="8" name="Slide Number Placeholder 5"/>
          <p:cNvSpPr>
            <a:spLocks noGrp="1"/>
          </p:cNvSpPr>
          <p:nvPr>
            <p:ph type="sldNum" sz="quarter" idx="12"/>
          </p:nvPr>
        </p:nvSpPr>
        <p:spPr>
          <a:xfrm>
            <a:off x="8719782"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413011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56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4037568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435709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904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30196949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29650392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609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609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4523127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3/5/2020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1580151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3/5/2020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13383418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51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307353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3/5/2020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8696807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34360830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78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678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36383862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437589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4841906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3/5/2020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1205592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3/5/2020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18112928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3/5/2020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454724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3/5/2020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41815090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3/5/2020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7969302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1.jpe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1.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1.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8.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1.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9.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1.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0.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image" Target="../media/image1.jpeg"/><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1.jpeg"/><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1.jpe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3.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24.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image" Target="../media/image1.jpeg"/><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5.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image" Target="../media/image1.jpeg"/><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6.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image" Target="../media/image1.jpe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7.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image" Target="../media/image1.jpeg"/><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28.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image" Target="../media/image1.jpeg"/><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29.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30.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image" Target="../media/image1.jpeg"/><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theme" Target="../theme/theme31.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image" Target="../media/image1.jpeg"/><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32.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7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67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7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7254"/>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3/5/2020</a:t>
            </a:fld>
            <a:endParaRPr lang="en-US"/>
          </a:p>
        </p:txBody>
      </p:sp>
      <p:sp>
        <p:nvSpPr>
          <p:cNvPr id="5" name="Footer Placeholder 4"/>
          <p:cNvSpPr>
            <a:spLocks noGrp="1"/>
          </p:cNvSpPr>
          <p:nvPr>
            <p:ph type="ftr" sz="quarter" idx="3"/>
          </p:nvPr>
        </p:nvSpPr>
        <p:spPr>
          <a:xfrm>
            <a:off x="3124200" y="6357254"/>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7254"/>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163494131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7248"/>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3/5/2020</a:t>
            </a:fld>
            <a:endParaRPr lang="en-US"/>
          </a:p>
        </p:txBody>
      </p:sp>
      <p:sp>
        <p:nvSpPr>
          <p:cNvPr id="5" name="Footer Placeholder 4"/>
          <p:cNvSpPr>
            <a:spLocks noGrp="1"/>
          </p:cNvSpPr>
          <p:nvPr>
            <p:ph type="ftr" sz="quarter" idx="3"/>
          </p:nvPr>
        </p:nvSpPr>
        <p:spPr>
          <a:xfrm>
            <a:off x="3124200" y="6357248"/>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7248"/>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12297630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614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75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C9A57F28-727C-44BB-86C3-231202CFFCC3}" type="datetime1">
              <a:rPr lang="en-US"/>
              <a:pPr defTabSz="457200" fontAlgn="base">
                <a:spcBef>
                  <a:spcPct val="0"/>
                </a:spcBef>
                <a:spcAft>
                  <a:spcPct val="0"/>
                </a:spcAft>
                <a:defRPr/>
              </a:pPr>
              <a:t>3/5/2020</a:t>
            </a:fld>
            <a:endParaRPr lang="en-US"/>
          </a:p>
        </p:txBody>
      </p:sp>
      <p:sp>
        <p:nvSpPr>
          <p:cNvPr id="5" name="Footer Placeholder 4"/>
          <p:cNvSpPr>
            <a:spLocks noGrp="1"/>
          </p:cNvSpPr>
          <p:nvPr>
            <p:ph type="ftr" sz="quarter" idx="3"/>
          </p:nvPr>
        </p:nvSpPr>
        <p:spPr>
          <a:xfrm>
            <a:off x="3124200" y="6357588"/>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75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DDCDD077-FFF4-4514-B9BE-A0B58130A130}"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xmlns="" val="228774720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7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ea typeface="ＭＳ Ｐゴシック" pitchFamily="32" charset="-128"/>
                <a:cs typeface="+mn-cs"/>
              </a:defRPr>
            </a:lvl1pPr>
          </a:lstStyle>
          <a:p>
            <a:pPr defTabSz="457200" fontAlgn="base">
              <a:spcBef>
                <a:spcPct val="0"/>
              </a:spcBef>
              <a:spcAft>
                <a:spcPct val="0"/>
              </a:spcAft>
              <a:defRPr/>
            </a:pPr>
            <a:fld id="{0AC88171-13A2-402C-9162-47276225144C}" type="datetime1">
              <a:rPr lang="en-US" altLang="en-US"/>
              <a:pPr defTabSz="457200" fontAlgn="base">
                <a:spcBef>
                  <a:spcPct val="0"/>
                </a:spcBef>
                <a:spcAft>
                  <a:spcPct val="0"/>
                </a:spcAft>
                <a:defRPr/>
              </a:pPr>
              <a:t>3/5/2020</a:t>
            </a:fld>
            <a:endParaRPr lang="en-US" altLang="en-US" dirty="0"/>
          </a:p>
        </p:txBody>
      </p:sp>
      <p:sp>
        <p:nvSpPr>
          <p:cNvPr id="5" name="Footer Placeholder 4"/>
          <p:cNvSpPr>
            <a:spLocks noGrp="1"/>
          </p:cNvSpPr>
          <p:nvPr>
            <p:ph type="ftr" sz="quarter" idx="3"/>
          </p:nvPr>
        </p:nvSpPr>
        <p:spPr>
          <a:xfrm>
            <a:off x="3124200" y="63567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ea typeface="ＭＳ Ｐゴシック" pitchFamily="32" charset="-128"/>
                <a:cs typeface="+mn-cs"/>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7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mn-cs"/>
              </a:defRPr>
            </a:lvl1pPr>
          </a:lstStyle>
          <a:p>
            <a:pPr defTabSz="457200" fontAlgn="base">
              <a:spcBef>
                <a:spcPct val="0"/>
              </a:spcBef>
              <a:spcAft>
                <a:spcPct val="0"/>
              </a:spcAft>
              <a:defRPr/>
            </a:pPr>
            <a:fld id="{9634C808-66C1-404E-8A75-681C95B49703}"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xmlns="" val="303608214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7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10010D36-FC33-4CFC-A4ED-0A4260D404D5}" type="datetime1">
              <a:rPr lang="en-US">
                <a:ea typeface="MS PGothic" pitchFamily="34" charset="-128"/>
              </a:rPr>
              <a:pPr defTabSz="457200" fontAlgn="base">
                <a:spcBef>
                  <a:spcPct val="0"/>
                </a:spcBef>
                <a:spcAft>
                  <a:spcPct val="0"/>
                </a:spcAft>
                <a:defRPr/>
              </a:pPr>
              <a:t>3/5/2020</a:t>
            </a:fld>
            <a:endParaRPr lang="en-US">
              <a:ea typeface="MS PGothic" pitchFamily="34" charset="-128"/>
            </a:endParaRPr>
          </a:p>
        </p:txBody>
      </p:sp>
      <p:sp>
        <p:nvSpPr>
          <p:cNvPr id="5" name="Footer Placeholder 4"/>
          <p:cNvSpPr>
            <a:spLocks noGrp="1"/>
          </p:cNvSpPr>
          <p:nvPr>
            <p:ph type="ftr" sz="quarter" idx="3"/>
          </p:nvPr>
        </p:nvSpPr>
        <p:spPr>
          <a:xfrm>
            <a:off x="3124200" y="63567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7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A236C983-A60D-49BB-9F6B-28667F8FDA1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xmlns="" val="161313654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84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3"/>
          </p:nvPr>
        </p:nvSpPr>
        <p:spPr>
          <a:xfrm>
            <a:off x="3124200" y="635684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a:p>
        </p:txBody>
      </p:sp>
      <p:sp>
        <p:nvSpPr>
          <p:cNvPr id="6" name="Slide Number Placeholder 5"/>
          <p:cNvSpPr>
            <a:spLocks noGrp="1"/>
          </p:cNvSpPr>
          <p:nvPr>
            <p:ph type="sldNum" sz="quarter" idx="4"/>
          </p:nvPr>
        </p:nvSpPr>
        <p:spPr>
          <a:xfrm>
            <a:off x="6553200" y="635684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423778234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71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fld id="{DFCDC5E3-4E7B-4ED7-95F2-B38413DEF39F}" type="datetime1">
              <a:rPr lang="en-US" altLang="en-US"/>
              <a:pPr defTabSz="457200" fontAlgn="base">
                <a:spcBef>
                  <a:spcPct val="0"/>
                </a:spcBef>
                <a:spcAft>
                  <a:spcPct val="0"/>
                </a:spcAft>
                <a:defRPr/>
              </a:pPr>
              <a:t>3/5/2020</a:t>
            </a:fld>
            <a:endParaRPr lang="en-US" altLang="en-US"/>
          </a:p>
        </p:txBody>
      </p:sp>
      <p:sp>
        <p:nvSpPr>
          <p:cNvPr id="5" name="Footer Placeholder 4"/>
          <p:cNvSpPr>
            <a:spLocks noGrp="1"/>
          </p:cNvSpPr>
          <p:nvPr>
            <p:ph type="ftr" sz="quarter" idx="3"/>
          </p:nvPr>
        </p:nvSpPr>
        <p:spPr>
          <a:xfrm>
            <a:off x="3124200" y="6356716"/>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71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457200" fontAlgn="base">
              <a:spcBef>
                <a:spcPct val="0"/>
              </a:spcBef>
              <a:spcAft>
                <a:spcPct val="0"/>
              </a:spcAft>
            </a:pPr>
            <a:fld id="{96D49328-105B-413E-B9C5-7BD8A4BCD6BE}" type="slidenum">
              <a:rPr lang="en-US" altLang="en-US" smtClean="0">
                <a:ea typeface="ＭＳ Ｐゴシック" pitchFamily="34" charset="-128"/>
              </a:rPr>
              <a:pPr defTabSz="457200" fontAlgn="base">
                <a:spcBef>
                  <a:spcPct val="0"/>
                </a:spcBef>
                <a:spcAft>
                  <a:spcPct val="0"/>
                </a:spcAft>
              </a:pPr>
              <a:t>‹#›</a:t>
            </a:fld>
            <a:endParaRPr lang="en-US" altLang="en-US" smtClean="0">
              <a:ea typeface="ＭＳ Ｐゴシック" pitchFamily="34" charset="-128"/>
            </a:endParaRPr>
          </a:p>
        </p:txBody>
      </p:sp>
    </p:spTree>
    <p:extLst>
      <p:ext uri="{BB962C8B-B14F-4D97-AF65-F5344CB8AC3E}">
        <p14:creationId xmlns:p14="http://schemas.microsoft.com/office/powerpoint/2010/main" xmlns="" val="40361966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7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67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7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79147348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78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678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78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79850790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7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98D99DEC-0FE2-482A-8972-5358A582667A}" type="datetime1">
              <a:rPr lang="en-US"/>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67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7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2893779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7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3/5/2020</a:t>
            </a:fld>
            <a:endParaRPr lang="en-US"/>
          </a:p>
        </p:txBody>
      </p:sp>
      <p:sp>
        <p:nvSpPr>
          <p:cNvPr id="5" name="Footer Placeholder 4"/>
          <p:cNvSpPr>
            <a:spLocks noGrp="1"/>
          </p:cNvSpPr>
          <p:nvPr>
            <p:ph type="ftr" sz="quarter" idx="3"/>
          </p:nvPr>
        </p:nvSpPr>
        <p:spPr>
          <a:xfrm>
            <a:off x="3124200" y="63567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7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798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409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735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fld id="{524F91D1-CC03-4981-A207-014C81DFCB09}" type="datetime1">
              <a:rPr lang="en-US" altLang="en-US"/>
              <a:pPr defTabSz="457200" fontAlgn="base">
                <a:spcBef>
                  <a:spcPct val="0"/>
                </a:spcBef>
                <a:spcAft>
                  <a:spcPct val="0"/>
                </a:spcAft>
                <a:defRPr/>
              </a:pPr>
              <a:t>3/5/2020</a:t>
            </a:fld>
            <a:endParaRPr lang="en-US" altLang="en-US"/>
          </a:p>
        </p:txBody>
      </p:sp>
      <p:sp>
        <p:nvSpPr>
          <p:cNvPr id="5" name="Footer Placeholder 4"/>
          <p:cNvSpPr>
            <a:spLocks noGrp="1"/>
          </p:cNvSpPr>
          <p:nvPr>
            <p:ph type="ftr" sz="quarter" idx="3"/>
          </p:nvPr>
        </p:nvSpPr>
        <p:spPr>
          <a:xfrm>
            <a:off x="3124200" y="6357356"/>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7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fld id="{96F7B3CB-9EF5-4B2B-968D-A3C60330A6E3}"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xmlns="" val="108484162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66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3"/>
          </p:nvPr>
        </p:nvSpPr>
        <p:spPr>
          <a:xfrm>
            <a:off x="3124200" y="635666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a:p>
        </p:txBody>
      </p:sp>
      <p:sp>
        <p:nvSpPr>
          <p:cNvPr id="6" name="Slide Number Placeholder 5"/>
          <p:cNvSpPr>
            <a:spLocks noGrp="1"/>
          </p:cNvSpPr>
          <p:nvPr>
            <p:ph type="sldNum" sz="quarter" idx="4"/>
          </p:nvPr>
        </p:nvSpPr>
        <p:spPr>
          <a:xfrm>
            <a:off x="6553200" y="635666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41922461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7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fld id="{704F761B-2E79-468D-AA84-CF0C28CD4A76}" type="datetime1">
              <a:rPr lang="en-US"/>
              <a:pPr defTabSz="457200" fontAlgn="base">
                <a:spcBef>
                  <a:spcPct val="0"/>
                </a:spcBef>
                <a:spcAft>
                  <a:spcPct val="0"/>
                </a:spcAft>
                <a:defRPr/>
              </a:pPr>
              <a:t>3/5/2020</a:t>
            </a:fld>
            <a:endParaRPr lang="en-US"/>
          </a:p>
        </p:txBody>
      </p:sp>
      <p:sp>
        <p:nvSpPr>
          <p:cNvPr id="5" name="Footer Placeholder 4"/>
          <p:cNvSpPr>
            <a:spLocks noGrp="1"/>
          </p:cNvSpPr>
          <p:nvPr>
            <p:ph type="ftr" sz="quarter" idx="3"/>
          </p:nvPr>
        </p:nvSpPr>
        <p:spPr>
          <a:xfrm>
            <a:off x="3124200" y="63567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7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defTabSz="457200" fontAlgn="base">
              <a:spcBef>
                <a:spcPct val="0"/>
              </a:spcBef>
              <a:spcAft>
                <a:spcPct val="0"/>
              </a:spcAft>
              <a:defRPr/>
            </a:pPr>
            <a:fld id="{A23DADB6-7C16-4815-BC28-53E87154FAC0}"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xmlns="" val="229202105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822"/>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3/5/2020</a:t>
            </a:fld>
            <a:endParaRPr lang="en-US"/>
          </a:p>
        </p:txBody>
      </p:sp>
      <p:sp>
        <p:nvSpPr>
          <p:cNvPr id="5" name="Footer Placeholder 4"/>
          <p:cNvSpPr>
            <a:spLocks noGrp="1"/>
          </p:cNvSpPr>
          <p:nvPr>
            <p:ph type="ftr" sz="quarter" idx="3"/>
          </p:nvPr>
        </p:nvSpPr>
        <p:spPr>
          <a:xfrm>
            <a:off x="3124200" y="6356822"/>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82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71703969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50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4468E3D3-3BC5-4651-B338-AABA3C19E3D1}" type="datetime1">
              <a:rPr lang="en-US">
                <a:cs typeface="Arial" charset="0"/>
              </a:rPr>
              <a:pPr fontAlgn="base">
                <a:spcBef>
                  <a:spcPct val="0"/>
                </a:spcBef>
                <a:spcAft>
                  <a:spcPct val="0"/>
                </a:spcAft>
                <a:defRPr/>
              </a:pPr>
              <a:t>3/5/2020</a:t>
            </a:fld>
            <a:endParaRPr lang="en-US" dirty="0">
              <a:cs typeface="Arial" charset="0"/>
            </a:endParaRPr>
          </a:p>
        </p:txBody>
      </p:sp>
      <p:sp>
        <p:nvSpPr>
          <p:cNvPr id="5" name="Footer Placeholder 4"/>
          <p:cNvSpPr>
            <a:spLocks noGrp="1"/>
          </p:cNvSpPr>
          <p:nvPr>
            <p:ph type="ftr" sz="quarter" idx="3"/>
          </p:nvPr>
        </p:nvSpPr>
        <p:spPr>
          <a:xfrm>
            <a:off x="3124200" y="635650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dirty="0">
              <a:cs typeface="Arial" charset="0"/>
            </a:endParaRPr>
          </a:p>
        </p:txBody>
      </p:sp>
      <p:sp>
        <p:nvSpPr>
          <p:cNvPr id="6" name="Slide Number Placeholder 5"/>
          <p:cNvSpPr>
            <a:spLocks noGrp="1"/>
          </p:cNvSpPr>
          <p:nvPr>
            <p:ph type="sldNum" sz="quarter" idx="4"/>
          </p:nvPr>
        </p:nvSpPr>
        <p:spPr>
          <a:xfrm>
            <a:off x="6553200" y="635650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CCE1EA62-415D-461C-A892-4DFB675C201A}" type="slidenum">
              <a:rPr lang="en-US">
                <a:cs typeface="Arial" charset="0"/>
              </a:rPr>
              <a:pPr fontAlgn="base">
                <a:spcBef>
                  <a:spcPct val="0"/>
                </a:spcBef>
                <a:spcAft>
                  <a:spcPct val="0"/>
                </a:spcAft>
                <a:defRPr/>
              </a:pPr>
              <a:t>‹#›</a:t>
            </a:fld>
            <a:endParaRPr lang="en-US" dirty="0">
              <a:cs typeface="Arial" charset="0"/>
            </a:endParaRPr>
          </a:p>
        </p:txBody>
      </p:sp>
    </p:spTree>
    <p:extLst>
      <p:ext uri="{BB962C8B-B14F-4D97-AF65-F5344CB8AC3E}">
        <p14:creationId xmlns:p14="http://schemas.microsoft.com/office/powerpoint/2010/main" xmlns="" val="75781728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759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759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759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3043727093"/>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69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669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69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032719584"/>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922"/>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3/5/2020</a:t>
            </a:fld>
            <a:endParaRPr lang="en-US"/>
          </a:p>
        </p:txBody>
      </p:sp>
      <p:sp>
        <p:nvSpPr>
          <p:cNvPr id="5" name="Footer Placeholder 4"/>
          <p:cNvSpPr>
            <a:spLocks noGrp="1"/>
          </p:cNvSpPr>
          <p:nvPr>
            <p:ph type="ftr" sz="quarter" idx="3"/>
          </p:nvPr>
        </p:nvSpPr>
        <p:spPr>
          <a:xfrm>
            <a:off x="3124200" y="6356922"/>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92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1546868030"/>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52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3/5/2020</a:t>
            </a:fld>
            <a:endParaRPr lang="en-US"/>
          </a:p>
        </p:txBody>
      </p:sp>
      <p:sp>
        <p:nvSpPr>
          <p:cNvPr id="5" name="Footer Placeholder 4"/>
          <p:cNvSpPr>
            <a:spLocks noGrp="1"/>
          </p:cNvSpPr>
          <p:nvPr>
            <p:ph type="ftr" sz="quarter" idx="3"/>
          </p:nvPr>
        </p:nvSpPr>
        <p:spPr>
          <a:xfrm>
            <a:off x="3124200" y="635652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52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67813662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51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3/5/2020</a:t>
            </a:fld>
            <a:endParaRPr lang="en-US"/>
          </a:p>
        </p:txBody>
      </p:sp>
      <p:sp>
        <p:nvSpPr>
          <p:cNvPr id="5" name="Footer Placeholder 4"/>
          <p:cNvSpPr>
            <a:spLocks noGrp="1"/>
          </p:cNvSpPr>
          <p:nvPr>
            <p:ph type="ftr" sz="quarter" idx="3"/>
          </p:nvPr>
        </p:nvSpPr>
        <p:spPr>
          <a:xfrm>
            <a:off x="3124200" y="635651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51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4106568382"/>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7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98D99DEC-0FE2-482A-8972-5358A582667A}" type="datetime1">
              <a:rPr lang="en-US"/>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67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7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8371079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84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3/5/2020</a:t>
            </a:fld>
            <a:endParaRPr lang="en-US"/>
          </a:p>
        </p:txBody>
      </p:sp>
      <p:sp>
        <p:nvSpPr>
          <p:cNvPr id="5" name="Footer Placeholder 4"/>
          <p:cNvSpPr>
            <a:spLocks noGrp="1"/>
          </p:cNvSpPr>
          <p:nvPr>
            <p:ph type="ftr" sz="quarter" idx="3"/>
          </p:nvPr>
        </p:nvSpPr>
        <p:spPr>
          <a:xfrm>
            <a:off x="3124200" y="635684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84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36721276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7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BB6813D3-2F84-4F1A-ACC1-5C3A55FC518B}" type="datetime1">
              <a:rPr lang="en-ZA"/>
              <a:pPr defTabSz="457200" fontAlgn="base">
                <a:spcBef>
                  <a:spcPct val="0"/>
                </a:spcBef>
                <a:spcAft>
                  <a:spcPct val="0"/>
                </a:spcAft>
                <a:defRPr/>
              </a:pPr>
              <a:t>2020/03/05</a:t>
            </a:fld>
            <a:endParaRPr lang="en-US" dirty="0"/>
          </a:p>
        </p:txBody>
      </p:sp>
      <p:sp>
        <p:nvSpPr>
          <p:cNvPr id="5" name="Footer Placeholder 4"/>
          <p:cNvSpPr>
            <a:spLocks noGrp="1"/>
          </p:cNvSpPr>
          <p:nvPr>
            <p:ph type="ftr" sz="quarter" idx="3"/>
          </p:nvPr>
        </p:nvSpPr>
        <p:spPr>
          <a:xfrm>
            <a:off x="3124200" y="63567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7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83098B05-BAD8-46B7-8A29-AE91F69ACA28}"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408888685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93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defTabSz="457200" fontAlgn="base">
              <a:spcBef>
                <a:spcPct val="0"/>
              </a:spcBef>
              <a:spcAft>
                <a:spcPct val="0"/>
              </a:spcAft>
            </a:pPr>
            <a:fld id="{524F91D1-CC03-4981-A207-014C81DFCB09}" type="datetime1">
              <a:rPr lang="en-US" altLang="en-US" smtClean="0">
                <a:ea typeface="ＭＳ Ｐゴシック" pitchFamily="32" charset="-128"/>
              </a:rPr>
              <a:pPr defTabSz="457200" fontAlgn="base">
                <a:spcBef>
                  <a:spcPct val="0"/>
                </a:spcBef>
                <a:spcAft>
                  <a:spcPct val="0"/>
                </a:spcAft>
              </a:pPr>
              <a:t>3/5/2020</a:t>
            </a:fld>
            <a:endParaRPr lang="en-US" altLang="en-US">
              <a:ea typeface="ＭＳ Ｐゴシック" pitchFamily="32" charset="-128"/>
            </a:endParaRPr>
          </a:p>
        </p:txBody>
      </p:sp>
      <p:sp>
        <p:nvSpPr>
          <p:cNvPr id="5" name="Footer Placeholder 4"/>
          <p:cNvSpPr>
            <a:spLocks noGrp="1"/>
          </p:cNvSpPr>
          <p:nvPr>
            <p:ph type="ftr" sz="quarter" idx="3"/>
          </p:nvPr>
        </p:nvSpPr>
        <p:spPr>
          <a:xfrm>
            <a:off x="3124200" y="635693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defTabSz="457200" fontAlgn="base">
              <a:spcBef>
                <a:spcPct val="0"/>
              </a:spcBef>
              <a:spcAft>
                <a:spcPct val="0"/>
              </a:spcAft>
            </a:pPr>
            <a:endParaRPr lang="en-US">
              <a:ea typeface="ＭＳ Ｐゴシック" pitchFamily="32" charset="-128"/>
            </a:endParaRPr>
          </a:p>
        </p:txBody>
      </p:sp>
      <p:sp>
        <p:nvSpPr>
          <p:cNvPr id="6" name="Slide Number Placeholder 5"/>
          <p:cNvSpPr>
            <a:spLocks noGrp="1"/>
          </p:cNvSpPr>
          <p:nvPr>
            <p:ph type="sldNum" sz="quarter" idx="4"/>
          </p:nvPr>
        </p:nvSpPr>
        <p:spPr>
          <a:xfrm>
            <a:off x="6553200" y="635693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pPr defTabSz="457200" fontAlgn="base">
              <a:spcBef>
                <a:spcPct val="0"/>
              </a:spcBef>
              <a:spcAft>
                <a:spcPct val="0"/>
              </a:spcAft>
            </a:pPr>
            <a:fld id="{0E28DD42-2375-4F6E-9A2D-F010BB9BD6AF}" type="slidenum">
              <a:rPr lang="en-US" altLang="en-US" smtClean="0">
                <a:ea typeface="ＭＳ Ｐゴシック" pitchFamily="32" charset="-128"/>
              </a:rPr>
              <a:pPr defTabSz="457200" fontAlgn="base">
                <a:spcBef>
                  <a:spcPct val="0"/>
                </a:spcBef>
                <a:spcAft>
                  <a:spcPct val="0"/>
                </a:spcAft>
              </a:pPr>
              <a:t>‹#›</a:t>
            </a:fld>
            <a:endParaRPr lang="en-US" altLang="en-US">
              <a:ea typeface="ＭＳ Ｐゴシック" pitchFamily="32" charset="-128"/>
            </a:endParaRPr>
          </a:p>
        </p:txBody>
      </p:sp>
    </p:spTree>
    <p:extLst>
      <p:ext uri="{BB962C8B-B14F-4D97-AF65-F5344CB8AC3E}">
        <p14:creationId xmlns:p14="http://schemas.microsoft.com/office/powerpoint/2010/main" xmlns="" val="1012614547"/>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Rectangle 29"/>
          <p:cNvSpPr>
            <a:spLocks noGrp="1" noChangeArrowheads="1"/>
          </p:cNvSpPr>
          <p:nvPr>
            <p:ph type="body" idx="1"/>
          </p:nvPr>
        </p:nvSpPr>
        <p:spPr bwMode="gray">
          <a:xfrm>
            <a:off x="236743" y="1262063"/>
            <a:ext cx="8556625"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439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defTabSz="914400" eaLnBrk="0" hangingPunct="0">
              <a:lnSpc>
                <a:spcPct val="80000"/>
              </a:lnSpc>
              <a:defRPr sz="1000" b="0">
                <a:solidFill>
                  <a:srgbClr val="FFFFFF"/>
                </a:solidFill>
                <a:latin typeface="Arial" charset="0"/>
                <a:ea typeface="+mn-ea"/>
                <a:cs typeface="+mn-cs"/>
              </a:defRPr>
            </a:lvl1pPr>
          </a:lstStyle>
          <a:p>
            <a:pPr>
              <a:defRPr/>
            </a:pPr>
            <a:fld id="{414BA74D-2D16-4446-8EB0-7672D1703E8C}" type="slidenum">
              <a:rPr lang="en-US"/>
              <a:pPr>
                <a:defRPr/>
              </a:pPr>
              <a:t>‹#›</a:t>
            </a:fld>
            <a:endParaRPr lang="en-US" dirty="0"/>
          </a:p>
        </p:txBody>
      </p:sp>
      <p:sp>
        <p:nvSpPr>
          <p:cNvPr id="1086" name="Rectangle 62"/>
          <p:cNvSpPr>
            <a:spLocks noGrp="1" noChangeArrowheads="1"/>
          </p:cNvSpPr>
          <p:nvPr>
            <p:ph type="ftr" sz="quarter" idx="3"/>
          </p:nvPr>
        </p:nvSpPr>
        <p:spPr bwMode="gray">
          <a:xfrm>
            <a:off x="176214"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defTabSz="914400" eaLnBrk="0" hangingPunct="0">
              <a:lnSpc>
                <a:spcPct val="100000"/>
              </a:lnSpc>
              <a:defRPr sz="1000" b="0">
                <a:solidFill>
                  <a:srgbClr val="000000"/>
                </a:solidFill>
                <a:latin typeface="Arial" pitchFamily="34" charset="0"/>
                <a:ea typeface="+mn-ea"/>
                <a:cs typeface="+mn-cs"/>
              </a:defRPr>
            </a:lvl1pPr>
          </a:lstStyle>
          <a:p>
            <a:pPr>
              <a:defRPr/>
            </a:pPr>
            <a:endParaRPr lang="en-US"/>
          </a:p>
        </p:txBody>
      </p:sp>
      <p:sp>
        <p:nvSpPr>
          <p:cNvPr id="2054" name="Rectangle 65"/>
          <p:cNvSpPr>
            <a:spLocks noGrp="1" noChangeArrowheads="1"/>
          </p:cNvSpPr>
          <p:nvPr>
            <p:ph type="title"/>
          </p:nvPr>
        </p:nvSpPr>
        <p:spPr bwMode="gray">
          <a:xfrm>
            <a:off x="409662" y="375060"/>
            <a:ext cx="849312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979370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6213" indent="-176213"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1400">
          <a:solidFill>
            <a:schemeClr val="tx1"/>
          </a:solidFill>
          <a:latin typeface="+mn-lt"/>
        </a:defRPr>
      </a:lvl6pPr>
      <a:lvl7pPr marL="2395538" indent="-166688" algn="l" rtl="0" eaLnBrk="1" fontAlgn="base" hangingPunct="1">
        <a:spcBef>
          <a:spcPct val="20000"/>
        </a:spcBef>
        <a:spcAft>
          <a:spcPct val="0"/>
        </a:spcAft>
        <a:buClr>
          <a:schemeClr val="tx1"/>
        </a:buClr>
        <a:buChar char="•"/>
        <a:defRPr sz="1400">
          <a:solidFill>
            <a:schemeClr val="tx1"/>
          </a:solidFill>
          <a:latin typeface="+mn-lt"/>
        </a:defRPr>
      </a:lvl7pPr>
      <a:lvl8pPr marL="2852738" indent="-166688" algn="l" rtl="0" eaLnBrk="1" fontAlgn="base" hangingPunct="1">
        <a:spcBef>
          <a:spcPct val="20000"/>
        </a:spcBef>
        <a:spcAft>
          <a:spcPct val="0"/>
        </a:spcAft>
        <a:buClr>
          <a:schemeClr val="tx1"/>
        </a:buClr>
        <a:buChar char="•"/>
        <a:defRPr sz="1400">
          <a:solidFill>
            <a:schemeClr val="tx1"/>
          </a:solidFill>
          <a:latin typeface="+mn-lt"/>
        </a:defRPr>
      </a:lvl8pPr>
      <a:lvl9pPr marL="3309938" indent="-166688"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76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6DEB2CDB-D431-4811-97EB-768906234DFF}" type="datetimeFigureOut">
              <a:rPr lang="en-ZA" smtClean="0"/>
              <a:pPr/>
              <a:t>2020/03/05</a:t>
            </a:fld>
            <a:endParaRPr lang="en-ZA"/>
          </a:p>
        </p:txBody>
      </p:sp>
      <p:sp>
        <p:nvSpPr>
          <p:cNvPr id="5" name="Footer Placeholder 4"/>
          <p:cNvSpPr>
            <a:spLocks noGrp="1"/>
          </p:cNvSpPr>
          <p:nvPr>
            <p:ph type="ftr" sz="quarter" idx="3"/>
          </p:nvPr>
        </p:nvSpPr>
        <p:spPr>
          <a:xfrm>
            <a:off x="3124200" y="63567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a:p>
        </p:txBody>
      </p:sp>
      <p:sp>
        <p:nvSpPr>
          <p:cNvPr id="6" name="Slide Number Placeholder 5"/>
          <p:cNvSpPr>
            <a:spLocks noGrp="1"/>
          </p:cNvSpPr>
          <p:nvPr>
            <p:ph type="sldNum" sz="quarter" idx="4"/>
          </p:nvPr>
        </p:nvSpPr>
        <p:spPr>
          <a:xfrm>
            <a:off x="6553200" y="63567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9458665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84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3/5/2020</a:t>
            </a:fld>
            <a:endParaRPr lang="en-US" dirty="0"/>
          </a:p>
        </p:txBody>
      </p:sp>
      <p:sp>
        <p:nvSpPr>
          <p:cNvPr id="5" name="Footer Placeholder 4"/>
          <p:cNvSpPr>
            <a:spLocks noGrp="1"/>
          </p:cNvSpPr>
          <p:nvPr>
            <p:ph type="ftr" sz="quarter" idx="3"/>
          </p:nvPr>
        </p:nvSpPr>
        <p:spPr>
          <a:xfrm>
            <a:off x="3124200" y="635684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84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83528908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70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3/5/2020</a:t>
            </a:fld>
            <a:endParaRPr lang="en-US"/>
          </a:p>
        </p:txBody>
      </p:sp>
      <p:sp>
        <p:nvSpPr>
          <p:cNvPr id="5" name="Footer Placeholder 4"/>
          <p:cNvSpPr>
            <a:spLocks noGrp="1"/>
          </p:cNvSpPr>
          <p:nvPr>
            <p:ph type="ftr" sz="quarter" idx="3"/>
          </p:nvPr>
        </p:nvSpPr>
        <p:spPr>
          <a:xfrm>
            <a:off x="3124200" y="63570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70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322184861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849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3/5/2020</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849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84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xmlns="" val="33098365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7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3/5/2020</a:t>
            </a:fld>
            <a:endParaRPr lang="en-US"/>
          </a:p>
        </p:txBody>
      </p:sp>
      <p:sp>
        <p:nvSpPr>
          <p:cNvPr id="5" name="Footer Placeholder 4"/>
          <p:cNvSpPr>
            <a:spLocks noGrp="1"/>
          </p:cNvSpPr>
          <p:nvPr>
            <p:ph type="ftr" sz="quarter" idx="3"/>
          </p:nvPr>
        </p:nvSpPr>
        <p:spPr>
          <a:xfrm>
            <a:off x="3124200" y="63567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7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413917692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4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8.xml"/></Relationships>
</file>

<file path=ppt/slides/_rels/slide10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38.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3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3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1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54.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4.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4.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4.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4.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4.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8.xml"/><Relationship Id="rId5" Type="http://schemas.openxmlformats.org/officeDocument/2006/relationships/image" Target="../media/image16.pn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9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957179" y="548339"/>
            <a:ext cx="7001595"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defTabSz="457200" fontAlgn="base">
              <a:lnSpc>
                <a:spcPct val="90000"/>
              </a:lnSpc>
              <a:spcBef>
                <a:spcPct val="0"/>
              </a:spcBef>
              <a:spcAft>
                <a:spcPct val="0"/>
              </a:spcAft>
            </a:pPr>
            <a:r>
              <a:rPr lang="en-US" altLang="en-US" sz="3000" b="1" dirty="0">
                <a:solidFill>
                  <a:prstClr val="white"/>
                </a:solidFill>
                <a:latin typeface="Arial" charset="0"/>
              </a:rPr>
              <a:t>UNEMPLOYMENT INSURANCE </a:t>
            </a:r>
            <a:r>
              <a:rPr lang="en-US" altLang="en-US" sz="3000" b="1" dirty="0" smtClean="0">
                <a:solidFill>
                  <a:prstClr val="white"/>
                </a:solidFill>
                <a:latin typeface="Arial" charset="0"/>
              </a:rPr>
              <a:t>FUND</a:t>
            </a:r>
            <a:endParaRPr lang="en-US" altLang="en-US" sz="3000" b="1" dirty="0">
              <a:solidFill>
                <a:prstClr val="white"/>
              </a:solidFill>
              <a:latin typeface="Arial" charset="0"/>
            </a:endParaRPr>
          </a:p>
        </p:txBody>
      </p:sp>
      <p:sp>
        <p:nvSpPr>
          <p:cNvPr id="13315" name="Subtitle 17"/>
          <p:cNvSpPr txBox="1">
            <a:spLocks/>
          </p:cNvSpPr>
          <p:nvPr/>
        </p:nvSpPr>
        <p:spPr bwMode="auto">
          <a:xfrm>
            <a:off x="251521" y="2759663"/>
            <a:ext cx="15841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r>
              <a:rPr lang="en-US" altLang="en-US" sz="1200" dirty="0" smtClean="0">
                <a:solidFill>
                  <a:srgbClr val="404040"/>
                </a:solidFill>
                <a:latin typeface="Arial Bold" pitchFamily="32" charset="0"/>
              </a:rPr>
              <a:t>04-03-2020</a:t>
            </a:r>
            <a:endParaRPr lang="en-US" altLang="en-US" sz="1200" dirty="0">
              <a:solidFill>
                <a:srgbClr val="404040"/>
              </a:solidFill>
              <a:latin typeface="Arial Bold" pitchFamily="32" charset="0"/>
            </a:endParaRPr>
          </a:p>
        </p:txBody>
      </p:sp>
      <p:sp>
        <p:nvSpPr>
          <p:cNvPr id="13316" name="Subtitle 17"/>
          <p:cNvSpPr txBox="1">
            <a:spLocks/>
          </p:cNvSpPr>
          <p:nvPr/>
        </p:nvSpPr>
        <p:spPr bwMode="auto">
          <a:xfrm>
            <a:off x="888521" y="1485369"/>
            <a:ext cx="7070253" cy="1644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fontAlgn="base">
              <a:spcBef>
                <a:spcPct val="0"/>
              </a:spcBef>
              <a:spcAft>
                <a:spcPct val="0"/>
              </a:spcAft>
            </a:pPr>
            <a:r>
              <a:rPr lang="en-ZA" sz="2800" b="1" dirty="0">
                <a:solidFill>
                  <a:schemeClr val="tx2">
                    <a:lumMod val="75000"/>
                  </a:schemeClr>
                </a:solidFill>
                <a:latin typeface="Calibri"/>
              </a:rPr>
              <a:t>PORTFOLIO COMMITTEE PRESENTATION</a:t>
            </a:r>
          </a:p>
          <a:p>
            <a:pPr algn="ctr" fontAlgn="base">
              <a:spcBef>
                <a:spcPct val="0"/>
              </a:spcBef>
              <a:spcAft>
                <a:spcPct val="0"/>
              </a:spcAft>
            </a:pPr>
            <a:r>
              <a:rPr lang="en-ZA" sz="2800" b="1" dirty="0">
                <a:solidFill>
                  <a:prstClr val="black"/>
                </a:solidFill>
                <a:latin typeface="Calibri"/>
              </a:rPr>
              <a:t> </a:t>
            </a:r>
          </a:p>
          <a:p>
            <a:pPr algn="ctr" fontAlgn="base">
              <a:spcBef>
                <a:spcPct val="0"/>
              </a:spcBef>
              <a:spcAft>
                <a:spcPct val="0"/>
              </a:spcAft>
            </a:pPr>
            <a:endParaRPr lang="en-ZA" sz="2400" b="1" dirty="0">
              <a:solidFill>
                <a:prstClr val="black"/>
              </a:solidFill>
              <a:latin typeface="Calibri"/>
            </a:endParaRPr>
          </a:p>
        </p:txBody>
      </p:sp>
      <p:pic>
        <p:nvPicPr>
          <p:cNvPr id="13317"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4764" y="5866533"/>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9227" y="5883995"/>
            <a:ext cx="1225550"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8477252" y="430834"/>
            <a:ext cx="304293" cy="276999"/>
          </a:xfrm>
          <a:prstGeom prst="rect">
            <a:avLst/>
          </a:prstGeom>
          <a:solidFill>
            <a:schemeClr val="accent2"/>
          </a:solidFill>
        </p:spPr>
        <p:txBody>
          <a:bodyPr wrap="square" rtlCol="0">
            <a:spAutoFit/>
          </a:bodyPr>
          <a:lstStyle/>
          <a:p>
            <a:r>
              <a:rPr lang="en-ZA" sz="1200" dirty="0">
                <a:solidFill>
                  <a:prstClr val="black"/>
                </a:solidFill>
              </a:rPr>
              <a:t>1</a:t>
            </a:r>
          </a:p>
        </p:txBody>
      </p:sp>
    </p:spTree>
    <p:extLst>
      <p:ext uri="{BB962C8B-B14F-4D97-AF65-F5344CB8AC3E}">
        <p14:creationId xmlns:p14="http://schemas.microsoft.com/office/powerpoint/2010/main" xmlns="" val="262339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10</a:t>
            </a:fld>
            <a:endParaRPr lang="en-US" dirty="0"/>
          </a:p>
        </p:txBody>
      </p:sp>
      <p:sp>
        <p:nvSpPr>
          <p:cNvPr id="5" name="Rectangle 4"/>
          <p:cNvSpPr/>
          <p:nvPr/>
        </p:nvSpPr>
        <p:spPr>
          <a:xfrm>
            <a:off x="467544" y="3068960"/>
            <a:ext cx="8424936" cy="1938992"/>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2019/20 APP PROGRESS REPORT OCTOBER 2019</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10</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14541265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SUMMARY OF LEARNERS AND DEMOGRAPHICS </a:t>
            </a:r>
            <a:br>
              <a:rPr lang="en-ZA" sz="2800" b="1" dirty="0" smtClean="0"/>
            </a:br>
            <a:r>
              <a:rPr lang="en-ZA" sz="2800" b="1" i="1" dirty="0" smtClean="0"/>
              <a:t>(WORK IN PROGRESS)</a:t>
            </a:r>
            <a:endParaRPr lang="en-ZA" sz="2800"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99198180"/>
              </p:ext>
            </p:extLst>
          </p:nvPr>
        </p:nvGraphicFramePr>
        <p:xfrm>
          <a:off x="179511" y="1359858"/>
          <a:ext cx="8712970" cy="5152068"/>
        </p:xfrm>
        <a:graphic>
          <a:graphicData uri="http://schemas.openxmlformats.org/drawingml/2006/table">
            <a:tbl>
              <a:tblPr firstRow="1" bandRow="1">
                <a:tableStyleId>{93296810-A885-4BE3-A3E7-6D5BEEA58F35}</a:tableStyleId>
              </a:tblPr>
              <a:tblGrid>
                <a:gridCol w="720079">
                  <a:extLst>
                    <a:ext uri="{9D8B030D-6E8A-4147-A177-3AD203B41FA5}">
                      <a16:colId xmlns:a16="http://schemas.microsoft.com/office/drawing/2014/main" xmlns="" val="2036912040"/>
                    </a:ext>
                  </a:extLst>
                </a:gridCol>
                <a:gridCol w="3024337">
                  <a:extLst>
                    <a:ext uri="{9D8B030D-6E8A-4147-A177-3AD203B41FA5}">
                      <a16:colId xmlns:a16="http://schemas.microsoft.com/office/drawing/2014/main" xmlns="" val="941976040"/>
                    </a:ext>
                  </a:extLst>
                </a:gridCol>
                <a:gridCol w="1008112">
                  <a:extLst>
                    <a:ext uri="{9D8B030D-6E8A-4147-A177-3AD203B41FA5}">
                      <a16:colId xmlns:a16="http://schemas.microsoft.com/office/drawing/2014/main" xmlns="" val="251987456"/>
                    </a:ext>
                  </a:extLst>
                </a:gridCol>
                <a:gridCol w="1008112">
                  <a:extLst>
                    <a:ext uri="{9D8B030D-6E8A-4147-A177-3AD203B41FA5}">
                      <a16:colId xmlns:a16="http://schemas.microsoft.com/office/drawing/2014/main" xmlns="" val="2278848292"/>
                    </a:ext>
                  </a:extLst>
                </a:gridCol>
                <a:gridCol w="1152128">
                  <a:extLst>
                    <a:ext uri="{9D8B030D-6E8A-4147-A177-3AD203B41FA5}">
                      <a16:colId xmlns:a16="http://schemas.microsoft.com/office/drawing/2014/main" xmlns="" val="2647990944"/>
                    </a:ext>
                  </a:extLst>
                </a:gridCol>
                <a:gridCol w="792088">
                  <a:extLst>
                    <a:ext uri="{9D8B030D-6E8A-4147-A177-3AD203B41FA5}">
                      <a16:colId xmlns:a16="http://schemas.microsoft.com/office/drawing/2014/main" xmlns="" val="3639585448"/>
                    </a:ext>
                  </a:extLst>
                </a:gridCol>
                <a:gridCol w="1008114">
                  <a:extLst>
                    <a:ext uri="{9D8B030D-6E8A-4147-A177-3AD203B41FA5}">
                      <a16:colId xmlns:a16="http://schemas.microsoft.com/office/drawing/2014/main" xmlns="" val="1106852385"/>
                    </a:ext>
                  </a:extLst>
                </a:gridCol>
              </a:tblGrid>
              <a:tr h="409892">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NO.</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Name of entity</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Youth</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Not Youth</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Female</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Male</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TOTAL </a:t>
                      </a:r>
                      <a:r>
                        <a:rPr lang="en-ZA" sz="1600" b="0" i="0" u="none" strike="noStrike" kern="1200" dirty="0" smtClean="0">
                          <a:solidFill>
                            <a:srgbClr val="000000"/>
                          </a:solidFill>
                          <a:effectLst/>
                          <a:latin typeface="Calibri" panose="020F0502020204030204" pitchFamily="34" charset="0"/>
                          <a:ea typeface="+mn-ea"/>
                          <a:cs typeface="+mn-cs"/>
                        </a:rPr>
                        <a:t>LEARNERS</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xmlns="" val="2021406394"/>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12</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Western Cape Community Training College</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23</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4</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25</a:t>
                      </a:r>
                    </a:p>
                  </a:txBody>
                  <a:tcPr marL="0" marR="0" marT="0" marB="0" anchor="b"/>
                </a:tc>
                <a:extLst>
                  <a:ext uri="{0D108BD9-81ED-4DB2-BD59-A6C34878D82A}">
                    <a16:rowId xmlns:a16="http://schemas.microsoft.com/office/drawing/2014/main" xmlns="" val="2507802804"/>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13</a:t>
                      </a:r>
                    </a:p>
                  </a:txBody>
                  <a:tcPr marL="0" marR="0" marT="0" marB="0" anchor="b"/>
                </a:tc>
                <a:tc>
                  <a:txBody>
                    <a:bodyPr/>
                    <a:lstStyle/>
                    <a:p>
                      <a:pPr marL="0" algn="l" defTabSz="457200" rtl="0" eaLnBrk="1" fontAlgn="b" latinLnBrk="0" hangingPunct="1"/>
                      <a:r>
                        <a:rPr lang="en-ZA" sz="1600" b="0" i="0" u="none" strike="noStrike" kern="1200" dirty="0" err="1">
                          <a:solidFill>
                            <a:srgbClr val="000000"/>
                          </a:solidFill>
                          <a:effectLst/>
                          <a:latin typeface="Calibri" panose="020F0502020204030204" pitchFamily="34" charset="0"/>
                          <a:ea typeface="+mn-ea"/>
                          <a:cs typeface="+mn-cs"/>
                        </a:rPr>
                        <a:t>NorthLink</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31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14</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18</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32</a:t>
                      </a:r>
                    </a:p>
                  </a:txBody>
                  <a:tcPr marL="0" marR="0" marT="0" marB="0" anchor="b"/>
                </a:tc>
                <a:extLst>
                  <a:ext uri="{0D108BD9-81ED-4DB2-BD59-A6C34878D82A}">
                    <a16:rowId xmlns:a16="http://schemas.microsoft.com/office/drawing/2014/main" xmlns="" val="4077159395"/>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14</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Northern Cape Rural TVET</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971</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30</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641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360</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1001</a:t>
                      </a:r>
                    </a:p>
                  </a:txBody>
                  <a:tcPr marL="0" marR="0" marT="0" marB="0" anchor="b"/>
                </a:tc>
                <a:extLst>
                  <a:ext uri="{0D108BD9-81ED-4DB2-BD59-A6C34878D82A}">
                    <a16:rowId xmlns:a16="http://schemas.microsoft.com/office/drawing/2014/main" xmlns="" val="2493418911"/>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15</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NSFAS</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49</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38</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13</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51</a:t>
                      </a:r>
                    </a:p>
                  </a:txBody>
                  <a:tcPr marL="0" marR="0" marT="0" marB="0" anchor="b"/>
                </a:tc>
                <a:extLst>
                  <a:ext uri="{0D108BD9-81ED-4DB2-BD59-A6C34878D82A}">
                    <a16:rowId xmlns:a16="http://schemas.microsoft.com/office/drawing/2014/main" xmlns="" val="286651102"/>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16</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National Development Agency</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626</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206</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511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321</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832</a:t>
                      </a:r>
                    </a:p>
                  </a:txBody>
                  <a:tcPr marL="0" marR="0" marT="0" marB="0" anchor="b"/>
                </a:tc>
                <a:extLst>
                  <a:ext uri="{0D108BD9-81ED-4DB2-BD59-A6C34878D82A}">
                    <a16:rowId xmlns:a16="http://schemas.microsoft.com/office/drawing/2014/main" xmlns="" val="2772306771"/>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17</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Limpopo Economic Development Agency</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369</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56</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326</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99</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425</a:t>
                      </a:r>
                    </a:p>
                  </a:txBody>
                  <a:tcPr marL="0" marR="0" marT="0" marB="0" anchor="b"/>
                </a:tc>
                <a:extLst>
                  <a:ext uri="{0D108BD9-81ED-4DB2-BD59-A6C34878D82A}">
                    <a16:rowId xmlns:a16="http://schemas.microsoft.com/office/drawing/2014/main" xmlns="" val="1555216847"/>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18</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Majuba TVET College</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49</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22</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28</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50</a:t>
                      </a:r>
                    </a:p>
                  </a:txBody>
                  <a:tcPr marL="0" marR="0" marT="0" marB="0" anchor="b"/>
                </a:tc>
                <a:extLst>
                  <a:ext uri="{0D108BD9-81ED-4DB2-BD59-A6C34878D82A}">
                    <a16:rowId xmlns:a16="http://schemas.microsoft.com/office/drawing/2014/main" xmlns="" val="2722904206"/>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19</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Elangeni</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786</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194</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568</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412</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980</a:t>
                      </a:r>
                    </a:p>
                  </a:txBody>
                  <a:tcPr marL="0" marR="0" marT="0" marB="0" anchor="b"/>
                </a:tc>
                <a:extLst>
                  <a:ext uri="{0D108BD9-81ED-4DB2-BD59-A6C34878D82A}">
                    <a16:rowId xmlns:a16="http://schemas.microsoft.com/office/drawing/2014/main" xmlns="" val="1112804139"/>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20</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FORTHARE SOLUTIONS</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0</a:t>
                      </a:r>
                    </a:p>
                  </a:txBody>
                  <a:tcPr marL="0" marR="0" marT="0" marB="0" anchor="b"/>
                </a:tc>
                <a:extLst>
                  <a:ext uri="{0D108BD9-81ED-4DB2-BD59-A6C34878D82A}">
                    <a16:rowId xmlns:a16="http://schemas.microsoft.com/office/drawing/2014/main" xmlns="" val="480974868"/>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21</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FALSE BAY TVET COLLEGE</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0</a:t>
                      </a:r>
                    </a:p>
                  </a:txBody>
                  <a:tcPr marL="0" marR="0" marT="0" marB="0" anchor="b"/>
                </a:tc>
                <a:extLst>
                  <a:ext uri="{0D108BD9-81ED-4DB2-BD59-A6C34878D82A}">
                    <a16:rowId xmlns:a16="http://schemas.microsoft.com/office/drawing/2014/main" xmlns="" val="2807570086"/>
                  </a:ext>
                </a:extLst>
              </a:tr>
              <a:tr h="409892">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22</a:t>
                      </a:r>
                    </a:p>
                  </a:txBody>
                  <a:tcPr marL="0" marR="0" marT="0" marB="0" anchor="b"/>
                </a:tc>
                <a:tc>
                  <a:txBody>
                    <a:bodyPr/>
                    <a:lstStyle/>
                    <a:p>
                      <a:pPr marL="0" algn="l" defTabSz="457200" rtl="0" eaLnBrk="1" fontAlgn="b" latinLnBrk="0" hangingPunct="1"/>
                      <a:r>
                        <a:rPr lang="en-ZA" sz="1600" b="0" i="0" u="none" strike="noStrike" kern="1200" dirty="0" smtClean="0">
                          <a:solidFill>
                            <a:srgbClr val="000000"/>
                          </a:solidFill>
                          <a:effectLst/>
                          <a:latin typeface="Calibri" panose="020F0502020204030204" pitchFamily="34" charset="0"/>
                          <a:ea typeface="+mn-ea"/>
                          <a:cs typeface="+mn-cs"/>
                        </a:rPr>
                        <a:t>GTMI</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694</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207</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331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570</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901</a:t>
                      </a:r>
                    </a:p>
                  </a:txBody>
                  <a:tcPr marL="0" marR="0" marT="0" marB="0" anchor="b"/>
                </a:tc>
                <a:extLst>
                  <a:ext uri="{0D108BD9-81ED-4DB2-BD59-A6C34878D82A}">
                    <a16:rowId xmlns:a16="http://schemas.microsoft.com/office/drawing/2014/main" xmlns="" val="2165772321"/>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100</a:t>
            </a:fld>
            <a:endParaRPr lang="en-US" dirty="0"/>
          </a:p>
        </p:txBody>
      </p:sp>
      <p:sp>
        <p:nvSpPr>
          <p:cNvPr id="6" name="TextBox 7"/>
          <p:cNvSpPr txBox="1"/>
          <p:nvPr/>
        </p:nvSpPr>
        <p:spPr>
          <a:xfrm>
            <a:off x="8363304" y="405305"/>
            <a:ext cx="457205"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100</a:t>
            </a:r>
            <a:endParaRPr lang="en-ZA" sz="1200" dirty="0">
              <a:solidFill>
                <a:prstClr val="black"/>
              </a:solidFill>
            </a:endParaRPr>
          </a:p>
        </p:txBody>
      </p:sp>
    </p:spTree>
    <p:extLst>
      <p:ext uri="{BB962C8B-B14F-4D97-AF65-F5344CB8AC3E}">
        <p14:creationId xmlns:p14="http://schemas.microsoft.com/office/powerpoint/2010/main" xmlns="" val="29011104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SUMMARY OF LEARNERS AND </a:t>
            </a:r>
            <a:r>
              <a:rPr lang="en-ZA" sz="2800" b="1" dirty="0"/>
              <a:t>DEMOGRAPHICS</a:t>
            </a:r>
            <a:br>
              <a:rPr lang="en-ZA" sz="2800" b="1" dirty="0"/>
            </a:br>
            <a:r>
              <a:rPr lang="en-ZA" sz="2800" b="1" i="1" dirty="0"/>
              <a:t>(WORK IN PROGRESS)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6113095"/>
              </p:ext>
            </p:extLst>
          </p:nvPr>
        </p:nvGraphicFramePr>
        <p:xfrm>
          <a:off x="251558" y="1417638"/>
          <a:ext cx="8640959" cy="3307506"/>
        </p:xfrm>
        <a:graphic>
          <a:graphicData uri="http://schemas.openxmlformats.org/drawingml/2006/table">
            <a:tbl>
              <a:tblPr firstRow="1" bandRow="1">
                <a:tableStyleId>{93296810-A885-4BE3-A3E7-6D5BEEA58F35}</a:tableStyleId>
              </a:tblPr>
              <a:tblGrid>
                <a:gridCol w="696471">
                  <a:extLst>
                    <a:ext uri="{9D8B030D-6E8A-4147-A177-3AD203B41FA5}">
                      <a16:colId xmlns:a16="http://schemas.microsoft.com/office/drawing/2014/main" xmlns="" val="2036912040"/>
                    </a:ext>
                  </a:extLst>
                </a:gridCol>
                <a:gridCol w="2925176">
                  <a:extLst>
                    <a:ext uri="{9D8B030D-6E8A-4147-A177-3AD203B41FA5}">
                      <a16:colId xmlns:a16="http://schemas.microsoft.com/office/drawing/2014/main" xmlns="" val="941976040"/>
                    </a:ext>
                  </a:extLst>
                </a:gridCol>
                <a:gridCol w="975059">
                  <a:extLst>
                    <a:ext uri="{9D8B030D-6E8A-4147-A177-3AD203B41FA5}">
                      <a16:colId xmlns:a16="http://schemas.microsoft.com/office/drawing/2014/main" xmlns="" val="251987456"/>
                    </a:ext>
                  </a:extLst>
                </a:gridCol>
                <a:gridCol w="975059">
                  <a:extLst>
                    <a:ext uri="{9D8B030D-6E8A-4147-A177-3AD203B41FA5}">
                      <a16:colId xmlns:a16="http://schemas.microsoft.com/office/drawing/2014/main" xmlns="" val="2278848292"/>
                    </a:ext>
                  </a:extLst>
                </a:gridCol>
                <a:gridCol w="1114353">
                  <a:extLst>
                    <a:ext uri="{9D8B030D-6E8A-4147-A177-3AD203B41FA5}">
                      <a16:colId xmlns:a16="http://schemas.microsoft.com/office/drawing/2014/main" xmlns="" val="2647990944"/>
                    </a:ext>
                  </a:extLst>
                </a:gridCol>
                <a:gridCol w="766118">
                  <a:extLst>
                    <a:ext uri="{9D8B030D-6E8A-4147-A177-3AD203B41FA5}">
                      <a16:colId xmlns:a16="http://schemas.microsoft.com/office/drawing/2014/main" xmlns="" val="3639585448"/>
                    </a:ext>
                  </a:extLst>
                </a:gridCol>
                <a:gridCol w="1188723">
                  <a:extLst>
                    <a:ext uri="{9D8B030D-6E8A-4147-A177-3AD203B41FA5}">
                      <a16:colId xmlns:a16="http://schemas.microsoft.com/office/drawing/2014/main" xmlns="" val="1106852385"/>
                    </a:ext>
                  </a:extLst>
                </a:gridCol>
              </a:tblGrid>
              <a:tr h="616845">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NO.</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Name of entity</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Youth</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Not Youth</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Female</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Male</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TOTAL </a:t>
                      </a:r>
                      <a:r>
                        <a:rPr lang="en-ZA" sz="1600" b="0" i="0" u="none" strike="noStrike" kern="1200" dirty="0" smtClean="0">
                          <a:solidFill>
                            <a:srgbClr val="000000"/>
                          </a:solidFill>
                          <a:effectLst/>
                          <a:latin typeface="Calibri" panose="020F0502020204030204" pitchFamily="34" charset="0"/>
                          <a:ea typeface="+mn-ea"/>
                          <a:cs typeface="+mn-cs"/>
                        </a:rPr>
                        <a:t>LEARNERS</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xmlns="" val="2021406394"/>
                  </a:ext>
                </a:extLst>
              </a:tr>
              <a:tr h="518454">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23</a:t>
                      </a:r>
                    </a:p>
                  </a:txBody>
                  <a:tcPr marL="0" marR="0" marT="0" marB="0" anchor="b"/>
                </a:tc>
                <a:tc>
                  <a:txBody>
                    <a:bodyPr/>
                    <a:lstStyle/>
                    <a:p>
                      <a:pPr marL="0" algn="l" defTabSz="457200" rtl="0" eaLnBrk="1" fontAlgn="b" latinLnBrk="0" hangingPunct="1"/>
                      <a:r>
                        <a:rPr lang="en-ZA" sz="1600" b="0" i="0" u="none" strike="noStrike" kern="1200" dirty="0" smtClean="0">
                          <a:solidFill>
                            <a:srgbClr val="000000"/>
                          </a:solidFill>
                          <a:effectLst/>
                          <a:latin typeface="Calibri" panose="020F0502020204030204" pitchFamily="34" charset="0"/>
                          <a:ea typeface="+mn-ea"/>
                          <a:cs typeface="+mn-cs"/>
                        </a:rPr>
                        <a:t>Orbit TVET College</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145</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23</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102</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66</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168</a:t>
                      </a:r>
                    </a:p>
                  </a:txBody>
                  <a:tcPr marL="0" marR="0" marT="0" marB="0" anchor="b"/>
                </a:tc>
                <a:extLst>
                  <a:ext uri="{0D108BD9-81ED-4DB2-BD59-A6C34878D82A}">
                    <a16:rowId xmlns:a16="http://schemas.microsoft.com/office/drawing/2014/main" xmlns="" val="2507802804"/>
                  </a:ext>
                </a:extLst>
              </a:tr>
              <a:tr h="518454">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24</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Vaal University Of Technology</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80</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23</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54</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49</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103</a:t>
                      </a:r>
                    </a:p>
                  </a:txBody>
                  <a:tcPr marL="0" marR="0" marT="0" marB="0" anchor="b"/>
                </a:tc>
                <a:extLst>
                  <a:ext uri="{0D108BD9-81ED-4DB2-BD59-A6C34878D82A}">
                    <a16:rowId xmlns:a16="http://schemas.microsoft.com/office/drawing/2014/main" xmlns="" val="4077159395"/>
                  </a:ext>
                </a:extLst>
              </a:tr>
              <a:tr h="616845">
                <a:tc>
                  <a:txBody>
                    <a:bodyPr/>
                    <a:lstStyle/>
                    <a:p>
                      <a:pPr marL="0" algn="ctr"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25</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North West  Development </a:t>
                      </a:r>
                      <a:r>
                        <a:rPr lang="en-ZA" sz="1600" b="0" i="0" u="none" strike="noStrike" kern="1200" dirty="0" smtClean="0">
                          <a:solidFill>
                            <a:srgbClr val="000000"/>
                          </a:solidFill>
                          <a:effectLst/>
                          <a:latin typeface="Calibri" panose="020F0502020204030204" pitchFamily="34" charset="0"/>
                          <a:ea typeface="+mn-ea"/>
                          <a:cs typeface="+mn-cs"/>
                        </a:rPr>
                        <a:t>Cooperation </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29</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51</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31</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49</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80</a:t>
                      </a:r>
                    </a:p>
                  </a:txBody>
                  <a:tcPr marL="0" marR="0" marT="0" marB="0" anchor="b"/>
                </a:tc>
                <a:extLst>
                  <a:ext uri="{0D108BD9-81ED-4DB2-BD59-A6C34878D82A}">
                    <a16:rowId xmlns:a16="http://schemas.microsoft.com/office/drawing/2014/main" xmlns="" val="2493418911"/>
                  </a:ext>
                </a:extLst>
              </a:tr>
              <a:tr h="518454">
                <a:tc>
                  <a:txBody>
                    <a:bodyPr/>
                    <a:lstStyle/>
                    <a:p>
                      <a:pPr marL="0" algn="l" defTabSz="457200" rtl="0" eaLnBrk="1" fontAlgn="b" latinLnBrk="0" hangingPunct="1"/>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0</a:t>
                      </a:r>
                    </a:p>
                  </a:txBody>
                  <a:tcPr marL="0" marR="0" marT="0" marB="0" anchor="b"/>
                </a:tc>
                <a:extLst>
                  <a:ext uri="{0D108BD9-81ED-4DB2-BD59-A6C34878D82A}">
                    <a16:rowId xmlns:a16="http://schemas.microsoft.com/office/drawing/2014/main" xmlns="" val="286651102"/>
                  </a:ext>
                </a:extLst>
              </a:tr>
              <a:tr h="518454">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 </a:t>
                      </a:r>
                    </a:p>
                  </a:txBody>
                  <a:tcPr marL="0" marR="0" marT="0" marB="0" anchor="b"/>
                </a:tc>
                <a:tc>
                  <a:txBody>
                    <a:bodyPr/>
                    <a:lstStyle/>
                    <a:p>
                      <a:pPr marL="0" algn="l" defTabSz="457200" rtl="0" eaLnBrk="1" fontAlgn="b" latinLnBrk="0" hangingPunct="1"/>
                      <a:r>
                        <a:rPr lang="en-ZA" sz="1600" b="0" i="0" u="none" strike="noStrike" kern="1200" dirty="0" smtClean="0">
                          <a:solidFill>
                            <a:srgbClr val="000000"/>
                          </a:solidFill>
                          <a:effectLst/>
                          <a:latin typeface="Calibri" panose="020F0502020204030204" pitchFamily="34" charset="0"/>
                          <a:ea typeface="+mn-ea"/>
                          <a:cs typeface="+mn-cs"/>
                        </a:rPr>
                        <a:t>17 332</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dirty="0" smtClean="0">
                          <a:solidFill>
                            <a:srgbClr val="000000"/>
                          </a:solidFill>
                          <a:effectLst/>
                          <a:latin typeface="Calibri" panose="020F0502020204030204" pitchFamily="34" charset="0"/>
                          <a:ea typeface="+mn-ea"/>
                          <a:cs typeface="+mn-cs"/>
                        </a:rPr>
                        <a:t>3 597</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dirty="0" smtClean="0">
                          <a:solidFill>
                            <a:srgbClr val="000000"/>
                          </a:solidFill>
                          <a:effectLst/>
                          <a:latin typeface="Calibri" panose="020F0502020204030204" pitchFamily="34" charset="0"/>
                          <a:ea typeface="+mn-ea"/>
                          <a:cs typeface="+mn-cs"/>
                        </a:rPr>
                        <a:t>13 083</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0" i="0" u="none" strike="noStrike" kern="1200" dirty="0" smtClean="0">
                          <a:solidFill>
                            <a:srgbClr val="000000"/>
                          </a:solidFill>
                          <a:effectLst/>
                          <a:latin typeface="Calibri" panose="020F0502020204030204" pitchFamily="34" charset="0"/>
                          <a:ea typeface="+mn-ea"/>
                          <a:cs typeface="+mn-cs"/>
                        </a:rPr>
                        <a:t>7 846</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l" defTabSz="457200" rtl="0" eaLnBrk="1" fontAlgn="b" latinLnBrk="0" hangingPunct="1"/>
                      <a:r>
                        <a:rPr lang="en-ZA" sz="1600" b="1" i="0" u="none" strike="noStrike" kern="1200" dirty="0" smtClean="0">
                          <a:solidFill>
                            <a:srgbClr val="000000"/>
                          </a:solidFill>
                          <a:effectLst/>
                          <a:latin typeface="Calibri" panose="020F0502020204030204" pitchFamily="34" charset="0"/>
                          <a:ea typeface="+mn-ea"/>
                          <a:cs typeface="+mn-cs"/>
                        </a:rPr>
                        <a:t>20 929</a:t>
                      </a:r>
                      <a:endParaRPr lang="en-ZA" sz="1600" b="1" i="0" u="none" strike="noStrike" kern="1200" dirty="0">
                        <a:solidFill>
                          <a:srgbClr val="000000"/>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xmlns="" val="480974868"/>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101</a:t>
            </a:fld>
            <a:endParaRPr lang="en-US" dirty="0"/>
          </a:p>
        </p:txBody>
      </p:sp>
      <p:sp>
        <p:nvSpPr>
          <p:cNvPr id="6" name="TextBox 7"/>
          <p:cNvSpPr txBox="1"/>
          <p:nvPr/>
        </p:nvSpPr>
        <p:spPr>
          <a:xfrm>
            <a:off x="8363304" y="405305"/>
            <a:ext cx="457205"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101</a:t>
            </a:r>
            <a:endParaRPr lang="en-ZA" sz="1200" dirty="0">
              <a:solidFill>
                <a:prstClr val="black"/>
              </a:solidFill>
            </a:endParaRPr>
          </a:p>
        </p:txBody>
      </p:sp>
    </p:spTree>
    <p:extLst>
      <p:ext uri="{BB962C8B-B14F-4D97-AF65-F5344CB8AC3E}">
        <p14:creationId xmlns:p14="http://schemas.microsoft.com/office/powerpoint/2010/main" xmlns="" val="19771347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GENDER DISTRIBUTION OF LEARNERS</a:t>
            </a:r>
            <a:endParaRPr lang="en-ZA" sz="2800" b="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102</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925548112"/>
              </p:ext>
            </p:extLst>
          </p:nvPr>
        </p:nvGraphicFramePr>
        <p:xfrm>
          <a:off x="457200" y="1600201"/>
          <a:ext cx="8363272" cy="44930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7"/>
          <p:cNvSpPr txBox="1"/>
          <p:nvPr/>
        </p:nvSpPr>
        <p:spPr>
          <a:xfrm>
            <a:off x="8363304" y="405305"/>
            <a:ext cx="457205"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102</a:t>
            </a:r>
            <a:endParaRPr lang="en-ZA" sz="1200" dirty="0">
              <a:solidFill>
                <a:prstClr val="black"/>
              </a:solidFill>
            </a:endParaRPr>
          </a:p>
        </p:txBody>
      </p:sp>
    </p:spTree>
    <p:extLst>
      <p:ext uri="{BB962C8B-B14F-4D97-AF65-F5344CB8AC3E}">
        <p14:creationId xmlns:p14="http://schemas.microsoft.com/office/powerpoint/2010/main" xmlns="" val="26452658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YOUTH IN LAP PROGRAMMES</a:t>
            </a:r>
            <a:endParaRPr lang="en-ZA" sz="2800" b="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103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960081487"/>
              </p:ext>
            </p:extLst>
          </p:nvPr>
        </p:nvGraphicFramePr>
        <p:xfrm>
          <a:off x="457200" y="160020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7"/>
          <p:cNvSpPr txBox="1"/>
          <p:nvPr/>
        </p:nvSpPr>
        <p:spPr>
          <a:xfrm>
            <a:off x="8363304" y="405305"/>
            <a:ext cx="457205"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103</a:t>
            </a:r>
            <a:endParaRPr lang="en-ZA" sz="1200" dirty="0">
              <a:solidFill>
                <a:prstClr val="black"/>
              </a:solidFill>
            </a:endParaRPr>
          </a:p>
        </p:txBody>
      </p:sp>
    </p:spTree>
    <p:extLst>
      <p:ext uri="{BB962C8B-B14F-4D97-AF65-F5344CB8AC3E}">
        <p14:creationId xmlns:p14="http://schemas.microsoft.com/office/powerpoint/2010/main" xmlns="" val="20372138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6D259825-B88C-4C2B-8D14-0D413E93BA22}" type="slidenum">
              <a:rPr lang="en-US" altLang="en-US" sz="1200" smtClean="0">
                <a:solidFill>
                  <a:srgbClr val="898989"/>
                </a:solidFill>
              </a:rPr>
              <a:pPr>
                <a:spcBef>
                  <a:spcPct val="0"/>
                </a:spcBef>
                <a:buFontTx/>
                <a:buNone/>
              </a:pPr>
              <a:t>104</a:t>
            </a:fld>
            <a:endParaRPr lang="en-US" altLang="en-US" sz="1200" smtClean="0">
              <a:solidFill>
                <a:srgbClr val="898989"/>
              </a:solidFill>
            </a:endParaRPr>
          </a:p>
        </p:txBody>
      </p:sp>
      <p:sp>
        <p:nvSpPr>
          <p:cNvPr id="5" name="Rectangle 4"/>
          <p:cNvSpPr/>
          <p:nvPr/>
        </p:nvSpPr>
        <p:spPr>
          <a:xfrm>
            <a:off x="3206218" y="3070436"/>
            <a:ext cx="2625462" cy="646331"/>
          </a:xfrm>
          <a:prstGeom prst="rect">
            <a:avLst/>
          </a:prstGeom>
          <a:noFill/>
        </p:spPr>
        <p:txBody>
          <a:bodyPr wrap="none">
            <a:spAutoFit/>
          </a:bodyPr>
          <a:lstStyle/>
          <a:p>
            <a:pPr algn="ctr">
              <a:defRPr/>
            </a:pPr>
            <a:r>
              <a:rPr lang="en-ZA" sz="3600" b="1" dirty="0" smtClean="0">
                <a:solidFill>
                  <a:srgbClr val="00B0F0"/>
                </a:solidFill>
                <a:ea typeface="ＭＳ Ｐゴシック" pitchFamily="-111" charset="-128"/>
              </a:rPr>
              <a:t>DISRUPTORS</a:t>
            </a:r>
            <a:endParaRPr lang="en-US" sz="4000" b="1" dirty="0">
              <a:ln w="1905"/>
              <a:solidFill>
                <a:srgbClr val="00B0F0"/>
              </a:solidFill>
              <a:effectLst>
                <a:innerShdw blurRad="69850" dist="43180" dir="5400000">
                  <a:srgbClr val="000000">
                    <a:alpha val="65000"/>
                  </a:srgbClr>
                </a:innerShdw>
              </a:effectLst>
              <a:ea typeface="ＭＳ Ｐゴシック" pitchFamily="34" charset="-128"/>
            </a:endParaRPr>
          </a:p>
        </p:txBody>
      </p:sp>
      <p:sp>
        <p:nvSpPr>
          <p:cNvPr id="282628" name="TextBox 7"/>
          <p:cNvSpPr txBox="1">
            <a:spLocks noChangeArrowheads="1"/>
          </p:cNvSpPr>
          <p:nvPr/>
        </p:nvSpPr>
        <p:spPr bwMode="auto">
          <a:xfrm>
            <a:off x="8362950" y="406021"/>
            <a:ext cx="457522" cy="2762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dirty="0" smtClean="0">
                <a:solidFill>
                  <a:srgbClr val="000000"/>
                </a:solidFill>
              </a:rPr>
              <a:t>104</a:t>
            </a:r>
          </a:p>
        </p:txBody>
      </p:sp>
    </p:spTree>
    <p:extLst>
      <p:ext uri="{BB962C8B-B14F-4D97-AF65-F5344CB8AC3E}">
        <p14:creationId xmlns:p14="http://schemas.microsoft.com/office/powerpoint/2010/main" xmlns="" val="24305815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5" y="131635"/>
            <a:ext cx="8229600" cy="1143000"/>
          </a:xfrm>
        </p:spPr>
        <p:txBody>
          <a:bodyPr/>
          <a:lstStyle/>
          <a:p>
            <a:r>
              <a:rPr lang="en-ZA" sz="3200" b="1" dirty="0">
                <a:solidFill>
                  <a:prstClr val="black"/>
                </a:solidFill>
              </a:rPr>
              <a:t>DISRUPTORS</a:t>
            </a:r>
            <a:endParaRPr lang="en-ZA" dirty="0"/>
          </a:p>
        </p:txBody>
      </p:sp>
      <p:cxnSp>
        <p:nvCxnSpPr>
          <p:cNvPr id="4" name="Straight Connector 3"/>
          <p:cNvCxnSpPr/>
          <p:nvPr/>
        </p:nvCxnSpPr>
        <p:spPr>
          <a:xfrm>
            <a:off x="2832924" y="1391849"/>
            <a:ext cx="0" cy="2360754"/>
          </a:xfrm>
          <a:prstGeom prst="line">
            <a:avLst/>
          </a:prstGeom>
          <a:noFill/>
          <a:ln w="19050" cap="flat" cmpd="sng" algn="ctr">
            <a:solidFill>
              <a:srgbClr val="00B0F0"/>
            </a:solidFill>
            <a:prstDash val="solid"/>
            <a:miter lim="800000"/>
          </a:ln>
          <a:effectLst/>
        </p:spPr>
      </p:cxnSp>
      <p:cxnSp>
        <p:nvCxnSpPr>
          <p:cNvPr id="6" name="Straight Connector 5"/>
          <p:cNvCxnSpPr/>
          <p:nvPr/>
        </p:nvCxnSpPr>
        <p:spPr>
          <a:xfrm>
            <a:off x="5765401" y="1391849"/>
            <a:ext cx="22172" cy="2451046"/>
          </a:xfrm>
          <a:prstGeom prst="line">
            <a:avLst/>
          </a:prstGeom>
          <a:noFill/>
          <a:ln w="19050" cap="flat" cmpd="sng" algn="ctr">
            <a:solidFill>
              <a:srgbClr val="00B0F0"/>
            </a:solidFill>
            <a:prstDash val="solid"/>
            <a:miter lim="800000"/>
          </a:ln>
          <a:effectLst/>
        </p:spPr>
      </p:cxnSp>
      <p:cxnSp>
        <p:nvCxnSpPr>
          <p:cNvPr id="14" name="Straight Connector 13"/>
          <p:cNvCxnSpPr/>
          <p:nvPr/>
        </p:nvCxnSpPr>
        <p:spPr>
          <a:xfrm>
            <a:off x="285008" y="3893440"/>
            <a:ext cx="2369127" cy="33384"/>
          </a:xfrm>
          <a:prstGeom prst="line">
            <a:avLst/>
          </a:prstGeom>
          <a:noFill/>
          <a:ln w="19050" cap="flat" cmpd="sng" algn="ctr">
            <a:solidFill>
              <a:srgbClr val="FF0000"/>
            </a:solidFill>
            <a:prstDash val="solid"/>
            <a:miter lim="800000"/>
          </a:ln>
          <a:effectLst/>
        </p:spPr>
      </p:cxnSp>
      <p:cxnSp>
        <p:nvCxnSpPr>
          <p:cNvPr id="15" name="Straight Connector 14"/>
          <p:cNvCxnSpPr/>
          <p:nvPr/>
        </p:nvCxnSpPr>
        <p:spPr>
          <a:xfrm>
            <a:off x="3059834" y="3926824"/>
            <a:ext cx="2635965" cy="0"/>
          </a:xfrm>
          <a:prstGeom prst="line">
            <a:avLst/>
          </a:prstGeom>
          <a:noFill/>
          <a:ln w="19050" cap="flat" cmpd="sng" algn="ctr">
            <a:solidFill>
              <a:srgbClr val="FF0000"/>
            </a:solidFill>
            <a:prstDash val="solid"/>
            <a:miter lim="800000"/>
          </a:ln>
          <a:effectLst/>
        </p:spPr>
      </p:cxnSp>
      <p:cxnSp>
        <p:nvCxnSpPr>
          <p:cNvPr id="16" name="Straight Connector 15"/>
          <p:cNvCxnSpPr/>
          <p:nvPr/>
        </p:nvCxnSpPr>
        <p:spPr>
          <a:xfrm>
            <a:off x="5893352" y="3946666"/>
            <a:ext cx="2799059" cy="0"/>
          </a:xfrm>
          <a:prstGeom prst="line">
            <a:avLst/>
          </a:prstGeom>
          <a:noFill/>
          <a:ln w="19050" cap="flat" cmpd="sng" algn="ctr">
            <a:solidFill>
              <a:srgbClr val="FF0000"/>
            </a:solidFill>
            <a:prstDash val="solid"/>
            <a:miter lim="800000"/>
          </a:ln>
          <a:effectLst/>
        </p:spPr>
      </p:cxnSp>
      <p:sp>
        <p:nvSpPr>
          <p:cNvPr id="17" name="Rectangle 16"/>
          <p:cNvSpPr/>
          <p:nvPr/>
        </p:nvSpPr>
        <p:spPr>
          <a:xfrm>
            <a:off x="285008" y="1327537"/>
            <a:ext cx="2547916" cy="1969770"/>
          </a:xfrm>
          <a:prstGeom prst="rect">
            <a:avLst/>
          </a:prstGeom>
        </p:spPr>
        <p:txBody>
          <a:bodyPr wrap="square">
            <a:spAutoFit/>
          </a:bodyPr>
          <a:lstStyle/>
          <a:p>
            <a:r>
              <a:rPr lang="en-ZA" sz="1400" b="1" dirty="0">
                <a:solidFill>
                  <a:prstClr val="black"/>
                </a:solidFill>
                <a:ea typeface="Tahoma" panose="020B0604030504040204" pitchFamily="34" charset="0"/>
                <a:cs typeface="Tahoma" panose="020B0604030504040204" pitchFamily="34" charset="0"/>
              </a:rPr>
              <a:t>Queue Management </a:t>
            </a:r>
            <a:r>
              <a:rPr lang="en-ZA" sz="1400" b="1" dirty="0" smtClean="0">
                <a:solidFill>
                  <a:prstClr val="black"/>
                </a:solidFill>
                <a:ea typeface="Tahoma" panose="020B0604030504040204" pitchFamily="34" charset="0"/>
                <a:cs typeface="Tahoma" panose="020B0604030504040204" pitchFamily="34" charset="0"/>
              </a:rPr>
              <a:t>System</a:t>
            </a:r>
          </a:p>
          <a:p>
            <a:r>
              <a:rPr lang="en-ZA" sz="1200" dirty="0" smtClean="0"/>
              <a:t>To </a:t>
            </a:r>
            <a:r>
              <a:rPr lang="en-ZA" sz="1200" dirty="0"/>
              <a:t>manage the long </a:t>
            </a:r>
            <a:r>
              <a:rPr lang="en-ZA" sz="1200" dirty="0" smtClean="0"/>
              <a:t>queues </a:t>
            </a:r>
            <a:r>
              <a:rPr lang="en-ZA" sz="1200" dirty="0"/>
              <a:t>at the labour centres and </a:t>
            </a:r>
            <a:r>
              <a:rPr lang="en-ZA" sz="1200" dirty="0" smtClean="0"/>
              <a:t> improve reporting</a:t>
            </a:r>
          </a:p>
          <a:p>
            <a:endParaRPr lang="en-ZA" sz="1200" dirty="0"/>
          </a:p>
          <a:p>
            <a:r>
              <a:rPr lang="en-ZA" sz="1200" b="1" dirty="0" smtClean="0"/>
              <a:t>Progress </a:t>
            </a:r>
          </a:p>
          <a:p>
            <a:pPr marL="285750" indent="-285750" algn="just">
              <a:buFont typeface="Wingdings" panose="05000000000000000000" pitchFamily="2" charset="2"/>
              <a:buChar char="§"/>
            </a:pPr>
            <a:r>
              <a:rPr lang="en-ZA" sz="1200" dirty="0" smtClean="0"/>
              <a:t>QMS have been rolled out to </a:t>
            </a:r>
          </a:p>
          <a:p>
            <a:pPr algn="just"/>
            <a:r>
              <a:rPr lang="en-ZA" sz="1200" dirty="0"/>
              <a:t> </a:t>
            </a:r>
            <a:r>
              <a:rPr lang="en-ZA" sz="1200" dirty="0" smtClean="0"/>
              <a:t>       119 sites </a:t>
            </a:r>
            <a:endParaRPr lang="en-ZA" sz="1200" dirty="0"/>
          </a:p>
          <a:p>
            <a:pPr marL="285750" indent="-285750" algn="just">
              <a:buFont typeface="Wingdings" panose="05000000000000000000" pitchFamily="2" charset="2"/>
              <a:buChar char="§"/>
            </a:pPr>
            <a:r>
              <a:rPr lang="en-ZA" sz="1200" dirty="0" smtClean="0"/>
              <a:t>Labour Centres are currently using QMS and generate daily , weekly and monthly </a:t>
            </a:r>
            <a:endParaRPr lang="en-ZA" sz="1200" dirty="0"/>
          </a:p>
        </p:txBody>
      </p:sp>
      <p:sp>
        <p:nvSpPr>
          <p:cNvPr id="20" name="Rectangle 19"/>
          <p:cNvSpPr/>
          <p:nvPr/>
        </p:nvSpPr>
        <p:spPr>
          <a:xfrm>
            <a:off x="2769920" y="1327650"/>
            <a:ext cx="2963553" cy="2486835"/>
          </a:xfrm>
          <a:prstGeom prst="rect">
            <a:avLst/>
          </a:prstGeom>
        </p:spPr>
        <p:txBody>
          <a:bodyPr wrap="square">
            <a:spAutoFit/>
          </a:bodyPr>
          <a:lstStyle/>
          <a:p>
            <a:pPr marL="400050" lvl="1" algn="ctr" defTabSz="457200" eaLnBrk="0" fontAlgn="base" hangingPunct="0">
              <a:spcBef>
                <a:spcPct val="20000"/>
              </a:spcBef>
              <a:spcAft>
                <a:spcPct val="0"/>
              </a:spcAft>
              <a:defRPr/>
            </a:pPr>
            <a:r>
              <a:rPr lang="en-ZA" sz="1400" b="1" dirty="0">
                <a:solidFill>
                  <a:prstClr val="black"/>
                </a:solidFill>
                <a:ea typeface="Tahoma" panose="020B0604030504040204" pitchFamily="34" charset="0"/>
                <a:cs typeface="Tahoma" panose="020B0604030504040204" pitchFamily="34" charset="0"/>
              </a:rPr>
              <a:t>UIF APP and </a:t>
            </a:r>
            <a:r>
              <a:rPr lang="en-ZA" sz="1400" b="1" dirty="0" smtClean="0">
                <a:solidFill>
                  <a:prstClr val="black"/>
                </a:solidFill>
                <a:ea typeface="Tahoma" panose="020B0604030504040204" pitchFamily="34" charset="0"/>
                <a:cs typeface="Tahoma" panose="020B0604030504040204" pitchFamily="34" charset="0"/>
              </a:rPr>
              <a:t>USSD</a:t>
            </a:r>
          </a:p>
          <a:p>
            <a:pPr marL="400050" lvl="1" defTabSz="457200" eaLnBrk="0" fontAlgn="base" hangingPunct="0">
              <a:spcBef>
                <a:spcPct val="20000"/>
              </a:spcBef>
              <a:spcAft>
                <a:spcPct val="0"/>
              </a:spcAft>
              <a:defRPr/>
            </a:pPr>
            <a:r>
              <a:rPr lang="en-ZA" sz="1200" dirty="0" smtClean="0">
                <a:solidFill>
                  <a:prstClr val="black"/>
                </a:solidFill>
                <a:ea typeface="Tahoma" panose="020B0604030504040204" pitchFamily="34" charset="0"/>
                <a:cs typeface="Tahoma" panose="020B0604030504040204" pitchFamily="34" charset="0"/>
              </a:rPr>
              <a:t>To </a:t>
            </a:r>
            <a:r>
              <a:rPr lang="en-ZA" sz="1200" dirty="0">
                <a:solidFill>
                  <a:prstClr val="black"/>
                </a:solidFill>
                <a:ea typeface="Tahoma" panose="020B0604030504040204" pitchFamily="34" charset="0"/>
                <a:cs typeface="Tahoma" panose="020B0604030504040204" pitchFamily="34" charset="0"/>
              </a:rPr>
              <a:t>provide multiple channels for the clients to access the Fund services at the comfort of their own space</a:t>
            </a:r>
            <a:r>
              <a:rPr lang="en-ZA" sz="1200" dirty="0" smtClean="0">
                <a:solidFill>
                  <a:prstClr val="black"/>
                </a:solidFill>
                <a:ea typeface="Tahoma" panose="020B0604030504040204" pitchFamily="34" charset="0"/>
                <a:cs typeface="Tahoma" panose="020B0604030504040204" pitchFamily="34" charset="0"/>
              </a:rPr>
              <a:t>.</a:t>
            </a:r>
          </a:p>
          <a:p>
            <a:pPr marL="400050" lvl="1" defTabSz="457200" eaLnBrk="0" fontAlgn="base" hangingPunct="0">
              <a:spcBef>
                <a:spcPct val="20000"/>
              </a:spcBef>
              <a:spcAft>
                <a:spcPct val="0"/>
              </a:spcAft>
              <a:defRPr/>
            </a:pPr>
            <a:endParaRPr lang="en-ZA" sz="1200" dirty="0">
              <a:solidFill>
                <a:prstClr val="black"/>
              </a:solidFill>
              <a:ea typeface="Tahoma" panose="020B0604030504040204" pitchFamily="34" charset="0"/>
              <a:cs typeface="Tahoma" panose="020B0604030504040204" pitchFamily="34" charset="0"/>
            </a:endParaRPr>
          </a:p>
          <a:p>
            <a:pPr marL="400050" lvl="1" defTabSz="457200" eaLnBrk="0" fontAlgn="base" hangingPunct="0">
              <a:spcBef>
                <a:spcPct val="20000"/>
              </a:spcBef>
              <a:spcAft>
                <a:spcPct val="0"/>
              </a:spcAft>
              <a:defRPr/>
            </a:pPr>
            <a:r>
              <a:rPr lang="en-ZA" sz="1200" b="1" dirty="0" smtClean="0">
                <a:solidFill>
                  <a:prstClr val="black"/>
                </a:solidFill>
                <a:ea typeface="Tahoma" panose="020B0604030504040204" pitchFamily="34" charset="0"/>
                <a:cs typeface="Tahoma" panose="020B0604030504040204" pitchFamily="34" charset="0"/>
              </a:rPr>
              <a:t>Progress </a:t>
            </a:r>
            <a:r>
              <a:rPr lang="en-ZA" sz="1200" dirty="0" smtClean="0">
                <a:solidFill>
                  <a:prstClr val="black"/>
                </a:solidFill>
                <a:ea typeface="Tahoma" panose="020B0604030504040204" pitchFamily="34" charset="0"/>
                <a:cs typeface="Tahoma" panose="020B0604030504040204" pitchFamily="34" charset="0"/>
              </a:rPr>
              <a:t>:</a:t>
            </a:r>
            <a:endParaRPr lang="en-ZA" sz="1200" dirty="0">
              <a:solidFill>
                <a:prstClr val="black"/>
              </a:solidFill>
              <a:ea typeface="Tahoma" panose="020B0604030504040204" pitchFamily="34" charset="0"/>
              <a:cs typeface="Tahoma" panose="020B0604030504040204" pitchFamily="34" charset="0"/>
            </a:endParaRPr>
          </a:p>
          <a:p>
            <a:pPr marL="685800" lvl="1" indent="-285750" defTabSz="457200" eaLnBrk="0" fontAlgn="base" hangingPunct="0">
              <a:spcBef>
                <a:spcPct val="20000"/>
              </a:spcBef>
              <a:spcAft>
                <a:spcPct val="0"/>
              </a:spcAft>
              <a:buFont typeface="Arial" panose="020B0604020202020204" pitchFamily="34" charset="0"/>
              <a:buChar char="•"/>
              <a:defRPr/>
            </a:pPr>
            <a:r>
              <a:rPr lang="en-ZA" sz="1200" dirty="0" smtClean="0">
                <a:solidFill>
                  <a:prstClr val="black"/>
                </a:solidFill>
                <a:ea typeface="Tahoma" panose="020B0604030504040204" pitchFamily="34" charset="0"/>
                <a:cs typeface="Tahoma" panose="020B0604030504040204" pitchFamily="34" charset="0"/>
              </a:rPr>
              <a:t>Development finalised </a:t>
            </a:r>
            <a:endParaRPr lang="en-ZA" sz="1200" dirty="0">
              <a:solidFill>
                <a:prstClr val="black"/>
              </a:solidFill>
              <a:ea typeface="Tahoma" panose="020B0604030504040204" pitchFamily="34" charset="0"/>
              <a:cs typeface="Tahoma" panose="020B0604030504040204" pitchFamily="34" charset="0"/>
            </a:endParaRPr>
          </a:p>
          <a:p>
            <a:pPr marL="685800" lvl="1" indent="-285750" defTabSz="457200" eaLnBrk="0" fontAlgn="base" hangingPunct="0">
              <a:spcBef>
                <a:spcPct val="20000"/>
              </a:spcBef>
              <a:spcAft>
                <a:spcPct val="0"/>
              </a:spcAft>
              <a:buFont typeface="Arial" panose="020B0604020202020204" pitchFamily="34" charset="0"/>
              <a:buChar char="•"/>
              <a:defRPr/>
            </a:pPr>
            <a:r>
              <a:rPr lang="en-ZA" sz="1200" dirty="0" smtClean="0">
                <a:solidFill>
                  <a:prstClr val="black"/>
                </a:solidFill>
                <a:ea typeface="Tahoma" panose="020B0604030504040204" pitchFamily="34" charset="0"/>
                <a:cs typeface="Tahoma" panose="020B0604030504040204" pitchFamily="34" charset="0"/>
              </a:rPr>
              <a:t>Training conducted at provinces and Head Office </a:t>
            </a:r>
            <a:endParaRPr lang="en-ZA" sz="1200" dirty="0">
              <a:solidFill>
                <a:prstClr val="black"/>
              </a:solidFill>
              <a:ea typeface="Tahoma" panose="020B0604030504040204" pitchFamily="34" charset="0"/>
              <a:cs typeface="Tahoma" panose="020B0604030504040204" pitchFamily="34" charset="0"/>
            </a:endParaRPr>
          </a:p>
          <a:p>
            <a:pPr marL="400050" lvl="1" defTabSz="457200" eaLnBrk="0" fontAlgn="base" hangingPunct="0">
              <a:spcBef>
                <a:spcPct val="20000"/>
              </a:spcBef>
              <a:spcAft>
                <a:spcPct val="0"/>
              </a:spcAft>
              <a:defRPr/>
            </a:pPr>
            <a:endParaRPr lang="en-ZA" sz="1400" dirty="0">
              <a:solidFill>
                <a:prstClr val="black"/>
              </a:solidFill>
              <a:ea typeface="Tahoma" panose="020B0604030504040204" pitchFamily="34" charset="0"/>
              <a:cs typeface="Tahoma" panose="020B0604030504040204" pitchFamily="34" charset="0"/>
            </a:endParaRPr>
          </a:p>
          <a:p>
            <a:pPr marL="400050" lvl="1" defTabSz="457200" eaLnBrk="0" fontAlgn="base" hangingPunct="0">
              <a:spcBef>
                <a:spcPct val="20000"/>
              </a:spcBef>
              <a:spcAft>
                <a:spcPct val="0"/>
              </a:spcAft>
              <a:defRPr/>
            </a:pPr>
            <a:endParaRPr lang="en-ZA" sz="1400" dirty="0">
              <a:solidFill>
                <a:prstClr val="black"/>
              </a:solidFill>
              <a:ea typeface="Tahoma" panose="020B0604030504040204" pitchFamily="34" charset="0"/>
              <a:cs typeface="Tahoma" panose="020B0604030504040204" pitchFamily="34" charset="0"/>
            </a:endParaRPr>
          </a:p>
        </p:txBody>
      </p:sp>
      <p:sp>
        <p:nvSpPr>
          <p:cNvPr id="42" name="Rectangle 41"/>
          <p:cNvSpPr/>
          <p:nvPr/>
        </p:nvSpPr>
        <p:spPr>
          <a:xfrm>
            <a:off x="5765401" y="1359586"/>
            <a:ext cx="3281948" cy="2369880"/>
          </a:xfrm>
          <a:prstGeom prst="rect">
            <a:avLst/>
          </a:prstGeom>
        </p:spPr>
        <p:txBody>
          <a:bodyPr wrap="square">
            <a:spAutoFit/>
          </a:bodyPr>
          <a:lstStyle/>
          <a:p>
            <a:pPr algn="ctr"/>
            <a:r>
              <a:rPr lang="en-ZA" sz="1400" b="1" dirty="0" smtClean="0"/>
              <a:t>E-Compliance Certificate </a:t>
            </a:r>
          </a:p>
          <a:p>
            <a:r>
              <a:rPr lang="en-ZA" sz="1200" dirty="0" smtClean="0"/>
              <a:t>To </a:t>
            </a:r>
            <a:r>
              <a:rPr lang="en-ZA" sz="1200" dirty="0"/>
              <a:t>automate the issuing of compliance certificate by the Fund. Clients will generate their own certificate on the web system</a:t>
            </a:r>
            <a:r>
              <a:rPr lang="en-ZA" sz="1200" dirty="0" smtClean="0"/>
              <a:t>.</a:t>
            </a:r>
          </a:p>
          <a:p>
            <a:endParaRPr lang="en-ZA" sz="1200" dirty="0"/>
          </a:p>
          <a:p>
            <a:r>
              <a:rPr lang="en-ZA" sz="1200" b="1" dirty="0" smtClean="0"/>
              <a:t>Progress</a:t>
            </a:r>
          </a:p>
          <a:p>
            <a:pPr marL="285750" indent="-285750">
              <a:buFont typeface="Arial" panose="020B0604020202020204" pitchFamily="34" charset="0"/>
              <a:buChar char="•"/>
            </a:pPr>
            <a:r>
              <a:rPr lang="en-ZA" sz="1200" dirty="0" smtClean="0"/>
              <a:t>Development of SARS and non SARS employer has been finalised </a:t>
            </a:r>
          </a:p>
          <a:p>
            <a:pPr marL="285750" indent="-285750">
              <a:buFont typeface="Arial" panose="020B0604020202020204" pitchFamily="34" charset="0"/>
              <a:buChar char="•"/>
            </a:pPr>
            <a:r>
              <a:rPr lang="en-ZA" sz="1200" dirty="0" smtClean="0"/>
              <a:t>Currently busy with the development of change  request </a:t>
            </a:r>
            <a:endParaRPr lang="en-ZA" sz="1200" dirty="0"/>
          </a:p>
          <a:p>
            <a:pPr marL="285750" indent="-285750">
              <a:buFont typeface="Arial" panose="020B0604020202020204" pitchFamily="34" charset="0"/>
              <a:buChar char="•"/>
            </a:pPr>
            <a:r>
              <a:rPr lang="en-ZA" sz="1200" dirty="0" smtClean="0"/>
              <a:t>System </a:t>
            </a:r>
            <a:r>
              <a:rPr lang="en-ZA" sz="1200" dirty="0"/>
              <a:t> </a:t>
            </a:r>
            <a:r>
              <a:rPr lang="en-ZA" sz="1200" dirty="0" smtClean="0"/>
              <a:t>testing will commence soon</a:t>
            </a:r>
            <a:endParaRPr lang="en-ZA" sz="1200" dirty="0"/>
          </a:p>
          <a:p>
            <a:endParaRPr lang="en-ZA" sz="1400" dirty="0"/>
          </a:p>
        </p:txBody>
      </p:sp>
      <p:sp>
        <p:nvSpPr>
          <p:cNvPr id="48" name="Oval 47"/>
          <p:cNvSpPr/>
          <p:nvPr/>
        </p:nvSpPr>
        <p:spPr>
          <a:xfrm>
            <a:off x="2769951" y="3842895"/>
            <a:ext cx="126011" cy="167858"/>
          </a:xfrm>
          <a:prstGeom prst="ellipse">
            <a:avLst/>
          </a:prstGeom>
          <a:solidFill>
            <a:srgbClr val="FF3300"/>
          </a:solidFill>
          <a:ln w="19050"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533" b="0" i="0" u="none" strike="noStrike" kern="0" cap="none" spc="0" normalizeH="0" baseline="0" noProof="0">
              <a:ln>
                <a:noFill/>
              </a:ln>
              <a:solidFill>
                <a:prstClr val="white"/>
              </a:solidFill>
              <a:effectLst/>
              <a:uLnTx/>
              <a:uFillTx/>
              <a:latin typeface="Calibri"/>
              <a:ea typeface="+mn-ea"/>
              <a:cs typeface="+mn-cs"/>
            </a:endParaRPr>
          </a:p>
        </p:txBody>
      </p:sp>
      <p:cxnSp>
        <p:nvCxnSpPr>
          <p:cNvPr id="55" name="Straight Connector 54"/>
          <p:cNvCxnSpPr/>
          <p:nvPr/>
        </p:nvCxnSpPr>
        <p:spPr>
          <a:xfrm>
            <a:off x="2841005" y="4069505"/>
            <a:ext cx="0" cy="2360754"/>
          </a:xfrm>
          <a:prstGeom prst="line">
            <a:avLst/>
          </a:prstGeom>
          <a:noFill/>
          <a:ln w="19050" cap="flat" cmpd="sng" algn="ctr">
            <a:solidFill>
              <a:srgbClr val="00B0F0"/>
            </a:solidFill>
            <a:prstDash val="solid"/>
            <a:miter lim="800000"/>
          </a:ln>
          <a:effectLst/>
        </p:spPr>
      </p:cxnSp>
      <p:cxnSp>
        <p:nvCxnSpPr>
          <p:cNvPr id="56" name="Straight Connector 55"/>
          <p:cNvCxnSpPr/>
          <p:nvPr/>
        </p:nvCxnSpPr>
        <p:spPr>
          <a:xfrm>
            <a:off x="5788396" y="4156820"/>
            <a:ext cx="0" cy="2360754"/>
          </a:xfrm>
          <a:prstGeom prst="line">
            <a:avLst/>
          </a:prstGeom>
          <a:noFill/>
          <a:ln w="19050" cap="flat" cmpd="sng" algn="ctr">
            <a:solidFill>
              <a:srgbClr val="00B0F0"/>
            </a:solidFill>
            <a:prstDash val="solid"/>
            <a:miter lim="800000"/>
          </a:ln>
          <a:effectLst/>
        </p:spPr>
      </p:cxnSp>
      <p:sp>
        <p:nvSpPr>
          <p:cNvPr id="57" name="Rectangle 56"/>
          <p:cNvSpPr/>
          <p:nvPr/>
        </p:nvSpPr>
        <p:spPr>
          <a:xfrm>
            <a:off x="267291" y="4037577"/>
            <a:ext cx="2565731" cy="3010055"/>
          </a:xfrm>
          <a:prstGeom prst="rect">
            <a:avLst/>
          </a:prstGeom>
        </p:spPr>
        <p:txBody>
          <a:bodyPr wrap="square">
            <a:spAutoFit/>
          </a:bodyPr>
          <a:lstStyle/>
          <a:p>
            <a:pPr lvl="0" defTabSz="457200" eaLnBrk="0" fontAlgn="base" hangingPunct="0">
              <a:spcBef>
                <a:spcPct val="20000"/>
              </a:spcBef>
              <a:spcAft>
                <a:spcPct val="0"/>
              </a:spcAft>
              <a:defRPr/>
            </a:pPr>
            <a:r>
              <a:rPr lang="en-ZA" sz="1200" b="1" dirty="0" smtClean="0">
                <a:solidFill>
                  <a:prstClr val="black"/>
                </a:solidFill>
                <a:ea typeface="MS PGothic" panose="020B0600070205080204" pitchFamily="34" charset="-128"/>
              </a:rPr>
              <a:t>VO and Siyaya Integration </a:t>
            </a:r>
          </a:p>
          <a:p>
            <a:pPr lvl="0" defTabSz="457200" eaLnBrk="0" fontAlgn="base" hangingPunct="0">
              <a:spcBef>
                <a:spcPct val="20000"/>
              </a:spcBef>
              <a:spcAft>
                <a:spcPct val="0"/>
              </a:spcAft>
              <a:defRPr/>
            </a:pPr>
            <a:r>
              <a:rPr lang="en-ZA" sz="1200" dirty="0" smtClean="0">
                <a:solidFill>
                  <a:prstClr val="black"/>
                </a:solidFill>
                <a:ea typeface="MS PGothic" panose="020B0600070205080204" pitchFamily="34" charset="-128"/>
              </a:rPr>
              <a:t>To </a:t>
            </a:r>
            <a:r>
              <a:rPr lang="en-ZA" sz="1200" dirty="0">
                <a:solidFill>
                  <a:prstClr val="black"/>
                </a:solidFill>
                <a:ea typeface="MS PGothic" panose="020B0600070205080204" pitchFamily="34" charset="-128"/>
              </a:rPr>
              <a:t>eliminate duplication of work by officials, all documents captured on VO will be automatically available on Siyaya system</a:t>
            </a:r>
            <a:r>
              <a:rPr lang="en-ZA" sz="1200" dirty="0" smtClean="0">
                <a:solidFill>
                  <a:prstClr val="black"/>
                </a:solidFill>
                <a:ea typeface="MS PGothic" panose="020B0600070205080204" pitchFamily="34" charset="-128"/>
              </a:rPr>
              <a:t>.</a:t>
            </a:r>
          </a:p>
          <a:p>
            <a:pPr lvl="0" defTabSz="457200" eaLnBrk="0" fontAlgn="base" hangingPunct="0">
              <a:spcBef>
                <a:spcPct val="20000"/>
              </a:spcBef>
              <a:spcAft>
                <a:spcPct val="0"/>
              </a:spcAft>
              <a:defRPr/>
            </a:pPr>
            <a:endParaRPr lang="en-ZA" sz="1200" dirty="0" smtClean="0">
              <a:solidFill>
                <a:prstClr val="black"/>
              </a:solidFill>
              <a:ea typeface="MS PGothic" panose="020B0600070205080204" pitchFamily="34" charset="-128"/>
            </a:endParaRPr>
          </a:p>
          <a:p>
            <a:pPr lvl="0" defTabSz="457200" eaLnBrk="0" fontAlgn="base" hangingPunct="0">
              <a:spcBef>
                <a:spcPct val="20000"/>
              </a:spcBef>
              <a:spcAft>
                <a:spcPct val="0"/>
              </a:spcAft>
              <a:defRPr/>
            </a:pPr>
            <a:r>
              <a:rPr lang="en-ZA" sz="1200" b="1" dirty="0" smtClean="0">
                <a:solidFill>
                  <a:prstClr val="black"/>
                </a:solidFill>
                <a:ea typeface="MS PGothic" panose="020B0600070205080204" pitchFamily="34" charset="-128"/>
              </a:rPr>
              <a:t>Progress</a:t>
            </a:r>
          </a:p>
          <a:p>
            <a:pPr marL="285750" lvl="0" indent="-285750" algn="just" defTabSz="457200" eaLnBrk="0" fontAlgn="base" hangingPunct="0">
              <a:spcBef>
                <a:spcPct val="20000"/>
              </a:spcBef>
              <a:spcAft>
                <a:spcPct val="0"/>
              </a:spcAft>
              <a:buFont typeface="Arial" panose="020B0604020202020204" pitchFamily="34" charset="0"/>
              <a:buChar char="•"/>
              <a:defRPr/>
            </a:pPr>
            <a:r>
              <a:rPr lang="en-ZA" sz="1200" dirty="0">
                <a:solidFill>
                  <a:prstClr val="black"/>
                </a:solidFill>
                <a:ea typeface="MS PGothic" panose="020B0600070205080204" pitchFamily="34" charset="-128"/>
              </a:rPr>
              <a:t>Specification have been compiled </a:t>
            </a:r>
          </a:p>
          <a:p>
            <a:pPr marL="285750" lvl="0" indent="-285750" algn="just" defTabSz="457200" eaLnBrk="0" fontAlgn="base" hangingPunct="0">
              <a:spcBef>
                <a:spcPct val="20000"/>
              </a:spcBef>
              <a:spcAft>
                <a:spcPct val="0"/>
              </a:spcAft>
              <a:buFont typeface="Arial" panose="020B0604020202020204" pitchFamily="34" charset="0"/>
              <a:buChar char="•"/>
              <a:defRPr/>
            </a:pPr>
            <a:r>
              <a:rPr lang="en-ZA" sz="1200" dirty="0">
                <a:solidFill>
                  <a:prstClr val="black"/>
                </a:solidFill>
                <a:ea typeface="MS PGothic" panose="020B0600070205080204" pitchFamily="34" charset="-128"/>
              </a:rPr>
              <a:t>Change request raised with the service provider to provide effort and cost implications for the changes</a:t>
            </a:r>
          </a:p>
          <a:p>
            <a:pPr lvl="0" defTabSz="457200" eaLnBrk="0" fontAlgn="base" hangingPunct="0">
              <a:spcBef>
                <a:spcPct val="20000"/>
              </a:spcBef>
              <a:spcAft>
                <a:spcPct val="0"/>
              </a:spcAft>
              <a:defRPr/>
            </a:pPr>
            <a:endParaRPr lang="en-ZA" sz="1400" dirty="0">
              <a:solidFill>
                <a:prstClr val="black"/>
              </a:solidFill>
              <a:ea typeface="MS PGothic" panose="020B0600070205080204" pitchFamily="34" charset="-128"/>
            </a:endParaRPr>
          </a:p>
          <a:p>
            <a:pPr lvl="0" defTabSz="457200" eaLnBrk="0" fontAlgn="base" hangingPunct="0">
              <a:spcBef>
                <a:spcPct val="20000"/>
              </a:spcBef>
              <a:spcAft>
                <a:spcPct val="0"/>
              </a:spcAft>
              <a:defRPr/>
            </a:pPr>
            <a:endParaRPr lang="en-ZA" sz="1400" dirty="0">
              <a:solidFill>
                <a:prstClr val="black"/>
              </a:solidFill>
              <a:ea typeface="MS PGothic" panose="020B0600070205080204" pitchFamily="34" charset="-128"/>
            </a:endParaRPr>
          </a:p>
        </p:txBody>
      </p:sp>
      <p:sp>
        <p:nvSpPr>
          <p:cNvPr id="58" name="Rectangle 57"/>
          <p:cNvSpPr/>
          <p:nvPr/>
        </p:nvSpPr>
        <p:spPr>
          <a:xfrm>
            <a:off x="2841227" y="4037353"/>
            <a:ext cx="2892467" cy="2492990"/>
          </a:xfrm>
          <a:prstGeom prst="rect">
            <a:avLst/>
          </a:prstGeom>
        </p:spPr>
        <p:txBody>
          <a:bodyPr wrap="square">
            <a:spAutoFit/>
          </a:bodyPr>
          <a:lstStyle/>
          <a:p>
            <a:pPr algn="ctr"/>
            <a:r>
              <a:rPr lang="en-ZA" sz="1200" b="1" dirty="0" smtClean="0"/>
              <a:t>Labour Law </a:t>
            </a:r>
          </a:p>
          <a:p>
            <a:r>
              <a:rPr lang="en-ZA" sz="1200" dirty="0" smtClean="0"/>
              <a:t>To </a:t>
            </a:r>
            <a:r>
              <a:rPr lang="en-ZA" sz="1200" dirty="0"/>
              <a:t>align the Fund`s system to the new legislation (Amended Labour Law)</a:t>
            </a:r>
          </a:p>
          <a:p>
            <a:r>
              <a:rPr lang="en-ZA" sz="1200" dirty="0"/>
              <a:t>The project has been divided into three phases:  (Parental, Commissioning and Adoption Benefits)</a:t>
            </a:r>
          </a:p>
          <a:p>
            <a:endParaRPr lang="en-ZA" sz="1200" dirty="0" smtClean="0"/>
          </a:p>
          <a:p>
            <a:r>
              <a:rPr lang="en-ZA" sz="1200" b="1" dirty="0" smtClean="0"/>
              <a:t>Progress </a:t>
            </a:r>
          </a:p>
          <a:p>
            <a:pPr marL="285750" indent="-285750">
              <a:buFont typeface="Arial" panose="020B0604020202020204" pitchFamily="34" charset="0"/>
              <a:buChar char="•"/>
            </a:pPr>
            <a:r>
              <a:rPr lang="en-ZA" sz="1200" dirty="0" smtClean="0"/>
              <a:t>Development </a:t>
            </a:r>
            <a:r>
              <a:rPr lang="en-ZA" sz="1200" dirty="0"/>
              <a:t>have been finalized</a:t>
            </a:r>
          </a:p>
          <a:p>
            <a:pPr marL="285750" indent="-285750">
              <a:buFont typeface="Arial" panose="020B0604020202020204" pitchFamily="34" charset="0"/>
              <a:buChar char="•"/>
            </a:pPr>
            <a:r>
              <a:rPr lang="en-ZA" sz="1200" dirty="0"/>
              <a:t>User Acceptance Testing (UAT) will be finalized by 22 October 2019</a:t>
            </a:r>
          </a:p>
          <a:p>
            <a:pPr marL="285750" indent="-285750">
              <a:buFont typeface="Arial" panose="020B0604020202020204" pitchFamily="34" charset="0"/>
              <a:buChar char="•"/>
            </a:pPr>
            <a:r>
              <a:rPr lang="en-ZA" sz="1200" dirty="0"/>
              <a:t>Proposed go live date 1 November 2019</a:t>
            </a:r>
          </a:p>
        </p:txBody>
      </p:sp>
      <p:sp>
        <p:nvSpPr>
          <p:cNvPr id="59" name="Rectangle 58"/>
          <p:cNvSpPr/>
          <p:nvPr/>
        </p:nvSpPr>
        <p:spPr>
          <a:xfrm>
            <a:off x="5893352" y="4011087"/>
            <a:ext cx="2959925" cy="2769989"/>
          </a:xfrm>
          <a:prstGeom prst="rect">
            <a:avLst/>
          </a:prstGeom>
        </p:spPr>
        <p:txBody>
          <a:bodyPr wrap="square">
            <a:spAutoFit/>
          </a:bodyPr>
          <a:lstStyle/>
          <a:p>
            <a:pPr algn="ctr"/>
            <a:r>
              <a:rPr lang="en-ZA" sz="1400" b="1" dirty="0" smtClean="0"/>
              <a:t>UI Amendment Act ( Re-assessment </a:t>
            </a:r>
            <a:endParaRPr lang="en-ZA" sz="1400" dirty="0"/>
          </a:p>
          <a:p>
            <a:pPr algn="ctr"/>
            <a:endParaRPr lang="en-ZA" sz="1400" dirty="0" smtClean="0"/>
          </a:p>
          <a:p>
            <a:pPr algn="just"/>
            <a:r>
              <a:rPr lang="en-ZA" sz="1200" dirty="0" smtClean="0"/>
              <a:t>Payment </a:t>
            </a:r>
            <a:r>
              <a:rPr lang="en-ZA" sz="1200" dirty="0"/>
              <a:t>adjustments for those clients that were not paid from the effective date of the promulgation date of the ACT (between January 2017 and December 2018</a:t>
            </a:r>
            <a:r>
              <a:rPr lang="en-ZA" sz="1200" dirty="0" smtClean="0"/>
              <a:t>)</a:t>
            </a:r>
          </a:p>
          <a:p>
            <a:pPr algn="just"/>
            <a:endParaRPr lang="en-ZA" sz="1200" dirty="0"/>
          </a:p>
          <a:p>
            <a:pPr algn="just"/>
            <a:r>
              <a:rPr lang="en-ZA" sz="1200" dirty="0" smtClean="0"/>
              <a:t>Progress</a:t>
            </a:r>
          </a:p>
          <a:p>
            <a:pPr marL="285750" indent="-285750" algn="just">
              <a:buFont typeface="Wingdings" panose="05000000000000000000" pitchFamily="2" charset="2"/>
              <a:buChar char="§"/>
            </a:pPr>
            <a:r>
              <a:rPr lang="en-ZA" sz="1200" dirty="0" smtClean="0"/>
              <a:t>Specification </a:t>
            </a:r>
            <a:r>
              <a:rPr lang="en-ZA" sz="1200" dirty="0"/>
              <a:t>were signed off</a:t>
            </a:r>
          </a:p>
          <a:p>
            <a:pPr marL="285750" indent="-285750" algn="just">
              <a:buFont typeface="Wingdings" panose="05000000000000000000" pitchFamily="2" charset="2"/>
              <a:buChar char="§"/>
            </a:pPr>
            <a:r>
              <a:rPr lang="en-ZA" sz="1200" dirty="0"/>
              <a:t>Follow up JAD sessions currently running with Finance, Operations and ICT</a:t>
            </a:r>
          </a:p>
          <a:p>
            <a:pPr marL="285750" indent="-285750" algn="just">
              <a:buFont typeface="Wingdings" panose="05000000000000000000" pitchFamily="2" charset="2"/>
              <a:buChar char="§"/>
            </a:pPr>
            <a:r>
              <a:rPr lang="en-ZA" sz="1200" dirty="0"/>
              <a:t>Development has commence </a:t>
            </a:r>
          </a:p>
          <a:p>
            <a:pPr algn="just"/>
            <a:endParaRPr lang="en-ZA" sz="1400" dirty="0"/>
          </a:p>
        </p:txBody>
      </p:sp>
      <p:sp>
        <p:nvSpPr>
          <p:cNvPr id="60" name="Oval 59"/>
          <p:cNvSpPr/>
          <p:nvPr/>
        </p:nvSpPr>
        <p:spPr>
          <a:xfrm>
            <a:off x="5749089" y="3862737"/>
            <a:ext cx="126011" cy="167858"/>
          </a:xfrm>
          <a:prstGeom prst="ellipse">
            <a:avLst/>
          </a:prstGeom>
          <a:solidFill>
            <a:srgbClr val="FF3300"/>
          </a:solidFill>
          <a:ln w="19050"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533" b="0" i="0" u="none" strike="noStrike" kern="0" cap="none" spc="0" normalizeH="0" baseline="0" noProof="0">
              <a:ln>
                <a:noFill/>
              </a:ln>
              <a:solidFill>
                <a:prstClr val="white"/>
              </a:solidFill>
              <a:effectLst/>
              <a:uLnTx/>
              <a:uFillTx/>
              <a:latin typeface="Calibri"/>
              <a:ea typeface="+mn-ea"/>
              <a:cs typeface="+mn-cs"/>
            </a:endParaRPr>
          </a:p>
        </p:txBody>
      </p:sp>
      <p:sp>
        <p:nvSpPr>
          <p:cNvPr id="24" name="TextBox 7"/>
          <p:cNvSpPr txBox="1"/>
          <p:nvPr/>
        </p:nvSpPr>
        <p:spPr>
          <a:xfrm>
            <a:off x="8363334" y="405371"/>
            <a:ext cx="48994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105</a:t>
            </a:r>
            <a:endParaRPr lang="en-ZA" sz="1200" dirty="0">
              <a:solidFill>
                <a:prstClr val="black"/>
              </a:solidFill>
            </a:endParaRPr>
          </a:p>
        </p:txBody>
      </p:sp>
    </p:spTree>
    <p:extLst>
      <p:ext uri="{BB962C8B-B14F-4D97-AF65-F5344CB8AC3E}">
        <p14:creationId xmlns:p14="http://schemas.microsoft.com/office/powerpoint/2010/main" xmlns="" val="8552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900" decel="100000" fill="hold"/>
                                        <p:tgtEl>
                                          <p:spTgt spid="4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900" decel="100000" fill="hold"/>
                                        <p:tgtEl>
                                          <p:spTgt spid="5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5" y="131635"/>
            <a:ext cx="8229600" cy="1143000"/>
          </a:xfrm>
        </p:spPr>
        <p:txBody>
          <a:bodyPr/>
          <a:lstStyle/>
          <a:p>
            <a:r>
              <a:rPr lang="en-ZA" sz="3200" b="1" dirty="0" smtClean="0"/>
              <a:t>DISRUPTORS</a:t>
            </a:r>
            <a:r>
              <a:rPr lang="en-ZA" dirty="0" smtClean="0"/>
              <a:t> </a:t>
            </a:r>
            <a:endParaRPr lang="en-ZA" dirty="0"/>
          </a:p>
        </p:txBody>
      </p:sp>
      <p:cxnSp>
        <p:nvCxnSpPr>
          <p:cNvPr id="4" name="Straight Connector 3"/>
          <p:cNvCxnSpPr/>
          <p:nvPr/>
        </p:nvCxnSpPr>
        <p:spPr>
          <a:xfrm>
            <a:off x="2832924" y="1391849"/>
            <a:ext cx="0" cy="2360754"/>
          </a:xfrm>
          <a:prstGeom prst="line">
            <a:avLst/>
          </a:prstGeom>
          <a:noFill/>
          <a:ln w="19050" cap="flat" cmpd="sng" algn="ctr">
            <a:solidFill>
              <a:srgbClr val="00B0F0"/>
            </a:solidFill>
            <a:prstDash val="solid"/>
            <a:miter lim="800000"/>
          </a:ln>
          <a:effectLst/>
        </p:spPr>
      </p:cxnSp>
      <p:cxnSp>
        <p:nvCxnSpPr>
          <p:cNvPr id="6" name="Straight Connector 5"/>
          <p:cNvCxnSpPr/>
          <p:nvPr/>
        </p:nvCxnSpPr>
        <p:spPr>
          <a:xfrm>
            <a:off x="5722183" y="1391849"/>
            <a:ext cx="22172" cy="2451046"/>
          </a:xfrm>
          <a:prstGeom prst="line">
            <a:avLst/>
          </a:prstGeom>
          <a:noFill/>
          <a:ln w="19050" cap="flat" cmpd="sng" algn="ctr">
            <a:solidFill>
              <a:srgbClr val="00B0F0"/>
            </a:solidFill>
            <a:prstDash val="solid"/>
            <a:miter lim="800000"/>
          </a:ln>
          <a:effectLst/>
        </p:spPr>
      </p:cxnSp>
      <p:cxnSp>
        <p:nvCxnSpPr>
          <p:cNvPr id="14" name="Straight Connector 13"/>
          <p:cNvCxnSpPr/>
          <p:nvPr/>
        </p:nvCxnSpPr>
        <p:spPr>
          <a:xfrm>
            <a:off x="285008" y="3893440"/>
            <a:ext cx="2369127" cy="33384"/>
          </a:xfrm>
          <a:prstGeom prst="line">
            <a:avLst/>
          </a:prstGeom>
          <a:noFill/>
          <a:ln w="19050" cap="flat" cmpd="sng" algn="ctr">
            <a:solidFill>
              <a:srgbClr val="FF0000"/>
            </a:solidFill>
            <a:prstDash val="solid"/>
            <a:miter lim="800000"/>
          </a:ln>
          <a:effectLst/>
        </p:spPr>
      </p:cxnSp>
      <p:cxnSp>
        <p:nvCxnSpPr>
          <p:cNvPr id="15" name="Straight Connector 14"/>
          <p:cNvCxnSpPr/>
          <p:nvPr/>
        </p:nvCxnSpPr>
        <p:spPr>
          <a:xfrm>
            <a:off x="3117273" y="3893440"/>
            <a:ext cx="2578524" cy="33384"/>
          </a:xfrm>
          <a:prstGeom prst="line">
            <a:avLst/>
          </a:prstGeom>
          <a:noFill/>
          <a:ln w="19050" cap="flat" cmpd="sng" algn="ctr">
            <a:solidFill>
              <a:srgbClr val="FF0000"/>
            </a:solidFill>
            <a:prstDash val="solid"/>
            <a:miter lim="800000"/>
          </a:ln>
          <a:effectLst/>
        </p:spPr>
      </p:cxnSp>
      <p:cxnSp>
        <p:nvCxnSpPr>
          <p:cNvPr id="16" name="Straight Connector 15"/>
          <p:cNvCxnSpPr/>
          <p:nvPr/>
        </p:nvCxnSpPr>
        <p:spPr>
          <a:xfrm>
            <a:off x="5973785" y="4010753"/>
            <a:ext cx="2799059" cy="0"/>
          </a:xfrm>
          <a:prstGeom prst="line">
            <a:avLst/>
          </a:prstGeom>
          <a:noFill/>
          <a:ln w="19050" cap="flat" cmpd="sng" algn="ctr">
            <a:solidFill>
              <a:srgbClr val="FF0000"/>
            </a:solidFill>
            <a:prstDash val="solid"/>
            <a:miter lim="800000"/>
          </a:ln>
          <a:effectLst/>
        </p:spPr>
      </p:cxnSp>
      <p:sp>
        <p:nvSpPr>
          <p:cNvPr id="17" name="Rectangle 16"/>
          <p:cNvSpPr/>
          <p:nvPr/>
        </p:nvSpPr>
        <p:spPr>
          <a:xfrm>
            <a:off x="285063" y="1327428"/>
            <a:ext cx="2555999" cy="2523768"/>
          </a:xfrm>
          <a:prstGeom prst="rect">
            <a:avLst/>
          </a:prstGeom>
        </p:spPr>
        <p:txBody>
          <a:bodyPr wrap="square">
            <a:spAutoFit/>
          </a:bodyPr>
          <a:lstStyle/>
          <a:p>
            <a:r>
              <a:rPr lang="en-ZA" sz="1200" b="1" dirty="0" smtClean="0">
                <a:solidFill>
                  <a:prstClr val="black"/>
                </a:solidFill>
                <a:ea typeface="Tahoma" panose="020B0604030504040204" pitchFamily="34" charset="0"/>
                <a:cs typeface="Tahoma" panose="020B0604030504040204" pitchFamily="34" charset="0"/>
              </a:rPr>
              <a:t>Biometric Devices </a:t>
            </a:r>
          </a:p>
          <a:p>
            <a:r>
              <a:rPr lang="en-ZA" sz="1200" dirty="0">
                <a:solidFill>
                  <a:prstClr val="black"/>
                </a:solidFill>
              </a:rPr>
              <a:t>To improve the Fund`s system security, authentication (internal and external clients) and improve the business </a:t>
            </a:r>
            <a:r>
              <a:rPr lang="en-ZA" sz="1200" dirty="0" smtClean="0">
                <a:solidFill>
                  <a:prstClr val="black"/>
                </a:solidFill>
              </a:rPr>
              <a:t> processes </a:t>
            </a:r>
            <a:endParaRPr lang="en-ZA" sz="1200" dirty="0">
              <a:solidFill>
                <a:prstClr val="black"/>
              </a:solidFill>
            </a:endParaRPr>
          </a:p>
          <a:p>
            <a:endParaRPr lang="en-ZA" sz="1200" dirty="0">
              <a:solidFill>
                <a:prstClr val="black"/>
              </a:solidFill>
            </a:endParaRPr>
          </a:p>
          <a:p>
            <a:endParaRPr lang="en-ZA" sz="1200" b="1" dirty="0" smtClean="0">
              <a:solidFill>
                <a:prstClr val="black"/>
              </a:solidFill>
            </a:endParaRPr>
          </a:p>
          <a:p>
            <a:r>
              <a:rPr lang="en-ZA" sz="1200" b="1" dirty="0" smtClean="0">
                <a:solidFill>
                  <a:prstClr val="black"/>
                </a:solidFill>
              </a:rPr>
              <a:t>Progress to date </a:t>
            </a:r>
          </a:p>
          <a:p>
            <a:endParaRPr lang="en-ZA" sz="1200" b="1" dirty="0" smtClean="0">
              <a:solidFill>
                <a:prstClr val="black"/>
              </a:solidFill>
            </a:endParaRPr>
          </a:p>
          <a:p>
            <a:pPr marL="285750" indent="-285750" algn="just">
              <a:buFont typeface="Wingdings" panose="05000000000000000000" pitchFamily="2" charset="2"/>
              <a:buChar char="§"/>
            </a:pPr>
            <a:r>
              <a:rPr lang="en-ZA" sz="1200" dirty="0">
                <a:solidFill>
                  <a:prstClr val="black"/>
                </a:solidFill>
              </a:rPr>
              <a:t>The service provider is currently busy with the design of the </a:t>
            </a:r>
            <a:r>
              <a:rPr lang="en-ZA" sz="1200" dirty="0" smtClean="0">
                <a:solidFill>
                  <a:prstClr val="black"/>
                </a:solidFill>
              </a:rPr>
              <a:t>solution </a:t>
            </a:r>
            <a:endParaRPr lang="en-ZA" sz="1200" dirty="0">
              <a:solidFill>
                <a:prstClr val="black"/>
              </a:solidFill>
            </a:endParaRPr>
          </a:p>
          <a:p>
            <a:pPr marL="285750" indent="-285750" algn="just">
              <a:buFont typeface="Wingdings" panose="05000000000000000000" pitchFamily="2" charset="2"/>
              <a:buChar char="§"/>
            </a:pPr>
            <a:endParaRPr lang="en-ZA" sz="1400" dirty="0">
              <a:solidFill>
                <a:prstClr val="black"/>
              </a:solidFill>
            </a:endParaRPr>
          </a:p>
        </p:txBody>
      </p:sp>
      <p:sp>
        <p:nvSpPr>
          <p:cNvPr id="20" name="Rectangle 19"/>
          <p:cNvSpPr/>
          <p:nvPr/>
        </p:nvSpPr>
        <p:spPr>
          <a:xfrm>
            <a:off x="2389322" y="1327426"/>
            <a:ext cx="3417897" cy="2813078"/>
          </a:xfrm>
          <a:prstGeom prst="rect">
            <a:avLst/>
          </a:prstGeom>
        </p:spPr>
        <p:txBody>
          <a:bodyPr wrap="square">
            <a:spAutoFit/>
          </a:bodyPr>
          <a:lstStyle/>
          <a:p>
            <a:pPr marL="400050" lvl="1" algn="ctr" defTabSz="457200" eaLnBrk="0" fontAlgn="base" hangingPunct="0">
              <a:spcBef>
                <a:spcPct val="20000"/>
              </a:spcBef>
              <a:spcAft>
                <a:spcPct val="0"/>
              </a:spcAft>
              <a:defRPr/>
            </a:pPr>
            <a:r>
              <a:rPr lang="en-ZA" sz="1400" b="1" dirty="0" smtClean="0">
                <a:solidFill>
                  <a:prstClr val="black"/>
                </a:solidFill>
                <a:ea typeface="Tahoma" panose="020B0604030504040204" pitchFamily="34" charset="0"/>
                <a:cs typeface="Tahoma" panose="020B0604030504040204" pitchFamily="34" charset="0"/>
              </a:rPr>
              <a:t>Network Infrastructure upgrade  AND WIFI </a:t>
            </a:r>
          </a:p>
          <a:p>
            <a:pPr marL="400050" lvl="1" algn="just" defTabSz="457200" eaLnBrk="0" fontAlgn="base" hangingPunct="0">
              <a:spcBef>
                <a:spcPct val="20000"/>
              </a:spcBef>
              <a:spcAft>
                <a:spcPct val="0"/>
              </a:spcAft>
              <a:defRPr/>
            </a:pPr>
            <a:r>
              <a:rPr lang="en-ZA" sz="1200" dirty="0" smtClean="0">
                <a:solidFill>
                  <a:prstClr val="black"/>
                </a:solidFill>
                <a:ea typeface="Tahoma" panose="020B0604030504040204" pitchFamily="34" charset="0"/>
                <a:cs typeface="Tahoma" panose="020B0604030504040204" pitchFamily="34" charset="0"/>
              </a:rPr>
              <a:t>To</a:t>
            </a:r>
            <a:r>
              <a:rPr lang="en-ZA" sz="1400" dirty="0" smtClean="0">
                <a:solidFill>
                  <a:prstClr val="black"/>
                </a:solidFill>
                <a:ea typeface="Tahoma" panose="020B0604030504040204" pitchFamily="34" charset="0"/>
                <a:cs typeface="Tahoma" panose="020B0604030504040204" pitchFamily="34" charset="0"/>
              </a:rPr>
              <a:t> </a:t>
            </a:r>
            <a:r>
              <a:rPr lang="en-ZA" sz="1200" dirty="0" smtClean="0">
                <a:solidFill>
                  <a:prstClr val="black"/>
                </a:solidFill>
                <a:ea typeface="Tahoma" panose="020B0604030504040204" pitchFamily="34" charset="0"/>
                <a:cs typeface="Tahoma" panose="020B0604030504040204" pitchFamily="34" charset="0"/>
              </a:rPr>
              <a:t>upgrade the network infrastructure, implementation of Wi-Fi to provide multiple channels for the clients to access the Departmental services and promoting self service at the Labour Centres </a:t>
            </a:r>
          </a:p>
          <a:p>
            <a:pPr marL="400050" lvl="1" defTabSz="457200" eaLnBrk="0" fontAlgn="base" hangingPunct="0">
              <a:spcBef>
                <a:spcPct val="20000"/>
              </a:spcBef>
              <a:spcAft>
                <a:spcPct val="0"/>
              </a:spcAft>
              <a:defRPr/>
            </a:pPr>
            <a:r>
              <a:rPr lang="en-ZA" sz="1200" b="1" dirty="0" smtClean="0">
                <a:solidFill>
                  <a:prstClr val="black"/>
                </a:solidFill>
                <a:ea typeface="Tahoma" panose="020B0604030504040204" pitchFamily="34" charset="0"/>
                <a:cs typeface="Tahoma" panose="020B0604030504040204" pitchFamily="34" charset="0"/>
              </a:rPr>
              <a:t>Progress to date</a:t>
            </a:r>
            <a:r>
              <a:rPr lang="en-ZA" sz="1200" dirty="0" smtClean="0">
                <a:solidFill>
                  <a:prstClr val="black"/>
                </a:solidFill>
                <a:ea typeface="Tahoma" panose="020B0604030504040204" pitchFamily="34" charset="0"/>
                <a:cs typeface="Tahoma" panose="020B0604030504040204" pitchFamily="34" charset="0"/>
              </a:rPr>
              <a:t>:</a:t>
            </a:r>
          </a:p>
          <a:p>
            <a:pPr marL="685800" lvl="1" indent="-285750" defTabSz="457200" eaLnBrk="0" fontAlgn="base" hangingPunct="0">
              <a:spcBef>
                <a:spcPct val="20000"/>
              </a:spcBef>
              <a:spcAft>
                <a:spcPct val="0"/>
              </a:spcAft>
              <a:buFont typeface="Arial" panose="020B0604020202020204" pitchFamily="34" charset="0"/>
              <a:buChar char="•"/>
              <a:defRPr/>
            </a:pPr>
            <a:r>
              <a:rPr lang="en-ZA" sz="1200" dirty="0" smtClean="0">
                <a:solidFill>
                  <a:prstClr val="black"/>
                </a:solidFill>
                <a:ea typeface="Tahoma" panose="020B0604030504040204" pitchFamily="34" charset="0"/>
                <a:cs typeface="Tahoma" panose="020B0604030504040204" pitchFamily="34" charset="0"/>
              </a:rPr>
              <a:t>The project has been rolled out to 123 sites</a:t>
            </a:r>
          </a:p>
          <a:p>
            <a:pPr marL="685800" lvl="1" indent="-285750" defTabSz="457200" eaLnBrk="0" fontAlgn="base" hangingPunct="0">
              <a:spcBef>
                <a:spcPct val="20000"/>
              </a:spcBef>
              <a:spcAft>
                <a:spcPct val="0"/>
              </a:spcAft>
              <a:buFont typeface="Arial" panose="020B0604020202020204" pitchFamily="34" charset="0"/>
              <a:buChar char="•"/>
              <a:defRPr/>
            </a:pPr>
            <a:r>
              <a:rPr lang="en-ZA" sz="1200" dirty="0" smtClean="0">
                <a:solidFill>
                  <a:prstClr val="black"/>
                </a:solidFill>
                <a:ea typeface="Tahoma" panose="020B0604030504040204" pitchFamily="34" charset="0"/>
                <a:cs typeface="Tahoma" panose="020B0604030504040204" pitchFamily="34" charset="0"/>
              </a:rPr>
              <a:t>Outstanding sites couldn`t be installed due to sites closed </a:t>
            </a:r>
          </a:p>
          <a:p>
            <a:pPr marL="400050" lvl="1" defTabSz="457200" eaLnBrk="0" fontAlgn="base" hangingPunct="0">
              <a:spcBef>
                <a:spcPct val="20000"/>
              </a:spcBef>
              <a:spcAft>
                <a:spcPct val="0"/>
              </a:spcAft>
              <a:defRPr/>
            </a:pPr>
            <a:endParaRPr lang="en-ZA" sz="1400" dirty="0">
              <a:solidFill>
                <a:prstClr val="black"/>
              </a:solidFill>
              <a:ea typeface="Tahoma" panose="020B0604030504040204" pitchFamily="34" charset="0"/>
              <a:cs typeface="Tahoma" panose="020B0604030504040204" pitchFamily="34" charset="0"/>
            </a:endParaRPr>
          </a:p>
        </p:txBody>
      </p:sp>
      <p:sp>
        <p:nvSpPr>
          <p:cNvPr id="42" name="Rectangle 41"/>
          <p:cNvSpPr/>
          <p:nvPr/>
        </p:nvSpPr>
        <p:spPr>
          <a:xfrm>
            <a:off x="5733271" y="1303166"/>
            <a:ext cx="3290018" cy="3139321"/>
          </a:xfrm>
          <a:prstGeom prst="rect">
            <a:avLst/>
          </a:prstGeom>
        </p:spPr>
        <p:txBody>
          <a:bodyPr wrap="square">
            <a:spAutoFit/>
          </a:bodyPr>
          <a:lstStyle/>
          <a:p>
            <a:pPr algn="ctr"/>
            <a:r>
              <a:rPr lang="en-ZA" sz="1400" b="1" dirty="0" err="1" smtClean="0">
                <a:solidFill>
                  <a:prstClr val="black"/>
                </a:solidFill>
              </a:rPr>
              <a:t>Ufiling</a:t>
            </a:r>
            <a:r>
              <a:rPr lang="en-ZA" sz="1400" b="1" dirty="0" smtClean="0">
                <a:solidFill>
                  <a:prstClr val="black"/>
                </a:solidFill>
              </a:rPr>
              <a:t> Modernisation  </a:t>
            </a:r>
          </a:p>
          <a:p>
            <a:r>
              <a:rPr lang="en-ZA" sz="1200" dirty="0">
                <a:solidFill>
                  <a:prstClr val="black"/>
                </a:solidFill>
              </a:rPr>
              <a:t>To modernize the previous uFiling system to be more user friendly and additional functionality (e.g. Automation of the Employer Registration, bulk </a:t>
            </a:r>
            <a:r>
              <a:rPr lang="en-ZA" sz="1200" dirty="0" smtClean="0">
                <a:solidFill>
                  <a:prstClr val="black"/>
                </a:solidFill>
              </a:rPr>
              <a:t>upload</a:t>
            </a:r>
          </a:p>
          <a:p>
            <a:endParaRPr lang="en-ZA" sz="1200" dirty="0">
              <a:solidFill>
                <a:prstClr val="black"/>
              </a:solidFill>
            </a:endParaRPr>
          </a:p>
          <a:p>
            <a:endParaRPr lang="en-ZA" sz="1200" b="1" dirty="0" smtClean="0">
              <a:solidFill>
                <a:prstClr val="black"/>
              </a:solidFill>
            </a:endParaRPr>
          </a:p>
          <a:p>
            <a:r>
              <a:rPr lang="en-ZA" sz="1200" b="1" dirty="0" smtClean="0">
                <a:solidFill>
                  <a:prstClr val="black"/>
                </a:solidFill>
              </a:rPr>
              <a:t>Phase </a:t>
            </a:r>
            <a:r>
              <a:rPr lang="en-ZA" sz="1200" b="1" dirty="0">
                <a:solidFill>
                  <a:prstClr val="black"/>
                </a:solidFill>
              </a:rPr>
              <a:t>1 Progress</a:t>
            </a:r>
          </a:p>
          <a:p>
            <a:pPr marL="285750" indent="-285750">
              <a:buFont typeface="Arial" panose="020B0604020202020204" pitchFamily="34" charset="0"/>
              <a:buChar char="•"/>
            </a:pPr>
            <a:r>
              <a:rPr lang="en-ZA" sz="1200" dirty="0">
                <a:solidFill>
                  <a:prstClr val="black"/>
                </a:solidFill>
              </a:rPr>
              <a:t>The system is currently being utilized by the clients</a:t>
            </a:r>
          </a:p>
          <a:p>
            <a:pPr marL="285750" indent="-285750">
              <a:buFont typeface="Arial" panose="020B0604020202020204" pitchFamily="34" charset="0"/>
              <a:buChar char="•"/>
            </a:pPr>
            <a:r>
              <a:rPr lang="en-ZA" sz="1200" dirty="0">
                <a:solidFill>
                  <a:prstClr val="black"/>
                </a:solidFill>
              </a:rPr>
              <a:t>The uFiling team is busy rolling out training at provinces</a:t>
            </a:r>
          </a:p>
          <a:p>
            <a:r>
              <a:rPr lang="en-ZA" sz="1200" b="1" dirty="0">
                <a:solidFill>
                  <a:prstClr val="black"/>
                </a:solidFill>
              </a:rPr>
              <a:t>Phase 2 Progress </a:t>
            </a:r>
          </a:p>
          <a:p>
            <a:r>
              <a:rPr lang="en-ZA" sz="1200" dirty="0">
                <a:solidFill>
                  <a:prstClr val="black"/>
                </a:solidFill>
              </a:rPr>
              <a:t>Specification documented and approved</a:t>
            </a:r>
          </a:p>
          <a:p>
            <a:endParaRPr lang="en-ZA" sz="1400" dirty="0">
              <a:solidFill>
                <a:prstClr val="black"/>
              </a:solidFill>
            </a:endParaRPr>
          </a:p>
          <a:p>
            <a:endParaRPr lang="en-ZA" sz="1400" dirty="0">
              <a:solidFill>
                <a:prstClr val="black"/>
              </a:solidFill>
            </a:endParaRPr>
          </a:p>
        </p:txBody>
      </p:sp>
      <p:sp>
        <p:nvSpPr>
          <p:cNvPr id="48" name="Oval 47"/>
          <p:cNvSpPr/>
          <p:nvPr/>
        </p:nvSpPr>
        <p:spPr>
          <a:xfrm>
            <a:off x="2769951" y="3842895"/>
            <a:ext cx="126011" cy="167858"/>
          </a:xfrm>
          <a:prstGeom prst="ellipse">
            <a:avLst/>
          </a:prstGeom>
          <a:solidFill>
            <a:srgbClr val="FF3300"/>
          </a:solidFill>
          <a:ln w="19050" cap="flat" cmpd="sng" algn="ctr">
            <a:solidFill>
              <a:sysClr val="window" lastClr="FFFFFF">
                <a:lumMod val="85000"/>
              </a:sysClr>
            </a:solidFill>
            <a:prstDash val="solid"/>
            <a:miter lim="800000"/>
          </a:ln>
          <a:effectLst/>
        </p:spPr>
        <p:txBody>
          <a:bodyPr anchor="ctr"/>
          <a:lstStyle/>
          <a:p>
            <a:pPr algn="ctr">
              <a:defRPr/>
            </a:pPr>
            <a:endParaRPr lang="en-US" sz="9533" kern="0">
              <a:solidFill>
                <a:prstClr val="white"/>
              </a:solidFill>
            </a:endParaRPr>
          </a:p>
        </p:txBody>
      </p:sp>
      <p:cxnSp>
        <p:nvCxnSpPr>
          <p:cNvPr id="55" name="Straight Connector 54"/>
          <p:cNvCxnSpPr/>
          <p:nvPr/>
        </p:nvCxnSpPr>
        <p:spPr>
          <a:xfrm>
            <a:off x="2841005" y="4069505"/>
            <a:ext cx="0" cy="2360754"/>
          </a:xfrm>
          <a:prstGeom prst="line">
            <a:avLst/>
          </a:prstGeom>
          <a:noFill/>
          <a:ln w="19050" cap="flat" cmpd="sng" algn="ctr">
            <a:solidFill>
              <a:srgbClr val="00B0F0"/>
            </a:solidFill>
            <a:prstDash val="solid"/>
            <a:miter lim="800000"/>
          </a:ln>
          <a:effectLst/>
        </p:spPr>
      </p:cxnSp>
      <p:sp>
        <p:nvSpPr>
          <p:cNvPr id="57" name="Rectangle 56"/>
          <p:cNvSpPr/>
          <p:nvPr/>
        </p:nvSpPr>
        <p:spPr>
          <a:xfrm>
            <a:off x="267291" y="4037577"/>
            <a:ext cx="2565731" cy="2751522"/>
          </a:xfrm>
          <a:prstGeom prst="rect">
            <a:avLst/>
          </a:prstGeom>
        </p:spPr>
        <p:txBody>
          <a:bodyPr wrap="square">
            <a:spAutoFit/>
          </a:bodyPr>
          <a:lstStyle/>
          <a:p>
            <a:pPr defTabSz="457200" eaLnBrk="0" fontAlgn="base" hangingPunct="0">
              <a:spcBef>
                <a:spcPct val="20000"/>
              </a:spcBef>
              <a:spcAft>
                <a:spcPct val="0"/>
              </a:spcAft>
              <a:defRPr/>
            </a:pPr>
            <a:r>
              <a:rPr lang="en-ZA" sz="1200" b="1" dirty="0" smtClean="0">
                <a:solidFill>
                  <a:prstClr val="black"/>
                </a:solidFill>
                <a:ea typeface="MS PGothic" panose="020B0600070205080204" pitchFamily="34" charset="-128"/>
              </a:rPr>
              <a:t>End User Devices  </a:t>
            </a:r>
          </a:p>
          <a:p>
            <a:pPr defTabSz="457200" eaLnBrk="0" fontAlgn="base" hangingPunct="0">
              <a:spcBef>
                <a:spcPct val="20000"/>
              </a:spcBef>
              <a:spcAft>
                <a:spcPct val="0"/>
              </a:spcAft>
              <a:defRPr/>
            </a:pPr>
            <a:r>
              <a:rPr lang="en-ZA" sz="1200" dirty="0">
                <a:solidFill>
                  <a:prstClr val="black"/>
                </a:solidFill>
                <a:ea typeface="MS PGothic" panose="020B0600070205080204" pitchFamily="34" charset="-128"/>
              </a:rPr>
              <a:t>To allocate the officials at provinces and Head Office with tools of the trade to perform their duties</a:t>
            </a:r>
            <a:endParaRPr lang="en-ZA" sz="1200" dirty="0" smtClean="0">
              <a:solidFill>
                <a:prstClr val="black"/>
              </a:solidFill>
              <a:ea typeface="MS PGothic" panose="020B0600070205080204" pitchFamily="34" charset="-128"/>
            </a:endParaRPr>
          </a:p>
          <a:p>
            <a:pPr defTabSz="457200" eaLnBrk="0" fontAlgn="base" hangingPunct="0">
              <a:spcBef>
                <a:spcPct val="20000"/>
              </a:spcBef>
              <a:spcAft>
                <a:spcPct val="0"/>
              </a:spcAft>
              <a:defRPr/>
            </a:pPr>
            <a:r>
              <a:rPr lang="en-ZA" sz="1200" b="1" dirty="0" smtClean="0">
                <a:solidFill>
                  <a:prstClr val="black"/>
                </a:solidFill>
                <a:ea typeface="MS PGothic" panose="020B0600070205080204" pitchFamily="34" charset="-128"/>
              </a:rPr>
              <a:t>Progress</a:t>
            </a:r>
          </a:p>
          <a:p>
            <a:pPr marL="285750" indent="-285750" algn="just" defTabSz="457200" eaLnBrk="0" fontAlgn="base" hangingPunct="0">
              <a:spcBef>
                <a:spcPct val="20000"/>
              </a:spcBef>
              <a:spcAft>
                <a:spcPct val="0"/>
              </a:spcAft>
              <a:buFont typeface="Arial" panose="020B0604020202020204" pitchFamily="34" charset="0"/>
              <a:buChar char="•"/>
              <a:defRPr/>
            </a:pPr>
            <a:r>
              <a:rPr lang="en-ZA" sz="1200" dirty="0">
                <a:solidFill>
                  <a:prstClr val="black"/>
                </a:solidFill>
                <a:ea typeface="MS PGothic" panose="020B0600070205080204" pitchFamily="34" charset="-128"/>
              </a:rPr>
              <a:t>The service provider has been appointed and Purchase Order (PO) was issued</a:t>
            </a:r>
          </a:p>
          <a:p>
            <a:pPr marL="285750" indent="-285750" algn="just" defTabSz="457200" eaLnBrk="0" fontAlgn="base" hangingPunct="0">
              <a:spcBef>
                <a:spcPct val="20000"/>
              </a:spcBef>
              <a:spcAft>
                <a:spcPct val="0"/>
              </a:spcAft>
              <a:buFont typeface="Arial" panose="020B0604020202020204" pitchFamily="34" charset="0"/>
              <a:buChar char="•"/>
              <a:defRPr/>
            </a:pPr>
            <a:r>
              <a:rPr lang="en-ZA" sz="1200" dirty="0">
                <a:solidFill>
                  <a:prstClr val="black"/>
                </a:solidFill>
                <a:ea typeface="MS PGothic" panose="020B0600070205080204" pitchFamily="34" charset="-128"/>
              </a:rPr>
              <a:t>The estimated delivery time frames for the devices is 25 October 2019</a:t>
            </a:r>
          </a:p>
          <a:p>
            <a:pPr defTabSz="457200" eaLnBrk="0" fontAlgn="base" hangingPunct="0">
              <a:spcBef>
                <a:spcPct val="20000"/>
              </a:spcBef>
              <a:spcAft>
                <a:spcPct val="0"/>
              </a:spcAft>
              <a:defRPr/>
            </a:pPr>
            <a:endParaRPr lang="en-ZA" sz="1200" dirty="0">
              <a:solidFill>
                <a:prstClr val="black"/>
              </a:solidFill>
              <a:ea typeface="MS PGothic" panose="020B0600070205080204" pitchFamily="34" charset="-128"/>
            </a:endParaRPr>
          </a:p>
          <a:p>
            <a:pPr defTabSz="457200" eaLnBrk="0" fontAlgn="base" hangingPunct="0">
              <a:spcBef>
                <a:spcPct val="20000"/>
              </a:spcBef>
              <a:spcAft>
                <a:spcPct val="0"/>
              </a:spcAft>
              <a:defRPr/>
            </a:pPr>
            <a:endParaRPr lang="en-ZA" sz="1400" dirty="0">
              <a:solidFill>
                <a:prstClr val="black"/>
              </a:solidFill>
              <a:ea typeface="MS PGothic" panose="020B0600070205080204" pitchFamily="34" charset="-128"/>
            </a:endParaRPr>
          </a:p>
        </p:txBody>
      </p:sp>
      <p:sp>
        <p:nvSpPr>
          <p:cNvPr id="60" name="Oval 59"/>
          <p:cNvSpPr/>
          <p:nvPr/>
        </p:nvSpPr>
        <p:spPr>
          <a:xfrm>
            <a:off x="5695884" y="3854920"/>
            <a:ext cx="126011" cy="167858"/>
          </a:xfrm>
          <a:prstGeom prst="ellipse">
            <a:avLst/>
          </a:prstGeom>
          <a:solidFill>
            <a:srgbClr val="FF3300"/>
          </a:solidFill>
          <a:ln w="19050" cap="flat" cmpd="sng" algn="ctr">
            <a:solidFill>
              <a:sysClr val="window" lastClr="FFFFFF">
                <a:lumMod val="85000"/>
              </a:sysClr>
            </a:solidFill>
            <a:prstDash val="solid"/>
            <a:miter lim="800000"/>
          </a:ln>
          <a:effectLst/>
        </p:spPr>
        <p:txBody>
          <a:bodyPr anchor="ctr"/>
          <a:lstStyle/>
          <a:p>
            <a:pPr algn="ctr">
              <a:defRPr/>
            </a:pPr>
            <a:endParaRPr lang="en-US" sz="9533" kern="0">
              <a:solidFill>
                <a:prstClr val="white"/>
              </a:solidFill>
            </a:endParaRPr>
          </a:p>
        </p:txBody>
      </p:sp>
      <p:sp>
        <p:nvSpPr>
          <p:cNvPr id="3" name="Rectangle 2"/>
          <p:cNvSpPr/>
          <p:nvPr/>
        </p:nvSpPr>
        <p:spPr>
          <a:xfrm>
            <a:off x="2895964" y="4006058"/>
            <a:ext cx="3332222" cy="2569934"/>
          </a:xfrm>
          <a:prstGeom prst="rect">
            <a:avLst/>
          </a:prstGeom>
        </p:spPr>
        <p:txBody>
          <a:bodyPr wrap="square">
            <a:spAutoFit/>
          </a:bodyPr>
          <a:lstStyle/>
          <a:p>
            <a:r>
              <a:rPr lang="en-ZA" sz="1400" b="1" dirty="0" smtClean="0">
                <a:solidFill>
                  <a:prstClr val="black"/>
                </a:solidFill>
              </a:rPr>
              <a:t>SAP Release 1 (FINANCE MODULE</a:t>
            </a:r>
            <a:r>
              <a:rPr lang="en-ZA" dirty="0" smtClean="0">
                <a:solidFill>
                  <a:prstClr val="black"/>
                </a:solidFill>
              </a:rPr>
              <a:t>)</a:t>
            </a:r>
          </a:p>
          <a:p>
            <a:r>
              <a:rPr lang="en-ZA" sz="1100" dirty="0" smtClean="0">
                <a:solidFill>
                  <a:prstClr val="black"/>
                </a:solidFill>
              </a:rPr>
              <a:t>To </a:t>
            </a:r>
            <a:r>
              <a:rPr lang="en-ZA" sz="1100" dirty="0">
                <a:solidFill>
                  <a:prstClr val="black"/>
                </a:solidFill>
              </a:rPr>
              <a:t>implement integrated solution for the DEL  on SAP environment (SAP S/4HANA and SAP ECC6). It aims to achieve standardised  and single Registration of Clients/ Employers, Declarations and </a:t>
            </a:r>
            <a:r>
              <a:rPr lang="en-ZA" sz="1100" dirty="0" smtClean="0">
                <a:solidFill>
                  <a:prstClr val="black"/>
                </a:solidFill>
              </a:rPr>
              <a:t>reporting</a:t>
            </a:r>
          </a:p>
          <a:p>
            <a:r>
              <a:rPr lang="en-ZA" sz="1100" b="1" dirty="0" smtClean="0">
                <a:solidFill>
                  <a:prstClr val="black"/>
                </a:solidFill>
              </a:rPr>
              <a:t>Progress</a:t>
            </a:r>
            <a:r>
              <a:rPr lang="en-ZA" sz="1100" dirty="0" smtClean="0">
                <a:solidFill>
                  <a:prstClr val="black"/>
                </a:solidFill>
              </a:rPr>
              <a:t> </a:t>
            </a:r>
            <a:endParaRPr lang="en-ZA" sz="1100" dirty="0">
              <a:solidFill>
                <a:prstClr val="black"/>
              </a:solidFill>
            </a:endParaRPr>
          </a:p>
          <a:p>
            <a:pPr marL="285750" indent="-285750" algn="just">
              <a:buFont typeface="Arial" panose="020B0604020202020204" pitchFamily="34" charset="0"/>
              <a:buChar char="•"/>
            </a:pPr>
            <a:r>
              <a:rPr lang="en-ZA" sz="1100" dirty="0">
                <a:solidFill>
                  <a:prstClr val="black"/>
                </a:solidFill>
              </a:rPr>
              <a:t>Accenture (previous service provider) to conduct a technical handover, BAC submission to re-appoint Accenture will be presented to BAC for approval</a:t>
            </a:r>
          </a:p>
          <a:p>
            <a:pPr marL="285750" indent="-285750" algn="just">
              <a:buFont typeface="Arial" panose="020B0604020202020204" pitchFamily="34" charset="0"/>
              <a:buChar char="•"/>
            </a:pPr>
            <a:r>
              <a:rPr lang="en-ZA" sz="1100" dirty="0">
                <a:solidFill>
                  <a:prstClr val="black"/>
                </a:solidFill>
              </a:rPr>
              <a:t>The new service provider (Alteram) have been appointed to go live with Release A1 and B</a:t>
            </a:r>
          </a:p>
          <a:p>
            <a:pPr marL="285750" indent="-285750">
              <a:buFont typeface="Arial" panose="020B0604020202020204" pitchFamily="34" charset="0"/>
              <a:buChar char="•"/>
            </a:pPr>
            <a:r>
              <a:rPr lang="en-ZA" sz="1100" dirty="0">
                <a:solidFill>
                  <a:prstClr val="black"/>
                </a:solidFill>
              </a:rPr>
              <a:t>JAD session have been scheduled to gather report requirements for the additional 76 reports</a:t>
            </a:r>
          </a:p>
        </p:txBody>
      </p:sp>
      <p:sp>
        <p:nvSpPr>
          <p:cNvPr id="21" name="TextBox 7"/>
          <p:cNvSpPr txBox="1"/>
          <p:nvPr/>
        </p:nvSpPr>
        <p:spPr>
          <a:xfrm>
            <a:off x="8363298" y="405373"/>
            <a:ext cx="529182"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106</a:t>
            </a:r>
            <a:endParaRPr lang="en-ZA" sz="1200" dirty="0">
              <a:solidFill>
                <a:prstClr val="black"/>
              </a:solidFill>
            </a:endParaRPr>
          </a:p>
        </p:txBody>
      </p:sp>
      <p:cxnSp>
        <p:nvCxnSpPr>
          <p:cNvPr id="18" name="Straight Connector 17"/>
          <p:cNvCxnSpPr/>
          <p:nvPr/>
        </p:nvCxnSpPr>
        <p:spPr>
          <a:xfrm>
            <a:off x="6259314" y="4140504"/>
            <a:ext cx="0" cy="2360754"/>
          </a:xfrm>
          <a:prstGeom prst="line">
            <a:avLst/>
          </a:prstGeom>
          <a:noFill/>
          <a:ln w="19050" cap="flat" cmpd="sng" algn="ctr">
            <a:solidFill>
              <a:srgbClr val="00B0F0"/>
            </a:solidFill>
            <a:prstDash val="solid"/>
            <a:miter lim="800000"/>
          </a:ln>
          <a:effectLst/>
        </p:spPr>
      </p:cxnSp>
      <p:sp>
        <p:nvSpPr>
          <p:cNvPr id="5" name="Rectangle 4"/>
          <p:cNvSpPr/>
          <p:nvPr/>
        </p:nvSpPr>
        <p:spPr>
          <a:xfrm>
            <a:off x="6259314" y="4397675"/>
            <a:ext cx="2633166" cy="1754326"/>
          </a:xfrm>
          <a:prstGeom prst="rect">
            <a:avLst/>
          </a:prstGeom>
        </p:spPr>
        <p:txBody>
          <a:bodyPr wrap="square">
            <a:spAutoFit/>
          </a:bodyPr>
          <a:lstStyle/>
          <a:p>
            <a:pPr lvl="0" algn="just">
              <a:defRPr/>
            </a:pPr>
            <a:r>
              <a:rPr lang="en-ZA" sz="1200" b="1" dirty="0" smtClean="0">
                <a:solidFill>
                  <a:srgbClr val="1F497D"/>
                </a:solidFill>
              </a:rPr>
              <a:t> </a:t>
            </a:r>
            <a:r>
              <a:rPr lang="en-ZA" sz="1200" b="1" dirty="0">
                <a:solidFill>
                  <a:prstClr val="black"/>
                </a:solidFill>
              </a:rPr>
              <a:t>Mobile </a:t>
            </a:r>
            <a:r>
              <a:rPr lang="en-ZA" sz="1200" b="1" dirty="0" smtClean="0">
                <a:solidFill>
                  <a:prstClr val="black"/>
                </a:solidFill>
              </a:rPr>
              <a:t>Buses</a:t>
            </a:r>
            <a:endParaRPr lang="en-ZA" sz="1200" b="1" dirty="0">
              <a:solidFill>
                <a:prstClr val="black"/>
              </a:solidFill>
            </a:endParaRPr>
          </a:p>
          <a:p>
            <a:pPr lvl="0" algn="just">
              <a:defRPr/>
            </a:pPr>
            <a:endParaRPr lang="en-ZA" sz="1200" dirty="0">
              <a:solidFill>
                <a:prstClr val="black"/>
              </a:solidFill>
            </a:endParaRPr>
          </a:p>
          <a:p>
            <a:pPr marL="228600" lvl="0" indent="-228600" algn="just">
              <a:buFont typeface="Arial" panose="020B0604020202020204" pitchFamily="34" charset="0"/>
              <a:buChar char="•"/>
              <a:defRPr/>
            </a:pPr>
            <a:r>
              <a:rPr lang="en-ZA" sz="1200" dirty="0">
                <a:solidFill>
                  <a:prstClr val="black"/>
                </a:solidFill>
              </a:rPr>
              <a:t>Fund is in a process to procure 8 buses</a:t>
            </a:r>
          </a:p>
          <a:p>
            <a:pPr marL="228600" lvl="0" indent="-228600" algn="just">
              <a:buFont typeface="Arial" panose="020B0604020202020204" pitchFamily="34" charset="0"/>
              <a:buChar char="•"/>
              <a:defRPr/>
            </a:pPr>
            <a:r>
              <a:rPr lang="en-ZA" sz="1200" dirty="0">
                <a:solidFill>
                  <a:prstClr val="black"/>
                </a:solidFill>
              </a:rPr>
              <a:t>The cost amounts to 84 million over period of 3 years</a:t>
            </a:r>
          </a:p>
          <a:p>
            <a:pPr marL="228600" lvl="0" indent="-228600" algn="just">
              <a:buFont typeface="Arial" panose="020B0604020202020204" pitchFamily="34" charset="0"/>
              <a:buChar char="•"/>
              <a:defRPr/>
            </a:pPr>
            <a:r>
              <a:rPr lang="en-ZA" sz="1200" dirty="0">
                <a:solidFill>
                  <a:prstClr val="black"/>
                </a:solidFill>
              </a:rPr>
              <a:t>These buses will be used as mobile offices </a:t>
            </a:r>
            <a:endParaRPr lang="en-ZA" sz="1200" dirty="0" smtClean="0">
              <a:solidFill>
                <a:prstClr val="black"/>
              </a:solidFill>
            </a:endParaRPr>
          </a:p>
          <a:p>
            <a:pPr marL="228600" lvl="0" indent="-228600" algn="just">
              <a:buFont typeface="Arial" panose="020B0604020202020204" pitchFamily="34" charset="0"/>
              <a:buChar char="•"/>
              <a:defRPr/>
            </a:pPr>
            <a:r>
              <a:rPr lang="en-ZA" sz="1200" dirty="0" smtClean="0">
                <a:solidFill>
                  <a:prstClr val="black"/>
                </a:solidFill>
              </a:rPr>
              <a:t>The project is in contracting phase</a:t>
            </a:r>
            <a:endParaRPr lang="en-ZA" sz="1200" dirty="0">
              <a:solidFill>
                <a:prstClr val="black"/>
              </a:solidFill>
            </a:endParaRPr>
          </a:p>
        </p:txBody>
      </p:sp>
    </p:spTree>
    <p:extLst>
      <p:ext uri="{BB962C8B-B14F-4D97-AF65-F5344CB8AC3E}">
        <p14:creationId xmlns:p14="http://schemas.microsoft.com/office/powerpoint/2010/main" xmlns="" val="420744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900" decel="100000" fill="hold"/>
                                        <p:tgtEl>
                                          <p:spTgt spid="4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900" decel="100000" fill="hold"/>
                                        <p:tgtEl>
                                          <p:spTgt spid="5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900" decel="100000" fill="hold"/>
                                        <p:tgtEl>
                                          <p:spTgt spid="1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2488068"/>
            <a:ext cx="8784976" cy="2107785"/>
          </a:xfrm>
        </p:spPr>
        <p:txBody>
          <a:bodyPr/>
          <a:lstStyle/>
          <a:p>
            <a:r>
              <a:rPr lang="en-ZA" sz="4000" b="1" dirty="0" smtClean="0">
                <a:solidFill>
                  <a:srgbClr val="00B0F0"/>
                </a:solidFill>
                <a:latin typeface="+mn-lt"/>
                <a:cs typeface="Arial" panose="020B0604020202020204" pitchFamily="34" charset="0"/>
              </a:rPr>
              <a:t/>
            </a:r>
            <a:br>
              <a:rPr lang="en-ZA" sz="4000" b="1" dirty="0" smtClean="0">
                <a:solidFill>
                  <a:srgbClr val="00B0F0"/>
                </a:solidFill>
                <a:latin typeface="+mn-lt"/>
                <a:cs typeface="Arial" panose="020B0604020202020204" pitchFamily="34" charset="0"/>
              </a:rPr>
            </a:br>
            <a:r>
              <a:rPr lang="en-US" sz="3200" b="1" dirty="0" smtClean="0">
                <a:solidFill>
                  <a:srgbClr val="00B0F0"/>
                </a:solidFill>
                <a:latin typeface="+mn-lt"/>
                <a:cs typeface="Arial" panose="020B0604020202020204" pitchFamily="34" charset="0"/>
              </a:rPr>
              <a:t>PROGRESS ON EASY OF DOING BUSINESS</a:t>
            </a:r>
            <a:endParaRPr lang="en-ZA" sz="3200" b="1" dirty="0">
              <a:solidFill>
                <a:srgbClr val="00B0F0"/>
              </a:solidFill>
              <a:latin typeface="+mn-lt"/>
              <a:cs typeface="Arial" panose="020B0604020202020204" pitchFamily="34" charset="0"/>
            </a:endParaRPr>
          </a:p>
        </p:txBody>
      </p:sp>
      <p:sp>
        <p:nvSpPr>
          <p:cNvPr id="3" name="TextBox 2"/>
          <p:cNvSpPr txBox="1"/>
          <p:nvPr/>
        </p:nvSpPr>
        <p:spPr>
          <a:xfrm>
            <a:off x="8388461" y="292006"/>
            <a:ext cx="460969" cy="276999"/>
          </a:xfrm>
          <a:prstGeom prst="rect">
            <a:avLst/>
          </a:prstGeom>
          <a:solidFill>
            <a:schemeClr val="accent2"/>
          </a:solidFill>
        </p:spPr>
        <p:txBody>
          <a:bodyPr wrap="square" rtlCol="0">
            <a:spAutoFit/>
          </a:bodyPr>
          <a:lstStyle/>
          <a:p>
            <a:r>
              <a:rPr lang="en-ZA" sz="1200" dirty="0" smtClean="0">
                <a:solidFill>
                  <a:prstClr val="black"/>
                </a:solidFill>
              </a:rPr>
              <a:t>107</a:t>
            </a:r>
            <a:endParaRPr lang="en-ZA" sz="1200" dirty="0">
              <a:solidFill>
                <a:prstClr val="black"/>
              </a:solidFill>
            </a:endParaRPr>
          </a:p>
        </p:txBody>
      </p:sp>
    </p:spTree>
    <p:extLst>
      <p:ext uri="{BB962C8B-B14F-4D97-AF65-F5344CB8AC3E}">
        <p14:creationId xmlns:p14="http://schemas.microsoft.com/office/powerpoint/2010/main" xmlns="" val="2725656523"/>
      </p:ext>
    </p:extLst>
  </p:cSld>
  <p:clrMapOvr>
    <a:masterClrMapping/>
  </p:clrMapOvr>
  <p:transition spd="slow">
    <p:circl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9E760F-CFF6-42B5-B177-70C0BDF82D5A}" type="slidenum">
              <a:rPr lang="en-US" smtClean="0"/>
              <a:pPr>
                <a:defRPr/>
              </a:pPr>
              <a:t>108</a:t>
            </a:fld>
            <a:endParaRPr lang="en-US" dirty="0"/>
          </a:p>
        </p:txBody>
      </p:sp>
      <p:sp>
        <p:nvSpPr>
          <p:cNvPr id="3" name="Rectangle 2"/>
          <p:cNvSpPr/>
          <p:nvPr/>
        </p:nvSpPr>
        <p:spPr>
          <a:xfrm>
            <a:off x="179512" y="1361406"/>
            <a:ext cx="8640960" cy="3559308"/>
          </a:xfrm>
          <a:prstGeom prst="rect">
            <a:avLst/>
          </a:prstGeom>
        </p:spPr>
        <p:txBody>
          <a:bodyPr wrap="square">
            <a:spAutoFit/>
          </a:bodyPr>
          <a:lstStyle/>
          <a:p>
            <a:pPr lvl="0">
              <a:lnSpc>
                <a:spcPct val="107000"/>
              </a:lnSpc>
              <a:spcAft>
                <a:spcPts val="800"/>
              </a:spcAft>
            </a:pPr>
            <a:endParaRPr lang="en-ZA" sz="1400" dirty="0">
              <a:ea typeface="Calibri"/>
              <a:cs typeface="Times New Roman"/>
            </a:endParaRPr>
          </a:p>
          <a:p>
            <a:pPr lvl="0">
              <a:lnSpc>
                <a:spcPct val="107000"/>
              </a:lnSpc>
              <a:spcAft>
                <a:spcPts val="800"/>
              </a:spcAft>
            </a:pPr>
            <a:r>
              <a:rPr lang="en-ZA" sz="1400" dirty="0" smtClean="0">
                <a:ea typeface="Calibri"/>
                <a:cs typeface="Times New Roman"/>
              </a:rPr>
              <a:t>The purpose of the report is give progress on Easy of Doing Business.</a:t>
            </a:r>
          </a:p>
          <a:p>
            <a:pPr>
              <a:spcAft>
                <a:spcPts val="0"/>
              </a:spcAft>
            </a:pPr>
            <a:endParaRPr lang="en-ZA" sz="1400" dirty="0" smtClean="0">
              <a:ea typeface="Calibri"/>
              <a:cs typeface="Times New Roman"/>
            </a:endParaRPr>
          </a:p>
          <a:p>
            <a:pPr>
              <a:spcAft>
                <a:spcPts val="0"/>
              </a:spcAft>
            </a:pPr>
            <a:r>
              <a:rPr lang="en-ZA" sz="1400" dirty="0" smtClean="0">
                <a:ea typeface="Calibri"/>
                <a:cs typeface="Times New Roman"/>
              </a:rPr>
              <a:t>The ICT team </a:t>
            </a:r>
            <a:r>
              <a:rPr lang="en-ZA" sz="1400" dirty="0">
                <a:ea typeface="Calibri"/>
                <a:cs typeface="Times New Roman"/>
              </a:rPr>
              <a:t>together with the CF and UIF business conducted UAT </a:t>
            </a:r>
            <a:r>
              <a:rPr lang="en-ZA" sz="1400" dirty="0" smtClean="0">
                <a:ea typeface="Calibri"/>
                <a:cs typeface="Times New Roman"/>
              </a:rPr>
              <a:t>for </a:t>
            </a:r>
            <a:r>
              <a:rPr lang="en-ZA" sz="1400" dirty="0">
                <a:ea typeface="Calibri"/>
                <a:cs typeface="Times New Roman"/>
              </a:rPr>
              <a:t>the Biz Portal to our Internal Systems (</a:t>
            </a:r>
            <a:r>
              <a:rPr lang="en-ZA" sz="1400" dirty="0" err="1">
                <a:ea typeface="Calibri"/>
                <a:cs typeface="Times New Roman"/>
              </a:rPr>
              <a:t>Siyaya</a:t>
            </a:r>
            <a:r>
              <a:rPr lang="en-ZA" sz="1400" dirty="0">
                <a:ea typeface="Calibri"/>
                <a:cs typeface="Times New Roman"/>
              </a:rPr>
              <a:t> and SAP ECC</a:t>
            </a:r>
            <a:r>
              <a:rPr lang="en-ZA" sz="1400" dirty="0" smtClean="0">
                <a:ea typeface="Calibri"/>
                <a:cs typeface="Times New Roman"/>
              </a:rPr>
              <a:t>) on the 18 November 2019. The </a:t>
            </a:r>
            <a:r>
              <a:rPr lang="en-ZA" sz="1400" dirty="0">
                <a:ea typeface="Calibri"/>
                <a:cs typeface="Times New Roman"/>
              </a:rPr>
              <a:t>main aim being to conduct end-to-end testing and to observe the data exchange (integration</a:t>
            </a:r>
            <a:r>
              <a:rPr lang="en-ZA" sz="1400" dirty="0" smtClean="0">
                <a:ea typeface="Calibri"/>
                <a:cs typeface="Times New Roman"/>
              </a:rPr>
              <a:t>).</a:t>
            </a:r>
          </a:p>
          <a:p>
            <a:pPr>
              <a:spcAft>
                <a:spcPts val="0"/>
              </a:spcAft>
            </a:pPr>
            <a:endParaRPr lang="en-ZA" sz="1400" dirty="0">
              <a:ea typeface="Calibri"/>
              <a:cs typeface="Times New Roman"/>
            </a:endParaRPr>
          </a:p>
          <a:p>
            <a:pPr>
              <a:spcAft>
                <a:spcPts val="0"/>
              </a:spcAft>
            </a:pPr>
            <a:r>
              <a:rPr lang="en-ZA" sz="1400" b="1" dirty="0" smtClean="0">
                <a:ea typeface="Calibri"/>
                <a:cs typeface="Times New Roman"/>
              </a:rPr>
              <a:t>The following defects were detected after the testing:</a:t>
            </a:r>
            <a:endParaRPr lang="en-ZA" sz="1400" b="1" dirty="0">
              <a:ea typeface="Calibri"/>
              <a:cs typeface="Times New Roman"/>
            </a:endParaRPr>
          </a:p>
          <a:p>
            <a:pPr marL="457200" indent="-228600">
              <a:spcAft>
                <a:spcPts val="0"/>
              </a:spcAft>
            </a:pPr>
            <a:endParaRPr lang="en-ZA" sz="1400" dirty="0" smtClean="0">
              <a:solidFill>
                <a:srgbClr val="000000"/>
              </a:solidFill>
              <a:ea typeface="Calibri"/>
            </a:endParaRPr>
          </a:p>
          <a:p>
            <a:pPr marL="514350" indent="-285750">
              <a:spcAft>
                <a:spcPts val="0"/>
              </a:spcAft>
              <a:buFont typeface="Arial" panose="020B0604020202020204" pitchFamily="34" charset="0"/>
              <a:buChar char="•"/>
            </a:pPr>
            <a:r>
              <a:rPr lang="en-ZA" sz="1400" dirty="0" smtClean="0">
                <a:ea typeface="Calibri"/>
                <a:cs typeface="Times New Roman"/>
              </a:rPr>
              <a:t>The </a:t>
            </a:r>
            <a:r>
              <a:rPr lang="en-ZA" sz="1400" dirty="0">
                <a:ea typeface="Calibri"/>
                <a:cs typeface="Times New Roman"/>
              </a:rPr>
              <a:t>Organisation registration name send to Del is different to the registration </a:t>
            </a:r>
            <a:r>
              <a:rPr lang="en-ZA" sz="1400" dirty="0" smtClean="0">
                <a:ea typeface="Calibri"/>
                <a:cs typeface="Times New Roman"/>
              </a:rPr>
              <a:t>name stored on </a:t>
            </a:r>
            <a:r>
              <a:rPr lang="en-ZA" sz="1400" dirty="0">
                <a:ea typeface="Calibri"/>
                <a:cs typeface="Times New Roman"/>
              </a:rPr>
              <a:t>the Portal.</a:t>
            </a:r>
          </a:p>
          <a:p>
            <a:pPr marL="514350" indent="-285750">
              <a:spcAft>
                <a:spcPts val="0"/>
              </a:spcAft>
              <a:buFont typeface="Arial" panose="020B0604020202020204" pitchFamily="34" charset="0"/>
              <a:buChar char="•"/>
            </a:pPr>
            <a:r>
              <a:rPr lang="en-ZA" sz="1400" dirty="0" smtClean="0">
                <a:ea typeface="Calibri"/>
                <a:cs typeface="Times New Roman"/>
              </a:rPr>
              <a:t>The </a:t>
            </a:r>
            <a:r>
              <a:rPr lang="en-ZA" sz="1400" dirty="0">
                <a:ea typeface="Calibri"/>
                <a:cs typeface="Times New Roman"/>
              </a:rPr>
              <a:t>address data stored on the portal is different to the data send to Del.</a:t>
            </a:r>
          </a:p>
          <a:p>
            <a:pPr marL="514350" indent="-285750">
              <a:spcAft>
                <a:spcPts val="0"/>
              </a:spcAft>
              <a:buFont typeface="Arial" panose="020B0604020202020204" pitchFamily="34" charset="0"/>
              <a:buChar char="•"/>
            </a:pPr>
            <a:r>
              <a:rPr lang="en-ZA" sz="1400" dirty="0" smtClean="0">
                <a:ea typeface="Calibri"/>
                <a:cs typeface="Times New Roman"/>
              </a:rPr>
              <a:t>The email address received was also different to the one saved on the portal.</a:t>
            </a:r>
          </a:p>
          <a:p>
            <a:pPr marL="228600">
              <a:spcAft>
                <a:spcPts val="0"/>
              </a:spcAft>
            </a:pPr>
            <a:endParaRPr lang="en-ZA" sz="1400" dirty="0" smtClean="0">
              <a:ea typeface="Calibri"/>
              <a:cs typeface="Times New Roman"/>
            </a:endParaRPr>
          </a:p>
          <a:p>
            <a:pPr marL="228600">
              <a:spcAft>
                <a:spcPts val="0"/>
              </a:spcAft>
            </a:pPr>
            <a:endParaRPr lang="en-ZA" sz="1400" dirty="0">
              <a:ea typeface="Calibri"/>
              <a:cs typeface="Times New Roman"/>
            </a:endParaRPr>
          </a:p>
          <a:p>
            <a:pPr marL="228600">
              <a:spcAft>
                <a:spcPts val="0"/>
              </a:spcAft>
            </a:pPr>
            <a:r>
              <a:rPr lang="en-ZA" sz="1400" dirty="0" smtClean="0">
                <a:ea typeface="Calibri"/>
                <a:cs typeface="Times New Roman"/>
              </a:rPr>
              <a:t>The fund is in the process of fixing the above identified defects in consultation with CIPC</a:t>
            </a:r>
            <a:endParaRPr lang="en-ZA" sz="1400" dirty="0">
              <a:ea typeface="Calibri"/>
              <a:cs typeface="Times New Roman"/>
            </a:endParaRPr>
          </a:p>
        </p:txBody>
      </p:sp>
      <p:sp>
        <p:nvSpPr>
          <p:cNvPr id="4" name="TextBox 3"/>
          <p:cNvSpPr txBox="1"/>
          <p:nvPr/>
        </p:nvSpPr>
        <p:spPr>
          <a:xfrm>
            <a:off x="1259632" y="764704"/>
            <a:ext cx="6984776" cy="369332"/>
          </a:xfrm>
          <a:prstGeom prst="rect">
            <a:avLst/>
          </a:prstGeom>
          <a:noFill/>
        </p:spPr>
        <p:txBody>
          <a:bodyPr wrap="square" rtlCol="0">
            <a:spAutoFit/>
          </a:bodyPr>
          <a:lstStyle/>
          <a:p>
            <a:r>
              <a:rPr lang="en-ZA" b="1" dirty="0" smtClean="0"/>
              <a:t>PROGRESS REPORT ON EASY OF DOING BUSINESS</a:t>
            </a:r>
            <a:endParaRPr lang="en-ZA" b="1" dirty="0"/>
          </a:p>
        </p:txBody>
      </p:sp>
      <p:sp>
        <p:nvSpPr>
          <p:cNvPr id="5" name="TextBox 4"/>
          <p:cNvSpPr txBox="1"/>
          <p:nvPr/>
        </p:nvSpPr>
        <p:spPr>
          <a:xfrm>
            <a:off x="8388461" y="292006"/>
            <a:ext cx="460969" cy="276999"/>
          </a:xfrm>
          <a:prstGeom prst="rect">
            <a:avLst/>
          </a:prstGeom>
          <a:solidFill>
            <a:schemeClr val="accent2"/>
          </a:solidFill>
        </p:spPr>
        <p:txBody>
          <a:bodyPr wrap="square" rtlCol="0">
            <a:spAutoFit/>
          </a:bodyPr>
          <a:lstStyle/>
          <a:p>
            <a:r>
              <a:rPr lang="en-ZA" sz="1200" dirty="0" smtClean="0">
                <a:solidFill>
                  <a:prstClr val="black"/>
                </a:solidFill>
              </a:rPr>
              <a:t>108</a:t>
            </a:r>
            <a:endParaRPr lang="en-ZA" sz="1200" dirty="0">
              <a:solidFill>
                <a:prstClr val="black"/>
              </a:solidFill>
            </a:endParaRPr>
          </a:p>
        </p:txBody>
      </p:sp>
    </p:spTree>
    <p:extLst>
      <p:ext uri="{BB962C8B-B14F-4D97-AF65-F5344CB8AC3E}">
        <p14:creationId xmlns:p14="http://schemas.microsoft.com/office/powerpoint/2010/main" xmlns="" val="18784908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4F123CC8-D279-4CA4-B144-58A9A33B6AA6}" type="slidenum">
              <a:rPr lang="en-US" altLang="en-US" sz="1200" smtClean="0">
                <a:solidFill>
                  <a:srgbClr val="898989"/>
                </a:solidFill>
              </a:rPr>
              <a:pPr>
                <a:spcBef>
                  <a:spcPct val="0"/>
                </a:spcBef>
                <a:buFontTx/>
                <a:buNone/>
              </a:pPr>
              <a:t>109</a:t>
            </a:fld>
            <a:endParaRPr lang="en-US" altLang="en-US" sz="1200">
              <a:solidFill>
                <a:srgbClr val="898989"/>
              </a:solidFill>
            </a:endParaRPr>
          </a:p>
        </p:txBody>
      </p:sp>
      <p:sp>
        <p:nvSpPr>
          <p:cNvPr id="5" name="Rectangle 4"/>
          <p:cNvSpPr/>
          <p:nvPr/>
        </p:nvSpPr>
        <p:spPr>
          <a:xfrm>
            <a:off x="1454333" y="2962586"/>
            <a:ext cx="6270171" cy="1323439"/>
          </a:xfrm>
          <a:prstGeom prst="rect">
            <a:avLst/>
          </a:prstGeom>
          <a:noFill/>
        </p:spPr>
        <p:txBody>
          <a:bodyPr>
            <a:spAutoFit/>
          </a:bodyPr>
          <a:lstStyle/>
          <a:p>
            <a:pPr algn="ctr">
              <a:defRPr/>
            </a:pPr>
            <a:r>
              <a:rPr lang="en-ZA" sz="4000" b="1" dirty="0" smtClean="0">
                <a:ln w="1905"/>
                <a:solidFill>
                  <a:srgbClr val="00B0F0"/>
                </a:solidFill>
                <a:effectLst>
                  <a:innerShdw blurRad="69850" dist="43180" dir="5400000">
                    <a:srgbClr val="000000">
                      <a:alpha val="65000"/>
                    </a:srgbClr>
                  </a:innerShdw>
                </a:effectLst>
              </a:rPr>
              <a:t>PROGRESS ON AGSA AUDIT MATRIX</a:t>
            </a: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8244410" y="275044"/>
            <a:ext cx="575925" cy="276999"/>
          </a:xfrm>
          <a:prstGeom prst="rect">
            <a:avLst/>
          </a:prstGeom>
          <a:solidFill>
            <a:schemeClr val="accent2"/>
          </a:solidFill>
        </p:spPr>
        <p:txBody>
          <a:bodyPr wrap="square">
            <a:spAutoFit/>
          </a:bodyPr>
          <a:lstStyle/>
          <a:p>
            <a:pPr>
              <a:defRPr/>
            </a:pPr>
            <a:r>
              <a:rPr lang="en-ZA" sz="1200" dirty="0" smtClean="0">
                <a:solidFill>
                  <a:prstClr val="black"/>
                </a:solidFill>
              </a:rPr>
              <a:t>109</a:t>
            </a:r>
            <a:endParaRPr lang="en-ZA" sz="1200" dirty="0">
              <a:solidFill>
                <a:prstClr val="black"/>
              </a:solidFill>
            </a:endParaRPr>
          </a:p>
        </p:txBody>
      </p:sp>
    </p:spTree>
    <p:extLst>
      <p:ext uri="{BB962C8B-B14F-4D97-AF65-F5344CB8AC3E}">
        <p14:creationId xmlns:p14="http://schemas.microsoft.com/office/powerpoint/2010/main" xmlns="" val="603492753"/>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184811"/>
            <a:ext cx="8229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sz="2400" b="1" dirty="0">
                <a:solidFill>
                  <a:srgbClr val="000000"/>
                </a:solidFill>
              </a:rPr>
              <a:t>COMPARATIVE ANALYSIS OF </a:t>
            </a:r>
            <a:r>
              <a:rPr lang="en-ZA" sz="2400" b="1" dirty="0" smtClean="0">
                <a:solidFill>
                  <a:srgbClr val="000000"/>
                </a:solidFill>
              </a:rPr>
              <a:t>2019/20  </a:t>
            </a:r>
            <a:r>
              <a:rPr lang="en-ZA" sz="2400" b="1" dirty="0">
                <a:solidFill>
                  <a:srgbClr val="000000"/>
                </a:solidFill>
              </a:rPr>
              <a:t>PERFORMANCE PER QUARTER</a:t>
            </a:r>
            <a:r>
              <a:rPr lang="en-ZA" sz="2800" b="1" dirty="0">
                <a:solidFill>
                  <a:srgbClr val="000000"/>
                </a:solidFill>
              </a:rPr>
              <a:t/>
            </a:r>
            <a:br>
              <a:rPr lang="en-ZA" sz="2800" b="1" dirty="0">
                <a:solidFill>
                  <a:srgbClr val="000000"/>
                </a:solidFill>
              </a:rPr>
            </a:br>
            <a:endParaRPr lang="en-ZA" sz="32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82527521"/>
              </p:ext>
            </p:extLst>
          </p:nvPr>
        </p:nvGraphicFramePr>
        <p:xfrm>
          <a:off x="251524" y="1340769"/>
          <a:ext cx="8640956" cy="5355648"/>
        </p:xfrm>
        <a:graphic>
          <a:graphicData uri="http://schemas.openxmlformats.org/drawingml/2006/table">
            <a:tbl>
              <a:tblPr/>
              <a:tblGrid>
                <a:gridCol w="732283">
                  <a:extLst>
                    <a:ext uri="{9D8B030D-6E8A-4147-A177-3AD203B41FA5}">
                      <a16:colId xmlns:a16="http://schemas.microsoft.com/office/drawing/2014/main" xmlns="" val="20001"/>
                    </a:ext>
                  </a:extLst>
                </a:gridCol>
                <a:gridCol w="2027015">
                  <a:extLst>
                    <a:ext uri="{9D8B030D-6E8A-4147-A177-3AD203B41FA5}">
                      <a16:colId xmlns:a16="http://schemas.microsoft.com/office/drawing/2014/main" xmlns="" val="20000"/>
                    </a:ext>
                  </a:extLst>
                </a:gridCol>
                <a:gridCol w="535982">
                  <a:extLst>
                    <a:ext uri="{9D8B030D-6E8A-4147-A177-3AD203B41FA5}">
                      <a16:colId xmlns:a16="http://schemas.microsoft.com/office/drawing/2014/main" xmlns="" val="20002"/>
                    </a:ext>
                  </a:extLst>
                </a:gridCol>
                <a:gridCol w="732284">
                  <a:extLst>
                    <a:ext uri="{9D8B030D-6E8A-4147-A177-3AD203B41FA5}">
                      <a16:colId xmlns:a16="http://schemas.microsoft.com/office/drawing/2014/main" xmlns="" val="20003"/>
                    </a:ext>
                  </a:extLst>
                </a:gridCol>
                <a:gridCol w="439371">
                  <a:extLst>
                    <a:ext uri="{9D8B030D-6E8A-4147-A177-3AD203B41FA5}">
                      <a16:colId xmlns:a16="http://schemas.microsoft.com/office/drawing/2014/main" xmlns="" val="20004"/>
                    </a:ext>
                  </a:extLst>
                </a:gridCol>
                <a:gridCol w="732284">
                  <a:extLst>
                    <a:ext uri="{9D8B030D-6E8A-4147-A177-3AD203B41FA5}">
                      <a16:colId xmlns:a16="http://schemas.microsoft.com/office/drawing/2014/main" xmlns="" val="20005"/>
                    </a:ext>
                  </a:extLst>
                </a:gridCol>
                <a:gridCol w="659056">
                  <a:extLst>
                    <a:ext uri="{9D8B030D-6E8A-4147-A177-3AD203B41FA5}">
                      <a16:colId xmlns:a16="http://schemas.microsoft.com/office/drawing/2014/main" xmlns="" val="20006"/>
                    </a:ext>
                  </a:extLst>
                </a:gridCol>
                <a:gridCol w="659056">
                  <a:extLst>
                    <a:ext uri="{9D8B030D-6E8A-4147-A177-3AD203B41FA5}">
                      <a16:colId xmlns:a16="http://schemas.microsoft.com/office/drawing/2014/main" xmlns="" val="20007"/>
                    </a:ext>
                  </a:extLst>
                </a:gridCol>
                <a:gridCol w="951970">
                  <a:extLst>
                    <a:ext uri="{9D8B030D-6E8A-4147-A177-3AD203B41FA5}">
                      <a16:colId xmlns:a16="http://schemas.microsoft.com/office/drawing/2014/main" xmlns="" val="20008"/>
                    </a:ext>
                  </a:extLst>
                </a:gridCol>
                <a:gridCol w="1171655">
                  <a:extLst>
                    <a:ext uri="{9D8B030D-6E8A-4147-A177-3AD203B41FA5}">
                      <a16:colId xmlns:a16="http://schemas.microsoft.com/office/drawing/2014/main" xmlns="" val="20009"/>
                    </a:ext>
                  </a:extLst>
                </a:gridCol>
              </a:tblGrid>
              <a:tr h="263960">
                <a:tc>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2019/20  Quarter 2</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2019/20  October  report </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85920">
                <a:tc>
                  <a:txBody>
                    <a:bodyPr/>
                    <a:lstStyle/>
                    <a:p>
                      <a:pPr algn="ctr" rtl="0" fontAlgn="b"/>
                      <a:endParaRPr lang="en-ZA" sz="8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800" b="1" i="0" u="none" strike="noStrike" dirty="0">
                          <a:solidFill>
                            <a:srgbClr val="000000"/>
                          </a:solidFill>
                          <a:effectLst/>
                          <a:latin typeface="+mn-lt"/>
                        </a:rPr>
                        <a:t>STRATEGIC OBJECTIVES</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Not achieved</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Not achieved</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28853">
                <a:tc rowSpan="3">
                  <a:txBody>
                    <a:bodyPr/>
                    <a:lstStyle/>
                    <a:p>
                      <a:pPr algn="just" rtl="0" fontAlgn="b"/>
                      <a:r>
                        <a:rPr lang="en-US" sz="1100" b="1" i="0" u="none" strike="noStrike" kern="1200" dirty="0" smtClean="0">
                          <a:solidFill>
                            <a:srgbClr val="000000"/>
                          </a:solidFill>
                          <a:effectLst/>
                          <a:latin typeface="+mn-lt"/>
                          <a:ea typeface="+mn-ea"/>
                          <a:cs typeface="+mn-cs"/>
                        </a:rPr>
                        <a:t>Program</a:t>
                      </a:r>
                      <a:r>
                        <a:rPr lang="en-US" sz="1100" b="1" i="0" u="none" strike="noStrike" kern="1200" baseline="0" dirty="0" smtClean="0">
                          <a:solidFill>
                            <a:srgbClr val="000000"/>
                          </a:solidFill>
                          <a:effectLst/>
                          <a:latin typeface="+mn-lt"/>
                          <a:ea typeface="+mn-ea"/>
                          <a:cs typeface="+mn-cs"/>
                        </a:rPr>
                        <a:t> 1</a:t>
                      </a:r>
                      <a:endParaRPr lang="en-US" sz="1100" b="1" i="0" u="none" strike="noStrike" kern="1200" dirty="0" smtClean="0">
                        <a:solidFill>
                          <a:srgbClr val="000000"/>
                        </a:solidFill>
                        <a:effectLst/>
                        <a:latin typeface="+mn-lt"/>
                        <a:ea typeface="+mn-ea"/>
                        <a:cs typeface="+mn-cs"/>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100" b="0" i="0" u="none" strike="noStrike" kern="1200" dirty="0" smtClean="0">
                          <a:solidFill>
                            <a:srgbClr val="000000"/>
                          </a:solidFill>
                          <a:effectLst/>
                          <a:latin typeface="+mn-lt"/>
                          <a:ea typeface="+mn-ea"/>
                          <a:cs typeface="+mn-cs"/>
                        </a:rPr>
                        <a:t>Ensure financial sustainability</a:t>
                      </a: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solidFill>
                            <a:srgbClr val="000000"/>
                          </a:solidFill>
                          <a:effectLst/>
                          <a:latin typeface="+mn-lt"/>
                          <a:ea typeface="Times New Roman"/>
                        </a:rPr>
                        <a:t>3</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solidFill>
                            <a:srgbClr val="000000"/>
                          </a:solidFill>
                          <a:effectLst/>
                          <a:latin typeface="+mn-lt"/>
                          <a:ea typeface="Times New Roman"/>
                        </a:rPr>
                        <a:t>3</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solidFill>
                            <a:srgbClr val="000000"/>
                          </a:solidFill>
                          <a:effectLst/>
                          <a:latin typeface="+mn-lt"/>
                          <a:ea typeface="Times New Roman"/>
                        </a:rPr>
                        <a:t>0</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solidFill>
                            <a:srgbClr val="000000"/>
                          </a:solidFill>
                          <a:effectLst/>
                          <a:latin typeface="+mn-lt"/>
                          <a:ea typeface="Times New Roman"/>
                        </a:rPr>
                        <a:t>100%</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solidFill>
                            <a:srgbClr val="000000"/>
                          </a:solidFill>
                          <a:effectLst/>
                          <a:latin typeface="+mn-lt"/>
                          <a:ea typeface="Times New Roman"/>
                        </a:rPr>
                        <a:t>3</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solidFill>
                            <a:srgbClr val="000000"/>
                          </a:solidFill>
                          <a:effectLst/>
                          <a:latin typeface="+mn-lt"/>
                          <a:ea typeface="Times New Roman"/>
                        </a:rPr>
                        <a:t>3</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solidFill>
                            <a:srgbClr val="000000"/>
                          </a:solidFill>
                          <a:effectLst/>
                          <a:latin typeface="+mn-lt"/>
                          <a:ea typeface="Times New Roman"/>
                        </a:rPr>
                        <a:t>0</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solidFill>
                            <a:srgbClr val="000000"/>
                          </a:solidFill>
                          <a:effectLst/>
                          <a:latin typeface="+mn-lt"/>
                          <a:ea typeface="Times New Roman"/>
                        </a:rPr>
                        <a:t>100%</a:t>
                      </a:r>
                      <a:endParaRPr lang="en-ZA" sz="11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688943">
                <a:tc vMerge="1">
                  <a:txBody>
                    <a:bodyPr/>
                    <a:lstStyle/>
                    <a:p>
                      <a:pPr algn="l" rtl="0" fontAlgn="b"/>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100" b="0" i="0" u="none" strike="noStrike" dirty="0" smtClean="0">
                          <a:solidFill>
                            <a:srgbClr val="000000"/>
                          </a:solidFill>
                          <a:effectLst/>
                          <a:latin typeface="+mn-lt"/>
                        </a:rPr>
                        <a:t>Strengthen</a:t>
                      </a:r>
                      <a:r>
                        <a:rPr lang="en-ZA" sz="1100" b="0" i="0" u="none" strike="noStrike" baseline="0" dirty="0" smtClean="0">
                          <a:solidFill>
                            <a:srgbClr val="000000"/>
                          </a:solidFill>
                          <a:effectLst/>
                          <a:latin typeface="+mn-lt"/>
                        </a:rPr>
                        <a:t> institutional capacity of the fund</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497659">
                <a:tc vMerge="1">
                  <a:txBody>
                    <a:bodyPr/>
                    <a:lstStyle/>
                    <a:p>
                      <a:pPr algn="l" rtl="0" fontAlgn="b"/>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100" b="0" i="0" u="none" strike="noStrike" dirty="0" smtClean="0">
                          <a:solidFill>
                            <a:srgbClr val="000000"/>
                          </a:solidFill>
                          <a:effectLst/>
                          <a:latin typeface="+mn-lt"/>
                        </a:rPr>
                        <a:t>Provide easy to use services through multiple access points</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58978">
                <a:tc>
                  <a:txBody>
                    <a:bodyPr/>
                    <a:lstStyle/>
                    <a:p>
                      <a:pPr algn="just" rtl="0" fontAlgn="b"/>
                      <a:endParaRPr lang="en-US" sz="1100" b="1" i="0" u="none" strike="noStrike" kern="1200" dirty="0" smtClean="0">
                        <a:solidFill>
                          <a:srgbClr val="000000"/>
                        </a:solidFill>
                        <a:effectLst/>
                        <a:latin typeface="+mn-lt"/>
                        <a:ea typeface="+mn-ea"/>
                        <a:cs typeface="+mn-cs"/>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100" b="0" i="0" u="none" strike="noStrike" dirty="0" smtClean="0">
                          <a:solidFill>
                            <a:srgbClr val="000000"/>
                          </a:solidFill>
                          <a:effectLst/>
                          <a:latin typeface="+mn-lt"/>
                        </a:rPr>
                        <a:t>Total </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effectLst/>
                          <a:latin typeface="+mn-lt"/>
                          <a:ea typeface="Times New Roman"/>
                        </a:rPr>
                        <a:t>5</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4</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80%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5</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b="1" dirty="0" smtClean="0">
                          <a:effectLst/>
                          <a:latin typeface="+mn-lt"/>
                          <a:ea typeface="Times New Roman"/>
                        </a:rPr>
                        <a:t>4</a:t>
                      </a:r>
                      <a:endParaRPr lang="en-ZA" sz="11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80%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9"/>
                  </a:ext>
                </a:extLst>
              </a:tr>
              <a:tr h="389237">
                <a:tc rowSpan="2">
                  <a:txBody>
                    <a:bodyPr/>
                    <a:lstStyle/>
                    <a:p>
                      <a:pPr algn="l" rtl="0" fontAlgn="b"/>
                      <a:r>
                        <a:rPr lang="en-ZA" sz="1100" b="1" i="0" u="none" strike="noStrike" dirty="0" smtClean="0">
                          <a:solidFill>
                            <a:srgbClr val="000000"/>
                          </a:solidFill>
                          <a:effectLst/>
                          <a:latin typeface="+mn-lt"/>
                        </a:rPr>
                        <a:t>Program 2</a:t>
                      </a:r>
                      <a:endParaRPr lang="en-ZA" sz="1100" b="1"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100" b="0" i="0" u="none" strike="noStrike" dirty="0" smtClean="0">
                          <a:solidFill>
                            <a:srgbClr val="000000"/>
                          </a:solidFill>
                          <a:effectLst/>
                          <a:latin typeface="+mn-lt"/>
                        </a:rPr>
                        <a:t>Improve service delivery</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effectLst/>
                          <a:latin typeface="+mn-lt"/>
                          <a:ea typeface="Times New Roman"/>
                        </a:rPr>
                        <a:t>6</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6</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6</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6</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552651">
                <a:tc vMerge="1">
                  <a:txBody>
                    <a:bodyPr/>
                    <a:lstStyle/>
                    <a:p>
                      <a:pPr algn="l" rtl="0" fontAlgn="b"/>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100" b="0" i="0" u="none" strike="noStrike" dirty="0" smtClean="0">
                          <a:solidFill>
                            <a:srgbClr val="000000"/>
                          </a:solidFill>
                          <a:effectLst/>
                          <a:latin typeface="+mn-lt"/>
                        </a:rPr>
                        <a:t>Collaborate with stakeholders to improve compliance with UIF Acts</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289311">
                <a:tc>
                  <a:txBody>
                    <a:bodyPr/>
                    <a:lstStyle/>
                    <a:p>
                      <a:pPr algn="l" rtl="0" fontAlgn="b"/>
                      <a:endParaRPr lang="en-ZA" sz="1100" b="1"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100" b="0" i="0" u="none" strike="noStrike" dirty="0" smtClean="0">
                          <a:solidFill>
                            <a:srgbClr val="000000"/>
                          </a:solidFill>
                          <a:effectLst/>
                          <a:latin typeface="+mn-lt"/>
                        </a:rPr>
                        <a:t>Total</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effectLst/>
                          <a:latin typeface="+mn-lt"/>
                          <a:ea typeface="Times New Roman"/>
                        </a:rPr>
                        <a:t>8</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8</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8</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b="1" dirty="0" smtClean="0">
                          <a:effectLst/>
                          <a:latin typeface="+mn-lt"/>
                          <a:ea typeface="Times New Roman"/>
                        </a:rPr>
                        <a:t>8</a:t>
                      </a:r>
                      <a:endParaRPr lang="en-ZA" sz="11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100%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0"/>
                  </a:ext>
                </a:extLst>
              </a:tr>
              <a:tr h="688439">
                <a:tc>
                  <a:txBody>
                    <a:bodyPr/>
                    <a:lstStyle/>
                    <a:p>
                      <a:pPr algn="l" rtl="0" fontAlgn="b"/>
                      <a:r>
                        <a:rPr lang="en-ZA" sz="1100" b="1" i="0" u="none" strike="noStrike" dirty="0" smtClean="0">
                          <a:solidFill>
                            <a:srgbClr val="000000"/>
                          </a:solidFill>
                          <a:effectLst/>
                          <a:latin typeface="+mn-lt"/>
                        </a:rPr>
                        <a:t>Program</a:t>
                      </a:r>
                      <a:r>
                        <a:rPr lang="en-ZA" sz="1100" b="1" i="0" u="none" strike="noStrike" baseline="0" dirty="0" smtClean="0">
                          <a:solidFill>
                            <a:srgbClr val="000000"/>
                          </a:solidFill>
                          <a:effectLst/>
                          <a:latin typeface="+mn-lt"/>
                        </a:rPr>
                        <a:t> </a:t>
                      </a:r>
                      <a:r>
                        <a:rPr lang="en-ZA" sz="1100" b="1" i="0" u="none" strike="noStrike" dirty="0" smtClean="0">
                          <a:solidFill>
                            <a:srgbClr val="000000"/>
                          </a:solidFill>
                          <a:effectLst/>
                          <a:latin typeface="+mn-lt"/>
                        </a:rPr>
                        <a:t>3</a:t>
                      </a:r>
                      <a:endParaRPr lang="en-ZA" sz="1100" b="1"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100" b="0" i="0" u="none" strike="noStrike" dirty="0" smtClean="0">
                          <a:solidFill>
                            <a:srgbClr val="000000"/>
                          </a:solidFill>
                          <a:effectLst/>
                          <a:latin typeface="+mn-lt"/>
                        </a:rPr>
                        <a:t>Enhance employability of UIF beneficiaries, enable entrepreneurship and preserve jobs</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2</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100" dirty="0" smtClean="0">
                          <a:effectLst/>
                          <a:latin typeface="+mn-lt"/>
                          <a:ea typeface="Times New Roman"/>
                        </a:rPr>
                        <a:t>0%</a:t>
                      </a:r>
                      <a:endParaRPr lang="en-ZA" sz="11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611697">
                <a:tc>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b"/>
                      <a:r>
                        <a:rPr lang="en-ZA" sz="1100" b="1" i="0" u="none" strike="noStrike" dirty="0">
                          <a:solidFill>
                            <a:srgbClr val="000000"/>
                          </a:solidFill>
                          <a:effectLst/>
                          <a:latin typeface="+mn-lt"/>
                        </a:rPr>
                        <a:t>OVERALL  PERFORMANCE</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15</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12</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3</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80%</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15</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12</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3</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dirty="0" smtClean="0">
                          <a:solidFill>
                            <a:srgbClr val="000000"/>
                          </a:solidFill>
                          <a:effectLst/>
                          <a:latin typeface="+mn-lt"/>
                          <a:ea typeface="+mn-ea"/>
                          <a:cs typeface="+mn-cs"/>
                        </a:rPr>
                        <a:t>80%</a:t>
                      </a:r>
                      <a:endParaRPr lang="en-ZA" sz="11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bl>
          </a:graphicData>
        </a:graphic>
      </p:graphicFrame>
      <p:sp>
        <p:nvSpPr>
          <p:cNvPr id="4"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11</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8248756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110</a:t>
            </a:fld>
            <a:endParaRPr lang="en-US"/>
          </a:p>
        </p:txBody>
      </p:sp>
      <p:sp>
        <p:nvSpPr>
          <p:cNvPr id="4" name="Rectangle 3"/>
          <p:cNvSpPr/>
          <p:nvPr/>
        </p:nvSpPr>
        <p:spPr>
          <a:xfrm>
            <a:off x="739239" y="734015"/>
            <a:ext cx="8080912" cy="584775"/>
          </a:xfrm>
          <a:prstGeom prst="rect">
            <a:avLst/>
          </a:prstGeom>
        </p:spPr>
        <p:txBody>
          <a:bodyPr wrap="square">
            <a:spAutoFit/>
          </a:bodyPr>
          <a:lstStyle/>
          <a:p>
            <a:pPr algn="ctr"/>
            <a:r>
              <a:rPr lang="en-ZA" sz="3200" b="1" dirty="0" smtClean="0">
                <a:solidFill>
                  <a:prstClr val="black"/>
                </a:solidFill>
                <a:ea typeface="Calibri"/>
                <a:cs typeface="Times New Roman"/>
              </a:rPr>
              <a:t>STATUS REPORT ON AGSA FINDINGS </a:t>
            </a:r>
            <a:endParaRPr lang="en-ZA" sz="3200" b="1" dirty="0">
              <a:solidFill>
                <a:prstClr val="black"/>
              </a:solidFill>
              <a:ea typeface="Calibri"/>
              <a:cs typeface="Times New Roman"/>
            </a:endParaRPr>
          </a:p>
        </p:txBody>
      </p:sp>
      <p:sp>
        <p:nvSpPr>
          <p:cNvPr id="5" name="TextBox 4"/>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110</a:t>
            </a:r>
            <a:endParaRPr lang="en-ZA" sz="1200"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744621275"/>
              </p:ext>
            </p:extLst>
          </p:nvPr>
        </p:nvGraphicFramePr>
        <p:xfrm>
          <a:off x="323530" y="1638957"/>
          <a:ext cx="8496944" cy="4441790"/>
        </p:xfrm>
        <a:graphic>
          <a:graphicData uri="http://schemas.openxmlformats.org/drawingml/2006/table">
            <a:tbl>
              <a:tblPr firstRow="1" firstCol="1" bandRow="1"/>
              <a:tblGrid>
                <a:gridCol w="2189377">
                  <a:extLst>
                    <a:ext uri="{9D8B030D-6E8A-4147-A177-3AD203B41FA5}">
                      <a16:colId xmlns:a16="http://schemas.microsoft.com/office/drawing/2014/main" xmlns="" val="20000"/>
                    </a:ext>
                  </a:extLst>
                </a:gridCol>
                <a:gridCol w="1475949">
                  <a:extLst>
                    <a:ext uri="{9D8B030D-6E8A-4147-A177-3AD203B41FA5}">
                      <a16:colId xmlns:a16="http://schemas.microsoft.com/office/drawing/2014/main" xmlns="" val="20001"/>
                    </a:ext>
                  </a:extLst>
                </a:gridCol>
                <a:gridCol w="1187201">
                  <a:extLst>
                    <a:ext uri="{9D8B030D-6E8A-4147-A177-3AD203B41FA5}">
                      <a16:colId xmlns:a16="http://schemas.microsoft.com/office/drawing/2014/main" xmlns="" val="20002"/>
                    </a:ext>
                  </a:extLst>
                </a:gridCol>
                <a:gridCol w="899582">
                  <a:extLst>
                    <a:ext uri="{9D8B030D-6E8A-4147-A177-3AD203B41FA5}">
                      <a16:colId xmlns:a16="http://schemas.microsoft.com/office/drawing/2014/main" xmlns="" val="20003"/>
                    </a:ext>
                  </a:extLst>
                </a:gridCol>
                <a:gridCol w="316436">
                  <a:extLst>
                    <a:ext uri="{9D8B030D-6E8A-4147-A177-3AD203B41FA5}">
                      <a16:colId xmlns:a16="http://schemas.microsoft.com/office/drawing/2014/main" xmlns="" val="20004"/>
                    </a:ext>
                  </a:extLst>
                </a:gridCol>
                <a:gridCol w="1060626">
                  <a:extLst>
                    <a:ext uri="{9D8B030D-6E8A-4147-A177-3AD203B41FA5}">
                      <a16:colId xmlns:a16="http://schemas.microsoft.com/office/drawing/2014/main" xmlns="" val="20005"/>
                    </a:ext>
                  </a:extLst>
                </a:gridCol>
                <a:gridCol w="1367773">
                  <a:extLst>
                    <a:ext uri="{9D8B030D-6E8A-4147-A177-3AD203B41FA5}">
                      <a16:colId xmlns:a16="http://schemas.microsoft.com/office/drawing/2014/main" xmlns="" val="20006"/>
                    </a:ext>
                  </a:extLst>
                </a:gridCol>
              </a:tblGrid>
              <a:tr h="711932">
                <a:tc>
                  <a:txBody>
                    <a:bodyPr/>
                    <a:lstStyle/>
                    <a:p>
                      <a:pPr algn="ctr">
                        <a:spcAft>
                          <a:spcPts val="0"/>
                        </a:spcAft>
                      </a:pPr>
                      <a:r>
                        <a:rPr lang="en-GB" sz="900" b="1" dirty="0">
                          <a:solidFill>
                            <a:srgbClr val="000000"/>
                          </a:solidFill>
                          <a:effectLst/>
                          <a:latin typeface="Calibri"/>
                          <a:ea typeface="Times New Roman"/>
                          <a:cs typeface="Arial"/>
                        </a:rPr>
                        <a:t>Type of audit</a:t>
                      </a:r>
                      <a:endParaRPr lang="en-ZA" sz="9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spcAft>
                          <a:spcPts val="0"/>
                        </a:spcAft>
                      </a:pPr>
                      <a:r>
                        <a:rPr lang="en-GB" sz="900" b="1" dirty="0">
                          <a:solidFill>
                            <a:srgbClr val="000000"/>
                          </a:solidFill>
                          <a:effectLst/>
                          <a:latin typeface="Calibri"/>
                          <a:ea typeface="Times New Roman"/>
                          <a:cs typeface="Arial"/>
                        </a:rPr>
                        <a:t>Number of findings unresolved /Not </a:t>
                      </a:r>
                      <a:r>
                        <a:rPr lang="en-GB" sz="900" b="1" dirty="0" smtClean="0">
                          <a:solidFill>
                            <a:srgbClr val="000000"/>
                          </a:solidFill>
                          <a:effectLst/>
                          <a:latin typeface="Calibri"/>
                          <a:ea typeface="Times New Roman"/>
                          <a:cs typeface="Arial"/>
                        </a:rPr>
                        <a:t>started/Late</a:t>
                      </a:r>
                      <a:endParaRPr lang="en-ZA" sz="9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r>
                        <a:rPr lang="en-GB" sz="900" b="1" dirty="0">
                          <a:solidFill>
                            <a:srgbClr val="000000"/>
                          </a:solidFill>
                          <a:effectLst/>
                          <a:latin typeface="Calibri"/>
                          <a:ea typeface="Times New Roman"/>
                          <a:cs typeface="Arial"/>
                        </a:rPr>
                        <a:t>Number of findings/ resolved/Completed</a:t>
                      </a:r>
                      <a:r>
                        <a:rPr lang="en-GB" sz="900" b="1" dirty="0" smtClean="0">
                          <a:solidFill>
                            <a:srgbClr val="000000"/>
                          </a:solidFill>
                          <a:effectLst/>
                          <a:latin typeface="Calibri"/>
                          <a:ea typeface="Times New Roman"/>
                          <a:cs typeface="Arial"/>
                        </a:rPr>
                        <a:t>/ Implemented</a:t>
                      </a:r>
                      <a:endParaRPr lang="en-ZA" sz="9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gridSpan="2">
                  <a:txBody>
                    <a:bodyPr/>
                    <a:lstStyle/>
                    <a:p>
                      <a:pPr algn="ctr">
                        <a:spcAft>
                          <a:spcPts val="0"/>
                        </a:spcAft>
                      </a:pPr>
                      <a:r>
                        <a:rPr lang="en-GB" sz="900" b="1" dirty="0">
                          <a:solidFill>
                            <a:srgbClr val="000000"/>
                          </a:solidFill>
                          <a:effectLst/>
                          <a:latin typeface="Calibri"/>
                          <a:ea typeface="Times New Roman"/>
                          <a:cs typeface="Arial"/>
                        </a:rPr>
                        <a:t>Number of findings partially resolved/Work in progress </a:t>
                      </a:r>
                      <a:endParaRPr lang="en-ZA" sz="9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hMerge="1">
                  <a:txBody>
                    <a:bodyPr/>
                    <a:lstStyle/>
                    <a:p>
                      <a:endParaRPr lang="en-ZA"/>
                    </a:p>
                  </a:txBody>
                  <a:tcPr/>
                </a:tc>
                <a:tc rowSpan="2">
                  <a:txBody>
                    <a:bodyPr/>
                    <a:lstStyle/>
                    <a:p>
                      <a:pPr algn="ctr">
                        <a:spcAft>
                          <a:spcPts val="0"/>
                        </a:spcAft>
                      </a:pPr>
                      <a:r>
                        <a:rPr lang="en-GB" sz="900" b="1" dirty="0">
                          <a:solidFill>
                            <a:srgbClr val="000000"/>
                          </a:solidFill>
                          <a:effectLst/>
                          <a:latin typeface="Calibri"/>
                          <a:ea typeface="Times New Roman"/>
                          <a:cs typeface="Arial"/>
                        </a:rPr>
                        <a:t>Total findings</a:t>
                      </a:r>
                      <a:endParaRPr lang="en-ZA" sz="9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spcAft>
                          <a:spcPts val="0"/>
                        </a:spcAft>
                      </a:pPr>
                      <a:r>
                        <a:rPr lang="en-GB" sz="900" b="1">
                          <a:solidFill>
                            <a:srgbClr val="000000"/>
                          </a:solidFill>
                          <a:effectLst/>
                          <a:latin typeface="Calibri"/>
                          <a:ea typeface="Times New Roman"/>
                          <a:cs typeface="Arial"/>
                        </a:rPr>
                        <a:t>Percentage of Completion</a:t>
                      </a:r>
                      <a:endParaRPr lang="en-ZA" sz="9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122046">
                <a:tc>
                  <a:txBody>
                    <a:bodyPr/>
                    <a:lstStyle/>
                    <a:p>
                      <a:pPr algn="ctr">
                        <a:spcAft>
                          <a:spcPts val="0"/>
                        </a:spcAft>
                      </a:pPr>
                      <a:r>
                        <a:rPr lang="en-GB" sz="900" b="1" dirty="0">
                          <a:solidFill>
                            <a:srgbClr val="000000"/>
                          </a:solidFill>
                          <a:effectLst/>
                          <a:latin typeface="Calibri"/>
                          <a:ea typeface="Times New Roman"/>
                          <a:cs typeface="Arial"/>
                        </a:rPr>
                        <a:t> </a:t>
                      </a:r>
                      <a:endParaRPr lang="en-ZA" sz="9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70647">
                <a:tc gridSpan="7">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p>
                      <a:pPr algn="ctr">
                        <a:spcAft>
                          <a:spcPts val="0"/>
                        </a:spcAft>
                      </a:pPr>
                      <a:r>
                        <a:rPr lang="en-GB" sz="800" b="1">
                          <a:solidFill>
                            <a:srgbClr val="000000"/>
                          </a:solidFill>
                          <a:effectLst/>
                          <a:latin typeface="Calibri"/>
                          <a:ea typeface="Times New Roman"/>
                          <a:cs typeface="Arial"/>
                        </a:rPr>
                        <a:t>HEAF OFFICE- UIF</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366137">
                <a:tc>
                  <a:txBody>
                    <a:bodyPr/>
                    <a:lstStyle/>
                    <a:p>
                      <a:pPr>
                        <a:spcAft>
                          <a:spcPts val="0"/>
                        </a:spcAft>
                      </a:pPr>
                      <a:r>
                        <a:rPr lang="en-GB" sz="800" b="1">
                          <a:solidFill>
                            <a:srgbClr val="000000"/>
                          </a:solidFill>
                          <a:effectLst/>
                          <a:latin typeface="Calibri"/>
                          <a:ea typeface="Times New Roman"/>
                          <a:cs typeface="Arial"/>
                        </a:rPr>
                        <a:t>BUDGET, EXPENDITURE AND BANK RECON</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4</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solidFill>
                            <a:srgbClr val="000000"/>
                          </a:solidFill>
                          <a:effectLst/>
                          <a:latin typeface="Calibri"/>
                          <a:ea typeface="Times New Roman"/>
                          <a:cs typeface="Arial"/>
                        </a:rPr>
                        <a:t>1</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solidFill>
                            <a:srgbClr val="000000"/>
                          </a:solidFill>
                          <a:effectLst/>
                          <a:latin typeface="Calibri"/>
                          <a:ea typeface="Times New Roman"/>
                          <a:cs typeface="Arial"/>
                        </a:rPr>
                        <a:t> </a:t>
                      </a:r>
                      <a:endParaRPr lang="en-ZA" sz="1100" dirty="0">
                        <a:effectLst/>
                        <a:latin typeface="Times New Roman"/>
                        <a:ea typeface="Times New Roman"/>
                      </a:endParaRPr>
                    </a:p>
                    <a:p>
                      <a:pPr algn="ctr">
                        <a:spcAft>
                          <a:spcPts val="0"/>
                        </a:spcAft>
                      </a:pPr>
                      <a:r>
                        <a:rPr lang="en-GB" sz="800" b="1" dirty="0">
                          <a:solidFill>
                            <a:srgbClr val="000000"/>
                          </a:solidFill>
                          <a:effectLst/>
                          <a:latin typeface="Calibri"/>
                          <a:ea typeface="Times New Roman"/>
                          <a:cs typeface="Arial"/>
                        </a:rPr>
                        <a:t>5</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dirty="0">
                          <a:solidFill>
                            <a:srgbClr val="000000"/>
                          </a:solidFill>
                          <a:effectLst/>
                          <a:latin typeface="Calibri"/>
                          <a:ea typeface="Times New Roman"/>
                          <a:cs typeface="Arial"/>
                        </a:rPr>
                        <a:t> </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a:t>
                      </a:r>
                      <a:endParaRPr lang="en-ZA" sz="1100" dirty="0">
                        <a:effectLst/>
                        <a:latin typeface="Times New Roman"/>
                        <a:ea typeface="Times New Roman"/>
                      </a:endParaRPr>
                    </a:p>
                    <a:p>
                      <a:pPr algn="ctr">
                        <a:spcAft>
                          <a:spcPts val="0"/>
                        </a:spcAft>
                      </a:pPr>
                      <a:r>
                        <a:rPr lang="en-GB" sz="800" b="1" dirty="0">
                          <a:solidFill>
                            <a:srgbClr val="000000"/>
                          </a:solidFill>
                          <a:effectLst/>
                          <a:latin typeface="Calibri"/>
                          <a:ea typeface="Times New Roman"/>
                          <a:cs typeface="Arial"/>
                        </a:rPr>
                        <a:t>10</a:t>
                      </a:r>
                      <a:endParaRPr lang="en-ZA" sz="1100" dirty="0">
                        <a:effectLst/>
                        <a:latin typeface="Times New Roman"/>
                        <a:ea typeface="Times New Roman"/>
                      </a:endParaRPr>
                    </a:p>
                    <a:p>
                      <a:pPr algn="ctr">
                        <a:spcAft>
                          <a:spcPts val="0"/>
                        </a:spcAft>
                      </a:pPr>
                      <a:r>
                        <a:rPr lang="en-GB" sz="800" b="1" dirty="0">
                          <a:solidFill>
                            <a:srgbClr val="000000"/>
                          </a:solidFill>
                          <a:effectLst/>
                          <a:latin typeface="Calibri"/>
                          <a:ea typeface="Times New Roman"/>
                          <a:cs typeface="Arial"/>
                        </a:rPr>
                        <a:t> </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p>
                      <a:pPr algn="ctr">
                        <a:spcAft>
                          <a:spcPts val="0"/>
                        </a:spcAft>
                      </a:pPr>
                      <a:r>
                        <a:rPr lang="en-GB" sz="800" b="1">
                          <a:solidFill>
                            <a:srgbClr val="000000"/>
                          </a:solidFill>
                          <a:effectLst/>
                          <a:latin typeface="Calibri"/>
                          <a:ea typeface="Times New Roman"/>
                          <a:cs typeface="Arial"/>
                        </a:rPr>
                        <a:t>10%</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77983">
                <a:tc>
                  <a:txBody>
                    <a:bodyPr/>
                    <a:lstStyle/>
                    <a:p>
                      <a:pPr>
                        <a:spcAft>
                          <a:spcPts val="0"/>
                        </a:spcAft>
                      </a:pPr>
                      <a:r>
                        <a:rPr lang="en-GB" sz="800" b="1">
                          <a:solidFill>
                            <a:srgbClr val="000000"/>
                          </a:solidFill>
                          <a:effectLst/>
                          <a:latin typeface="Calibri"/>
                          <a:ea typeface="Times New Roman"/>
                          <a:cs typeface="Arial"/>
                        </a:rPr>
                        <a:t>HUMAN RESOURCE MANAGEMENT</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0</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solidFill>
                            <a:srgbClr val="000000"/>
                          </a:solidFill>
                          <a:effectLst/>
                          <a:latin typeface="Calibri"/>
                          <a:ea typeface="Times New Roman"/>
                          <a:cs typeface="Arial"/>
                        </a:rPr>
                        <a:t>0</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solidFill>
                            <a:srgbClr val="000000"/>
                          </a:solidFill>
                          <a:effectLst/>
                          <a:latin typeface="Calibri"/>
                          <a:ea typeface="Times New Roman"/>
                          <a:cs typeface="Arial"/>
                        </a:rPr>
                        <a:t>1</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1</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alibri"/>
                          <a:ea typeface="Times New Roman"/>
                          <a:cs typeface="Arial"/>
                        </a:rPr>
                        <a:t>0%</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169508">
                <a:tc>
                  <a:txBody>
                    <a:bodyPr/>
                    <a:lstStyle/>
                    <a:p>
                      <a:pPr>
                        <a:spcAft>
                          <a:spcPts val="0"/>
                        </a:spcAft>
                      </a:pPr>
                      <a:r>
                        <a:rPr lang="en-GB" sz="800" b="1" dirty="0">
                          <a:solidFill>
                            <a:srgbClr val="000000"/>
                          </a:solidFill>
                          <a:effectLst/>
                          <a:latin typeface="Calibri"/>
                          <a:ea typeface="Times New Roman"/>
                          <a:cs typeface="Arial"/>
                        </a:rPr>
                        <a:t>UIF ICT</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5</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solidFill>
                            <a:srgbClr val="000000"/>
                          </a:solidFill>
                          <a:effectLst/>
                          <a:latin typeface="Calibri"/>
                          <a:ea typeface="Times New Roman"/>
                          <a:cs typeface="Arial"/>
                        </a:rPr>
                        <a:t>4</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solidFill>
                            <a:srgbClr val="000000"/>
                          </a:solidFill>
                          <a:effectLst/>
                          <a:latin typeface="Calibri"/>
                          <a:ea typeface="Times New Roman"/>
                          <a:cs typeface="Arial"/>
                        </a:rPr>
                        <a:t>9</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18 </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alibri"/>
                          <a:ea typeface="Times New Roman"/>
                          <a:cs typeface="Arial"/>
                        </a:rPr>
                        <a:t>22%</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169508">
                <a:tc>
                  <a:txBody>
                    <a:bodyPr/>
                    <a:lstStyle/>
                    <a:p>
                      <a:pPr>
                        <a:spcAft>
                          <a:spcPts val="0"/>
                        </a:spcAft>
                      </a:pPr>
                      <a:r>
                        <a:rPr lang="en-GB" sz="800" b="1" dirty="0">
                          <a:solidFill>
                            <a:srgbClr val="000000"/>
                          </a:solidFill>
                          <a:effectLst/>
                          <a:latin typeface="Calibri"/>
                          <a:ea typeface="Times New Roman"/>
                          <a:cs typeface="Arial"/>
                        </a:rPr>
                        <a:t>OPERATIONS</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1</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effectLst/>
                          <a:latin typeface="Calibri"/>
                          <a:ea typeface="Times New Roman"/>
                          <a:cs typeface="Arial"/>
                        </a:rPr>
                        <a:t>3</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effectLst/>
                          <a:latin typeface="Calibri"/>
                          <a:ea typeface="Times New Roman"/>
                          <a:cs typeface="Arial"/>
                        </a:rPr>
                        <a:t>2</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6</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alibri"/>
                          <a:ea typeface="Times New Roman"/>
                          <a:cs typeface="Arial"/>
                        </a:rPr>
                        <a:t>50%</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169508">
                <a:tc>
                  <a:txBody>
                    <a:bodyPr/>
                    <a:lstStyle/>
                    <a:p>
                      <a:pPr>
                        <a:spcAft>
                          <a:spcPts val="0"/>
                        </a:spcAft>
                      </a:pPr>
                      <a:r>
                        <a:rPr lang="en-GB" sz="800" b="1" dirty="0">
                          <a:solidFill>
                            <a:srgbClr val="000000"/>
                          </a:solidFill>
                          <a:effectLst/>
                          <a:latin typeface="Calibri"/>
                          <a:ea typeface="Times New Roman"/>
                          <a:cs typeface="Arial"/>
                        </a:rPr>
                        <a:t>FINANCIAL REPORTING</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3</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effectLst/>
                          <a:latin typeface="Calibri"/>
                          <a:ea typeface="Times New Roman"/>
                          <a:cs typeface="Arial"/>
                        </a:rPr>
                        <a:t>0</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effectLst/>
                          <a:latin typeface="Calibri"/>
                          <a:ea typeface="Times New Roman"/>
                          <a:cs typeface="Arial"/>
                        </a:rPr>
                        <a:t>2</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5</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alibri"/>
                          <a:ea typeface="Times New Roman"/>
                          <a:cs typeface="Arial"/>
                        </a:rPr>
                        <a:t>0%</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169508">
                <a:tc>
                  <a:txBody>
                    <a:bodyPr/>
                    <a:lstStyle/>
                    <a:p>
                      <a:pPr>
                        <a:spcAft>
                          <a:spcPts val="0"/>
                        </a:spcAft>
                      </a:pPr>
                      <a:r>
                        <a:rPr lang="en-GB" sz="800" b="1" dirty="0">
                          <a:solidFill>
                            <a:srgbClr val="000000"/>
                          </a:solidFill>
                          <a:effectLst/>
                          <a:latin typeface="Calibri"/>
                          <a:ea typeface="Times New Roman"/>
                          <a:cs typeface="Arial"/>
                        </a:rPr>
                        <a:t>REVENUE MANAGEMENT</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0</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effectLst/>
                          <a:latin typeface="Calibri"/>
                          <a:ea typeface="Times New Roman"/>
                          <a:cs typeface="Arial"/>
                        </a:rPr>
                        <a:t>3</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effectLst/>
                          <a:latin typeface="Calibri"/>
                          <a:ea typeface="Times New Roman"/>
                          <a:cs typeface="Arial"/>
                        </a:rPr>
                        <a:t>1</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4</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alibri"/>
                          <a:ea typeface="Times New Roman"/>
                          <a:cs typeface="Arial"/>
                        </a:rPr>
                        <a:t>75%</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169508">
                <a:tc>
                  <a:txBody>
                    <a:bodyPr/>
                    <a:lstStyle/>
                    <a:p>
                      <a:pPr>
                        <a:spcAft>
                          <a:spcPts val="0"/>
                        </a:spcAft>
                      </a:pPr>
                      <a:r>
                        <a:rPr lang="en-GB" sz="800" b="1">
                          <a:solidFill>
                            <a:srgbClr val="000000"/>
                          </a:solidFill>
                          <a:effectLst/>
                          <a:latin typeface="Calibri"/>
                          <a:ea typeface="Times New Roman"/>
                          <a:cs typeface="Arial"/>
                        </a:rPr>
                        <a:t>RISK MANAGEMENT</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1</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effectLst/>
                          <a:latin typeface="Calibri"/>
                          <a:ea typeface="Times New Roman"/>
                          <a:cs typeface="Arial"/>
                        </a:rPr>
                        <a:t>0</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effectLst/>
                          <a:latin typeface="Calibri"/>
                          <a:ea typeface="Times New Roman"/>
                          <a:cs typeface="Arial"/>
                        </a:rPr>
                        <a:t>4</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5</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alibri"/>
                          <a:ea typeface="Times New Roman"/>
                          <a:cs typeface="Arial"/>
                        </a:rPr>
                        <a:t>0%</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206234">
                <a:tc>
                  <a:txBody>
                    <a:bodyPr/>
                    <a:lstStyle/>
                    <a:p>
                      <a:pPr>
                        <a:spcAft>
                          <a:spcPts val="0"/>
                        </a:spcAft>
                      </a:pPr>
                      <a:r>
                        <a:rPr lang="en-GB" sz="800" b="1">
                          <a:solidFill>
                            <a:srgbClr val="000000"/>
                          </a:solidFill>
                          <a:effectLst/>
                          <a:latin typeface="Calibri"/>
                          <a:ea typeface="Times New Roman"/>
                          <a:cs typeface="Arial"/>
                        </a:rPr>
                        <a:t>TREASURY, INVESTMENT AND ACTUARIES</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3</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effectLst/>
                          <a:latin typeface="Calibri"/>
                          <a:ea typeface="Times New Roman"/>
                          <a:cs typeface="Arial"/>
                        </a:rPr>
                        <a:t>2</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effectLst/>
                          <a:latin typeface="Calibri"/>
                          <a:ea typeface="Times New Roman"/>
                          <a:cs typeface="Arial"/>
                        </a:rPr>
                        <a:t>3</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8</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alibri"/>
                          <a:ea typeface="Times New Roman"/>
                          <a:cs typeface="Arial"/>
                        </a:rPr>
                        <a:t>25%</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169508">
                <a:tc>
                  <a:txBody>
                    <a:bodyPr/>
                    <a:lstStyle/>
                    <a:p>
                      <a:pPr>
                        <a:spcAft>
                          <a:spcPts val="0"/>
                        </a:spcAft>
                      </a:pPr>
                      <a:r>
                        <a:rPr lang="en-GB" sz="800" b="1">
                          <a:solidFill>
                            <a:srgbClr val="000000"/>
                          </a:solidFill>
                          <a:effectLst/>
                          <a:latin typeface="Calibri"/>
                          <a:ea typeface="Times New Roman"/>
                          <a:cs typeface="Arial"/>
                        </a:rPr>
                        <a:t>SUPPLY CHAIN MANAGEMENT</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4</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effectLst/>
                          <a:latin typeface="Calibri"/>
                          <a:ea typeface="Times New Roman"/>
                          <a:cs typeface="Arial"/>
                        </a:rPr>
                        <a:t>5</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effectLst/>
                          <a:latin typeface="Calibri"/>
                          <a:ea typeface="Times New Roman"/>
                          <a:cs typeface="Arial"/>
                        </a:rPr>
                        <a:t>6</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dirty="0">
                          <a:solidFill>
                            <a:srgbClr val="000000"/>
                          </a:solidFill>
                          <a:effectLst/>
                          <a:latin typeface="Calibri"/>
                          <a:ea typeface="Times New Roman"/>
                          <a:cs typeface="Arial"/>
                        </a:rPr>
                        <a:t> </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15</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solidFill>
                            <a:srgbClr val="000000"/>
                          </a:solidFill>
                          <a:effectLst/>
                          <a:latin typeface="Calibri"/>
                          <a:ea typeface="Times New Roman"/>
                          <a:cs typeface="Arial"/>
                        </a:rPr>
                        <a:t>33%</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r h="169508">
                <a:tc>
                  <a:txBody>
                    <a:bodyPr/>
                    <a:lstStyle/>
                    <a:p>
                      <a:pPr>
                        <a:spcAft>
                          <a:spcPts val="0"/>
                        </a:spcAft>
                      </a:pPr>
                      <a:r>
                        <a:rPr lang="en-GB" sz="800" b="1">
                          <a:solidFill>
                            <a:srgbClr val="000000"/>
                          </a:solidFill>
                          <a:effectLst/>
                          <a:latin typeface="Calibri"/>
                          <a:ea typeface="Times New Roman"/>
                          <a:cs typeface="Arial"/>
                        </a:rPr>
                        <a:t>PIC</a:t>
                      </a:r>
                      <a:endParaRPr lang="en-ZA" sz="110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0</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a:solidFill>
                            <a:srgbClr val="000000"/>
                          </a:solidFill>
                          <a:effectLst/>
                          <a:latin typeface="Calibri"/>
                          <a:ea typeface="Times New Roman"/>
                          <a:cs typeface="Arial"/>
                        </a:rPr>
                        <a:t>4</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a:solidFill>
                            <a:srgbClr val="000000"/>
                          </a:solidFill>
                          <a:effectLst/>
                          <a:latin typeface="Calibri"/>
                          <a:ea typeface="Times New Roman"/>
                          <a:cs typeface="Arial"/>
                        </a:rPr>
                        <a:t>5</a:t>
                      </a:r>
                      <a:endParaRPr lang="en-ZA" sz="1100" dirty="0">
                        <a:effectLst/>
                        <a:latin typeface="Times New Roman"/>
                        <a:ea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9</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solidFill>
                            <a:srgbClr val="000000"/>
                          </a:solidFill>
                          <a:effectLst/>
                          <a:latin typeface="Calibri"/>
                          <a:ea typeface="Times New Roman"/>
                          <a:cs typeface="Arial"/>
                        </a:rPr>
                        <a:t>44%</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2"/>
                  </a:ext>
                </a:extLst>
              </a:tr>
              <a:tr h="169508">
                <a:tc gridSpan="7">
                  <a:txBody>
                    <a:bodyPr/>
                    <a:lstStyle/>
                    <a:p>
                      <a:endParaRPr lang="en-ZA" sz="900">
                        <a:effectLst/>
                        <a:latin typeface="Times New Roman"/>
                      </a:endParaRPr>
                    </a:p>
                  </a:txBody>
                  <a:tcPr marL="61023" marR="6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177983">
                <a:tc>
                  <a:txBody>
                    <a:bodyPr/>
                    <a:lstStyle/>
                    <a:p>
                      <a:pPr>
                        <a:spcAft>
                          <a:spcPts val="0"/>
                        </a:spcAft>
                      </a:pPr>
                      <a:r>
                        <a:rPr lang="en-GB" sz="800" b="1" dirty="0">
                          <a:solidFill>
                            <a:srgbClr val="000000"/>
                          </a:solidFill>
                          <a:effectLst/>
                          <a:latin typeface="Calibri"/>
                          <a:ea typeface="Times New Roman"/>
                          <a:cs typeface="Arial"/>
                        </a:rPr>
                        <a:t>Overall Progress</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000000"/>
                          </a:solidFill>
                          <a:effectLst/>
                          <a:latin typeface="Calibri"/>
                          <a:ea typeface="Times New Roman"/>
                          <a:cs typeface="Arial"/>
                        </a:rPr>
                        <a:t>21</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smtClean="0">
                          <a:solidFill>
                            <a:srgbClr val="000000"/>
                          </a:solidFill>
                          <a:effectLst/>
                          <a:latin typeface="Calibri"/>
                          <a:ea typeface="Times New Roman"/>
                          <a:cs typeface="Arial"/>
                        </a:rPr>
                        <a:t>22</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smtClean="0">
                          <a:solidFill>
                            <a:srgbClr val="000000"/>
                          </a:solidFill>
                          <a:effectLst/>
                          <a:latin typeface="Calibri"/>
                          <a:ea typeface="Times New Roman"/>
                          <a:cs typeface="Arial"/>
                        </a:rPr>
                        <a:t>38</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000000"/>
                          </a:solidFill>
                          <a:effectLst/>
                          <a:latin typeface="Calibri"/>
                          <a:ea typeface="Times New Roman"/>
                          <a:cs typeface="Arial"/>
                        </a:rPr>
                        <a:t>81</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solidFill>
                            <a:srgbClr val="000000"/>
                          </a:solidFill>
                          <a:effectLst/>
                          <a:latin typeface="Calibri"/>
                          <a:ea typeface="Times New Roman"/>
                          <a:cs typeface="Arial"/>
                        </a:rPr>
                        <a:t> </a:t>
                      </a:r>
                      <a:endParaRPr lang="en-ZA" sz="1100">
                        <a:effectLst/>
                        <a:latin typeface="Times New Roman"/>
                        <a:ea typeface="Times New Roman"/>
                      </a:endParaRPr>
                    </a:p>
                  </a:txBody>
                  <a:tcPr marL="61023" marR="61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177983">
                <a:tc>
                  <a:txBody>
                    <a:bodyPr/>
                    <a:lstStyle/>
                    <a:p>
                      <a:pPr>
                        <a:spcAft>
                          <a:spcPts val="0"/>
                        </a:spcAft>
                      </a:pPr>
                      <a:r>
                        <a:rPr lang="en-GB" sz="800" b="1" dirty="0">
                          <a:solidFill>
                            <a:srgbClr val="000000"/>
                          </a:solidFill>
                          <a:effectLst/>
                          <a:latin typeface="Calibri"/>
                          <a:ea typeface="Times New Roman"/>
                          <a:cs typeface="Arial"/>
                        </a:rPr>
                        <a:t>Implementation %</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000000"/>
                          </a:solidFill>
                          <a:effectLst/>
                          <a:latin typeface="Calibri"/>
                          <a:ea typeface="Times New Roman"/>
                          <a:cs typeface="Arial"/>
                        </a:rPr>
                        <a:t>26%</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dirty="0" smtClean="0">
                          <a:solidFill>
                            <a:srgbClr val="000000"/>
                          </a:solidFill>
                          <a:effectLst/>
                          <a:latin typeface="Calibri"/>
                          <a:ea typeface="Times New Roman"/>
                          <a:cs typeface="Arial"/>
                        </a:rPr>
                        <a:t>27%</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800" b="1" dirty="0" smtClean="0">
                          <a:solidFill>
                            <a:srgbClr val="000000"/>
                          </a:solidFill>
                          <a:effectLst/>
                          <a:latin typeface="Calibri"/>
                          <a:ea typeface="Times New Roman"/>
                          <a:cs typeface="Arial"/>
                        </a:rPr>
                        <a:t>47%</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800" b="1" dirty="0">
                          <a:solidFill>
                            <a:srgbClr val="000000"/>
                          </a:solidFill>
                          <a:effectLst/>
                          <a:latin typeface="Calibri"/>
                          <a:ea typeface="Times New Roman"/>
                          <a:cs typeface="Arial"/>
                        </a:rPr>
                        <a:t> </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solidFill>
                            <a:srgbClr val="000000"/>
                          </a:solidFill>
                          <a:effectLst/>
                          <a:latin typeface="Calibri"/>
                          <a:ea typeface="Times New Roman"/>
                          <a:cs typeface="Arial"/>
                        </a:rPr>
                        <a:t> </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000000"/>
                          </a:solidFill>
                          <a:effectLst/>
                          <a:latin typeface="Calibri"/>
                          <a:ea typeface="Times New Roman"/>
                          <a:cs typeface="Arial"/>
                        </a:rPr>
                        <a:t>27%</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5"/>
                  </a:ext>
                </a:extLst>
              </a:tr>
              <a:tr h="177983">
                <a:tc>
                  <a:txBody>
                    <a:bodyPr/>
                    <a:lstStyle/>
                    <a:p>
                      <a:endParaRPr lang="en-ZA" sz="900">
                        <a:effectLst/>
                        <a:latin typeface="Times New Roman"/>
                      </a:endParaRPr>
                    </a:p>
                  </a:txBody>
                  <a:tcPr marL="61023" marR="610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900">
                        <a:effectLst/>
                        <a:latin typeface="Times New Roman"/>
                      </a:endParaRPr>
                    </a:p>
                  </a:txBody>
                  <a:tcPr marL="61023" marR="6102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900">
                        <a:effectLst/>
                        <a:latin typeface="Times New Roman"/>
                      </a:endParaRPr>
                    </a:p>
                  </a:txBody>
                  <a:tcPr marL="61023" marR="6102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ZA" sz="900">
                        <a:effectLst/>
                        <a:latin typeface="Times New Roman"/>
                      </a:endParaRPr>
                    </a:p>
                  </a:txBody>
                  <a:tcPr marL="61023" marR="6102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ZA" sz="900">
                        <a:effectLst/>
                        <a:latin typeface="Times New Roman"/>
                      </a:endParaRPr>
                    </a:p>
                  </a:txBody>
                  <a:tcPr marL="61023" marR="6102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ZA" sz="900">
                        <a:effectLst/>
                        <a:latin typeface="Times New Roman"/>
                      </a:endParaRPr>
                    </a:p>
                  </a:txBody>
                  <a:tcPr marL="61023" marR="610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ZA" sz="900">
                        <a:effectLst/>
                        <a:latin typeface="Times New Roman"/>
                      </a:endParaRPr>
                    </a:p>
                  </a:txBody>
                  <a:tcPr marL="61023" marR="6102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6"/>
                  </a:ext>
                </a:extLst>
              </a:tr>
              <a:tr h="177983">
                <a:tc>
                  <a:txBody>
                    <a:bodyPr/>
                    <a:lstStyle/>
                    <a:p>
                      <a:pPr>
                        <a:spcAft>
                          <a:spcPts val="0"/>
                        </a:spcAft>
                      </a:pPr>
                      <a:r>
                        <a:rPr lang="en-GB" sz="800">
                          <a:solidFill>
                            <a:srgbClr val="000000"/>
                          </a:solidFill>
                          <a:effectLst/>
                          <a:latin typeface="Calibri"/>
                          <a:ea typeface="Times New Roman"/>
                        </a:rPr>
                        <a:t>Audit findings opening balance</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000000"/>
                          </a:solidFill>
                          <a:effectLst/>
                          <a:latin typeface="Calibri"/>
                          <a:ea typeface="Times New Roman"/>
                        </a:rPr>
                        <a:t>81</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endParaRPr lang="en-ZA" sz="900" dirty="0">
                        <a:effectLst/>
                        <a:latin typeface="Times New Roman"/>
                      </a:endParaRPr>
                    </a:p>
                  </a:txBody>
                  <a:tcPr marL="61023" marR="61023"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7"/>
                  </a:ext>
                </a:extLst>
              </a:tr>
              <a:tr h="156210">
                <a:tc>
                  <a:txBody>
                    <a:bodyPr/>
                    <a:lstStyle/>
                    <a:p>
                      <a:pPr>
                        <a:spcAft>
                          <a:spcPts val="0"/>
                        </a:spcAft>
                      </a:pPr>
                      <a:r>
                        <a:rPr lang="en-GB" sz="800" b="1">
                          <a:solidFill>
                            <a:srgbClr val="000000"/>
                          </a:solidFill>
                          <a:effectLst/>
                          <a:latin typeface="Calibri"/>
                          <a:ea typeface="Times New Roman"/>
                        </a:rPr>
                        <a:t>less:</a:t>
                      </a:r>
                      <a:r>
                        <a:rPr lang="en-GB" sz="800">
                          <a:solidFill>
                            <a:srgbClr val="000000"/>
                          </a:solidFill>
                          <a:effectLst/>
                          <a:latin typeface="Calibri"/>
                          <a:ea typeface="Times New Roman"/>
                        </a:rPr>
                        <a:t> Findings resolved </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00B050"/>
                          </a:solidFill>
                          <a:effectLst/>
                          <a:latin typeface="Calibri"/>
                          <a:ea typeface="Times New Roman"/>
                        </a:rPr>
                        <a:t>22</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endParaRPr lang="en-ZA" sz="900" dirty="0">
                        <a:effectLst/>
                        <a:latin typeface="Times New Roman"/>
                      </a:endParaRPr>
                    </a:p>
                  </a:txBody>
                  <a:tcPr marL="61023" marR="61023"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8"/>
                  </a:ext>
                </a:extLst>
              </a:tr>
              <a:tr h="177983">
                <a:tc>
                  <a:txBody>
                    <a:bodyPr/>
                    <a:lstStyle/>
                    <a:p>
                      <a:pPr>
                        <a:spcAft>
                          <a:spcPts val="0"/>
                        </a:spcAft>
                      </a:pPr>
                      <a:r>
                        <a:rPr lang="en-GB" sz="800">
                          <a:solidFill>
                            <a:srgbClr val="000000"/>
                          </a:solidFill>
                          <a:effectLst/>
                          <a:latin typeface="Calibri"/>
                          <a:ea typeface="Times New Roman"/>
                        </a:rPr>
                        <a:t>Audit findings closing balance</a:t>
                      </a:r>
                      <a:endParaRPr lang="en-ZA" sz="110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000000"/>
                          </a:solidFill>
                          <a:effectLst/>
                          <a:latin typeface="Calibri"/>
                          <a:ea typeface="Times New Roman"/>
                        </a:rPr>
                        <a:t>59</a:t>
                      </a:r>
                      <a:endParaRPr lang="en-ZA" sz="1100" dirty="0">
                        <a:effectLst/>
                        <a:latin typeface="Times New Roman"/>
                        <a:ea typeface="Times New Roman"/>
                      </a:endParaRPr>
                    </a:p>
                  </a:txBody>
                  <a:tcPr marL="61023" marR="61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endParaRPr lang="en-ZA" sz="900" dirty="0">
                        <a:effectLst/>
                        <a:latin typeface="Times New Roman"/>
                      </a:endParaRPr>
                    </a:p>
                  </a:txBody>
                  <a:tcPr marL="61023" marR="61023"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9"/>
                  </a:ext>
                </a:extLst>
              </a:tr>
              <a:tr h="169508">
                <a:tc>
                  <a:txBody>
                    <a:bodyPr/>
                    <a:lstStyle/>
                    <a:p>
                      <a:pPr>
                        <a:spcAft>
                          <a:spcPts val="0"/>
                        </a:spcAft>
                      </a:pPr>
                      <a:r>
                        <a:rPr lang="en-GB" sz="900" b="1">
                          <a:solidFill>
                            <a:srgbClr val="000000"/>
                          </a:solidFill>
                          <a:effectLst/>
                          <a:latin typeface="Calibri"/>
                          <a:ea typeface="Times New Roman"/>
                        </a:rPr>
                        <a:t>% of Resolved findings</a:t>
                      </a:r>
                      <a:endParaRPr lang="en-ZA" sz="1100">
                        <a:effectLst/>
                        <a:latin typeface="Times New Roman"/>
                        <a:ea typeface="Times New Roman"/>
                      </a:endParaRPr>
                    </a:p>
                  </a:txBody>
                  <a:tcPr marL="61023" marR="61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GB" sz="900" b="1" dirty="0" smtClean="0">
                          <a:solidFill>
                            <a:srgbClr val="FFFFFF"/>
                          </a:solidFill>
                          <a:effectLst/>
                          <a:latin typeface="Calibri"/>
                          <a:ea typeface="Times New Roman"/>
                        </a:rPr>
                        <a:t>27%</a:t>
                      </a:r>
                      <a:endParaRPr lang="en-ZA" sz="1100" dirty="0">
                        <a:effectLst/>
                        <a:latin typeface="Times New Roman"/>
                        <a:ea typeface="Times New Roman"/>
                      </a:endParaRPr>
                    </a:p>
                  </a:txBody>
                  <a:tcPr marL="61023" marR="610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endParaRPr lang="en-ZA" sz="900">
                        <a:effectLst/>
                        <a:latin typeface="Times New Roman"/>
                      </a:endParaRPr>
                    </a:p>
                  </a:txBody>
                  <a:tcPr marL="61023" marR="61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ZA" sz="900">
                        <a:effectLst/>
                        <a:latin typeface="Times New Roman"/>
                      </a:endParaRPr>
                    </a:p>
                  </a:txBody>
                  <a:tcPr marL="61023" marR="61023" marT="0" marB="0" anchor="b">
                    <a:lnL>
                      <a:noFill/>
                    </a:lnL>
                    <a:lnR>
                      <a:noFill/>
                    </a:lnR>
                    <a:lnT>
                      <a:noFill/>
                    </a:lnT>
                    <a:lnB>
                      <a:noFill/>
                    </a:lnB>
                  </a:tcPr>
                </a:tc>
                <a:tc>
                  <a:txBody>
                    <a:bodyPr/>
                    <a:lstStyle/>
                    <a:p>
                      <a:endParaRPr lang="en-ZA" sz="900">
                        <a:effectLst/>
                        <a:latin typeface="Times New Roman"/>
                      </a:endParaRPr>
                    </a:p>
                  </a:txBody>
                  <a:tcPr marL="61023" marR="61023" marT="0" marB="0" anchor="b">
                    <a:lnL>
                      <a:noFill/>
                    </a:lnL>
                    <a:lnR>
                      <a:noFill/>
                    </a:lnR>
                    <a:lnT>
                      <a:noFill/>
                    </a:lnT>
                    <a:lnB>
                      <a:noFill/>
                    </a:lnB>
                  </a:tcPr>
                </a:tc>
                <a:tc>
                  <a:txBody>
                    <a:bodyPr/>
                    <a:lstStyle/>
                    <a:p>
                      <a:endParaRPr lang="en-ZA" sz="900">
                        <a:effectLst/>
                        <a:latin typeface="Times New Roman"/>
                      </a:endParaRPr>
                    </a:p>
                  </a:txBody>
                  <a:tcPr marL="61023" marR="61023" marT="0" marB="0" anchor="b">
                    <a:lnL>
                      <a:noFill/>
                    </a:lnL>
                    <a:lnR>
                      <a:noFill/>
                    </a:lnR>
                    <a:lnT>
                      <a:noFill/>
                    </a:lnT>
                    <a:lnB>
                      <a:noFill/>
                    </a:lnB>
                  </a:tcPr>
                </a:tc>
                <a:tc>
                  <a:txBody>
                    <a:bodyPr/>
                    <a:lstStyle/>
                    <a:p>
                      <a:endParaRPr lang="en-ZA" sz="900" dirty="0">
                        <a:effectLst/>
                        <a:latin typeface="Times New Roman"/>
                      </a:endParaRPr>
                    </a:p>
                  </a:txBody>
                  <a:tcPr marL="61023" marR="61023" marT="0" marB="0" anchor="b">
                    <a:lnL>
                      <a:noFill/>
                    </a:lnL>
                    <a:lnR>
                      <a:noFill/>
                    </a:lnR>
                    <a:lnT>
                      <a:noFill/>
                    </a:lnT>
                    <a:lnB>
                      <a:noFill/>
                    </a:lnB>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2981748577"/>
      </p:ext>
    </p:extLst>
  </p:cSld>
  <p:clrMapOvr>
    <a:masterClrMapping/>
  </p:clrMapOvr>
  <p:transition spd="slow">
    <p:circl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4F123CC8-D279-4CA4-B144-58A9A33B6AA6}" type="slidenum">
              <a:rPr lang="en-US" altLang="en-US" sz="1200" smtClean="0">
                <a:solidFill>
                  <a:srgbClr val="898989"/>
                </a:solidFill>
              </a:rPr>
              <a:pPr>
                <a:spcBef>
                  <a:spcPct val="0"/>
                </a:spcBef>
                <a:buFontTx/>
                <a:buNone/>
              </a:pPr>
              <a:t>111</a:t>
            </a:fld>
            <a:endParaRPr lang="en-US" altLang="en-US" sz="1200">
              <a:solidFill>
                <a:srgbClr val="898989"/>
              </a:solidFill>
            </a:endParaRPr>
          </a:p>
        </p:txBody>
      </p:sp>
      <p:sp>
        <p:nvSpPr>
          <p:cNvPr id="5" name="Rectangle 4"/>
          <p:cNvSpPr/>
          <p:nvPr/>
        </p:nvSpPr>
        <p:spPr>
          <a:xfrm>
            <a:off x="1454333" y="2962586"/>
            <a:ext cx="6270171" cy="1938992"/>
          </a:xfrm>
          <a:prstGeom prst="rect">
            <a:avLst/>
          </a:prstGeom>
          <a:noFill/>
        </p:spPr>
        <p:txBody>
          <a:bodyPr>
            <a:spAutoFit/>
          </a:bodyPr>
          <a:lstStyle/>
          <a:p>
            <a:pPr algn="ctr">
              <a:defRPr/>
            </a:pPr>
            <a:r>
              <a:rPr lang="en-ZA" sz="4000" b="1" dirty="0" smtClean="0">
                <a:ln w="1905"/>
                <a:solidFill>
                  <a:srgbClr val="00B0F0"/>
                </a:solidFill>
                <a:effectLst>
                  <a:innerShdw blurRad="69850" dist="43180" dir="5400000">
                    <a:srgbClr val="000000">
                      <a:alpha val="65000"/>
                    </a:srgbClr>
                  </a:innerShdw>
                </a:effectLst>
              </a:rPr>
              <a:t>COMPARISON OF IMPLEMENTATION STATUS: 2017/18 AND 2018/19</a:t>
            </a: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111</a:t>
            </a:r>
            <a:endParaRPr lang="en-ZA" sz="1200" dirty="0">
              <a:solidFill>
                <a:prstClr val="black"/>
              </a:solidFill>
            </a:endParaRPr>
          </a:p>
        </p:txBody>
      </p:sp>
    </p:spTree>
    <p:extLst>
      <p:ext uri="{BB962C8B-B14F-4D97-AF65-F5344CB8AC3E}">
        <p14:creationId xmlns:p14="http://schemas.microsoft.com/office/powerpoint/2010/main" xmlns="" val="3084875677"/>
      </p:ext>
    </p:extLst>
  </p:cSld>
  <p:clrMapOvr>
    <a:masterClrMapping/>
  </p:clrMapOvr>
  <p:transition spd="slow">
    <p:circl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112</a:t>
            </a:fld>
            <a:endParaRPr lang="en-US"/>
          </a:p>
        </p:txBody>
      </p:sp>
      <p:sp>
        <p:nvSpPr>
          <p:cNvPr id="3" name="Rectangle 2"/>
          <p:cNvSpPr/>
          <p:nvPr/>
        </p:nvSpPr>
        <p:spPr>
          <a:xfrm>
            <a:off x="268431" y="1391297"/>
            <a:ext cx="8694917" cy="830997"/>
          </a:xfrm>
          <a:prstGeom prst="rect">
            <a:avLst/>
          </a:prstGeom>
        </p:spPr>
        <p:txBody>
          <a:bodyPr wrap="square">
            <a:spAutoFit/>
          </a:bodyPr>
          <a:lstStyle/>
          <a:p>
            <a:r>
              <a:rPr lang="en-ZA" sz="1600" b="1" dirty="0">
                <a:solidFill>
                  <a:prstClr val="black"/>
                </a:solidFill>
                <a:ea typeface="Calibri"/>
                <a:cs typeface="Times New Roman"/>
              </a:rPr>
              <a:t>The </a:t>
            </a:r>
            <a:r>
              <a:rPr lang="en-ZA" sz="1600" b="1" dirty="0" smtClean="0">
                <a:solidFill>
                  <a:prstClr val="black"/>
                </a:solidFill>
                <a:ea typeface="Calibri"/>
                <a:cs typeface="Times New Roman"/>
              </a:rPr>
              <a:t>following table depicts comparison of the implementation status of Q3 of 2017/18 and 2018/19</a:t>
            </a:r>
            <a:r>
              <a:rPr lang="en-ZA" sz="1600" dirty="0" smtClean="0">
                <a:solidFill>
                  <a:prstClr val="black"/>
                </a:solidFill>
                <a:ea typeface="Calibri"/>
                <a:cs typeface="Times New Roman"/>
              </a:rPr>
              <a:t>:</a:t>
            </a:r>
          </a:p>
          <a:p>
            <a:endParaRPr lang="en-ZA" sz="1600" dirty="0" smtClean="0">
              <a:solidFill>
                <a:prstClr val="black"/>
              </a:solidFill>
              <a:ea typeface="Calibri"/>
              <a:cs typeface="Times New Roman"/>
            </a:endParaRPr>
          </a:p>
          <a:p>
            <a:endParaRPr lang="en-ZA" sz="1600" dirty="0">
              <a:solidFill>
                <a:prstClr val="black"/>
              </a:solidFill>
              <a:ea typeface="Calibri"/>
              <a:cs typeface="Times New Roman"/>
            </a:endParaRPr>
          </a:p>
        </p:txBody>
      </p:sp>
      <p:sp>
        <p:nvSpPr>
          <p:cNvPr id="4" name="Rectangle 3"/>
          <p:cNvSpPr/>
          <p:nvPr/>
        </p:nvSpPr>
        <p:spPr>
          <a:xfrm>
            <a:off x="739239" y="734015"/>
            <a:ext cx="8080912" cy="584775"/>
          </a:xfrm>
          <a:prstGeom prst="rect">
            <a:avLst/>
          </a:prstGeom>
        </p:spPr>
        <p:txBody>
          <a:bodyPr wrap="square">
            <a:spAutoFit/>
          </a:bodyPr>
          <a:lstStyle/>
          <a:p>
            <a:pPr algn="ctr"/>
            <a:r>
              <a:rPr lang="en-ZA" sz="3200" b="1" dirty="0" smtClean="0">
                <a:solidFill>
                  <a:prstClr val="black"/>
                </a:solidFill>
                <a:ea typeface="Calibri"/>
                <a:cs typeface="Times New Roman"/>
              </a:rPr>
              <a:t>IMPLEMENTATION STATUS</a:t>
            </a:r>
            <a:endParaRPr lang="en-ZA" sz="3200" b="1" dirty="0">
              <a:solidFill>
                <a:prstClr val="black"/>
              </a:solidFill>
              <a:ea typeface="Calibri"/>
              <a:cs typeface="Times New Roman"/>
            </a:endParaRPr>
          </a:p>
        </p:txBody>
      </p:sp>
      <p:sp>
        <p:nvSpPr>
          <p:cNvPr id="5" name="TextBox 4"/>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112</a:t>
            </a:r>
            <a:endParaRPr lang="en-ZA" sz="1200"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306581198"/>
              </p:ext>
            </p:extLst>
          </p:nvPr>
        </p:nvGraphicFramePr>
        <p:xfrm>
          <a:off x="268359" y="1851454"/>
          <a:ext cx="8551794" cy="1151218"/>
        </p:xfrm>
        <a:graphic>
          <a:graphicData uri="http://schemas.openxmlformats.org/drawingml/2006/table">
            <a:tbl>
              <a:tblPr firstRow="1" bandRow="1">
                <a:tableStyleId>{5C22544A-7EE6-4342-B048-85BDC9FD1C3A}</a:tableStyleId>
              </a:tblPr>
              <a:tblGrid>
                <a:gridCol w="1135289">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776986">
                  <a:extLst>
                    <a:ext uri="{9D8B030D-6E8A-4147-A177-3AD203B41FA5}">
                      <a16:colId xmlns:a16="http://schemas.microsoft.com/office/drawing/2014/main" xmlns="" val="20003"/>
                    </a:ext>
                  </a:extLst>
                </a:gridCol>
                <a:gridCol w="807190">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733465">
                  <a:extLst>
                    <a:ext uri="{9D8B030D-6E8A-4147-A177-3AD203B41FA5}">
                      <a16:colId xmlns:a16="http://schemas.microsoft.com/office/drawing/2014/main" xmlns="" val="20006"/>
                    </a:ext>
                  </a:extLst>
                </a:gridCol>
                <a:gridCol w="911574">
                  <a:extLst>
                    <a:ext uri="{9D8B030D-6E8A-4147-A177-3AD203B41FA5}">
                      <a16:colId xmlns:a16="http://schemas.microsoft.com/office/drawing/2014/main" xmlns="" val="20007"/>
                    </a:ext>
                  </a:extLst>
                </a:gridCol>
                <a:gridCol w="911574">
                  <a:extLst>
                    <a:ext uri="{9D8B030D-6E8A-4147-A177-3AD203B41FA5}">
                      <a16:colId xmlns:a16="http://schemas.microsoft.com/office/drawing/2014/main" xmlns="" val="20008"/>
                    </a:ext>
                  </a:extLst>
                </a:gridCol>
                <a:gridCol w="683428">
                  <a:extLst>
                    <a:ext uri="{9D8B030D-6E8A-4147-A177-3AD203B41FA5}">
                      <a16:colId xmlns:a16="http://schemas.microsoft.com/office/drawing/2014/main" xmlns="" val="20009"/>
                    </a:ext>
                  </a:extLst>
                </a:gridCol>
              </a:tblGrid>
              <a:tr h="281402">
                <a:tc gridSpan="5">
                  <a:txBody>
                    <a:bodyPr/>
                    <a:lstStyle/>
                    <a:p>
                      <a:r>
                        <a:rPr lang="en-ZA" dirty="0" smtClean="0"/>
                        <a:t>2017/18 </a:t>
                      </a:r>
                      <a:endParaRPr lang="en-ZA" dirty="0"/>
                    </a:p>
                  </a:txBody>
                  <a:tcPr/>
                </a:tc>
                <a:tc hMerge="1">
                  <a:txBody>
                    <a:bodyPr/>
                    <a:lstStyle/>
                    <a:p>
                      <a:endParaRPr lang="en-ZA" dirty="0"/>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tc gridSpan="5">
                  <a:txBody>
                    <a:bodyPr/>
                    <a:lstStyle/>
                    <a:p>
                      <a:r>
                        <a:rPr lang="en-ZA" dirty="0" smtClean="0"/>
                        <a:t>2018/19</a:t>
                      </a:r>
                      <a:endParaRPr lang="en-ZA" dirty="0"/>
                    </a:p>
                  </a:txBody>
                  <a:tcPr/>
                </a:tc>
                <a:tc hMerge="1">
                  <a:txBody>
                    <a:bodyPr/>
                    <a:lstStyle/>
                    <a:p>
                      <a:endParaRPr lang="en-ZA" dirty="0"/>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414618">
                <a:tc>
                  <a:txBody>
                    <a:bodyPr/>
                    <a:lstStyle/>
                    <a:p>
                      <a:pPr>
                        <a:spcAft>
                          <a:spcPts val="0"/>
                        </a:spcAft>
                      </a:pPr>
                      <a:r>
                        <a:rPr lang="en-GB" sz="1100" b="1" dirty="0">
                          <a:solidFill>
                            <a:srgbClr val="000000"/>
                          </a:solidFill>
                          <a:effectLst/>
                          <a:latin typeface="Calibri"/>
                          <a:ea typeface="Times New Roman"/>
                          <a:cs typeface="Arial"/>
                        </a:rPr>
                        <a:t>Overall Progress</a:t>
                      </a:r>
                      <a:endParaRPr lang="en-ZA" sz="1100" dirty="0">
                        <a:effectLst/>
                        <a:latin typeface="Times New Roman"/>
                        <a:ea typeface="Times New Roman"/>
                      </a:endParaRPr>
                    </a:p>
                  </a:txBody>
                  <a:tcPr marL="61023" marR="61023" marT="0" marB="0" anchor="ctr"/>
                </a:tc>
                <a:tc>
                  <a:txBody>
                    <a:bodyPr/>
                    <a:lstStyle/>
                    <a:p>
                      <a:r>
                        <a:rPr lang="en-ZA" sz="1100" dirty="0" smtClean="0"/>
                        <a:t>13</a:t>
                      </a:r>
                      <a:endParaRPr lang="en-ZA" sz="1100" dirty="0"/>
                    </a:p>
                  </a:txBody>
                  <a:tcPr>
                    <a:solidFill>
                      <a:srgbClr val="FF0000"/>
                    </a:solidFill>
                  </a:tcPr>
                </a:tc>
                <a:tc>
                  <a:txBody>
                    <a:bodyPr/>
                    <a:lstStyle/>
                    <a:p>
                      <a:r>
                        <a:rPr lang="en-ZA" sz="1100" dirty="0" smtClean="0"/>
                        <a:t>28</a:t>
                      </a:r>
                      <a:endParaRPr lang="en-ZA" sz="1100" dirty="0"/>
                    </a:p>
                  </a:txBody>
                  <a:tcPr>
                    <a:solidFill>
                      <a:srgbClr val="339933"/>
                    </a:solidFill>
                  </a:tcPr>
                </a:tc>
                <a:tc>
                  <a:txBody>
                    <a:bodyPr/>
                    <a:lstStyle/>
                    <a:p>
                      <a:r>
                        <a:rPr lang="en-ZA" sz="1100" dirty="0" smtClean="0"/>
                        <a:t>30</a:t>
                      </a:r>
                      <a:endParaRPr lang="en-ZA" sz="1100" dirty="0"/>
                    </a:p>
                  </a:txBody>
                  <a:tcPr>
                    <a:solidFill>
                      <a:srgbClr val="FFC000"/>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mn-lt"/>
                          <a:ea typeface="+mn-ea"/>
                          <a:cs typeface="+mn-cs"/>
                        </a:rPr>
                        <a:t>Total findings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mn-lt"/>
                          <a:ea typeface="+mn-ea"/>
                          <a:cs typeface="+mn-cs"/>
                        </a:rPr>
                        <a:t>71</a:t>
                      </a:r>
                    </a:p>
                    <a:p>
                      <a:endParaRPr lang="en-ZA" sz="1100" dirty="0"/>
                    </a:p>
                  </a:txBody>
                  <a:tcPr/>
                </a:tc>
                <a:tc>
                  <a:txBody>
                    <a:bodyPr/>
                    <a:lstStyle/>
                    <a:p>
                      <a:pPr>
                        <a:spcAft>
                          <a:spcPts val="0"/>
                        </a:spcAft>
                      </a:pPr>
                      <a:r>
                        <a:rPr lang="en-GB" sz="1100" b="1" dirty="0">
                          <a:solidFill>
                            <a:srgbClr val="000000"/>
                          </a:solidFill>
                          <a:effectLst/>
                          <a:latin typeface="Calibri"/>
                          <a:ea typeface="Times New Roman"/>
                          <a:cs typeface="Arial"/>
                        </a:rPr>
                        <a:t>Overall Progress</a:t>
                      </a:r>
                      <a:endParaRPr lang="en-ZA" sz="1100" dirty="0">
                        <a:effectLst/>
                        <a:latin typeface="Times New Roman"/>
                        <a:ea typeface="Times New Roman"/>
                      </a:endParaRPr>
                    </a:p>
                  </a:txBody>
                  <a:tcPr marL="61023" marR="61023" marT="0" marB="0" anchor="ctr"/>
                </a:tc>
                <a:tc>
                  <a:txBody>
                    <a:bodyPr/>
                    <a:lstStyle/>
                    <a:p>
                      <a:pPr algn="ctr">
                        <a:spcAft>
                          <a:spcPts val="0"/>
                        </a:spcAft>
                      </a:pPr>
                      <a:r>
                        <a:rPr lang="en-GB" sz="1100" b="1" dirty="0" smtClean="0">
                          <a:solidFill>
                            <a:srgbClr val="000000"/>
                          </a:solidFill>
                          <a:effectLst/>
                          <a:latin typeface="Calibri"/>
                          <a:ea typeface="Times New Roman"/>
                          <a:cs typeface="Arial"/>
                        </a:rPr>
                        <a:t>21</a:t>
                      </a:r>
                      <a:endParaRPr lang="en-ZA" sz="1100" dirty="0">
                        <a:effectLst/>
                        <a:latin typeface="Times New Roman"/>
                        <a:ea typeface="Times New Roman"/>
                      </a:endParaRPr>
                    </a:p>
                  </a:txBody>
                  <a:tcPr marL="61023" marR="61023" marT="0" marB="0" anchor="ctr">
                    <a:solidFill>
                      <a:srgbClr val="FF0000"/>
                    </a:solidFill>
                  </a:tcPr>
                </a:tc>
                <a:tc>
                  <a:txBody>
                    <a:bodyPr/>
                    <a:lstStyle/>
                    <a:p>
                      <a:pPr algn="ctr">
                        <a:spcAft>
                          <a:spcPts val="0"/>
                        </a:spcAft>
                      </a:pPr>
                      <a:r>
                        <a:rPr lang="en-GB" sz="1100" b="1" dirty="0" smtClean="0">
                          <a:solidFill>
                            <a:srgbClr val="000000"/>
                          </a:solidFill>
                          <a:effectLst/>
                          <a:latin typeface="Calibri"/>
                          <a:ea typeface="Times New Roman"/>
                          <a:cs typeface="Arial"/>
                        </a:rPr>
                        <a:t>22</a:t>
                      </a:r>
                      <a:endParaRPr lang="en-ZA" sz="1100" dirty="0">
                        <a:effectLst/>
                        <a:latin typeface="Times New Roman"/>
                        <a:ea typeface="Times New Roman"/>
                      </a:endParaRPr>
                    </a:p>
                  </a:txBody>
                  <a:tcPr marL="61023" marR="61023" marT="0" marB="0" anchor="ctr">
                    <a:solidFill>
                      <a:srgbClr val="339933"/>
                    </a:solidFill>
                  </a:tcPr>
                </a:tc>
                <a:tc>
                  <a:txBody>
                    <a:bodyPr/>
                    <a:lstStyle/>
                    <a:p>
                      <a:pPr algn="ctr">
                        <a:spcAft>
                          <a:spcPts val="0"/>
                        </a:spcAft>
                      </a:pPr>
                      <a:r>
                        <a:rPr lang="en-GB" sz="1100" b="1" dirty="0" smtClean="0">
                          <a:solidFill>
                            <a:srgbClr val="000000"/>
                          </a:solidFill>
                          <a:effectLst/>
                          <a:latin typeface="Calibri"/>
                          <a:ea typeface="Times New Roman"/>
                          <a:cs typeface="Arial"/>
                        </a:rPr>
                        <a:t>38</a:t>
                      </a:r>
                      <a:endParaRPr lang="en-ZA" sz="1100" dirty="0">
                        <a:effectLst/>
                        <a:latin typeface="Times New Roman"/>
                        <a:ea typeface="Times New Roman"/>
                      </a:endParaRPr>
                    </a:p>
                  </a:txBody>
                  <a:tcPr marL="61023" marR="61023" marT="0" marB="0" anchor="ctr">
                    <a:solidFill>
                      <a:srgbClr val="FFC000"/>
                    </a:solidFill>
                  </a:tcPr>
                </a:tc>
                <a:tc rowSpan="2">
                  <a:txBody>
                    <a:bodyPr/>
                    <a:lstStyle/>
                    <a:p>
                      <a:pPr algn="l"/>
                      <a:r>
                        <a:rPr lang="en-ZA" sz="1100" b="1" dirty="0" smtClean="0"/>
                        <a:t>Total findings </a:t>
                      </a:r>
                    </a:p>
                    <a:p>
                      <a:pPr algn="l"/>
                      <a:r>
                        <a:rPr lang="en-ZA" sz="1100" b="1" dirty="0" smtClean="0"/>
                        <a:t>81</a:t>
                      </a:r>
                      <a:endParaRPr lang="en-ZA" sz="1100" b="1" dirty="0"/>
                    </a:p>
                  </a:txBody>
                  <a:tcPr/>
                </a:tc>
                <a:extLst>
                  <a:ext uri="{0D108BD9-81ED-4DB2-BD59-A6C34878D82A}">
                    <a16:rowId xmlns:a16="http://schemas.microsoft.com/office/drawing/2014/main" xmlns="" val="10001"/>
                  </a:ext>
                </a:extLst>
              </a:tr>
              <a:tr h="370840">
                <a:tc>
                  <a:txBody>
                    <a:bodyPr/>
                    <a:lstStyle/>
                    <a:p>
                      <a:pPr>
                        <a:spcAft>
                          <a:spcPts val="0"/>
                        </a:spcAft>
                      </a:pPr>
                      <a:r>
                        <a:rPr lang="en-GB" sz="1100" b="1" dirty="0">
                          <a:solidFill>
                            <a:srgbClr val="000000"/>
                          </a:solidFill>
                          <a:effectLst/>
                          <a:latin typeface="Calibri"/>
                          <a:ea typeface="Times New Roman"/>
                          <a:cs typeface="Arial"/>
                        </a:rPr>
                        <a:t>Implementation %</a:t>
                      </a:r>
                      <a:endParaRPr lang="en-ZA" sz="1100" dirty="0">
                        <a:effectLst/>
                        <a:latin typeface="Times New Roman"/>
                        <a:ea typeface="Times New Roman"/>
                      </a:endParaRPr>
                    </a:p>
                  </a:txBody>
                  <a:tcPr marL="61023" marR="61023" marT="0" marB="0" anchor="ctr"/>
                </a:tc>
                <a:tc>
                  <a:txBody>
                    <a:bodyPr/>
                    <a:lstStyle/>
                    <a:p>
                      <a:r>
                        <a:rPr lang="en-ZA" sz="1100" dirty="0" smtClean="0"/>
                        <a:t>18%</a:t>
                      </a:r>
                      <a:endParaRPr lang="en-ZA" sz="1100" dirty="0"/>
                    </a:p>
                  </a:txBody>
                  <a:tcPr>
                    <a:solidFill>
                      <a:srgbClr val="FF0000"/>
                    </a:solidFill>
                  </a:tcPr>
                </a:tc>
                <a:tc>
                  <a:txBody>
                    <a:bodyPr/>
                    <a:lstStyle/>
                    <a:p>
                      <a:r>
                        <a:rPr lang="en-ZA" sz="1100" dirty="0" smtClean="0"/>
                        <a:t>39%</a:t>
                      </a:r>
                      <a:endParaRPr lang="en-ZA" sz="1100" dirty="0"/>
                    </a:p>
                  </a:txBody>
                  <a:tcPr>
                    <a:solidFill>
                      <a:srgbClr val="339933"/>
                    </a:solidFill>
                  </a:tcPr>
                </a:tc>
                <a:tc>
                  <a:txBody>
                    <a:bodyPr/>
                    <a:lstStyle/>
                    <a:p>
                      <a:r>
                        <a:rPr lang="en-ZA" sz="1100" dirty="0" smtClean="0"/>
                        <a:t>42%</a:t>
                      </a:r>
                      <a:endParaRPr lang="en-ZA" sz="1100" dirty="0"/>
                    </a:p>
                  </a:txBody>
                  <a:tcPr>
                    <a:solidFill>
                      <a:srgbClr val="FFC000"/>
                    </a:solidFill>
                  </a:tcPr>
                </a:tc>
                <a:tc vMerge="1">
                  <a:txBody>
                    <a:bodyPr/>
                    <a:lstStyle/>
                    <a:p>
                      <a:endParaRPr lang="en-ZA" sz="1100" dirty="0"/>
                    </a:p>
                  </a:txBody>
                  <a:tcPr/>
                </a:tc>
                <a:tc>
                  <a:txBody>
                    <a:bodyPr/>
                    <a:lstStyle/>
                    <a:p>
                      <a:pPr>
                        <a:spcAft>
                          <a:spcPts val="0"/>
                        </a:spcAft>
                      </a:pPr>
                      <a:r>
                        <a:rPr lang="en-GB" sz="1100" b="1" dirty="0">
                          <a:solidFill>
                            <a:srgbClr val="000000"/>
                          </a:solidFill>
                          <a:effectLst/>
                          <a:latin typeface="Calibri"/>
                          <a:ea typeface="Times New Roman"/>
                          <a:cs typeface="Arial"/>
                        </a:rPr>
                        <a:t>Implementation %</a:t>
                      </a:r>
                      <a:endParaRPr lang="en-ZA" sz="1100" dirty="0">
                        <a:effectLst/>
                        <a:latin typeface="Times New Roman"/>
                        <a:ea typeface="Times New Roman"/>
                      </a:endParaRPr>
                    </a:p>
                  </a:txBody>
                  <a:tcPr marL="61023" marR="61023" marT="0" marB="0" anchor="ctr"/>
                </a:tc>
                <a:tc>
                  <a:txBody>
                    <a:bodyPr/>
                    <a:lstStyle/>
                    <a:p>
                      <a:pPr algn="ctr">
                        <a:spcAft>
                          <a:spcPts val="0"/>
                        </a:spcAft>
                      </a:pPr>
                      <a:r>
                        <a:rPr lang="en-GB" sz="1100" b="1" dirty="0" smtClean="0">
                          <a:solidFill>
                            <a:srgbClr val="000000"/>
                          </a:solidFill>
                          <a:effectLst/>
                          <a:latin typeface="Calibri"/>
                          <a:ea typeface="Times New Roman"/>
                          <a:cs typeface="Arial"/>
                        </a:rPr>
                        <a:t>26%</a:t>
                      </a:r>
                      <a:endParaRPr lang="en-ZA" sz="1100" dirty="0">
                        <a:effectLst/>
                        <a:latin typeface="Times New Roman"/>
                        <a:ea typeface="Times New Roman"/>
                      </a:endParaRPr>
                    </a:p>
                  </a:txBody>
                  <a:tcPr marL="61023" marR="61023" marT="0" marB="0" anchor="ctr">
                    <a:solidFill>
                      <a:srgbClr val="FF0000"/>
                    </a:solidFill>
                  </a:tcPr>
                </a:tc>
                <a:tc>
                  <a:txBody>
                    <a:bodyPr/>
                    <a:lstStyle/>
                    <a:p>
                      <a:pPr algn="ctr">
                        <a:spcAft>
                          <a:spcPts val="0"/>
                        </a:spcAft>
                      </a:pPr>
                      <a:r>
                        <a:rPr lang="en-GB" sz="1100" b="1" dirty="0" smtClean="0">
                          <a:solidFill>
                            <a:srgbClr val="000000"/>
                          </a:solidFill>
                          <a:effectLst/>
                          <a:latin typeface="Calibri"/>
                          <a:ea typeface="Times New Roman"/>
                          <a:cs typeface="Arial"/>
                        </a:rPr>
                        <a:t>27%</a:t>
                      </a:r>
                      <a:endParaRPr lang="en-ZA" sz="1100" dirty="0">
                        <a:effectLst/>
                        <a:latin typeface="Times New Roman"/>
                        <a:ea typeface="Times New Roman"/>
                      </a:endParaRPr>
                    </a:p>
                  </a:txBody>
                  <a:tcPr marL="61023" marR="61023" marT="0" marB="0" anchor="ctr">
                    <a:solidFill>
                      <a:srgbClr val="339933"/>
                    </a:solidFill>
                  </a:tcPr>
                </a:tc>
                <a:tc>
                  <a:txBody>
                    <a:bodyPr/>
                    <a:lstStyle/>
                    <a:p>
                      <a:pPr algn="ctr">
                        <a:spcAft>
                          <a:spcPts val="0"/>
                        </a:spcAft>
                      </a:pPr>
                      <a:r>
                        <a:rPr lang="en-GB" sz="1100" b="1" dirty="0" smtClean="0">
                          <a:solidFill>
                            <a:srgbClr val="000000"/>
                          </a:solidFill>
                          <a:effectLst/>
                          <a:latin typeface="Calibri"/>
                          <a:ea typeface="Times New Roman"/>
                          <a:cs typeface="Arial"/>
                        </a:rPr>
                        <a:t>47%</a:t>
                      </a:r>
                      <a:endParaRPr lang="en-ZA" sz="1100" dirty="0">
                        <a:effectLst/>
                        <a:latin typeface="Times New Roman"/>
                        <a:ea typeface="Times New Roman"/>
                      </a:endParaRPr>
                    </a:p>
                  </a:txBody>
                  <a:tcPr marL="61023" marR="61023" marT="0" marB="0" anchor="ctr">
                    <a:solidFill>
                      <a:srgbClr val="FFC000"/>
                    </a:solidFill>
                  </a:tcPr>
                </a:tc>
                <a:tc vMerge="1">
                  <a:txBody>
                    <a:bodyPr/>
                    <a:lstStyle/>
                    <a:p>
                      <a:endParaRPr lang="en-ZA" sz="1100" dirty="0"/>
                    </a:p>
                  </a:txBody>
                  <a:tcPr/>
                </a:tc>
                <a:extLst>
                  <a:ext uri="{0D108BD9-81ED-4DB2-BD59-A6C34878D82A}">
                    <a16:rowId xmlns:a16="http://schemas.microsoft.com/office/drawing/2014/main" xmlns="" val="10002"/>
                  </a:ext>
                </a:extLst>
              </a:tr>
            </a:tbl>
          </a:graphicData>
        </a:graphic>
      </p:graphicFrame>
      <p:sp>
        <p:nvSpPr>
          <p:cNvPr id="7" name="Rectangle 6"/>
          <p:cNvSpPr/>
          <p:nvPr/>
        </p:nvSpPr>
        <p:spPr>
          <a:xfrm>
            <a:off x="270755" y="3244694"/>
            <a:ext cx="7065780" cy="1600438"/>
          </a:xfrm>
          <a:prstGeom prst="rect">
            <a:avLst/>
          </a:prstGeom>
        </p:spPr>
        <p:txBody>
          <a:bodyPr wrap="none">
            <a:spAutoFit/>
          </a:bodyPr>
          <a:lstStyle/>
          <a:p>
            <a:r>
              <a:rPr lang="en-ZA" sz="1400" dirty="0" smtClean="0">
                <a:solidFill>
                  <a:prstClr val="black"/>
                </a:solidFill>
                <a:ea typeface="Calibri"/>
                <a:cs typeface="Times New Roman"/>
              </a:rPr>
              <a:t>As at November 2019, the current implementation status is </a:t>
            </a:r>
            <a:r>
              <a:rPr lang="en-ZA" sz="1400" b="1" dirty="0" smtClean="0">
                <a:solidFill>
                  <a:prstClr val="black"/>
                </a:solidFill>
                <a:ea typeface="Calibri"/>
                <a:cs typeface="Times New Roman"/>
              </a:rPr>
              <a:t>27%</a:t>
            </a:r>
            <a:r>
              <a:rPr lang="en-ZA" sz="1400" dirty="0" smtClean="0">
                <a:solidFill>
                  <a:prstClr val="black"/>
                </a:solidFill>
                <a:ea typeface="Calibri"/>
                <a:cs typeface="Times New Roman"/>
              </a:rPr>
              <a:t> as compared to </a:t>
            </a:r>
            <a:r>
              <a:rPr lang="en-ZA" sz="1400" b="1" dirty="0" smtClean="0">
                <a:solidFill>
                  <a:prstClr val="black"/>
                </a:solidFill>
                <a:ea typeface="Calibri"/>
                <a:cs typeface="Times New Roman"/>
              </a:rPr>
              <a:t>39%</a:t>
            </a:r>
            <a:r>
              <a:rPr lang="en-ZA" sz="1400" dirty="0" smtClean="0">
                <a:solidFill>
                  <a:prstClr val="black"/>
                </a:solidFill>
                <a:ea typeface="Calibri"/>
                <a:cs typeface="Times New Roman"/>
              </a:rPr>
              <a:t> </a:t>
            </a:r>
          </a:p>
          <a:p>
            <a:r>
              <a:rPr lang="en-ZA" sz="1400" dirty="0" smtClean="0">
                <a:solidFill>
                  <a:prstClr val="black"/>
                </a:solidFill>
                <a:ea typeface="Calibri"/>
                <a:cs typeface="Times New Roman"/>
              </a:rPr>
              <a:t>of implementation status for 2017/18 financial year.          </a:t>
            </a:r>
          </a:p>
          <a:p>
            <a:endParaRPr lang="en-ZA" sz="1400" dirty="0">
              <a:solidFill>
                <a:prstClr val="black"/>
              </a:solidFill>
              <a:cs typeface="Times New Roman"/>
            </a:endParaRPr>
          </a:p>
          <a:p>
            <a:r>
              <a:rPr lang="en-ZA" sz="1400" dirty="0" smtClean="0">
                <a:solidFill>
                  <a:prstClr val="black"/>
                </a:solidFill>
                <a:cs typeface="Times New Roman"/>
              </a:rPr>
              <a:t>The difference is due to the following reasons:</a:t>
            </a:r>
          </a:p>
          <a:p>
            <a:endParaRPr lang="en-ZA" sz="1400" dirty="0">
              <a:solidFill>
                <a:prstClr val="black"/>
              </a:solidFill>
              <a:cs typeface="Times New Roman"/>
            </a:endParaRPr>
          </a:p>
          <a:p>
            <a:pPr marL="285750" indent="-285750">
              <a:buFont typeface="Arial" panose="020B0604020202020204" pitchFamily="34" charset="0"/>
              <a:buChar char="•"/>
            </a:pPr>
            <a:r>
              <a:rPr lang="en-ZA" sz="1400" dirty="0" smtClean="0">
                <a:solidFill>
                  <a:prstClr val="black"/>
                </a:solidFill>
                <a:cs typeface="Times New Roman"/>
              </a:rPr>
              <a:t>AGSA completed the audit by the 31</a:t>
            </a:r>
            <a:r>
              <a:rPr lang="en-ZA" sz="1400" baseline="30000" dirty="0" smtClean="0">
                <a:solidFill>
                  <a:prstClr val="black"/>
                </a:solidFill>
                <a:cs typeface="Times New Roman"/>
              </a:rPr>
              <a:t>st</a:t>
            </a:r>
            <a:r>
              <a:rPr lang="en-ZA" sz="1400" dirty="0" smtClean="0">
                <a:solidFill>
                  <a:prstClr val="black"/>
                </a:solidFill>
                <a:cs typeface="Times New Roman"/>
              </a:rPr>
              <a:t> of August 2019 as compared to the 31</a:t>
            </a:r>
            <a:r>
              <a:rPr lang="en-ZA" sz="1400" baseline="30000" dirty="0" smtClean="0">
                <a:solidFill>
                  <a:prstClr val="black"/>
                </a:solidFill>
                <a:cs typeface="Times New Roman"/>
              </a:rPr>
              <a:t>st</a:t>
            </a:r>
            <a:r>
              <a:rPr lang="en-ZA" sz="1400" dirty="0" smtClean="0">
                <a:solidFill>
                  <a:prstClr val="black"/>
                </a:solidFill>
                <a:cs typeface="Times New Roman"/>
              </a:rPr>
              <a:t> of July 2018.</a:t>
            </a:r>
          </a:p>
          <a:p>
            <a:pPr marL="285750" indent="-285750">
              <a:buFont typeface="Arial" panose="020B0604020202020204" pitchFamily="34" charset="0"/>
              <a:buChar char="•"/>
            </a:pPr>
            <a:r>
              <a:rPr lang="en-ZA" sz="1400" dirty="0" smtClean="0">
                <a:solidFill>
                  <a:prstClr val="black"/>
                </a:solidFill>
                <a:cs typeface="Times New Roman"/>
              </a:rPr>
              <a:t>They were findings which emanated from PIC processes.</a:t>
            </a:r>
            <a:endParaRPr lang="en-ZA" sz="1400" dirty="0">
              <a:solidFill>
                <a:prstClr val="black"/>
              </a:solidFill>
            </a:endParaRPr>
          </a:p>
        </p:txBody>
      </p:sp>
    </p:spTree>
    <p:extLst>
      <p:ext uri="{BB962C8B-B14F-4D97-AF65-F5344CB8AC3E}">
        <p14:creationId xmlns:p14="http://schemas.microsoft.com/office/powerpoint/2010/main" xmlns="" val="3014881057"/>
      </p:ext>
    </p:extLst>
  </p:cSld>
  <p:clrMapOvr>
    <a:masterClrMapping/>
  </p:clrMapOvr>
  <p:transition spd="slow">
    <p:circl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4F123CC8-D279-4CA4-B144-58A9A33B6AA6}" type="slidenum">
              <a:rPr lang="en-US" altLang="en-US" sz="1200" smtClean="0">
                <a:solidFill>
                  <a:srgbClr val="898989"/>
                </a:solidFill>
              </a:rPr>
              <a:pPr>
                <a:spcBef>
                  <a:spcPct val="0"/>
                </a:spcBef>
                <a:buFontTx/>
                <a:buNone/>
              </a:pPr>
              <a:t>113</a:t>
            </a:fld>
            <a:endParaRPr lang="en-US" altLang="en-US" sz="1200">
              <a:solidFill>
                <a:srgbClr val="898989"/>
              </a:solidFill>
            </a:endParaRPr>
          </a:p>
        </p:txBody>
      </p:sp>
      <p:sp>
        <p:nvSpPr>
          <p:cNvPr id="5" name="Rectangle 4"/>
          <p:cNvSpPr/>
          <p:nvPr/>
        </p:nvSpPr>
        <p:spPr>
          <a:xfrm>
            <a:off x="1454333" y="2962586"/>
            <a:ext cx="6270171" cy="707886"/>
          </a:xfrm>
          <a:prstGeom prst="rect">
            <a:avLst/>
          </a:prstGeom>
          <a:noFill/>
        </p:spPr>
        <p:txBody>
          <a:bodyPr>
            <a:spAutoFit/>
          </a:bodyPr>
          <a:lstStyle/>
          <a:p>
            <a:pPr algn="ctr">
              <a:defRPr/>
            </a:pPr>
            <a:r>
              <a:rPr lang="en-ZA" sz="4000" b="1" dirty="0" smtClean="0">
                <a:ln w="1905"/>
                <a:solidFill>
                  <a:srgbClr val="00B0F0"/>
                </a:solidFill>
                <a:effectLst>
                  <a:innerShdw blurRad="69850" dist="43180" dir="5400000">
                    <a:srgbClr val="000000">
                      <a:alpha val="65000"/>
                    </a:srgbClr>
                  </a:innerShdw>
                </a:effectLst>
              </a:rPr>
              <a:t>OVERALL ACTION PLAN</a:t>
            </a: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8316436" y="275044"/>
            <a:ext cx="503917" cy="276225"/>
          </a:xfrm>
          <a:prstGeom prst="rect">
            <a:avLst/>
          </a:prstGeom>
          <a:solidFill>
            <a:schemeClr val="accent2"/>
          </a:solidFill>
        </p:spPr>
        <p:txBody>
          <a:bodyPr wrap="square">
            <a:spAutoFit/>
          </a:bodyPr>
          <a:lstStyle/>
          <a:p>
            <a:pPr>
              <a:defRPr/>
            </a:pPr>
            <a:r>
              <a:rPr lang="en-ZA" sz="1200" dirty="0" smtClean="0">
                <a:solidFill>
                  <a:prstClr val="black"/>
                </a:solidFill>
              </a:rPr>
              <a:t>113</a:t>
            </a:r>
            <a:endParaRPr lang="en-ZA" sz="1200" dirty="0">
              <a:solidFill>
                <a:prstClr val="black"/>
              </a:solidFill>
            </a:endParaRPr>
          </a:p>
        </p:txBody>
      </p:sp>
    </p:spTree>
    <p:extLst>
      <p:ext uri="{BB962C8B-B14F-4D97-AF65-F5344CB8AC3E}">
        <p14:creationId xmlns:p14="http://schemas.microsoft.com/office/powerpoint/2010/main" xmlns="" val="13547224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114</a:t>
            </a:fld>
            <a:endParaRPr lang="en-US"/>
          </a:p>
        </p:txBody>
      </p:sp>
      <p:sp>
        <p:nvSpPr>
          <p:cNvPr id="3" name="Rectangle 2"/>
          <p:cNvSpPr/>
          <p:nvPr/>
        </p:nvSpPr>
        <p:spPr>
          <a:xfrm>
            <a:off x="268431" y="1391657"/>
            <a:ext cx="8694917" cy="5478423"/>
          </a:xfrm>
          <a:prstGeom prst="rect">
            <a:avLst/>
          </a:prstGeom>
        </p:spPr>
        <p:txBody>
          <a:bodyPr wrap="square">
            <a:spAutoFit/>
          </a:bodyPr>
          <a:lstStyle/>
          <a:p>
            <a:r>
              <a:rPr lang="en-ZA" sz="1400" b="1" dirty="0">
                <a:solidFill>
                  <a:prstClr val="black"/>
                </a:solidFill>
                <a:ea typeface="Calibri"/>
                <a:cs typeface="Times New Roman"/>
              </a:rPr>
              <a:t>The Fund has </a:t>
            </a:r>
            <a:r>
              <a:rPr lang="en-ZA" sz="1400" b="1" dirty="0" smtClean="0">
                <a:solidFill>
                  <a:prstClr val="black"/>
                </a:solidFill>
                <a:ea typeface="Calibri"/>
                <a:cs typeface="Times New Roman"/>
              </a:rPr>
              <a:t>adopted the following clean audit pillars to improve overall action plan</a:t>
            </a:r>
            <a:r>
              <a:rPr lang="en-ZA" sz="1400" dirty="0" smtClean="0">
                <a:solidFill>
                  <a:prstClr val="black"/>
                </a:solidFill>
                <a:ea typeface="Calibri"/>
                <a:cs typeface="Times New Roman"/>
              </a:rPr>
              <a:t>:</a:t>
            </a:r>
          </a:p>
          <a:p>
            <a:endParaRPr lang="en-ZA" sz="1400" dirty="0" smtClean="0">
              <a:solidFill>
                <a:prstClr val="black"/>
              </a:solidFill>
              <a:ea typeface="Calibri"/>
              <a:cs typeface="Times New Roman"/>
            </a:endParaRPr>
          </a:p>
          <a:p>
            <a:pPr>
              <a:buSzPts val="2000"/>
              <a:buFont typeface="Wingdings"/>
              <a:buChar char="Ø"/>
            </a:pPr>
            <a:r>
              <a:rPr lang="en-ZA" sz="1400" b="1" dirty="0" smtClean="0">
                <a:solidFill>
                  <a:srgbClr val="000000"/>
                </a:solidFill>
              </a:rPr>
              <a:t>QUALITY OF FINANCIAL STATEMENT;</a:t>
            </a:r>
          </a:p>
          <a:p>
            <a:pPr>
              <a:buSzPts val="2000"/>
              <a:buFont typeface="Wingdings"/>
              <a:buChar char="Ø"/>
            </a:pPr>
            <a:endParaRPr lang="en-ZA" sz="1400" dirty="0">
              <a:solidFill>
                <a:srgbClr val="000000"/>
              </a:solidFill>
            </a:endParaRPr>
          </a:p>
          <a:p>
            <a:pPr>
              <a:buSzPts val="2000"/>
              <a:buFont typeface="Wingdings"/>
              <a:buChar char="Ø"/>
            </a:pPr>
            <a:r>
              <a:rPr lang="en-GB" sz="1400" b="1" dirty="0">
                <a:solidFill>
                  <a:srgbClr val="000000"/>
                </a:solidFill>
                <a:ea typeface="Times New Roman"/>
                <a:cs typeface="Arial"/>
              </a:rPr>
              <a:t>INTERNAL CONTROL (CONTROL SELF </a:t>
            </a:r>
            <a:r>
              <a:rPr lang="en-GB" sz="1400" b="1" dirty="0" smtClean="0">
                <a:solidFill>
                  <a:srgbClr val="000000"/>
                </a:solidFill>
                <a:ea typeface="Times New Roman"/>
                <a:cs typeface="Arial"/>
              </a:rPr>
              <a:t>ASSESSMENT);</a:t>
            </a:r>
            <a:endParaRPr lang="en-ZA" sz="1400" dirty="0" smtClean="0">
              <a:solidFill>
                <a:srgbClr val="000000"/>
              </a:solidFill>
            </a:endParaRPr>
          </a:p>
          <a:p>
            <a:pPr>
              <a:buSzPts val="2000"/>
              <a:buFont typeface="Wingdings"/>
              <a:buChar char="Ø"/>
            </a:pPr>
            <a:endParaRPr lang="en-ZA" sz="1400" dirty="0">
              <a:solidFill>
                <a:srgbClr val="000000"/>
              </a:solidFill>
            </a:endParaRPr>
          </a:p>
          <a:p>
            <a:pPr>
              <a:buSzPts val="2000"/>
              <a:buFont typeface="Wingdings"/>
              <a:buChar char="Ø"/>
            </a:pPr>
            <a:r>
              <a:rPr lang="en-GB" sz="1400" b="1" dirty="0" smtClean="0">
                <a:solidFill>
                  <a:srgbClr val="000000"/>
                </a:solidFill>
                <a:ea typeface="Times New Roman"/>
                <a:cs typeface="Arial"/>
              </a:rPr>
              <a:t>IMPROVE GOVERNANCE PROCESS;</a:t>
            </a:r>
            <a:endParaRPr lang="en-ZA" sz="1400" dirty="0" smtClean="0">
              <a:solidFill>
                <a:srgbClr val="000000"/>
              </a:solidFill>
            </a:endParaRPr>
          </a:p>
          <a:p>
            <a:pPr>
              <a:buSzPts val="2000"/>
              <a:buFont typeface="Wingdings"/>
              <a:buChar char="Ø"/>
            </a:pPr>
            <a:endParaRPr lang="en-ZA" sz="1400" dirty="0">
              <a:solidFill>
                <a:srgbClr val="000000"/>
              </a:solidFill>
            </a:endParaRPr>
          </a:p>
          <a:p>
            <a:pPr>
              <a:buSzPts val="2000"/>
              <a:buFont typeface="Wingdings"/>
              <a:buChar char="Ø"/>
            </a:pPr>
            <a:r>
              <a:rPr lang="en-GB" sz="1400" b="1" dirty="0">
                <a:solidFill>
                  <a:prstClr val="black"/>
                </a:solidFill>
              </a:rPr>
              <a:t>CONSEQUENCE </a:t>
            </a:r>
            <a:r>
              <a:rPr lang="en-GB" sz="1400" b="1" dirty="0" smtClean="0">
                <a:solidFill>
                  <a:prstClr val="black"/>
                </a:solidFill>
              </a:rPr>
              <a:t>MANAGEMENT</a:t>
            </a:r>
            <a:r>
              <a:rPr lang="en-ZA" sz="1400" dirty="0" smtClean="0">
                <a:solidFill>
                  <a:srgbClr val="000000"/>
                </a:solidFill>
              </a:rPr>
              <a:t>;</a:t>
            </a:r>
          </a:p>
          <a:p>
            <a:pPr>
              <a:buSzPts val="2000"/>
              <a:buFont typeface="Wingdings"/>
              <a:buChar char="Ø"/>
            </a:pPr>
            <a:endParaRPr lang="en-ZA" sz="1400" dirty="0">
              <a:solidFill>
                <a:srgbClr val="000000"/>
              </a:solidFill>
            </a:endParaRPr>
          </a:p>
          <a:p>
            <a:pPr>
              <a:buSzPts val="2000"/>
              <a:buFont typeface="Wingdings"/>
              <a:buChar char="Ø"/>
            </a:pPr>
            <a:r>
              <a:rPr lang="en-GB" sz="1400" b="1" dirty="0">
                <a:solidFill>
                  <a:prstClr val="black"/>
                </a:solidFill>
              </a:rPr>
              <a:t>RECORD </a:t>
            </a:r>
            <a:r>
              <a:rPr lang="en-GB" sz="1400" b="1" dirty="0" smtClean="0">
                <a:solidFill>
                  <a:prstClr val="black"/>
                </a:solidFill>
              </a:rPr>
              <a:t>KEEPING</a:t>
            </a:r>
            <a:r>
              <a:rPr lang="en-ZA" sz="1400" dirty="0" smtClean="0">
                <a:solidFill>
                  <a:srgbClr val="000000"/>
                </a:solidFill>
              </a:rPr>
              <a:t>;</a:t>
            </a:r>
          </a:p>
          <a:p>
            <a:pPr>
              <a:buSzPts val="2000"/>
              <a:buFont typeface="Wingdings"/>
              <a:buChar char="Ø"/>
            </a:pPr>
            <a:endParaRPr lang="en-ZA" sz="1400" dirty="0">
              <a:solidFill>
                <a:srgbClr val="000000"/>
              </a:solidFill>
            </a:endParaRPr>
          </a:p>
          <a:p>
            <a:pPr>
              <a:buSzPts val="2000"/>
              <a:buFont typeface="Wingdings"/>
              <a:buChar char="Ø"/>
            </a:pPr>
            <a:r>
              <a:rPr lang="en-GB" sz="1400" b="1" dirty="0">
                <a:solidFill>
                  <a:prstClr val="black"/>
                </a:solidFill>
              </a:rPr>
              <a:t>IRREGULAR </a:t>
            </a:r>
            <a:r>
              <a:rPr lang="en-GB" sz="1400" b="1" dirty="0" smtClean="0">
                <a:solidFill>
                  <a:prstClr val="black"/>
                </a:solidFill>
              </a:rPr>
              <a:t>EXPENDITURE</a:t>
            </a:r>
            <a:r>
              <a:rPr lang="en-ZA" sz="1400" dirty="0" smtClean="0">
                <a:solidFill>
                  <a:srgbClr val="000000"/>
                </a:solidFill>
              </a:rPr>
              <a:t>;</a:t>
            </a:r>
          </a:p>
          <a:p>
            <a:pPr>
              <a:buSzPts val="2000"/>
              <a:buFont typeface="Wingdings"/>
              <a:buChar char="Ø"/>
            </a:pPr>
            <a:endParaRPr lang="en-ZA" sz="1400" dirty="0">
              <a:solidFill>
                <a:srgbClr val="000000"/>
              </a:solidFill>
            </a:endParaRPr>
          </a:p>
          <a:p>
            <a:pPr>
              <a:buSzPts val="2000"/>
              <a:buFont typeface="Wingdings"/>
              <a:buChar char="Ø"/>
            </a:pPr>
            <a:r>
              <a:rPr lang="en-GB" sz="1400" b="1" dirty="0">
                <a:solidFill>
                  <a:prstClr val="black"/>
                </a:solidFill>
              </a:rPr>
              <a:t>IMPROVE INVESTMENT </a:t>
            </a:r>
            <a:r>
              <a:rPr lang="en-GB" sz="1400" b="1" dirty="0" smtClean="0">
                <a:solidFill>
                  <a:prstClr val="black"/>
                </a:solidFill>
              </a:rPr>
              <a:t>CONTROLS;</a:t>
            </a:r>
          </a:p>
          <a:p>
            <a:pPr>
              <a:buSzPts val="2000"/>
              <a:buFont typeface="Wingdings"/>
              <a:buChar char="Ø"/>
            </a:pPr>
            <a:endParaRPr lang="en-GB" sz="1400" b="1" dirty="0" smtClean="0">
              <a:solidFill>
                <a:prstClr val="black"/>
              </a:solidFill>
            </a:endParaRPr>
          </a:p>
          <a:p>
            <a:pPr>
              <a:buSzPts val="2000"/>
              <a:buFont typeface="Wingdings"/>
              <a:buChar char="Ø"/>
            </a:pPr>
            <a:r>
              <a:rPr lang="en-GB" sz="1400" b="1" dirty="0">
                <a:solidFill>
                  <a:prstClr val="black"/>
                </a:solidFill>
              </a:rPr>
              <a:t>EFFECTIVE COMPLIANCE LEVEL</a:t>
            </a:r>
            <a:r>
              <a:rPr lang="en-ZA" sz="1400" b="1" dirty="0">
                <a:solidFill>
                  <a:srgbClr val="000000"/>
                </a:solidFill>
              </a:rPr>
              <a:t>;</a:t>
            </a:r>
          </a:p>
          <a:p>
            <a:pPr>
              <a:buSzPts val="2000"/>
              <a:buFont typeface="Wingdings"/>
              <a:buChar char="Ø"/>
            </a:pPr>
            <a:endParaRPr lang="en-ZA" sz="1400" dirty="0">
              <a:solidFill>
                <a:srgbClr val="000000"/>
              </a:solidFill>
            </a:endParaRPr>
          </a:p>
          <a:p>
            <a:pPr>
              <a:buSzPts val="2000"/>
              <a:buFont typeface="Wingdings"/>
              <a:buChar char="Ø"/>
            </a:pPr>
            <a:r>
              <a:rPr lang="en-GB" sz="1400" b="1" dirty="0">
                <a:solidFill>
                  <a:prstClr val="black"/>
                </a:solidFill>
              </a:rPr>
              <a:t>ASSET MONITORING IN PROVINCES</a:t>
            </a:r>
            <a:r>
              <a:rPr lang="en-GB" sz="1400" b="1" dirty="0">
                <a:solidFill>
                  <a:srgbClr val="000000"/>
                </a:solidFill>
                <a:ea typeface="Times New Roman"/>
                <a:cs typeface="Arial"/>
              </a:rPr>
              <a:t>;</a:t>
            </a:r>
            <a:endParaRPr lang="en-ZA" sz="1400" dirty="0">
              <a:solidFill>
                <a:srgbClr val="000000"/>
              </a:solidFill>
            </a:endParaRPr>
          </a:p>
          <a:p>
            <a:pPr>
              <a:buSzPts val="2000"/>
              <a:buFont typeface="Wingdings"/>
              <a:buChar char="Ø"/>
            </a:pPr>
            <a:endParaRPr lang="en-ZA" sz="1400" dirty="0">
              <a:solidFill>
                <a:srgbClr val="000000"/>
              </a:solidFill>
            </a:endParaRPr>
          </a:p>
          <a:p>
            <a:pPr>
              <a:buSzPts val="2000"/>
              <a:buFont typeface="Wingdings"/>
              <a:buChar char="Ø"/>
            </a:pPr>
            <a:r>
              <a:rPr lang="en-GB" sz="1400" b="1" dirty="0">
                <a:solidFill>
                  <a:srgbClr val="000000"/>
                </a:solidFill>
                <a:ea typeface="Times New Roman"/>
                <a:cs typeface="Arial"/>
              </a:rPr>
              <a:t>IMPROVE LAP CONTROL ENVIRONMENT;</a:t>
            </a:r>
            <a:endParaRPr lang="en-ZA" sz="1400" dirty="0">
              <a:solidFill>
                <a:srgbClr val="000000"/>
              </a:solidFill>
            </a:endParaRPr>
          </a:p>
          <a:p>
            <a:pPr>
              <a:buSzPts val="2000"/>
              <a:buFont typeface="Wingdings"/>
              <a:buChar char="Ø"/>
            </a:pPr>
            <a:endParaRPr lang="en-GB" sz="2400" b="1" dirty="0">
              <a:solidFill>
                <a:prstClr val="black"/>
              </a:solidFill>
            </a:endParaRPr>
          </a:p>
          <a:p>
            <a:pPr>
              <a:buSzPts val="2000"/>
            </a:pPr>
            <a:endParaRPr lang="en-ZA" sz="1600" dirty="0" smtClean="0">
              <a:solidFill>
                <a:srgbClr val="000000"/>
              </a:solidFill>
            </a:endParaRPr>
          </a:p>
          <a:p>
            <a:pPr>
              <a:buSzPts val="2000"/>
              <a:buFont typeface="Wingdings"/>
              <a:buChar char="Ø"/>
            </a:pPr>
            <a:endParaRPr lang="en-ZA" sz="1600" dirty="0">
              <a:solidFill>
                <a:prstClr val="black"/>
              </a:solidFill>
              <a:ea typeface="Calibri"/>
              <a:cs typeface="Times New Roman"/>
            </a:endParaRPr>
          </a:p>
        </p:txBody>
      </p:sp>
      <p:sp>
        <p:nvSpPr>
          <p:cNvPr id="4" name="Rectangle 3"/>
          <p:cNvSpPr/>
          <p:nvPr/>
        </p:nvSpPr>
        <p:spPr>
          <a:xfrm>
            <a:off x="739239" y="734015"/>
            <a:ext cx="8080912" cy="584775"/>
          </a:xfrm>
          <a:prstGeom prst="rect">
            <a:avLst/>
          </a:prstGeom>
        </p:spPr>
        <p:txBody>
          <a:bodyPr wrap="square">
            <a:spAutoFit/>
          </a:bodyPr>
          <a:lstStyle/>
          <a:p>
            <a:pPr algn="ctr"/>
            <a:r>
              <a:rPr lang="en-ZA" sz="3200" b="1" dirty="0">
                <a:solidFill>
                  <a:prstClr val="black"/>
                </a:solidFill>
                <a:ea typeface="Calibri"/>
                <a:cs typeface="Times New Roman"/>
              </a:rPr>
              <a:t>CLEAN AUDIT </a:t>
            </a:r>
            <a:r>
              <a:rPr lang="en-ZA" sz="3200" b="1" dirty="0" smtClean="0">
                <a:solidFill>
                  <a:prstClr val="black"/>
                </a:solidFill>
                <a:ea typeface="Calibri"/>
                <a:cs typeface="Times New Roman"/>
              </a:rPr>
              <a:t>PILLARS</a:t>
            </a:r>
            <a:endParaRPr lang="en-ZA" sz="3200" b="1" dirty="0">
              <a:solidFill>
                <a:prstClr val="black"/>
              </a:solidFill>
              <a:ea typeface="Calibri"/>
              <a:cs typeface="Times New Roman"/>
            </a:endParaRPr>
          </a:p>
        </p:txBody>
      </p:sp>
      <p:sp>
        <p:nvSpPr>
          <p:cNvPr id="5" name="TextBox 4"/>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114</a:t>
            </a:r>
            <a:endParaRPr lang="en-ZA" sz="1200" dirty="0">
              <a:solidFill>
                <a:prstClr val="black"/>
              </a:solidFill>
            </a:endParaRPr>
          </a:p>
        </p:txBody>
      </p:sp>
    </p:spTree>
    <p:extLst>
      <p:ext uri="{BB962C8B-B14F-4D97-AF65-F5344CB8AC3E}">
        <p14:creationId xmlns:p14="http://schemas.microsoft.com/office/powerpoint/2010/main" xmlns="" val="821683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115</a:t>
            </a:fld>
            <a:endParaRPr lang="en-US"/>
          </a:p>
        </p:txBody>
      </p:sp>
      <p:sp>
        <p:nvSpPr>
          <p:cNvPr id="3" name="Rectangle 2"/>
          <p:cNvSpPr/>
          <p:nvPr/>
        </p:nvSpPr>
        <p:spPr>
          <a:xfrm>
            <a:off x="268431" y="1391298"/>
            <a:ext cx="8694917" cy="6124754"/>
          </a:xfrm>
          <a:prstGeom prst="rect">
            <a:avLst/>
          </a:prstGeom>
        </p:spPr>
        <p:txBody>
          <a:bodyPr wrap="square">
            <a:spAutoFit/>
          </a:bodyPr>
          <a:lstStyle/>
          <a:p>
            <a:r>
              <a:rPr lang="en-ZA" sz="1600" b="1" dirty="0">
                <a:solidFill>
                  <a:prstClr val="black"/>
                </a:solidFill>
                <a:ea typeface="Calibri"/>
                <a:cs typeface="Times New Roman"/>
              </a:rPr>
              <a:t>The Fund </a:t>
            </a:r>
            <a:r>
              <a:rPr lang="en-ZA" sz="1600" b="1" dirty="0" smtClean="0">
                <a:solidFill>
                  <a:prstClr val="black"/>
                </a:solidFill>
                <a:ea typeface="Calibri"/>
                <a:cs typeface="Times New Roman"/>
              </a:rPr>
              <a:t>developed a separate overall action plan document:</a:t>
            </a:r>
            <a:endParaRPr lang="en-ZA" sz="1600" dirty="0" smtClean="0">
              <a:solidFill>
                <a:prstClr val="black"/>
              </a:solidFill>
              <a:ea typeface="Calibri"/>
              <a:cs typeface="Times New Roman"/>
            </a:endParaRPr>
          </a:p>
          <a:p>
            <a:endParaRPr lang="en-ZA" sz="1600" dirty="0">
              <a:solidFill>
                <a:prstClr val="black"/>
              </a:solidFill>
              <a:ea typeface="Calibri"/>
              <a:cs typeface="Times New Roman"/>
            </a:endParaRPr>
          </a:p>
          <a:p>
            <a:pPr marL="285750" indent="-285750" algn="just">
              <a:lnSpc>
                <a:spcPct val="150000"/>
              </a:lnSpc>
              <a:buFont typeface="Wingdings" panose="05000000000000000000" pitchFamily="2" charset="2"/>
              <a:buChar char="ü"/>
            </a:pPr>
            <a:r>
              <a:rPr lang="en-GB" sz="1600" dirty="0" smtClean="0">
                <a:solidFill>
                  <a:prstClr val="black"/>
                </a:solidFill>
                <a:ea typeface="Times New Roman"/>
                <a:cs typeface="Arial"/>
              </a:rPr>
              <a:t>Monthly </a:t>
            </a:r>
            <a:r>
              <a:rPr lang="en-GB" sz="1600" dirty="0">
                <a:solidFill>
                  <a:prstClr val="black"/>
                </a:solidFill>
                <a:ea typeface="Times New Roman"/>
                <a:cs typeface="Arial"/>
              </a:rPr>
              <a:t>reconciliations to be signed off and reviewed by 3 different Officials</a:t>
            </a:r>
            <a:r>
              <a:rPr lang="en-GB" sz="1600" dirty="0" smtClean="0">
                <a:solidFill>
                  <a:prstClr val="black"/>
                </a:solidFill>
                <a:ea typeface="Times New Roman"/>
                <a:cs typeface="Arial"/>
              </a:rPr>
              <a:t>; </a:t>
            </a:r>
            <a:endParaRPr lang="en-GB" sz="1600" dirty="0">
              <a:solidFill>
                <a:prstClr val="black"/>
              </a:solidFill>
              <a:ea typeface="Times New Roman"/>
              <a:cs typeface="Arial"/>
            </a:endParaRPr>
          </a:p>
          <a:p>
            <a:pPr marL="285750" indent="-285750" algn="just">
              <a:lnSpc>
                <a:spcPct val="150000"/>
              </a:lnSpc>
              <a:buFont typeface="Wingdings" panose="05000000000000000000" pitchFamily="2" charset="2"/>
              <a:buChar char="ü"/>
            </a:pPr>
            <a:r>
              <a:rPr lang="en-GB" sz="1600" dirty="0">
                <a:solidFill>
                  <a:prstClr val="black"/>
                </a:solidFill>
                <a:ea typeface="Times New Roman"/>
                <a:cs typeface="Arial"/>
              </a:rPr>
              <a:t>Reporting Unit to monitor control accounts transactions on a monthly basis and attend to any </a:t>
            </a:r>
            <a:r>
              <a:rPr lang="en-GB" sz="1600" dirty="0" smtClean="0">
                <a:solidFill>
                  <a:prstClr val="black"/>
                </a:solidFill>
                <a:ea typeface="Times New Roman"/>
                <a:cs typeface="Arial"/>
              </a:rPr>
              <a:t>discrepancies</a:t>
            </a:r>
          </a:p>
          <a:p>
            <a:pPr marL="285750" indent="-285750" algn="just">
              <a:lnSpc>
                <a:spcPct val="150000"/>
              </a:lnSpc>
              <a:buFont typeface="Wingdings" panose="05000000000000000000" pitchFamily="2" charset="2"/>
              <a:buChar char="ü"/>
            </a:pPr>
            <a:r>
              <a:rPr lang="en-GB" sz="1600" dirty="0">
                <a:solidFill>
                  <a:prstClr val="black"/>
                </a:solidFill>
                <a:ea typeface="Times New Roman"/>
                <a:cs typeface="Arial"/>
              </a:rPr>
              <a:t>Directorates to submit monthly checklist on control-self </a:t>
            </a:r>
            <a:r>
              <a:rPr lang="en-GB" sz="1600" dirty="0" smtClean="0">
                <a:solidFill>
                  <a:prstClr val="black"/>
                </a:solidFill>
                <a:ea typeface="Times New Roman"/>
                <a:cs typeface="Arial"/>
              </a:rPr>
              <a:t>assessment;</a:t>
            </a:r>
          </a:p>
          <a:p>
            <a:pPr marL="285750" indent="-285750" algn="just">
              <a:lnSpc>
                <a:spcPct val="150000"/>
              </a:lnSpc>
              <a:buFont typeface="Wingdings" panose="05000000000000000000" pitchFamily="2" charset="2"/>
              <a:buChar char="ü"/>
            </a:pPr>
            <a:r>
              <a:rPr lang="en-GB" sz="1600" dirty="0" smtClean="0">
                <a:solidFill>
                  <a:prstClr val="black"/>
                </a:solidFill>
                <a:ea typeface="Times New Roman"/>
                <a:cs typeface="Arial"/>
              </a:rPr>
              <a:t>Control </a:t>
            </a:r>
            <a:r>
              <a:rPr lang="en-GB" sz="1600" dirty="0">
                <a:solidFill>
                  <a:prstClr val="black"/>
                </a:solidFill>
                <a:ea typeface="Times New Roman"/>
                <a:cs typeface="Arial"/>
              </a:rPr>
              <a:t>self-assessment to be monitored by the Clean Audit </a:t>
            </a:r>
            <a:r>
              <a:rPr lang="en-GB" sz="1600" dirty="0" smtClean="0">
                <a:solidFill>
                  <a:prstClr val="black"/>
                </a:solidFill>
                <a:ea typeface="Times New Roman"/>
                <a:cs typeface="Arial"/>
              </a:rPr>
              <a:t>Committee;</a:t>
            </a:r>
          </a:p>
          <a:p>
            <a:pPr marL="285750" indent="-285750" algn="just">
              <a:lnSpc>
                <a:spcPct val="150000"/>
              </a:lnSpc>
              <a:buFont typeface="Wingdings" panose="05000000000000000000" pitchFamily="2" charset="2"/>
              <a:buChar char="ü"/>
            </a:pPr>
            <a:r>
              <a:rPr lang="en-GB" sz="1600" dirty="0">
                <a:solidFill>
                  <a:prstClr val="black"/>
                </a:solidFill>
                <a:ea typeface="Times New Roman"/>
                <a:cs typeface="Arial"/>
              </a:rPr>
              <a:t>Each Directorate to hold monthly meetings to discuss audit </a:t>
            </a:r>
            <a:r>
              <a:rPr lang="en-GB" sz="1600" dirty="0" smtClean="0">
                <a:solidFill>
                  <a:prstClr val="black"/>
                </a:solidFill>
                <a:ea typeface="Times New Roman"/>
                <a:cs typeface="Arial"/>
              </a:rPr>
              <a:t>findings;</a:t>
            </a:r>
          </a:p>
          <a:p>
            <a:pPr marL="285750" indent="-285750" algn="just">
              <a:lnSpc>
                <a:spcPct val="150000"/>
              </a:lnSpc>
              <a:buFont typeface="Wingdings" panose="05000000000000000000" pitchFamily="2" charset="2"/>
              <a:buChar char="ü"/>
            </a:pPr>
            <a:r>
              <a:rPr lang="en-GB" sz="1600" dirty="0">
                <a:solidFill>
                  <a:prstClr val="black"/>
                </a:solidFill>
                <a:ea typeface="Times New Roman"/>
                <a:cs typeface="Arial"/>
              </a:rPr>
              <a:t>Directorates that do not perform daily and monthly reconciliations will have to provide reasons to the Clean Audit </a:t>
            </a:r>
            <a:r>
              <a:rPr lang="en-GB" sz="1600" dirty="0" smtClean="0">
                <a:solidFill>
                  <a:prstClr val="black"/>
                </a:solidFill>
                <a:ea typeface="Times New Roman"/>
                <a:cs typeface="Arial"/>
              </a:rPr>
              <a:t>Committee;</a:t>
            </a:r>
          </a:p>
          <a:p>
            <a:pPr marL="285750" indent="-285750" algn="just">
              <a:lnSpc>
                <a:spcPct val="150000"/>
              </a:lnSpc>
              <a:buFont typeface="Wingdings" panose="05000000000000000000" pitchFamily="2" charset="2"/>
              <a:buChar char="ü"/>
            </a:pPr>
            <a:r>
              <a:rPr lang="en-GB" sz="1600" dirty="0">
                <a:solidFill>
                  <a:prstClr val="black"/>
                </a:solidFill>
                <a:ea typeface="Times New Roman"/>
                <a:cs typeface="Arial"/>
              </a:rPr>
              <a:t>Recurring finding to have separate action </a:t>
            </a:r>
            <a:r>
              <a:rPr lang="en-GB" sz="1600" dirty="0" smtClean="0">
                <a:solidFill>
                  <a:prstClr val="black"/>
                </a:solidFill>
                <a:ea typeface="Times New Roman"/>
                <a:cs typeface="Arial"/>
              </a:rPr>
              <a:t>plans;</a:t>
            </a:r>
          </a:p>
          <a:p>
            <a:pPr marL="285750" indent="-285750" algn="just">
              <a:lnSpc>
                <a:spcPct val="150000"/>
              </a:lnSpc>
              <a:buFont typeface="Wingdings" panose="05000000000000000000" pitchFamily="2" charset="2"/>
              <a:buChar char="ü"/>
            </a:pPr>
            <a:r>
              <a:rPr lang="en-ZA" sz="1600" dirty="0">
                <a:solidFill>
                  <a:prstClr val="black"/>
                </a:solidFill>
              </a:rPr>
              <a:t>Appointing Auditors and Accountants to perform and sign off financial statements of SRI </a:t>
            </a:r>
            <a:r>
              <a:rPr lang="en-ZA" sz="1600" dirty="0" smtClean="0">
                <a:solidFill>
                  <a:prstClr val="black"/>
                </a:solidFill>
              </a:rPr>
              <a:t>Companies</a:t>
            </a:r>
          </a:p>
          <a:p>
            <a:pPr marL="285750" indent="-285750" algn="just">
              <a:lnSpc>
                <a:spcPct val="150000"/>
              </a:lnSpc>
              <a:buFont typeface="Wingdings" panose="05000000000000000000" pitchFamily="2" charset="2"/>
              <a:buChar char="ü"/>
            </a:pPr>
            <a:r>
              <a:rPr lang="en-ZA" sz="1600" dirty="0">
                <a:solidFill>
                  <a:prstClr val="black"/>
                </a:solidFill>
              </a:rPr>
              <a:t>To set up Steering Committee between PIC, UIF and </a:t>
            </a:r>
            <a:r>
              <a:rPr lang="en-ZA" sz="1600" dirty="0" smtClean="0">
                <a:solidFill>
                  <a:prstClr val="black"/>
                </a:solidFill>
              </a:rPr>
              <a:t>CF;</a:t>
            </a:r>
          </a:p>
          <a:p>
            <a:pPr marL="285750" indent="-285750" algn="just">
              <a:lnSpc>
                <a:spcPct val="150000"/>
              </a:lnSpc>
              <a:buFont typeface="Wingdings" panose="05000000000000000000" pitchFamily="2" charset="2"/>
              <a:buChar char="ü"/>
            </a:pPr>
            <a:r>
              <a:rPr lang="en-ZA" sz="1600" dirty="0">
                <a:solidFill>
                  <a:prstClr val="black"/>
                </a:solidFill>
              </a:rPr>
              <a:t>All new legal agreements will incorporate a clause as a condition for funding that the Investee Companies should produce audited </a:t>
            </a:r>
            <a:r>
              <a:rPr lang="en-ZA" sz="1600" dirty="0" smtClean="0">
                <a:solidFill>
                  <a:prstClr val="black"/>
                </a:solidFill>
              </a:rPr>
              <a:t>AFS.</a:t>
            </a:r>
          </a:p>
          <a:p>
            <a:pPr marL="285750" indent="-285750" algn="just">
              <a:lnSpc>
                <a:spcPct val="150000"/>
              </a:lnSpc>
              <a:buFont typeface="Wingdings" panose="05000000000000000000" pitchFamily="2" charset="2"/>
              <a:buChar char="ü"/>
            </a:pPr>
            <a:endParaRPr lang="en-GB" sz="1600" b="1" dirty="0" smtClean="0">
              <a:solidFill>
                <a:srgbClr val="000000"/>
              </a:solidFill>
              <a:ea typeface="Times New Roman"/>
              <a:cs typeface="Arial"/>
            </a:endParaRPr>
          </a:p>
          <a:p>
            <a:pPr marL="285750" indent="-285750" algn="just">
              <a:lnSpc>
                <a:spcPct val="150000"/>
              </a:lnSpc>
              <a:buFont typeface="Wingdings" panose="05000000000000000000" pitchFamily="2" charset="2"/>
              <a:buChar char="§"/>
            </a:pPr>
            <a:endParaRPr lang="en-ZA" sz="1600" b="1" dirty="0">
              <a:solidFill>
                <a:prstClr val="black"/>
              </a:solidFill>
              <a:ea typeface="Calibri"/>
              <a:cs typeface="Times New Roman"/>
            </a:endParaRPr>
          </a:p>
        </p:txBody>
      </p:sp>
      <p:sp>
        <p:nvSpPr>
          <p:cNvPr id="4" name="Rectangle 3"/>
          <p:cNvSpPr/>
          <p:nvPr/>
        </p:nvSpPr>
        <p:spPr>
          <a:xfrm>
            <a:off x="739239" y="734015"/>
            <a:ext cx="8080912" cy="584775"/>
          </a:xfrm>
          <a:prstGeom prst="rect">
            <a:avLst/>
          </a:prstGeom>
        </p:spPr>
        <p:txBody>
          <a:bodyPr wrap="square">
            <a:spAutoFit/>
          </a:bodyPr>
          <a:lstStyle/>
          <a:p>
            <a:pPr algn="ctr"/>
            <a:r>
              <a:rPr lang="en-ZA" sz="3200" b="1" dirty="0" smtClean="0">
                <a:solidFill>
                  <a:prstClr val="black"/>
                </a:solidFill>
                <a:ea typeface="Calibri"/>
                <a:cs typeface="Times New Roman"/>
              </a:rPr>
              <a:t>OVERALL ACTION PLANS</a:t>
            </a:r>
            <a:endParaRPr lang="en-ZA" sz="3200" b="1" dirty="0">
              <a:solidFill>
                <a:prstClr val="black"/>
              </a:solidFill>
              <a:ea typeface="Calibri"/>
              <a:cs typeface="Times New Roman"/>
            </a:endParaRPr>
          </a:p>
        </p:txBody>
      </p:sp>
      <p:sp>
        <p:nvSpPr>
          <p:cNvPr id="5" name="TextBox 4"/>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115</a:t>
            </a:r>
            <a:endParaRPr lang="en-ZA" sz="1200" dirty="0">
              <a:solidFill>
                <a:prstClr val="black"/>
              </a:solidFill>
            </a:endParaRPr>
          </a:p>
        </p:txBody>
      </p:sp>
    </p:spTree>
    <p:extLst>
      <p:ext uri="{BB962C8B-B14F-4D97-AF65-F5344CB8AC3E}">
        <p14:creationId xmlns:p14="http://schemas.microsoft.com/office/powerpoint/2010/main" xmlns="" val="2927174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4F123CC8-D279-4CA4-B144-58A9A33B6AA6}" type="slidenum">
              <a:rPr lang="en-US" altLang="en-US" sz="1200" smtClean="0">
                <a:solidFill>
                  <a:srgbClr val="898989"/>
                </a:solidFill>
              </a:rPr>
              <a:pPr>
                <a:spcBef>
                  <a:spcPct val="0"/>
                </a:spcBef>
                <a:buFontTx/>
                <a:buNone/>
              </a:pPr>
              <a:t>116</a:t>
            </a:fld>
            <a:endParaRPr lang="en-US" altLang="en-US" sz="1200">
              <a:solidFill>
                <a:srgbClr val="898989"/>
              </a:solidFill>
            </a:endParaRPr>
          </a:p>
        </p:txBody>
      </p:sp>
      <p:sp>
        <p:nvSpPr>
          <p:cNvPr id="5" name="Rectangle 4"/>
          <p:cNvSpPr/>
          <p:nvPr/>
        </p:nvSpPr>
        <p:spPr>
          <a:xfrm>
            <a:off x="1454333" y="2962586"/>
            <a:ext cx="6270171" cy="707886"/>
          </a:xfrm>
          <a:prstGeom prst="rect">
            <a:avLst/>
          </a:prstGeom>
          <a:noFill/>
        </p:spPr>
        <p:txBody>
          <a:bodyPr>
            <a:spAutoFit/>
          </a:bodyPr>
          <a:lstStyle/>
          <a:p>
            <a:pPr algn="ctr">
              <a:defRPr/>
            </a:pPr>
            <a:r>
              <a:rPr lang="en-ZA" sz="4000" b="1" dirty="0" smtClean="0">
                <a:ln w="1905"/>
                <a:solidFill>
                  <a:srgbClr val="00B0F0"/>
                </a:solidFill>
                <a:effectLst>
                  <a:innerShdw blurRad="69850" dist="43180" dir="5400000">
                    <a:srgbClr val="000000">
                      <a:alpha val="65000"/>
                    </a:srgbClr>
                  </a:innerShdw>
                </a:effectLst>
              </a:rPr>
              <a:t>CLEAN AUDIT COMMITTEE</a:t>
            </a: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116</a:t>
            </a:r>
            <a:endParaRPr lang="en-ZA" sz="1200" dirty="0">
              <a:solidFill>
                <a:prstClr val="black"/>
              </a:solidFill>
            </a:endParaRPr>
          </a:p>
        </p:txBody>
      </p:sp>
    </p:spTree>
    <p:extLst>
      <p:ext uri="{BB962C8B-B14F-4D97-AF65-F5344CB8AC3E}">
        <p14:creationId xmlns:p14="http://schemas.microsoft.com/office/powerpoint/2010/main" xmlns="" val="1130931707"/>
      </p:ext>
    </p:extLst>
  </p:cSld>
  <p:clrMapOvr>
    <a:masterClrMapping/>
  </p:clrMapOvr>
  <p:transition spd="slow">
    <p:circl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117</a:t>
            </a:fld>
            <a:endParaRPr lang="en-US"/>
          </a:p>
        </p:txBody>
      </p:sp>
      <p:sp>
        <p:nvSpPr>
          <p:cNvPr id="3" name="Rectangle 2"/>
          <p:cNvSpPr/>
          <p:nvPr/>
        </p:nvSpPr>
        <p:spPr>
          <a:xfrm>
            <a:off x="228802" y="1508325"/>
            <a:ext cx="8642267" cy="3539430"/>
          </a:xfrm>
          <a:prstGeom prst="rect">
            <a:avLst/>
          </a:prstGeom>
        </p:spPr>
        <p:txBody>
          <a:bodyPr wrap="square">
            <a:spAutoFit/>
          </a:bodyPr>
          <a:lstStyle/>
          <a:p>
            <a:pPr>
              <a:lnSpc>
                <a:spcPct val="150000"/>
              </a:lnSpc>
            </a:pPr>
            <a:r>
              <a:rPr lang="en-ZA" sz="1600" dirty="0">
                <a:solidFill>
                  <a:prstClr val="black"/>
                </a:solidFill>
                <a:ea typeface="Calibri"/>
                <a:cs typeface="Times New Roman"/>
              </a:rPr>
              <a:t>The Fund held a Post Audit workshop on the 19</a:t>
            </a:r>
            <a:r>
              <a:rPr lang="en-ZA" sz="1600" baseline="30000" dirty="0">
                <a:solidFill>
                  <a:prstClr val="black"/>
                </a:solidFill>
                <a:ea typeface="Calibri"/>
                <a:cs typeface="Times New Roman"/>
              </a:rPr>
              <a:t>th</a:t>
            </a:r>
            <a:r>
              <a:rPr lang="en-ZA" sz="1600" dirty="0">
                <a:solidFill>
                  <a:prstClr val="black"/>
                </a:solidFill>
                <a:ea typeface="Calibri"/>
                <a:cs typeface="Times New Roman"/>
              </a:rPr>
              <a:t> to the 20</a:t>
            </a:r>
            <a:r>
              <a:rPr lang="en-ZA" sz="1600" baseline="30000" dirty="0">
                <a:solidFill>
                  <a:prstClr val="black"/>
                </a:solidFill>
                <a:ea typeface="Calibri"/>
                <a:cs typeface="Times New Roman"/>
              </a:rPr>
              <a:t>th</a:t>
            </a:r>
            <a:r>
              <a:rPr lang="en-ZA" sz="1600" dirty="0">
                <a:solidFill>
                  <a:prstClr val="black"/>
                </a:solidFill>
                <a:ea typeface="Calibri"/>
                <a:cs typeface="Times New Roman"/>
              </a:rPr>
              <a:t> September 2019 to discuss </a:t>
            </a:r>
            <a:r>
              <a:rPr lang="en-ZA" sz="1600" dirty="0" smtClean="0">
                <a:solidFill>
                  <a:prstClr val="black"/>
                </a:solidFill>
                <a:ea typeface="Calibri"/>
                <a:cs typeface="Times New Roman"/>
              </a:rPr>
              <a:t>AG findings </a:t>
            </a:r>
            <a:r>
              <a:rPr lang="en-ZA" sz="1600" dirty="0">
                <a:solidFill>
                  <a:prstClr val="black"/>
                </a:solidFill>
                <a:ea typeface="Calibri"/>
                <a:cs typeface="Times New Roman"/>
              </a:rPr>
              <a:t>and develop adequate action plans.</a:t>
            </a:r>
          </a:p>
          <a:p>
            <a:r>
              <a:rPr lang="en-ZA" sz="1600" dirty="0">
                <a:solidFill>
                  <a:prstClr val="black"/>
                </a:solidFill>
                <a:ea typeface="Calibri"/>
                <a:cs typeface="Times New Roman"/>
              </a:rPr>
              <a:t> </a:t>
            </a:r>
          </a:p>
          <a:p>
            <a:r>
              <a:rPr lang="en-ZA" sz="1600" b="1" dirty="0">
                <a:solidFill>
                  <a:prstClr val="black"/>
                </a:solidFill>
                <a:ea typeface="Calibri"/>
                <a:cs typeface="Times New Roman"/>
              </a:rPr>
              <a:t>The </a:t>
            </a:r>
            <a:r>
              <a:rPr lang="en-ZA" sz="1600" b="1" dirty="0" smtClean="0">
                <a:solidFill>
                  <a:prstClr val="black"/>
                </a:solidFill>
                <a:ea typeface="Calibri"/>
                <a:cs typeface="Times New Roman"/>
              </a:rPr>
              <a:t>following process was adopted by the Workshop:</a:t>
            </a:r>
            <a:endParaRPr lang="en-ZA" sz="1600" b="1" dirty="0">
              <a:solidFill>
                <a:prstClr val="black"/>
              </a:solidFill>
              <a:ea typeface="Calibri"/>
              <a:cs typeface="Times New Roman"/>
            </a:endParaRPr>
          </a:p>
          <a:p>
            <a:pPr marL="342900" indent="-342900">
              <a:lnSpc>
                <a:spcPct val="150000"/>
              </a:lnSpc>
              <a:buFont typeface="Wingdings" panose="05000000000000000000" pitchFamily="2" charset="2"/>
              <a:buChar char="v"/>
            </a:pPr>
            <a:r>
              <a:rPr lang="en-ZA" sz="1600" dirty="0">
                <a:solidFill>
                  <a:prstClr val="black"/>
                </a:solidFill>
                <a:ea typeface="Calibri"/>
                <a:cs typeface="Times New Roman"/>
              </a:rPr>
              <a:t>Received presentations from Auditor-General and Internal Audit on the focus areas to improve audit opinion;</a:t>
            </a:r>
          </a:p>
          <a:p>
            <a:pPr marL="342900" indent="-342900">
              <a:lnSpc>
                <a:spcPct val="150000"/>
              </a:lnSpc>
              <a:buFont typeface="Wingdings" panose="05000000000000000000" pitchFamily="2" charset="2"/>
              <a:buChar char="v"/>
            </a:pPr>
            <a:r>
              <a:rPr lang="en-ZA" sz="1600" dirty="0">
                <a:solidFill>
                  <a:prstClr val="black"/>
                </a:solidFill>
                <a:ea typeface="Calibri"/>
                <a:cs typeface="Times New Roman"/>
              </a:rPr>
              <a:t>Conducted root cause analysis for each finding;</a:t>
            </a:r>
          </a:p>
          <a:p>
            <a:pPr marL="342900" indent="-342900">
              <a:lnSpc>
                <a:spcPct val="150000"/>
              </a:lnSpc>
              <a:buFont typeface="Wingdings" panose="05000000000000000000" pitchFamily="2" charset="2"/>
              <a:buChar char="v"/>
            </a:pPr>
            <a:r>
              <a:rPr lang="en-ZA" sz="1600" dirty="0">
                <a:solidFill>
                  <a:prstClr val="black"/>
                </a:solidFill>
                <a:ea typeface="Calibri"/>
                <a:cs typeface="Times New Roman"/>
              </a:rPr>
              <a:t>Developed overarching action plan to address other high risk areas;</a:t>
            </a:r>
          </a:p>
          <a:p>
            <a:pPr marL="342900" indent="-342900">
              <a:lnSpc>
                <a:spcPct val="150000"/>
              </a:lnSpc>
              <a:buFont typeface="Wingdings" panose="05000000000000000000" pitchFamily="2" charset="2"/>
              <a:buChar char="v"/>
            </a:pPr>
            <a:r>
              <a:rPr lang="en-ZA" sz="1600" dirty="0">
                <a:solidFill>
                  <a:prstClr val="black"/>
                </a:solidFill>
                <a:ea typeface="Calibri"/>
                <a:cs typeface="Times New Roman"/>
              </a:rPr>
              <a:t>Developed </a:t>
            </a:r>
            <a:r>
              <a:rPr lang="en-ZA" sz="1600" dirty="0" smtClean="0">
                <a:solidFill>
                  <a:prstClr val="black"/>
                </a:solidFill>
                <a:ea typeface="Calibri"/>
                <a:cs typeface="Times New Roman"/>
              </a:rPr>
              <a:t>8 main </a:t>
            </a:r>
            <a:r>
              <a:rPr lang="en-ZA" sz="1600" dirty="0">
                <a:solidFill>
                  <a:prstClr val="black"/>
                </a:solidFill>
                <a:ea typeface="Calibri"/>
                <a:cs typeface="Times New Roman"/>
              </a:rPr>
              <a:t>pillars to drive clean audit in support of the government </a:t>
            </a:r>
            <a:r>
              <a:rPr lang="en-ZA" sz="1600" dirty="0" smtClean="0">
                <a:solidFill>
                  <a:prstClr val="black"/>
                </a:solidFill>
                <a:ea typeface="Calibri"/>
                <a:cs typeface="Times New Roman"/>
              </a:rPr>
              <a:t>priorities to be driven by the Clean Audit Committee.</a:t>
            </a:r>
            <a:endParaRPr lang="en-ZA" sz="1600" dirty="0">
              <a:solidFill>
                <a:prstClr val="black"/>
              </a:solidFill>
              <a:ea typeface="Calibri"/>
              <a:cs typeface="Times New Roman"/>
            </a:endParaRPr>
          </a:p>
        </p:txBody>
      </p:sp>
      <p:sp>
        <p:nvSpPr>
          <p:cNvPr id="4" name="TextBox 3"/>
          <p:cNvSpPr txBox="1"/>
          <p:nvPr/>
        </p:nvSpPr>
        <p:spPr>
          <a:xfrm>
            <a:off x="539553" y="641271"/>
            <a:ext cx="8280599" cy="584775"/>
          </a:xfrm>
          <a:prstGeom prst="rect">
            <a:avLst/>
          </a:prstGeom>
          <a:noFill/>
        </p:spPr>
        <p:txBody>
          <a:bodyPr wrap="square" rtlCol="0">
            <a:spAutoFit/>
          </a:bodyPr>
          <a:lstStyle/>
          <a:p>
            <a:pPr algn="ctr"/>
            <a:r>
              <a:rPr lang="en-ZA" sz="3200" b="1" dirty="0">
                <a:solidFill>
                  <a:prstClr val="black"/>
                </a:solidFill>
              </a:rPr>
              <a:t>POST AUDIT </a:t>
            </a:r>
            <a:r>
              <a:rPr lang="en-ZA" sz="3200" b="1" dirty="0" smtClean="0">
                <a:solidFill>
                  <a:prstClr val="black"/>
                </a:solidFill>
              </a:rPr>
              <a:t>WORKSHOP RECOMMENDATION</a:t>
            </a:r>
            <a:endParaRPr lang="en-ZA" sz="3200" b="1" dirty="0">
              <a:solidFill>
                <a:prstClr val="black"/>
              </a:solidFill>
            </a:endParaRPr>
          </a:p>
        </p:txBody>
      </p:sp>
      <p:sp>
        <p:nvSpPr>
          <p:cNvPr id="5" name="TextBox 4"/>
          <p:cNvSpPr txBox="1"/>
          <p:nvPr/>
        </p:nvSpPr>
        <p:spPr>
          <a:xfrm>
            <a:off x="8388444" y="275044"/>
            <a:ext cx="431909" cy="276999"/>
          </a:xfrm>
          <a:prstGeom prst="rect">
            <a:avLst/>
          </a:prstGeom>
          <a:solidFill>
            <a:schemeClr val="accent2"/>
          </a:solidFill>
        </p:spPr>
        <p:txBody>
          <a:bodyPr wrap="square">
            <a:spAutoFit/>
          </a:bodyPr>
          <a:lstStyle/>
          <a:p>
            <a:pPr>
              <a:defRPr/>
            </a:pPr>
            <a:r>
              <a:rPr lang="en-ZA" sz="1200" dirty="0" smtClean="0">
                <a:solidFill>
                  <a:prstClr val="black"/>
                </a:solidFill>
              </a:rPr>
              <a:t>117</a:t>
            </a:r>
            <a:endParaRPr lang="en-ZA" sz="1200" dirty="0">
              <a:solidFill>
                <a:prstClr val="black"/>
              </a:solidFill>
            </a:endParaRPr>
          </a:p>
        </p:txBody>
      </p:sp>
    </p:spTree>
    <p:extLst>
      <p:ext uri="{BB962C8B-B14F-4D97-AF65-F5344CB8AC3E}">
        <p14:creationId xmlns:p14="http://schemas.microsoft.com/office/powerpoint/2010/main" xmlns="" val="2744208838"/>
      </p:ext>
    </p:extLst>
  </p:cSld>
  <p:clrMapOvr>
    <a:masterClrMapping/>
  </p:clrMapOvr>
  <p:transition spd="slow">
    <p:circl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118</a:t>
            </a:fld>
            <a:endParaRPr lang="en-US"/>
          </a:p>
        </p:txBody>
      </p:sp>
      <p:sp>
        <p:nvSpPr>
          <p:cNvPr id="3" name="Rectangle 2"/>
          <p:cNvSpPr/>
          <p:nvPr/>
        </p:nvSpPr>
        <p:spPr>
          <a:xfrm>
            <a:off x="268431" y="1391303"/>
            <a:ext cx="8694917" cy="5186035"/>
          </a:xfrm>
          <a:prstGeom prst="rect">
            <a:avLst/>
          </a:prstGeom>
        </p:spPr>
        <p:txBody>
          <a:bodyPr wrap="square">
            <a:spAutoFit/>
          </a:bodyPr>
          <a:lstStyle/>
          <a:p>
            <a:r>
              <a:rPr lang="en-ZA" sz="1600" b="1" dirty="0">
                <a:solidFill>
                  <a:prstClr val="black"/>
                </a:solidFill>
                <a:ea typeface="Calibri"/>
                <a:cs typeface="Times New Roman"/>
              </a:rPr>
              <a:t>The Fund has instituted a Clean Audit Committee to drive main pillars of the Fund</a:t>
            </a:r>
            <a:r>
              <a:rPr lang="en-ZA" sz="1600" dirty="0" smtClean="0">
                <a:solidFill>
                  <a:prstClr val="black"/>
                </a:solidFill>
                <a:ea typeface="Calibri"/>
                <a:cs typeface="Times New Roman"/>
              </a:rPr>
              <a:t>:</a:t>
            </a:r>
            <a:endParaRPr lang="en-ZA" sz="1600" dirty="0">
              <a:solidFill>
                <a:prstClr val="black"/>
              </a:solidFill>
              <a:ea typeface="Calibri"/>
              <a:cs typeface="Times New Roman"/>
            </a:endParaRPr>
          </a:p>
          <a:p>
            <a:pPr marL="285750" indent="-285750" algn="just">
              <a:lnSpc>
                <a:spcPct val="150000"/>
              </a:lnSpc>
              <a:buFont typeface="Wingdings" panose="05000000000000000000" pitchFamily="2" charset="2"/>
              <a:buChar char="§"/>
            </a:pPr>
            <a:r>
              <a:rPr lang="en-ZA" sz="1600" dirty="0">
                <a:solidFill>
                  <a:prstClr val="black"/>
                </a:solidFill>
                <a:ea typeface="Calibri"/>
                <a:cs typeface="Times New Roman"/>
              </a:rPr>
              <a:t>The Committee will be chaired by the Chief </a:t>
            </a:r>
            <a:r>
              <a:rPr lang="en-ZA" sz="1600" dirty="0" smtClean="0">
                <a:solidFill>
                  <a:prstClr val="black"/>
                </a:solidFill>
                <a:ea typeface="Calibri"/>
                <a:cs typeface="Times New Roman"/>
              </a:rPr>
              <a:t>Director: Operations.</a:t>
            </a:r>
            <a:endParaRPr lang="en-ZA" sz="1600" dirty="0">
              <a:solidFill>
                <a:prstClr val="black"/>
              </a:solidFill>
              <a:ea typeface="Calibri"/>
              <a:cs typeface="Times New Roman"/>
            </a:endParaRPr>
          </a:p>
          <a:p>
            <a:pPr marL="285750" indent="-285750" algn="just">
              <a:lnSpc>
                <a:spcPct val="150000"/>
              </a:lnSpc>
              <a:buFont typeface="Wingdings" panose="05000000000000000000" pitchFamily="2" charset="2"/>
              <a:buChar char="§"/>
            </a:pPr>
            <a:r>
              <a:rPr lang="en-ZA" sz="1600" dirty="0">
                <a:solidFill>
                  <a:prstClr val="black"/>
                </a:solidFill>
                <a:ea typeface="Calibri"/>
                <a:cs typeface="Times New Roman"/>
              </a:rPr>
              <a:t>It will meet on a monthly basis and report to EXCO.</a:t>
            </a:r>
          </a:p>
          <a:p>
            <a:pPr marL="285750" indent="-285750" algn="just">
              <a:lnSpc>
                <a:spcPct val="150000"/>
              </a:lnSpc>
              <a:buFont typeface="Wingdings" panose="05000000000000000000" pitchFamily="2" charset="2"/>
              <a:buChar char="§"/>
            </a:pPr>
            <a:r>
              <a:rPr lang="en-ZA" sz="1600" dirty="0">
                <a:solidFill>
                  <a:prstClr val="black"/>
                </a:solidFill>
                <a:ea typeface="Calibri"/>
                <a:cs typeface="Times New Roman"/>
              </a:rPr>
              <a:t>The consolidated report will also serve at the Board and Departmental EXCO.</a:t>
            </a:r>
          </a:p>
          <a:p>
            <a:pPr marL="285750" indent="-285750" algn="just">
              <a:lnSpc>
                <a:spcPct val="150000"/>
              </a:lnSpc>
              <a:buFont typeface="Wingdings" panose="05000000000000000000" pitchFamily="2" charset="2"/>
              <a:buChar char="§"/>
            </a:pPr>
            <a:r>
              <a:rPr lang="en-ZA" sz="1600" dirty="0">
                <a:solidFill>
                  <a:prstClr val="black"/>
                </a:solidFill>
                <a:ea typeface="Calibri"/>
                <a:cs typeface="Times New Roman"/>
              </a:rPr>
              <a:t>The Committee will report to:</a:t>
            </a:r>
          </a:p>
          <a:p>
            <a:pPr marL="742950" lvl="1" indent="-285750" algn="just">
              <a:lnSpc>
                <a:spcPct val="150000"/>
              </a:lnSpc>
              <a:buFont typeface="Arial" panose="020B0604020202020204" pitchFamily="34" charset="0"/>
              <a:buChar char="•"/>
            </a:pPr>
            <a:r>
              <a:rPr lang="en-ZA" sz="1600" dirty="0">
                <a:solidFill>
                  <a:prstClr val="black"/>
                </a:solidFill>
                <a:ea typeface="Calibri"/>
                <a:cs typeface="Times New Roman"/>
              </a:rPr>
              <a:t>The Director-General on a monthly </a:t>
            </a:r>
            <a:r>
              <a:rPr lang="en-ZA" sz="1600" dirty="0" smtClean="0">
                <a:solidFill>
                  <a:prstClr val="black"/>
                </a:solidFill>
                <a:ea typeface="Calibri"/>
                <a:cs typeface="Times New Roman"/>
              </a:rPr>
              <a:t>basis;</a:t>
            </a:r>
            <a:endParaRPr lang="en-ZA" sz="1600" dirty="0">
              <a:solidFill>
                <a:prstClr val="black"/>
              </a:solidFill>
              <a:ea typeface="Calibri"/>
              <a:cs typeface="Times New Roman"/>
            </a:endParaRPr>
          </a:p>
          <a:p>
            <a:pPr marL="742950" lvl="1" indent="-285750" algn="just">
              <a:lnSpc>
                <a:spcPct val="150000"/>
              </a:lnSpc>
              <a:buFont typeface="Arial" panose="020B0604020202020204" pitchFamily="34" charset="0"/>
              <a:buChar char="•"/>
            </a:pPr>
            <a:r>
              <a:rPr lang="en-ZA" sz="1600" dirty="0">
                <a:solidFill>
                  <a:prstClr val="black"/>
                </a:solidFill>
                <a:ea typeface="Calibri"/>
                <a:cs typeface="Times New Roman"/>
              </a:rPr>
              <a:t>Risk </a:t>
            </a:r>
            <a:r>
              <a:rPr lang="en-ZA" sz="1600" dirty="0" smtClean="0">
                <a:solidFill>
                  <a:prstClr val="black"/>
                </a:solidFill>
                <a:ea typeface="Calibri"/>
                <a:cs typeface="Times New Roman"/>
              </a:rPr>
              <a:t>Committee;</a:t>
            </a:r>
          </a:p>
          <a:p>
            <a:pPr marL="742950" lvl="1" indent="-285750" algn="just">
              <a:lnSpc>
                <a:spcPct val="150000"/>
              </a:lnSpc>
              <a:buFont typeface="Arial" panose="020B0604020202020204" pitchFamily="34" charset="0"/>
              <a:buChar char="•"/>
            </a:pPr>
            <a:r>
              <a:rPr lang="en-ZA" sz="1600" dirty="0" smtClean="0">
                <a:solidFill>
                  <a:prstClr val="black"/>
                </a:solidFill>
                <a:ea typeface="Calibri"/>
                <a:cs typeface="Times New Roman"/>
              </a:rPr>
              <a:t>Audit </a:t>
            </a:r>
            <a:r>
              <a:rPr lang="en-ZA" sz="1600" dirty="0">
                <a:solidFill>
                  <a:prstClr val="black"/>
                </a:solidFill>
                <a:ea typeface="Calibri"/>
                <a:cs typeface="Times New Roman"/>
              </a:rPr>
              <a:t>Committee on </a:t>
            </a:r>
            <a:r>
              <a:rPr lang="en-ZA" sz="1600" dirty="0" smtClean="0">
                <a:solidFill>
                  <a:prstClr val="black"/>
                </a:solidFill>
                <a:ea typeface="Calibri"/>
                <a:cs typeface="Times New Roman"/>
              </a:rPr>
              <a:t>progress;</a:t>
            </a:r>
          </a:p>
          <a:p>
            <a:pPr marL="742950" lvl="1" indent="-285750" algn="just">
              <a:lnSpc>
                <a:spcPct val="150000"/>
              </a:lnSpc>
              <a:buFont typeface="Arial" panose="020B0604020202020204" pitchFamily="34" charset="0"/>
              <a:buChar char="•"/>
            </a:pPr>
            <a:r>
              <a:rPr lang="en-ZA" sz="1600" dirty="0" smtClean="0">
                <a:solidFill>
                  <a:prstClr val="black"/>
                </a:solidFill>
                <a:ea typeface="Calibri"/>
                <a:cs typeface="Times New Roman"/>
              </a:rPr>
              <a:t>DEL Risk Committee; and</a:t>
            </a:r>
          </a:p>
          <a:p>
            <a:pPr marL="742950" lvl="1" indent="-285750" algn="just">
              <a:lnSpc>
                <a:spcPct val="150000"/>
              </a:lnSpc>
              <a:buFont typeface="Arial" panose="020B0604020202020204" pitchFamily="34" charset="0"/>
              <a:buChar char="•"/>
            </a:pPr>
            <a:r>
              <a:rPr lang="en-ZA" sz="1600" dirty="0" smtClean="0">
                <a:solidFill>
                  <a:prstClr val="black"/>
                </a:solidFill>
                <a:ea typeface="Calibri"/>
                <a:cs typeface="Times New Roman"/>
              </a:rPr>
              <a:t>DEL Audit Committee.</a:t>
            </a:r>
            <a:endParaRPr lang="en-ZA" sz="1600" dirty="0">
              <a:solidFill>
                <a:prstClr val="black"/>
              </a:solidFill>
              <a:ea typeface="Calibri"/>
              <a:cs typeface="Times New Roman"/>
            </a:endParaRPr>
          </a:p>
          <a:p>
            <a:pPr marL="285750" indent="-285750" algn="just">
              <a:lnSpc>
                <a:spcPct val="150000"/>
              </a:lnSpc>
              <a:buFont typeface="Wingdings" panose="05000000000000000000" pitchFamily="2" charset="2"/>
              <a:buChar char="§"/>
            </a:pPr>
            <a:r>
              <a:rPr lang="en-ZA" sz="1600" dirty="0">
                <a:solidFill>
                  <a:prstClr val="black"/>
                </a:solidFill>
                <a:ea typeface="Calibri"/>
                <a:cs typeface="Times New Roman"/>
              </a:rPr>
              <a:t>The Committee will also perform thorough review of the annual financial statement and recommend them to other structures.</a:t>
            </a:r>
          </a:p>
          <a:p>
            <a:pPr marL="285750" indent="-285750" algn="just">
              <a:lnSpc>
                <a:spcPct val="150000"/>
              </a:lnSpc>
              <a:buFont typeface="Wingdings" panose="05000000000000000000" pitchFamily="2" charset="2"/>
              <a:buChar char="§"/>
            </a:pPr>
            <a:r>
              <a:rPr lang="en-ZA" sz="1600" dirty="0">
                <a:solidFill>
                  <a:prstClr val="black"/>
                </a:solidFill>
                <a:ea typeface="Calibri"/>
                <a:cs typeface="Times New Roman"/>
              </a:rPr>
              <a:t>The Committee will oversee the implementation of the control self-assessment for each Directorate</a:t>
            </a:r>
            <a:r>
              <a:rPr lang="en-ZA" dirty="0">
                <a:solidFill>
                  <a:prstClr val="black"/>
                </a:solidFill>
                <a:ea typeface="Calibri"/>
                <a:cs typeface="Times New Roman"/>
              </a:rPr>
              <a:t>.</a:t>
            </a:r>
            <a:endParaRPr lang="en-ZA" sz="2000" dirty="0">
              <a:solidFill>
                <a:prstClr val="black"/>
              </a:solidFill>
            </a:endParaRPr>
          </a:p>
        </p:txBody>
      </p:sp>
      <p:sp>
        <p:nvSpPr>
          <p:cNvPr id="4" name="Rectangle 3"/>
          <p:cNvSpPr/>
          <p:nvPr/>
        </p:nvSpPr>
        <p:spPr>
          <a:xfrm>
            <a:off x="739239" y="734015"/>
            <a:ext cx="8080912" cy="584775"/>
          </a:xfrm>
          <a:prstGeom prst="rect">
            <a:avLst/>
          </a:prstGeom>
        </p:spPr>
        <p:txBody>
          <a:bodyPr wrap="square">
            <a:spAutoFit/>
          </a:bodyPr>
          <a:lstStyle/>
          <a:p>
            <a:pPr algn="ctr"/>
            <a:r>
              <a:rPr lang="en-ZA" sz="3200" b="1" dirty="0">
                <a:solidFill>
                  <a:prstClr val="black"/>
                </a:solidFill>
                <a:ea typeface="Calibri"/>
                <a:cs typeface="Times New Roman"/>
              </a:rPr>
              <a:t>CLEAN AUDIT GOVERNANCE</a:t>
            </a:r>
          </a:p>
        </p:txBody>
      </p:sp>
      <p:sp>
        <p:nvSpPr>
          <p:cNvPr id="5" name="TextBox 4"/>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118</a:t>
            </a:r>
            <a:endParaRPr lang="en-ZA" sz="1200" dirty="0">
              <a:solidFill>
                <a:prstClr val="black"/>
              </a:solidFill>
            </a:endParaRPr>
          </a:p>
        </p:txBody>
      </p:sp>
    </p:spTree>
    <p:extLst>
      <p:ext uri="{BB962C8B-B14F-4D97-AF65-F5344CB8AC3E}">
        <p14:creationId xmlns:p14="http://schemas.microsoft.com/office/powerpoint/2010/main" xmlns="" val="1223688839"/>
      </p:ext>
    </p:extLst>
  </p:cSld>
  <p:clrMapOvr>
    <a:masterClrMapping/>
  </p:clrMapOvr>
  <p:transition spd="slow">
    <p:circl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4F123CC8-D279-4CA4-B144-58A9A33B6AA6}" type="slidenum">
              <a:rPr lang="en-US" altLang="en-US" sz="1200" smtClean="0">
                <a:solidFill>
                  <a:srgbClr val="898989"/>
                </a:solidFill>
              </a:rPr>
              <a:pPr>
                <a:spcBef>
                  <a:spcPct val="0"/>
                </a:spcBef>
                <a:buFontTx/>
                <a:buNone/>
              </a:pPr>
              <a:t>119</a:t>
            </a:fld>
            <a:endParaRPr lang="en-US" altLang="en-US" sz="1200">
              <a:solidFill>
                <a:srgbClr val="898989"/>
              </a:solidFill>
            </a:endParaRPr>
          </a:p>
        </p:txBody>
      </p:sp>
      <p:sp>
        <p:nvSpPr>
          <p:cNvPr id="5" name="Rectangle 4"/>
          <p:cNvSpPr/>
          <p:nvPr/>
        </p:nvSpPr>
        <p:spPr>
          <a:xfrm>
            <a:off x="1454333" y="2962586"/>
            <a:ext cx="6270171" cy="707886"/>
          </a:xfrm>
          <a:prstGeom prst="rect">
            <a:avLst/>
          </a:prstGeom>
          <a:noFill/>
        </p:spPr>
        <p:txBody>
          <a:bodyPr>
            <a:spAutoFit/>
          </a:bodyPr>
          <a:lstStyle/>
          <a:p>
            <a:pPr algn="ctr">
              <a:defRPr/>
            </a:pPr>
            <a:r>
              <a:rPr lang="en-ZA" sz="4000" b="1" dirty="0" smtClean="0">
                <a:ln w="1905"/>
                <a:solidFill>
                  <a:srgbClr val="00B0F0"/>
                </a:solidFill>
                <a:effectLst>
                  <a:innerShdw blurRad="69850" dist="43180" dir="5400000">
                    <a:srgbClr val="000000">
                      <a:alpha val="65000"/>
                    </a:srgbClr>
                  </a:innerShdw>
                </a:effectLst>
              </a:rPr>
              <a:t>INTERNAL AUDIT MATRIX</a:t>
            </a: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8316436" y="275044"/>
            <a:ext cx="503917" cy="276225"/>
          </a:xfrm>
          <a:prstGeom prst="rect">
            <a:avLst/>
          </a:prstGeom>
          <a:solidFill>
            <a:schemeClr val="accent2"/>
          </a:solidFill>
        </p:spPr>
        <p:txBody>
          <a:bodyPr wrap="square">
            <a:spAutoFit/>
          </a:bodyPr>
          <a:lstStyle/>
          <a:p>
            <a:pPr>
              <a:defRPr/>
            </a:pPr>
            <a:r>
              <a:rPr lang="en-ZA" sz="1200" dirty="0" smtClean="0">
                <a:solidFill>
                  <a:prstClr val="black"/>
                </a:solidFill>
              </a:rPr>
              <a:t>119</a:t>
            </a:r>
            <a:endParaRPr lang="en-ZA" sz="1200" dirty="0">
              <a:solidFill>
                <a:prstClr val="black"/>
              </a:solidFill>
            </a:endParaRPr>
          </a:p>
        </p:txBody>
      </p:sp>
    </p:spTree>
    <p:extLst>
      <p:ext uri="{BB962C8B-B14F-4D97-AF65-F5344CB8AC3E}">
        <p14:creationId xmlns:p14="http://schemas.microsoft.com/office/powerpoint/2010/main" xmlns="" val="3357387035"/>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260987"/>
            <a:ext cx="8229600" cy="925895"/>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17416271"/>
              </p:ext>
            </p:extLst>
          </p:nvPr>
        </p:nvGraphicFramePr>
        <p:xfrm>
          <a:off x="251558" y="1143007"/>
          <a:ext cx="8640961" cy="5454353"/>
        </p:xfrm>
        <a:graphic>
          <a:graphicData uri="http://schemas.openxmlformats.org/drawingml/2006/table">
            <a:tbl>
              <a:tblPr/>
              <a:tblGrid>
                <a:gridCol w="1858456">
                  <a:extLst>
                    <a:ext uri="{9D8B030D-6E8A-4147-A177-3AD203B41FA5}">
                      <a16:colId xmlns:a16="http://schemas.microsoft.com/office/drawing/2014/main" xmlns="" val="20000"/>
                    </a:ext>
                  </a:extLst>
                </a:gridCol>
                <a:gridCol w="1711030">
                  <a:extLst>
                    <a:ext uri="{9D8B030D-6E8A-4147-A177-3AD203B41FA5}">
                      <a16:colId xmlns:a16="http://schemas.microsoft.com/office/drawing/2014/main" xmlns="" val="20001"/>
                    </a:ext>
                  </a:extLst>
                </a:gridCol>
                <a:gridCol w="1901142">
                  <a:extLst>
                    <a:ext uri="{9D8B030D-6E8A-4147-A177-3AD203B41FA5}">
                      <a16:colId xmlns:a16="http://schemas.microsoft.com/office/drawing/2014/main" xmlns="" val="20002"/>
                    </a:ext>
                  </a:extLst>
                </a:gridCol>
                <a:gridCol w="1700467">
                  <a:extLst>
                    <a:ext uri="{9D8B030D-6E8A-4147-A177-3AD203B41FA5}">
                      <a16:colId xmlns:a16="http://schemas.microsoft.com/office/drawing/2014/main" xmlns="" val="20003"/>
                    </a:ext>
                  </a:extLst>
                </a:gridCol>
                <a:gridCol w="1469866">
                  <a:extLst>
                    <a:ext uri="{9D8B030D-6E8A-4147-A177-3AD203B41FA5}">
                      <a16:colId xmlns:a16="http://schemas.microsoft.com/office/drawing/2014/main" xmlns="" val="20004"/>
                    </a:ext>
                  </a:extLst>
                </a:gridCol>
              </a:tblGrid>
              <a:tr h="70814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610773">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1: Ensure  financial sustainability</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408561">
                <a:tc>
                  <a:txBody>
                    <a:bodyPr/>
                    <a:lstStyle/>
                    <a:p>
                      <a:pPr marR="0" algn="l" rtl="0"/>
                      <a:r>
                        <a:rPr lang="en-ZA" sz="1100" b="0" i="0" u="none" strike="noStrike" kern="1200" baseline="0" dirty="0" smtClean="0">
                          <a:solidFill>
                            <a:srgbClr val="000000"/>
                          </a:solidFill>
                          <a:latin typeface="+mn-lt"/>
                          <a:ea typeface="+mn-ea"/>
                          <a:cs typeface="Arial" panose="020B0604020202020204" pitchFamily="34" charset="0"/>
                        </a:rPr>
                        <a:t>Percentage of administrative expenditure (excluding capex) as compared to revenue maintained.</a:t>
                      </a:r>
                      <a:endParaRPr lang="en-US" sz="1100" b="0" i="0" u="none" strike="noStrike" kern="1200" baseline="0" dirty="0" smtClean="0">
                        <a:solidFill>
                          <a:srgbClr val="000000"/>
                        </a:solidFill>
                        <a:latin typeface="+mn-lt"/>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0" i="0" u="none" strike="noStrike" kern="1200" baseline="0" dirty="0" smtClean="0">
                          <a:solidFill>
                            <a:schemeClr val="tx1"/>
                          </a:solidFill>
                          <a:latin typeface="+mn-lt"/>
                          <a:ea typeface="+mn-ea"/>
                          <a:cs typeface="Arial" panose="020B0604020202020204" pitchFamily="34" charset="0"/>
                        </a:rPr>
                        <a:t>≤ 15% </a:t>
                      </a:r>
                      <a:endParaRPr lang="en-ZA" sz="1100" b="0" dirty="0" smtClean="0">
                        <a:solidFill>
                          <a:schemeClr val="tx1"/>
                        </a:solidFill>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b="1" dirty="0" smtClean="0">
                          <a:solidFill>
                            <a:srgbClr val="00B050"/>
                          </a:solidFill>
                          <a:effectLst/>
                          <a:latin typeface="+mn-lt"/>
                          <a:ea typeface="Times New Roman"/>
                        </a:rPr>
                        <a:t> Achieved. </a:t>
                      </a:r>
                      <a:endParaRPr lang="en-ZA" sz="1100" dirty="0" smtClean="0">
                        <a:effectLst/>
                        <a:latin typeface="+mn-lt"/>
                        <a:ea typeface="Times New Roman"/>
                      </a:endParaRPr>
                    </a:p>
                    <a:p>
                      <a:endParaRPr lang="en-US" sz="1100" dirty="0" smtClean="0">
                        <a:solidFill>
                          <a:srgbClr val="000000"/>
                        </a:solidFill>
                        <a:effectLst/>
                        <a:latin typeface="+mn-lt"/>
                        <a:ea typeface="Times New Roman"/>
                      </a:endParaRPr>
                    </a:p>
                    <a:p>
                      <a:r>
                        <a:rPr lang="en-US" sz="1100" dirty="0" smtClean="0">
                          <a:solidFill>
                            <a:srgbClr val="000000"/>
                          </a:solidFill>
                          <a:effectLst/>
                          <a:latin typeface="+mn-lt"/>
                          <a:ea typeface="Times New Roman"/>
                        </a:rPr>
                        <a:t>12%                  </a:t>
                      </a:r>
                      <a:endParaRPr lang="en-ZA" sz="1100" b="0" i="0" u="none" strike="noStrike" baseline="0" dirty="0" smtClean="0">
                        <a:solidFill>
                          <a:srgbClr val="FF0000"/>
                        </a:solidFill>
                        <a:latin typeface="+mn-lt"/>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latin typeface="+mn-lt"/>
                        </a:rPr>
                        <a:t>There is no variance for this target. Actual achievement is 12% which complies with the target of </a:t>
                      </a:r>
                      <a:r>
                        <a:rPr lang="en-US" sz="1100" b="0" i="0" u="none" strike="noStrike" baseline="0" dirty="0" smtClean="0">
                          <a:solidFill>
                            <a:srgbClr val="000000"/>
                          </a:solidFill>
                          <a:latin typeface="+mn-lt"/>
                        </a:rPr>
                        <a:t>≤ 15%</a:t>
                      </a:r>
                      <a:r>
                        <a:rPr lang="en-ZA" sz="1100" b="0" i="0" u="none" strike="noStrike" baseline="0" dirty="0" smtClean="0">
                          <a:solidFill>
                            <a:srgbClr val="000000"/>
                          </a:solidFill>
                          <a:latin typeface="+mn-lt"/>
                        </a:rPr>
                        <a:t> revenue.</a:t>
                      </a:r>
                    </a:p>
                    <a:p>
                      <a:pPr marR="0" algn="l" rtl="0"/>
                      <a:r>
                        <a:rPr lang="en-US" sz="1100" b="0" i="0" u="none" strike="noStrike" baseline="0" dirty="0" smtClean="0">
                          <a:solidFill>
                            <a:srgbClr val="000000"/>
                          </a:solidFill>
                          <a:latin typeface="+mn-lt"/>
                        </a:rPr>
                        <a:t>	</a:t>
                      </a:r>
                    </a:p>
                    <a:p>
                      <a:pPr marR="0" algn="l" rtl="0"/>
                      <a:r>
                        <a:rPr lang="en-US" sz="1100" b="0" i="0" u="none" strike="noStrike" baseline="0" dirty="0" smtClean="0">
                          <a:solidFill>
                            <a:srgbClr val="000000"/>
                          </a:solidFill>
                          <a:latin typeface="+mn-lt"/>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100" dirty="0">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363438">
                <a:tc>
                  <a:txBody>
                    <a:bodyPr/>
                    <a:lstStyle/>
                    <a:p>
                      <a:pPr marR="0" lvl="0" algn="l" rtl="0"/>
                      <a:r>
                        <a:rPr lang="en-ZA" sz="1100" b="0" i="0" u="none" strike="noStrike" baseline="0" dirty="0" smtClean="0">
                          <a:solidFill>
                            <a:srgbClr val="000000"/>
                          </a:solidFill>
                          <a:latin typeface="+mn-lt"/>
                          <a:cs typeface="Arial" panose="020B0604020202020204" pitchFamily="34" charset="0"/>
                        </a:rPr>
                        <a:t>	</a:t>
                      </a:r>
                    </a:p>
                    <a:p>
                      <a:pPr marR="0" lvl="0" algn="l" rtl="0"/>
                      <a:r>
                        <a:rPr lang="en-ZA" sz="1100" b="0" i="0" u="none" strike="noStrike" baseline="0" dirty="0" smtClean="0">
                          <a:solidFill>
                            <a:srgbClr val="000000"/>
                          </a:solidFill>
                          <a:latin typeface="+mn-lt"/>
                          <a:cs typeface="Arial" panose="020B0604020202020204" pitchFamily="34" charset="0"/>
                        </a:rPr>
                        <a:t>Percentage of valid invoices paid within 30 calendar days after receipt by the Fund.	</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100" b="0" i="0" u="none" strike="noStrike" kern="1200" baseline="0" dirty="0" smtClean="0">
                          <a:solidFill>
                            <a:schemeClr val="tx1"/>
                          </a:solidFill>
                          <a:latin typeface="+mn-lt"/>
                          <a:ea typeface="+mn-ea"/>
                          <a:cs typeface="Arial" panose="020B0604020202020204" pitchFamily="34" charset="0"/>
                        </a:rPr>
                        <a:t>100% within 30</a:t>
                      </a:r>
                    </a:p>
                    <a:p>
                      <a:pPr rtl="0"/>
                      <a:r>
                        <a:rPr lang="en-US" sz="1100" b="0" i="0" u="none" strike="noStrike" kern="1200" baseline="0" dirty="0" smtClean="0">
                          <a:solidFill>
                            <a:schemeClr val="tx1"/>
                          </a:solidFill>
                          <a:latin typeface="+mn-lt"/>
                          <a:ea typeface="+mn-ea"/>
                          <a:cs typeface="Arial" panose="020B0604020202020204" pitchFamily="34" charset="0"/>
                        </a:rPr>
                        <a:t>calendar days </a:t>
                      </a:r>
                      <a:endParaRPr kumimoji="0" lang="en-US" sz="1100" b="0" i="0" u="none" strike="noStrike" cap="none" normalizeH="0" baseline="0" dirty="0" smtClean="0">
                        <a:ln>
                          <a:noFill/>
                        </a:ln>
                        <a:solidFill>
                          <a:schemeClr val="tx1"/>
                        </a:solidFill>
                        <a:effectLst/>
                        <a:latin typeface="+mn-lt"/>
                        <a:ea typeface="ＭＳ Ｐゴシック" pitchFamily="34" charset="-128"/>
                        <a:cs typeface="Arial" panose="020B0604020202020204" pitchFamily="34"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100" b="1" dirty="0" smtClean="0">
                          <a:solidFill>
                            <a:srgbClr val="00B050"/>
                          </a:solidFill>
                          <a:effectLst/>
                          <a:latin typeface="+mn-lt"/>
                          <a:ea typeface="Times New Roman"/>
                        </a:rPr>
                        <a:t>Achieved.</a:t>
                      </a:r>
                      <a:endParaRPr lang="en-ZA" sz="1100" dirty="0" smtClean="0">
                        <a:effectLst/>
                        <a:latin typeface="+mn-lt"/>
                        <a:ea typeface="Times New Roman"/>
                      </a:endParaRPr>
                    </a:p>
                    <a:p>
                      <a:pPr>
                        <a:spcAft>
                          <a:spcPts val="0"/>
                        </a:spcAft>
                      </a:pPr>
                      <a:r>
                        <a:rPr lang="en-US" sz="1100" dirty="0" smtClean="0">
                          <a:solidFill>
                            <a:srgbClr val="000000"/>
                          </a:solidFill>
                          <a:effectLst/>
                          <a:latin typeface="+mn-lt"/>
                          <a:ea typeface="Times New Roman"/>
                        </a:rPr>
                        <a:t>100%</a:t>
                      </a:r>
                      <a:endParaRPr lang="en-ZA" sz="1100" dirty="0" smtClean="0">
                        <a:effectLst/>
                        <a:latin typeface="+mn-lt"/>
                        <a:ea typeface="Times New Roman"/>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latin typeface="+mn-lt"/>
                        </a:rPr>
                        <a:t>There is no variance for this target. Actual achievement is 100% which complies with the target.</a:t>
                      </a:r>
                    </a:p>
                    <a:p>
                      <a:pPr marR="0" algn="l" rtl="0"/>
                      <a:r>
                        <a:rPr lang="en-US" sz="1100" b="0" i="0" u="none" strike="noStrike" baseline="0" dirty="0" smtClean="0">
                          <a:solidFill>
                            <a:srgbClr val="000000"/>
                          </a:solidFill>
                          <a:latin typeface="+mn-lt"/>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100" dirty="0">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363438">
                <a:tc>
                  <a:txBody>
                    <a:bodyPr/>
                    <a:lstStyle/>
                    <a:p>
                      <a:pPr algn="just">
                        <a:spcAft>
                          <a:spcPts val="0"/>
                        </a:spcAft>
                      </a:pPr>
                      <a:r>
                        <a:rPr lang="en-ZA" sz="1100">
                          <a:solidFill>
                            <a:srgbClr val="000000"/>
                          </a:solidFill>
                          <a:effectLst/>
                          <a:latin typeface="+mn-lt"/>
                          <a:ea typeface="Times New Roman"/>
                        </a:rPr>
                        <a:t>Percentage return on listed investments.</a:t>
                      </a:r>
                      <a:endParaRPr lang="en-ZA" sz="110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dirty="0">
                          <a:effectLst/>
                          <a:latin typeface="+mn-lt"/>
                          <a:ea typeface="Times New Roman"/>
                        </a:rPr>
                        <a:t>Percentage return on listed investments ≥ the benchmark</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100" b="1" dirty="0">
                          <a:solidFill>
                            <a:srgbClr val="00B050"/>
                          </a:solidFill>
                          <a:effectLst/>
                          <a:latin typeface="+mn-lt"/>
                          <a:ea typeface="Times New Roman"/>
                        </a:rPr>
                        <a:t>Achieved. </a:t>
                      </a:r>
                      <a:endParaRPr lang="en-ZA" sz="1100" dirty="0">
                        <a:effectLst/>
                        <a:latin typeface="+mn-lt"/>
                        <a:ea typeface="Times New Roman"/>
                      </a:endParaRPr>
                    </a:p>
                    <a:p>
                      <a:pPr>
                        <a:lnSpc>
                          <a:spcPct val="115000"/>
                        </a:lnSpc>
                        <a:spcAft>
                          <a:spcPts val="0"/>
                        </a:spcAft>
                      </a:pPr>
                      <a:r>
                        <a:rPr lang="en-US" sz="1100" b="1" dirty="0" smtClean="0">
                          <a:effectLst/>
                          <a:latin typeface="+mn-lt"/>
                          <a:ea typeface="Times New Roman"/>
                        </a:rPr>
                        <a:t>Benchmark=6.14%</a:t>
                      </a:r>
                      <a:endParaRPr lang="en-ZA" sz="1100" dirty="0">
                        <a:effectLst/>
                        <a:latin typeface="+mn-lt"/>
                        <a:ea typeface="Times New Roman"/>
                      </a:endParaRPr>
                    </a:p>
                    <a:p>
                      <a:pPr>
                        <a:spcAft>
                          <a:spcPts val="0"/>
                        </a:spcAft>
                      </a:pPr>
                      <a:r>
                        <a:rPr lang="en-ZA" sz="1100" b="1" dirty="0">
                          <a:effectLst/>
                          <a:latin typeface="+mn-lt"/>
                          <a:ea typeface="Times New Roman"/>
                        </a:rPr>
                        <a:t>Portfolio Performance = </a:t>
                      </a:r>
                      <a:r>
                        <a:rPr lang="en-ZA" sz="1100" b="1" dirty="0" smtClean="0">
                          <a:effectLst/>
                          <a:latin typeface="+mn-lt"/>
                          <a:ea typeface="Times New Roman"/>
                        </a:rPr>
                        <a:t>6,87%</a:t>
                      </a:r>
                      <a:endParaRPr lang="en-ZA" sz="1100" dirty="0">
                        <a:effectLst/>
                        <a:latin typeface="+mn-lt"/>
                        <a:ea typeface="Times New Roman"/>
                      </a:endParaRPr>
                    </a:p>
                    <a:p>
                      <a:pPr>
                        <a:spcAft>
                          <a:spcPts val="0"/>
                        </a:spcAft>
                      </a:pPr>
                      <a:r>
                        <a:rPr lang="en-US" sz="1100" b="1" dirty="0" smtClean="0">
                          <a:effectLst/>
                          <a:latin typeface="+mn-lt"/>
                          <a:ea typeface="Times New Roman"/>
                        </a:rPr>
                        <a:t>0.72% </a:t>
                      </a:r>
                      <a:r>
                        <a:rPr lang="en-US" sz="1100" dirty="0">
                          <a:effectLst/>
                          <a:latin typeface="+mn-lt"/>
                          <a:ea typeface="Times New Roman"/>
                        </a:rPr>
                        <a:t>return on listed investments over the benchmark </a:t>
                      </a:r>
                      <a:r>
                        <a:rPr lang="en-US" sz="1100" baseline="0" dirty="0" smtClean="0">
                          <a:effectLst/>
                          <a:latin typeface="+mn-lt"/>
                          <a:ea typeface="Times New Roman"/>
                        </a:rPr>
                        <a:t> October</a:t>
                      </a:r>
                      <a:r>
                        <a:rPr lang="en-US" sz="1100" dirty="0" smtClean="0">
                          <a:effectLst/>
                          <a:latin typeface="+mn-lt"/>
                          <a:ea typeface="Times New Roman"/>
                        </a:rPr>
                        <a:t> </a:t>
                      </a:r>
                      <a:r>
                        <a:rPr lang="en-US" sz="1100" dirty="0">
                          <a:effectLst/>
                          <a:latin typeface="+mn-lt"/>
                          <a:ea typeface="Times New Roman"/>
                        </a:rPr>
                        <a:t>2019</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100" dirty="0" smtClean="0">
                          <a:effectLst/>
                          <a:latin typeface="+mn-lt"/>
                          <a:ea typeface="Times New Roman"/>
                        </a:rPr>
                        <a:t>12-month rolling relative returns in the capital, cash and money market asset classes.</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100" dirty="0">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12</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12</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8845352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120</a:t>
            </a:fld>
            <a:endParaRPr lang="en-US"/>
          </a:p>
        </p:txBody>
      </p:sp>
      <p:sp>
        <p:nvSpPr>
          <p:cNvPr id="4" name="Rectangle 3"/>
          <p:cNvSpPr/>
          <p:nvPr/>
        </p:nvSpPr>
        <p:spPr>
          <a:xfrm>
            <a:off x="575361" y="274844"/>
            <a:ext cx="8080912" cy="1077218"/>
          </a:xfrm>
          <a:prstGeom prst="rect">
            <a:avLst/>
          </a:prstGeom>
        </p:spPr>
        <p:txBody>
          <a:bodyPr wrap="square">
            <a:spAutoFit/>
          </a:bodyPr>
          <a:lstStyle/>
          <a:p>
            <a:pPr algn="ctr"/>
            <a:r>
              <a:rPr lang="en-ZA" sz="3200" b="1" dirty="0" smtClean="0">
                <a:solidFill>
                  <a:prstClr val="black"/>
                </a:solidFill>
                <a:ea typeface="Calibri"/>
                <a:cs typeface="Times New Roman"/>
              </a:rPr>
              <a:t>STATUS REPORT ON INTERNAL AUDIT FINDINGS (HEAD OFFICE)</a:t>
            </a:r>
            <a:endParaRPr lang="en-ZA" sz="3200" b="1" dirty="0">
              <a:solidFill>
                <a:prstClr val="black"/>
              </a:solidFill>
              <a:ea typeface="Calibri"/>
              <a:cs typeface="Times New Roman"/>
            </a:endParaRPr>
          </a:p>
        </p:txBody>
      </p:sp>
      <p:sp>
        <p:nvSpPr>
          <p:cNvPr id="5" name="TextBox 4"/>
          <p:cNvSpPr txBox="1"/>
          <p:nvPr/>
        </p:nvSpPr>
        <p:spPr>
          <a:xfrm>
            <a:off x="8316436" y="275044"/>
            <a:ext cx="503917" cy="276999"/>
          </a:xfrm>
          <a:prstGeom prst="rect">
            <a:avLst/>
          </a:prstGeom>
          <a:solidFill>
            <a:schemeClr val="accent2"/>
          </a:solidFill>
        </p:spPr>
        <p:txBody>
          <a:bodyPr wrap="square">
            <a:spAutoFit/>
          </a:bodyPr>
          <a:lstStyle/>
          <a:p>
            <a:pPr>
              <a:defRPr/>
            </a:pPr>
            <a:r>
              <a:rPr lang="en-ZA" sz="1200" dirty="0" smtClean="0">
                <a:solidFill>
                  <a:prstClr val="black"/>
                </a:solidFill>
              </a:rPr>
              <a:t>120</a:t>
            </a:r>
            <a:endParaRPr lang="en-ZA" sz="1200"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737325707"/>
              </p:ext>
            </p:extLst>
          </p:nvPr>
        </p:nvGraphicFramePr>
        <p:xfrm>
          <a:off x="323530" y="1594026"/>
          <a:ext cx="8496944" cy="3377205"/>
        </p:xfrm>
        <a:graphic>
          <a:graphicData uri="http://schemas.openxmlformats.org/drawingml/2006/table">
            <a:tbl>
              <a:tblPr firstRow="1" firstCol="1" bandRow="1"/>
              <a:tblGrid>
                <a:gridCol w="2414018">
                  <a:extLst>
                    <a:ext uri="{9D8B030D-6E8A-4147-A177-3AD203B41FA5}">
                      <a16:colId xmlns:a16="http://schemas.microsoft.com/office/drawing/2014/main" xmlns="" val="20000"/>
                    </a:ext>
                  </a:extLst>
                </a:gridCol>
                <a:gridCol w="1136923">
                  <a:extLst>
                    <a:ext uri="{9D8B030D-6E8A-4147-A177-3AD203B41FA5}">
                      <a16:colId xmlns:a16="http://schemas.microsoft.com/office/drawing/2014/main" xmlns="" val="20001"/>
                    </a:ext>
                  </a:extLst>
                </a:gridCol>
                <a:gridCol w="985563">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656184">
                  <a:extLst>
                    <a:ext uri="{9D8B030D-6E8A-4147-A177-3AD203B41FA5}">
                      <a16:colId xmlns:a16="http://schemas.microsoft.com/office/drawing/2014/main" xmlns="" val="20005"/>
                    </a:ext>
                  </a:extLst>
                </a:gridCol>
              </a:tblGrid>
              <a:tr h="208891">
                <a:tc>
                  <a:txBody>
                    <a:bodyPr/>
                    <a:lstStyle/>
                    <a:p>
                      <a:pPr marL="31115" indent="-31115" algn="ctr">
                        <a:spcAft>
                          <a:spcPts val="0"/>
                        </a:spcAft>
                      </a:pPr>
                      <a:r>
                        <a:rPr lang="en-GB" sz="800" b="1" dirty="0">
                          <a:effectLst/>
                          <a:latin typeface="Arial"/>
                          <a:ea typeface="Times New Roman"/>
                        </a:rPr>
                        <a:t>Type of audit</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rowSpan="2">
                  <a:txBody>
                    <a:bodyPr/>
                    <a:lstStyle/>
                    <a:p>
                      <a:pPr marL="31115" indent="-31115" algn="ctr">
                        <a:spcAft>
                          <a:spcPts val="0"/>
                        </a:spcAft>
                      </a:pPr>
                      <a:r>
                        <a:rPr lang="en-GB" sz="800" b="1" dirty="0">
                          <a:effectLst/>
                          <a:latin typeface="Arial"/>
                          <a:ea typeface="Times New Roman"/>
                        </a:rPr>
                        <a:t>Number of findings unresolved </a:t>
                      </a:r>
                      <a:endParaRPr lang="en-ZA" sz="800" dirty="0">
                        <a:effectLst/>
                        <a:latin typeface="Times New Roman"/>
                        <a:ea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marL="31115" indent="-31115" algn="ctr">
                        <a:spcAft>
                          <a:spcPts val="0"/>
                        </a:spcAft>
                      </a:pPr>
                      <a:r>
                        <a:rPr lang="en-GB" sz="800" b="1" dirty="0">
                          <a:effectLst/>
                          <a:latin typeface="Arial"/>
                          <a:ea typeface="Times New Roman"/>
                        </a:rPr>
                        <a:t>Number of findings resolved</a:t>
                      </a:r>
                      <a:endParaRPr lang="en-ZA" sz="800" dirty="0">
                        <a:effectLst/>
                        <a:latin typeface="Times New Roman"/>
                        <a:ea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marL="31115" indent="-31115" algn="ctr">
                        <a:spcAft>
                          <a:spcPts val="0"/>
                        </a:spcAft>
                      </a:pPr>
                      <a:r>
                        <a:rPr lang="en-GB" sz="800" b="1" dirty="0">
                          <a:effectLst/>
                          <a:latin typeface="Arial"/>
                          <a:ea typeface="Times New Roman"/>
                        </a:rPr>
                        <a:t>Number of findings partially resolved </a:t>
                      </a:r>
                      <a:endParaRPr lang="en-ZA" sz="800" dirty="0">
                        <a:effectLst/>
                        <a:latin typeface="Times New Roman"/>
                        <a:ea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marL="31115" indent="-31115" algn="ctr">
                        <a:spcAft>
                          <a:spcPts val="0"/>
                        </a:spcAft>
                      </a:pPr>
                      <a:r>
                        <a:rPr lang="en-GB" sz="800" b="1" dirty="0">
                          <a:effectLst/>
                          <a:latin typeface="Arial"/>
                          <a:ea typeface="Times New Roman"/>
                        </a:rPr>
                        <a:t>Total findings</a:t>
                      </a:r>
                      <a:endParaRPr lang="en-ZA" sz="800" dirty="0">
                        <a:effectLst/>
                        <a:latin typeface="Times New Roman"/>
                        <a:ea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marL="31115" indent="-31115" algn="ctr">
                        <a:spcAft>
                          <a:spcPts val="0"/>
                        </a:spcAft>
                      </a:pPr>
                      <a:r>
                        <a:rPr lang="en-GB" sz="800" b="1" dirty="0">
                          <a:effectLst/>
                          <a:latin typeface="Arial"/>
                          <a:ea typeface="Times New Roman"/>
                        </a:rPr>
                        <a:t>Percentage completion</a:t>
                      </a:r>
                      <a:endParaRPr lang="en-ZA" sz="800" dirty="0">
                        <a:effectLst/>
                        <a:latin typeface="Times New Roman"/>
                        <a:ea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208891">
                <a:tc>
                  <a:txBody>
                    <a:bodyPr/>
                    <a:lstStyle/>
                    <a:p>
                      <a:pPr marL="31115" indent="-31115" algn="ctr">
                        <a:spcAft>
                          <a:spcPts val="0"/>
                        </a:spcAft>
                      </a:pPr>
                      <a:r>
                        <a:rPr lang="en-GB" sz="800" b="1" dirty="0">
                          <a:effectLst/>
                          <a:latin typeface="Arial"/>
                          <a:ea typeface="Times New Roman"/>
                        </a:rPr>
                        <a:t> </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08891">
                <a:tc gridSpan="6">
                  <a:txBody>
                    <a:bodyPr/>
                    <a:lstStyle/>
                    <a:p>
                      <a:pPr marL="31115" indent="-31115" algn="ctr">
                        <a:spcAft>
                          <a:spcPts val="0"/>
                        </a:spcAft>
                      </a:pPr>
                      <a:r>
                        <a:rPr lang="en-GB" sz="800" b="1" dirty="0">
                          <a:effectLst/>
                          <a:latin typeface="Arial"/>
                          <a:ea typeface="Times New Roman"/>
                        </a:rPr>
                        <a:t>Internal Audit Findings Head Office 2018/19</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08891">
                <a:tc>
                  <a:txBody>
                    <a:bodyPr/>
                    <a:lstStyle/>
                    <a:p>
                      <a:pPr marL="31115" indent="-31115" algn="just">
                        <a:spcAft>
                          <a:spcPts val="0"/>
                        </a:spcAft>
                      </a:pPr>
                      <a:r>
                        <a:rPr lang="en-GB" sz="800" b="1" dirty="0" smtClean="0">
                          <a:effectLst/>
                          <a:latin typeface="+mj-lt"/>
                          <a:ea typeface="Times New Roman"/>
                        </a:rPr>
                        <a:t>RISK MANAGEMENT</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dirty="0">
                          <a:solidFill>
                            <a:srgbClr val="000000"/>
                          </a:solidFill>
                          <a:effectLst/>
                          <a:latin typeface="Arial"/>
                          <a:ea typeface="Times New Roman"/>
                        </a:rPr>
                        <a:t>8</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dirty="0">
                          <a:solidFill>
                            <a:srgbClr val="000000"/>
                          </a:solidFill>
                          <a:effectLst/>
                          <a:latin typeface="Arial"/>
                          <a:ea typeface="Times New Roman"/>
                        </a:rPr>
                        <a:t>1</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dirty="0">
                          <a:solidFill>
                            <a:srgbClr val="000000"/>
                          </a:solidFill>
                          <a:effectLst/>
                          <a:latin typeface="Arial"/>
                          <a:ea typeface="Times New Roman"/>
                        </a:rPr>
                        <a:t>9</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89%</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8891">
                <a:tc>
                  <a:txBody>
                    <a:bodyPr/>
                    <a:lstStyle/>
                    <a:p>
                      <a:pPr marL="31115" indent="-31115" algn="just">
                        <a:spcAft>
                          <a:spcPts val="0"/>
                        </a:spcAft>
                      </a:pPr>
                      <a:r>
                        <a:rPr lang="en-GB" sz="800" b="1" dirty="0" smtClean="0">
                          <a:effectLst/>
                          <a:latin typeface="+mj-lt"/>
                          <a:ea typeface="Times New Roman"/>
                        </a:rPr>
                        <a:t>COMMUNICATION &amp; MARKETING</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solidFill>
                            <a:srgbClr val="000000"/>
                          </a:solidFill>
                          <a:effectLst/>
                          <a:latin typeface="Arial"/>
                          <a:ea typeface="Times New Roman"/>
                        </a:rPr>
                        <a:t>0</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dirty="0">
                          <a:solidFill>
                            <a:srgbClr val="000000"/>
                          </a:solidFill>
                          <a:effectLst/>
                          <a:latin typeface="Arial"/>
                          <a:ea typeface="Times New Roman"/>
                        </a:rPr>
                        <a:t>7</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1</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8</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88%</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8891">
                <a:tc>
                  <a:txBody>
                    <a:bodyPr/>
                    <a:lstStyle/>
                    <a:p>
                      <a:pPr marL="31115" indent="-31115" algn="just">
                        <a:spcAft>
                          <a:spcPts val="0"/>
                        </a:spcAft>
                      </a:pPr>
                      <a:r>
                        <a:rPr lang="en-GB" sz="800" b="1" dirty="0" smtClean="0">
                          <a:effectLst/>
                          <a:latin typeface="+mj-lt"/>
                          <a:ea typeface="Times New Roman"/>
                        </a:rPr>
                        <a:t>PERFORMANCE INFORMATION Q1</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dirty="0">
                          <a:solidFill>
                            <a:srgbClr val="000000"/>
                          </a:solidFill>
                          <a:effectLst/>
                          <a:latin typeface="Arial"/>
                          <a:ea typeface="Times New Roman"/>
                        </a:rPr>
                        <a:t>3</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dirty="0">
                          <a:solidFill>
                            <a:srgbClr val="000000"/>
                          </a:solidFill>
                          <a:effectLst/>
                          <a:latin typeface="Arial"/>
                          <a:ea typeface="Times New Roman"/>
                        </a:rPr>
                        <a:t>0</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dirty="0">
                          <a:solidFill>
                            <a:srgbClr val="000000"/>
                          </a:solidFill>
                          <a:effectLst/>
                          <a:latin typeface="Arial"/>
                          <a:ea typeface="Times New Roman"/>
                        </a:rPr>
                        <a:t>3</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100%</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8891">
                <a:tc>
                  <a:txBody>
                    <a:bodyPr/>
                    <a:lstStyle/>
                    <a:p>
                      <a:pPr marL="31115" indent="-31115" algn="just">
                        <a:spcAft>
                          <a:spcPts val="0"/>
                        </a:spcAft>
                      </a:pPr>
                      <a:r>
                        <a:rPr lang="en-GB" sz="800" b="1" dirty="0" smtClean="0">
                          <a:effectLst/>
                          <a:latin typeface="+mj-lt"/>
                          <a:ea typeface="Times New Roman"/>
                        </a:rPr>
                        <a:t>PERFORMANCE INFORMATION Q2</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2</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2</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100%</a:t>
                      </a:r>
                      <a:endParaRPr lang="en-ZA" sz="800" dirty="0">
                        <a:effectLst/>
                        <a:latin typeface="Times New Roman"/>
                        <a:ea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8891">
                <a:tc>
                  <a:txBody>
                    <a:bodyPr/>
                    <a:lstStyle/>
                    <a:p>
                      <a:pPr marL="31115" indent="-31115" algn="just">
                        <a:spcAft>
                          <a:spcPts val="0"/>
                        </a:spcAft>
                      </a:pPr>
                      <a:r>
                        <a:rPr lang="en-GB" sz="800" b="1" dirty="0" smtClean="0">
                          <a:effectLst/>
                          <a:latin typeface="+mj-lt"/>
                          <a:ea typeface="Times New Roman"/>
                        </a:rPr>
                        <a:t>PERFORMANCE INFORMATION Q3</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1</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1</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100%</a:t>
                      </a:r>
                      <a:endParaRPr lang="en-ZA" sz="800" dirty="0">
                        <a:effectLst/>
                        <a:latin typeface="Times New Roman"/>
                        <a:ea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8891">
                <a:tc>
                  <a:txBody>
                    <a:bodyPr/>
                    <a:lstStyle/>
                    <a:p>
                      <a:pPr marL="31115" indent="-31115" algn="just">
                        <a:spcAft>
                          <a:spcPts val="0"/>
                        </a:spcAft>
                      </a:pPr>
                      <a:r>
                        <a:rPr lang="en-GB" sz="800" b="1" dirty="0" smtClean="0">
                          <a:effectLst/>
                          <a:latin typeface="+mj-lt"/>
                          <a:ea typeface="Times New Roman"/>
                        </a:rPr>
                        <a:t>ASSET MANAGEMENT </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4</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4</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8</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50%</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8891">
                <a:tc>
                  <a:txBody>
                    <a:bodyPr/>
                    <a:lstStyle/>
                    <a:p>
                      <a:pPr marL="31115" indent="-31115" algn="just">
                        <a:spcAft>
                          <a:spcPts val="0"/>
                        </a:spcAft>
                      </a:pPr>
                      <a:r>
                        <a:rPr lang="en-GB" sz="800" b="1" dirty="0" smtClean="0">
                          <a:effectLst/>
                          <a:latin typeface="+mj-lt"/>
                          <a:ea typeface="Times New Roman"/>
                        </a:rPr>
                        <a:t>CONTRACT MANAGEMENT </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5</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1</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6</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83%</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8891">
                <a:tc>
                  <a:txBody>
                    <a:bodyPr/>
                    <a:lstStyle/>
                    <a:p>
                      <a:pPr marL="31115" indent="-31115" algn="just">
                        <a:spcAft>
                          <a:spcPts val="0"/>
                        </a:spcAft>
                      </a:pPr>
                      <a:r>
                        <a:rPr lang="en-GB" sz="800" b="1" dirty="0" smtClean="0">
                          <a:effectLst/>
                          <a:latin typeface="+mj-lt"/>
                          <a:ea typeface="Times New Roman"/>
                        </a:rPr>
                        <a:t>PROCUREMENT MANAGEMENT  </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4</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1</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5</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80%</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8891">
                <a:tc>
                  <a:txBody>
                    <a:bodyPr/>
                    <a:lstStyle/>
                    <a:p>
                      <a:pPr marL="31115" indent="-31115" algn="just">
                        <a:spcAft>
                          <a:spcPts val="0"/>
                        </a:spcAft>
                      </a:pPr>
                      <a:r>
                        <a:rPr lang="en-GB" sz="800" b="1" dirty="0" smtClean="0">
                          <a:effectLst/>
                          <a:latin typeface="+mj-lt"/>
                          <a:ea typeface="Times New Roman"/>
                        </a:rPr>
                        <a:t>HUMAN RESOURCE MANAGEMENT </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5</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5</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100%</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8891">
                <a:tc>
                  <a:txBody>
                    <a:bodyPr/>
                    <a:lstStyle/>
                    <a:p>
                      <a:pPr marL="31115" indent="-31115" algn="just">
                        <a:spcAft>
                          <a:spcPts val="0"/>
                        </a:spcAft>
                      </a:pPr>
                      <a:r>
                        <a:rPr lang="en-GB" sz="800" b="1" dirty="0" smtClean="0">
                          <a:effectLst/>
                          <a:latin typeface="+mj-lt"/>
                          <a:ea typeface="Times New Roman"/>
                        </a:rPr>
                        <a:t>FRAUD AND CORRUPTION REVIEW  </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5</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2</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7</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71%</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08891">
                <a:tc>
                  <a:txBody>
                    <a:bodyPr/>
                    <a:lstStyle/>
                    <a:p>
                      <a:pPr marL="31115" indent="-31115" algn="just">
                        <a:spcAft>
                          <a:spcPts val="0"/>
                        </a:spcAft>
                      </a:pPr>
                      <a:r>
                        <a:rPr lang="en-GB" sz="800" b="1" dirty="0" smtClean="0">
                          <a:effectLst/>
                          <a:latin typeface="+mj-lt"/>
                          <a:ea typeface="Times New Roman"/>
                        </a:rPr>
                        <a:t>RISK MONITORING</a:t>
                      </a:r>
                      <a:endParaRPr lang="en-ZA" sz="800" b="1" dirty="0">
                        <a:effectLst/>
                        <a:latin typeface="+mj-lt"/>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solidFill>
                            <a:srgbClr val="000000"/>
                          </a:solidFill>
                          <a:effectLst/>
                          <a:latin typeface="Arial"/>
                          <a:ea typeface="Times New Roman"/>
                        </a:rPr>
                        <a:t>2</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solidFill>
                            <a:srgbClr val="000000"/>
                          </a:solidFill>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solidFill>
                            <a:srgbClr val="000000"/>
                          </a:solidFill>
                          <a:effectLst/>
                          <a:latin typeface="Arial"/>
                          <a:ea typeface="Times New Roman"/>
                        </a:rPr>
                        <a:t>2</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100%</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08891">
                <a:tc>
                  <a:txBody>
                    <a:bodyPr/>
                    <a:lstStyle/>
                    <a:p>
                      <a:pPr marL="31115" indent="-31115">
                        <a:spcAft>
                          <a:spcPts val="0"/>
                        </a:spcAft>
                      </a:pPr>
                      <a:r>
                        <a:rPr lang="en-GB" sz="800" b="1">
                          <a:effectLst/>
                          <a:latin typeface="Arial"/>
                          <a:ea typeface="Times New Roman"/>
                        </a:rPr>
                        <a:t> </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31115" indent="-31115" algn="ctr">
                        <a:spcAft>
                          <a:spcPts val="0"/>
                        </a:spcAft>
                      </a:pPr>
                      <a:r>
                        <a:rPr lang="en-GB" sz="800" b="1">
                          <a:effectLst/>
                          <a:latin typeface="Arial"/>
                          <a:ea typeface="Times New Roman"/>
                        </a:rPr>
                        <a:t>46</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115" indent="-31115" algn="ctr">
                        <a:spcAft>
                          <a:spcPts val="0"/>
                        </a:spcAft>
                      </a:pPr>
                      <a:r>
                        <a:rPr lang="en-GB" sz="800" b="1">
                          <a:effectLst/>
                          <a:latin typeface="Arial"/>
                          <a:ea typeface="Times New Roman"/>
                        </a:rPr>
                        <a:t>10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1115" indent="-31115" algn="ctr">
                        <a:spcAft>
                          <a:spcPts val="0"/>
                        </a:spcAft>
                      </a:pPr>
                      <a:r>
                        <a:rPr lang="en-GB" sz="800" b="1">
                          <a:effectLst/>
                          <a:latin typeface="Arial"/>
                          <a:ea typeface="Times New Roman"/>
                        </a:rPr>
                        <a:t>56</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 </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39260">
                <a:tc>
                  <a:txBody>
                    <a:bodyPr/>
                    <a:lstStyle/>
                    <a:p>
                      <a:pPr indent="143510" algn="ctr">
                        <a:spcAft>
                          <a:spcPts val="0"/>
                        </a:spcAft>
                      </a:pPr>
                      <a:r>
                        <a:rPr lang="en-GB" sz="800" b="1" dirty="0">
                          <a:effectLst/>
                          <a:latin typeface="Arial"/>
                          <a:ea typeface="Times New Roman"/>
                        </a:rPr>
                        <a:t>Total number of findings</a:t>
                      </a:r>
                      <a:endParaRPr lang="en-ZA" sz="800" dirty="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effectLst/>
                          <a:latin typeface="Arial"/>
                          <a:ea typeface="Times New Roman"/>
                        </a:rPr>
                        <a:t>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effectLst/>
                          <a:latin typeface="Arial"/>
                          <a:ea typeface="Times New Roman"/>
                        </a:rPr>
                        <a:t>82%</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effectLst/>
                          <a:latin typeface="Arial"/>
                          <a:ea typeface="Times New Roman"/>
                        </a:rPr>
                        <a:t>18%</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a:effectLst/>
                          <a:latin typeface="Arial"/>
                          <a:ea typeface="Times New Roman"/>
                        </a:rPr>
                        <a:t> </a:t>
                      </a:r>
                      <a:endParaRPr lang="en-ZA" sz="800">
                        <a:effectLst/>
                        <a:latin typeface="Times New Roman"/>
                        <a:ea typeface="Times New Roman"/>
                      </a:endParaRPr>
                    </a:p>
                    <a:p>
                      <a:pPr marL="31115" indent="-31115" algn="ctr">
                        <a:spcAft>
                          <a:spcPts val="0"/>
                        </a:spcAft>
                      </a:pPr>
                      <a:r>
                        <a:rPr lang="en-GB" sz="800" b="1">
                          <a:effectLst/>
                          <a:latin typeface="Arial"/>
                          <a:ea typeface="Times New Roman"/>
                        </a:rPr>
                        <a:t>100%</a:t>
                      </a:r>
                      <a:endParaRPr lang="en-ZA" sz="800">
                        <a:effectLst/>
                        <a:latin typeface="Times New Roman"/>
                        <a:ea typeface="Times New Roman"/>
                      </a:endParaRPr>
                    </a:p>
                  </a:txBody>
                  <a:tcPr marL="39167" marR="39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indent="-31115" algn="ctr">
                        <a:spcAft>
                          <a:spcPts val="0"/>
                        </a:spcAft>
                      </a:pPr>
                      <a:r>
                        <a:rPr lang="en-GB" sz="800" b="1" dirty="0">
                          <a:effectLst/>
                          <a:latin typeface="Arial"/>
                          <a:ea typeface="Times New Roman"/>
                        </a:rPr>
                        <a:t>82%</a:t>
                      </a:r>
                      <a:endParaRPr lang="en-ZA" sz="800" dirty="0">
                        <a:effectLst/>
                        <a:latin typeface="Times New Roman"/>
                        <a:ea typeface="Times New Roman"/>
                      </a:endParaRPr>
                    </a:p>
                  </a:txBody>
                  <a:tcPr marL="39167" marR="39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14958436"/>
              </p:ext>
            </p:extLst>
          </p:nvPr>
        </p:nvGraphicFramePr>
        <p:xfrm>
          <a:off x="323530" y="5229600"/>
          <a:ext cx="4176464" cy="785405"/>
        </p:xfrm>
        <a:graphic>
          <a:graphicData uri="http://schemas.openxmlformats.org/drawingml/2006/table">
            <a:tbl>
              <a:tblPr firstRow="1" firstCol="1" bandRow="1"/>
              <a:tblGrid>
                <a:gridCol w="2016224">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tblGrid>
              <a:tr h="157081">
                <a:tc gridSpan="2">
                  <a:txBody>
                    <a:bodyPr/>
                    <a:lstStyle/>
                    <a:p>
                      <a:pPr algn="ctr">
                        <a:spcAft>
                          <a:spcPts val="0"/>
                        </a:spcAft>
                      </a:pPr>
                      <a:r>
                        <a:rPr lang="en-GB" sz="800" b="1" u="sng" dirty="0">
                          <a:solidFill>
                            <a:srgbClr val="000000"/>
                          </a:solidFill>
                          <a:effectLst/>
                          <a:latin typeface="+mn-lt"/>
                          <a:ea typeface="Times New Roman"/>
                        </a:rPr>
                        <a:t>IA  Audit Findings</a:t>
                      </a:r>
                      <a:endParaRPr lang="en-ZA" sz="800" dirty="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0"/>
                  </a:ext>
                </a:extLst>
              </a:tr>
              <a:tr h="157081">
                <a:tc>
                  <a:txBody>
                    <a:bodyPr/>
                    <a:lstStyle/>
                    <a:p>
                      <a:pPr>
                        <a:spcAft>
                          <a:spcPts val="0"/>
                        </a:spcAft>
                      </a:pPr>
                      <a:r>
                        <a:rPr lang="en-GB" sz="800" b="1" dirty="0">
                          <a:solidFill>
                            <a:srgbClr val="000000"/>
                          </a:solidFill>
                          <a:effectLst/>
                          <a:latin typeface="+mn-lt"/>
                          <a:ea typeface="Times New Roman"/>
                        </a:rPr>
                        <a:t>Findings reconciliation</a:t>
                      </a:r>
                      <a:endParaRPr lang="en-ZA" sz="800" dirty="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800">
                        <a:effectLst/>
                        <a:latin typeface="+mn-lt"/>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7081">
                <a:tc>
                  <a:txBody>
                    <a:bodyPr/>
                    <a:lstStyle/>
                    <a:p>
                      <a:pPr>
                        <a:spcAft>
                          <a:spcPts val="0"/>
                        </a:spcAft>
                      </a:pPr>
                      <a:r>
                        <a:rPr lang="en-GB" sz="800" dirty="0">
                          <a:solidFill>
                            <a:srgbClr val="000000"/>
                          </a:solidFill>
                          <a:effectLst/>
                          <a:latin typeface="+mn-lt"/>
                          <a:ea typeface="Times New Roman"/>
                        </a:rPr>
                        <a:t>Audit findings opening balance</a:t>
                      </a:r>
                      <a:endParaRPr lang="en-ZA" sz="800" dirty="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smtClean="0">
                          <a:solidFill>
                            <a:srgbClr val="000000"/>
                          </a:solidFill>
                          <a:effectLst/>
                          <a:latin typeface="+mn-lt"/>
                          <a:ea typeface="Times New Roman"/>
                        </a:rPr>
                        <a:t>56</a:t>
                      </a:r>
                      <a:endParaRPr lang="en-ZA" sz="800" dirty="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7081">
                <a:tc>
                  <a:txBody>
                    <a:bodyPr/>
                    <a:lstStyle/>
                    <a:p>
                      <a:pPr>
                        <a:spcAft>
                          <a:spcPts val="0"/>
                        </a:spcAft>
                      </a:pPr>
                      <a:r>
                        <a:rPr lang="en-GB" sz="800" b="1" dirty="0" smtClean="0">
                          <a:solidFill>
                            <a:srgbClr val="000000"/>
                          </a:solidFill>
                          <a:effectLst/>
                          <a:latin typeface="+mn-lt"/>
                          <a:ea typeface="Times New Roman"/>
                        </a:rPr>
                        <a:t>Less</a:t>
                      </a:r>
                      <a:r>
                        <a:rPr lang="en-GB" sz="800" b="1" dirty="0">
                          <a:solidFill>
                            <a:srgbClr val="000000"/>
                          </a:solidFill>
                          <a:effectLst/>
                          <a:latin typeface="+mn-lt"/>
                          <a:ea typeface="Times New Roman"/>
                        </a:rPr>
                        <a:t>:</a:t>
                      </a:r>
                      <a:r>
                        <a:rPr lang="en-GB" sz="800" dirty="0">
                          <a:solidFill>
                            <a:srgbClr val="000000"/>
                          </a:solidFill>
                          <a:effectLst/>
                          <a:latin typeface="+mn-lt"/>
                          <a:ea typeface="Times New Roman"/>
                        </a:rPr>
                        <a:t> Findings resolved </a:t>
                      </a:r>
                      <a:endParaRPr lang="en-ZA" sz="800" dirty="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smtClean="0">
                          <a:solidFill>
                            <a:srgbClr val="000000"/>
                          </a:solidFill>
                          <a:effectLst/>
                          <a:latin typeface="+mn-lt"/>
                          <a:ea typeface="Times New Roman"/>
                        </a:rPr>
                        <a:t>46</a:t>
                      </a:r>
                      <a:endParaRPr lang="en-ZA" sz="800" dirty="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7081">
                <a:tc>
                  <a:txBody>
                    <a:bodyPr/>
                    <a:lstStyle/>
                    <a:p>
                      <a:pPr>
                        <a:spcAft>
                          <a:spcPts val="0"/>
                        </a:spcAft>
                      </a:pPr>
                      <a:r>
                        <a:rPr lang="en-GB" sz="800">
                          <a:solidFill>
                            <a:srgbClr val="000000"/>
                          </a:solidFill>
                          <a:effectLst/>
                          <a:latin typeface="+mn-lt"/>
                          <a:ea typeface="Times New Roman"/>
                        </a:rPr>
                        <a:t>Audit findings closing balance</a:t>
                      </a:r>
                      <a:endParaRPr lang="en-ZA" sz="80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smtClean="0">
                          <a:solidFill>
                            <a:srgbClr val="FFFFFF"/>
                          </a:solidFill>
                          <a:effectLst/>
                          <a:latin typeface="+mn-lt"/>
                          <a:ea typeface="Times New Roman"/>
                        </a:rPr>
                        <a:t>10</a:t>
                      </a:r>
                      <a:endParaRPr lang="en-ZA" sz="800" dirty="0">
                        <a:effectLst/>
                        <a:latin typeface="+mn-lt"/>
                        <a:ea typeface="Times New Roman"/>
                      </a:endParaRPr>
                    </a:p>
                  </a:txBody>
                  <a:tcPr marL="51408" marR="51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618390230"/>
      </p:ext>
    </p:extLst>
  </p:cSld>
  <p:clrMapOvr>
    <a:masterClrMapping/>
  </p:clrMapOvr>
  <p:transition spd="slow">
    <p:circl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Extra3_3-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le 1"/>
          <p:cNvSpPr txBox="1">
            <a:spLocks/>
          </p:cNvSpPr>
          <p:nvPr/>
        </p:nvSpPr>
        <p:spPr bwMode="auto">
          <a:xfrm>
            <a:off x="6508826"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fontAlgn="base">
              <a:spcBef>
                <a:spcPct val="0"/>
              </a:spcBef>
              <a:spcAft>
                <a:spcPct val="0"/>
              </a:spcAft>
            </a:pPr>
            <a:r>
              <a:rPr lang="en-US" altLang="en-US" sz="2700" b="1">
                <a:solidFill>
                  <a:srgbClr val="FFAB16"/>
                </a:solidFill>
                <a:cs typeface="Arial" charset="0"/>
              </a:rPr>
              <a:t>Thank </a:t>
            </a:r>
            <a:r>
              <a:rPr lang="en-US" altLang="en-US" sz="2700" b="1">
                <a:solidFill>
                  <a:prstClr val="white"/>
                </a:solidFill>
                <a:cs typeface="Arial" charset="0"/>
              </a:rPr>
              <a:t>You</a:t>
            </a:r>
            <a:r>
              <a:rPr lang="en-US" altLang="en-US" sz="2700" b="1">
                <a:solidFill>
                  <a:srgbClr val="FFAB16"/>
                </a:solidFill>
                <a:cs typeface="Arial" charset="0"/>
              </a:rPr>
              <a:t>…</a:t>
            </a:r>
          </a:p>
        </p:txBody>
      </p:sp>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fld id="{6441A451-DFAE-49F2-A2A4-33B80D2AAD89}" type="slidenum">
              <a:rPr lang="en-US" altLang="en-US" smtClean="0">
                <a:solidFill>
                  <a:srgbClr val="898989"/>
                </a:solidFill>
                <a:latin typeface="Calibri" pitchFamily="32" charset="0"/>
              </a:rPr>
              <a:pPr/>
              <a:t>121</a:t>
            </a:fld>
            <a:endParaRPr lang="en-US" altLang="en-US" smtClean="0">
              <a:solidFill>
                <a:srgbClr val="898989"/>
              </a:solidFill>
              <a:latin typeface="Calibri" pitchFamily="32" charset="0"/>
            </a:endParaRPr>
          </a:p>
        </p:txBody>
      </p:sp>
      <p:sp>
        <p:nvSpPr>
          <p:cNvPr id="5" name="TextBox 4"/>
          <p:cNvSpPr txBox="1"/>
          <p:nvPr/>
        </p:nvSpPr>
        <p:spPr>
          <a:xfrm>
            <a:off x="8388461" y="292006"/>
            <a:ext cx="460969" cy="276999"/>
          </a:xfrm>
          <a:prstGeom prst="rect">
            <a:avLst/>
          </a:prstGeom>
          <a:solidFill>
            <a:schemeClr val="accent2"/>
          </a:solidFill>
        </p:spPr>
        <p:txBody>
          <a:bodyPr wrap="square" rtlCol="0">
            <a:spAutoFit/>
          </a:bodyPr>
          <a:lstStyle/>
          <a:p>
            <a:r>
              <a:rPr lang="en-ZA" sz="1200" dirty="0" smtClean="0">
                <a:solidFill>
                  <a:prstClr val="black"/>
                </a:solidFill>
              </a:rPr>
              <a:t>121</a:t>
            </a:r>
            <a:endParaRPr lang="en-ZA" sz="1200" dirty="0">
              <a:solidFill>
                <a:prstClr val="black"/>
              </a:solidFill>
            </a:endParaRPr>
          </a:p>
        </p:txBody>
      </p:sp>
    </p:spTree>
    <p:extLst>
      <p:ext uri="{BB962C8B-B14F-4D97-AF65-F5344CB8AC3E}">
        <p14:creationId xmlns:p14="http://schemas.microsoft.com/office/powerpoint/2010/main" xmlns="" val="275567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06775035"/>
              </p:ext>
            </p:extLst>
          </p:nvPr>
        </p:nvGraphicFramePr>
        <p:xfrm>
          <a:off x="251557" y="870376"/>
          <a:ext cx="8712967" cy="5726976"/>
        </p:xfrm>
        <a:graphic>
          <a:graphicData uri="http://schemas.openxmlformats.org/drawingml/2006/table">
            <a:tbl>
              <a:tblPr/>
              <a:tblGrid>
                <a:gridCol w="1873943">
                  <a:extLst>
                    <a:ext uri="{9D8B030D-6E8A-4147-A177-3AD203B41FA5}">
                      <a16:colId xmlns:a16="http://schemas.microsoft.com/office/drawing/2014/main" xmlns="" val="20000"/>
                    </a:ext>
                  </a:extLst>
                </a:gridCol>
                <a:gridCol w="1725288">
                  <a:extLst>
                    <a:ext uri="{9D8B030D-6E8A-4147-A177-3AD203B41FA5}">
                      <a16:colId xmlns:a16="http://schemas.microsoft.com/office/drawing/2014/main" xmlns="" val="20001"/>
                    </a:ext>
                  </a:extLst>
                </a:gridCol>
                <a:gridCol w="1749478">
                  <a:extLst>
                    <a:ext uri="{9D8B030D-6E8A-4147-A177-3AD203B41FA5}">
                      <a16:colId xmlns:a16="http://schemas.microsoft.com/office/drawing/2014/main" xmlns="" val="20002"/>
                    </a:ext>
                  </a:extLst>
                </a:gridCol>
                <a:gridCol w="1608992">
                  <a:extLst>
                    <a:ext uri="{9D8B030D-6E8A-4147-A177-3AD203B41FA5}">
                      <a16:colId xmlns:a16="http://schemas.microsoft.com/office/drawing/2014/main" xmlns="" val="20003"/>
                    </a:ext>
                  </a:extLst>
                </a:gridCol>
                <a:gridCol w="1755266">
                  <a:extLst>
                    <a:ext uri="{9D8B030D-6E8A-4147-A177-3AD203B41FA5}">
                      <a16:colId xmlns:a16="http://schemas.microsoft.com/office/drawing/2014/main" xmlns="" val="20004"/>
                    </a:ext>
                  </a:extLst>
                </a:gridCol>
              </a:tblGrid>
              <a:tr h="55639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95462">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2: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Strengthen institutional capacity of the fund</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87512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rgbClr val="000000"/>
                          </a:solidFill>
                          <a:latin typeface="+mn-lt"/>
                          <a:ea typeface="+mn-ea"/>
                          <a:cs typeface="Arial" panose="020B0604020202020204" pitchFamily="34" charset="0"/>
                        </a:rPr>
                        <a:t>Percentage of vacancy rate reduced.</a:t>
                      </a:r>
                      <a:endParaRPr lang="en-US" altLang="en-US" sz="1100" b="0" i="0" u="none" strike="noStrike" kern="1200" baseline="0" dirty="0" smtClean="0">
                        <a:solidFill>
                          <a:srgbClr val="000000"/>
                        </a:solidFill>
                        <a:latin typeface="+mn-lt"/>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100" dirty="0">
                          <a:effectLst/>
                          <a:latin typeface="+mn-lt"/>
                          <a:ea typeface="Times New Roman"/>
                        </a:rPr>
                        <a:t>Vacancy rate maintained at </a:t>
                      </a:r>
                      <a:r>
                        <a:rPr lang="en-US" sz="1100" dirty="0">
                          <a:solidFill>
                            <a:srgbClr val="000000"/>
                          </a:solidFill>
                          <a:effectLst/>
                          <a:latin typeface="+mn-lt"/>
                          <a:ea typeface="Times New Roman"/>
                        </a:rPr>
                        <a:t>≤</a:t>
                      </a:r>
                      <a:r>
                        <a:rPr lang="en-US" sz="1100" dirty="0">
                          <a:effectLst/>
                          <a:latin typeface="+mn-lt"/>
                          <a:ea typeface="Times New Roman"/>
                        </a:rPr>
                        <a:t>10%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lnSpc>
                          <a:spcPct val="115000"/>
                        </a:lnSpc>
                        <a:spcAft>
                          <a:spcPts val="0"/>
                        </a:spcAft>
                      </a:pPr>
                      <a:r>
                        <a:rPr lang="en-US" sz="1100" b="1" dirty="0">
                          <a:solidFill>
                            <a:srgbClr val="00B050"/>
                          </a:solidFill>
                          <a:effectLst/>
                          <a:latin typeface="+mn-lt"/>
                          <a:ea typeface="Times New Roman"/>
                        </a:rPr>
                        <a:t>Achieved. </a:t>
                      </a:r>
                      <a:endParaRPr lang="en-ZA" sz="1100" dirty="0">
                        <a:effectLst/>
                        <a:latin typeface="+mn-lt"/>
                        <a:ea typeface="Times New Roman"/>
                      </a:endParaRPr>
                    </a:p>
                    <a:p>
                      <a:pPr algn="l">
                        <a:spcAft>
                          <a:spcPts val="0"/>
                        </a:spcAft>
                      </a:pPr>
                      <a:r>
                        <a:rPr lang="en-US" sz="1100" b="1" dirty="0">
                          <a:effectLst/>
                          <a:latin typeface="+mn-lt"/>
                          <a:ea typeface="Times New Roman"/>
                        </a:rPr>
                        <a:t> </a:t>
                      </a:r>
                      <a:endParaRPr lang="en-ZA" sz="1100" dirty="0">
                        <a:effectLst/>
                        <a:latin typeface="+mn-lt"/>
                        <a:ea typeface="Times New Roman"/>
                      </a:endParaRPr>
                    </a:p>
                    <a:p>
                      <a:pPr algn="l">
                        <a:spcAft>
                          <a:spcPts val="0"/>
                        </a:spcAft>
                      </a:pPr>
                      <a:r>
                        <a:rPr lang="en-US" sz="1100" b="1" dirty="0">
                          <a:effectLst/>
                          <a:latin typeface="+mn-lt"/>
                          <a:ea typeface="Times New Roman"/>
                        </a:rPr>
                        <a:t>8.1</a:t>
                      </a:r>
                      <a:r>
                        <a:rPr lang="en-US" sz="1100" b="1" dirty="0" smtClean="0">
                          <a:effectLst/>
                          <a:latin typeface="+mn-lt"/>
                          <a:ea typeface="Times New Roman"/>
                        </a:rPr>
                        <a:t>.% </a:t>
                      </a:r>
                      <a:r>
                        <a:rPr lang="en-US" sz="1100" b="1" dirty="0">
                          <a:effectLst/>
                          <a:latin typeface="+mn-lt"/>
                          <a:ea typeface="Times New Roman"/>
                        </a:rPr>
                        <a:t>(49/602)</a:t>
                      </a:r>
                      <a:endParaRPr lang="en-ZA" sz="1100" dirty="0">
                        <a:effectLst/>
                        <a:latin typeface="+mn-lt"/>
                        <a:ea typeface="Times New Roman"/>
                      </a:endParaRPr>
                    </a:p>
                    <a:p>
                      <a:pPr algn="l">
                        <a:spcAft>
                          <a:spcPts val="0"/>
                        </a:spcAft>
                      </a:pPr>
                      <a:r>
                        <a:rPr lang="en-US" sz="1100" dirty="0">
                          <a:effectLst/>
                          <a:latin typeface="+mn-lt"/>
                          <a:ea typeface="Times New Roman"/>
                        </a:rPr>
                        <a:t>602 =  establishment</a:t>
                      </a:r>
                      <a:endParaRPr lang="en-ZA" sz="1100" dirty="0">
                        <a:effectLst/>
                        <a:latin typeface="+mn-lt"/>
                        <a:ea typeface="Times New Roman"/>
                      </a:endParaRPr>
                    </a:p>
                    <a:p>
                      <a:pPr algn="l">
                        <a:spcAft>
                          <a:spcPts val="0"/>
                        </a:spcAft>
                      </a:pPr>
                      <a:r>
                        <a:rPr lang="en-US" sz="1100" dirty="0">
                          <a:effectLst/>
                          <a:latin typeface="+mn-lt"/>
                          <a:ea typeface="Times New Roman"/>
                        </a:rPr>
                        <a:t>553 = filled post</a:t>
                      </a:r>
                      <a:endParaRPr lang="en-ZA" sz="1100" dirty="0">
                        <a:effectLst/>
                        <a:latin typeface="+mn-lt"/>
                        <a:ea typeface="Times New Roman"/>
                      </a:endParaRPr>
                    </a:p>
                    <a:p>
                      <a:pPr algn="l">
                        <a:spcAft>
                          <a:spcPts val="0"/>
                        </a:spcAft>
                      </a:pPr>
                      <a:r>
                        <a:rPr lang="en-US" sz="1100" dirty="0">
                          <a:effectLst/>
                          <a:latin typeface="+mn-lt"/>
                          <a:ea typeface="Times New Roman"/>
                        </a:rPr>
                        <a:t>49 = vacant posts</a:t>
                      </a:r>
                      <a:endParaRPr lang="en-ZA" sz="1100" dirty="0">
                        <a:effectLst/>
                        <a:latin typeface="+mn-lt"/>
                        <a:ea typeface="Times New Roman"/>
                      </a:endParaRPr>
                    </a:p>
                    <a:p>
                      <a:pPr algn="l">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b="0" i="0" u="none" strike="noStrike" baseline="0" dirty="0" smtClean="0">
                          <a:latin typeface="+mn-lt"/>
                        </a:rPr>
                        <a:t>There is no variance for this target. Actual achievement is 8.1% which complies with the target of </a:t>
                      </a:r>
                      <a:r>
                        <a:rPr lang="en-US" sz="1100" b="0" i="0" u="none" strike="noStrike" baseline="0" dirty="0" smtClean="0">
                          <a:solidFill>
                            <a:srgbClr val="000000"/>
                          </a:solidFill>
                          <a:latin typeface="+mn-lt"/>
                        </a:rPr>
                        <a:t>≤10% </a:t>
                      </a:r>
                      <a:endParaRPr kumimoji="0" lang="en-ZA" sz="1100" b="0" i="0" u="none" strike="noStrike" kern="1200" cap="none" spc="0" normalizeH="0" baseline="0" noProof="0" dirty="0" smtClean="0">
                        <a:ln>
                          <a:noFill/>
                        </a:ln>
                        <a:solidFill>
                          <a:prstClr val="black"/>
                        </a:solidFill>
                        <a:effectLst/>
                        <a:uLnTx/>
                        <a:uFillTx/>
                        <a:latin typeface="+mn-lt"/>
                        <a:ea typeface="Times New Roman"/>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13</a:t>
            </a:fld>
            <a:endParaRPr lang="en-US" altLang="en-US" sz="1200" dirty="0" smtClean="0">
              <a:solidFill>
                <a:srgbClr val="898989"/>
              </a:solidFill>
            </a:endParaRPr>
          </a:p>
        </p:txBody>
      </p:sp>
      <p:sp>
        <p:nvSpPr>
          <p:cNvPr id="6" name="TextBox 5"/>
          <p:cNvSpPr txBox="1">
            <a:spLocks noChangeArrowheads="1"/>
          </p:cNvSpPr>
          <p:nvPr/>
        </p:nvSpPr>
        <p:spPr bwMode="auto">
          <a:xfrm>
            <a:off x="8388426"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13</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289065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89015976"/>
              </p:ext>
            </p:extLst>
          </p:nvPr>
        </p:nvGraphicFramePr>
        <p:xfrm>
          <a:off x="251520" y="1364781"/>
          <a:ext cx="8640960" cy="5230480"/>
        </p:xfrm>
        <a:graphic>
          <a:graphicData uri="http://schemas.openxmlformats.org/drawingml/2006/table">
            <a:tbl>
              <a:tblPr/>
              <a:tblGrid>
                <a:gridCol w="1858456">
                  <a:extLst>
                    <a:ext uri="{9D8B030D-6E8A-4147-A177-3AD203B41FA5}">
                      <a16:colId xmlns:a16="http://schemas.microsoft.com/office/drawing/2014/main" xmlns="" val="20000"/>
                    </a:ext>
                  </a:extLst>
                </a:gridCol>
                <a:gridCol w="145391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2160240">
                  <a:extLst>
                    <a:ext uri="{9D8B030D-6E8A-4147-A177-3AD203B41FA5}">
                      <a16:colId xmlns:a16="http://schemas.microsoft.com/office/drawing/2014/main" xmlns="" val="20004"/>
                    </a:ext>
                  </a:extLst>
                </a:gridCol>
              </a:tblGrid>
              <a:tr h="64194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65179">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3: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Provide easy to use services through multiple access points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593403">
                <a:tc>
                  <a:txBody>
                    <a:bodyPr/>
                    <a:lstStyle/>
                    <a:p>
                      <a:pPr marL="0" marR="0" algn="l" defTabSz="457200" rtl="0" eaLnBrk="1" latinLnBrk="0" hangingPunct="1"/>
                      <a:r>
                        <a:rPr lang="en-US" sz="1100" b="0" i="0" u="none" strike="noStrike" kern="1200" baseline="0" dirty="0" smtClean="0">
                          <a:solidFill>
                            <a:srgbClr val="000000"/>
                          </a:solidFill>
                          <a:latin typeface="+mn-lt"/>
                          <a:ea typeface="+mn-ea"/>
                          <a:cs typeface="Arial" panose="020B0604020202020204" pitchFamily="34" charset="0"/>
                        </a:rPr>
                        <a:t>Integrated claims management System</a:t>
                      </a:r>
                    </a:p>
                    <a:p>
                      <a:pPr marL="0" marR="0" algn="l" defTabSz="457200" rtl="0" eaLnBrk="1" latinLnBrk="0" hangingPunct="1"/>
                      <a:r>
                        <a:rPr lang="en-US" sz="1100" b="0" i="0" u="none" strike="noStrike" kern="1200" baseline="0" dirty="0" smtClean="0">
                          <a:solidFill>
                            <a:srgbClr val="000000"/>
                          </a:solidFill>
                          <a:latin typeface="+mn-lt"/>
                          <a:ea typeface="+mn-ea"/>
                          <a:cs typeface="Arial" panose="020B0604020202020204" pitchFamily="34" charset="0"/>
                        </a:rPr>
                        <a:t>(ICMS) implemented</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solidFill>
                            <a:srgbClr val="000000"/>
                          </a:solidFill>
                          <a:latin typeface="+mn-lt"/>
                        </a:rPr>
                        <a:t>30 Finance reports developed as per the approved project plan and SAP requirements</a:t>
                      </a:r>
                      <a:endParaRPr lang="en-ZA" sz="1100" b="0" i="0" u="none" strike="noStrike" baseline="0" dirty="0" smtClean="0">
                        <a:solidFill>
                          <a:srgbClr val="FF0000"/>
                        </a:solidFill>
                        <a:latin typeface="+mn-lt"/>
                      </a:endParaRPr>
                    </a:p>
                    <a:p>
                      <a:pPr algn="l">
                        <a:spcAft>
                          <a:spcPts val="0"/>
                        </a:spcAft>
                      </a:pP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FF0000"/>
                          </a:solidFill>
                          <a:effectLst/>
                          <a:latin typeface="+mn-lt"/>
                          <a:ea typeface="Times New Roman"/>
                        </a:rPr>
                        <a:t>Not Achieved</a:t>
                      </a:r>
                      <a:endParaRPr lang="en-ZA" sz="1100" dirty="0">
                        <a:effectLst/>
                        <a:latin typeface="+mn-lt"/>
                        <a:ea typeface="Times New Roman"/>
                      </a:endParaRPr>
                    </a:p>
                    <a:p>
                      <a:pPr algn="l">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l">
                        <a:spcAft>
                          <a:spcPts val="0"/>
                        </a:spcAft>
                      </a:pPr>
                      <a:r>
                        <a:rPr lang="en-US" sz="1100" dirty="0">
                          <a:solidFill>
                            <a:srgbClr val="000000"/>
                          </a:solidFill>
                          <a:effectLst/>
                          <a:latin typeface="+mn-lt"/>
                          <a:ea typeface="Times New Roman"/>
                        </a:rPr>
                        <a:t>Request for handover submission received from National Treasury has been approved. </a:t>
                      </a:r>
                      <a:endParaRPr lang="en-US" sz="1100" dirty="0" smtClean="0">
                        <a:solidFill>
                          <a:srgbClr val="000000"/>
                        </a:solidFill>
                        <a:effectLst/>
                        <a:latin typeface="+mn-lt"/>
                        <a:ea typeface="Times New Roman"/>
                      </a:endParaRPr>
                    </a:p>
                    <a:p>
                      <a:pPr algn="l">
                        <a:spcAft>
                          <a:spcPts val="0"/>
                        </a:spcAft>
                      </a:pPr>
                      <a:endParaRPr lang="en-US" sz="1100" dirty="0" smtClean="0">
                        <a:solidFill>
                          <a:srgbClr val="000000"/>
                        </a:solidFill>
                        <a:effectLst/>
                        <a:latin typeface="+mn-lt"/>
                        <a:ea typeface="Times New Roman"/>
                      </a:endParaRPr>
                    </a:p>
                    <a:p>
                      <a:pPr algn="l">
                        <a:spcAft>
                          <a:spcPts val="0"/>
                        </a:spcAft>
                      </a:pP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dirty="0">
                          <a:solidFill>
                            <a:srgbClr val="000000"/>
                          </a:solidFill>
                          <a:effectLst/>
                          <a:latin typeface="+mn-lt"/>
                          <a:ea typeface="Times New Roman"/>
                        </a:rPr>
                        <a:t>The submission not presented to BAC still awaiting for quotation for handover from the service provider</a:t>
                      </a:r>
                      <a:endParaRPr lang="en-ZA" sz="1100" dirty="0">
                        <a:effectLst/>
                        <a:latin typeface="+mn-lt"/>
                        <a:ea typeface="Times New Roman"/>
                      </a:endParaRPr>
                    </a:p>
                    <a:p>
                      <a:pPr algn="l">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solidFill>
                            <a:srgbClr val="000000"/>
                          </a:solidFill>
                          <a:latin typeface="+mn-lt"/>
                        </a:rPr>
                        <a:t>The service provider is currently busy with the Business requirement gathering from which critical reports will be identified. Then critical reports will be prioritized.</a:t>
                      </a:r>
                    </a:p>
                    <a:p>
                      <a:pPr marR="0" algn="just" rtl="0"/>
                      <a:endParaRPr lang="en-US" sz="1100" b="0" i="0" u="none" strike="noStrike" baseline="0" dirty="0" smtClean="0">
                        <a:solidFill>
                          <a:srgbClr val="000000"/>
                        </a:solidFill>
                        <a:latin typeface="+mn-lt"/>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p>
                      <a:pPr algn="just">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14</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14</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274502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smtClean="0">
                <a:ea typeface="ＭＳ Ｐゴシック" pitchFamily="34" charset="-128"/>
                <a:cs typeface="Times New Roman" pitchFamily="18" charset="0"/>
              </a:rPr>
              <a:t>PROGRAMME 2: </a:t>
            </a:r>
            <a:r>
              <a:rPr lang="en-ZA" altLang="en-US" sz="20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22879373"/>
              </p:ext>
            </p:extLst>
          </p:nvPr>
        </p:nvGraphicFramePr>
        <p:xfrm>
          <a:off x="251600" y="908720"/>
          <a:ext cx="8712967" cy="5714830"/>
        </p:xfrm>
        <a:graphic>
          <a:graphicData uri="http://schemas.openxmlformats.org/drawingml/2006/table">
            <a:tbl>
              <a:tblPr/>
              <a:tblGrid>
                <a:gridCol w="2160235">
                  <a:extLst>
                    <a:ext uri="{9D8B030D-6E8A-4147-A177-3AD203B41FA5}">
                      <a16:colId xmlns:a16="http://schemas.microsoft.com/office/drawing/2014/main" xmlns="" val="20000"/>
                    </a:ext>
                  </a:extLst>
                </a:gridCol>
                <a:gridCol w="576069">
                  <a:extLst>
                    <a:ext uri="{9D8B030D-6E8A-4147-A177-3AD203B41FA5}">
                      <a16:colId xmlns:a16="http://schemas.microsoft.com/office/drawing/2014/main" xmlns="" val="20001"/>
                    </a:ext>
                  </a:extLst>
                </a:gridCol>
                <a:gridCol w="936099">
                  <a:extLst>
                    <a:ext uri="{9D8B030D-6E8A-4147-A177-3AD203B41FA5}">
                      <a16:colId xmlns:a16="http://schemas.microsoft.com/office/drawing/2014/main" xmlns="" val="20002"/>
                    </a:ext>
                  </a:extLst>
                </a:gridCol>
                <a:gridCol w="288037">
                  <a:extLst>
                    <a:ext uri="{9D8B030D-6E8A-4147-A177-3AD203B41FA5}">
                      <a16:colId xmlns:a16="http://schemas.microsoft.com/office/drawing/2014/main" xmlns="" val="20003"/>
                    </a:ext>
                  </a:extLst>
                </a:gridCol>
                <a:gridCol w="1224135">
                  <a:extLst>
                    <a:ext uri="{9D8B030D-6E8A-4147-A177-3AD203B41FA5}">
                      <a16:colId xmlns:a16="http://schemas.microsoft.com/office/drawing/2014/main" xmlns="" val="20004"/>
                    </a:ext>
                  </a:extLst>
                </a:gridCol>
                <a:gridCol w="504057">
                  <a:extLst>
                    <a:ext uri="{9D8B030D-6E8A-4147-A177-3AD203B41FA5}">
                      <a16:colId xmlns:a16="http://schemas.microsoft.com/office/drawing/2014/main" xmlns="" val="20005"/>
                    </a:ext>
                  </a:extLst>
                </a:gridCol>
                <a:gridCol w="2016224">
                  <a:extLst>
                    <a:ext uri="{9D8B030D-6E8A-4147-A177-3AD203B41FA5}">
                      <a16:colId xmlns:a16="http://schemas.microsoft.com/office/drawing/2014/main" xmlns="" val="20006"/>
                    </a:ext>
                  </a:extLst>
                </a:gridCol>
                <a:gridCol w="144011">
                  <a:extLst>
                    <a:ext uri="{9D8B030D-6E8A-4147-A177-3AD203B41FA5}">
                      <a16:colId xmlns:a16="http://schemas.microsoft.com/office/drawing/2014/main" xmlns="" val="20007"/>
                    </a:ext>
                  </a:extLst>
                </a:gridCol>
                <a:gridCol w="864100">
                  <a:extLst>
                    <a:ext uri="{9D8B030D-6E8A-4147-A177-3AD203B41FA5}">
                      <a16:colId xmlns:a16="http://schemas.microsoft.com/office/drawing/2014/main" xmlns="" val="20008"/>
                    </a:ext>
                  </a:extLst>
                </a:gridCol>
              </a:tblGrid>
              <a:tr h="409021">
                <a:tc grid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grid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extLst>
                  <a:ext uri="{0D108BD9-81ED-4DB2-BD59-A6C34878D82A}">
                    <a16:rowId xmlns:a16="http://schemas.microsoft.com/office/drawing/2014/main" xmlns="" val="10000"/>
                  </a:ext>
                </a:extLst>
              </a:tr>
              <a:tr h="204511">
                <a:tc gridSpan="9">
                  <a:txBody>
                    <a:bodyPr/>
                    <a:lstStyle/>
                    <a:p>
                      <a:pPr marL="0" marR="0" lvl="0" indent="0" algn="just" defTabSz="457200" rtl="0" eaLnBrk="1" fontAlgn="base" latinLnBrk="0" hangingPunct="1">
                        <a:lnSpc>
                          <a:spcPct val="115000"/>
                        </a:lnSpc>
                        <a:spcBef>
                          <a:spcPct val="0"/>
                        </a:spcBef>
                        <a:spcAft>
                          <a:spcPct val="0"/>
                        </a:spcAft>
                        <a:buClrTx/>
                        <a:buSzTx/>
                        <a:buFontTx/>
                        <a:buNone/>
                        <a:tabLst/>
                        <a:defRPr/>
                      </a:pPr>
                      <a:r>
                        <a:rPr lang="en-ZA" sz="1200" b="0" kern="1200" dirty="0" smtClean="0">
                          <a:solidFill>
                            <a:schemeClr val="bg1"/>
                          </a:solidFill>
                          <a:effectLst/>
                          <a:latin typeface="Arial" panose="020B0604020202020204" pitchFamily="34" charset="0"/>
                          <a:ea typeface="Times New Roman"/>
                          <a:cs typeface="Arial" panose="020B0604020202020204" pitchFamily="34" charset="0"/>
                        </a:rPr>
                        <a:t> </a:t>
                      </a:r>
                      <a:r>
                        <a:rPr kumimoji="0" lang="en-US"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Strategic objective 4: </a:t>
                      </a:r>
                      <a:r>
                        <a:rPr kumimoji="0" lang="en-ZA"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 Improve service delivery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03641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rgbClr val="000000"/>
                          </a:solidFill>
                          <a:latin typeface="+mn-lt"/>
                          <a:ea typeface="+mn-ea"/>
                          <a:cs typeface="Arial" panose="020B0604020202020204" pitchFamily="34" charset="0"/>
                        </a:rPr>
                        <a:t>Percentage of valid claims (Unemployment benefit) with complete information approved or rejected within specified time frames</a:t>
                      </a:r>
                      <a:endParaRPr lang="en-US" altLang="en-US" sz="1100" b="0" i="0" u="none" strike="noStrike" kern="1200" baseline="0" dirty="0" smtClean="0">
                        <a:solidFill>
                          <a:srgbClr val="000000"/>
                        </a:solidFill>
                        <a:latin typeface="+mn-lt"/>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lgn="just">
                        <a:spcAft>
                          <a:spcPts val="0"/>
                        </a:spcAft>
                      </a:pPr>
                      <a:r>
                        <a:rPr lang="en-ZA" sz="1100" b="0" i="0" u="none" strike="noStrike" kern="1200" baseline="0" dirty="0" smtClean="0">
                          <a:solidFill>
                            <a:schemeClr val="tx1"/>
                          </a:solidFill>
                          <a:latin typeface="+mn-lt"/>
                          <a:ea typeface="+mn-ea"/>
                          <a:cs typeface="Arial" panose="020B0604020202020204" pitchFamily="34" charset="0"/>
                        </a:rPr>
                        <a:t>90% within 15 working days</a:t>
                      </a:r>
                      <a:endParaRPr lang="en-ZA" sz="1100" b="0" dirty="0" smtClean="0">
                        <a:solidFill>
                          <a:schemeClr val="tx1"/>
                        </a:solidFill>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lgn="just">
                        <a:spcAft>
                          <a:spcPts val="0"/>
                        </a:spcAft>
                      </a:pPr>
                      <a:endParaRPr lang="en-ZA" sz="1100" b="0" dirty="0" smtClean="0">
                        <a:solidFill>
                          <a:schemeClr val="tx1"/>
                        </a:solidFill>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spcAft>
                          <a:spcPts val="0"/>
                        </a:spcAft>
                      </a:pPr>
                      <a:r>
                        <a:rPr lang="en-US" sz="1100" b="1" dirty="0" smtClean="0">
                          <a:solidFill>
                            <a:srgbClr val="00B050"/>
                          </a:solidFill>
                          <a:effectLst/>
                          <a:latin typeface="+mn-lt"/>
                          <a:ea typeface="Times New Roman"/>
                        </a:rPr>
                        <a:t>Achieved</a:t>
                      </a:r>
                      <a:endParaRPr lang="en-ZA" sz="1100" dirty="0" smtClean="0">
                        <a:effectLst/>
                        <a:latin typeface="+mn-lt"/>
                        <a:ea typeface="Times New Roman"/>
                      </a:endParaRPr>
                    </a:p>
                    <a:p>
                      <a:pPr>
                        <a:spcAft>
                          <a:spcPts val="0"/>
                        </a:spcAft>
                      </a:pPr>
                      <a:endParaRPr lang="en-US" sz="1100" b="0" dirty="0" smtClean="0">
                        <a:effectLst/>
                        <a:latin typeface="+mn-lt"/>
                        <a:ea typeface="Times New Roman"/>
                      </a:endParaRPr>
                    </a:p>
                    <a:p>
                      <a:pPr>
                        <a:spcAft>
                          <a:spcPts val="0"/>
                        </a:spcAft>
                      </a:pPr>
                      <a:r>
                        <a:rPr lang="en-US" sz="1100" b="0" dirty="0" smtClean="0">
                          <a:effectLst/>
                          <a:latin typeface="+mn-lt"/>
                          <a:ea typeface="Times New Roman"/>
                        </a:rPr>
                        <a:t>95% within 15 working days</a:t>
                      </a:r>
                      <a:endParaRPr lang="en-ZA" sz="1100" b="0" dirty="0" smtClean="0">
                        <a:effectLst/>
                        <a:latin typeface="+mn-lt"/>
                        <a:ea typeface="Times New Roman"/>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100" b="0" dirty="0" smtClean="0">
                        <a:solidFill>
                          <a:schemeClr val="tx1"/>
                        </a:solidFill>
                        <a:effectLst/>
                        <a:latin typeface="+mn-lt"/>
                        <a:ea typeface="Times New Roman"/>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100" b="0" dirty="0" smtClean="0">
                        <a:solidFill>
                          <a:schemeClr val="tx1"/>
                        </a:solidFill>
                        <a:effectLst/>
                        <a:latin typeface="+mn-lt"/>
                        <a:ea typeface="Times New Roman"/>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effectLst/>
                          <a:latin typeface="+mn-lt"/>
                          <a:ea typeface="Times New Roman"/>
                        </a:rPr>
                        <a:t>(</a:t>
                      </a:r>
                      <a:r>
                        <a:rPr lang="en-ZA" sz="1100" b="1" kern="1200" dirty="0" smtClean="0">
                          <a:solidFill>
                            <a:srgbClr val="000000"/>
                          </a:solidFill>
                          <a:effectLst/>
                          <a:latin typeface="+mn-lt"/>
                          <a:ea typeface="Times New Roman"/>
                          <a:cs typeface="+mn-cs"/>
                        </a:rPr>
                        <a:t>296 270/311 343)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spcAft>
                          <a:spcPts val="0"/>
                        </a:spcAft>
                      </a:pPr>
                      <a:endParaRPr lang="en-ZA" sz="1100" b="1" kern="1200" dirty="0" smtClean="0">
                        <a:solidFill>
                          <a:srgbClr val="000000"/>
                        </a:solidFill>
                        <a:effectLst/>
                        <a:latin typeface="+mn-lt"/>
                        <a:ea typeface="Times New Roman"/>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3">
                  <a:txBody>
                    <a:bodyPr/>
                    <a:lstStyle/>
                    <a:p>
                      <a:pPr marL="0" marR="0" algn="l" defTabSz="457200" rtl="0" eaLnBrk="1" latinLnBrk="0" hangingPunct="1">
                        <a:spcAft>
                          <a:spcPts val="0"/>
                        </a:spcAft>
                      </a:pPr>
                      <a:r>
                        <a:rPr lang="en-US" sz="1100" b="0" i="0" u="none" strike="noStrike" kern="1200" baseline="0" dirty="0">
                          <a:solidFill>
                            <a:schemeClr val="tx1"/>
                          </a:solidFill>
                          <a:latin typeface="+mn-lt"/>
                          <a:ea typeface="+mn-ea"/>
                          <a:cs typeface="+mn-cs"/>
                        </a:rPr>
                        <a:t>Provincial Support monitoring provinces through visits and OPS Forums.</a:t>
                      </a:r>
                      <a:endParaRPr lang="en-ZA" sz="1100" b="0" i="0" u="none" strike="noStrike" kern="1200" baseline="0" dirty="0">
                        <a:solidFill>
                          <a:schemeClr val="tx1"/>
                        </a:solidFill>
                        <a:latin typeface="+mn-lt"/>
                        <a:ea typeface="+mn-ea"/>
                        <a:cs typeface="+mn-cs"/>
                      </a:endParaRPr>
                    </a:p>
                    <a:p>
                      <a:pPr marL="0" marR="0" algn="l" defTabSz="457200" rtl="0" eaLnBrk="1" latinLnBrk="0" hangingPunct="1">
                        <a:spcAft>
                          <a:spcPts val="0"/>
                        </a:spcAft>
                      </a:pPr>
                      <a:r>
                        <a:rPr lang="en-US" sz="1100" b="0" i="0" u="none" strike="noStrike" kern="1200" baseline="0" dirty="0">
                          <a:solidFill>
                            <a:schemeClr val="tx1"/>
                          </a:solidFill>
                          <a:latin typeface="+mn-lt"/>
                          <a:ea typeface="+mn-ea"/>
                          <a:cs typeface="+mn-cs"/>
                        </a:rPr>
                        <a:t> </a:t>
                      </a:r>
                      <a:endParaRPr lang="en-ZA" sz="1100" b="0" i="0" u="none" strike="noStrike" kern="1200" baseline="0" dirty="0">
                        <a:solidFill>
                          <a:schemeClr val="tx1"/>
                        </a:solidFill>
                        <a:latin typeface="+mn-lt"/>
                        <a:ea typeface="+mn-ea"/>
                        <a:cs typeface="+mn-cs"/>
                      </a:endParaRPr>
                    </a:p>
                    <a:p>
                      <a:pPr marL="0" marR="0" algn="l" defTabSz="457200" rtl="0" eaLnBrk="1" latinLnBrk="0" hangingPunct="1">
                        <a:lnSpc>
                          <a:spcPct val="115000"/>
                        </a:lnSpc>
                        <a:spcAft>
                          <a:spcPts val="0"/>
                        </a:spcAft>
                      </a:pPr>
                      <a:r>
                        <a:rPr lang="en-ZA" sz="1100" b="0" i="0" u="none" strike="noStrike" kern="1200" baseline="0" dirty="0">
                          <a:solidFill>
                            <a:schemeClr val="tx1"/>
                          </a:solidFill>
                          <a:latin typeface="+mn-lt"/>
                          <a:ea typeface="+mn-ea"/>
                          <a:cs typeface="+mn-cs"/>
                        </a:rPr>
                        <a:t>Claims processing has been decentralised to more service points.</a:t>
                      </a:r>
                    </a:p>
                    <a:p>
                      <a:pPr marL="0" marR="0" algn="l" defTabSz="457200" rtl="0" eaLnBrk="1" latinLnBrk="0" hangingPunct="1">
                        <a:lnSpc>
                          <a:spcPct val="115000"/>
                        </a:lnSpc>
                        <a:spcAft>
                          <a:spcPts val="0"/>
                        </a:spcAft>
                      </a:pPr>
                      <a:r>
                        <a:rPr lang="en-ZA" sz="1100" b="0" i="0" u="none" strike="noStrike" kern="1200" baseline="0" dirty="0">
                          <a:solidFill>
                            <a:schemeClr val="tx1"/>
                          </a:solidFill>
                          <a:latin typeface="+mn-lt"/>
                          <a:ea typeface="+mn-ea"/>
                          <a:cs typeface="+mn-cs"/>
                        </a:rPr>
                        <a:t> </a:t>
                      </a:r>
                    </a:p>
                    <a:p>
                      <a:pPr marL="0" marR="0" algn="l" defTabSz="457200" rtl="0" eaLnBrk="1" latinLnBrk="0" hangingPunct="1">
                        <a:lnSpc>
                          <a:spcPct val="115000"/>
                        </a:lnSpc>
                        <a:spcAft>
                          <a:spcPts val="0"/>
                        </a:spcAft>
                      </a:pPr>
                      <a:r>
                        <a:rPr lang="en-ZA" sz="1100" b="0" i="0" u="none" strike="noStrike" kern="1200" baseline="0" dirty="0">
                          <a:solidFill>
                            <a:schemeClr val="tx1"/>
                          </a:solidFill>
                          <a:latin typeface="+mn-lt"/>
                          <a:ea typeface="+mn-ea"/>
                          <a:cs typeface="+mn-cs"/>
                        </a:rPr>
                        <a:t>Other provinces are assisting those that are not achieving the target (Gauteng supporting Limpopo).</a:t>
                      </a:r>
                    </a:p>
                    <a:p>
                      <a:pPr marL="0" marR="0" algn="l" defTabSz="457200" rtl="0" eaLnBrk="1" latinLnBrk="0" hangingPunct="1">
                        <a:lnSpc>
                          <a:spcPct val="115000"/>
                        </a:lnSpc>
                        <a:spcAft>
                          <a:spcPts val="0"/>
                        </a:spcAft>
                      </a:pPr>
                      <a:r>
                        <a:rPr lang="en-ZA" sz="1100" b="0" i="0" u="none" strike="noStrike" kern="1200" baseline="0" dirty="0">
                          <a:solidFill>
                            <a:schemeClr val="tx1"/>
                          </a:solidFill>
                          <a:latin typeface="+mn-lt"/>
                          <a:ea typeface="+mn-ea"/>
                          <a:cs typeface="+mn-cs"/>
                        </a:rPr>
                        <a:t>Limpopo is currently processing backlog </a:t>
                      </a:r>
                      <a:r>
                        <a:rPr lang="en-ZA" sz="1100" b="0" i="0" u="none" strike="noStrike" kern="1200" baseline="0" dirty="0" smtClean="0">
                          <a:solidFill>
                            <a:schemeClr val="tx1"/>
                          </a:solidFill>
                          <a:latin typeface="+mn-lt"/>
                          <a:ea typeface="+mn-ea"/>
                          <a:cs typeface="+mn-cs"/>
                        </a:rPr>
                        <a:t>claims</a:t>
                      </a:r>
                      <a:endParaRPr lang="en-ZA" sz="11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marL="0" marR="0" algn="l" defTabSz="457200" rtl="0" eaLnBrk="1" latinLnBrk="0" hangingPunct="1">
                        <a:spcAft>
                          <a:spcPts val="0"/>
                        </a:spcAft>
                      </a:pPr>
                      <a:endParaRPr lang="en-ZA" sz="11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spcAft>
                          <a:spcPts val="0"/>
                        </a:spcAft>
                      </a:pP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a:spcAft>
                          <a:spcPts val="0"/>
                        </a:spcAft>
                      </a:pPr>
                      <a:r>
                        <a:rPr lang="en-US" sz="1100" dirty="0">
                          <a:effectLst/>
                          <a:latin typeface="+mn-lt"/>
                          <a:ea typeface="Times New Roman"/>
                        </a:rPr>
                        <a:t>None</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921428">
                <a:tc>
                  <a:txBody>
                    <a:bodyPr/>
                    <a:lstStyle/>
                    <a:p>
                      <a:pPr marL="0" marR="0" algn="just" defTabSz="457200" rtl="0" eaLnBrk="1" latinLnBrk="0" hangingPunct="1"/>
                      <a:r>
                        <a:rPr lang="en-ZA" sz="1100" b="0" i="0" u="none" strike="noStrike" kern="1200" baseline="0" dirty="0" smtClean="0">
                          <a:solidFill>
                            <a:srgbClr val="000000"/>
                          </a:solidFill>
                          <a:latin typeface="+mn-lt"/>
                          <a:ea typeface="+mn-ea"/>
                          <a:cs typeface="Arial" panose="020B0604020202020204" pitchFamily="34" charset="0"/>
                        </a:rPr>
                        <a:t>Percentage of valid claims (In-service </a:t>
                      </a:r>
                      <a:r>
                        <a:rPr lang="en-US" sz="1100" b="0" i="0" u="none" strike="noStrike" kern="1200" baseline="0" dirty="0" smtClean="0">
                          <a:solidFill>
                            <a:srgbClr val="000000"/>
                          </a:solidFill>
                          <a:latin typeface="+mn-lt"/>
                          <a:ea typeface="+mn-ea"/>
                          <a:cs typeface="Arial" panose="020B0604020202020204" pitchFamily="34" charset="0"/>
                        </a:rPr>
                        <a:t>benefits; Maternity, illness and adoption benefits) with complete </a:t>
                      </a:r>
                      <a:r>
                        <a:rPr lang="en-ZA" sz="1100" b="0" i="0" u="none" strike="noStrike" kern="1200" baseline="0" dirty="0" smtClean="0">
                          <a:solidFill>
                            <a:srgbClr val="000000"/>
                          </a:solidFill>
                          <a:latin typeface="+mn-lt"/>
                          <a:ea typeface="+mn-ea"/>
                          <a:cs typeface="Arial" panose="020B0604020202020204" pitchFamily="34" charset="0"/>
                        </a:rPr>
                        <a:t>information approved or rejected within specified time frames</a:t>
                      </a:r>
                      <a:endParaRPr lang="en-US" altLang="en-US" sz="1100" b="0" i="0" u="none" strike="noStrike" kern="1200" baseline="0" dirty="0" smtClean="0">
                        <a:solidFill>
                          <a:srgbClr val="000000"/>
                        </a:solidFill>
                        <a:latin typeface="+mn-lt"/>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marL="0" marR="0" algn="just" defTabSz="457200" rtl="0" eaLnBrk="1" latinLnBrk="0" hangingPunct="1">
                        <a:spcAft>
                          <a:spcPts val="0"/>
                        </a:spcAft>
                      </a:pPr>
                      <a:r>
                        <a:rPr lang="en-ZA" sz="1100" b="0" i="0" u="none" strike="noStrike" kern="1200" baseline="0" dirty="0" smtClean="0">
                          <a:solidFill>
                            <a:schemeClr val="tx1"/>
                          </a:solidFill>
                          <a:latin typeface="+mn-lt"/>
                          <a:ea typeface="+mn-ea"/>
                          <a:cs typeface="Arial" panose="020B0604020202020204" pitchFamily="34" charset="0"/>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marL="0" marR="0" algn="just" defTabSz="457200" rtl="0" eaLnBrk="1" latinLnBrk="0" hangingPunct="1">
                        <a:spcAft>
                          <a:spcPts val="0"/>
                        </a:spcAft>
                      </a:pP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spcAft>
                          <a:spcPts val="0"/>
                        </a:spcAft>
                      </a:pPr>
                      <a:r>
                        <a:rPr lang="en-US" sz="1100" b="1" dirty="0" smtClean="0">
                          <a:solidFill>
                            <a:srgbClr val="00B050"/>
                          </a:solidFill>
                          <a:effectLst/>
                          <a:latin typeface="+mn-lt"/>
                          <a:ea typeface="Times New Roman"/>
                        </a:rPr>
                        <a:t>Achieved</a:t>
                      </a:r>
                      <a:endParaRPr lang="en-ZA" sz="1100" dirty="0" smtClean="0">
                        <a:effectLst/>
                        <a:latin typeface="+mn-lt"/>
                        <a:ea typeface="Times New Roman"/>
                      </a:endParaRPr>
                    </a:p>
                    <a:p>
                      <a:pPr>
                        <a:spcAft>
                          <a:spcPts val="0"/>
                        </a:spcAft>
                      </a:pPr>
                      <a:r>
                        <a:rPr lang="en-US" sz="1100" b="0" dirty="0" smtClean="0">
                          <a:effectLst/>
                          <a:latin typeface="+mn-lt"/>
                          <a:ea typeface="Times New Roman"/>
                        </a:rPr>
                        <a:t>94% within 10 working days</a:t>
                      </a:r>
                      <a:endParaRPr lang="en-ZA" sz="1100" b="0" dirty="0" smtClean="0">
                        <a:effectLst/>
                        <a:latin typeface="+mn-lt"/>
                        <a:ea typeface="Times New Roman"/>
                      </a:endParaRPr>
                    </a:p>
                    <a:p>
                      <a:pPr marL="0" marR="0" algn="just" defTabSz="457200" rtl="0" eaLnBrk="1" latinLnBrk="0" hangingPunct="1"/>
                      <a:endParaRPr lang="en-ZA" sz="1100" b="0" i="0" u="none" strike="noStrike" kern="1200" baseline="0" dirty="0" smtClean="0">
                        <a:solidFill>
                          <a:schemeClr val="tx1"/>
                        </a:solidFill>
                        <a:latin typeface="+mn-lt"/>
                        <a:ea typeface="+mn-ea"/>
                        <a:cs typeface="Arial" panose="020B0604020202020204" pitchFamily="34" charset="0"/>
                      </a:endParaRPr>
                    </a:p>
                    <a:p>
                      <a:pPr marL="0" marR="0" algn="just" defTabSz="457200" rtl="0" eaLnBrk="1" latinLnBrk="0" hangingPunct="1"/>
                      <a:r>
                        <a:rPr lang="en-ZA" sz="1100" b="0" i="0" u="none" strike="noStrike" kern="1200" baseline="0" dirty="0" smtClean="0">
                          <a:solidFill>
                            <a:schemeClr val="tx1"/>
                          </a:solidFill>
                          <a:latin typeface="+mn-lt"/>
                          <a:ea typeface="+mn-ea"/>
                          <a:cs typeface="Arial" panose="020B0604020202020204" pitchFamily="34" charset="0"/>
                        </a:rPr>
                        <a:t>(</a:t>
                      </a:r>
                      <a:r>
                        <a:rPr lang="en-ZA" sz="1100" b="1" dirty="0" smtClean="0">
                          <a:solidFill>
                            <a:srgbClr val="000000"/>
                          </a:solidFill>
                          <a:effectLst/>
                          <a:latin typeface="+mn-lt"/>
                          <a:ea typeface="Times New Roman"/>
                        </a:rPr>
                        <a:t>46 564/49 748)</a:t>
                      </a: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spcAft>
                          <a:spcPts val="0"/>
                        </a:spcAft>
                      </a:pP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noProof="0" dirty="0" smtClean="0">
                          <a:solidFill>
                            <a:schemeClr val="tx1"/>
                          </a:solidFill>
                          <a:latin typeface="+mn-lt"/>
                          <a:ea typeface="+mn-ea"/>
                          <a:cs typeface="+mn-cs"/>
                        </a:rPr>
                        <a:t>Provincial Support monitoring provinces through visits and OPS Forums.</a:t>
                      </a:r>
                      <a:endParaRPr lang="en-ZA" sz="1100" b="0" i="0" u="none" strike="noStrike" kern="1200" baseline="0" noProof="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noProof="0" dirty="0" smtClean="0">
                          <a:solidFill>
                            <a:schemeClr val="tx1"/>
                          </a:solidFill>
                          <a:latin typeface="+mn-lt"/>
                          <a:ea typeface="+mn-ea"/>
                          <a:cs typeface="+mn-cs"/>
                        </a:rPr>
                        <a:t> </a:t>
                      </a:r>
                      <a:endParaRPr lang="en-ZA" sz="1100" b="0" i="0" u="none" strike="noStrike" kern="1200" baseline="0" noProof="0" dirty="0" smtClean="0">
                        <a:solidFill>
                          <a:schemeClr val="tx1"/>
                        </a:solidFill>
                        <a:latin typeface="+mn-lt"/>
                        <a:ea typeface="+mn-ea"/>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en-ZA" sz="1100" b="0" i="0" u="none" strike="noStrike" kern="1200" baseline="0" noProof="0" dirty="0" smtClean="0">
                          <a:solidFill>
                            <a:schemeClr val="tx1"/>
                          </a:solidFill>
                          <a:latin typeface="+mn-lt"/>
                          <a:ea typeface="+mn-ea"/>
                          <a:cs typeface="+mn-cs"/>
                        </a:rPr>
                        <a:t>Claims processing has been decentralised to more service points.</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ZA" sz="1100" b="0" i="0" u="none" strike="noStrike" kern="1200" baseline="0" noProof="0" dirty="0" smtClean="0">
                        <a:solidFill>
                          <a:schemeClr val="tx1"/>
                        </a:solidFill>
                        <a:latin typeface="+mn-lt"/>
                        <a:ea typeface="+mn-ea"/>
                        <a:cs typeface="+mn-cs"/>
                      </a:endParaRPr>
                    </a:p>
                    <a:p>
                      <a:pPr marL="0" marR="0" algn="l" defTabSz="457200" rtl="0" eaLnBrk="1" latinLnBrk="0" hangingPunct="1"/>
                      <a:r>
                        <a:rPr lang="en-ZA" sz="1100" b="0" i="0" u="none" strike="noStrike" kern="1200" baseline="0" dirty="0" smtClean="0">
                          <a:solidFill>
                            <a:schemeClr val="tx1"/>
                          </a:solidFill>
                          <a:latin typeface="+mn-lt"/>
                          <a:ea typeface="+mn-ea"/>
                          <a:cs typeface="+mn-cs"/>
                        </a:rPr>
                        <a:t>Change Request to insert receipt date of supporting documentation is currently in development to improve performance of Online Claims--Head Office.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lang="en-ZA" sz="1100" b="0" i="0" u="none" strike="noStrike" kern="1200" baseline="0" noProof="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marL="0" marR="0" algn="just" defTabSz="457200" rtl="0" eaLnBrk="1" latinLnBrk="0" hangingPunct="1"/>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endParaRPr lang="en-ZA"/>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11725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noProof="0" dirty="0" smtClean="0">
                          <a:solidFill>
                            <a:srgbClr val="000000"/>
                          </a:solidFill>
                          <a:latin typeface="+mn-lt"/>
                          <a:ea typeface="+mn-ea"/>
                          <a:cs typeface="Arial" panose="020B0604020202020204" pitchFamily="34" charset="0"/>
                        </a:rPr>
                        <a:t>Percentage of valid claims (Deceased benefit) with complete information approved or rejected within specified time frames</a:t>
                      </a:r>
                      <a:endParaRPr lang="en-US" altLang="en-US" sz="1100" b="0" i="0" u="none" strike="noStrike" kern="1200" baseline="0" dirty="0" smtClean="0">
                        <a:solidFill>
                          <a:srgbClr val="000000"/>
                        </a:solidFill>
                        <a:latin typeface="+mn-lt"/>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90% within 20 working days</a:t>
                      </a:r>
                      <a:endParaRPr kumimoji="0" lang="en-ZA" sz="1100" b="0" i="0" u="none" strike="noStrike" kern="1200" cap="none" spc="0" normalizeH="0" baseline="0" noProof="0" dirty="0" smtClean="0">
                        <a:ln>
                          <a:noFill/>
                        </a:ln>
                        <a:solidFill>
                          <a:prstClr val="black"/>
                        </a:solidFill>
                        <a:effectLst/>
                        <a:uLnTx/>
                        <a:uFillTx/>
                        <a:latin typeface="+mn-lt"/>
                        <a:ea typeface="Times New Roman"/>
                        <a:cs typeface="Arial" panose="020B0604020202020204" pitchFamily="34" charset="0"/>
                      </a:endParaRPr>
                    </a:p>
                    <a:p>
                      <a:pPr marL="0" marR="0" algn="just" defTabSz="457200" rtl="0" eaLnBrk="1" latinLnBrk="0" hangingPunct="1">
                        <a:spcAft>
                          <a:spcPts val="0"/>
                        </a:spcAft>
                      </a:pP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marL="0" marR="0" algn="just" defTabSz="457200" rtl="0" eaLnBrk="1" latinLnBrk="0" hangingPunct="1">
                        <a:spcAft>
                          <a:spcPts val="0"/>
                        </a:spcAft>
                      </a:pP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spcAft>
                          <a:spcPts val="0"/>
                        </a:spcAft>
                      </a:pPr>
                      <a:r>
                        <a:rPr lang="en-US" sz="1100" b="1" dirty="0" smtClean="0">
                          <a:solidFill>
                            <a:srgbClr val="00B050"/>
                          </a:solidFill>
                          <a:effectLst/>
                          <a:latin typeface="+mn-lt"/>
                          <a:ea typeface="Times New Roman"/>
                        </a:rPr>
                        <a:t>Achieved</a:t>
                      </a:r>
                      <a:endParaRPr lang="en-ZA" sz="1100" dirty="0" smtClean="0">
                        <a:effectLst/>
                        <a:latin typeface="+mn-lt"/>
                        <a:ea typeface="Times New Roman"/>
                      </a:endParaRPr>
                    </a:p>
                    <a:p>
                      <a:pPr>
                        <a:spcAft>
                          <a:spcPts val="0"/>
                        </a:spcAft>
                      </a:pPr>
                      <a:r>
                        <a:rPr lang="en-US" sz="1100" b="0" dirty="0" smtClean="0">
                          <a:effectLst/>
                          <a:latin typeface="+mn-lt"/>
                          <a:ea typeface="Times New Roman"/>
                        </a:rPr>
                        <a:t>96% within 20 working days</a:t>
                      </a:r>
                      <a:endParaRPr lang="en-ZA" sz="1100" b="0" dirty="0" smtClean="0">
                        <a:effectLst/>
                        <a:latin typeface="+mn-lt"/>
                        <a:ea typeface="Times New Roman"/>
                      </a:endParaRPr>
                    </a:p>
                    <a:p>
                      <a:pPr marL="0" marR="0" algn="just" defTabSz="457200" rtl="0" eaLnBrk="1" latinLnBrk="0" hangingPunct="1"/>
                      <a:endParaRPr lang="en-ZA" sz="1100" b="0" i="0" u="none" strike="noStrike" kern="1200" baseline="0" dirty="0" smtClean="0">
                        <a:solidFill>
                          <a:schemeClr val="tx1"/>
                        </a:solidFill>
                        <a:latin typeface="+mn-lt"/>
                        <a:ea typeface="+mn-ea"/>
                        <a:cs typeface="Arial" panose="020B0604020202020204" pitchFamily="34" charset="0"/>
                      </a:endParaRPr>
                    </a:p>
                    <a:p>
                      <a:pPr marL="0" marR="0" algn="just" defTabSz="457200" rtl="0" eaLnBrk="1" latinLnBrk="0" hangingPunct="1"/>
                      <a:r>
                        <a:rPr lang="en-ZA" sz="1100" b="0" i="0" u="none" strike="noStrike" kern="1200" baseline="0" dirty="0" smtClean="0">
                          <a:solidFill>
                            <a:schemeClr val="tx1"/>
                          </a:solidFill>
                          <a:latin typeface="+mn-lt"/>
                          <a:ea typeface="+mn-ea"/>
                          <a:cs typeface="Arial" panose="020B0604020202020204" pitchFamily="34" charset="0"/>
                        </a:rPr>
                        <a:t>(</a:t>
                      </a:r>
                      <a:r>
                        <a:rPr lang="en-ZA" sz="1100" b="1" dirty="0" smtClean="0">
                          <a:solidFill>
                            <a:srgbClr val="000000"/>
                          </a:solidFill>
                          <a:effectLst/>
                          <a:latin typeface="+mn-lt"/>
                          <a:ea typeface="Times New Roman"/>
                        </a:rPr>
                        <a:t>5 668/5 897 </a:t>
                      </a:r>
                      <a:r>
                        <a:rPr lang="en-US" sz="1100" b="0" dirty="0" smtClean="0">
                          <a:solidFill>
                            <a:srgbClr val="000000"/>
                          </a:solidFill>
                          <a:effectLst/>
                          <a:latin typeface="+mn-lt"/>
                          <a:ea typeface="Times New Roman"/>
                        </a:rPr>
                        <a:t>)</a:t>
                      </a: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spcAft>
                          <a:spcPts val="0"/>
                        </a:spcAft>
                      </a:pP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3">
                  <a:txBody>
                    <a:bodyPr/>
                    <a:lstStyle/>
                    <a:p>
                      <a:pPr>
                        <a:spcAft>
                          <a:spcPts val="0"/>
                        </a:spcAft>
                      </a:pPr>
                      <a:r>
                        <a:rPr lang="en-US" sz="1100" dirty="0" smtClean="0">
                          <a:effectLst/>
                          <a:latin typeface="+mn-lt"/>
                          <a:ea typeface="Times New Roman"/>
                        </a:rPr>
                        <a:t>Provincial Support monitoring provinces through visits and OPS Forums.</a:t>
                      </a:r>
                      <a:endParaRPr lang="en-ZA" sz="1100" dirty="0" smtClean="0">
                        <a:effectLst/>
                        <a:latin typeface="+mn-lt"/>
                        <a:ea typeface="Times New Roman"/>
                      </a:endParaRPr>
                    </a:p>
                    <a:p>
                      <a:pPr>
                        <a:spcAft>
                          <a:spcPts val="0"/>
                        </a:spcAft>
                      </a:pPr>
                      <a:r>
                        <a:rPr lang="en-US" sz="1100" dirty="0" smtClean="0">
                          <a:effectLst/>
                          <a:latin typeface="+mn-lt"/>
                          <a:ea typeface="Times New Roman"/>
                        </a:rPr>
                        <a:t> </a:t>
                      </a:r>
                      <a:endParaRPr lang="en-ZA" sz="1100" dirty="0" smtClean="0">
                        <a:effectLst/>
                        <a:latin typeface="+mn-lt"/>
                        <a:ea typeface="Times New Roman"/>
                      </a:endParaRPr>
                    </a:p>
                    <a:p>
                      <a:pPr>
                        <a:lnSpc>
                          <a:spcPct val="115000"/>
                        </a:lnSpc>
                        <a:spcAft>
                          <a:spcPts val="0"/>
                        </a:spcAft>
                      </a:pPr>
                      <a:r>
                        <a:rPr lang="en-ZA" sz="1100" dirty="0" smtClean="0">
                          <a:effectLst/>
                          <a:latin typeface="+mn-lt"/>
                          <a:ea typeface="Times New Roman"/>
                        </a:rPr>
                        <a:t>Claims processing functions have been decentralised to more service points.</a:t>
                      </a:r>
                      <a:endParaRPr lang="en-ZA" sz="1100" b="0" i="0" u="none" strike="noStrike" kern="1200" baseline="0" dirty="0" smtClean="0">
                        <a:solidFill>
                          <a:srgbClr val="000000"/>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lgn="just">
                        <a:lnSpc>
                          <a:spcPct val="115000"/>
                        </a:lnSpc>
                        <a:spcAft>
                          <a:spcPts val="0"/>
                        </a:spcAft>
                      </a:pPr>
                      <a:endParaRPr lang="en-ZA" sz="1100" b="0" i="0" u="none" strike="noStrike" kern="1200" baseline="0" dirty="0" smtClean="0">
                        <a:solidFill>
                          <a:srgbClr val="000000"/>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marL="0" marR="0" algn="just" defTabSz="457200" rtl="0" eaLnBrk="1" latinLnBrk="0" hangingPunct="1"/>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endParaRPr lang="en-ZA"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15</a:t>
            </a:fld>
            <a:endParaRPr lang="en-US" altLang="en-US" sz="1200" dirty="0" smtClean="0">
              <a:solidFill>
                <a:srgbClr val="898989"/>
              </a:solidFill>
            </a:endParaRPr>
          </a:p>
        </p:txBody>
      </p:sp>
      <p:sp>
        <p:nvSpPr>
          <p:cNvPr id="6" name="TextBox 5"/>
          <p:cNvSpPr txBox="1">
            <a:spLocks noChangeArrowheads="1"/>
          </p:cNvSpPr>
          <p:nvPr/>
        </p:nvSpPr>
        <p:spPr bwMode="auto">
          <a:xfrm>
            <a:off x="8310639"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15</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504483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25094025"/>
              </p:ext>
            </p:extLst>
          </p:nvPr>
        </p:nvGraphicFramePr>
        <p:xfrm>
          <a:off x="179514" y="980729"/>
          <a:ext cx="8717854" cy="5749253"/>
        </p:xfrm>
        <a:graphic>
          <a:graphicData uri="http://schemas.openxmlformats.org/drawingml/2006/table">
            <a:tbl>
              <a:tblPr/>
              <a:tblGrid>
                <a:gridCol w="1909639">
                  <a:extLst>
                    <a:ext uri="{9D8B030D-6E8A-4147-A177-3AD203B41FA5}">
                      <a16:colId xmlns:a16="http://schemas.microsoft.com/office/drawing/2014/main" xmlns="" val="20000"/>
                    </a:ext>
                  </a:extLst>
                </a:gridCol>
                <a:gridCol w="1407615">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446811">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88397">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4: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Improve service delivery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182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tx1"/>
                          </a:solidFill>
                          <a:latin typeface="+mn-lt"/>
                          <a:ea typeface="+mn-ea"/>
                          <a:cs typeface="Arial" panose="020B0604020202020204" pitchFamily="34" charset="0"/>
                        </a:rPr>
                        <a:t>Percentage of benefit payment documents created after receipt within specified time frame.</a:t>
                      </a:r>
                      <a:endParaRPr kumimoji="0" lang="en-US" altLang="en-US" sz="1100" b="0" i="0" u="none" strike="noStrike" cap="none" normalizeH="0" baseline="0" dirty="0" smtClean="0">
                        <a:ln>
                          <a:noFill/>
                        </a:ln>
                        <a:solidFill>
                          <a:srgbClr val="000000"/>
                        </a:solidFill>
                        <a:effectLst/>
                        <a:latin typeface="+mn-lt"/>
                        <a:ea typeface="ＭＳ Ｐゴシック" pitchFamily="34" charset="-128"/>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100" b="0" i="0" u="none" strike="noStrike" kern="1200" baseline="0" dirty="0" smtClean="0">
                          <a:solidFill>
                            <a:schemeClr val="tx1"/>
                          </a:solidFill>
                          <a:latin typeface="+mn-lt"/>
                          <a:ea typeface="+mn-ea"/>
                          <a:cs typeface="Arial" panose="020B0604020202020204" pitchFamily="34" charset="0"/>
                        </a:rPr>
                        <a:t>95% within 6 working days</a:t>
                      </a:r>
                      <a:endParaRPr lang="en-ZA" sz="1100" b="0" dirty="0" smtClean="0">
                        <a:solidFill>
                          <a:schemeClr val="tx1"/>
                        </a:solidFill>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b="1" dirty="0" smtClean="0">
                          <a:solidFill>
                            <a:srgbClr val="00B050"/>
                          </a:solidFill>
                          <a:effectLst/>
                          <a:latin typeface="+mn-lt"/>
                          <a:ea typeface="Times New Roman"/>
                        </a:rPr>
                        <a:t>Achieved</a:t>
                      </a:r>
                      <a:endParaRPr lang="en-ZA" sz="1100" dirty="0" smtClean="0">
                        <a:effectLst/>
                        <a:latin typeface="+mn-lt"/>
                        <a:ea typeface="Times New Roman"/>
                      </a:endParaRPr>
                    </a:p>
                    <a:p>
                      <a:pPr>
                        <a:spcAft>
                          <a:spcPts val="0"/>
                        </a:spcAft>
                      </a:pPr>
                      <a:r>
                        <a:rPr lang="en-US" sz="1100" b="0" dirty="0" smtClean="0">
                          <a:effectLst/>
                          <a:latin typeface="+mn-lt"/>
                          <a:ea typeface="Times New Roman"/>
                        </a:rPr>
                        <a:t>100% within 6 working days</a:t>
                      </a:r>
                    </a:p>
                    <a:p>
                      <a:pPr>
                        <a:spcAft>
                          <a:spcPts val="0"/>
                        </a:spcAft>
                      </a:pPr>
                      <a:endParaRPr lang="en-US" sz="1100" b="0" dirty="0" smtClean="0">
                        <a:effectLst/>
                        <a:latin typeface="+mn-lt"/>
                        <a:ea typeface="Times New Roman"/>
                      </a:endParaRPr>
                    </a:p>
                    <a:p>
                      <a:pPr>
                        <a:spcAft>
                          <a:spcPts val="0"/>
                        </a:spcAft>
                      </a:pPr>
                      <a:r>
                        <a:rPr lang="en-US" sz="1100" b="0" dirty="0" smtClean="0">
                          <a:effectLst/>
                          <a:latin typeface="+mn-lt"/>
                          <a:ea typeface="Times New Roman"/>
                        </a:rPr>
                        <a:t>(</a:t>
                      </a:r>
                      <a:r>
                        <a:rPr lang="en-ZA" sz="1100" b="1" dirty="0" smtClean="0">
                          <a:solidFill>
                            <a:srgbClr val="000000"/>
                          </a:solidFill>
                          <a:effectLst/>
                          <a:latin typeface="+mn-lt"/>
                          <a:ea typeface="Times New Roman"/>
                        </a:rPr>
                        <a:t>1 857 222/1 864 658</a:t>
                      </a:r>
                      <a:r>
                        <a:rPr lang="en-US" sz="1100" b="0" dirty="0" smtClean="0">
                          <a:effectLst/>
                          <a:latin typeface="+mn-lt"/>
                          <a:ea typeface="Times New Roman"/>
                        </a:rPr>
                        <a:t> </a:t>
                      </a:r>
                      <a:r>
                        <a:rPr lang="en-US" sz="1100" b="0" dirty="0" smtClean="0">
                          <a:solidFill>
                            <a:srgbClr val="000000"/>
                          </a:solidFill>
                          <a:effectLst/>
                          <a:latin typeface="+mn-lt"/>
                          <a:ea typeface="Times New Roman"/>
                        </a:rPr>
                        <a:t>)</a:t>
                      </a:r>
                      <a:endParaRPr lang="en-ZA" sz="1100" b="0" dirty="0" smtClean="0">
                        <a:effectLst/>
                        <a:latin typeface="+mn-lt"/>
                        <a:ea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100" b="0" dirty="0" smtClean="0">
                        <a:solidFill>
                          <a:schemeClr val="tx1"/>
                        </a:solidFill>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latinLnBrk="0" hangingPunct="1">
                        <a:spcAft>
                          <a:spcPts val="0"/>
                        </a:spcAft>
                      </a:pPr>
                      <a:r>
                        <a:rPr lang="en-GB" sz="1100" b="0" i="0" u="none" strike="noStrike" kern="1200" baseline="0" dirty="0">
                          <a:solidFill>
                            <a:schemeClr val="tx1"/>
                          </a:solidFill>
                          <a:latin typeface="+mn-lt"/>
                          <a:ea typeface="+mn-ea"/>
                          <a:cs typeface="Arial" panose="020B0604020202020204" pitchFamily="34" charset="0"/>
                        </a:rPr>
                        <a:t>Payment forms taken manually and captured directly in </a:t>
                      </a:r>
                      <a:r>
                        <a:rPr lang="en-GB" sz="1100" b="0" i="0" u="none" strike="noStrike" kern="1200" baseline="0" dirty="0" err="1">
                          <a:solidFill>
                            <a:schemeClr val="tx1"/>
                          </a:solidFill>
                          <a:latin typeface="+mn-lt"/>
                          <a:ea typeface="+mn-ea"/>
                          <a:cs typeface="Arial" panose="020B0604020202020204" pitchFamily="34" charset="0"/>
                        </a:rPr>
                        <a:t>Siyaya</a:t>
                      </a:r>
                      <a:endParaRPr lang="en-ZA" sz="1100" b="0" i="0" u="none" strike="noStrike" kern="1200" baseline="0" dirty="0">
                        <a:solidFill>
                          <a:schemeClr val="tx1"/>
                        </a:solidFill>
                        <a:latin typeface="+mn-lt"/>
                        <a:ea typeface="+mn-ea"/>
                        <a:cs typeface="Arial" panose="020B0604020202020204" pitchFamily="34" charset="0"/>
                      </a:endParaRPr>
                    </a:p>
                    <a:p>
                      <a:pPr marL="0" algn="l" defTabSz="457200" rtl="0" eaLnBrk="1" latinLnBrk="0" hangingPunct="1">
                        <a:spcAft>
                          <a:spcPts val="0"/>
                        </a:spcAft>
                      </a:pPr>
                      <a:r>
                        <a:rPr lang="en-GB" sz="1100" b="0" i="0" u="none" strike="noStrike" kern="1200" baseline="0" dirty="0">
                          <a:solidFill>
                            <a:schemeClr val="tx1"/>
                          </a:solidFill>
                          <a:latin typeface="+mn-lt"/>
                          <a:ea typeface="+mn-ea"/>
                          <a:cs typeface="Arial" panose="020B0604020202020204" pitchFamily="34" charset="0"/>
                        </a:rPr>
                        <a:t> </a:t>
                      </a:r>
                      <a:endParaRPr lang="en-ZA" sz="1100" b="0" i="0" u="none" strike="noStrike" kern="1200" baseline="0" dirty="0">
                        <a:solidFill>
                          <a:schemeClr val="tx1"/>
                        </a:solidFill>
                        <a:latin typeface="+mn-lt"/>
                        <a:ea typeface="+mn-ea"/>
                        <a:cs typeface="Arial" panose="020B0604020202020204" pitchFamily="34" charset="0"/>
                      </a:endParaRPr>
                    </a:p>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 </a:t>
                      </a:r>
                      <a:endParaRPr lang="en-ZA" sz="1100" b="0" i="0" u="none" strike="noStrike" kern="1200" baseline="0" dirty="0">
                        <a:solidFill>
                          <a:schemeClr val="tx1"/>
                        </a:solidFill>
                        <a:latin typeface="+mn-lt"/>
                        <a:ea typeface="+mn-ea"/>
                        <a:cs typeface="Arial" panose="020B0604020202020204" pitchFamily="34" charset="0"/>
                      </a:endParaRPr>
                    </a:p>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 </a:t>
                      </a:r>
                      <a:endParaRPr lang="en-ZA" sz="1100" b="0" i="0" u="none" strike="noStrike" kern="1200" baseline="0" dirty="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100" dirty="0">
                        <a:effectLst/>
                        <a:latin typeface="+mn-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8164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tx1"/>
                          </a:solidFill>
                          <a:latin typeface="+mn-lt"/>
                          <a:ea typeface="+mn-ea"/>
                          <a:cs typeface="Arial" panose="020B0604020202020204" pitchFamily="34" charset="0"/>
                        </a:rPr>
                        <a:t>Percentage of new companies created with a registration document (UI54) within 1 working days.</a:t>
                      </a:r>
                      <a:endParaRPr lang="en-US" altLang="en-US" sz="1100" b="0" i="0" u="none" strike="noStrike" kern="1200" baseline="0" dirty="0" smtClean="0">
                        <a:solidFill>
                          <a:schemeClr val="tx1"/>
                        </a:solidFill>
                        <a:latin typeface="+mn-lt"/>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100" b="0" i="0" u="none" strike="noStrike" kern="1200" baseline="0" dirty="0" smtClean="0">
                          <a:solidFill>
                            <a:schemeClr val="tx1"/>
                          </a:solidFill>
                          <a:latin typeface="+mn-lt"/>
                          <a:ea typeface="+mn-ea"/>
                          <a:cs typeface="Arial" panose="020B0604020202020204" pitchFamily="34" charset="0"/>
                        </a:rPr>
                        <a:t>95% within 1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b="1" dirty="0" smtClean="0">
                          <a:solidFill>
                            <a:srgbClr val="00B050"/>
                          </a:solidFill>
                          <a:effectLst/>
                          <a:latin typeface="+mn-lt"/>
                          <a:ea typeface="Times New Roman"/>
                        </a:rPr>
                        <a:t>Achieved</a:t>
                      </a:r>
                      <a:endParaRPr lang="en-ZA" sz="1100" dirty="0" smtClean="0">
                        <a:effectLst/>
                        <a:latin typeface="+mn-lt"/>
                        <a:ea typeface="Times New Roman"/>
                      </a:endParaRPr>
                    </a:p>
                    <a:p>
                      <a:pPr>
                        <a:spcAft>
                          <a:spcPts val="0"/>
                        </a:spcAft>
                      </a:pPr>
                      <a:r>
                        <a:rPr lang="en-US" sz="1100" b="1" dirty="0" smtClean="0">
                          <a:effectLst/>
                          <a:latin typeface="+mn-lt"/>
                          <a:ea typeface="Times New Roman"/>
                        </a:rPr>
                        <a:t> </a:t>
                      </a:r>
                      <a:endParaRPr lang="en-ZA" sz="1100" dirty="0" smtClean="0">
                        <a:effectLst/>
                        <a:latin typeface="+mn-lt"/>
                        <a:ea typeface="Times New Roman"/>
                      </a:endParaRPr>
                    </a:p>
                    <a:p>
                      <a:pPr>
                        <a:spcAft>
                          <a:spcPts val="0"/>
                        </a:spcAft>
                      </a:pPr>
                      <a:r>
                        <a:rPr lang="en-US" sz="1100" b="0" dirty="0" smtClean="0">
                          <a:effectLst/>
                          <a:latin typeface="+mn-lt"/>
                          <a:ea typeface="Times New Roman"/>
                        </a:rPr>
                        <a:t>97% within 1 working days</a:t>
                      </a:r>
                      <a:endParaRPr lang="en-ZA" sz="1100" b="0" dirty="0" smtClean="0">
                        <a:effectLst/>
                        <a:latin typeface="+mn-lt"/>
                        <a:ea typeface="Times New Roman"/>
                      </a:endParaRPr>
                    </a:p>
                    <a:p>
                      <a:pPr rtl="0"/>
                      <a:endParaRPr lang="en-ZA" sz="1100" b="0" i="0" u="none" strike="noStrike" kern="1200" baseline="0" dirty="0" smtClean="0">
                        <a:solidFill>
                          <a:schemeClr val="tx1"/>
                        </a:solidFill>
                        <a:latin typeface="+mn-lt"/>
                        <a:ea typeface="+mn-ea"/>
                        <a:cs typeface="Arial" panose="020B0604020202020204" pitchFamily="34" charset="0"/>
                      </a:endParaRPr>
                    </a:p>
                    <a:p>
                      <a:pPr rtl="0"/>
                      <a:r>
                        <a:rPr lang="en-ZA" sz="1100" b="0" i="0" u="none" strike="noStrike" kern="1200" baseline="0" dirty="0" smtClean="0">
                          <a:solidFill>
                            <a:schemeClr val="tx1"/>
                          </a:solidFill>
                          <a:latin typeface="+mn-lt"/>
                          <a:ea typeface="+mn-ea"/>
                          <a:cs typeface="Arial" panose="020B0604020202020204" pitchFamily="34" charset="0"/>
                        </a:rPr>
                        <a:t>(</a:t>
                      </a:r>
                      <a:r>
                        <a:rPr lang="en-ZA" sz="1100" b="1" dirty="0" smtClean="0">
                          <a:solidFill>
                            <a:srgbClr val="000000"/>
                          </a:solidFill>
                          <a:effectLst/>
                          <a:latin typeface="+mn-lt"/>
                          <a:ea typeface="Times New Roman"/>
                        </a:rPr>
                        <a:t>36 767/38 012)</a:t>
                      </a:r>
                      <a:endParaRPr lang="en-ZA" sz="1100" b="0" i="0" u="none" strike="noStrike" kern="1200" baseline="0" dirty="0" smtClean="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 </a:t>
                      </a:r>
                      <a:endParaRPr lang="en-ZA" sz="1100" b="0" i="0" u="none" strike="noStrike" kern="1200" baseline="0" dirty="0">
                        <a:solidFill>
                          <a:schemeClr val="tx1"/>
                        </a:solidFill>
                        <a:latin typeface="+mn-lt"/>
                        <a:ea typeface="+mn-ea"/>
                        <a:cs typeface="Arial" panose="020B0604020202020204" pitchFamily="34" charset="0"/>
                      </a:endParaRPr>
                    </a:p>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Allocation of work is done on first-in-first-out basis;</a:t>
                      </a:r>
                      <a:endParaRPr lang="en-ZA" sz="1100" b="0" i="0" u="none" strike="noStrike" kern="1200" baseline="0" dirty="0">
                        <a:solidFill>
                          <a:schemeClr val="tx1"/>
                        </a:solidFill>
                        <a:latin typeface="+mn-lt"/>
                        <a:ea typeface="+mn-ea"/>
                        <a:cs typeface="Arial" panose="020B0604020202020204" pitchFamily="34" charset="0"/>
                      </a:endParaRPr>
                    </a:p>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Monitoring of allocation of work is done twice in a day;</a:t>
                      </a:r>
                      <a:endParaRPr lang="en-ZA" sz="1100" b="0" i="0" u="none" strike="noStrike" kern="1200" baseline="0" dirty="0">
                        <a:solidFill>
                          <a:schemeClr val="tx1"/>
                        </a:solidFill>
                        <a:latin typeface="+mn-lt"/>
                        <a:ea typeface="+mn-ea"/>
                        <a:cs typeface="Arial" panose="020B0604020202020204" pitchFamily="34" charset="0"/>
                      </a:endParaRPr>
                    </a:p>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Marketing of  </a:t>
                      </a:r>
                      <a:r>
                        <a:rPr lang="en-US" sz="1100" b="0" i="0" u="none" strike="noStrike" kern="1200" baseline="0" dirty="0" err="1">
                          <a:solidFill>
                            <a:schemeClr val="tx1"/>
                          </a:solidFill>
                          <a:latin typeface="+mn-lt"/>
                          <a:ea typeface="+mn-ea"/>
                          <a:cs typeface="Arial" panose="020B0604020202020204" pitchFamily="34" charset="0"/>
                        </a:rPr>
                        <a:t>uFiling</a:t>
                      </a:r>
                      <a:r>
                        <a:rPr lang="en-US" sz="1100" b="0" i="0" u="none" strike="noStrike" kern="1200" baseline="0" dirty="0">
                          <a:solidFill>
                            <a:schemeClr val="tx1"/>
                          </a:solidFill>
                          <a:latin typeface="+mn-lt"/>
                          <a:ea typeface="+mn-ea"/>
                          <a:cs typeface="Arial" panose="020B0604020202020204" pitchFamily="34" charset="0"/>
                        </a:rPr>
                        <a:t> to increase online registration</a:t>
                      </a:r>
                      <a:endParaRPr lang="en-ZA" sz="1100" b="0" i="0" u="none" strike="noStrike" kern="1200" baseline="0" dirty="0">
                        <a:solidFill>
                          <a:schemeClr val="tx1"/>
                        </a:solidFill>
                        <a:latin typeface="+mn-lt"/>
                        <a:ea typeface="+mn-ea"/>
                        <a:cs typeface="Arial" panose="020B0604020202020204" pitchFamily="34" charset="0"/>
                      </a:endParaRPr>
                    </a:p>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 </a:t>
                      </a:r>
                      <a:endParaRPr lang="en-ZA" sz="1100" b="0" i="0" u="none" strike="noStrike" kern="1200" baseline="0" dirty="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100" b="0" i="0" u="none" strike="noStrike" kern="1200" baseline="0" dirty="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2118697">
                <a:tc>
                  <a:txBody>
                    <a:bodyPr/>
                    <a:lstStyle/>
                    <a:p>
                      <a:pPr rtl="0"/>
                      <a:r>
                        <a:rPr lang="en-ZA" sz="1100" b="0" i="0" u="none" strike="noStrike" kern="1200" baseline="0" dirty="0" smtClean="0">
                          <a:solidFill>
                            <a:schemeClr val="tx1"/>
                          </a:solidFill>
                          <a:latin typeface="+mn-lt"/>
                          <a:ea typeface="+mn-ea"/>
                          <a:cs typeface="Arial" panose="020B0604020202020204" pitchFamily="34" charset="0"/>
                        </a:rPr>
                        <a:t>Percentage of applications with complete information issued with compliance</a:t>
                      </a:r>
                    </a:p>
                    <a:p>
                      <a:pPr rtl="0"/>
                      <a:r>
                        <a:rPr lang="en-ZA" sz="1100" b="0" i="0" u="none" strike="noStrike" kern="1200" baseline="0" dirty="0" smtClean="0">
                          <a:solidFill>
                            <a:schemeClr val="tx1"/>
                          </a:solidFill>
                          <a:latin typeface="+mn-lt"/>
                          <a:ea typeface="+mn-ea"/>
                          <a:cs typeface="Arial" panose="020B0604020202020204" pitchFamily="34" charset="0"/>
                        </a:rPr>
                        <a:t>certificates or tender letter within 10 working days</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100" b="0" i="0" u="none" strike="noStrike" kern="1200" baseline="0" dirty="0" smtClean="0">
                          <a:solidFill>
                            <a:schemeClr val="tx1"/>
                          </a:solidFill>
                          <a:latin typeface="+mn-lt"/>
                          <a:ea typeface="+mn-ea"/>
                          <a:cs typeface="Arial" panose="020B0604020202020204" pitchFamily="34" charset="0"/>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b="1" dirty="0" smtClean="0">
                          <a:solidFill>
                            <a:srgbClr val="00B050"/>
                          </a:solidFill>
                          <a:effectLst/>
                          <a:latin typeface="+mn-lt"/>
                          <a:ea typeface="Times New Roman"/>
                        </a:rPr>
                        <a:t>Achieved</a:t>
                      </a:r>
                      <a:endParaRPr lang="en-ZA" sz="1100" dirty="0" smtClean="0">
                        <a:effectLst/>
                        <a:latin typeface="+mn-lt"/>
                        <a:ea typeface="Times New Roman"/>
                      </a:endParaRPr>
                    </a:p>
                    <a:p>
                      <a:endParaRPr lang="en-US" sz="1100" dirty="0" smtClean="0">
                        <a:effectLst/>
                        <a:latin typeface="+mn-lt"/>
                        <a:ea typeface="Times New Roman"/>
                      </a:endParaRPr>
                    </a:p>
                    <a:p>
                      <a:pPr>
                        <a:spcAft>
                          <a:spcPts val="0"/>
                        </a:spcAft>
                      </a:pPr>
                      <a:r>
                        <a:rPr lang="en-US" sz="1100" dirty="0" smtClean="0">
                          <a:effectLst/>
                          <a:latin typeface="+mn-lt"/>
                          <a:ea typeface="Times New Roman"/>
                        </a:rPr>
                        <a:t>Target= 90% </a:t>
                      </a:r>
                      <a:endParaRPr lang="en-ZA" sz="1100" dirty="0" smtClean="0">
                        <a:effectLst/>
                        <a:latin typeface="+mn-lt"/>
                        <a:ea typeface="Times New Roman"/>
                      </a:endParaRPr>
                    </a:p>
                    <a:p>
                      <a:pPr>
                        <a:spcAft>
                          <a:spcPts val="0"/>
                        </a:spcAft>
                      </a:pPr>
                      <a:r>
                        <a:rPr lang="en-US" sz="1100" dirty="0" smtClean="0">
                          <a:effectLst/>
                          <a:latin typeface="+mn-lt"/>
                          <a:ea typeface="Times New Roman"/>
                        </a:rPr>
                        <a:t> </a:t>
                      </a:r>
                      <a:endParaRPr lang="en-ZA" sz="1100" dirty="0" smtClean="0">
                        <a:effectLst/>
                        <a:latin typeface="+mn-lt"/>
                        <a:ea typeface="Times New Roman"/>
                      </a:endParaRPr>
                    </a:p>
                    <a:p>
                      <a:pPr>
                        <a:spcAft>
                          <a:spcPts val="0"/>
                        </a:spcAft>
                      </a:pPr>
                      <a:r>
                        <a:rPr lang="en-US" sz="1100" dirty="0" smtClean="0">
                          <a:effectLst/>
                          <a:latin typeface="+mn-lt"/>
                          <a:ea typeface="Times New Roman"/>
                        </a:rPr>
                        <a:t>Actual= 94% </a:t>
                      </a:r>
                      <a:endParaRPr lang="en-ZA" sz="1100" dirty="0" smtClean="0">
                        <a:effectLst/>
                        <a:latin typeface="+mn-lt"/>
                        <a:ea typeface="Times New Roman"/>
                      </a:endParaRPr>
                    </a:p>
                    <a:p>
                      <a:pPr>
                        <a:spcAft>
                          <a:spcPts val="0"/>
                        </a:spcAft>
                      </a:pPr>
                      <a:r>
                        <a:rPr lang="en-US" sz="1100" dirty="0" smtClean="0">
                          <a:effectLst/>
                          <a:latin typeface="+mn-lt"/>
                          <a:ea typeface="Times New Roman"/>
                        </a:rPr>
                        <a:t> </a:t>
                      </a:r>
                      <a:endParaRPr lang="en-ZA" sz="1100" dirty="0" smtClean="0">
                        <a:effectLst/>
                        <a:latin typeface="+mn-lt"/>
                        <a:ea typeface="Times New Roman"/>
                      </a:endParaRPr>
                    </a:p>
                    <a:p>
                      <a:pPr>
                        <a:spcAft>
                          <a:spcPts val="0"/>
                        </a:spcAft>
                      </a:pPr>
                      <a:r>
                        <a:rPr lang="en-US" sz="1100" dirty="0" smtClean="0">
                          <a:effectLst/>
                          <a:latin typeface="+mn-lt"/>
                          <a:ea typeface="Times New Roman"/>
                        </a:rPr>
                        <a:t>Applications with complete information = 5 456</a:t>
                      </a:r>
                      <a:endParaRPr lang="en-ZA" sz="1100" dirty="0" smtClean="0">
                        <a:effectLst/>
                        <a:latin typeface="+mn-lt"/>
                        <a:ea typeface="Times New Roman"/>
                      </a:endParaRPr>
                    </a:p>
                    <a:p>
                      <a:pPr>
                        <a:spcAft>
                          <a:spcPts val="0"/>
                        </a:spcAft>
                      </a:pPr>
                      <a:r>
                        <a:rPr lang="en-US" sz="1100" dirty="0" smtClean="0">
                          <a:effectLst/>
                          <a:latin typeface="+mn-lt"/>
                          <a:ea typeface="Times New Roman"/>
                        </a:rPr>
                        <a:t> </a:t>
                      </a:r>
                      <a:endParaRPr lang="en-ZA" sz="1100" dirty="0" smtClean="0">
                        <a:effectLst/>
                        <a:latin typeface="+mn-lt"/>
                        <a:ea typeface="Times New Roman"/>
                      </a:endParaRPr>
                    </a:p>
                    <a:p>
                      <a:pPr>
                        <a:spcAft>
                          <a:spcPts val="0"/>
                        </a:spcAft>
                      </a:pPr>
                      <a:r>
                        <a:rPr lang="en-US" sz="1100" dirty="0" smtClean="0">
                          <a:effectLst/>
                          <a:latin typeface="+mn-lt"/>
                          <a:ea typeface="Times New Roman"/>
                        </a:rPr>
                        <a:t>Application issued within 10 days = 5 118</a:t>
                      </a:r>
                      <a:endParaRPr lang="en-ZA" sz="1100" dirty="0" smtClean="0">
                        <a:effectLst/>
                        <a:latin typeface="+mn-lt"/>
                        <a:ea typeface="Times New Roman"/>
                      </a:endParaRPr>
                    </a:p>
                    <a:p>
                      <a:pPr>
                        <a:spcAft>
                          <a:spcPts val="0"/>
                        </a:spcAft>
                      </a:pPr>
                      <a:r>
                        <a:rPr lang="en-US" sz="1100" dirty="0" smtClean="0">
                          <a:effectLst/>
                          <a:latin typeface="+mn-lt"/>
                          <a:ea typeface="Times New Roman"/>
                        </a:rPr>
                        <a:t> </a:t>
                      </a:r>
                      <a:endParaRPr lang="en-ZA" sz="1100" dirty="0" smtClean="0">
                        <a:effectLst/>
                        <a:latin typeface="+mn-lt"/>
                        <a:ea typeface="Times New Roman"/>
                      </a:endParaRPr>
                    </a:p>
                    <a:p>
                      <a:pPr>
                        <a:spcAft>
                          <a:spcPts val="0"/>
                        </a:spcAft>
                      </a:pP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latinLnBrk="0" hangingPunct="1">
                        <a:spcAft>
                          <a:spcPts val="0"/>
                        </a:spcAft>
                      </a:pPr>
                      <a:r>
                        <a:rPr lang="en-US" sz="1100" b="0" i="0" u="none" strike="noStrike" kern="1200" baseline="0" dirty="0">
                          <a:solidFill>
                            <a:schemeClr val="tx1"/>
                          </a:solidFill>
                          <a:latin typeface="+mn-lt"/>
                          <a:ea typeface="+mn-ea"/>
                          <a:cs typeface="Arial" panose="020B0604020202020204" pitchFamily="34" charset="0"/>
                        </a:rPr>
                        <a:t>Requests for the compliance certificates are prioritized according to the dates received in order to achieve the turnaround times</a:t>
                      </a:r>
                      <a:r>
                        <a:rPr lang="en-US" sz="1100" b="0" i="0" u="none" strike="noStrike" kern="1200" baseline="0" dirty="0" smtClean="0">
                          <a:solidFill>
                            <a:schemeClr val="tx1"/>
                          </a:solidFill>
                          <a:latin typeface="+mn-lt"/>
                          <a:ea typeface="+mn-ea"/>
                          <a:cs typeface="Arial" panose="020B0604020202020204" pitchFamily="34" charset="0"/>
                        </a:rPr>
                        <a:t>.</a:t>
                      </a:r>
                      <a:endParaRPr lang="en-ZA" sz="1100" b="0" i="0" u="none" strike="noStrike" kern="1200" baseline="0" dirty="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b="0" i="0" u="none" strike="noStrike" kern="1200" baseline="0" dirty="0">
                        <a:solidFill>
                          <a:schemeClr val="tx1"/>
                        </a:solidFill>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16</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16</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2733110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84129843"/>
              </p:ext>
            </p:extLst>
          </p:nvPr>
        </p:nvGraphicFramePr>
        <p:xfrm>
          <a:off x="251521" y="1268760"/>
          <a:ext cx="8712968" cy="5328592"/>
        </p:xfrm>
        <a:graphic>
          <a:graphicData uri="http://schemas.openxmlformats.org/drawingml/2006/table">
            <a:tbl>
              <a:tblPr/>
              <a:tblGrid>
                <a:gridCol w="1873943">
                  <a:extLst>
                    <a:ext uri="{9D8B030D-6E8A-4147-A177-3AD203B41FA5}">
                      <a16:colId xmlns:a16="http://schemas.microsoft.com/office/drawing/2014/main" xmlns="" val="20000"/>
                    </a:ext>
                  </a:extLst>
                </a:gridCol>
                <a:gridCol w="1725288">
                  <a:extLst>
                    <a:ext uri="{9D8B030D-6E8A-4147-A177-3AD203B41FA5}">
                      <a16:colId xmlns:a16="http://schemas.microsoft.com/office/drawing/2014/main" xmlns="" val="20001"/>
                    </a:ext>
                  </a:extLst>
                </a:gridCol>
                <a:gridCol w="1587322">
                  <a:extLst>
                    <a:ext uri="{9D8B030D-6E8A-4147-A177-3AD203B41FA5}">
                      <a16:colId xmlns:a16="http://schemas.microsoft.com/office/drawing/2014/main" xmlns="" val="20002"/>
                    </a:ext>
                  </a:extLst>
                </a:gridCol>
                <a:gridCol w="1799191">
                  <a:extLst>
                    <a:ext uri="{9D8B030D-6E8A-4147-A177-3AD203B41FA5}">
                      <a16:colId xmlns:a16="http://schemas.microsoft.com/office/drawing/2014/main" xmlns="" val="20003"/>
                    </a:ext>
                  </a:extLst>
                </a:gridCol>
                <a:gridCol w="1727224">
                  <a:extLst>
                    <a:ext uri="{9D8B030D-6E8A-4147-A177-3AD203B41FA5}">
                      <a16:colId xmlns:a16="http://schemas.microsoft.com/office/drawing/2014/main" xmlns="" val="20004"/>
                    </a:ext>
                  </a:extLst>
                </a:gridCol>
              </a:tblGrid>
              <a:tr h="47962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7733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5: collaborate with stakeholders to improve compliance with UIF acts.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1041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Number of newly registered employers per year</a:t>
                      </a:r>
                      <a:endParaRPr lang="en-US" alt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a:ea typeface="Times New Roman"/>
                          <a:cs typeface="+mn-cs"/>
                        </a:rPr>
                        <a:t>36 667</a:t>
                      </a:r>
                      <a:endParaRPr kumimoji="0" lang="en-ZA"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00B050"/>
                          </a:solidFill>
                          <a:effectLst/>
                          <a:latin typeface="Arial"/>
                          <a:ea typeface="Times New Roman"/>
                        </a:rPr>
                        <a:t>Achieved</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spcAft>
                          <a:spcPts val="0"/>
                        </a:spcAft>
                      </a:pPr>
                      <a:r>
                        <a:rPr lang="en-US" sz="1100" dirty="0" smtClean="0">
                          <a:solidFill>
                            <a:srgbClr val="000000"/>
                          </a:solidFill>
                          <a:effectLst/>
                          <a:latin typeface="Arial"/>
                          <a:ea typeface="Times New Roman"/>
                        </a:rPr>
                        <a:t>Actual: 38 012</a:t>
                      </a:r>
                      <a:endParaRPr lang="en-ZA" sz="1800" dirty="0" smtClean="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Campaigns held with stakeholders to educate employers on UIF legislation.</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29146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Number of newly registered employees by the Fund</a:t>
                      </a:r>
                      <a:endParaRPr lang="en-US" alt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a:ea typeface="Times New Roman"/>
                          <a:cs typeface="+mn-cs"/>
                        </a:rPr>
                        <a:t>350 000</a:t>
                      </a:r>
                      <a:endParaRPr kumimoji="0" lang="en-ZA"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00B050"/>
                          </a:solidFill>
                          <a:effectLst/>
                          <a:latin typeface="Arial"/>
                          <a:ea typeface="Times New Roman"/>
                        </a:rPr>
                        <a:t>Achieved</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spcAft>
                          <a:spcPts val="0"/>
                        </a:spcAft>
                      </a:pPr>
                      <a:r>
                        <a:rPr lang="en-US" sz="1100" dirty="0" smtClean="0">
                          <a:solidFill>
                            <a:srgbClr val="000000"/>
                          </a:solidFill>
                          <a:effectLst/>
                          <a:latin typeface="Arial"/>
                          <a:ea typeface="Times New Roman"/>
                        </a:rPr>
                        <a:t>Actual: 473 165</a:t>
                      </a:r>
                      <a:endParaRPr lang="en-ZA" sz="1800" dirty="0" smtClean="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Campaigns held with stakeholders to educate employers on UIF legislation.</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Increased registration of employers resulting in registration of more employees.</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17</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17</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489984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ZA" altLang="en-US" sz="2800" b="1" dirty="0" smtClean="0">
                <a:latin typeface="+mn-lt"/>
                <a:ea typeface="ＭＳ Ｐゴシック" pitchFamily="34" charset="-128"/>
                <a:cs typeface="Times New Roman" pitchFamily="18" charset="0"/>
              </a:rPr>
              <a:t>PROGRAMME 3: </a:t>
            </a:r>
            <a:r>
              <a:rPr lang="en-US" sz="2800" b="1" dirty="0">
                <a:latin typeface="+mn-lt"/>
              </a:rPr>
              <a:t>LABOUR ACTIVATION PROGRAMMES</a:t>
            </a:r>
            <a:endParaRPr lang="en-ZA" altLang="en-US" sz="2800" b="1" dirty="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61702756"/>
              </p:ext>
            </p:extLst>
          </p:nvPr>
        </p:nvGraphicFramePr>
        <p:xfrm>
          <a:off x="251559" y="1481844"/>
          <a:ext cx="8640959" cy="5073760"/>
        </p:xfrm>
        <a:graphic>
          <a:graphicData uri="http://schemas.openxmlformats.org/drawingml/2006/table">
            <a:tbl>
              <a:tblPr/>
              <a:tblGrid>
                <a:gridCol w="1972447">
                  <a:extLst>
                    <a:ext uri="{9D8B030D-6E8A-4147-A177-3AD203B41FA5}">
                      <a16:colId xmlns:a16="http://schemas.microsoft.com/office/drawing/2014/main" xmlns="" val="20000"/>
                    </a:ext>
                  </a:extLst>
                </a:gridCol>
                <a:gridCol w="1682273">
                  <a:extLst>
                    <a:ext uri="{9D8B030D-6E8A-4147-A177-3AD203B41FA5}">
                      <a16:colId xmlns:a16="http://schemas.microsoft.com/office/drawing/2014/main" xmlns="" val="20001"/>
                    </a:ext>
                  </a:extLst>
                </a:gridCol>
                <a:gridCol w="1869190">
                  <a:extLst>
                    <a:ext uri="{9D8B030D-6E8A-4147-A177-3AD203B41FA5}">
                      <a16:colId xmlns:a16="http://schemas.microsoft.com/office/drawing/2014/main" xmlns="" val="20002"/>
                    </a:ext>
                  </a:extLst>
                </a:gridCol>
                <a:gridCol w="1671887">
                  <a:extLst>
                    <a:ext uri="{9D8B030D-6E8A-4147-A177-3AD203B41FA5}">
                      <a16:colId xmlns:a16="http://schemas.microsoft.com/office/drawing/2014/main" xmlns="" val="20003"/>
                    </a:ext>
                  </a:extLst>
                </a:gridCol>
                <a:gridCol w="1445162">
                  <a:extLst>
                    <a:ext uri="{9D8B030D-6E8A-4147-A177-3AD203B41FA5}">
                      <a16:colId xmlns:a16="http://schemas.microsoft.com/office/drawing/2014/main" xmlns="" val="20004"/>
                    </a:ext>
                  </a:extLst>
                </a:gridCol>
              </a:tblGrid>
              <a:tr h="46537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08458">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6: Enhance Employability of UIF Beneficiaries, Enable, Entrepreneurship and Preserve Jobs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97958">
                <a:tc>
                  <a:txBody>
                    <a:bodyPr/>
                    <a:lstStyle/>
                    <a:p>
                      <a:pPr algn="l">
                        <a:spcAft>
                          <a:spcPts val="0"/>
                        </a:spcAft>
                      </a:pPr>
                      <a:r>
                        <a:rPr lang="en-US" sz="1100" dirty="0">
                          <a:effectLst/>
                          <a:latin typeface="+mn-lt"/>
                          <a:ea typeface="Times New Roman"/>
                        </a:rPr>
                        <a:t>Number of UIF  beneficiaries  provided with learning opportunities</a:t>
                      </a:r>
                      <a:endParaRPr lang="en-ZA" sz="1100" dirty="0">
                        <a:effectLst/>
                        <a:latin typeface="+mn-lt"/>
                        <a:ea typeface="Times New Roman"/>
                      </a:endParaRPr>
                    </a:p>
                    <a:p>
                      <a:pPr algn="l">
                        <a:lnSpc>
                          <a:spcPct val="115000"/>
                        </a:lnSpc>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dirty="0">
                          <a:effectLst/>
                          <a:latin typeface="+mn-lt"/>
                          <a:ea typeface="Times New Roman"/>
                        </a:rPr>
                        <a:t>40 000</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6000"/>
                        </a:lnSpc>
                        <a:spcAft>
                          <a:spcPts val="0"/>
                        </a:spcAft>
                      </a:pPr>
                      <a:r>
                        <a:rPr lang="en-US" sz="1100" b="1" dirty="0">
                          <a:solidFill>
                            <a:srgbClr val="FF0000"/>
                          </a:solidFill>
                          <a:effectLst/>
                          <a:latin typeface="+mn-lt"/>
                          <a:ea typeface="Times New Roman"/>
                        </a:rPr>
                        <a:t>Not Achieved</a:t>
                      </a:r>
                      <a:endParaRPr lang="en-ZA" sz="1100" dirty="0">
                        <a:effectLst/>
                        <a:latin typeface="+mn-lt"/>
                        <a:ea typeface="Times New Roman"/>
                      </a:endParaRPr>
                    </a:p>
                    <a:p>
                      <a:pPr algn="just">
                        <a:lnSpc>
                          <a:spcPct val="106000"/>
                        </a:lnSpc>
                        <a:spcAft>
                          <a:spcPts val="0"/>
                        </a:spcAft>
                      </a:pPr>
                      <a:r>
                        <a:rPr lang="en-US" sz="1100" dirty="0">
                          <a:effectLst/>
                          <a:latin typeface="+mn-lt"/>
                          <a:ea typeface="Times New Roman"/>
                        </a:rPr>
                        <a:t> </a:t>
                      </a:r>
                      <a:endParaRPr lang="en-ZA" sz="1100" dirty="0">
                        <a:effectLst/>
                        <a:latin typeface="+mn-lt"/>
                        <a:ea typeface="Times New Roman"/>
                      </a:endParaRPr>
                    </a:p>
                    <a:p>
                      <a:pPr marL="0" algn="l" defTabSz="457200" rtl="0" eaLnBrk="1" latinLnBrk="0" hangingPunct="1">
                        <a:spcAft>
                          <a:spcPts val="0"/>
                        </a:spcAft>
                      </a:pPr>
                      <a:r>
                        <a:rPr lang="en-US" sz="1100" kern="1200" dirty="0" smtClean="0">
                          <a:solidFill>
                            <a:schemeClr val="tx1"/>
                          </a:solidFill>
                          <a:effectLst/>
                          <a:latin typeface="+mn-lt"/>
                          <a:ea typeface="Times New Roman"/>
                          <a:cs typeface="+mn-cs"/>
                        </a:rPr>
                        <a:t>35 341</a:t>
                      </a:r>
                      <a:endParaRPr lang="en-ZA" sz="1100" kern="1200" dirty="0" smtClean="0">
                        <a:solidFill>
                          <a:schemeClr val="tx1"/>
                        </a:solidFill>
                        <a:effectLst/>
                        <a:latin typeface="+mn-lt"/>
                        <a:ea typeface="Times New Roman"/>
                        <a:cs typeface="+mn-cs"/>
                      </a:endParaRPr>
                    </a:p>
                    <a:p>
                      <a:pPr algn="l">
                        <a:spcAft>
                          <a:spcPts val="0"/>
                        </a:spcAft>
                      </a:pPr>
                      <a:r>
                        <a:rPr lang="en-US" sz="1100" dirty="0">
                          <a:effectLst/>
                          <a:latin typeface="+mn-lt"/>
                          <a:ea typeface="Times New Roman"/>
                        </a:rPr>
                        <a:t> </a:t>
                      </a:r>
                      <a:endParaRPr lang="en-ZA" sz="1100" dirty="0">
                        <a:effectLst/>
                        <a:latin typeface="+mn-lt"/>
                        <a:ea typeface="Times New Roman"/>
                      </a:endParaRPr>
                    </a:p>
                    <a:p>
                      <a:pPr indent="457200" algn="l">
                        <a:spcAft>
                          <a:spcPts val="0"/>
                        </a:spcAft>
                      </a:pPr>
                      <a:r>
                        <a:rPr lang="en-US" sz="1100" dirty="0">
                          <a:effectLst/>
                          <a:latin typeface="+mn-lt"/>
                          <a:ea typeface="Times New Roman"/>
                        </a:rPr>
                        <a:t>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6000"/>
                        </a:lnSpc>
                        <a:spcAft>
                          <a:spcPts val="0"/>
                        </a:spcAft>
                      </a:pPr>
                      <a:r>
                        <a:rPr lang="en-US" sz="1100" dirty="0">
                          <a:effectLst/>
                          <a:latin typeface="+mn-lt"/>
                          <a:ea typeface="Times New Roman"/>
                        </a:rPr>
                        <a:t>Entities still implementing phase one learners. Phase two will follow depending on satisfactory progress.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latin typeface="+mn-lt"/>
                        </a:rPr>
                        <a:t>There will be implementation of phase 2 which will bring in new beneficiaries.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2471714">
                <a:tc>
                  <a:txBody>
                    <a:bodyPr/>
                    <a:lstStyle/>
                    <a:p>
                      <a:pPr algn="l">
                        <a:spcAft>
                          <a:spcPts val="0"/>
                        </a:spcAft>
                      </a:pPr>
                      <a:r>
                        <a:rPr lang="en-US" sz="1100" dirty="0">
                          <a:effectLst/>
                          <a:latin typeface="+mn-lt"/>
                          <a:ea typeface="Times New Roman"/>
                        </a:rPr>
                        <a:t>Percentage of Training Lay-off Scheme (TLS) processed on receipt of recommendation ruling by Single Adjudication Committee (SAC) for approval by the delegated authority within specified time frames.</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dirty="0">
                          <a:solidFill>
                            <a:srgbClr val="000000"/>
                          </a:solidFill>
                          <a:effectLst/>
                          <a:latin typeface="+mn-lt"/>
                          <a:ea typeface="Times New Roman"/>
                        </a:rPr>
                        <a:t>90% </a:t>
                      </a:r>
                      <a:r>
                        <a:rPr lang="en-US" sz="1100" dirty="0">
                          <a:effectLst/>
                          <a:latin typeface="+mn-lt"/>
                          <a:ea typeface="Times New Roman"/>
                        </a:rPr>
                        <a:t>within 15 working days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FF0000"/>
                          </a:solidFill>
                          <a:effectLst/>
                          <a:latin typeface="+mn-lt"/>
                          <a:ea typeface="Times New Roman"/>
                        </a:rPr>
                        <a:t>Not Achieved</a:t>
                      </a:r>
                      <a:endParaRPr lang="en-ZA" sz="1100" dirty="0">
                        <a:effectLst/>
                        <a:latin typeface="+mn-lt"/>
                        <a:ea typeface="Times New Roman"/>
                      </a:endParaRPr>
                    </a:p>
                    <a:p>
                      <a:pPr algn="l">
                        <a:spcAft>
                          <a:spcPts val="0"/>
                        </a:spcAft>
                      </a:pPr>
                      <a:r>
                        <a:rPr lang="en-US" sz="1100" b="1" dirty="0">
                          <a:solidFill>
                            <a:srgbClr val="00B050"/>
                          </a:solidFill>
                          <a:effectLst/>
                          <a:latin typeface="+mn-lt"/>
                          <a:ea typeface="Times New Roman"/>
                        </a:rPr>
                        <a:t> </a:t>
                      </a:r>
                      <a:endParaRPr lang="en-ZA" sz="1100" dirty="0">
                        <a:effectLst/>
                        <a:latin typeface="+mn-lt"/>
                        <a:ea typeface="Times New Roman"/>
                      </a:endParaRPr>
                    </a:p>
                    <a:p>
                      <a:pPr algn="l">
                        <a:spcAft>
                          <a:spcPts val="0"/>
                        </a:spcAft>
                      </a:pPr>
                      <a:r>
                        <a:rPr lang="en-US" sz="1100" dirty="0">
                          <a:effectLst/>
                          <a:latin typeface="+mn-lt"/>
                          <a:ea typeface="Times New Roman"/>
                        </a:rPr>
                        <a:t>87% (13/15) applications were approved within 15 working days</a:t>
                      </a:r>
                      <a:endParaRPr lang="en-ZA" sz="1100"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100" dirty="0">
                          <a:effectLst/>
                          <a:latin typeface="+mn-lt"/>
                          <a:ea typeface="Times New Roman"/>
                        </a:rPr>
                        <a:t>Delays in the Memorandum of agreement from SETA and non-compliance with UIF legislation.</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latin typeface="+mn-lt"/>
                        </a:rPr>
                        <a:t>UIF and SETA have engaged to expedite the MOA. Compliance team is working on assisting non-compliant companies.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18</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18</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3401834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US" sz="2800" b="1" dirty="0">
                <a:latin typeface="Arial"/>
              </a:rPr>
              <a:t>VARIANCES AND ACTION PLAN</a:t>
            </a:r>
            <a:endParaRPr lang="en-ZA" sz="2800" b="1" dirty="0">
              <a:latin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12344502"/>
              </p:ext>
            </p:extLst>
          </p:nvPr>
        </p:nvGraphicFramePr>
        <p:xfrm>
          <a:off x="251519" y="1340768"/>
          <a:ext cx="8568954" cy="5256584"/>
        </p:xfrm>
        <a:graphic>
          <a:graphicData uri="http://schemas.openxmlformats.org/drawingml/2006/table">
            <a:tbl>
              <a:tblPr>
                <a:tableStyleId>{7DF18680-E054-41AD-8BC1-D1AEF772440D}</a:tableStyleId>
              </a:tblPr>
              <a:tblGrid>
                <a:gridCol w="601333">
                  <a:extLst>
                    <a:ext uri="{9D8B030D-6E8A-4147-A177-3AD203B41FA5}">
                      <a16:colId xmlns:a16="http://schemas.microsoft.com/office/drawing/2014/main" xmlns="" val="20000"/>
                    </a:ext>
                  </a:extLst>
                </a:gridCol>
                <a:gridCol w="3207092">
                  <a:extLst>
                    <a:ext uri="{9D8B030D-6E8A-4147-A177-3AD203B41FA5}">
                      <a16:colId xmlns:a16="http://schemas.microsoft.com/office/drawing/2014/main" xmlns="" val="20001"/>
                    </a:ext>
                  </a:extLst>
                </a:gridCol>
                <a:gridCol w="1977450">
                  <a:extLst>
                    <a:ext uri="{9D8B030D-6E8A-4147-A177-3AD203B41FA5}">
                      <a16:colId xmlns:a16="http://schemas.microsoft.com/office/drawing/2014/main" xmlns="" val="20002"/>
                    </a:ext>
                  </a:extLst>
                </a:gridCol>
                <a:gridCol w="2783079">
                  <a:extLst>
                    <a:ext uri="{9D8B030D-6E8A-4147-A177-3AD203B41FA5}">
                      <a16:colId xmlns:a16="http://schemas.microsoft.com/office/drawing/2014/main" xmlns="" val="20003"/>
                    </a:ext>
                  </a:extLst>
                </a:gridCol>
              </a:tblGrid>
              <a:tr h="59378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u="none" strike="noStrike" kern="1200" cap="none" normalizeH="0" baseline="0" dirty="0" smtClean="0">
                          <a:ln>
                            <a:noFill/>
                          </a:ln>
                          <a:effectLst/>
                        </a:rPr>
                        <a:t>No</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tc>
                <a:tc>
                  <a:txBody>
                    <a:bodyPr/>
                    <a:lstStyle/>
                    <a:p>
                      <a:pPr rtl="0"/>
                      <a:r>
                        <a:rPr lang="en-US" sz="1400" u="none" strike="noStrike" kern="1200" baseline="0" dirty="0" smtClean="0"/>
                        <a:t>PROGRAMME PERFORMANCE INDICATOR </a:t>
                      </a:r>
                      <a:endParaRPr lang="en-ZA" sz="1400" b="0" i="0" u="none" strike="noStrike" kern="1200" baseline="0" dirty="0" smtClean="0">
                        <a:solidFill>
                          <a:schemeClr val="bg1"/>
                        </a:solidFill>
                        <a:latin typeface="+mn-lt"/>
                      </a:endParaRPr>
                    </a:p>
                  </a:txBody>
                  <a:tcPr marL="18166" marR="18166" marT="0" marB="0" horzOverflow="overflow"/>
                </a:tc>
                <a:tc>
                  <a:txBody>
                    <a:bodyPr/>
                    <a:lstStyle/>
                    <a:p>
                      <a:pPr rtl="0"/>
                      <a:r>
                        <a:rPr lang="en-ZA" sz="1400" u="none" strike="noStrike" kern="1200" baseline="0" dirty="0" smtClean="0"/>
                        <a:t>MAJOR VARIANCE AND REASONS THEREOF</a:t>
                      </a:r>
                      <a:endParaRPr lang="en-ZA" sz="1400" b="0" i="0" u="none" strike="noStrike" kern="1200" baseline="0" dirty="0" smtClean="0">
                        <a:solidFill>
                          <a:srgbClr val="000000"/>
                        </a:solidFill>
                        <a:latin typeface="+mn-lt"/>
                      </a:endParaRPr>
                    </a:p>
                  </a:txBody>
                  <a:tcPr marL="18166" marR="18166" marT="0" marB="0" horzOverflow="overflow"/>
                </a:tc>
                <a:tc>
                  <a:txBody>
                    <a:bodyPr/>
                    <a:lstStyle/>
                    <a:p>
                      <a:pPr rtl="0"/>
                      <a:r>
                        <a:rPr lang="en-ZA" sz="1400" u="none" strike="noStrike" kern="1200" baseline="0" dirty="0" smtClean="0"/>
                        <a:t>ACTION TO BE TAKEN TO RESOLVE THE PROBLEM</a:t>
                      </a:r>
                      <a:endParaRPr lang="en-ZA" sz="1400" b="0" i="0" u="none" strike="noStrike" kern="1200" baseline="0" dirty="0" smtClean="0">
                        <a:solidFill>
                          <a:schemeClr val="bg1"/>
                        </a:solidFill>
                        <a:latin typeface="+mn-lt"/>
                      </a:endParaRPr>
                    </a:p>
                  </a:txBody>
                  <a:tcPr marL="18166" marR="18166" marT="0" marB="0" horzOverflow="overflow"/>
                </a:tc>
                <a:extLst>
                  <a:ext uri="{0D108BD9-81ED-4DB2-BD59-A6C34878D82A}">
                    <a16:rowId xmlns:a16="http://schemas.microsoft.com/office/drawing/2014/main" xmlns="" val="10000"/>
                  </a:ext>
                </a:extLst>
              </a:tr>
              <a:tr h="1033991">
                <a:tc>
                  <a:txBody>
                    <a:bodyPr/>
                    <a:lstStyle/>
                    <a:p>
                      <a:pPr algn="l">
                        <a:spcAft>
                          <a:spcPts val="0"/>
                        </a:spcAft>
                      </a:pPr>
                      <a:r>
                        <a:rPr lang="en-ZA" sz="1100" dirty="0" smtClean="0">
                          <a:effectLst/>
                        </a:rPr>
                        <a:t>1</a:t>
                      </a:r>
                      <a:endParaRPr lang="en-ZA" sz="1100" dirty="0">
                        <a:effectLst/>
                        <a:latin typeface="+mn-lt"/>
                        <a:ea typeface="Times New Roman"/>
                      </a:endParaRPr>
                    </a:p>
                  </a:txBody>
                  <a:tcPr marL="68580" marR="68580" marT="0" marB="0"/>
                </a:tc>
                <a:tc>
                  <a:txBody>
                    <a:bodyPr/>
                    <a:lstStyle/>
                    <a:p>
                      <a:pPr marL="0" marR="0" algn="l" defTabSz="457200" rtl="0" eaLnBrk="1" latinLnBrk="0" hangingPunct="1"/>
                      <a:r>
                        <a:rPr lang="en-US" sz="1100" u="none" strike="noStrike" kern="1200" baseline="0" dirty="0" smtClean="0"/>
                        <a:t>Integrated claims management System</a:t>
                      </a:r>
                    </a:p>
                    <a:p>
                      <a:pPr marL="0" marR="0" algn="l" defTabSz="457200" rtl="0" eaLnBrk="1" latinLnBrk="0" hangingPunct="1"/>
                      <a:r>
                        <a:rPr lang="en-US" sz="1100" u="none" strike="noStrike" kern="1200" baseline="0" dirty="0" smtClean="0"/>
                        <a:t>(ICMS) implemented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tc>
                <a:tc>
                  <a:txBody>
                    <a:bodyPr/>
                    <a:lstStyle/>
                    <a:p>
                      <a:pPr algn="l">
                        <a:spcAft>
                          <a:spcPts val="0"/>
                        </a:spcAft>
                      </a:pPr>
                      <a:r>
                        <a:rPr lang="en-US" sz="1100" dirty="0">
                          <a:effectLst/>
                        </a:rPr>
                        <a:t>The submission not presented to BAC still awaiting for quotation for handover from the service provider</a:t>
                      </a:r>
                      <a:endParaRPr lang="en-ZA" sz="1100" dirty="0">
                        <a:effectLst/>
                      </a:endParaRPr>
                    </a:p>
                    <a:p>
                      <a:pPr algn="l">
                        <a:spcAft>
                          <a:spcPts val="0"/>
                        </a:spcAft>
                      </a:pPr>
                      <a:r>
                        <a:rPr lang="en-US" sz="1100" dirty="0">
                          <a:effectLst/>
                        </a:rPr>
                        <a:t> </a:t>
                      </a:r>
                      <a:endParaRPr lang="en-ZA" sz="1100" dirty="0">
                        <a:effectLst/>
                        <a:latin typeface="+mn-lt"/>
                        <a:ea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smtClean="0">
                          <a:ln>
                            <a:noFill/>
                          </a:ln>
                          <a:effectLst/>
                          <a:uLnTx/>
                          <a:uFillTx/>
                        </a:rPr>
                        <a:t>The service provider is currently busy with the Business requirement gathering from which critical reports will be identified. Then critical reports will be prioritized.</a:t>
                      </a:r>
                      <a:r>
                        <a:rPr lang="en-US" sz="1100" dirty="0">
                          <a:effectLst/>
                        </a:rPr>
                        <a:t> </a:t>
                      </a:r>
                      <a:endParaRPr lang="en-ZA" sz="1100" dirty="0">
                        <a:effectLst/>
                      </a:endParaRPr>
                    </a:p>
                    <a:p>
                      <a:pPr algn="just">
                        <a:spcAft>
                          <a:spcPts val="0"/>
                        </a:spcAft>
                      </a:pPr>
                      <a:r>
                        <a:rPr lang="en-US" sz="1100" dirty="0">
                          <a:effectLst/>
                        </a:rPr>
                        <a:t> </a:t>
                      </a:r>
                      <a:endParaRPr lang="en-ZA" sz="1100" dirty="0">
                        <a:effectLst/>
                        <a:latin typeface="+mn-lt"/>
                        <a:ea typeface="Times New Roman"/>
                      </a:endParaRPr>
                    </a:p>
                  </a:txBody>
                  <a:tcPr marL="68580" marR="68580" marT="0" marB="0"/>
                </a:tc>
                <a:extLst>
                  <a:ext uri="{0D108BD9-81ED-4DB2-BD59-A6C34878D82A}">
                    <a16:rowId xmlns:a16="http://schemas.microsoft.com/office/drawing/2014/main" xmlns="" val="10001"/>
                  </a:ext>
                </a:extLst>
              </a:tr>
              <a:tr h="1180536">
                <a:tc>
                  <a:txBody>
                    <a:bodyPr/>
                    <a:lstStyle/>
                    <a:p>
                      <a:pPr algn="l">
                        <a:spcAft>
                          <a:spcPts val="0"/>
                        </a:spcAft>
                      </a:pPr>
                      <a:r>
                        <a:rPr lang="en-ZA" sz="1100" dirty="0" smtClean="0">
                          <a:effectLst/>
                        </a:rPr>
                        <a:t>2</a:t>
                      </a:r>
                      <a:endParaRPr lang="en-ZA" sz="1100" dirty="0">
                        <a:effectLst/>
                        <a:latin typeface="+mn-lt"/>
                        <a:ea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effectLst/>
                        </a:rPr>
                        <a:t>Number of UIF  beneficiaries  provided with learning opportunities</a:t>
                      </a:r>
                      <a:endParaRPr lang="en-ZA" sz="110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tc>
                <a:tc>
                  <a:txBody>
                    <a:bodyPr/>
                    <a:lstStyle/>
                    <a:p>
                      <a:pPr algn="just">
                        <a:lnSpc>
                          <a:spcPct val="106000"/>
                        </a:lnSpc>
                        <a:spcAft>
                          <a:spcPts val="0"/>
                        </a:spcAft>
                      </a:pPr>
                      <a:r>
                        <a:rPr lang="en-US" sz="1100" dirty="0">
                          <a:effectLst/>
                        </a:rPr>
                        <a:t>Entities still implementing phase one learners. Phase two will follow depending on satisfactory progress. </a:t>
                      </a:r>
                      <a:endParaRPr lang="en-ZA" sz="1100" dirty="0">
                        <a:effectLst/>
                        <a:latin typeface="+mn-lt"/>
                        <a:ea typeface="Times New Roman"/>
                      </a:endParaRPr>
                    </a:p>
                  </a:txBody>
                  <a:tcPr marL="68580" marR="68580" marT="0" marB="0"/>
                </a:tc>
                <a:tc>
                  <a:txBody>
                    <a:bodyPr/>
                    <a:lstStyle/>
                    <a:p>
                      <a:pPr marL="0" marR="0" indent="0" algn="l" defTabSz="457200" rtl="0" eaLnBrk="1" fontAlgn="auto" latinLnBrk="0" hangingPunct="1">
                        <a:lnSpc>
                          <a:spcPct val="106000"/>
                        </a:lnSpc>
                        <a:spcBef>
                          <a:spcPts val="0"/>
                        </a:spcBef>
                        <a:spcAft>
                          <a:spcPts val="0"/>
                        </a:spcAft>
                        <a:buClrTx/>
                        <a:buSzTx/>
                        <a:buFontTx/>
                        <a:buNone/>
                        <a:tabLst/>
                        <a:defRPr/>
                      </a:pPr>
                      <a:r>
                        <a:rPr lang="en-ZA" sz="1100" u="none" strike="noStrike" baseline="0" dirty="0" smtClean="0"/>
                        <a:t>There will be implementation of phase 2 which will bring in new beneficiaries.	</a:t>
                      </a:r>
                      <a:endParaRPr lang="en-ZA" sz="1100" b="0" i="0" u="none" strike="noStrike" baseline="0" dirty="0" smtClean="0">
                        <a:latin typeface="+mn-lt"/>
                      </a:endParaRPr>
                    </a:p>
                  </a:txBody>
                  <a:tcPr marL="68580" marR="68580" marT="0" marB="0"/>
                </a:tc>
                <a:extLst>
                  <a:ext uri="{0D108BD9-81ED-4DB2-BD59-A6C34878D82A}">
                    <a16:rowId xmlns:a16="http://schemas.microsoft.com/office/drawing/2014/main" xmlns="" val="10002"/>
                  </a:ext>
                </a:extLst>
              </a:tr>
              <a:tr h="2448272">
                <a:tc>
                  <a:txBody>
                    <a:bodyPr/>
                    <a:lstStyle/>
                    <a:p>
                      <a:pPr algn="l">
                        <a:spcAft>
                          <a:spcPts val="0"/>
                        </a:spcAft>
                      </a:pPr>
                      <a:r>
                        <a:rPr lang="en-ZA" sz="1100" dirty="0" smtClean="0">
                          <a:effectLst/>
                        </a:rPr>
                        <a:t>3</a:t>
                      </a:r>
                      <a:endParaRPr lang="en-ZA" sz="1100" dirty="0">
                        <a:effectLst/>
                        <a:latin typeface="+mn-lt"/>
                        <a:ea typeface="Times New Roman"/>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effectLst/>
                        </a:rPr>
                        <a:t>Percentage of Training Lay-off Scheme (TLS) processed on receipt of recommendation ruling by Single Adjudication Committee (SAC) for approval by the delegated authority within specified time frames.</a:t>
                      </a:r>
                      <a:endParaRPr kumimoji="0" lang="en-US" altLang="en-US"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tc>
                <a:tc>
                  <a:txBody>
                    <a:bodyPr/>
                    <a:lstStyle/>
                    <a:p>
                      <a:pPr algn="just">
                        <a:spcAft>
                          <a:spcPts val="0"/>
                        </a:spcAft>
                      </a:pPr>
                      <a:r>
                        <a:rPr lang="en-US" sz="1100" dirty="0">
                          <a:effectLst/>
                        </a:rPr>
                        <a:t>Delays in the Memorandum of agreement from SETA and non-compliance with UIF legislation.</a:t>
                      </a:r>
                      <a:endParaRPr lang="en-ZA" sz="1100" dirty="0">
                        <a:effectLst/>
                        <a:latin typeface="+mn-lt"/>
                        <a:ea typeface="Times New Roman"/>
                      </a:endParaRPr>
                    </a:p>
                  </a:txBody>
                  <a:tcPr marL="68580" marR="68580" marT="0" marB="0"/>
                </a:tc>
                <a:tc>
                  <a:txBody>
                    <a:bodyPr/>
                    <a:lstStyle/>
                    <a:p>
                      <a:pPr algn="l">
                        <a:spcAft>
                          <a:spcPts val="0"/>
                        </a:spcAft>
                      </a:pPr>
                      <a:r>
                        <a:rPr lang="en-US" sz="1100" dirty="0">
                          <a:effectLst/>
                        </a:rPr>
                        <a:t>UIF and SETA have engaged to expedite the MOA. Compliance team is working on assisting companies. </a:t>
                      </a:r>
                      <a:endParaRPr lang="en-ZA" sz="1100" dirty="0">
                        <a:effectLst/>
                        <a:latin typeface="+mn-lt"/>
                        <a:ea typeface="Times New Roman"/>
                      </a:endParaRPr>
                    </a:p>
                  </a:txBody>
                  <a:tcPr marL="68580" marR="68580" marT="0" marB="0"/>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712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19</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19</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108313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3200" b="1" cap="small" dirty="0" smtClean="0">
                <a:solidFill>
                  <a:srgbClr val="000000"/>
                </a:solidFill>
                <a:ea typeface="MS PGothic" pitchFamily="34" charset="-128"/>
                <a:cs typeface="Arial" pitchFamily="34" charset="0"/>
              </a:rPr>
              <a:t>Focus Area</a:t>
            </a:r>
            <a:endParaRPr lang="en-ZA" dirty="0">
              <a:ea typeface="MS PGothic" pitchFamily="34" charset="-128"/>
            </a:endParaRPr>
          </a:p>
        </p:txBody>
      </p:sp>
      <p:pic>
        <p:nvPicPr>
          <p:cNvPr id="4" name="Content Placeholder 3" descr="circles"/>
          <p:cNvPicPr>
            <a:picLocks noGrp="1" noChangeAspect="1" noChangeArrowheads="1"/>
          </p:cNvPicPr>
          <p:nvPr>
            <p:ph idx="1"/>
          </p:nvPr>
        </p:nvPicPr>
        <p:blipFill>
          <a:blip r:embed="rId2"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a:xfrm>
            <a:off x="179513" y="1341681"/>
            <a:ext cx="951711" cy="5254362"/>
          </a:xfrm>
          <a:solidFill>
            <a:srgbClr val="000000">
              <a:lumMod val="65000"/>
              <a:lumOff val="35000"/>
            </a:srgbClr>
          </a:solidFill>
          <a:ln>
            <a:noFill/>
            <a:miter lim="800000"/>
            <a:headEnd/>
            <a:tailEnd/>
          </a:ln>
        </p:spPr>
      </p:pic>
      <p:sp>
        <p:nvSpPr>
          <p:cNvPr id="228356" name="TextBox 5"/>
          <p:cNvSpPr txBox="1">
            <a:spLocks noChangeArrowheads="1"/>
          </p:cNvSpPr>
          <p:nvPr/>
        </p:nvSpPr>
        <p:spPr bwMode="auto">
          <a:xfrm>
            <a:off x="1089303" y="1431511"/>
            <a:ext cx="2232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a:solidFill>
                  <a:srgbClr val="000000"/>
                </a:solidFill>
                <a:latin typeface="Arial" pitchFamily="34" charset="0"/>
                <a:cs typeface="Arial" pitchFamily="34" charset="0"/>
              </a:rPr>
              <a:t>Legislative Mandate</a:t>
            </a:r>
            <a:endParaRPr lang="en-ZA" altLang="en-US" sz="1400" b="1" dirty="0">
              <a:solidFill>
                <a:srgbClr val="000000"/>
              </a:solidFill>
              <a:latin typeface="Arial" pitchFamily="34" charset="0"/>
              <a:cs typeface="Arial" pitchFamily="34" charset="0"/>
            </a:endParaRPr>
          </a:p>
        </p:txBody>
      </p:sp>
      <p:sp>
        <p:nvSpPr>
          <p:cNvPr id="7" name="Oval 6"/>
          <p:cNvSpPr>
            <a:spLocks noChangeArrowheads="1"/>
          </p:cNvSpPr>
          <p:nvPr/>
        </p:nvSpPr>
        <p:spPr bwMode="auto">
          <a:xfrm>
            <a:off x="433495" y="1341721"/>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8" name="Oval 7"/>
          <p:cNvSpPr>
            <a:spLocks noChangeArrowheads="1"/>
          </p:cNvSpPr>
          <p:nvPr/>
        </p:nvSpPr>
        <p:spPr bwMode="auto">
          <a:xfrm>
            <a:off x="515275" y="1950883"/>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9" name="Oval 8"/>
          <p:cNvSpPr>
            <a:spLocks noChangeArrowheads="1"/>
          </p:cNvSpPr>
          <p:nvPr/>
        </p:nvSpPr>
        <p:spPr bwMode="auto">
          <a:xfrm>
            <a:off x="611560" y="2553952"/>
            <a:ext cx="615950" cy="534987"/>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3.</a:t>
            </a:r>
            <a:endParaRPr lang="en-US" sz="1600" kern="0" dirty="0">
              <a:solidFill>
                <a:prstClr val="black"/>
              </a:solidFill>
              <a:cs typeface="Arial" charset="0"/>
            </a:endParaRPr>
          </a:p>
        </p:txBody>
      </p:sp>
      <p:sp>
        <p:nvSpPr>
          <p:cNvPr id="10" name="TextBox 9"/>
          <p:cNvSpPr txBox="1"/>
          <p:nvPr/>
        </p:nvSpPr>
        <p:spPr>
          <a:xfrm>
            <a:off x="1208342" y="2663467"/>
            <a:ext cx="2333625" cy="277812"/>
          </a:xfrm>
          <a:prstGeom prst="rect">
            <a:avLst/>
          </a:prstGeom>
          <a:noFill/>
        </p:spPr>
        <p:txBody>
          <a:bodyPr>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ea typeface="MS PGothic" pitchFamily="34" charset="-128"/>
              </a:rPr>
              <a:t>Alignment to NDP</a:t>
            </a:r>
            <a:endParaRPr lang="en-ZA" sz="1600" b="1" kern="0" dirty="0" smtClean="0">
              <a:solidFill>
                <a:sysClr val="windowText" lastClr="000000"/>
              </a:solidFill>
              <a:latin typeface="Arial" charset="0"/>
              <a:ea typeface="MS PGothic" pitchFamily="34" charset="-128"/>
            </a:endParaRPr>
          </a:p>
        </p:txBody>
      </p:sp>
      <p:sp>
        <p:nvSpPr>
          <p:cNvPr id="11" name="Rectangle 10"/>
          <p:cNvSpPr/>
          <p:nvPr/>
        </p:nvSpPr>
        <p:spPr>
          <a:xfrm>
            <a:off x="1123136" y="2040482"/>
            <a:ext cx="2164375" cy="276999"/>
          </a:xfrm>
          <a:prstGeom prst="rect">
            <a:avLst/>
          </a:prstGeom>
        </p:spPr>
        <p:txBody>
          <a:bodyPr wrap="none">
            <a:spAutoFit/>
          </a:bodyPr>
          <a:lstStyle/>
          <a:p>
            <a:pPr>
              <a:defRPr/>
            </a:pPr>
            <a:r>
              <a:rPr lang="en-US" sz="1200" b="1" kern="0" dirty="0">
                <a:solidFill>
                  <a:sysClr val="windowText" lastClr="000000"/>
                </a:solidFill>
                <a:latin typeface="Arial" panose="020B0604020202020204" pitchFamily="34" charset="0"/>
                <a:ea typeface="MS PGothic" pitchFamily="34" charset="-128"/>
                <a:cs typeface="Arial" panose="020B0604020202020204" pitchFamily="34" charset="0"/>
              </a:rPr>
              <a:t>Vision, Mission and Values</a:t>
            </a:r>
          </a:p>
        </p:txBody>
      </p:sp>
      <p:sp>
        <p:nvSpPr>
          <p:cNvPr id="12" name="Oval 11"/>
          <p:cNvSpPr>
            <a:spLocks noChangeArrowheads="1"/>
          </p:cNvSpPr>
          <p:nvPr/>
        </p:nvSpPr>
        <p:spPr bwMode="auto">
          <a:xfrm>
            <a:off x="866599" y="3828039"/>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5.</a:t>
            </a:r>
            <a:endParaRPr lang="en-US" sz="1600" kern="0" dirty="0">
              <a:solidFill>
                <a:srgbClr val="000000"/>
              </a:solidFill>
              <a:cs typeface="Arial" charset="0"/>
            </a:endParaRPr>
          </a:p>
        </p:txBody>
      </p:sp>
      <p:sp>
        <p:nvSpPr>
          <p:cNvPr id="228366" name="TextBox 5"/>
          <p:cNvSpPr txBox="1">
            <a:spLocks noChangeArrowheads="1"/>
          </p:cNvSpPr>
          <p:nvPr/>
        </p:nvSpPr>
        <p:spPr bwMode="auto">
          <a:xfrm>
            <a:off x="8534705" y="427648"/>
            <a:ext cx="288925" cy="2762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a:solidFill>
                  <a:srgbClr val="000000"/>
                </a:solidFill>
                <a:latin typeface="Arial" pitchFamily="34" charset="0"/>
                <a:cs typeface="Arial" pitchFamily="34" charset="0"/>
              </a:rPr>
              <a:t>2</a:t>
            </a:r>
            <a:endParaRPr lang="en-ZA" altLang="en-US" sz="1800" dirty="0">
              <a:solidFill>
                <a:srgbClr val="000000"/>
              </a:solidFill>
              <a:latin typeface="Arial" pitchFamily="34" charset="0"/>
              <a:cs typeface="Arial" pitchFamily="34" charset="0"/>
            </a:endParaRPr>
          </a:p>
        </p:txBody>
      </p:sp>
      <p:sp>
        <p:nvSpPr>
          <p:cNvPr id="21" name="Oval 20"/>
          <p:cNvSpPr>
            <a:spLocks noChangeArrowheads="1"/>
          </p:cNvSpPr>
          <p:nvPr/>
        </p:nvSpPr>
        <p:spPr bwMode="auto">
          <a:xfrm>
            <a:off x="746767" y="3187043"/>
            <a:ext cx="615950" cy="534987"/>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4.</a:t>
            </a:r>
            <a:endParaRPr lang="en-US" sz="1600" kern="0" dirty="0">
              <a:solidFill>
                <a:prstClr val="black"/>
              </a:solidFill>
              <a:cs typeface="Arial" charset="0"/>
            </a:endParaRPr>
          </a:p>
        </p:txBody>
      </p:sp>
      <p:sp>
        <p:nvSpPr>
          <p:cNvPr id="32" name="TextBox 31"/>
          <p:cNvSpPr txBox="1"/>
          <p:nvPr/>
        </p:nvSpPr>
        <p:spPr>
          <a:xfrm>
            <a:off x="1362722" y="3314384"/>
            <a:ext cx="1924765" cy="461665"/>
          </a:xfrm>
          <a:prstGeom prst="rect">
            <a:avLst/>
          </a:prstGeom>
          <a:noFill/>
        </p:spPr>
        <p:txBody>
          <a:bodyPr wrap="square">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ea typeface="MS PGothic" pitchFamily="34" charset="-128"/>
              </a:rPr>
              <a:t>App Progress Report:</a:t>
            </a:r>
          </a:p>
          <a:p>
            <a:pPr>
              <a:defRPr/>
            </a:pPr>
            <a:r>
              <a:rPr lang="en-ZA" sz="1200" b="1" kern="0" dirty="0" smtClean="0">
                <a:solidFill>
                  <a:sysClr val="windowText" lastClr="000000"/>
                </a:solidFill>
                <a:latin typeface="Arial" charset="0"/>
                <a:ea typeface="MS PGothic" pitchFamily="34" charset="-128"/>
              </a:rPr>
              <a:t> October</a:t>
            </a:r>
          </a:p>
        </p:txBody>
      </p:sp>
      <p:sp>
        <p:nvSpPr>
          <p:cNvPr id="41" name="TextBox 5"/>
          <p:cNvSpPr txBox="1">
            <a:spLocks noChangeArrowheads="1"/>
          </p:cNvSpPr>
          <p:nvPr/>
        </p:nvSpPr>
        <p:spPr bwMode="auto">
          <a:xfrm>
            <a:off x="1482569" y="3938538"/>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Internal Audit Report</a:t>
            </a:r>
            <a:endParaRPr lang="en-ZA" altLang="en-US" sz="1400" b="1" dirty="0">
              <a:solidFill>
                <a:srgbClr val="000000"/>
              </a:solidFill>
              <a:latin typeface="Arial" pitchFamily="34" charset="0"/>
              <a:cs typeface="Arial" pitchFamily="34" charset="0"/>
            </a:endParaRPr>
          </a:p>
        </p:txBody>
      </p:sp>
      <p:sp>
        <p:nvSpPr>
          <p:cNvPr id="15" name="Oval 14"/>
          <p:cNvSpPr>
            <a:spLocks noChangeArrowheads="1"/>
          </p:cNvSpPr>
          <p:nvPr/>
        </p:nvSpPr>
        <p:spPr bwMode="auto">
          <a:xfrm>
            <a:off x="900367" y="4428492"/>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6.</a:t>
            </a:r>
            <a:endParaRPr lang="en-US" sz="1600" kern="0" dirty="0">
              <a:solidFill>
                <a:srgbClr val="000000"/>
              </a:solidFill>
              <a:cs typeface="Arial" charset="0"/>
            </a:endParaRPr>
          </a:p>
        </p:txBody>
      </p:sp>
      <p:pic>
        <p:nvPicPr>
          <p:cNvPr id="16" name="Content Placeholder 3" descr="circles"/>
          <p:cNvPicPr>
            <a:picLocks noChangeAspect="1" noChangeArrowheads="1"/>
          </p:cNvPicPr>
          <p:nvPr/>
        </p:nvPicPr>
        <p:blipFill>
          <a:blip r:embed="rId2"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4243917" y="1341681"/>
            <a:ext cx="1443283" cy="5257593"/>
          </a:xfrm>
          <a:prstGeom prst="rect">
            <a:avLst/>
          </a:prstGeom>
          <a:solidFill>
            <a:schemeClr val="bg1"/>
          </a:solidFill>
          <a:ln>
            <a:solidFill>
              <a:schemeClr val="bg1"/>
            </a:solidFill>
            <a:miter lim="800000"/>
            <a:headEnd/>
            <a:tailEnd/>
          </a:ln>
          <a:extLst/>
        </p:spPr>
      </p:pic>
      <p:sp>
        <p:nvSpPr>
          <p:cNvPr id="17" name="Oval 16"/>
          <p:cNvSpPr>
            <a:spLocks noChangeArrowheads="1"/>
          </p:cNvSpPr>
          <p:nvPr/>
        </p:nvSpPr>
        <p:spPr bwMode="auto">
          <a:xfrm>
            <a:off x="1082731" y="6131075"/>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9.</a:t>
            </a:r>
            <a:endParaRPr lang="en-US" sz="1600" kern="0" dirty="0">
              <a:solidFill>
                <a:srgbClr val="000000"/>
              </a:solidFill>
              <a:cs typeface="Arial" charset="0"/>
            </a:endParaRPr>
          </a:p>
        </p:txBody>
      </p:sp>
      <p:sp>
        <p:nvSpPr>
          <p:cNvPr id="18" name="Oval 17"/>
          <p:cNvSpPr>
            <a:spLocks noChangeArrowheads="1"/>
          </p:cNvSpPr>
          <p:nvPr/>
        </p:nvSpPr>
        <p:spPr bwMode="auto">
          <a:xfrm>
            <a:off x="4427374" y="1341719"/>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10.</a:t>
            </a:r>
            <a:endParaRPr lang="en-US" sz="1600" kern="0" dirty="0">
              <a:solidFill>
                <a:srgbClr val="000000"/>
              </a:solidFill>
              <a:cs typeface="Arial" charset="0"/>
            </a:endParaRPr>
          </a:p>
        </p:txBody>
      </p:sp>
      <p:sp>
        <p:nvSpPr>
          <p:cNvPr id="19" name="Oval 18"/>
          <p:cNvSpPr>
            <a:spLocks noChangeArrowheads="1"/>
          </p:cNvSpPr>
          <p:nvPr/>
        </p:nvSpPr>
        <p:spPr bwMode="auto">
          <a:xfrm>
            <a:off x="4657564" y="1877213"/>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a:t>
            </a: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20" name="Oval 19"/>
          <p:cNvSpPr>
            <a:spLocks noChangeArrowheads="1"/>
          </p:cNvSpPr>
          <p:nvPr/>
        </p:nvSpPr>
        <p:spPr bwMode="auto">
          <a:xfrm>
            <a:off x="4826515" y="2436494"/>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12.</a:t>
            </a:r>
            <a:endParaRPr lang="en-US" sz="1600" kern="0" dirty="0">
              <a:solidFill>
                <a:srgbClr val="000000"/>
              </a:solidFill>
              <a:cs typeface="Arial" charset="0"/>
            </a:endParaRPr>
          </a:p>
        </p:txBody>
      </p:sp>
      <p:sp>
        <p:nvSpPr>
          <p:cNvPr id="22" name="Oval 21"/>
          <p:cNvSpPr>
            <a:spLocks noChangeArrowheads="1"/>
          </p:cNvSpPr>
          <p:nvPr/>
        </p:nvSpPr>
        <p:spPr bwMode="auto">
          <a:xfrm>
            <a:off x="4965558" y="3100733"/>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13.</a:t>
            </a:r>
            <a:endParaRPr lang="en-US" sz="1600" kern="0" dirty="0">
              <a:solidFill>
                <a:srgbClr val="000000"/>
              </a:solidFill>
              <a:cs typeface="Arial" charset="0"/>
            </a:endParaRPr>
          </a:p>
        </p:txBody>
      </p:sp>
      <p:sp>
        <p:nvSpPr>
          <p:cNvPr id="23" name="TextBox 5"/>
          <p:cNvSpPr txBox="1">
            <a:spLocks noChangeArrowheads="1"/>
          </p:cNvSpPr>
          <p:nvPr/>
        </p:nvSpPr>
        <p:spPr bwMode="auto">
          <a:xfrm>
            <a:off x="1556217" y="4459805"/>
            <a:ext cx="22320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2019/20  APP Progress report Q2</a:t>
            </a:r>
            <a:endParaRPr lang="en-ZA" altLang="en-US" sz="1400" b="1" dirty="0">
              <a:solidFill>
                <a:srgbClr val="000000"/>
              </a:solidFill>
              <a:latin typeface="Arial" pitchFamily="34" charset="0"/>
              <a:cs typeface="Arial" pitchFamily="34" charset="0"/>
            </a:endParaRPr>
          </a:p>
        </p:txBody>
      </p:sp>
      <p:sp>
        <p:nvSpPr>
          <p:cNvPr id="27" name="TextBox 5"/>
          <p:cNvSpPr txBox="1">
            <a:spLocks noChangeArrowheads="1"/>
          </p:cNvSpPr>
          <p:nvPr/>
        </p:nvSpPr>
        <p:spPr bwMode="auto">
          <a:xfrm>
            <a:off x="1592553" y="5120505"/>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Business Operations </a:t>
            </a:r>
            <a:endParaRPr lang="en-ZA" altLang="en-US" sz="1400" b="1" dirty="0">
              <a:solidFill>
                <a:srgbClr val="000000"/>
              </a:solidFill>
              <a:latin typeface="Arial" pitchFamily="34" charset="0"/>
              <a:cs typeface="Arial" pitchFamily="34" charset="0"/>
            </a:endParaRPr>
          </a:p>
        </p:txBody>
      </p:sp>
      <p:sp>
        <p:nvSpPr>
          <p:cNvPr id="28" name="TextBox 5"/>
          <p:cNvSpPr txBox="1">
            <a:spLocks noChangeArrowheads="1"/>
          </p:cNvSpPr>
          <p:nvPr/>
        </p:nvSpPr>
        <p:spPr bwMode="auto">
          <a:xfrm>
            <a:off x="1716906" y="6171191"/>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Clams Benefit claims Q2</a:t>
            </a:r>
            <a:endParaRPr lang="en-ZA" altLang="en-US" sz="1400" b="1" dirty="0">
              <a:solidFill>
                <a:srgbClr val="000000"/>
              </a:solidFill>
              <a:latin typeface="Arial" pitchFamily="34" charset="0"/>
              <a:cs typeface="Arial" pitchFamily="34" charset="0"/>
            </a:endParaRPr>
          </a:p>
        </p:txBody>
      </p:sp>
      <p:sp>
        <p:nvSpPr>
          <p:cNvPr id="29" name="TextBox 5"/>
          <p:cNvSpPr txBox="1">
            <a:spLocks noChangeArrowheads="1"/>
          </p:cNvSpPr>
          <p:nvPr/>
        </p:nvSpPr>
        <p:spPr bwMode="auto">
          <a:xfrm>
            <a:off x="5151715" y="1455633"/>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Expenditure Report Q2</a:t>
            </a:r>
            <a:endParaRPr lang="en-ZA" altLang="en-US" sz="1400" b="1" dirty="0">
              <a:solidFill>
                <a:srgbClr val="000000"/>
              </a:solidFill>
              <a:latin typeface="Arial" pitchFamily="34" charset="0"/>
              <a:cs typeface="Arial" pitchFamily="34" charset="0"/>
            </a:endParaRPr>
          </a:p>
        </p:txBody>
      </p:sp>
      <p:sp>
        <p:nvSpPr>
          <p:cNvPr id="30" name="TextBox 5"/>
          <p:cNvSpPr txBox="1">
            <a:spLocks noChangeArrowheads="1"/>
          </p:cNvSpPr>
          <p:nvPr/>
        </p:nvSpPr>
        <p:spPr bwMode="auto">
          <a:xfrm>
            <a:off x="5296326" y="2053488"/>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Budget  Adjustment</a:t>
            </a:r>
            <a:endParaRPr lang="en-ZA" altLang="en-US" sz="1400" b="1" dirty="0">
              <a:solidFill>
                <a:srgbClr val="000000"/>
              </a:solidFill>
              <a:latin typeface="Arial" pitchFamily="34" charset="0"/>
              <a:cs typeface="Arial" pitchFamily="34" charset="0"/>
            </a:endParaRPr>
          </a:p>
        </p:txBody>
      </p:sp>
      <p:sp>
        <p:nvSpPr>
          <p:cNvPr id="31" name="Oval 30"/>
          <p:cNvSpPr>
            <a:spLocks noChangeArrowheads="1"/>
          </p:cNvSpPr>
          <p:nvPr/>
        </p:nvSpPr>
        <p:spPr bwMode="auto">
          <a:xfrm>
            <a:off x="5071250" y="3730107"/>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14.</a:t>
            </a:r>
            <a:endParaRPr lang="en-US" sz="1600" kern="0" dirty="0">
              <a:solidFill>
                <a:srgbClr val="000000"/>
              </a:solidFill>
              <a:cs typeface="Arial" charset="0"/>
            </a:endParaRPr>
          </a:p>
        </p:txBody>
      </p:sp>
      <p:sp>
        <p:nvSpPr>
          <p:cNvPr id="33" name="Oval 32"/>
          <p:cNvSpPr>
            <a:spLocks noChangeArrowheads="1"/>
          </p:cNvSpPr>
          <p:nvPr/>
        </p:nvSpPr>
        <p:spPr bwMode="auto">
          <a:xfrm>
            <a:off x="1024492" y="5037933"/>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7.</a:t>
            </a:r>
            <a:endParaRPr lang="en-US" sz="1600" kern="0" dirty="0">
              <a:solidFill>
                <a:srgbClr val="000000"/>
              </a:solidFill>
              <a:cs typeface="Arial" charset="0"/>
            </a:endParaRPr>
          </a:p>
        </p:txBody>
      </p:sp>
      <p:sp>
        <p:nvSpPr>
          <p:cNvPr id="34" name="TextBox 5"/>
          <p:cNvSpPr txBox="1">
            <a:spLocks noChangeArrowheads="1"/>
          </p:cNvSpPr>
          <p:nvPr/>
        </p:nvSpPr>
        <p:spPr bwMode="auto">
          <a:xfrm>
            <a:off x="5703627" y="3355567"/>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Progress on Strategic Risks</a:t>
            </a:r>
            <a:endParaRPr lang="en-ZA" altLang="en-US" sz="1400" b="1" dirty="0">
              <a:solidFill>
                <a:srgbClr val="000000"/>
              </a:solidFill>
              <a:latin typeface="Arial" pitchFamily="34" charset="0"/>
              <a:cs typeface="Arial" pitchFamily="34" charset="0"/>
            </a:endParaRPr>
          </a:p>
        </p:txBody>
      </p:sp>
      <p:sp>
        <p:nvSpPr>
          <p:cNvPr id="36" name="Oval 35"/>
          <p:cNvSpPr>
            <a:spLocks noChangeArrowheads="1"/>
          </p:cNvSpPr>
          <p:nvPr/>
        </p:nvSpPr>
        <p:spPr bwMode="auto">
          <a:xfrm>
            <a:off x="5292502" y="4332864"/>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15.</a:t>
            </a:r>
            <a:endParaRPr lang="en-US" sz="1600" kern="0" dirty="0">
              <a:solidFill>
                <a:srgbClr val="000000"/>
              </a:solidFill>
              <a:cs typeface="Arial" charset="0"/>
            </a:endParaRPr>
          </a:p>
        </p:txBody>
      </p:sp>
      <p:sp>
        <p:nvSpPr>
          <p:cNvPr id="37" name="TextBox 5"/>
          <p:cNvSpPr txBox="1">
            <a:spLocks noChangeArrowheads="1"/>
          </p:cNvSpPr>
          <p:nvPr/>
        </p:nvSpPr>
        <p:spPr bwMode="auto">
          <a:xfrm>
            <a:off x="5905598" y="3970477"/>
            <a:ext cx="2696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Labour Activation programme</a:t>
            </a:r>
            <a:endParaRPr lang="en-ZA" altLang="en-US" sz="1400" b="1" dirty="0">
              <a:solidFill>
                <a:srgbClr val="000000"/>
              </a:solidFill>
              <a:latin typeface="Arial" pitchFamily="34" charset="0"/>
              <a:cs typeface="Arial" pitchFamily="34" charset="0"/>
            </a:endParaRPr>
          </a:p>
        </p:txBody>
      </p:sp>
      <p:sp>
        <p:nvSpPr>
          <p:cNvPr id="38" name="Oval 37"/>
          <p:cNvSpPr>
            <a:spLocks noChangeArrowheads="1"/>
          </p:cNvSpPr>
          <p:nvPr/>
        </p:nvSpPr>
        <p:spPr bwMode="auto">
          <a:xfrm>
            <a:off x="1024492" y="5604479"/>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8.</a:t>
            </a:r>
            <a:endParaRPr lang="en-US" sz="1600" kern="0" dirty="0">
              <a:solidFill>
                <a:srgbClr val="000000"/>
              </a:solidFill>
              <a:cs typeface="Arial" charset="0"/>
            </a:endParaRPr>
          </a:p>
        </p:txBody>
      </p:sp>
      <p:sp>
        <p:nvSpPr>
          <p:cNvPr id="39" name="TextBox 5"/>
          <p:cNvSpPr txBox="1">
            <a:spLocks noChangeArrowheads="1"/>
          </p:cNvSpPr>
          <p:nvPr/>
        </p:nvSpPr>
        <p:spPr bwMode="auto">
          <a:xfrm>
            <a:off x="1704732" y="5603755"/>
            <a:ext cx="17151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a:solidFill>
                  <a:srgbClr val="000000"/>
                </a:solidFill>
                <a:latin typeface="Arial" pitchFamily="34" charset="0"/>
                <a:cs typeface="Arial" pitchFamily="34" charset="0"/>
              </a:rPr>
              <a:t>Volume of Claims </a:t>
            </a:r>
            <a:endParaRPr lang="en-ZA" altLang="en-US" sz="1200" b="1" dirty="0" smtClean="0">
              <a:solidFill>
                <a:srgbClr val="000000"/>
              </a:solidFill>
              <a:latin typeface="Arial" pitchFamily="34" charset="0"/>
              <a:cs typeface="Arial" pitchFamily="34" charset="0"/>
            </a:endParaRPr>
          </a:p>
          <a:p>
            <a:pPr>
              <a:spcBef>
                <a:spcPct val="0"/>
              </a:spcBef>
              <a:buFontTx/>
              <a:buNone/>
            </a:pPr>
            <a:r>
              <a:rPr lang="en-ZA" altLang="en-US" sz="1200" b="1" dirty="0" smtClean="0">
                <a:solidFill>
                  <a:srgbClr val="000000"/>
                </a:solidFill>
                <a:latin typeface="Arial" pitchFamily="34" charset="0"/>
                <a:cs typeface="Arial" pitchFamily="34" charset="0"/>
              </a:rPr>
              <a:t>process </a:t>
            </a:r>
            <a:r>
              <a:rPr lang="en-ZA" altLang="en-US" sz="1200" b="1" dirty="0">
                <a:solidFill>
                  <a:srgbClr val="000000"/>
                </a:solidFill>
                <a:latin typeface="Arial" pitchFamily="34" charset="0"/>
                <a:cs typeface="Arial" pitchFamily="34" charset="0"/>
              </a:rPr>
              <a:t>per Sector</a:t>
            </a:r>
            <a:endParaRPr lang="en-ZA" altLang="en-US" sz="1400" b="1" dirty="0">
              <a:solidFill>
                <a:srgbClr val="000000"/>
              </a:solidFill>
              <a:latin typeface="Arial" pitchFamily="34" charset="0"/>
              <a:cs typeface="Arial" pitchFamily="34" charset="0"/>
            </a:endParaRPr>
          </a:p>
        </p:txBody>
      </p:sp>
      <p:sp>
        <p:nvSpPr>
          <p:cNvPr id="40" name="Oval 39"/>
          <p:cNvSpPr>
            <a:spLocks noChangeArrowheads="1"/>
          </p:cNvSpPr>
          <p:nvPr/>
        </p:nvSpPr>
        <p:spPr bwMode="auto">
          <a:xfrm>
            <a:off x="5395652" y="5099654"/>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16.</a:t>
            </a:r>
            <a:endParaRPr lang="en-US" sz="1600" kern="0" dirty="0">
              <a:solidFill>
                <a:srgbClr val="000000"/>
              </a:solidFill>
              <a:cs typeface="Arial" charset="0"/>
            </a:endParaRPr>
          </a:p>
        </p:txBody>
      </p:sp>
      <p:sp>
        <p:nvSpPr>
          <p:cNvPr id="43" name="TextBox 5"/>
          <p:cNvSpPr txBox="1">
            <a:spLocks noChangeArrowheads="1"/>
          </p:cNvSpPr>
          <p:nvPr/>
        </p:nvSpPr>
        <p:spPr bwMode="auto">
          <a:xfrm>
            <a:off x="6267727" y="5256803"/>
            <a:ext cx="270373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Easy of doing business</a:t>
            </a:r>
            <a:endParaRPr lang="en-ZA" altLang="en-US" sz="1400" b="1" dirty="0">
              <a:solidFill>
                <a:srgbClr val="000000"/>
              </a:solidFill>
              <a:latin typeface="Arial" pitchFamily="34" charset="0"/>
              <a:cs typeface="Arial" pitchFamily="34" charset="0"/>
            </a:endParaRPr>
          </a:p>
        </p:txBody>
      </p:sp>
      <p:sp>
        <p:nvSpPr>
          <p:cNvPr id="42" name="Oval 41"/>
          <p:cNvSpPr>
            <a:spLocks noChangeArrowheads="1"/>
          </p:cNvSpPr>
          <p:nvPr/>
        </p:nvSpPr>
        <p:spPr bwMode="auto">
          <a:xfrm>
            <a:off x="5459672" y="5918778"/>
            <a:ext cx="615950"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17.</a:t>
            </a:r>
            <a:endParaRPr lang="en-US" sz="1600" kern="0" dirty="0">
              <a:solidFill>
                <a:srgbClr val="000000"/>
              </a:solidFill>
              <a:cs typeface="Arial" charset="0"/>
            </a:endParaRPr>
          </a:p>
        </p:txBody>
      </p:sp>
      <p:sp>
        <p:nvSpPr>
          <p:cNvPr id="44" name="TextBox 5"/>
          <p:cNvSpPr txBox="1">
            <a:spLocks noChangeArrowheads="1"/>
          </p:cNvSpPr>
          <p:nvPr/>
        </p:nvSpPr>
        <p:spPr bwMode="auto">
          <a:xfrm>
            <a:off x="6119897" y="4642477"/>
            <a:ext cx="270373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Disruptors</a:t>
            </a:r>
            <a:endParaRPr lang="en-ZA" altLang="en-US" sz="1400" b="1" dirty="0">
              <a:solidFill>
                <a:srgbClr val="000000"/>
              </a:solidFill>
              <a:latin typeface="Arial" pitchFamily="34" charset="0"/>
              <a:cs typeface="Arial" pitchFamily="34" charset="0"/>
            </a:endParaRPr>
          </a:p>
        </p:txBody>
      </p:sp>
      <p:sp>
        <p:nvSpPr>
          <p:cNvPr id="45" name="TextBox 5"/>
          <p:cNvSpPr txBox="1">
            <a:spLocks noChangeArrowheads="1"/>
          </p:cNvSpPr>
          <p:nvPr/>
        </p:nvSpPr>
        <p:spPr bwMode="auto">
          <a:xfrm>
            <a:off x="5435288" y="2451980"/>
            <a:ext cx="297374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Irregular, Fruitless &amp; Wasteful Expenditure, Procurement Plan &amp; Contract Management </a:t>
            </a:r>
            <a:endParaRPr lang="en-ZA" altLang="en-US" sz="1400" b="1" dirty="0">
              <a:solidFill>
                <a:srgbClr val="000000"/>
              </a:solidFill>
              <a:latin typeface="Arial" pitchFamily="34" charset="0"/>
              <a:cs typeface="Arial" pitchFamily="34" charset="0"/>
            </a:endParaRPr>
          </a:p>
        </p:txBody>
      </p:sp>
      <p:sp>
        <p:nvSpPr>
          <p:cNvPr id="49" name="TextBox 5"/>
          <p:cNvSpPr txBox="1">
            <a:spLocks noChangeArrowheads="1"/>
          </p:cNvSpPr>
          <p:nvPr/>
        </p:nvSpPr>
        <p:spPr bwMode="auto">
          <a:xfrm>
            <a:off x="6389026" y="6032690"/>
            <a:ext cx="2667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dirty="0" smtClean="0">
                <a:solidFill>
                  <a:srgbClr val="000000"/>
                </a:solidFill>
                <a:latin typeface="Arial" pitchFamily="34" charset="0"/>
                <a:cs typeface="Arial" pitchFamily="34" charset="0"/>
              </a:rPr>
              <a:t>Progress on AGSA Findings</a:t>
            </a:r>
            <a:endParaRPr lang="en-ZA" altLang="en-US"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63891548"/>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20</a:t>
            </a:fld>
            <a:endParaRPr lang="en-US" dirty="0"/>
          </a:p>
        </p:txBody>
      </p:sp>
      <p:sp>
        <p:nvSpPr>
          <p:cNvPr id="5" name="Rectangle 4"/>
          <p:cNvSpPr/>
          <p:nvPr/>
        </p:nvSpPr>
        <p:spPr>
          <a:xfrm>
            <a:off x="323567" y="3068960"/>
            <a:ext cx="8496943" cy="1754326"/>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INTERNAL AUDIT  REPORT </a:t>
            </a:r>
          </a:p>
          <a:p>
            <a:pPr algn="ctr" fontAlgn="base">
              <a:spcBef>
                <a:spcPct val="0"/>
              </a:spcBef>
              <a:spcAft>
                <a:spcPct val="0"/>
              </a:spcAft>
            </a:pPr>
            <a:r>
              <a:rPr lang="en-ZA" sz="2800" b="1" dirty="0" smtClean="0">
                <a:solidFill>
                  <a:srgbClr val="1F497D">
                    <a:lumMod val="75000"/>
                  </a:srgbClr>
                </a:solidFill>
              </a:rPr>
              <a:t>(Audited Performance </a:t>
            </a:r>
            <a:r>
              <a:rPr lang="en-ZA" sz="2800" b="1" dirty="0">
                <a:solidFill>
                  <a:srgbClr val="1F497D">
                    <a:lumMod val="75000"/>
                  </a:srgbClr>
                </a:solidFill>
              </a:rPr>
              <a:t>Information)</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225" y="405223"/>
            <a:ext cx="45728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20</a:t>
            </a:r>
            <a:endParaRPr lang="en-ZA" sz="1200" dirty="0">
              <a:solidFill>
                <a:prstClr val="black"/>
              </a:solidFill>
            </a:endParaRPr>
          </a:p>
        </p:txBody>
      </p:sp>
    </p:spTree>
    <p:extLst>
      <p:ext uri="{BB962C8B-B14F-4D97-AF65-F5344CB8AC3E}">
        <p14:creationId xmlns:p14="http://schemas.microsoft.com/office/powerpoint/2010/main" xmlns="" val="1351138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30" y="382381"/>
            <a:ext cx="8229600" cy="1143000"/>
          </a:xfrm>
        </p:spPr>
        <p:txBody>
          <a:bodyPr/>
          <a:lstStyle/>
          <a:p>
            <a:r>
              <a:rPr lang="fr-FR" sz="2800" b="1" dirty="0"/>
              <a:t>PERFORMANCE INFORMATION </a:t>
            </a:r>
            <a:r>
              <a:rPr lang="fr-FR" sz="2800" b="1" dirty="0" smtClean="0"/>
              <a:t>Q1</a:t>
            </a:r>
            <a:r>
              <a:rPr lang="fr-FR" sz="2800" b="1" dirty="0"/>
              <a:t/>
            </a:r>
            <a:br>
              <a:rPr lang="fr-FR" sz="2800" b="1" dirty="0"/>
            </a:br>
            <a:r>
              <a:rPr lang="fr-FR" sz="2800" b="1" dirty="0"/>
              <a:t>(ASSURANCE ENGAGEMENT)</a:t>
            </a:r>
            <a:br>
              <a:rPr lang="fr-FR" sz="2800" b="1" dirty="0"/>
            </a:br>
            <a:endParaRPr lang="en-ZA" sz="2800" b="1"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21</a:t>
            </a:fld>
            <a:endParaRPr lang="en-US" dirty="0"/>
          </a:p>
        </p:txBody>
      </p:sp>
      <p:sp>
        <p:nvSpPr>
          <p:cNvPr id="5" name="Freeform 9"/>
          <p:cNvSpPr>
            <a:spLocks/>
          </p:cNvSpPr>
          <p:nvPr/>
        </p:nvSpPr>
        <p:spPr bwMode="auto">
          <a:xfrm>
            <a:off x="231569" y="1710576"/>
            <a:ext cx="1371600" cy="1982131"/>
          </a:xfrm>
          <a:custGeom>
            <a:avLst/>
            <a:gdLst>
              <a:gd name="T0" fmla="*/ 84 w 193"/>
              <a:gd name="T1" fmla="*/ 77 h 179"/>
              <a:gd name="T2" fmla="*/ 162 w 193"/>
              <a:gd name="T3" fmla="*/ 77 h 179"/>
              <a:gd name="T4" fmla="*/ 193 w 193"/>
              <a:gd name="T5" fmla="*/ 38 h 179"/>
              <a:gd name="T6" fmla="*/ 162 w 193"/>
              <a:gd name="T7" fmla="*/ 0 h 179"/>
              <a:gd name="T8" fmla="*/ 73 w 193"/>
              <a:gd name="T9" fmla="*/ 0 h 179"/>
              <a:gd name="T10" fmla="*/ 0 w 193"/>
              <a:gd name="T11" fmla="*/ 68 h 179"/>
              <a:gd name="T12" fmla="*/ 0 w 193"/>
              <a:gd name="T13" fmla="*/ 179 h 179"/>
              <a:gd name="T14" fmla="*/ 42 w 193"/>
              <a:gd name="T15" fmla="*/ 150 h 179"/>
              <a:gd name="T16" fmla="*/ 84 w 193"/>
              <a:gd name="T17" fmla="*/ 179 h 179"/>
              <a:gd name="T18" fmla="*/ 84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77"/>
                </a:moveTo>
                <a:cubicBezTo>
                  <a:pt x="162" y="77"/>
                  <a:pt x="162" y="77"/>
                  <a:pt x="162" y="77"/>
                </a:cubicBezTo>
                <a:cubicBezTo>
                  <a:pt x="193" y="38"/>
                  <a:pt x="193" y="38"/>
                  <a:pt x="193" y="38"/>
                </a:cubicBezTo>
                <a:cubicBezTo>
                  <a:pt x="162" y="0"/>
                  <a:pt x="162" y="0"/>
                  <a:pt x="162" y="0"/>
                </a:cubicBezTo>
                <a:cubicBezTo>
                  <a:pt x="73" y="0"/>
                  <a:pt x="73" y="0"/>
                  <a:pt x="73" y="0"/>
                </a:cubicBezTo>
                <a:cubicBezTo>
                  <a:pt x="33" y="0"/>
                  <a:pt x="0" y="30"/>
                  <a:pt x="0" y="68"/>
                </a:cubicBezTo>
                <a:cubicBezTo>
                  <a:pt x="0" y="179"/>
                  <a:pt x="0" y="179"/>
                  <a:pt x="0" y="179"/>
                </a:cubicBezTo>
                <a:cubicBezTo>
                  <a:pt x="42" y="150"/>
                  <a:pt x="42" y="150"/>
                  <a:pt x="42" y="150"/>
                </a:cubicBezTo>
                <a:cubicBezTo>
                  <a:pt x="84" y="179"/>
                  <a:pt x="84" y="179"/>
                  <a:pt x="84" y="179"/>
                </a:cubicBezTo>
                <a:lnTo>
                  <a:pt x="84" y="77"/>
                </a:lnTo>
                <a:close/>
              </a:path>
            </a:pathLst>
          </a:custGeom>
          <a:solidFill>
            <a:srgbClr val="ED2E1F"/>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a:defRPr/>
            </a:pPr>
            <a:endParaRPr lang="en-US" sz="1462" kern="0" smtClean="0">
              <a:solidFill>
                <a:prstClr val="black"/>
              </a:solidFill>
            </a:endParaRPr>
          </a:p>
        </p:txBody>
      </p:sp>
      <p:sp>
        <p:nvSpPr>
          <p:cNvPr id="6" name="Freeform 18"/>
          <p:cNvSpPr>
            <a:spLocks/>
          </p:cNvSpPr>
          <p:nvPr/>
        </p:nvSpPr>
        <p:spPr bwMode="auto">
          <a:xfrm>
            <a:off x="1467110" y="1710576"/>
            <a:ext cx="1445313" cy="2134905"/>
          </a:xfrm>
          <a:custGeom>
            <a:avLst/>
            <a:gdLst>
              <a:gd name="T0" fmla="*/ 109 w 193"/>
              <a:gd name="T1" fmla="*/ 77 h 179"/>
              <a:gd name="T2" fmla="*/ 109 w 193"/>
              <a:gd name="T3" fmla="*/ 150 h 179"/>
              <a:gd name="T4" fmla="*/ 151 w 193"/>
              <a:gd name="T5" fmla="*/ 179 h 179"/>
              <a:gd name="T6" fmla="*/ 193 w 193"/>
              <a:gd name="T7" fmla="*/ 150 h 179"/>
              <a:gd name="T8" fmla="*/ 193 w 193"/>
              <a:gd name="T9" fmla="*/ 68 h 179"/>
              <a:gd name="T10" fmla="*/ 119 w 193"/>
              <a:gd name="T11" fmla="*/ 0 h 179"/>
              <a:gd name="T12" fmla="*/ 0 w 193"/>
              <a:gd name="T13" fmla="*/ 0 h 179"/>
              <a:gd name="T14" fmla="*/ 31 w 193"/>
              <a:gd name="T15" fmla="*/ 38 h 179"/>
              <a:gd name="T16" fmla="*/ 0 w 193"/>
              <a:gd name="T17" fmla="*/ 77 h 179"/>
              <a:gd name="T18" fmla="*/ 109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77"/>
                </a:moveTo>
                <a:cubicBezTo>
                  <a:pt x="109" y="150"/>
                  <a:pt x="109" y="150"/>
                  <a:pt x="109" y="150"/>
                </a:cubicBezTo>
                <a:cubicBezTo>
                  <a:pt x="151" y="179"/>
                  <a:pt x="151" y="179"/>
                  <a:pt x="151" y="179"/>
                </a:cubicBezTo>
                <a:cubicBezTo>
                  <a:pt x="193" y="150"/>
                  <a:pt x="193" y="150"/>
                  <a:pt x="193" y="150"/>
                </a:cubicBezTo>
                <a:cubicBezTo>
                  <a:pt x="193" y="68"/>
                  <a:pt x="193" y="68"/>
                  <a:pt x="193" y="68"/>
                </a:cubicBezTo>
                <a:cubicBezTo>
                  <a:pt x="193" y="30"/>
                  <a:pt x="160" y="0"/>
                  <a:pt x="119" y="0"/>
                </a:cubicBezTo>
                <a:cubicBezTo>
                  <a:pt x="0" y="0"/>
                  <a:pt x="0" y="0"/>
                  <a:pt x="0" y="0"/>
                </a:cubicBezTo>
                <a:cubicBezTo>
                  <a:pt x="31" y="38"/>
                  <a:pt x="31" y="38"/>
                  <a:pt x="31" y="38"/>
                </a:cubicBezTo>
                <a:cubicBezTo>
                  <a:pt x="0" y="77"/>
                  <a:pt x="0" y="77"/>
                  <a:pt x="0" y="77"/>
                </a:cubicBezTo>
                <a:lnTo>
                  <a:pt x="109" y="77"/>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a:defRPr/>
            </a:pPr>
            <a:endParaRPr lang="en-US" sz="1462" kern="0" smtClean="0">
              <a:solidFill>
                <a:prstClr val="black"/>
              </a:solidFill>
            </a:endParaRPr>
          </a:p>
        </p:txBody>
      </p:sp>
      <p:sp>
        <p:nvSpPr>
          <p:cNvPr id="7" name="Freeform 8"/>
          <p:cNvSpPr>
            <a:spLocks/>
          </p:cNvSpPr>
          <p:nvPr/>
        </p:nvSpPr>
        <p:spPr bwMode="auto">
          <a:xfrm>
            <a:off x="231833" y="3563126"/>
            <a:ext cx="1371599" cy="2106957"/>
          </a:xfrm>
          <a:custGeom>
            <a:avLst/>
            <a:gdLst>
              <a:gd name="T0" fmla="*/ 84 w 193"/>
              <a:gd name="T1" fmla="*/ 101 h 179"/>
              <a:gd name="T2" fmla="*/ 84 w 193"/>
              <a:gd name="T3" fmla="*/ 29 h 179"/>
              <a:gd name="T4" fmla="*/ 42 w 193"/>
              <a:gd name="T5" fmla="*/ 0 h 179"/>
              <a:gd name="T6" fmla="*/ 0 w 193"/>
              <a:gd name="T7" fmla="*/ 29 h 179"/>
              <a:gd name="T8" fmla="*/ 0 w 193"/>
              <a:gd name="T9" fmla="*/ 111 h 179"/>
              <a:gd name="T10" fmla="*/ 73 w 193"/>
              <a:gd name="T11" fmla="*/ 179 h 179"/>
              <a:gd name="T12" fmla="*/ 193 w 193"/>
              <a:gd name="T13" fmla="*/ 179 h 179"/>
              <a:gd name="T14" fmla="*/ 162 w 193"/>
              <a:gd name="T15" fmla="*/ 140 h 179"/>
              <a:gd name="T16" fmla="*/ 193 w 193"/>
              <a:gd name="T17" fmla="*/ 101 h 179"/>
              <a:gd name="T18" fmla="*/ 84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101"/>
                </a:moveTo>
                <a:cubicBezTo>
                  <a:pt x="84" y="29"/>
                  <a:pt x="84" y="29"/>
                  <a:pt x="84" y="29"/>
                </a:cubicBezTo>
                <a:cubicBezTo>
                  <a:pt x="42" y="0"/>
                  <a:pt x="42" y="0"/>
                  <a:pt x="42" y="0"/>
                </a:cubicBezTo>
                <a:cubicBezTo>
                  <a:pt x="0" y="29"/>
                  <a:pt x="0" y="29"/>
                  <a:pt x="0" y="29"/>
                </a:cubicBezTo>
                <a:cubicBezTo>
                  <a:pt x="0" y="111"/>
                  <a:pt x="0" y="111"/>
                  <a:pt x="0" y="111"/>
                </a:cubicBezTo>
                <a:cubicBezTo>
                  <a:pt x="0" y="148"/>
                  <a:pt x="33" y="179"/>
                  <a:pt x="73" y="179"/>
                </a:cubicBezTo>
                <a:cubicBezTo>
                  <a:pt x="193" y="179"/>
                  <a:pt x="193" y="179"/>
                  <a:pt x="193" y="179"/>
                </a:cubicBezTo>
                <a:cubicBezTo>
                  <a:pt x="162" y="140"/>
                  <a:pt x="162" y="140"/>
                  <a:pt x="162" y="140"/>
                </a:cubicBezTo>
                <a:cubicBezTo>
                  <a:pt x="193" y="101"/>
                  <a:pt x="193" y="101"/>
                  <a:pt x="193" y="101"/>
                </a:cubicBezTo>
                <a:lnTo>
                  <a:pt x="84" y="101"/>
                </a:lnTo>
                <a:close/>
              </a:path>
            </a:pathLst>
          </a:custGeom>
          <a:solidFill>
            <a:srgbClr val="0070C0"/>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a:defRPr/>
            </a:pPr>
            <a:endParaRPr lang="en-US" sz="1462" kern="0" smtClean="0">
              <a:solidFill>
                <a:prstClr val="black"/>
              </a:solidFill>
            </a:endParaRPr>
          </a:p>
        </p:txBody>
      </p:sp>
      <p:sp>
        <p:nvSpPr>
          <p:cNvPr id="8" name="Freeform 16"/>
          <p:cNvSpPr>
            <a:spLocks/>
          </p:cNvSpPr>
          <p:nvPr/>
        </p:nvSpPr>
        <p:spPr bwMode="auto">
          <a:xfrm>
            <a:off x="1467110" y="3692707"/>
            <a:ext cx="1445313" cy="1977377"/>
          </a:xfrm>
          <a:custGeom>
            <a:avLst/>
            <a:gdLst>
              <a:gd name="T0" fmla="*/ 109 w 193"/>
              <a:gd name="T1" fmla="*/ 101 h 179"/>
              <a:gd name="T2" fmla="*/ 31 w 193"/>
              <a:gd name="T3" fmla="*/ 101 h 179"/>
              <a:gd name="T4" fmla="*/ 0 w 193"/>
              <a:gd name="T5" fmla="*/ 140 h 179"/>
              <a:gd name="T6" fmla="*/ 31 w 193"/>
              <a:gd name="T7" fmla="*/ 179 h 179"/>
              <a:gd name="T8" fmla="*/ 119 w 193"/>
              <a:gd name="T9" fmla="*/ 179 h 179"/>
              <a:gd name="T10" fmla="*/ 193 w 193"/>
              <a:gd name="T11" fmla="*/ 111 h 179"/>
              <a:gd name="T12" fmla="*/ 193 w 193"/>
              <a:gd name="T13" fmla="*/ 0 h 179"/>
              <a:gd name="T14" fmla="*/ 151 w 193"/>
              <a:gd name="T15" fmla="*/ 29 h 179"/>
              <a:gd name="T16" fmla="*/ 109 w 193"/>
              <a:gd name="T17" fmla="*/ 0 h 179"/>
              <a:gd name="T18" fmla="*/ 109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101"/>
                </a:moveTo>
                <a:cubicBezTo>
                  <a:pt x="31" y="101"/>
                  <a:pt x="31" y="101"/>
                  <a:pt x="31" y="101"/>
                </a:cubicBezTo>
                <a:cubicBezTo>
                  <a:pt x="0" y="140"/>
                  <a:pt x="0" y="140"/>
                  <a:pt x="0" y="140"/>
                </a:cubicBezTo>
                <a:cubicBezTo>
                  <a:pt x="31" y="179"/>
                  <a:pt x="31" y="179"/>
                  <a:pt x="31" y="179"/>
                </a:cubicBezTo>
                <a:cubicBezTo>
                  <a:pt x="119" y="179"/>
                  <a:pt x="119" y="179"/>
                  <a:pt x="119" y="179"/>
                </a:cubicBezTo>
                <a:cubicBezTo>
                  <a:pt x="160" y="179"/>
                  <a:pt x="193" y="148"/>
                  <a:pt x="193" y="111"/>
                </a:cubicBezTo>
                <a:cubicBezTo>
                  <a:pt x="193" y="0"/>
                  <a:pt x="193" y="0"/>
                  <a:pt x="193" y="0"/>
                </a:cubicBezTo>
                <a:cubicBezTo>
                  <a:pt x="151" y="29"/>
                  <a:pt x="151" y="29"/>
                  <a:pt x="151" y="29"/>
                </a:cubicBezTo>
                <a:cubicBezTo>
                  <a:pt x="109" y="0"/>
                  <a:pt x="109" y="0"/>
                  <a:pt x="109" y="0"/>
                </a:cubicBezTo>
                <a:lnTo>
                  <a:pt x="109" y="101"/>
                </a:lnTo>
                <a:close/>
              </a:path>
            </a:pathLst>
          </a:custGeom>
          <a:solidFill>
            <a:srgbClr val="FF0000"/>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a:defRPr/>
            </a:pPr>
            <a:endParaRPr lang="en-US" sz="1462" kern="0" smtClean="0">
              <a:solidFill>
                <a:prstClr val="black"/>
              </a:solidFill>
            </a:endParaRPr>
          </a:p>
        </p:txBody>
      </p:sp>
      <p:sp>
        <p:nvSpPr>
          <p:cNvPr id="10" name="TextBox 9"/>
          <p:cNvSpPr txBox="1"/>
          <p:nvPr/>
        </p:nvSpPr>
        <p:spPr>
          <a:xfrm>
            <a:off x="902308" y="2568794"/>
            <a:ext cx="1402249" cy="1969770"/>
          </a:xfrm>
          <a:prstGeom prst="rect">
            <a:avLst/>
          </a:prstGeom>
          <a:noFill/>
        </p:spPr>
        <p:txBody>
          <a:bodyPr wrap="square" rtlCol="0">
            <a:spAutoFit/>
          </a:bodyPr>
          <a:lstStyle/>
          <a:p>
            <a:pPr algn="just"/>
            <a:r>
              <a:rPr lang="en-ZA" sz="1400" b="1" dirty="0" smtClean="0">
                <a:solidFill>
                  <a:prstClr val="black"/>
                </a:solidFill>
              </a:rPr>
              <a:t>Audit objective</a:t>
            </a:r>
            <a:r>
              <a:rPr lang="en-ZA" sz="1400" dirty="0" smtClean="0">
                <a:solidFill>
                  <a:prstClr val="black"/>
                </a:solidFill>
              </a:rPr>
              <a:t>: </a:t>
            </a:r>
            <a:r>
              <a:rPr lang="en-ZA" sz="1200" dirty="0" smtClean="0">
                <a:solidFill>
                  <a:prstClr val="black"/>
                </a:solidFill>
                <a:ea typeface="Calibri"/>
                <a:cs typeface="Times New Roman"/>
              </a:rPr>
              <a:t>The </a:t>
            </a:r>
            <a:r>
              <a:rPr lang="en-ZA" sz="1200" dirty="0">
                <a:solidFill>
                  <a:prstClr val="black"/>
                </a:solidFill>
                <a:ea typeface="Calibri"/>
                <a:cs typeface="Times New Roman"/>
              </a:rPr>
              <a:t>objective was to evaluate the following:</a:t>
            </a:r>
          </a:p>
          <a:p>
            <a:r>
              <a:rPr lang="en-ZA" sz="1200" dirty="0">
                <a:solidFill>
                  <a:prstClr val="black"/>
                </a:solidFill>
                <a:ea typeface="Calibri"/>
                <a:cs typeface="Times New Roman"/>
              </a:rPr>
              <a:t>Adequacy and effectiveness of Monitoring and Evaluation reports, and and the process </a:t>
            </a:r>
            <a:r>
              <a:rPr lang="en-ZA" sz="1200" dirty="0" smtClean="0">
                <a:solidFill>
                  <a:prstClr val="black"/>
                </a:solidFill>
                <a:ea typeface="Calibri"/>
                <a:cs typeface="Times New Roman"/>
              </a:rPr>
              <a:t>followed</a:t>
            </a:r>
            <a:endParaRPr lang="en-ZA" sz="1400" dirty="0" smtClean="0">
              <a:solidFill>
                <a:prstClr val="black"/>
              </a:solidFill>
            </a:endParaRPr>
          </a:p>
        </p:txBody>
      </p:sp>
      <p:cxnSp>
        <p:nvCxnSpPr>
          <p:cNvPr id="11" name="Straight Arrow Connector 10"/>
          <p:cNvCxnSpPr/>
          <p:nvPr/>
        </p:nvCxnSpPr>
        <p:spPr>
          <a:xfrm>
            <a:off x="3028287" y="4197813"/>
            <a:ext cx="5762501" cy="0"/>
          </a:xfrm>
          <a:prstGeom prst="straightConnector1">
            <a:avLst/>
          </a:prstGeom>
          <a:noFill/>
          <a:ln w="15875" cap="flat" cmpd="sng" algn="ctr">
            <a:solidFill>
              <a:srgbClr val="00B0F0"/>
            </a:solidFill>
            <a:prstDash val="solid"/>
            <a:miter lim="800000"/>
            <a:headEnd type="triangle"/>
            <a:tailEnd type="triangle"/>
          </a:ln>
          <a:effectLst/>
        </p:spPr>
      </p:cxnSp>
      <p:cxnSp>
        <p:nvCxnSpPr>
          <p:cNvPr id="13" name="Straight Arrow Connector 12"/>
          <p:cNvCxnSpPr/>
          <p:nvPr/>
        </p:nvCxnSpPr>
        <p:spPr>
          <a:xfrm>
            <a:off x="6135437" y="1710050"/>
            <a:ext cx="0" cy="4726379"/>
          </a:xfrm>
          <a:prstGeom prst="straightConnector1">
            <a:avLst/>
          </a:prstGeom>
          <a:noFill/>
          <a:ln w="15875" cap="flat" cmpd="sng" algn="ctr">
            <a:solidFill>
              <a:srgbClr val="FF0000"/>
            </a:solidFill>
            <a:prstDash val="solid"/>
            <a:miter lim="800000"/>
            <a:headEnd type="triangle"/>
            <a:tailEnd type="triangle"/>
          </a:ln>
          <a:effectLst/>
        </p:spPr>
      </p:cxnSp>
      <p:sp>
        <p:nvSpPr>
          <p:cNvPr id="23" name="Rectangle 22"/>
          <p:cNvSpPr/>
          <p:nvPr/>
        </p:nvSpPr>
        <p:spPr>
          <a:xfrm>
            <a:off x="3107563" y="4501467"/>
            <a:ext cx="3049292" cy="1692771"/>
          </a:xfrm>
          <a:prstGeom prst="rect">
            <a:avLst/>
          </a:prstGeom>
        </p:spPr>
        <p:txBody>
          <a:bodyPr wrap="square">
            <a:spAutoFit/>
          </a:bodyPr>
          <a:lstStyle/>
          <a:p>
            <a:pPr algn="ctr"/>
            <a:r>
              <a:rPr lang="en-ZA" sz="1400" b="1" dirty="0" smtClean="0">
                <a:solidFill>
                  <a:prstClr val="black"/>
                </a:solidFill>
              </a:rPr>
              <a:t>   INTERNAL AUDIT ASSURANCE: </a:t>
            </a:r>
          </a:p>
          <a:p>
            <a:pPr algn="ctr"/>
            <a:endParaRPr lang="en-ZA" sz="1400" b="1" dirty="0" smtClean="0">
              <a:solidFill>
                <a:prstClr val="black"/>
              </a:solidFill>
            </a:endParaRPr>
          </a:p>
          <a:p>
            <a:pPr marL="457200" indent="-180340"/>
            <a:r>
              <a:rPr lang="en-ZA" sz="1400" dirty="0" smtClean="0">
                <a:solidFill>
                  <a:prstClr val="black"/>
                </a:solidFill>
                <a:ea typeface="Calibri"/>
                <a:cs typeface="Arial"/>
              </a:rPr>
              <a:t>    </a:t>
            </a:r>
            <a:r>
              <a:rPr lang="en-ZA" sz="1200" dirty="0" smtClean="0">
                <a:solidFill>
                  <a:prstClr val="black"/>
                </a:solidFill>
                <a:ea typeface="Calibri"/>
                <a:cs typeface="Arial"/>
              </a:rPr>
              <a:t>Out </a:t>
            </a:r>
            <a:r>
              <a:rPr lang="en-ZA" sz="1200" dirty="0">
                <a:solidFill>
                  <a:prstClr val="black"/>
                </a:solidFill>
                <a:ea typeface="Calibri"/>
                <a:cs typeface="Arial"/>
              </a:rPr>
              <a:t>of fifteen (15) </a:t>
            </a:r>
            <a:r>
              <a:rPr lang="en-ZA" sz="1200" dirty="0" smtClean="0">
                <a:solidFill>
                  <a:prstClr val="black"/>
                </a:solidFill>
                <a:ea typeface="Calibri"/>
                <a:cs typeface="Arial"/>
              </a:rPr>
              <a:t>programme performance targets reviewed </a:t>
            </a:r>
            <a:r>
              <a:rPr lang="en-ZA" sz="1200" dirty="0">
                <a:solidFill>
                  <a:prstClr val="black"/>
                </a:solidFill>
                <a:ea typeface="Calibri"/>
                <a:cs typeface="Arial"/>
              </a:rPr>
              <a:t>we can provide reasonable assurance that twelve (12) were achieved and that translates to 80% achievement.</a:t>
            </a:r>
            <a:endParaRPr lang="en-ZA" sz="1200" dirty="0">
              <a:solidFill>
                <a:prstClr val="black"/>
              </a:solidFill>
              <a:ea typeface="Calibri"/>
              <a:cs typeface="Times New Roman"/>
            </a:endParaRPr>
          </a:p>
          <a:p>
            <a:endParaRPr lang="en-ZA" sz="1400" dirty="0">
              <a:solidFill>
                <a:prstClr val="black"/>
              </a:solidFill>
            </a:endParaRPr>
          </a:p>
        </p:txBody>
      </p:sp>
      <p:sp>
        <p:nvSpPr>
          <p:cNvPr id="25" name="Rectangle 24"/>
          <p:cNvSpPr/>
          <p:nvPr/>
        </p:nvSpPr>
        <p:spPr>
          <a:xfrm>
            <a:off x="6323612" y="4225302"/>
            <a:ext cx="2582883" cy="2593018"/>
          </a:xfrm>
          <a:prstGeom prst="rect">
            <a:avLst/>
          </a:prstGeom>
        </p:spPr>
        <p:txBody>
          <a:bodyPr wrap="square">
            <a:spAutoFit/>
          </a:bodyPr>
          <a:lstStyle/>
          <a:p>
            <a:pPr algn="ctr"/>
            <a:r>
              <a:rPr lang="en-ZA" sz="1400" b="1" dirty="0">
                <a:solidFill>
                  <a:prstClr val="black"/>
                </a:solidFill>
              </a:rPr>
              <a:t>MANAGEMENT ASSURANCE: </a:t>
            </a:r>
          </a:p>
          <a:p>
            <a:endParaRPr lang="en-ZA" sz="1400" dirty="0">
              <a:solidFill>
                <a:prstClr val="black"/>
              </a:solidFill>
            </a:endParaRPr>
          </a:p>
          <a:p>
            <a:r>
              <a:rPr lang="en-ZA" sz="1400" dirty="0">
                <a:solidFill>
                  <a:prstClr val="black"/>
                </a:solidFill>
              </a:rPr>
              <a:t>Management reported that : </a:t>
            </a:r>
          </a:p>
          <a:p>
            <a:endParaRPr lang="en-ZA" sz="1050" dirty="0">
              <a:solidFill>
                <a:prstClr val="black"/>
              </a:solidFill>
            </a:endParaRPr>
          </a:p>
          <a:p>
            <a:pPr marL="342900" indent="-342900" algn="just">
              <a:buFont typeface="Symbol"/>
              <a:buChar char=""/>
              <a:tabLst>
                <a:tab pos="180340" algn="l"/>
              </a:tabLst>
            </a:pPr>
            <a:r>
              <a:rPr lang="en-ZA" sz="1200" dirty="0">
                <a:solidFill>
                  <a:prstClr val="black"/>
                </a:solidFill>
                <a:ea typeface="Calibri"/>
                <a:cs typeface="Arial"/>
              </a:rPr>
              <a:t>Management reported that twelve (12) performance targets were achieved and three (3) performance targets were not achieved</a:t>
            </a:r>
            <a:r>
              <a:rPr lang="en-ZA" sz="1200" dirty="0" smtClean="0">
                <a:solidFill>
                  <a:prstClr val="black"/>
                </a:solidFill>
                <a:ea typeface="Calibri"/>
                <a:cs typeface="Arial"/>
              </a:rPr>
              <a:t>.</a:t>
            </a:r>
          </a:p>
          <a:p>
            <a:pPr marL="342900" indent="-342900" algn="just">
              <a:buFont typeface="Symbol"/>
              <a:buChar char=""/>
              <a:tabLst>
                <a:tab pos="180340" algn="l"/>
              </a:tabLst>
            </a:pPr>
            <a:endParaRPr lang="en-ZA" sz="1200" dirty="0">
              <a:solidFill>
                <a:prstClr val="black"/>
              </a:solidFill>
              <a:ea typeface="Calibri"/>
              <a:cs typeface="Times New Roman"/>
            </a:endParaRPr>
          </a:p>
          <a:p>
            <a:pPr marL="342900" indent="-342900" algn="just">
              <a:buFont typeface="Symbol"/>
              <a:buChar char=""/>
              <a:tabLst>
                <a:tab pos="742950" algn="l"/>
              </a:tabLst>
            </a:pPr>
            <a:r>
              <a:rPr lang="en-ZA" sz="1200" dirty="0">
                <a:solidFill>
                  <a:prstClr val="black"/>
                </a:solidFill>
                <a:ea typeface="Calibri"/>
                <a:cs typeface="Arial"/>
              </a:rPr>
              <a:t>Percentage achieved 80</a:t>
            </a:r>
            <a:r>
              <a:rPr lang="en-ZA" sz="1200" dirty="0" smtClean="0">
                <a:solidFill>
                  <a:prstClr val="black"/>
                </a:solidFill>
                <a:ea typeface="Calibri"/>
                <a:cs typeface="Arial"/>
              </a:rPr>
              <a:t>%.</a:t>
            </a:r>
            <a:endParaRPr lang="en-ZA" sz="1200" dirty="0">
              <a:solidFill>
                <a:prstClr val="black"/>
              </a:solidFill>
              <a:ea typeface="Calibri"/>
              <a:cs typeface="Times New Roman"/>
            </a:endParaRPr>
          </a:p>
          <a:p>
            <a:pPr marL="342900" indent="-342900" algn="just">
              <a:buFont typeface="Symbol"/>
              <a:buChar char=""/>
              <a:tabLst>
                <a:tab pos="180340" algn="l"/>
              </a:tabLst>
            </a:pPr>
            <a:endParaRPr lang="en-ZA" sz="1200" dirty="0">
              <a:solidFill>
                <a:prstClr val="black"/>
              </a:solidFill>
              <a:ea typeface="Calibri"/>
              <a:cs typeface="Times New Roman"/>
            </a:endParaRPr>
          </a:p>
          <a:p>
            <a:pPr marL="285750" indent="-285750" algn="just">
              <a:buFont typeface="Wingdings" panose="05000000000000000000" pitchFamily="2" charset="2"/>
              <a:buChar char="§"/>
            </a:pPr>
            <a:endParaRPr lang="en-ZA" sz="1400" dirty="0">
              <a:solidFill>
                <a:prstClr val="black"/>
              </a:solidFill>
            </a:endParaRPr>
          </a:p>
        </p:txBody>
      </p:sp>
      <p:sp>
        <p:nvSpPr>
          <p:cNvPr id="27" name="Rectangle 26"/>
          <p:cNvSpPr/>
          <p:nvPr/>
        </p:nvSpPr>
        <p:spPr>
          <a:xfrm>
            <a:off x="6193400" y="1447571"/>
            <a:ext cx="2297875" cy="1600438"/>
          </a:xfrm>
          <a:prstGeom prst="rect">
            <a:avLst/>
          </a:prstGeom>
        </p:spPr>
        <p:txBody>
          <a:bodyPr wrap="square">
            <a:spAutoFit/>
          </a:bodyPr>
          <a:lstStyle/>
          <a:p>
            <a:r>
              <a:rPr lang="en-ZA" sz="1400" dirty="0" smtClean="0">
                <a:solidFill>
                  <a:prstClr val="black"/>
                </a:solidFill>
              </a:rPr>
              <a:t> </a:t>
            </a:r>
            <a:r>
              <a:rPr lang="en-ZA" sz="1400" b="1" dirty="0" smtClean="0">
                <a:solidFill>
                  <a:prstClr val="black"/>
                </a:solidFill>
              </a:rPr>
              <a:t>ANNUAL PERFORMANCE PLAN 2019/2020</a:t>
            </a:r>
            <a:r>
              <a:rPr lang="en-ZA" sz="1400" dirty="0" smtClean="0">
                <a:solidFill>
                  <a:prstClr val="black"/>
                </a:solidFill>
              </a:rPr>
              <a:t>:</a:t>
            </a:r>
          </a:p>
          <a:p>
            <a:endParaRPr lang="en-ZA" sz="1400" dirty="0">
              <a:solidFill>
                <a:prstClr val="black"/>
              </a:solidFill>
            </a:endParaRPr>
          </a:p>
          <a:p>
            <a:endParaRPr lang="en-ZA" sz="1400" dirty="0" smtClean="0">
              <a:solidFill>
                <a:prstClr val="black"/>
              </a:solidFill>
            </a:endParaRPr>
          </a:p>
          <a:p>
            <a:pPr marL="285750" indent="-285750">
              <a:buFont typeface="Wingdings" panose="05000000000000000000" pitchFamily="2" charset="2"/>
              <a:buChar char="§"/>
            </a:pPr>
            <a:r>
              <a:rPr lang="en-ZA" sz="1400" dirty="0" smtClean="0">
                <a:solidFill>
                  <a:prstClr val="black"/>
                </a:solidFill>
              </a:rPr>
              <a:t>There </a:t>
            </a:r>
            <a:r>
              <a:rPr lang="en-ZA" sz="1400" dirty="0">
                <a:solidFill>
                  <a:prstClr val="black"/>
                </a:solidFill>
              </a:rPr>
              <a:t>are fifteen (15) performance indicators and targets.</a:t>
            </a:r>
          </a:p>
        </p:txBody>
      </p:sp>
      <p:sp>
        <p:nvSpPr>
          <p:cNvPr id="16" name="TextBox 7"/>
          <p:cNvSpPr txBox="1"/>
          <p:nvPr/>
        </p:nvSpPr>
        <p:spPr>
          <a:xfrm>
            <a:off x="8363280" y="40526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21</a:t>
            </a:r>
            <a:endParaRPr lang="en-ZA" sz="1200" dirty="0">
              <a:solidFill>
                <a:prstClr val="black"/>
              </a:solidFill>
            </a:endParaRPr>
          </a:p>
        </p:txBody>
      </p:sp>
      <p:sp>
        <p:nvSpPr>
          <p:cNvPr id="3" name="Rectangle 2"/>
          <p:cNvSpPr/>
          <p:nvPr/>
        </p:nvSpPr>
        <p:spPr>
          <a:xfrm>
            <a:off x="3028289" y="1436513"/>
            <a:ext cx="3044547" cy="2569934"/>
          </a:xfrm>
          <a:prstGeom prst="rect">
            <a:avLst/>
          </a:prstGeom>
        </p:spPr>
        <p:txBody>
          <a:bodyPr wrap="square">
            <a:spAutoFit/>
          </a:bodyPr>
          <a:lstStyle/>
          <a:p>
            <a:pPr marL="457200" algn="just"/>
            <a:r>
              <a:rPr lang="en-GB" sz="1100" b="1" dirty="0" smtClean="0">
                <a:solidFill>
                  <a:prstClr val="black"/>
                </a:solidFill>
                <a:latin typeface="Arial"/>
              </a:rPr>
              <a:t>AUDIT SCOPE</a:t>
            </a:r>
            <a:r>
              <a:rPr lang="en-GB" sz="1100" b="1" dirty="0">
                <a:solidFill>
                  <a:prstClr val="black"/>
                </a:solidFill>
                <a:latin typeface="Arial"/>
              </a:rPr>
              <a:t> </a:t>
            </a:r>
            <a:endParaRPr lang="en-GB" sz="1100" b="1" dirty="0" smtClean="0">
              <a:solidFill>
                <a:prstClr val="black"/>
              </a:solidFill>
              <a:latin typeface="Arial"/>
            </a:endParaRPr>
          </a:p>
          <a:p>
            <a:pPr marL="276860" algn="just"/>
            <a:endParaRPr lang="en-ZA" sz="1100" dirty="0">
              <a:solidFill>
                <a:prstClr val="black"/>
              </a:solidFill>
            </a:endParaRPr>
          </a:p>
          <a:p>
            <a:pPr marL="171450" indent="-171450">
              <a:buFont typeface="Arial" panose="020B0604020202020204" pitchFamily="34" charset="0"/>
              <a:buChar char="•"/>
            </a:pPr>
            <a:endParaRPr lang="en-GB" sz="1100" dirty="0" smtClean="0">
              <a:solidFill>
                <a:prstClr val="black"/>
              </a:solidFill>
              <a:ea typeface="Calibri"/>
              <a:cs typeface="Times New Roman"/>
            </a:endParaRPr>
          </a:p>
          <a:p>
            <a:r>
              <a:rPr lang="en-GB" sz="1100" dirty="0" smtClean="0">
                <a:solidFill>
                  <a:prstClr val="black"/>
                </a:solidFill>
                <a:ea typeface="Calibri"/>
                <a:cs typeface="Times New Roman"/>
              </a:rPr>
              <a:t>The audit </a:t>
            </a:r>
            <a:r>
              <a:rPr lang="en-GB" sz="1100" dirty="0">
                <a:solidFill>
                  <a:prstClr val="black"/>
                </a:solidFill>
                <a:ea typeface="Calibri"/>
                <a:cs typeface="Times New Roman"/>
              </a:rPr>
              <a:t>scope covered the period </a:t>
            </a:r>
            <a:r>
              <a:rPr lang="en-GB" sz="1100" b="1" dirty="0">
                <a:solidFill>
                  <a:prstClr val="black"/>
                </a:solidFill>
                <a:ea typeface="Calibri"/>
                <a:cs typeface="Times New Roman"/>
              </a:rPr>
              <a:t>01</a:t>
            </a:r>
            <a:r>
              <a:rPr lang="en-GB" sz="1100" dirty="0">
                <a:solidFill>
                  <a:prstClr val="black"/>
                </a:solidFill>
                <a:ea typeface="Calibri"/>
                <a:cs typeface="Times New Roman"/>
              </a:rPr>
              <a:t> </a:t>
            </a:r>
            <a:r>
              <a:rPr lang="en-GB" sz="1100" b="1" dirty="0">
                <a:solidFill>
                  <a:prstClr val="black"/>
                </a:solidFill>
                <a:ea typeface="Calibri"/>
                <a:cs typeface="Times New Roman"/>
              </a:rPr>
              <a:t>July 2019 to 30 September 2019 </a:t>
            </a:r>
            <a:r>
              <a:rPr lang="en-GB" sz="1100" dirty="0">
                <a:solidFill>
                  <a:prstClr val="black"/>
                </a:solidFill>
                <a:ea typeface="Calibri"/>
                <a:cs typeface="Times New Roman"/>
              </a:rPr>
              <a:t>and evaluated the adequacy and effectiveness of control environment encompassing the following:</a:t>
            </a:r>
            <a:endParaRPr lang="en-ZA" sz="1100" dirty="0">
              <a:solidFill>
                <a:prstClr val="black"/>
              </a:solidFill>
              <a:ea typeface="Calibri"/>
              <a:cs typeface="Times New Roman"/>
            </a:endParaRPr>
          </a:p>
          <a:p>
            <a:pPr marL="171450" indent="-171450">
              <a:buFont typeface="Arial" panose="020B0604020202020204" pitchFamily="34" charset="0"/>
              <a:buChar char="•"/>
            </a:pPr>
            <a:endParaRPr lang="en-GB" sz="1100" dirty="0">
              <a:solidFill>
                <a:prstClr val="black"/>
              </a:solidFill>
              <a:ea typeface="Calibri"/>
              <a:cs typeface="Times New Roman"/>
            </a:endParaRPr>
          </a:p>
          <a:p>
            <a:pPr marL="171450" indent="-171450">
              <a:buFont typeface="Arial" panose="020B0604020202020204" pitchFamily="34" charset="0"/>
              <a:buChar char="•"/>
            </a:pPr>
            <a:r>
              <a:rPr lang="en-GB" sz="1100" dirty="0" smtClean="0">
                <a:solidFill>
                  <a:prstClr val="black"/>
                </a:solidFill>
                <a:ea typeface="Calibri"/>
                <a:cs typeface="Times New Roman"/>
              </a:rPr>
              <a:t>Quarterly </a:t>
            </a:r>
            <a:r>
              <a:rPr lang="en-GB" sz="1100" dirty="0">
                <a:solidFill>
                  <a:prstClr val="black"/>
                </a:solidFill>
                <a:ea typeface="Calibri"/>
                <a:cs typeface="Times New Roman"/>
              </a:rPr>
              <a:t>performance information </a:t>
            </a:r>
            <a:r>
              <a:rPr lang="en-GB" sz="1100" dirty="0" smtClean="0">
                <a:solidFill>
                  <a:prstClr val="black"/>
                </a:solidFill>
                <a:ea typeface="Calibri"/>
                <a:cs typeface="Times New Roman"/>
              </a:rPr>
              <a:t>reviews</a:t>
            </a:r>
          </a:p>
          <a:p>
            <a:pPr marL="171450" indent="-171450">
              <a:buFont typeface="Arial" panose="020B0604020202020204" pitchFamily="34" charset="0"/>
              <a:buChar char="•"/>
            </a:pPr>
            <a:endParaRPr lang="en-ZA" sz="1100" dirty="0">
              <a:solidFill>
                <a:prstClr val="black"/>
              </a:solidFill>
              <a:ea typeface="Calibri"/>
              <a:cs typeface="Times New Roman"/>
            </a:endParaRPr>
          </a:p>
          <a:p>
            <a:pPr marL="171450" indent="-171450">
              <a:buFont typeface="Arial" panose="020B0604020202020204" pitchFamily="34" charset="0"/>
              <a:buChar char="•"/>
            </a:pPr>
            <a:r>
              <a:rPr lang="en-GB" sz="1100" dirty="0">
                <a:solidFill>
                  <a:prstClr val="black"/>
                </a:solidFill>
                <a:ea typeface="Calibri"/>
                <a:cs typeface="Times New Roman"/>
              </a:rPr>
              <a:t>Review the entire performance information process for the alignment to the National Treasury’s framework for managing programme for performance information</a:t>
            </a:r>
            <a:r>
              <a:rPr lang="en-GB" dirty="0">
                <a:solidFill>
                  <a:prstClr val="black"/>
                </a:solidFill>
                <a:latin typeface="Arial"/>
                <a:ea typeface="Calibri"/>
                <a:cs typeface="Times New Roman"/>
              </a:rPr>
              <a:t>.</a:t>
            </a:r>
            <a:endParaRPr lang="en-ZA" dirty="0">
              <a:solidFill>
                <a:prstClr val="black"/>
              </a:solidFill>
              <a:ea typeface="Calibri"/>
              <a:cs typeface="Times New Roman"/>
            </a:endParaRPr>
          </a:p>
        </p:txBody>
      </p:sp>
    </p:spTree>
    <p:extLst>
      <p:ext uri="{BB962C8B-B14F-4D97-AF65-F5344CB8AC3E}">
        <p14:creationId xmlns:p14="http://schemas.microsoft.com/office/powerpoint/2010/main" xmlns="" val="34303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800" decel="100000"/>
                                        <p:tgtEl>
                                          <p:spTgt spid="8"/>
                                        </p:tgtEl>
                                      </p:cBhvr>
                                    </p:animEffect>
                                    <p:anim calcmode="lin" valueType="num">
                                      <p:cBhvr>
                                        <p:cTn id="34" dur="800" decel="100000" fill="hold"/>
                                        <p:tgtEl>
                                          <p:spTgt spid="8"/>
                                        </p:tgtEl>
                                        <p:attrNameLst>
                                          <p:attrName>style.rotation</p:attrName>
                                        </p:attrNameLst>
                                      </p:cBhvr>
                                      <p:tavLst>
                                        <p:tav tm="0">
                                          <p:val>
                                            <p:fltVal val="-90"/>
                                          </p:val>
                                        </p:tav>
                                        <p:tav tm="100000">
                                          <p:val>
                                            <p:fltVal val="0"/>
                                          </p:val>
                                        </p:tav>
                                      </p:tavLst>
                                    </p:anim>
                                    <p:anim calcmode="lin" valueType="num">
                                      <p:cBhvr>
                                        <p:cTn id="35" dur="800" decel="100000" fill="hold"/>
                                        <p:tgtEl>
                                          <p:spTgt spid="8"/>
                                        </p:tgtEl>
                                        <p:attrNameLst>
                                          <p:attrName>ppt_x</p:attrName>
                                        </p:attrNameLst>
                                      </p:cBhvr>
                                      <p:tavLst>
                                        <p:tav tm="0">
                                          <p:val>
                                            <p:strVal val="#ppt_x+0.4"/>
                                          </p:val>
                                        </p:tav>
                                        <p:tav tm="100000">
                                          <p:val>
                                            <p:strVal val="#ppt_x-0.05"/>
                                          </p:val>
                                        </p:tav>
                                      </p:tavLst>
                                    </p:anim>
                                    <p:anim calcmode="lin" valueType="num">
                                      <p:cBhvr>
                                        <p:cTn id="36" dur="800" decel="100000" fill="hold"/>
                                        <p:tgtEl>
                                          <p:spTgt spid="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Status of Audit per Indicator</a:t>
            </a:r>
            <a:endParaRPr lang="en-ZA"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137055802"/>
              </p:ext>
            </p:extLst>
          </p:nvPr>
        </p:nvGraphicFramePr>
        <p:xfrm>
          <a:off x="251522" y="1539880"/>
          <a:ext cx="8477001" cy="5039918"/>
        </p:xfrm>
        <a:graphic>
          <a:graphicData uri="http://schemas.openxmlformats.org/drawingml/2006/table">
            <a:tbl>
              <a:tblPr firstRow="1" firstCol="1" bandRow="1"/>
              <a:tblGrid>
                <a:gridCol w="432048">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995911">
                  <a:extLst>
                    <a:ext uri="{9D8B030D-6E8A-4147-A177-3AD203B41FA5}">
                      <a16:colId xmlns:a16="http://schemas.microsoft.com/office/drawing/2014/main" xmlns="" val="20003"/>
                    </a:ext>
                  </a:extLst>
                </a:gridCol>
                <a:gridCol w="1092321">
                  <a:extLst>
                    <a:ext uri="{9D8B030D-6E8A-4147-A177-3AD203B41FA5}">
                      <a16:colId xmlns:a16="http://schemas.microsoft.com/office/drawing/2014/main" xmlns="" val="20004"/>
                    </a:ext>
                  </a:extLst>
                </a:gridCol>
                <a:gridCol w="2284313">
                  <a:extLst>
                    <a:ext uri="{9D8B030D-6E8A-4147-A177-3AD203B41FA5}">
                      <a16:colId xmlns:a16="http://schemas.microsoft.com/office/drawing/2014/main" xmlns="" val="20005"/>
                    </a:ext>
                  </a:extLst>
                </a:gridCol>
              </a:tblGrid>
              <a:tr h="772718">
                <a:tc>
                  <a:txBody>
                    <a:bodyPr/>
                    <a:lstStyle/>
                    <a:p>
                      <a:pPr marL="180340" indent="-180340">
                        <a:spcAft>
                          <a:spcPts val="0"/>
                        </a:spcAft>
                      </a:pPr>
                      <a:r>
                        <a:rPr lang="en-ZA" sz="500" b="1" dirty="0">
                          <a:solidFill>
                            <a:srgbClr val="000000"/>
                          </a:solidFill>
                          <a:effectLst/>
                          <a:latin typeface="Arial"/>
                          <a:ea typeface="Calibri"/>
                          <a:cs typeface="Times New Roman"/>
                        </a:rPr>
                        <a:t>No</a:t>
                      </a:r>
                      <a:endParaRPr lang="en-ZA" sz="5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000" b="1" dirty="0">
                          <a:solidFill>
                            <a:srgbClr val="000000"/>
                          </a:solidFill>
                          <a:effectLst/>
                          <a:latin typeface="+mn-lt"/>
                          <a:ea typeface="Calibri"/>
                          <a:cs typeface="Times New Roman"/>
                        </a:rPr>
                        <a:t>Performance Indicator</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000" b="1" dirty="0" smtClean="0">
                          <a:solidFill>
                            <a:srgbClr val="000000"/>
                          </a:solidFill>
                          <a:effectLst/>
                          <a:latin typeface="+mn-lt"/>
                          <a:ea typeface="Calibri"/>
                          <a:cs typeface="Times New Roman"/>
                        </a:rPr>
                        <a:t>Q2 </a:t>
                      </a:r>
                      <a:r>
                        <a:rPr lang="en-ZA" sz="1000" b="1" dirty="0">
                          <a:solidFill>
                            <a:srgbClr val="000000"/>
                          </a:solidFill>
                          <a:effectLst/>
                          <a:latin typeface="+mn-lt"/>
                          <a:ea typeface="Calibri"/>
                          <a:cs typeface="Times New Roman"/>
                        </a:rPr>
                        <a:t>Performance Target</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14300" algn="l">
                        <a:spcAft>
                          <a:spcPts val="0"/>
                        </a:spcAft>
                        <a:tabLst>
                          <a:tab pos="180340" algn="l"/>
                        </a:tabLst>
                      </a:pPr>
                      <a:r>
                        <a:rPr lang="en-ZA" sz="1000" b="1" dirty="0">
                          <a:effectLst/>
                          <a:latin typeface="+mn-lt"/>
                          <a:ea typeface="Calibri"/>
                          <a:cs typeface="Times New Roman"/>
                        </a:rPr>
                        <a:t>Status as per QPR </a:t>
                      </a:r>
                      <a:r>
                        <a:rPr lang="en-ZA" sz="1000" b="1" dirty="0" smtClean="0">
                          <a:effectLst/>
                          <a:latin typeface="+mn-lt"/>
                          <a:ea typeface="Calibri"/>
                          <a:cs typeface="Times New Roman"/>
                        </a:rPr>
                        <a:t>2</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l">
                        <a:spcAft>
                          <a:spcPts val="0"/>
                        </a:spcAft>
                        <a:tabLst>
                          <a:tab pos="180340" algn="l"/>
                        </a:tabLst>
                      </a:pPr>
                      <a:r>
                        <a:rPr lang="en-ZA" sz="1000" b="1" dirty="0">
                          <a:effectLst/>
                          <a:latin typeface="+mn-lt"/>
                          <a:ea typeface="Calibri"/>
                          <a:cs typeface="Times New Roman"/>
                        </a:rPr>
                        <a:t>Status as per IA</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ctr">
                        <a:spcAft>
                          <a:spcPts val="0"/>
                        </a:spcAft>
                        <a:tabLst>
                          <a:tab pos="180340" algn="l"/>
                        </a:tabLst>
                      </a:pPr>
                      <a:r>
                        <a:rPr lang="en-ZA" sz="1000" b="1">
                          <a:effectLst/>
                          <a:latin typeface="+mn-lt"/>
                          <a:ea typeface="Calibri"/>
                          <a:cs typeface="Times New Roman"/>
                        </a:rPr>
                        <a:t>Auditor’s Conclusion/ Comments</a:t>
                      </a: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31815">
                <a:tc>
                  <a:txBody>
                    <a:bodyPr/>
                    <a:lstStyle/>
                    <a:p>
                      <a:pPr marL="0" lvl="0" indent="0" algn="just">
                        <a:spcAft>
                          <a:spcPts val="0"/>
                        </a:spcAft>
                        <a:buFont typeface="+mj-lt"/>
                        <a:buNone/>
                      </a:pPr>
                      <a:r>
                        <a:rPr lang="en-ZA" sz="1000" dirty="0" smtClean="0">
                          <a:effectLst/>
                          <a:latin typeface="Arial"/>
                          <a:ea typeface="Calibri"/>
                          <a:cs typeface="Times New Roman"/>
                        </a:rPr>
                        <a:t>1</a:t>
                      </a:r>
                      <a:r>
                        <a:rPr lang="en-ZA"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solidFill>
                            <a:srgbClr val="000000"/>
                          </a:solidFill>
                          <a:effectLst/>
                          <a:latin typeface="+mn-lt"/>
                          <a:ea typeface="Calibri"/>
                          <a:cs typeface="Times New Roman"/>
                        </a:rPr>
                        <a:t>Percentage of administrative expenditure </a:t>
                      </a:r>
                      <a:endParaRPr lang="en-ZA" sz="1000" dirty="0" smtClean="0">
                        <a:solidFill>
                          <a:srgbClr val="000000"/>
                        </a:solidFill>
                        <a:effectLst/>
                        <a:latin typeface="+mn-lt"/>
                        <a:ea typeface="Calibri"/>
                        <a:cs typeface="Times New Roman"/>
                      </a:endParaRPr>
                    </a:p>
                    <a:p>
                      <a:pPr marL="180340" indent="-180340" algn="just">
                        <a:spcAft>
                          <a:spcPts val="0"/>
                        </a:spcAft>
                      </a:pPr>
                      <a:r>
                        <a:rPr lang="en-ZA" sz="1000" dirty="0" smtClean="0">
                          <a:solidFill>
                            <a:srgbClr val="000000"/>
                          </a:solidFill>
                          <a:effectLst/>
                          <a:latin typeface="+mn-lt"/>
                          <a:ea typeface="Calibri"/>
                          <a:cs typeface="Times New Roman"/>
                        </a:rPr>
                        <a:t>(</a:t>
                      </a:r>
                      <a:r>
                        <a:rPr lang="en-ZA" sz="1000" dirty="0">
                          <a:solidFill>
                            <a:srgbClr val="000000"/>
                          </a:solidFill>
                          <a:effectLst/>
                          <a:latin typeface="+mn-lt"/>
                          <a:ea typeface="Calibri"/>
                          <a:cs typeface="Times New Roman"/>
                        </a:rPr>
                        <a:t>excluding capex) as compared to revenue maintained at</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a:solidFill>
                            <a:srgbClr val="000000"/>
                          </a:solidFill>
                          <a:effectLst/>
                          <a:latin typeface="+mn-lt"/>
                          <a:ea typeface="Calibri"/>
                          <a:cs typeface="Times New Roman"/>
                        </a:rPr>
                        <a:t>≤ 15%.</a:t>
                      </a: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a:solidFill>
                          <a:srgbClr val="00B050"/>
                        </a:solidFill>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spcAft>
                          <a:spcPts val="0"/>
                        </a:spcAft>
                        <a:tabLst>
                          <a:tab pos="180340" algn="l"/>
                        </a:tabLst>
                      </a:pPr>
                      <a:r>
                        <a:rPr lang="en-ZA" sz="1000" b="1" dirty="0">
                          <a:solidFill>
                            <a:srgbClr val="FF0000"/>
                          </a:solidFill>
                          <a:effectLst/>
                          <a:latin typeface="+mn-lt"/>
                          <a:ea typeface="Calibri"/>
                          <a:cs typeface="Times New Roman"/>
                        </a:rPr>
                        <a:t>Satisfactory</a:t>
                      </a:r>
                    </a:p>
                    <a:p>
                      <a:pPr marL="180340" indent="-180340">
                        <a:spcAft>
                          <a:spcPts val="0"/>
                        </a:spcAft>
                        <a:tabLst>
                          <a:tab pos="180340" algn="l"/>
                        </a:tabLst>
                      </a:pPr>
                      <a:r>
                        <a:rPr lang="en-ZA" sz="1000" dirty="0">
                          <a:effectLst/>
                          <a:latin typeface="+mn-lt"/>
                          <a:ea typeface="Calibri"/>
                          <a:cs typeface="Times New Roman"/>
                        </a:rPr>
                        <a:t>Evidence was sufficient and in line with TID.</a:t>
                      </a:r>
                    </a:p>
                    <a:p>
                      <a:pPr marL="180340" indent="-180340">
                        <a:spcAft>
                          <a:spcPts val="0"/>
                        </a:spcAft>
                        <a:tabLst>
                          <a:tab pos="180340" algn="l"/>
                        </a:tabLst>
                      </a:pPr>
                      <a:r>
                        <a:rPr lang="en-ZA" sz="1000" b="1" dirty="0">
                          <a:effectLst/>
                          <a:latin typeface="+mn-lt"/>
                          <a:ea typeface="Calibri"/>
                          <a:cs typeface="Times New Roman"/>
                        </a:rPr>
                        <a:t> </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4887">
                <a:tc>
                  <a:txBody>
                    <a:bodyPr/>
                    <a:lstStyle/>
                    <a:p>
                      <a:pPr marL="0" lvl="0" indent="0" algn="just">
                        <a:spcAft>
                          <a:spcPts val="0"/>
                        </a:spcAft>
                        <a:buFont typeface="+mj-lt"/>
                        <a:buNone/>
                      </a:pPr>
                      <a:r>
                        <a:rPr lang="en-ZA" sz="1000" dirty="0" smtClean="0">
                          <a:effectLst/>
                          <a:latin typeface="Arial"/>
                          <a:ea typeface="Calibri"/>
                          <a:cs typeface="Times New Roman"/>
                        </a:rPr>
                        <a:t>2</a:t>
                      </a:r>
                      <a:r>
                        <a:rPr lang="en-ZA"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solidFill>
                            <a:srgbClr val="000000"/>
                          </a:solidFill>
                          <a:effectLst/>
                          <a:latin typeface="+mn-lt"/>
                          <a:ea typeface="Calibri"/>
                          <a:cs typeface="Times New Roman"/>
                        </a:rPr>
                        <a:t>Percentage of valid invoices paid within 30 </a:t>
                      </a:r>
                      <a:endParaRPr lang="en-ZA" sz="1000" dirty="0" smtClean="0">
                        <a:solidFill>
                          <a:srgbClr val="000000"/>
                        </a:solidFill>
                        <a:effectLst/>
                        <a:latin typeface="+mn-lt"/>
                        <a:ea typeface="Calibri"/>
                        <a:cs typeface="Times New Roman"/>
                      </a:endParaRPr>
                    </a:p>
                    <a:p>
                      <a:pPr marL="180340" indent="-180340" algn="just">
                        <a:spcAft>
                          <a:spcPts val="0"/>
                        </a:spcAft>
                      </a:pPr>
                      <a:r>
                        <a:rPr lang="en-ZA" sz="1000" dirty="0" smtClean="0">
                          <a:solidFill>
                            <a:srgbClr val="000000"/>
                          </a:solidFill>
                          <a:effectLst/>
                          <a:latin typeface="+mn-lt"/>
                          <a:ea typeface="Calibri"/>
                          <a:cs typeface="Times New Roman"/>
                        </a:rPr>
                        <a:t>calendar </a:t>
                      </a:r>
                      <a:r>
                        <a:rPr lang="en-ZA" sz="1000" dirty="0">
                          <a:solidFill>
                            <a:srgbClr val="000000"/>
                          </a:solidFill>
                          <a:effectLst/>
                          <a:latin typeface="+mn-lt"/>
                          <a:ea typeface="Calibri"/>
                          <a:cs typeface="Times New Roman"/>
                        </a:rPr>
                        <a:t>days after receipt by the Fund</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solidFill>
                            <a:srgbClr val="000000"/>
                          </a:solidFill>
                          <a:effectLst/>
                          <a:latin typeface="+mn-lt"/>
                          <a:ea typeface="Calibri"/>
                          <a:cs typeface="Times New Roman"/>
                        </a:rPr>
                        <a:t>100% within </a:t>
                      </a:r>
                      <a:r>
                        <a:rPr lang="en-ZA" sz="1000" dirty="0" smtClean="0">
                          <a:solidFill>
                            <a:srgbClr val="000000"/>
                          </a:solidFill>
                          <a:effectLst/>
                          <a:latin typeface="+mn-lt"/>
                          <a:ea typeface="Calibri"/>
                          <a:cs typeface="Times New Roman"/>
                        </a:rPr>
                        <a:t>30</a:t>
                      </a:r>
                      <a:r>
                        <a:rPr lang="en-ZA" sz="1000" baseline="0" dirty="0" smtClean="0">
                          <a:solidFill>
                            <a:srgbClr val="000000"/>
                          </a:solidFill>
                          <a:effectLst/>
                          <a:latin typeface="+mn-lt"/>
                          <a:ea typeface="Calibri"/>
                          <a:cs typeface="Times New Roman"/>
                        </a:rPr>
                        <a:t> </a:t>
                      </a:r>
                    </a:p>
                    <a:p>
                      <a:pPr marL="180340" indent="-180340" algn="just">
                        <a:spcAft>
                          <a:spcPts val="0"/>
                        </a:spcAft>
                      </a:pPr>
                      <a:r>
                        <a:rPr lang="en-ZA" sz="1000" dirty="0" smtClean="0">
                          <a:solidFill>
                            <a:srgbClr val="000000"/>
                          </a:solidFill>
                          <a:effectLst/>
                          <a:latin typeface="+mn-lt"/>
                          <a:ea typeface="Calibri"/>
                          <a:cs typeface="Times New Roman"/>
                        </a:rPr>
                        <a:t>calendar </a:t>
                      </a:r>
                      <a:r>
                        <a:rPr lang="en-ZA" sz="1000" dirty="0">
                          <a:solidFill>
                            <a:srgbClr val="000000"/>
                          </a:solidFill>
                          <a:effectLst/>
                          <a:latin typeface="+mn-lt"/>
                          <a:ea typeface="Calibri"/>
                          <a:cs typeface="Times New Roman"/>
                        </a:rPr>
                        <a:t>days</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a:effectLst/>
                        <a:latin typeface="+mn-lt"/>
                        <a:ea typeface="Calibri"/>
                        <a:cs typeface="Times New Roman"/>
                      </a:endParaRPr>
                    </a:p>
                    <a:p>
                      <a:pPr marL="180340" indent="-180340">
                        <a:spcAft>
                          <a:spcPts val="0"/>
                        </a:spcAft>
                      </a:pPr>
                      <a:r>
                        <a:rPr lang="en-US" sz="1000">
                          <a:effectLst/>
                          <a:latin typeface="+mn-lt"/>
                          <a:ea typeface="Calibri"/>
                          <a:cs typeface="Times New Roman"/>
                        </a:rPr>
                        <a:t> </a:t>
                      </a: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1" dirty="0">
                          <a:solidFill>
                            <a:srgbClr val="FF0000"/>
                          </a:solidFill>
                          <a:effectLst/>
                          <a:latin typeface="+mn-lt"/>
                          <a:ea typeface="Calibri"/>
                          <a:cs typeface="Times New Roman"/>
                        </a:rPr>
                        <a:t>Satisfactory,</a:t>
                      </a:r>
                    </a:p>
                    <a:p>
                      <a:pPr marL="20320" indent="-20320">
                        <a:spcAft>
                          <a:spcPts val="0"/>
                        </a:spcAft>
                        <a:tabLst>
                          <a:tab pos="20320" algn="l"/>
                        </a:tabLst>
                      </a:pPr>
                      <a:r>
                        <a:rPr lang="en-ZA" sz="1000" dirty="0">
                          <a:effectLst/>
                          <a:latin typeface="+mn-lt"/>
                          <a:ea typeface="Calibri"/>
                          <a:cs typeface="Times New Roman"/>
                        </a:rPr>
                        <a:t>Evidence was sufficient and in line with TID.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58260">
                <a:tc>
                  <a:txBody>
                    <a:bodyPr/>
                    <a:lstStyle/>
                    <a:p>
                      <a:pPr marL="0" lvl="0" indent="0" algn="just">
                        <a:spcAft>
                          <a:spcPts val="0"/>
                        </a:spcAft>
                        <a:buFont typeface="+mj-lt"/>
                        <a:buNone/>
                      </a:pPr>
                      <a:r>
                        <a:rPr lang="en-ZA" sz="1000" dirty="0" smtClean="0">
                          <a:effectLst/>
                          <a:latin typeface="Arial"/>
                          <a:ea typeface="Calibri"/>
                          <a:cs typeface="Times New Roman"/>
                        </a:rPr>
                        <a:t>3</a:t>
                      </a:r>
                      <a:r>
                        <a:rPr lang="en-ZA"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solidFill>
                            <a:srgbClr val="000000"/>
                          </a:solidFill>
                          <a:effectLst/>
                          <a:latin typeface="+mn-lt"/>
                          <a:ea typeface="Calibri"/>
                          <a:cs typeface="Times New Roman"/>
                        </a:rPr>
                        <a:t>Percentage return on listed investments.</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solidFill>
                            <a:srgbClr val="000000"/>
                          </a:solidFill>
                          <a:effectLst/>
                          <a:latin typeface="+mn-lt"/>
                          <a:ea typeface="Calibri"/>
                          <a:cs typeface="Times New Roman"/>
                        </a:rPr>
                        <a:t>Percentage</a:t>
                      </a:r>
                      <a:r>
                        <a:rPr lang="en-ZA" sz="1000" dirty="0">
                          <a:effectLst/>
                          <a:latin typeface="+mn-lt"/>
                          <a:ea typeface="Calibri"/>
                          <a:cs typeface="Times New Roman"/>
                        </a:rPr>
                        <a:t> return on </a:t>
                      </a:r>
                      <a:endParaRPr lang="en-ZA" sz="1000" dirty="0" smtClean="0">
                        <a:effectLst/>
                        <a:latin typeface="+mn-lt"/>
                        <a:ea typeface="Calibri"/>
                        <a:cs typeface="Times New Roman"/>
                      </a:endParaRPr>
                    </a:p>
                    <a:p>
                      <a:pPr marL="180340" indent="-180340" algn="just">
                        <a:spcAft>
                          <a:spcPts val="0"/>
                        </a:spcAft>
                      </a:pPr>
                      <a:r>
                        <a:rPr lang="en-ZA" sz="1000" dirty="0" smtClean="0">
                          <a:effectLst/>
                          <a:latin typeface="+mn-lt"/>
                          <a:ea typeface="Calibri"/>
                          <a:cs typeface="Times New Roman"/>
                        </a:rPr>
                        <a:t>listed </a:t>
                      </a:r>
                      <a:r>
                        <a:rPr lang="en-ZA" sz="1000" dirty="0">
                          <a:effectLst/>
                          <a:latin typeface="+mn-lt"/>
                          <a:ea typeface="Calibri"/>
                          <a:cs typeface="Times New Roman"/>
                        </a:rPr>
                        <a:t>investments ≥ </a:t>
                      </a:r>
                      <a:endParaRPr lang="en-ZA" sz="1000" dirty="0" smtClean="0">
                        <a:effectLst/>
                        <a:latin typeface="+mn-lt"/>
                        <a:ea typeface="Calibri"/>
                        <a:cs typeface="Times New Roman"/>
                      </a:endParaRPr>
                    </a:p>
                    <a:p>
                      <a:pPr marL="180340" indent="-180340" algn="just">
                        <a:spcAft>
                          <a:spcPts val="0"/>
                        </a:spcAft>
                      </a:pPr>
                      <a:r>
                        <a:rPr lang="en-ZA" sz="1000" dirty="0" smtClean="0">
                          <a:effectLst/>
                          <a:latin typeface="+mn-lt"/>
                          <a:ea typeface="Calibri"/>
                          <a:cs typeface="Times New Roman"/>
                        </a:rPr>
                        <a:t>the </a:t>
                      </a:r>
                      <a:r>
                        <a:rPr lang="en-ZA" sz="1000" dirty="0">
                          <a:effectLst/>
                          <a:latin typeface="+mn-lt"/>
                          <a:ea typeface="Calibri"/>
                          <a:cs typeface="Times New Roman"/>
                        </a:rPr>
                        <a:t>benchmark </a:t>
                      </a:r>
                      <a:endParaRPr lang="en-ZA" sz="1000" dirty="0" smtClean="0">
                        <a:effectLst/>
                        <a:latin typeface="+mn-lt"/>
                        <a:ea typeface="Calibri"/>
                        <a:cs typeface="Times New Roman"/>
                      </a:endParaRPr>
                    </a:p>
                    <a:p>
                      <a:pPr marL="180340" indent="-180340" algn="just">
                        <a:spcAft>
                          <a:spcPts val="0"/>
                        </a:spcAft>
                      </a:pPr>
                      <a:r>
                        <a:rPr lang="en-ZA" sz="1000" b="1" dirty="0" smtClean="0">
                          <a:effectLst/>
                          <a:latin typeface="+mn-lt"/>
                          <a:ea typeface="Calibri"/>
                          <a:cs typeface="Times New Roman"/>
                        </a:rPr>
                        <a:t>Benchmark=3.80</a:t>
                      </a:r>
                      <a:r>
                        <a:rPr lang="en-ZA" sz="1000" b="1" dirty="0">
                          <a:effectLst/>
                          <a:latin typeface="+mn-lt"/>
                          <a:ea typeface="Calibri"/>
                          <a:cs typeface="Times New Roman"/>
                        </a:rPr>
                        <a:t>%</a:t>
                      </a:r>
                      <a:r>
                        <a:rPr lang="en-ZA" sz="1000" dirty="0">
                          <a:effectLst/>
                          <a:latin typeface="+mn-lt"/>
                          <a:ea typeface="Calibri"/>
                          <a:cs typeface="Times New Roman"/>
                        </a:rPr>
                        <a:t>(</a:t>
                      </a:r>
                      <a:r>
                        <a:rPr lang="en-ZA" sz="1000" dirty="0" smtClean="0">
                          <a:effectLst/>
                          <a:latin typeface="+mn-lt"/>
                          <a:ea typeface="Calibri"/>
                          <a:cs typeface="Times New Roman"/>
                        </a:rPr>
                        <a:t>4.5</a:t>
                      </a:r>
                    </a:p>
                    <a:p>
                      <a:pPr marL="180340" indent="-180340" algn="just">
                        <a:spcAft>
                          <a:spcPts val="0"/>
                        </a:spcAft>
                      </a:pPr>
                      <a:r>
                        <a:rPr lang="en-ZA" sz="1000" dirty="0" smtClean="0">
                          <a:effectLst/>
                          <a:latin typeface="+mn-lt"/>
                          <a:ea typeface="Calibri"/>
                          <a:cs typeface="Times New Roman"/>
                        </a:rPr>
                        <a:t>9</a:t>
                      </a:r>
                      <a:r>
                        <a:rPr lang="en-ZA" sz="1000" dirty="0">
                          <a:effectLst/>
                          <a:latin typeface="+mn-lt"/>
                          <a:ea typeface="Calibri"/>
                          <a:cs typeface="Times New Roman"/>
                        </a:rPr>
                        <a:t>)</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1" dirty="0">
                          <a:solidFill>
                            <a:srgbClr val="FF0000"/>
                          </a:solidFill>
                          <a:effectLst/>
                          <a:latin typeface="+mn-lt"/>
                          <a:ea typeface="Calibri"/>
                          <a:cs typeface="Times New Roman"/>
                        </a:rPr>
                        <a:t>Satisfactory</a:t>
                      </a:r>
                      <a:r>
                        <a:rPr lang="en-ZA" sz="1000" dirty="0">
                          <a:effectLst/>
                          <a:latin typeface="+mn-lt"/>
                          <a:ea typeface="Calibri"/>
                          <a:cs typeface="Times New Roman"/>
                        </a:rPr>
                        <a:t>,</a:t>
                      </a:r>
                    </a:p>
                    <a:p>
                      <a:pPr marL="20320" indent="-20320">
                        <a:spcAft>
                          <a:spcPts val="0"/>
                        </a:spcAft>
                        <a:tabLst>
                          <a:tab pos="20320" algn="l"/>
                        </a:tabLst>
                      </a:pPr>
                      <a:r>
                        <a:rPr lang="en-ZA" sz="1000" dirty="0">
                          <a:effectLst/>
                          <a:latin typeface="+mn-lt"/>
                          <a:ea typeface="Calibri"/>
                          <a:cs typeface="Times New Roman"/>
                        </a:rPr>
                        <a:t>Evidence was sufficient and in line with TID.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31815">
                <a:tc>
                  <a:txBody>
                    <a:bodyPr/>
                    <a:lstStyle/>
                    <a:p>
                      <a:pPr marL="0" lvl="0" indent="0">
                        <a:spcAft>
                          <a:spcPts val="0"/>
                        </a:spcAft>
                        <a:buFont typeface="+mj-lt"/>
                        <a:buNone/>
                      </a:pPr>
                      <a:r>
                        <a:rPr lang="en-GB" sz="1000" dirty="0" smtClean="0">
                          <a:effectLst/>
                          <a:latin typeface="Arial"/>
                          <a:ea typeface="Calibri"/>
                          <a:cs typeface="Times New Roman"/>
                        </a:rPr>
                        <a:t>4</a:t>
                      </a:r>
                      <a:r>
                        <a:rPr lang="en-GB"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solidFill>
                            <a:srgbClr val="000000"/>
                          </a:solidFill>
                          <a:effectLst/>
                          <a:latin typeface="+mn-lt"/>
                          <a:ea typeface="Calibri"/>
                          <a:cs typeface="Times New Roman"/>
                        </a:rPr>
                        <a:t>Percentage of vacancy rate maintained at </a:t>
                      </a:r>
                      <a:endParaRPr lang="en-ZA" sz="1000" dirty="0" smtClean="0">
                        <a:solidFill>
                          <a:srgbClr val="000000"/>
                        </a:solidFill>
                        <a:effectLst/>
                        <a:latin typeface="+mn-lt"/>
                        <a:ea typeface="Calibri"/>
                        <a:cs typeface="Times New Roman"/>
                      </a:endParaRPr>
                    </a:p>
                    <a:p>
                      <a:pPr marL="180340" indent="-180340" algn="just">
                        <a:spcAft>
                          <a:spcPts val="0"/>
                        </a:spcAft>
                      </a:pPr>
                      <a:r>
                        <a:rPr lang="en-ZA" sz="1000" dirty="0" smtClean="0">
                          <a:solidFill>
                            <a:srgbClr val="000000"/>
                          </a:solidFill>
                          <a:effectLst/>
                          <a:latin typeface="+mn-lt"/>
                          <a:ea typeface="Calibri"/>
                          <a:cs typeface="Times New Roman"/>
                        </a:rPr>
                        <a:t>≤</a:t>
                      </a:r>
                      <a:r>
                        <a:rPr lang="en-ZA" sz="1000" dirty="0">
                          <a:solidFill>
                            <a:srgbClr val="000000"/>
                          </a:solidFill>
                          <a:effectLst/>
                          <a:latin typeface="+mn-lt"/>
                          <a:ea typeface="Calibri"/>
                          <a:cs typeface="Times New Roman"/>
                        </a:rPr>
                        <a:t>10%</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Vacancy rate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maintained </a:t>
                      </a:r>
                      <a:r>
                        <a:rPr lang="en-ZA" sz="1000" dirty="0">
                          <a:effectLst/>
                          <a:latin typeface="+mn-lt"/>
                          <a:ea typeface="Calibri"/>
                          <a:cs typeface="Times New Roman"/>
                        </a:rPr>
                        <a:t>at </a:t>
                      </a:r>
                      <a:r>
                        <a:rPr lang="en-ZA" sz="1000" dirty="0">
                          <a:solidFill>
                            <a:srgbClr val="000000"/>
                          </a:solidFill>
                          <a:effectLst/>
                          <a:latin typeface="+mn-lt"/>
                          <a:ea typeface="Calibri"/>
                          <a:cs typeface="Times New Roman"/>
                        </a:rPr>
                        <a:t>≤</a:t>
                      </a:r>
                      <a:r>
                        <a:rPr lang="en-ZA" sz="1000" dirty="0">
                          <a:effectLst/>
                          <a:latin typeface="+mn-lt"/>
                          <a:ea typeface="Calibri"/>
                          <a:cs typeface="Times New Roman"/>
                        </a:rPr>
                        <a:t>10%</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1" dirty="0">
                          <a:solidFill>
                            <a:srgbClr val="FF0000"/>
                          </a:solidFill>
                          <a:effectLst/>
                          <a:latin typeface="+mn-lt"/>
                          <a:ea typeface="Calibri"/>
                          <a:cs typeface="Times New Roman"/>
                        </a:rPr>
                        <a:t>Satisfactory,</a:t>
                      </a:r>
                    </a:p>
                    <a:p>
                      <a:pPr marL="20320" indent="-20320">
                        <a:spcAft>
                          <a:spcPts val="0"/>
                        </a:spcAft>
                        <a:tabLst>
                          <a:tab pos="20320" algn="l"/>
                        </a:tabLst>
                      </a:pPr>
                      <a:r>
                        <a:rPr lang="en-ZA" sz="1000" dirty="0">
                          <a:effectLst/>
                          <a:latin typeface="+mn-lt"/>
                          <a:ea typeface="Calibri"/>
                          <a:cs typeface="Times New Roman"/>
                        </a:rPr>
                        <a:t>Evidence was sufficient and in line with TID.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80988">
                <a:tc>
                  <a:txBody>
                    <a:bodyPr/>
                    <a:lstStyle/>
                    <a:p>
                      <a:pPr marL="0" lvl="0" indent="0" algn="just">
                        <a:spcAft>
                          <a:spcPts val="0"/>
                        </a:spcAft>
                        <a:buFont typeface="+mj-lt"/>
                        <a:buNone/>
                      </a:pPr>
                      <a:r>
                        <a:rPr lang="en-GB" sz="1000" dirty="0" smtClean="0">
                          <a:effectLst/>
                          <a:latin typeface="Arial"/>
                          <a:ea typeface="Calibri"/>
                          <a:cs typeface="Times New Roman"/>
                        </a:rPr>
                        <a:t>5</a:t>
                      </a:r>
                      <a:r>
                        <a:rPr lang="en-GB"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solidFill>
                            <a:srgbClr val="000000"/>
                          </a:solidFill>
                          <a:effectLst/>
                          <a:latin typeface="+mn-lt"/>
                          <a:ea typeface="Calibri"/>
                          <a:cs typeface="Times New Roman"/>
                        </a:rPr>
                        <a:t>Integrated claims management System </a:t>
                      </a:r>
                      <a:endParaRPr lang="en-ZA" sz="1000" dirty="0" smtClean="0">
                        <a:solidFill>
                          <a:srgbClr val="000000"/>
                        </a:solidFill>
                        <a:effectLst/>
                        <a:latin typeface="+mn-lt"/>
                        <a:ea typeface="Calibri"/>
                        <a:cs typeface="Times New Roman"/>
                      </a:endParaRPr>
                    </a:p>
                    <a:p>
                      <a:pPr marL="180340" indent="-180340">
                        <a:spcAft>
                          <a:spcPts val="0"/>
                        </a:spcAft>
                      </a:pPr>
                      <a:r>
                        <a:rPr lang="en-ZA" sz="1000" dirty="0" smtClean="0">
                          <a:solidFill>
                            <a:srgbClr val="000000"/>
                          </a:solidFill>
                          <a:effectLst/>
                          <a:latin typeface="+mn-lt"/>
                          <a:ea typeface="Calibri"/>
                          <a:cs typeface="Times New Roman"/>
                        </a:rPr>
                        <a:t>(</a:t>
                      </a:r>
                      <a:r>
                        <a:rPr lang="en-ZA" sz="1000" dirty="0">
                          <a:solidFill>
                            <a:srgbClr val="000000"/>
                          </a:solidFill>
                          <a:effectLst/>
                          <a:latin typeface="+mn-lt"/>
                          <a:ea typeface="Calibri"/>
                          <a:cs typeface="Times New Roman"/>
                        </a:rPr>
                        <a:t>ICMS) implemented (Phase1)</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solidFill>
                            <a:srgbClr val="000000"/>
                          </a:solidFill>
                          <a:effectLst/>
                          <a:latin typeface="+mn-lt"/>
                          <a:ea typeface="Calibri"/>
                          <a:cs typeface="Times New Roman"/>
                        </a:rPr>
                        <a:t>Due diligence report on </a:t>
                      </a:r>
                      <a:endParaRPr lang="en-ZA" sz="1000" dirty="0" smtClean="0">
                        <a:solidFill>
                          <a:srgbClr val="000000"/>
                        </a:solidFill>
                        <a:effectLst/>
                        <a:latin typeface="+mn-lt"/>
                        <a:ea typeface="Calibri"/>
                        <a:cs typeface="Times New Roman"/>
                      </a:endParaRPr>
                    </a:p>
                    <a:p>
                      <a:pPr marL="180340" indent="-180340">
                        <a:spcAft>
                          <a:spcPts val="0"/>
                        </a:spcAft>
                      </a:pPr>
                      <a:r>
                        <a:rPr lang="en-ZA" sz="1000" dirty="0" smtClean="0">
                          <a:solidFill>
                            <a:srgbClr val="000000"/>
                          </a:solidFill>
                          <a:effectLst/>
                          <a:latin typeface="+mn-lt"/>
                          <a:ea typeface="Calibri"/>
                          <a:cs typeface="Times New Roman"/>
                        </a:rPr>
                        <a:t>the </a:t>
                      </a:r>
                      <a:r>
                        <a:rPr lang="en-ZA" sz="1000" dirty="0">
                          <a:solidFill>
                            <a:srgbClr val="000000"/>
                          </a:solidFill>
                          <a:effectLst/>
                          <a:latin typeface="+mn-lt"/>
                          <a:ea typeface="Calibri"/>
                          <a:cs typeface="Times New Roman"/>
                        </a:rPr>
                        <a:t>availability of the </a:t>
                      </a:r>
                      <a:endParaRPr lang="en-ZA" sz="1000" dirty="0" smtClean="0">
                        <a:solidFill>
                          <a:srgbClr val="000000"/>
                        </a:solidFill>
                        <a:effectLst/>
                        <a:latin typeface="+mn-lt"/>
                        <a:ea typeface="Calibri"/>
                        <a:cs typeface="Times New Roman"/>
                      </a:endParaRPr>
                    </a:p>
                    <a:p>
                      <a:pPr marL="180340" indent="-180340">
                        <a:spcAft>
                          <a:spcPts val="0"/>
                        </a:spcAft>
                      </a:pPr>
                      <a:r>
                        <a:rPr lang="en-ZA" sz="1000" dirty="0" smtClean="0">
                          <a:solidFill>
                            <a:srgbClr val="000000"/>
                          </a:solidFill>
                          <a:effectLst/>
                          <a:latin typeface="+mn-lt"/>
                          <a:ea typeface="Calibri"/>
                          <a:cs typeface="Times New Roman"/>
                        </a:rPr>
                        <a:t>current </a:t>
                      </a:r>
                      <a:r>
                        <a:rPr lang="en-ZA" sz="1000" dirty="0">
                          <a:solidFill>
                            <a:srgbClr val="000000"/>
                          </a:solidFill>
                          <a:effectLst/>
                          <a:latin typeface="+mn-lt"/>
                          <a:ea typeface="Calibri"/>
                          <a:cs typeface="Times New Roman"/>
                        </a:rPr>
                        <a:t>SAP Release 1 </a:t>
                      </a:r>
                      <a:endParaRPr lang="en-ZA" sz="1000" dirty="0" smtClean="0">
                        <a:solidFill>
                          <a:srgbClr val="000000"/>
                        </a:solidFill>
                        <a:effectLst/>
                        <a:latin typeface="+mn-lt"/>
                        <a:ea typeface="Calibri"/>
                        <a:cs typeface="Times New Roman"/>
                      </a:endParaRPr>
                    </a:p>
                    <a:p>
                      <a:pPr marL="180340" indent="-180340">
                        <a:spcAft>
                          <a:spcPts val="0"/>
                        </a:spcAft>
                      </a:pPr>
                      <a:r>
                        <a:rPr lang="en-ZA" sz="1000" dirty="0" smtClean="0">
                          <a:solidFill>
                            <a:srgbClr val="000000"/>
                          </a:solidFill>
                          <a:effectLst/>
                          <a:latin typeface="+mn-lt"/>
                          <a:ea typeface="Calibri"/>
                          <a:cs typeface="Times New Roman"/>
                        </a:rPr>
                        <a:t>developed</a:t>
                      </a:r>
                      <a:r>
                        <a:rPr lang="en-ZA" sz="1000" dirty="0">
                          <a:solidFill>
                            <a:srgbClr val="000000"/>
                          </a:solidFill>
                          <a:effectLst/>
                          <a:latin typeface="+mn-lt"/>
                          <a:ea typeface="Calibri"/>
                          <a:cs typeface="Times New Roman"/>
                        </a:rPr>
                        <a:t>.</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1" dirty="0">
                          <a:solidFill>
                            <a:srgbClr val="FF0000"/>
                          </a:solidFill>
                          <a:effectLst/>
                          <a:latin typeface="+mn-lt"/>
                          <a:ea typeface="Calibri"/>
                          <a:cs typeface="Times New Roman"/>
                        </a:rPr>
                        <a:t>Satisfactory,</a:t>
                      </a:r>
                    </a:p>
                    <a:p>
                      <a:pPr marL="20320" indent="-20320">
                        <a:spcAft>
                          <a:spcPts val="0"/>
                        </a:spcAft>
                        <a:tabLst>
                          <a:tab pos="20320" algn="l"/>
                        </a:tabLst>
                      </a:pPr>
                      <a:r>
                        <a:rPr lang="en-ZA" sz="1000" dirty="0">
                          <a:effectLst/>
                          <a:latin typeface="+mn-lt"/>
                          <a:ea typeface="Calibri"/>
                          <a:cs typeface="Times New Roman"/>
                        </a:rPr>
                        <a:t>Evidence was sufficient and in line with TID</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31815">
                <a:tc>
                  <a:txBody>
                    <a:bodyPr/>
                    <a:lstStyle/>
                    <a:p>
                      <a:pPr marL="0" lvl="0" indent="0">
                        <a:spcAft>
                          <a:spcPts val="0"/>
                        </a:spcAft>
                        <a:buFont typeface="+mj-lt"/>
                        <a:buNone/>
                      </a:pPr>
                      <a:r>
                        <a:rPr lang="en-ZA" sz="1000" dirty="0" smtClean="0">
                          <a:effectLst/>
                          <a:latin typeface="Arial"/>
                          <a:ea typeface="Calibri"/>
                          <a:cs typeface="Times New Roman"/>
                        </a:rPr>
                        <a:t>6</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19685">
                        <a:spcAft>
                          <a:spcPts val="0"/>
                        </a:spcAft>
                      </a:pPr>
                      <a:r>
                        <a:rPr lang="en-ZA" sz="1000" dirty="0">
                          <a:effectLst/>
                          <a:latin typeface="+mn-lt"/>
                          <a:ea typeface="Calibri"/>
                          <a:cs typeface="Times New Roman"/>
                        </a:rPr>
                        <a:t>Percentage of valid claims (Unemployment benefit) with complete information approved or rejected within specified time frames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a:effectLst/>
                          <a:latin typeface="+mn-lt"/>
                          <a:ea typeface="Calibri"/>
                          <a:cs typeface="Times New Roman"/>
                        </a:rPr>
                        <a:t>90% within 15 working days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1" dirty="0">
                          <a:solidFill>
                            <a:srgbClr val="FF0000"/>
                          </a:solidFill>
                          <a:effectLst/>
                          <a:latin typeface="+mn-lt"/>
                          <a:ea typeface="Calibri"/>
                          <a:cs typeface="Times New Roman"/>
                        </a:rPr>
                        <a:t>Satisfactory,</a:t>
                      </a:r>
                    </a:p>
                    <a:p>
                      <a:pPr marL="20320" indent="-20320">
                        <a:spcAft>
                          <a:spcPts val="0"/>
                        </a:spcAft>
                        <a:tabLst>
                          <a:tab pos="20320" algn="l"/>
                        </a:tabLst>
                      </a:pPr>
                      <a:r>
                        <a:rPr lang="en-ZA" sz="1000" dirty="0">
                          <a:effectLst/>
                          <a:latin typeface="+mn-lt"/>
                          <a:ea typeface="Calibri"/>
                          <a:cs typeface="Times New Roman"/>
                        </a:rPr>
                        <a:t>Evidence was sufficient and in line with TID, </a:t>
                      </a:r>
                    </a:p>
                    <a:p>
                      <a:pPr marL="20320" indent="-20320">
                        <a:spcAft>
                          <a:spcPts val="0"/>
                        </a:spcAft>
                        <a:tabLst>
                          <a:tab pos="20320" algn="l"/>
                        </a:tabLst>
                      </a:pPr>
                      <a:r>
                        <a:rPr lang="en-ZA" sz="1000" dirty="0">
                          <a:effectLst/>
                          <a:latin typeface="+mn-lt"/>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09087">
                <a:tc>
                  <a:txBody>
                    <a:bodyPr/>
                    <a:lstStyle/>
                    <a:p>
                      <a:pPr marL="0" lvl="0" indent="0">
                        <a:spcAft>
                          <a:spcPts val="0"/>
                        </a:spcAft>
                        <a:buFont typeface="+mj-lt"/>
                        <a:buNone/>
                      </a:pPr>
                      <a:r>
                        <a:rPr lang="en-ZA" sz="1000" dirty="0" smtClean="0">
                          <a:effectLst/>
                          <a:latin typeface="Arial"/>
                          <a:ea typeface="Calibri"/>
                          <a:cs typeface="Times New Roman"/>
                        </a:rPr>
                        <a:t>7</a:t>
                      </a:r>
                      <a:r>
                        <a:rPr lang="en-ZA"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Percentage of valid claims (</a:t>
                      </a:r>
                      <a:r>
                        <a:rPr lang="en-ZA" sz="1000" dirty="0" smtClean="0">
                          <a:effectLst/>
                          <a:latin typeface="+mn-lt"/>
                          <a:ea typeface="Calibri"/>
                          <a:cs typeface="Times New Roman"/>
                        </a:rPr>
                        <a:t>In-service</a:t>
                      </a:r>
                      <a:r>
                        <a:rPr lang="en-ZA" sz="1000" baseline="0" dirty="0" smtClean="0">
                          <a:effectLst/>
                          <a:latin typeface="+mn-lt"/>
                          <a:ea typeface="Calibri"/>
                          <a:cs typeface="Times New Roman"/>
                        </a:rPr>
                        <a:t> </a:t>
                      </a:r>
                    </a:p>
                    <a:p>
                      <a:pPr marL="180340" indent="-180340">
                        <a:spcAft>
                          <a:spcPts val="0"/>
                        </a:spcAft>
                      </a:pPr>
                      <a:r>
                        <a:rPr lang="en-ZA" sz="1000" dirty="0" smtClean="0">
                          <a:effectLst/>
                          <a:latin typeface="+mn-lt"/>
                          <a:ea typeface="Calibri"/>
                          <a:cs typeface="Times New Roman"/>
                        </a:rPr>
                        <a:t>benefits</a:t>
                      </a:r>
                      <a:r>
                        <a:rPr lang="en-ZA" sz="1000" dirty="0">
                          <a:effectLst/>
                          <a:latin typeface="+mn-lt"/>
                          <a:ea typeface="Calibri"/>
                          <a:cs typeface="Times New Roman"/>
                        </a:rPr>
                        <a:t>; Maternity, illness and adoption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benefits</a:t>
                      </a:r>
                      <a:r>
                        <a:rPr lang="en-ZA" sz="1000" dirty="0">
                          <a:effectLst/>
                          <a:latin typeface="+mn-lt"/>
                          <a:ea typeface="Calibri"/>
                          <a:cs typeface="Times New Roman"/>
                        </a:rPr>
                        <a:t>) with complete information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approved </a:t>
                      </a:r>
                      <a:r>
                        <a:rPr lang="en-ZA" sz="1000" dirty="0">
                          <a:effectLst/>
                          <a:latin typeface="+mn-lt"/>
                          <a:ea typeface="Calibri"/>
                          <a:cs typeface="Times New Roman"/>
                        </a:rPr>
                        <a:t>or rejected within specified time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frames</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90% within 10 working days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320" indent="-20320">
                        <a:spcAft>
                          <a:spcPts val="0"/>
                        </a:spcAft>
                        <a:tabLst>
                          <a:tab pos="20320" algn="l"/>
                        </a:tabLst>
                      </a:pPr>
                      <a:r>
                        <a:rPr lang="en-ZA" sz="1000" b="1" dirty="0">
                          <a:solidFill>
                            <a:srgbClr val="FF0000"/>
                          </a:solidFill>
                          <a:effectLst/>
                          <a:latin typeface="+mn-lt"/>
                          <a:ea typeface="Calibri"/>
                          <a:cs typeface="Times New Roman"/>
                        </a:rPr>
                        <a:t>Satisfactory,</a:t>
                      </a:r>
                    </a:p>
                    <a:p>
                      <a:pPr marL="20320" indent="-20320">
                        <a:spcAft>
                          <a:spcPts val="0"/>
                        </a:spcAft>
                        <a:tabLst>
                          <a:tab pos="20320" algn="l"/>
                        </a:tabLst>
                      </a:pPr>
                      <a:r>
                        <a:rPr lang="en-ZA" sz="1000" dirty="0">
                          <a:effectLst/>
                          <a:latin typeface="+mn-lt"/>
                          <a:ea typeface="Calibri"/>
                          <a:cs typeface="Times New Roman"/>
                        </a:rPr>
                        <a:t>Evidence was sufficient and in line with TID.</a:t>
                      </a:r>
                    </a:p>
                    <a:p>
                      <a:pPr marL="20320" indent="-20320">
                        <a:spcAft>
                          <a:spcPts val="0"/>
                        </a:spcAft>
                        <a:tabLst>
                          <a:tab pos="20320" algn="l"/>
                        </a:tabLst>
                      </a:pPr>
                      <a:r>
                        <a:rPr lang="en-ZA" sz="1000" dirty="0">
                          <a:effectLst/>
                          <a:latin typeface="+mn-lt"/>
                          <a:ea typeface="Calibri"/>
                          <a:cs typeface="Times New Roman"/>
                        </a:rPr>
                        <a:t> </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8" name="Flowchart: Terminator 7"/>
          <p:cNvSpPr/>
          <p:nvPr/>
        </p:nvSpPr>
        <p:spPr>
          <a:xfrm>
            <a:off x="4487570" y="628498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9" name="Flowchart: Terminator 8"/>
          <p:cNvSpPr/>
          <p:nvPr/>
        </p:nvSpPr>
        <p:spPr>
          <a:xfrm>
            <a:off x="4529762" y="4843309"/>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0" name="Flowchart: Terminator 9"/>
          <p:cNvSpPr/>
          <p:nvPr/>
        </p:nvSpPr>
        <p:spPr>
          <a:xfrm>
            <a:off x="4516562" y="5408230"/>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1" name="Flowchart: Terminator 10"/>
          <p:cNvSpPr/>
          <p:nvPr/>
        </p:nvSpPr>
        <p:spPr>
          <a:xfrm>
            <a:off x="5652119" y="3670074"/>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2" name="Flowchart: Terminator 11"/>
          <p:cNvSpPr/>
          <p:nvPr/>
        </p:nvSpPr>
        <p:spPr>
          <a:xfrm>
            <a:off x="5612963" y="4835371"/>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4" name="Flowchart: Terminator 13"/>
          <p:cNvSpPr/>
          <p:nvPr/>
        </p:nvSpPr>
        <p:spPr>
          <a:xfrm>
            <a:off x="4516562" y="428745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5" name="Flowchart: Terminator 14"/>
          <p:cNvSpPr/>
          <p:nvPr/>
        </p:nvSpPr>
        <p:spPr>
          <a:xfrm>
            <a:off x="4516562" y="3077782"/>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8" name="Flowchart: Terminator 17"/>
          <p:cNvSpPr/>
          <p:nvPr/>
        </p:nvSpPr>
        <p:spPr>
          <a:xfrm>
            <a:off x="7835900" y="7275527"/>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9" name="Flowchart: Terminator 18"/>
          <p:cNvSpPr/>
          <p:nvPr/>
        </p:nvSpPr>
        <p:spPr>
          <a:xfrm>
            <a:off x="4505819" y="2490857"/>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1" name="Flowchart: Terminator 20"/>
          <p:cNvSpPr/>
          <p:nvPr/>
        </p:nvSpPr>
        <p:spPr>
          <a:xfrm>
            <a:off x="8648702" y="7285052"/>
            <a:ext cx="542925" cy="219075"/>
          </a:xfrm>
          <a:prstGeom prst="flowChartTermina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4" name="Flowchart: Terminator 23"/>
          <p:cNvSpPr/>
          <p:nvPr/>
        </p:nvSpPr>
        <p:spPr>
          <a:xfrm>
            <a:off x="5612963" y="5448373"/>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6" name="Flowchart: Terminator 25"/>
          <p:cNvSpPr/>
          <p:nvPr/>
        </p:nvSpPr>
        <p:spPr>
          <a:xfrm>
            <a:off x="5652122" y="2490857"/>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7" name="Flowchart: Terminator 26"/>
          <p:cNvSpPr/>
          <p:nvPr/>
        </p:nvSpPr>
        <p:spPr>
          <a:xfrm>
            <a:off x="5652122" y="3077782"/>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32" name="Flowchart: Terminator 31"/>
          <p:cNvSpPr/>
          <p:nvPr/>
        </p:nvSpPr>
        <p:spPr>
          <a:xfrm>
            <a:off x="5652311" y="4300838"/>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33" name="Flowchart: Terminator 32"/>
          <p:cNvSpPr/>
          <p:nvPr/>
        </p:nvSpPr>
        <p:spPr>
          <a:xfrm>
            <a:off x="5612963" y="628498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34" name="Flowchart: Terminator 33"/>
          <p:cNvSpPr/>
          <p:nvPr/>
        </p:nvSpPr>
        <p:spPr>
          <a:xfrm>
            <a:off x="4496293" y="3608390"/>
            <a:ext cx="552450"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3"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22</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145745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446596643"/>
              </p:ext>
            </p:extLst>
          </p:nvPr>
        </p:nvGraphicFramePr>
        <p:xfrm>
          <a:off x="251522" y="1539880"/>
          <a:ext cx="8477001" cy="5023234"/>
        </p:xfrm>
        <a:graphic>
          <a:graphicData uri="http://schemas.openxmlformats.org/drawingml/2006/table">
            <a:tbl>
              <a:tblPr firstRow="1" firstCol="1" bandRow="1"/>
              <a:tblGrid>
                <a:gridCol w="432048">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996281">
                  <a:extLst>
                    <a:ext uri="{9D8B030D-6E8A-4147-A177-3AD203B41FA5}">
                      <a16:colId xmlns:a16="http://schemas.microsoft.com/office/drawing/2014/main" xmlns="" val="20005"/>
                    </a:ext>
                  </a:extLst>
                </a:gridCol>
              </a:tblGrid>
              <a:tr h="772718">
                <a:tc>
                  <a:txBody>
                    <a:bodyPr/>
                    <a:lstStyle/>
                    <a:p>
                      <a:pPr marL="180340" indent="-180340">
                        <a:spcAft>
                          <a:spcPts val="0"/>
                        </a:spcAft>
                      </a:pPr>
                      <a:r>
                        <a:rPr lang="en-ZA" sz="500" b="1" dirty="0">
                          <a:solidFill>
                            <a:srgbClr val="000000"/>
                          </a:solidFill>
                          <a:effectLst/>
                          <a:latin typeface="Arial"/>
                          <a:ea typeface="Calibri"/>
                          <a:cs typeface="Times New Roman"/>
                        </a:rPr>
                        <a:t>No</a:t>
                      </a:r>
                      <a:endParaRPr lang="en-ZA" sz="5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200" b="1" dirty="0">
                          <a:solidFill>
                            <a:srgbClr val="000000"/>
                          </a:solidFill>
                          <a:effectLst/>
                          <a:latin typeface="+mn-lt"/>
                          <a:ea typeface="Calibri"/>
                          <a:cs typeface="Times New Roman"/>
                        </a:rPr>
                        <a:t>Performance Indicator</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0340" indent="-180340">
                        <a:spcAft>
                          <a:spcPts val="0"/>
                        </a:spcAft>
                      </a:pPr>
                      <a:r>
                        <a:rPr lang="en-ZA" sz="1200" b="1" dirty="0" smtClean="0">
                          <a:solidFill>
                            <a:srgbClr val="000000"/>
                          </a:solidFill>
                          <a:effectLst/>
                          <a:latin typeface="+mn-lt"/>
                          <a:ea typeface="Calibri"/>
                          <a:cs typeface="Times New Roman"/>
                        </a:rPr>
                        <a:t>Q2 Performance </a:t>
                      </a:r>
                    </a:p>
                    <a:p>
                      <a:pPr marL="180340" indent="-180340">
                        <a:spcAft>
                          <a:spcPts val="0"/>
                        </a:spcAft>
                      </a:pPr>
                      <a:r>
                        <a:rPr lang="en-ZA" sz="1200" b="1" dirty="0" smtClean="0">
                          <a:solidFill>
                            <a:srgbClr val="000000"/>
                          </a:solidFill>
                          <a:effectLst/>
                          <a:latin typeface="+mn-lt"/>
                          <a:ea typeface="Calibri"/>
                          <a:cs typeface="Times New Roman"/>
                        </a:rPr>
                        <a:t>Target</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14300" algn="ctr">
                        <a:spcAft>
                          <a:spcPts val="0"/>
                        </a:spcAft>
                        <a:tabLst>
                          <a:tab pos="180340" algn="l"/>
                        </a:tabLst>
                      </a:pPr>
                      <a:r>
                        <a:rPr lang="en-ZA" sz="1200" b="1" dirty="0">
                          <a:effectLst/>
                          <a:latin typeface="+mn-lt"/>
                          <a:ea typeface="Calibri"/>
                          <a:cs typeface="Times New Roman"/>
                        </a:rPr>
                        <a:t>Status as per QPR </a:t>
                      </a:r>
                      <a:r>
                        <a:rPr lang="en-ZA" sz="1200" b="1" dirty="0" smtClean="0">
                          <a:effectLst/>
                          <a:latin typeface="+mn-lt"/>
                          <a:ea typeface="Calibri"/>
                          <a:cs typeface="Times New Roman"/>
                        </a:rPr>
                        <a:t>2</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ctr">
                        <a:spcAft>
                          <a:spcPts val="0"/>
                        </a:spcAft>
                        <a:tabLst>
                          <a:tab pos="180340" algn="l"/>
                        </a:tabLst>
                      </a:pPr>
                      <a:r>
                        <a:rPr lang="en-ZA" sz="1200" b="1" dirty="0">
                          <a:effectLst/>
                          <a:latin typeface="+mn-lt"/>
                          <a:ea typeface="Calibri"/>
                          <a:cs typeface="Times New Roman"/>
                        </a:rPr>
                        <a:t>Status as per IA</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indent="-180340" algn="ctr">
                        <a:spcAft>
                          <a:spcPts val="0"/>
                        </a:spcAft>
                        <a:tabLst>
                          <a:tab pos="180340" algn="l"/>
                        </a:tabLst>
                      </a:pPr>
                      <a:r>
                        <a:rPr lang="en-ZA" sz="1200" b="1" dirty="0">
                          <a:effectLst/>
                          <a:latin typeface="+mn-lt"/>
                          <a:ea typeface="Calibri"/>
                          <a:cs typeface="Times New Roman"/>
                        </a:rPr>
                        <a:t>Auditor’s Conclusion/ Comments</a:t>
                      </a:r>
                      <a:endParaRPr lang="en-ZA" sz="12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31815">
                <a:tc>
                  <a:txBody>
                    <a:bodyPr/>
                    <a:lstStyle/>
                    <a:p>
                      <a:pPr marL="0" lvl="0" indent="0" algn="just">
                        <a:spcAft>
                          <a:spcPts val="0"/>
                        </a:spcAft>
                        <a:buFont typeface="+mj-lt"/>
                        <a:buNone/>
                      </a:pPr>
                      <a:r>
                        <a:rPr lang="en-ZA" sz="1000" dirty="0" smtClean="0">
                          <a:effectLst/>
                          <a:latin typeface="Arial"/>
                          <a:ea typeface="Calibri"/>
                          <a:cs typeface="Times New Roman"/>
                        </a:rPr>
                        <a:t>8</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Percentage of valid claims (Deceased</a:t>
                      </a:r>
                    </a:p>
                    <a:p>
                      <a:pPr marL="180340" indent="-180340">
                        <a:spcAft>
                          <a:spcPts val="0"/>
                        </a:spcAft>
                      </a:pPr>
                      <a:r>
                        <a:rPr lang="en-ZA" sz="1000" dirty="0" smtClean="0">
                          <a:effectLst/>
                          <a:latin typeface="+mn-lt"/>
                          <a:ea typeface="Calibri"/>
                          <a:cs typeface="Times New Roman"/>
                        </a:rPr>
                        <a:t> </a:t>
                      </a:r>
                      <a:r>
                        <a:rPr lang="en-ZA" sz="1000" dirty="0">
                          <a:effectLst/>
                          <a:latin typeface="+mn-lt"/>
                          <a:ea typeface="Calibri"/>
                          <a:cs typeface="Times New Roman"/>
                        </a:rPr>
                        <a:t>benefit) with complete information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approved </a:t>
                      </a:r>
                      <a:r>
                        <a:rPr lang="en-ZA" sz="1000" dirty="0">
                          <a:effectLst/>
                          <a:latin typeface="+mn-lt"/>
                          <a:ea typeface="Calibri"/>
                          <a:cs typeface="Times New Roman"/>
                        </a:rPr>
                        <a:t>or rejected within specified time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frames</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90% within 20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working </a:t>
                      </a:r>
                      <a:r>
                        <a:rPr lang="en-ZA" sz="1000" dirty="0">
                          <a:effectLst/>
                          <a:latin typeface="+mn-lt"/>
                          <a:ea typeface="Calibri"/>
                          <a:cs typeface="Times New Roman"/>
                        </a:rPr>
                        <a:t>days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a:solidFill>
                          <a:srgbClr val="00B050"/>
                        </a:solidFill>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marL="180340" indent="-180340">
                        <a:spcAft>
                          <a:spcPts val="0"/>
                        </a:spcAft>
                        <a:tabLst>
                          <a:tab pos="180340" algn="l"/>
                        </a:tabLst>
                      </a:pPr>
                      <a:r>
                        <a:rPr lang="en-ZA" sz="1000" b="1" dirty="0">
                          <a:solidFill>
                            <a:srgbClr val="FF0000"/>
                          </a:solidFill>
                          <a:effectLst/>
                          <a:latin typeface="+mn-lt"/>
                          <a:ea typeface="Calibri"/>
                          <a:cs typeface="Times New Roman"/>
                        </a:rPr>
                        <a:t>Satisfactory</a:t>
                      </a:r>
                    </a:p>
                    <a:p>
                      <a:pPr marL="180340" indent="-180340">
                        <a:spcAft>
                          <a:spcPts val="0"/>
                        </a:spcAft>
                        <a:tabLst>
                          <a:tab pos="180340" algn="l"/>
                        </a:tabLst>
                      </a:pPr>
                      <a:r>
                        <a:rPr lang="en-ZA" sz="1000" dirty="0">
                          <a:effectLst/>
                          <a:latin typeface="+mn-lt"/>
                          <a:ea typeface="Calibri"/>
                          <a:cs typeface="Times New Roman"/>
                        </a:rPr>
                        <a:t>Evidence was sufficient and in line </a:t>
                      </a:r>
                      <a:endParaRPr lang="en-ZA" sz="1000" dirty="0" smtClean="0">
                        <a:effectLst/>
                        <a:latin typeface="+mn-lt"/>
                        <a:ea typeface="Calibri"/>
                        <a:cs typeface="Times New Roman"/>
                      </a:endParaRPr>
                    </a:p>
                    <a:p>
                      <a:pPr marL="180340" indent="-180340">
                        <a:spcAft>
                          <a:spcPts val="0"/>
                        </a:spcAft>
                        <a:tabLst>
                          <a:tab pos="180340" algn="l"/>
                        </a:tabLst>
                      </a:pPr>
                      <a:r>
                        <a:rPr lang="en-ZA" sz="1000" dirty="0" smtClean="0">
                          <a:effectLst/>
                          <a:latin typeface="+mn-lt"/>
                          <a:ea typeface="Calibri"/>
                          <a:cs typeface="Times New Roman"/>
                        </a:rPr>
                        <a:t>With TID</a:t>
                      </a:r>
                      <a:r>
                        <a:rPr lang="en-ZA" sz="1000" dirty="0">
                          <a:effectLst/>
                          <a:latin typeface="+mn-lt"/>
                          <a:ea typeface="Calibri"/>
                          <a:cs typeface="Times New Roman"/>
                        </a:rPr>
                        <a:t>.</a:t>
                      </a:r>
                    </a:p>
                    <a:p>
                      <a:pPr marL="180340" indent="-180340">
                        <a:spcAft>
                          <a:spcPts val="0"/>
                        </a:spcAft>
                        <a:tabLst>
                          <a:tab pos="180340" algn="l"/>
                        </a:tabLst>
                      </a:pPr>
                      <a:r>
                        <a:rPr lang="en-ZA" sz="1000" b="1" dirty="0">
                          <a:effectLst/>
                          <a:latin typeface="+mn-lt"/>
                          <a:ea typeface="Calibri"/>
                          <a:cs typeface="Times New Roman"/>
                        </a:rPr>
                        <a:t> </a:t>
                      </a:r>
                      <a:endParaRPr lang="en-ZA" sz="1000" dirty="0">
                        <a:effectLst/>
                        <a:latin typeface="+mn-lt"/>
                        <a:ea typeface="Calibri"/>
                        <a:cs typeface="Times New Roman"/>
                      </a:endParaRPr>
                    </a:p>
                    <a:p>
                      <a:pPr marL="20320" indent="-20320">
                        <a:spcAft>
                          <a:spcPts val="0"/>
                        </a:spcAft>
                        <a:tabLst>
                          <a:tab pos="20320" algn="l"/>
                        </a:tabLst>
                      </a:pPr>
                      <a:r>
                        <a:rPr lang="en-ZA" sz="1000" dirty="0">
                          <a:effectLst/>
                          <a:latin typeface="+mn-lt"/>
                          <a:ea typeface="Calibri"/>
                          <a:cs typeface="Times New Roman"/>
                        </a:rPr>
                        <a:t> </a:t>
                      </a:r>
                    </a:p>
                  </a:txBody>
                  <a:tcPr marL="31611" marR="316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04887">
                <a:tc>
                  <a:txBody>
                    <a:bodyPr/>
                    <a:lstStyle/>
                    <a:p>
                      <a:pPr marL="0" lvl="0" indent="0" algn="just">
                        <a:spcAft>
                          <a:spcPts val="0"/>
                        </a:spcAft>
                        <a:buFont typeface="+mj-lt"/>
                        <a:buNone/>
                      </a:pPr>
                      <a:r>
                        <a:rPr lang="en-ZA" sz="1000" dirty="0" smtClean="0">
                          <a:effectLst/>
                          <a:latin typeface="Arial"/>
                          <a:ea typeface="Calibri"/>
                          <a:cs typeface="Times New Roman"/>
                        </a:rPr>
                        <a:t>9</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Percentage of benefit payment documents created after receipt within specified time frame.</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effectLst/>
                          <a:latin typeface="+mn-lt"/>
                          <a:ea typeface="Calibri"/>
                          <a:cs typeface="Times New Roman"/>
                        </a:rPr>
                        <a:t>95% within 6 working </a:t>
                      </a:r>
                      <a:endParaRPr lang="en-ZA" sz="1000" dirty="0" smtClean="0">
                        <a:effectLst/>
                        <a:latin typeface="+mn-lt"/>
                        <a:ea typeface="Calibri"/>
                        <a:cs typeface="Times New Roman"/>
                      </a:endParaRPr>
                    </a:p>
                    <a:p>
                      <a:pPr marL="180340" indent="-180340" algn="just">
                        <a:spcAft>
                          <a:spcPts val="0"/>
                        </a:spcAft>
                      </a:pPr>
                      <a:r>
                        <a:rPr lang="en-ZA" sz="1000" dirty="0" smtClean="0">
                          <a:effectLst/>
                          <a:latin typeface="+mn-lt"/>
                          <a:ea typeface="Calibri"/>
                          <a:cs typeface="Times New Roman"/>
                        </a:rPr>
                        <a:t>days</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a:effectLst/>
                        <a:latin typeface="+mn-lt"/>
                        <a:ea typeface="Calibri"/>
                        <a:cs typeface="Times New Roman"/>
                      </a:endParaRPr>
                    </a:p>
                    <a:p>
                      <a:pPr marL="180340" indent="-180340">
                        <a:spcAft>
                          <a:spcPts val="0"/>
                        </a:spcAft>
                      </a:pPr>
                      <a:r>
                        <a:rPr lang="en-US" sz="1000">
                          <a:effectLst/>
                          <a:latin typeface="+mn-lt"/>
                          <a:ea typeface="Calibri"/>
                          <a:cs typeface="Times New Roman"/>
                        </a:rPr>
                        <a:t> </a:t>
                      </a: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20320" indent="-20320">
                        <a:spcAft>
                          <a:spcPts val="0"/>
                        </a:spcAft>
                        <a:tabLst>
                          <a:tab pos="2032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58260">
                <a:tc>
                  <a:txBody>
                    <a:bodyPr/>
                    <a:lstStyle/>
                    <a:p>
                      <a:pPr marL="0" lvl="0" indent="0" algn="just">
                        <a:spcAft>
                          <a:spcPts val="0"/>
                        </a:spcAft>
                        <a:buFont typeface="+mj-lt"/>
                        <a:buNone/>
                      </a:pPr>
                      <a:r>
                        <a:rPr lang="en-ZA" sz="1000" dirty="0" smtClean="0">
                          <a:effectLst/>
                          <a:latin typeface="Arial"/>
                          <a:ea typeface="Calibri"/>
                          <a:cs typeface="Times New Roman"/>
                        </a:rPr>
                        <a:t>10</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GB" sz="1000" dirty="0">
                          <a:effectLst/>
                          <a:latin typeface="+mn-lt"/>
                          <a:ea typeface="Calibri"/>
                          <a:cs typeface="Times New Roman"/>
                        </a:rPr>
                        <a:t>Percentage of new companies created with a registration document (UI54) within specified</a:t>
                      </a:r>
                      <a:r>
                        <a:rPr lang="en-ZA" sz="1000" dirty="0">
                          <a:effectLst/>
                          <a:latin typeface="+mn-lt"/>
                          <a:ea typeface="Calibri"/>
                          <a:cs typeface="Times New Roman"/>
                        </a:rPr>
                        <a:t> timeframes.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95% within 1 working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day</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20320" indent="-20320">
                        <a:spcAft>
                          <a:spcPts val="0"/>
                        </a:spcAft>
                        <a:tabLst>
                          <a:tab pos="2032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31815">
                <a:tc>
                  <a:txBody>
                    <a:bodyPr/>
                    <a:lstStyle/>
                    <a:p>
                      <a:pPr marL="0" lvl="0" indent="0">
                        <a:spcAft>
                          <a:spcPts val="0"/>
                        </a:spcAft>
                        <a:buFont typeface="+mj-lt"/>
                        <a:buNone/>
                      </a:pPr>
                      <a:r>
                        <a:rPr lang="en-GB" sz="1000" dirty="0" smtClean="0">
                          <a:effectLst/>
                          <a:latin typeface="Arial"/>
                          <a:ea typeface="Calibri"/>
                          <a:cs typeface="Times New Roman"/>
                        </a:rPr>
                        <a:t>11</a:t>
                      </a:r>
                      <a:r>
                        <a:rPr lang="en-GB" sz="1000" dirty="0">
                          <a:effectLst/>
                          <a:latin typeface="Arial"/>
                          <a:ea typeface="Calibri"/>
                          <a:cs typeface="Times New Roman"/>
                        </a:rPr>
                        <a:t> </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GB" sz="1000" dirty="0">
                          <a:effectLst/>
                          <a:latin typeface="+mn-lt"/>
                          <a:ea typeface="Calibri"/>
                          <a:cs typeface="Times New Roman"/>
                        </a:rPr>
                        <a:t>Percentage of applications with complete </a:t>
                      </a:r>
                      <a:endParaRPr lang="en-GB" sz="1000" dirty="0" smtClean="0">
                        <a:effectLst/>
                        <a:latin typeface="+mn-lt"/>
                        <a:ea typeface="Calibri"/>
                        <a:cs typeface="Times New Roman"/>
                      </a:endParaRPr>
                    </a:p>
                    <a:p>
                      <a:pPr marL="180340" indent="-180340">
                        <a:spcAft>
                          <a:spcPts val="0"/>
                        </a:spcAft>
                      </a:pPr>
                      <a:r>
                        <a:rPr lang="en-GB" sz="1000" dirty="0" smtClean="0">
                          <a:effectLst/>
                          <a:latin typeface="+mn-lt"/>
                          <a:ea typeface="Calibri"/>
                          <a:cs typeface="Times New Roman"/>
                        </a:rPr>
                        <a:t>information </a:t>
                      </a:r>
                      <a:r>
                        <a:rPr lang="en-GB" sz="1000" dirty="0">
                          <a:effectLst/>
                          <a:latin typeface="+mn-lt"/>
                          <a:ea typeface="Calibri"/>
                          <a:cs typeface="Times New Roman"/>
                        </a:rPr>
                        <a:t>issued with compliance </a:t>
                      </a:r>
                      <a:endParaRPr lang="en-GB" sz="1000" dirty="0" smtClean="0">
                        <a:effectLst/>
                        <a:latin typeface="+mn-lt"/>
                        <a:ea typeface="Calibri"/>
                        <a:cs typeface="Times New Roman"/>
                      </a:endParaRPr>
                    </a:p>
                    <a:p>
                      <a:pPr marL="180340" indent="-180340">
                        <a:spcAft>
                          <a:spcPts val="0"/>
                        </a:spcAft>
                      </a:pPr>
                      <a:r>
                        <a:rPr lang="en-GB" sz="1000" dirty="0" smtClean="0">
                          <a:effectLst/>
                          <a:latin typeface="+mn-lt"/>
                          <a:ea typeface="Calibri"/>
                          <a:cs typeface="Times New Roman"/>
                        </a:rPr>
                        <a:t>certificates</a:t>
                      </a:r>
                      <a:r>
                        <a:rPr lang="en-GB" sz="1000" dirty="0">
                          <a:effectLst/>
                          <a:latin typeface="+mn-lt"/>
                          <a:ea typeface="Calibri"/>
                          <a:cs typeface="Times New Roman"/>
                        </a:rPr>
                        <a:t>, tender letters or </a:t>
                      </a:r>
                      <a:r>
                        <a:rPr lang="en-GB" sz="1000" dirty="0" smtClean="0">
                          <a:effectLst/>
                          <a:latin typeface="+mn-lt"/>
                          <a:ea typeface="Calibri"/>
                          <a:cs typeface="Times New Roman"/>
                        </a:rPr>
                        <a:t>non-</a:t>
                      </a:r>
                    </a:p>
                    <a:p>
                      <a:pPr marL="180340" indent="-180340">
                        <a:spcAft>
                          <a:spcPts val="0"/>
                        </a:spcAft>
                      </a:pPr>
                      <a:r>
                        <a:rPr lang="en-GB" sz="1000" dirty="0" smtClean="0">
                          <a:effectLst/>
                          <a:latin typeface="+mn-lt"/>
                          <a:ea typeface="Calibri"/>
                          <a:cs typeface="Times New Roman"/>
                        </a:rPr>
                        <a:t>compliance </a:t>
                      </a:r>
                      <a:r>
                        <a:rPr lang="en-GB" sz="1000" dirty="0">
                          <a:effectLst/>
                          <a:latin typeface="+mn-lt"/>
                          <a:ea typeface="Calibri"/>
                          <a:cs typeface="Times New Roman"/>
                        </a:rPr>
                        <a:t>letters within specified </a:t>
                      </a:r>
                      <a:endParaRPr lang="en-GB" sz="1000" dirty="0" smtClean="0">
                        <a:effectLst/>
                        <a:latin typeface="+mn-lt"/>
                        <a:ea typeface="Calibri"/>
                        <a:cs typeface="Times New Roman"/>
                      </a:endParaRPr>
                    </a:p>
                    <a:p>
                      <a:pPr marL="180340" indent="-180340">
                        <a:spcAft>
                          <a:spcPts val="0"/>
                        </a:spcAft>
                      </a:pPr>
                      <a:r>
                        <a:rPr lang="en-GB" sz="1000" dirty="0" smtClean="0">
                          <a:effectLst/>
                          <a:latin typeface="+mn-lt"/>
                          <a:ea typeface="Calibri"/>
                          <a:cs typeface="Times New Roman"/>
                        </a:rPr>
                        <a:t>timeframes</a:t>
                      </a:r>
                      <a:r>
                        <a:rPr lang="en-GB" sz="1000" dirty="0">
                          <a:effectLst/>
                          <a:latin typeface="+mn-lt"/>
                          <a:ea typeface="Calibri"/>
                          <a:cs typeface="Times New Roman"/>
                        </a:rPr>
                        <a:t>.</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just">
                        <a:spcAft>
                          <a:spcPts val="0"/>
                        </a:spcAft>
                      </a:pPr>
                      <a:r>
                        <a:rPr lang="en-ZA" sz="1000" dirty="0">
                          <a:effectLst/>
                          <a:latin typeface="+mn-lt"/>
                          <a:ea typeface="Calibri"/>
                          <a:cs typeface="Times New Roman"/>
                        </a:rPr>
                        <a:t>90% within 10 </a:t>
                      </a:r>
                      <a:endParaRPr lang="en-ZA" sz="1000" dirty="0" smtClean="0">
                        <a:effectLst/>
                        <a:latin typeface="+mn-lt"/>
                        <a:ea typeface="Calibri"/>
                        <a:cs typeface="Times New Roman"/>
                      </a:endParaRPr>
                    </a:p>
                    <a:p>
                      <a:pPr marL="180340" indent="-180340" algn="just">
                        <a:spcAft>
                          <a:spcPts val="0"/>
                        </a:spcAft>
                      </a:pPr>
                      <a:r>
                        <a:rPr lang="en-ZA" sz="1000" dirty="0" smtClean="0">
                          <a:effectLst/>
                          <a:latin typeface="+mn-lt"/>
                          <a:ea typeface="Calibri"/>
                          <a:cs typeface="Times New Roman"/>
                        </a:rPr>
                        <a:t>working </a:t>
                      </a:r>
                      <a:r>
                        <a:rPr lang="en-ZA" sz="1000" dirty="0">
                          <a:effectLst/>
                          <a:latin typeface="+mn-lt"/>
                          <a:ea typeface="Calibri"/>
                          <a:cs typeface="Times New Roman"/>
                        </a:rPr>
                        <a:t>days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20320" indent="-20320">
                        <a:spcAft>
                          <a:spcPts val="0"/>
                        </a:spcAft>
                        <a:tabLst>
                          <a:tab pos="2032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80988">
                <a:tc>
                  <a:txBody>
                    <a:bodyPr/>
                    <a:lstStyle/>
                    <a:p>
                      <a:pPr marL="0" lvl="0" indent="0" algn="just">
                        <a:spcAft>
                          <a:spcPts val="0"/>
                        </a:spcAft>
                        <a:buFont typeface="+mj-lt"/>
                        <a:buNone/>
                      </a:pPr>
                      <a:r>
                        <a:rPr lang="en-GB" sz="1000" dirty="0" smtClean="0">
                          <a:effectLst/>
                          <a:latin typeface="Arial"/>
                          <a:ea typeface="Calibri"/>
                          <a:cs typeface="Times New Roman"/>
                        </a:rPr>
                        <a:t>12</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solidFill>
                            <a:srgbClr val="000000"/>
                          </a:solidFill>
                          <a:effectLst/>
                          <a:latin typeface="+mn-lt"/>
                          <a:ea typeface="Calibri"/>
                          <a:cs typeface="Times New Roman"/>
                        </a:rPr>
                        <a:t>Number (70 000) of newly registered </a:t>
                      </a:r>
                      <a:endParaRPr lang="en-ZA" sz="1000" dirty="0" smtClean="0">
                        <a:solidFill>
                          <a:srgbClr val="000000"/>
                        </a:solidFill>
                        <a:effectLst/>
                        <a:latin typeface="+mn-lt"/>
                        <a:ea typeface="Calibri"/>
                        <a:cs typeface="Times New Roman"/>
                      </a:endParaRPr>
                    </a:p>
                    <a:p>
                      <a:pPr marL="180340" indent="-180340">
                        <a:spcAft>
                          <a:spcPts val="0"/>
                        </a:spcAft>
                      </a:pPr>
                      <a:r>
                        <a:rPr lang="en-ZA" sz="1000" dirty="0" smtClean="0">
                          <a:solidFill>
                            <a:srgbClr val="000000"/>
                          </a:solidFill>
                          <a:effectLst/>
                          <a:latin typeface="+mn-lt"/>
                          <a:ea typeface="Calibri"/>
                          <a:cs typeface="Times New Roman"/>
                        </a:rPr>
                        <a:t>employers </a:t>
                      </a:r>
                      <a:r>
                        <a:rPr lang="en-ZA" sz="1000" dirty="0">
                          <a:solidFill>
                            <a:srgbClr val="000000"/>
                          </a:solidFill>
                          <a:effectLst/>
                          <a:latin typeface="+mn-lt"/>
                          <a:ea typeface="Calibri"/>
                          <a:cs typeface="Times New Roman"/>
                        </a:rPr>
                        <a:t>per year</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a:solidFill>
                            <a:srgbClr val="000000"/>
                          </a:solidFill>
                          <a:effectLst/>
                          <a:latin typeface="+mn-lt"/>
                          <a:ea typeface="Calibri"/>
                          <a:cs typeface="Times New Roman"/>
                        </a:rPr>
                        <a:t>15 000</a:t>
                      </a: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20320" indent="-20320">
                        <a:spcAft>
                          <a:spcPts val="0"/>
                        </a:spcAft>
                        <a:tabLst>
                          <a:tab pos="2032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541826">
                <a:tc>
                  <a:txBody>
                    <a:bodyPr/>
                    <a:lstStyle/>
                    <a:p>
                      <a:pPr marL="0" lvl="0" indent="0">
                        <a:spcAft>
                          <a:spcPts val="0"/>
                        </a:spcAft>
                        <a:buFont typeface="+mj-lt"/>
                        <a:buNone/>
                      </a:pPr>
                      <a:r>
                        <a:rPr lang="en-ZA" sz="1000" dirty="0" smtClean="0">
                          <a:effectLst/>
                          <a:latin typeface="Arial"/>
                          <a:ea typeface="Calibri"/>
                          <a:cs typeface="Times New Roman"/>
                        </a:rPr>
                        <a:t>13</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solidFill>
                            <a:srgbClr val="000000"/>
                          </a:solidFill>
                          <a:effectLst/>
                          <a:latin typeface="+mn-lt"/>
                          <a:ea typeface="Calibri"/>
                          <a:cs typeface="Times New Roman"/>
                        </a:rPr>
                        <a:t>Number (600 000) of newly registered </a:t>
                      </a:r>
                      <a:endParaRPr lang="en-ZA" sz="1000" dirty="0" smtClean="0">
                        <a:solidFill>
                          <a:srgbClr val="000000"/>
                        </a:solidFill>
                        <a:effectLst/>
                        <a:latin typeface="+mn-lt"/>
                        <a:ea typeface="Calibri"/>
                        <a:cs typeface="Times New Roman"/>
                      </a:endParaRPr>
                    </a:p>
                    <a:p>
                      <a:pPr marL="180340" indent="-180340">
                        <a:spcAft>
                          <a:spcPts val="0"/>
                        </a:spcAft>
                      </a:pPr>
                      <a:r>
                        <a:rPr lang="en-ZA" sz="1000" dirty="0" smtClean="0">
                          <a:solidFill>
                            <a:srgbClr val="000000"/>
                          </a:solidFill>
                          <a:effectLst/>
                          <a:latin typeface="+mn-lt"/>
                          <a:ea typeface="Calibri"/>
                          <a:cs typeface="Times New Roman"/>
                        </a:rPr>
                        <a:t>employees </a:t>
                      </a:r>
                      <a:r>
                        <a:rPr lang="en-ZA" sz="1000" dirty="0">
                          <a:solidFill>
                            <a:srgbClr val="000000"/>
                          </a:solidFill>
                          <a:effectLst/>
                          <a:latin typeface="+mn-lt"/>
                          <a:ea typeface="Calibri"/>
                          <a:cs typeface="Times New Roman"/>
                        </a:rPr>
                        <a:t>by the Fund</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solidFill>
                            <a:srgbClr val="000000"/>
                          </a:solidFill>
                          <a:effectLst/>
                          <a:latin typeface="+mn-lt"/>
                          <a:ea typeface="Calibri"/>
                          <a:cs typeface="Times New Roman"/>
                        </a:rPr>
                        <a:t>100 000</a:t>
                      </a:r>
                      <a:endParaRPr lang="en-ZA" sz="1000" dirty="0">
                        <a:effectLst/>
                        <a:latin typeface="+mn-lt"/>
                        <a:ea typeface="Calibri"/>
                        <a:cs typeface="Times New Roman"/>
                      </a:endParaRPr>
                    </a:p>
                    <a:p>
                      <a:pPr marL="180340" indent="-180340">
                        <a:spcAft>
                          <a:spcPts val="0"/>
                        </a:spcAft>
                      </a:pPr>
                      <a:r>
                        <a:rPr lang="en-ZA" sz="1000" dirty="0">
                          <a:solidFill>
                            <a:srgbClr val="000000"/>
                          </a:solidFill>
                          <a:effectLst/>
                          <a:latin typeface="+mn-lt"/>
                          <a:ea typeface="Calibri"/>
                          <a:cs typeface="Times New Roman"/>
                        </a:rPr>
                        <a:t> </a:t>
                      </a: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20320" indent="-20320">
                        <a:spcAft>
                          <a:spcPts val="0"/>
                        </a:spcAft>
                        <a:tabLst>
                          <a:tab pos="2032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508290">
                <a:tc>
                  <a:txBody>
                    <a:bodyPr/>
                    <a:lstStyle/>
                    <a:p>
                      <a:pPr marL="0" lvl="0" indent="0">
                        <a:spcAft>
                          <a:spcPts val="0"/>
                        </a:spcAft>
                        <a:buFont typeface="+mj-lt"/>
                        <a:buNone/>
                      </a:pPr>
                      <a:r>
                        <a:rPr lang="en-ZA" sz="1000" dirty="0" smtClean="0">
                          <a:effectLst/>
                          <a:latin typeface="Arial"/>
                          <a:ea typeface="Calibri"/>
                          <a:cs typeface="Times New Roman"/>
                        </a:rPr>
                        <a:t>14</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Number (80 000) of UIF </a:t>
                      </a:r>
                      <a:r>
                        <a:rPr lang="en-ZA" sz="1000" dirty="0" smtClean="0">
                          <a:effectLst/>
                          <a:latin typeface="+mn-lt"/>
                          <a:ea typeface="Calibri"/>
                          <a:cs typeface="Times New Roman"/>
                        </a:rPr>
                        <a:t>beneficiaries</a:t>
                      </a:r>
                      <a:r>
                        <a:rPr lang="en-ZA" sz="1000" baseline="0" dirty="0" smtClean="0">
                          <a:effectLst/>
                          <a:latin typeface="+mn-lt"/>
                          <a:ea typeface="Calibri"/>
                          <a:cs typeface="Times New Roman"/>
                        </a:rPr>
                        <a:t> </a:t>
                      </a:r>
                    </a:p>
                    <a:p>
                      <a:pPr marL="180340" indent="-180340">
                        <a:spcAft>
                          <a:spcPts val="0"/>
                        </a:spcAft>
                      </a:pPr>
                      <a:r>
                        <a:rPr lang="en-ZA" sz="1000" dirty="0" smtClean="0">
                          <a:effectLst/>
                          <a:latin typeface="+mn-lt"/>
                          <a:ea typeface="Calibri"/>
                          <a:cs typeface="Times New Roman"/>
                        </a:rPr>
                        <a:t>provided </a:t>
                      </a:r>
                      <a:r>
                        <a:rPr lang="en-ZA" sz="1000" dirty="0">
                          <a:effectLst/>
                          <a:latin typeface="+mn-lt"/>
                          <a:ea typeface="Calibri"/>
                          <a:cs typeface="Times New Roman"/>
                        </a:rPr>
                        <a:t>with learning opportunities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20 000</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20320" indent="-20320">
                        <a:spcAft>
                          <a:spcPts val="0"/>
                        </a:spcAft>
                        <a:tabLst>
                          <a:tab pos="2032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09087">
                <a:tc>
                  <a:txBody>
                    <a:bodyPr/>
                    <a:lstStyle/>
                    <a:p>
                      <a:pPr marL="0" lvl="0" indent="0">
                        <a:spcAft>
                          <a:spcPts val="0"/>
                        </a:spcAft>
                        <a:buFont typeface="+mj-lt"/>
                        <a:buNone/>
                      </a:pPr>
                      <a:r>
                        <a:rPr lang="en-ZA" sz="1000" dirty="0" smtClean="0">
                          <a:effectLst/>
                          <a:latin typeface="Calibri"/>
                          <a:ea typeface="Calibri"/>
                          <a:cs typeface="Times New Roman"/>
                        </a:rPr>
                        <a:t>15</a:t>
                      </a:r>
                      <a:endParaRPr lang="en-ZA" sz="1000" dirty="0">
                        <a:effectLst/>
                        <a:latin typeface="Calibri"/>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effectLst/>
                          <a:latin typeface="+mn-lt"/>
                          <a:ea typeface="Calibri"/>
                          <a:cs typeface="Times New Roman"/>
                        </a:rPr>
                        <a:t>Percentage of Training Lay-off Scheme (</a:t>
                      </a:r>
                      <a:r>
                        <a:rPr lang="en-ZA" sz="1000" dirty="0" smtClean="0">
                          <a:effectLst/>
                          <a:latin typeface="+mn-lt"/>
                          <a:ea typeface="Calibri"/>
                          <a:cs typeface="Times New Roman"/>
                        </a:rPr>
                        <a:t>TLS)</a:t>
                      </a:r>
                    </a:p>
                    <a:p>
                      <a:pPr marL="180340" indent="-180340">
                        <a:spcAft>
                          <a:spcPts val="0"/>
                        </a:spcAft>
                      </a:pPr>
                      <a:r>
                        <a:rPr lang="en-ZA" sz="1000" dirty="0" smtClean="0">
                          <a:effectLst/>
                          <a:latin typeface="+mn-lt"/>
                          <a:ea typeface="Calibri"/>
                          <a:cs typeface="Times New Roman"/>
                        </a:rPr>
                        <a:t>processed </a:t>
                      </a:r>
                      <a:r>
                        <a:rPr lang="en-ZA" sz="1000" dirty="0">
                          <a:effectLst/>
                          <a:latin typeface="+mn-lt"/>
                          <a:ea typeface="Calibri"/>
                          <a:cs typeface="Times New Roman"/>
                        </a:rPr>
                        <a:t>on receipt of recommendation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ruling </a:t>
                      </a:r>
                      <a:r>
                        <a:rPr lang="en-ZA" sz="1000" dirty="0">
                          <a:effectLst/>
                          <a:latin typeface="+mn-lt"/>
                          <a:ea typeface="Calibri"/>
                          <a:cs typeface="Times New Roman"/>
                        </a:rPr>
                        <a:t>by Single Adjudication Committee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a:t>
                      </a:r>
                      <a:r>
                        <a:rPr lang="en-ZA" sz="1000" dirty="0">
                          <a:effectLst/>
                          <a:latin typeface="+mn-lt"/>
                          <a:ea typeface="Calibri"/>
                          <a:cs typeface="Times New Roman"/>
                        </a:rPr>
                        <a:t>SAC) for approval by the delegated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authority </a:t>
                      </a:r>
                      <a:r>
                        <a:rPr lang="en-ZA" sz="1000" dirty="0">
                          <a:effectLst/>
                          <a:latin typeface="+mn-lt"/>
                          <a:ea typeface="Calibri"/>
                          <a:cs typeface="Times New Roman"/>
                        </a:rPr>
                        <a:t>within specified time frames.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spcAft>
                          <a:spcPts val="0"/>
                        </a:spcAft>
                      </a:pPr>
                      <a:r>
                        <a:rPr lang="en-ZA" sz="1000" dirty="0">
                          <a:solidFill>
                            <a:srgbClr val="000000"/>
                          </a:solidFill>
                          <a:effectLst/>
                          <a:latin typeface="+mn-lt"/>
                          <a:ea typeface="Calibri"/>
                          <a:cs typeface="Times New Roman"/>
                        </a:rPr>
                        <a:t>90% within</a:t>
                      </a:r>
                      <a:r>
                        <a:rPr lang="en-ZA" sz="1000" dirty="0">
                          <a:effectLst/>
                          <a:latin typeface="+mn-lt"/>
                          <a:ea typeface="Calibri"/>
                          <a:cs typeface="Times New Roman"/>
                        </a:rPr>
                        <a:t> 15 </a:t>
                      </a:r>
                      <a:endParaRPr lang="en-ZA" sz="1000" dirty="0" smtClean="0">
                        <a:effectLst/>
                        <a:latin typeface="+mn-lt"/>
                        <a:ea typeface="Calibri"/>
                        <a:cs typeface="Times New Roman"/>
                      </a:endParaRPr>
                    </a:p>
                    <a:p>
                      <a:pPr marL="180340" indent="-180340">
                        <a:spcAft>
                          <a:spcPts val="0"/>
                        </a:spcAft>
                      </a:pPr>
                      <a:r>
                        <a:rPr lang="en-ZA" sz="1000" dirty="0" smtClean="0">
                          <a:effectLst/>
                          <a:latin typeface="+mn-lt"/>
                          <a:ea typeface="Calibri"/>
                          <a:cs typeface="Times New Roman"/>
                        </a:rPr>
                        <a:t>working </a:t>
                      </a:r>
                      <a:r>
                        <a:rPr lang="en-ZA" sz="1000" dirty="0">
                          <a:effectLst/>
                          <a:latin typeface="+mn-lt"/>
                          <a:ea typeface="Calibri"/>
                          <a:cs typeface="Times New Roman"/>
                        </a:rPr>
                        <a:t>days</a:t>
                      </a: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180340">
                        <a:spcAft>
                          <a:spcPts val="0"/>
                        </a:spcAft>
                        <a:tabLst>
                          <a:tab pos="18034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20320" indent="-20320">
                        <a:spcAft>
                          <a:spcPts val="0"/>
                        </a:spcAft>
                        <a:tabLst>
                          <a:tab pos="20320" algn="l"/>
                        </a:tabLst>
                      </a:pPr>
                      <a:endParaRPr lang="en-ZA" sz="1000" dirty="0">
                        <a:effectLst/>
                        <a:latin typeface="+mn-lt"/>
                        <a:ea typeface="Calibri"/>
                        <a:cs typeface="Times New Roman"/>
                      </a:endParaRPr>
                    </a:p>
                  </a:txBody>
                  <a:tcPr marL="31611" marR="31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
        <p:nvSpPr>
          <p:cNvPr id="7" name="Flowchart: Terminator 6"/>
          <p:cNvSpPr/>
          <p:nvPr/>
        </p:nvSpPr>
        <p:spPr>
          <a:xfrm>
            <a:off x="5909589" y="5457897"/>
            <a:ext cx="552450"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9" name="Flowchart: Terminator 8"/>
          <p:cNvSpPr/>
          <p:nvPr/>
        </p:nvSpPr>
        <p:spPr>
          <a:xfrm>
            <a:off x="4860032" y="6008820"/>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0" name="Flowchart: Terminator 9"/>
          <p:cNvSpPr/>
          <p:nvPr/>
        </p:nvSpPr>
        <p:spPr>
          <a:xfrm>
            <a:off x="4801244" y="4960990"/>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1" name="Flowchart: Terminator 10"/>
          <p:cNvSpPr/>
          <p:nvPr/>
        </p:nvSpPr>
        <p:spPr>
          <a:xfrm>
            <a:off x="5923583" y="3366173"/>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2" name="Flowchart: Terminator 11"/>
          <p:cNvSpPr/>
          <p:nvPr/>
        </p:nvSpPr>
        <p:spPr>
          <a:xfrm>
            <a:off x="5927378" y="6045432"/>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4" name="Flowchart: Terminator 13"/>
          <p:cNvSpPr/>
          <p:nvPr/>
        </p:nvSpPr>
        <p:spPr>
          <a:xfrm>
            <a:off x="4860032" y="3918402"/>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5" name="Flowchart: Terminator 14"/>
          <p:cNvSpPr/>
          <p:nvPr/>
        </p:nvSpPr>
        <p:spPr>
          <a:xfrm>
            <a:off x="4813250" y="2976859"/>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19" name="Flowchart: Terminator 18"/>
          <p:cNvSpPr/>
          <p:nvPr/>
        </p:nvSpPr>
        <p:spPr>
          <a:xfrm>
            <a:off x="4775741" y="243301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5" name="Flowchart: Terminator 24"/>
          <p:cNvSpPr/>
          <p:nvPr/>
        </p:nvSpPr>
        <p:spPr>
          <a:xfrm>
            <a:off x="5909591" y="4926076"/>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6" name="Flowchart: Terminator 25"/>
          <p:cNvSpPr/>
          <p:nvPr/>
        </p:nvSpPr>
        <p:spPr>
          <a:xfrm>
            <a:off x="5923583" y="2467040"/>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27" name="Flowchart: Terminator 26"/>
          <p:cNvSpPr/>
          <p:nvPr/>
        </p:nvSpPr>
        <p:spPr>
          <a:xfrm>
            <a:off x="5909591" y="2976860"/>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32" name="Flowchart: Terminator 31"/>
          <p:cNvSpPr/>
          <p:nvPr/>
        </p:nvSpPr>
        <p:spPr>
          <a:xfrm>
            <a:off x="5923583" y="3949927"/>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34" name="Flowchart: Terminator 33"/>
          <p:cNvSpPr/>
          <p:nvPr/>
        </p:nvSpPr>
        <p:spPr>
          <a:xfrm>
            <a:off x="4849460" y="3366173"/>
            <a:ext cx="552450"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36" name="Flowchart: Terminator 35"/>
          <p:cNvSpPr/>
          <p:nvPr/>
        </p:nvSpPr>
        <p:spPr>
          <a:xfrm>
            <a:off x="4849460" y="5429322"/>
            <a:ext cx="542925" cy="2190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sp>
        <p:nvSpPr>
          <p:cNvPr id="37" name="Flowchart: Terminator 36"/>
          <p:cNvSpPr/>
          <p:nvPr/>
        </p:nvSpPr>
        <p:spPr>
          <a:xfrm>
            <a:off x="4813250" y="4478369"/>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ZA" dirty="0">
              <a:solidFill>
                <a:prstClr val="white"/>
              </a:solidFill>
            </a:endParaRPr>
          </a:p>
        </p:txBody>
      </p:sp>
      <p:sp>
        <p:nvSpPr>
          <p:cNvPr id="38" name="Flowchart: Terminator 37"/>
          <p:cNvSpPr/>
          <p:nvPr/>
        </p:nvSpPr>
        <p:spPr>
          <a:xfrm>
            <a:off x="5927378" y="4478368"/>
            <a:ext cx="542925" cy="21907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ZA" dirty="0">
              <a:solidFill>
                <a:prstClr val="white"/>
              </a:solidFill>
            </a:endParaRPr>
          </a:p>
        </p:txBody>
      </p:sp>
      <p:sp>
        <p:nvSpPr>
          <p:cNvPr id="23"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23</a:t>
            </a:r>
            <a:endParaRPr lang="en-ZA" altLang="en-US" sz="1200" dirty="0">
              <a:solidFill>
                <a:srgbClr val="000000"/>
              </a:solidFill>
              <a:latin typeface="Arial" pitchFamily="34" charset="0"/>
            </a:endParaRPr>
          </a:p>
        </p:txBody>
      </p:sp>
      <p:sp>
        <p:nvSpPr>
          <p:cNvPr id="22" name="Title 1"/>
          <p:cNvSpPr>
            <a:spLocks noGrp="1"/>
          </p:cNvSpPr>
          <p:nvPr>
            <p:ph type="title"/>
          </p:nvPr>
        </p:nvSpPr>
        <p:spPr/>
        <p:txBody>
          <a:bodyPr/>
          <a:lstStyle/>
          <a:p>
            <a:r>
              <a:rPr lang="en-ZA" dirty="0" smtClean="0"/>
              <a:t>Status of Audit per Indicator</a:t>
            </a:r>
            <a:endParaRPr lang="en-ZA" dirty="0"/>
          </a:p>
        </p:txBody>
      </p:sp>
    </p:spTree>
    <p:extLst>
      <p:ext uri="{BB962C8B-B14F-4D97-AF65-F5344CB8AC3E}">
        <p14:creationId xmlns:p14="http://schemas.microsoft.com/office/powerpoint/2010/main" xmlns="" val="92233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24</a:t>
            </a:fld>
            <a:endParaRPr lang="en-US" dirty="0"/>
          </a:p>
        </p:txBody>
      </p:sp>
      <p:sp>
        <p:nvSpPr>
          <p:cNvPr id="5" name="Rectangle 4"/>
          <p:cNvSpPr/>
          <p:nvPr/>
        </p:nvSpPr>
        <p:spPr>
          <a:xfrm>
            <a:off x="323529" y="3068997"/>
            <a:ext cx="8568952" cy="2554545"/>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AUDITED 2019/20 APP PROGRESSS REPORT</a:t>
            </a:r>
          </a:p>
          <a:p>
            <a:pPr algn="ctr"/>
            <a:r>
              <a:rPr lang="en-ZA" sz="4000" b="1" dirty="0" smtClean="0">
                <a:ln w="1905"/>
                <a:solidFill>
                  <a:srgbClr val="00B0F0"/>
                </a:solidFill>
                <a:effectLst>
                  <a:innerShdw blurRad="69850" dist="43180" dir="5400000">
                    <a:srgbClr val="000000">
                      <a:alpha val="65000"/>
                    </a:srgbClr>
                  </a:innerShdw>
                </a:effectLst>
              </a:rPr>
              <a:t>QUARTER 2</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24</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3135336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lstStyle/>
          <a:p>
            <a:r>
              <a:rPr lang="en-ZA" sz="2400" b="1" dirty="0">
                <a:solidFill>
                  <a:srgbClr val="000000"/>
                </a:solidFill>
              </a:rPr>
              <a:t>COMPARATIVE ANALYSIS OF </a:t>
            </a:r>
            <a:r>
              <a:rPr lang="en-ZA" sz="2400" b="1" dirty="0" smtClean="0">
                <a:solidFill>
                  <a:srgbClr val="000000"/>
                </a:solidFill>
              </a:rPr>
              <a:t>2018/19 &amp; 2019/20  </a:t>
            </a:r>
            <a:r>
              <a:rPr lang="en-ZA" sz="2400" b="1" dirty="0">
                <a:solidFill>
                  <a:srgbClr val="000000"/>
                </a:solidFill>
              </a:rPr>
              <a:t>PERFORMANCE PER QUARTER</a:t>
            </a:r>
            <a:r>
              <a:rPr lang="en-ZA" sz="2800" b="1" dirty="0">
                <a:solidFill>
                  <a:srgbClr val="000000"/>
                </a:solidFill>
              </a:rPr>
              <a:t/>
            </a:r>
            <a:br>
              <a:rPr lang="en-ZA" sz="2800" b="1" dirty="0">
                <a:solidFill>
                  <a:srgbClr val="000000"/>
                </a:solidFill>
              </a:rPr>
            </a:br>
            <a:endParaRPr lang="en-ZA"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25</a:t>
            </a:fld>
            <a:endParaRPr lang="en-US" dirty="0"/>
          </a:p>
        </p:txBody>
      </p:sp>
      <p:graphicFrame>
        <p:nvGraphicFramePr>
          <p:cNvPr id="5" name="Chart 4"/>
          <p:cNvGraphicFramePr/>
          <p:nvPr>
            <p:extLst>
              <p:ext uri="{D42A27DB-BD31-4B8C-83A1-F6EECF244321}">
                <p14:modId xmlns:p14="http://schemas.microsoft.com/office/powerpoint/2010/main" xmlns="" val="64933562"/>
              </p:ext>
            </p:extLst>
          </p:nvPr>
        </p:nvGraphicFramePr>
        <p:xfrm>
          <a:off x="539553" y="1442523"/>
          <a:ext cx="8352928" cy="50828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25</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306942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184871"/>
            <a:ext cx="8229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ZA" sz="2400" b="1" dirty="0">
                <a:solidFill>
                  <a:srgbClr val="000000"/>
                </a:solidFill>
              </a:rPr>
              <a:t>COMPARATIVE ANALYSIS OF </a:t>
            </a:r>
            <a:r>
              <a:rPr lang="en-ZA" sz="2400" b="1" dirty="0" smtClean="0">
                <a:solidFill>
                  <a:srgbClr val="000000"/>
                </a:solidFill>
              </a:rPr>
              <a:t>2019/20  </a:t>
            </a:r>
            <a:r>
              <a:rPr lang="en-ZA" sz="2400" b="1" dirty="0">
                <a:solidFill>
                  <a:srgbClr val="000000"/>
                </a:solidFill>
              </a:rPr>
              <a:t>PERFORMANCE PER QUARTER</a:t>
            </a:r>
            <a:r>
              <a:rPr lang="en-ZA" sz="2800" b="1" dirty="0">
                <a:solidFill>
                  <a:srgbClr val="000000"/>
                </a:solidFill>
              </a:rPr>
              <a:t/>
            </a:r>
            <a:br>
              <a:rPr lang="en-ZA" sz="2800" b="1" dirty="0">
                <a:solidFill>
                  <a:srgbClr val="000000"/>
                </a:solidFill>
              </a:rPr>
            </a:br>
            <a:endParaRPr lang="en-ZA" sz="32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754175860"/>
              </p:ext>
            </p:extLst>
          </p:nvPr>
        </p:nvGraphicFramePr>
        <p:xfrm>
          <a:off x="251524" y="1412777"/>
          <a:ext cx="8640956" cy="5149312"/>
        </p:xfrm>
        <a:graphic>
          <a:graphicData uri="http://schemas.openxmlformats.org/drawingml/2006/table">
            <a:tbl>
              <a:tblPr/>
              <a:tblGrid>
                <a:gridCol w="732283">
                  <a:extLst>
                    <a:ext uri="{9D8B030D-6E8A-4147-A177-3AD203B41FA5}">
                      <a16:colId xmlns:a16="http://schemas.microsoft.com/office/drawing/2014/main" xmlns="" val="20001"/>
                    </a:ext>
                  </a:extLst>
                </a:gridCol>
                <a:gridCol w="2027015">
                  <a:extLst>
                    <a:ext uri="{9D8B030D-6E8A-4147-A177-3AD203B41FA5}">
                      <a16:colId xmlns:a16="http://schemas.microsoft.com/office/drawing/2014/main" xmlns="" val="20000"/>
                    </a:ext>
                  </a:extLst>
                </a:gridCol>
                <a:gridCol w="535982">
                  <a:extLst>
                    <a:ext uri="{9D8B030D-6E8A-4147-A177-3AD203B41FA5}">
                      <a16:colId xmlns:a16="http://schemas.microsoft.com/office/drawing/2014/main" xmlns="" val="20002"/>
                    </a:ext>
                  </a:extLst>
                </a:gridCol>
                <a:gridCol w="732284">
                  <a:extLst>
                    <a:ext uri="{9D8B030D-6E8A-4147-A177-3AD203B41FA5}">
                      <a16:colId xmlns:a16="http://schemas.microsoft.com/office/drawing/2014/main" xmlns="" val="20003"/>
                    </a:ext>
                  </a:extLst>
                </a:gridCol>
                <a:gridCol w="439371">
                  <a:extLst>
                    <a:ext uri="{9D8B030D-6E8A-4147-A177-3AD203B41FA5}">
                      <a16:colId xmlns:a16="http://schemas.microsoft.com/office/drawing/2014/main" xmlns="" val="20004"/>
                    </a:ext>
                  </a:extLst>
                </a:gridCol>
                <a:gridCol w="732284">
                  <a:extLst>
                    <a:ext uri="{9D8B030D-6E8A-4147-A177-3AD203B41FA5}">
                      <a16:colId xmlns:a16="http://schemas.microsoft.com/office/drawing/2014/main" xmlns="" val="20005"/>
                    </a:ext>
                  </a:extLst>
                </a:gridCol>
                <a:gridCol w="659056">
                  <a:extLst>
                    <a:ext uri="{9D8B030D-6E8A-4147-A177-3AD203B41FA5}">
                      <a16:colId xmlns:a16="http://schemas.microsoft.com/office/drawing/2014/main" xmlns="" val="20006"/>
                    </a:ext>
                  </a:extLst>
                </a:gridCol>
                <a:gridCol w="659056">
                  <a:extLst>
                    <a:ext uri="{9D8B030D-6E8A-4147-A177-3AD203B41FA5}">
                      <a16:colId xmlns:a16="http://schemas.microsoft.com/office/drawing/2014/main" xmlns="" val="20007"/>
                    </a:ext>
                  </a:extLst>
                </a:gridCol>
                <a:gridCol w="951970">
                  <a:extLst>
                    <a:ext uri="{9D8B030D-6E8A-4147-A177-3AD203B41FA5}">
                      <a16:colId xmlns:a16="http://schemas.microsoft.com/office/drawing/2014/main" xmlns="" val="20008"/>
                    </a:ext>
                  </a:extLst>
                </a:gridCol>
                <a:gridCol w="1171655">
                  <a:extLst>
                    <a:ext uri="{9D8B030D-6E8A-4147-A177-3AD203B41FA5}">
                      <a16:colId xmlns:a16="http://schemas.microsoft.com/office/drawing/2014/main" xmlns="" val="20009"/>
                    </a:ext>
                  </a:extLst>
                </a:gridCol>
              </a:tblGrid>
              <a:tr h="243278">
                <a:tc>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2019/20  Quarter 1</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2019/20  Quarter 2</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40014">
                <a:tc>
                  <a:txBody>
                    <a:bodyPr/>
                    <a:lstStyle/>
                    <a:p>
                      <a:pPr algn="ctr" rtl="0" fontAlgn="b"/>
                      <a:endParaRPr lang="en-ZA" sz="8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800" b="1" i="0" u="none" strike="noStrike" dirty="0">
                          <a:solidFill>
                            <a:srgbClr val="000000"/>
                          </a:solidFill>
                          <a:effectLst/>
                          <a:latin typeface="+mn-lt"/>
                        </a:rPr>
                        <a:t>STRATEGIC OBJECTIVES</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Not achieved</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Planned Indicators</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smtClean="0">
                          <a:solidFill>
                            <a:srgbClr val="000000"/>
                          </a:solidFill>
                          <a:effectLst/>
                          <a:latin typeface="+mn-lt"/>
                          <a:ea typeface="+mn-ea"/>
                          <a:cs typeface="+mn-cs"/>
                        </a:rPr>
                        <a:t>Not achieved</a:t>
                      </a:r>
                      <a:endParaRPr lang="en-ZA" sz="8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395253">
                <a:tc rowSpan="3">
                  <a:txBody>
                    <a:bodyPr/>
                    <a:lstStyle/>
                    <a:p>
                      <a:pPr algn="just" rtl="0" fontAlgn="b"/>
                      <a:r>
                        <a:rPr lang="en-US" sz="1200" b="1" i="0" u="none" strike="noStrike" kern="1200" dirty="0" smtClean="0">
                          <a:solidFill>
                            <a:srgbClr val="000000"/>
                          </a:solidFill>
                          <a:effectLst/>
                          <a:latin typeface="+mn-lt"/>
                          <a:ea typeface="+mn-ea"/>
                          <a:cs typeface="+mn-cs"/>
                        </a:rPr>
                        <a:t>Program</a:t>
                      </a:r>
                      <a:r>
                        <a:rPr lang="en-US" sz="1200" b="1" i="0" u="none" strike="noStrike" kern="1200" baseline="0" dirty="0" smtClean="0">
                          <a:solidFill>
                            <a:srgbClr val="000000"/>
                          </a:solidFill>
                          <a:effectLst/>
                          <a:latin typeface="+mn-lt"/>
                          <a:ea typeface="+mn-ea"/>
                          <a:cs typeface="+mn-cs"/>
                        </a:rPr>
                        <a:t> 1</a:t>
                      </a:r>
                      <a:endParaRPr lang="en-US" sz="1200" b="1" i="0" u="none" strike="noStrike" kern="1200" dirty="0" smtClean="0">
                        <a:solidFill>
                          <a:srgbClr val="000000"/>
                        </a:solidFill>
                        <a:effectLst/>
                        <a:latin typeface="+mn-lt"/>
                        <a:ea typeface="+mn-ea"/>
                        <a:cs typeface="+mn-cs"/>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200" b="0" i="0" u="none" strike="noStrike" kern="1200" dirty="0" smtClean="0">
                          <a:solidFill>
                            <a:srgbClr val="000000"/>
                          </a:solidFill>
                          <a:effectLst/>
                          <a:latin typeface="+mn-lt"/>
                          <a:ea typeface="+mn-ea"/>
                          <a:cs typeface="+mn-cs"/>
                        </a:rPr>
                        <a:t>Ensure financial sustainability</a:t>
                      </a: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3</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solidFill>
                            <a:srgbClr val="000000"/>
                          </a:solidFill>
                          <a:effectLst/>
                          <a:latin typeface="+mn-lt"/>
                          <a:ea typeface="Times New Roman"/>
                        </a:rPr>
                        <a:t>2</a:t>
                      </a:r>
                      <a:endParaRPr lang="en-ZA" sz="12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solidFill>
                            <a:srgbClr val="000000"/>
                          </a:solidFill>
                          <a:effectLst/>
                          <a:latin typeface="+mn-lt"/>
                          <a:ea typeface="Times New Roman"/>
                        </a:rPr>
                        <a:t>1</a:t>
                      </a:r>
                      <a:endParaRPr lang="en-ZA" sz="12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solidFill>
                            <a:srgbClr val="000000"/>
                          </a:solidFill>
                          <a:effectLst/>
                          <a:latin typeface="+mn-lt"/>
                          <a:ea typeface="Times New Roman"/>
                        </a:rPr>
                        <a:t>67%</a:t>
                      </a:r>
                      <a:endParaRPr lang="en-ZA" sz="12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solidFill>
                            <a:srgbClr val="000000"/>
                          </a:solidFill>
                          <a:effectLst/>
                          <a:latin typeface="+mn-lt"/>
                          <a:ea typeface="Times New Roman"/>
                        </a:rPr>
                        <a:t>3</a:t>
                      </a:r>
                      <a:endParaRPr lang="en-ZA" sz="12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solidFill>
                            <a:srgbClr val="000000"/>
                          </a:solidFill>
                          <a:effectLst/>
                          <a:latin typeface="+mn-lt"/>
                          <a:ea typeface="Times New Roman"/>
                        </a:rPr>
                        <a:t>3</a:t>
                      </a:r>
                      <a:endParaRPr lang="en-ZA" sz="12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solidFill>
                            <a:srgbClr val="000000"/>
                          </a:solidFill>
                          <a:effectLst/>
                          <a:latin typeface="+mn-lt"/>
                          <a:ea typeface="Times New Roman"/>
                        </a:rPr>
                        <a:t>0</a:t>
                      </a:r>
                      <a:endParaRPr lang="en-ZA" sz="12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solidFill>
                            <a:srgbClr val="000000"/>
                          </a:solidFill>
                          <a:effectLst/>
                          <a:latin typeface="+mn-lt"/>
                          <a:ea typeface="Times New Roman"/>
                        </a:rPr>
                        <a:t>100%</a:t>
                      </a:r>
                      <a:endParaRPr lang="en-ZA" sz="1200"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681876">
                <a:tc vMerge="1">
                  <a:txBody>
                    <a:bodyPr/>
                    <a:lstStyle/>
                    <a:p>
                      <a:pPr algn="l" rtl="0" fontAlgn="b"/>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200" b="0" i="0" u="none" strike="noStrike" dirty="0" smtClean="0">
                          <a:solidFill>
                            <a:srgbClr val="000000"/>
                          </a:solidFill>
                          <a:effectLst/>
                          <a:latin typeface="+mn-lt"/>
                        </a:rPr>
                        <a:t>Strengthen</a:t>
                      </a:r>
                      <a:r>
                        <a:rPr lang="en-ZA" sz="1200" b="0" i="0" u="none" strike="noStrike" baseline="0" dirty="0" smtClean="0">
                          <a:solidFill>
                            <a:srgbClr val="000000"/>
                          </a:solidFill>
                          <a:effectLst/>
                          <a:latin typeface="+mn-lt"/>
                        </a:rPr>
                        <a:t> institutional capacity of the fund</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457200" rtl="0" eaLnBrk="1" fontAlgn="b" latinLnBrk="0" hangingPunct="1">
                        <a:lnSpc>
                          <a:spcPct val="15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mn-lt"/>
                          <a:ea typeface="+mn-ea"/>
                          <a:cs typeface="+mn-cs"/>
                        </a:rPr>
                        <a:t>0%</a:t>
                      </a:r>
                    </a:p>
                    <a:p>
                      <a:pPr algn="ctr" eaLnBrk="0" fontAlgn="b" hangingPunct="0">
                        <a:spcAft>
                          <a:spcPts val="0"/>
                        </a:spcAft>
                      </a:pP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458668">
                <a:tc vMerge="1">
                  <a:txBody>
                    <a:bodyPr/>
                    <a:lstStyle/>
                    <a:p>
                      <a:pPr algn="l" rtl="0" fontAlgn="b"/>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200" b="0" i="0" u="none" strike="noStrike" dirty="0" smtClean="0">
                          <a:solidFill>
                            <a:srgbClr val="000000"/>
                          </a:solidFill>
                          <a:effectLst/>
                          <a:latin typeface="+mn-lt"/>
                        </a:rPr>
                        <a:t>Provide easy to use services through multiple access points</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330852">
                <a:tc>
                  <a:txBody>
                    <a:bodyPr/>
                    <a:lstStyle/>
                    <a:p>
                      <a:pPr algn="just" rtl="0" fontAlgn="b"/>
                      <a:endParaRPr lang="en-US" sz="1200" b="1" i="0" u="none" strike="noStrike" kern="1200" dirty="0" smtClean="0">
                        <a:solidFill>
                          <a:srgbClr val="000000"/>
                        </a:solidFill>
                        <a:effectLst/>
                        <a:latin typeface="+mn-lt"/>
                        <a:ea typeface="+mn-ea"/>
                        <a:cs typeface="+mn-cs"/>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200" b="0" i="0" u="none" strike="noStrike" dirty="0" smtClean="0">
                          <a:solidFill>
                            <a:srgbClr val="000000"/>
                          </a:solidFill>
                          <a:effectLst/>
                          <a:latin typeface="+mn-lt"/>
                        </a:rPr>
                        <a:t>Total </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smtClean="0">
                          <a:effectLst/>
                          <a:latin typeface="+mn-lt"/>
                          <a:ea typeface="Times New Roman"/>
                        </a:rPr>
                        <a:t>5</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3</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40%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5</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4</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80%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9"/>
                  </a:ext>
                </a:extLst>
              </a:tr>
              <a:tr h="358741">
                <a:tc rowSpan="2">
                  <a:txBody>
                    <a:bodyPr/>
                    <a:lstStyle/>
                    <a:p>
                      <a:pPr algn="l" rtl="0" fontAlgn="b"/>
                      <a:r>
                        <a:rPr lang="en-ZA" sz="1200" b="1" i="0" u="none" strike="noStrike" dirty="0" smtClean="0">
                          <a:solidFill>
                            <a:srgbClr val="000000"/>
                          </a:solidFill>
                          <a:effectLst/>
                          <a:latin typeface="+mn-lt"/>
                        </a:rPr>
                        <a:t>Program 2</a:t>
                      </a:r>
                      <a:endParaRPr lang="en-ZA" sz="1200" b="1"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200" b="0" i="0" u="none" strike="noStrike" dirty="0" smtClean="0">
                          <a:solidFill>
                            <a:srgbClr val="000000"/>
                          </a:solidFill>
                          <a:effectLst/>
                          <a:latin typeface="+mn-lt"/>
                        </a:rPr>
                        <a:t>Improve service delivery</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6</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5</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83%</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6</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6</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546982">
                <a:tc vMerge="1">
                  <a:txBody>
                    <a:bodyPr/>
                    <a:lstStyle/>
                    <a:p>
                      <a:pPr algn="l" rtl="0" fontAlgn="b"/>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200" b="0" i="0" u="none" strike="noStrike" dirty="0" smtClean="0">
                          <a:solidFill>
                            <a:srgbClr val="000000"/>
                          </a:solidFill>
                          <a:effectLst/>
                          <a:latin typeface="+mn-lt"/>
                        </a:rPr>
                        <a:t>Collaborate with stakeholders to improve compliance with UIF Acts</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266643">
                <a:tc>
                  <a:txBody>
                    <a:bodyPr/>
                    <a:lstStyle/>
                    <a:p>
                      <a:pPr algn="l" rtl="0" fontAlgn="b"/>
                      <a:endParaRPr lang="en-ZA" sz="1200" b="1"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200" b="0" i="0" u="none" strike="noStrike" dirty="0" smtClean="0">
                          <a:solidFill>
                            <a:srgbClr val="000000"/>
                          </a:solidFill>
                          <a:effectLst/>
                          <a:latin typeface="+mn-lt"/>
                        </a:rPr>
                        <a:t>Total</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8</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7</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86%</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8</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8</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0"/>
                  </a:ext>
                </a:extLst>
              </a:tr>
              <a:tr h="726488">
                <a:tc>
                  <a:txBody>
                    <a:bodyPr/>
                    <a:lstStyle/>
                    <a:p>
                      <a:pPr algn="l" rtl="0" fontAlgn="b"/>
                      <a:r>
                        <a:rPr lang="en-ZA" sz="1200" b="1" i="0" u="none" strike="noStrike" dirty="0" smtClean="0">
                          <a:solidFill>
                            <a:srgbClr val="000000"/>
                          </a:solidFill>
                          <a:effectLst/>
                          <a:latin typeface="+mn-lt"/>
                        </a:rPr>
                        <a:t>Program</a:t>
                      </a:r>
                      <a:r>
                        <a:rPr lang="en-ZA" sz="1200" b="1" i="0" u="none" strike="noStrike" baseline="0" dirty="0" smtClean="0">
                          <a:solidFill>
                            <a:srgbClr val="000000"/>
                          </a:solidFill>
                          <a:effectLst/>
                          <a:latin typeface="+mn-lt"/>
                        </a:rPr>
                        <a:t> </a:t>
                      </a:r>
                      <a:r>
                        <a:rPr lang="en-ZA" sz="1200" b="1" i="0" u="none" strike="noStrike" dirty="0" smtClean="0">
                          <a:solidFill>
                            <a:srgbClr val="000000"/>
                          </a:solidFill>
                          <a:effectLst/>
                          <a:latin typeface="+mn-lt"/>
                        </a:rPr>
                        <a:t>3</a:t>
                      </a:r>
                      <a:endParaRPr lang="en-ZA" sz="1200" b="1"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ZA" sz="1200" b="0" i="0" u="none" strike="noStrike" dirty="0" smtClean="0">
                          <a:solidFill>
                            <a:srgbClr val="000000"/>
                          </a:solidFill>
                          <a:effectLst/>
                          <a:latin typeface="+mn-lt"/>
                        </a:rPr>
                        <a:t>Enhance employability of UIF beneficiaries, enable entrepreneurship and preserve jobs</a:t>
                      </a:r>
                      <a:endParaRPr lang="en-ZA" sz="12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100%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2</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 hangingPunct="0">
                        <a:spcAft>
                          <a:spcPts val="0"/>
                        </a:spcAft>
                      </a:pPr>
                      <a:r>
                        <a:rPr lang="en-ZA" sz="1200" dirty="0" smtClean="0">
                          <a:effectLst/>
                          <a:latin typeface="+mn-lt"/>
                          <a:ea typeface="Times New Roman"/>
                        </a:rPr>
                        <a:t>0%</a:t>
                      </a:r>
                      <a:endParaRPr lang="en-ZA" sz="12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563771">
                <a:tc>
                  <a:txBody>
                    <a:bodyPr/>
                    <a:lstStyle/>
                    <a:p>
                      <a:pPr algn="ctr" rtl="0" fontAlgn="b"/>
                      <a:endParaRPr lang="en-ZA" sz="12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b"/>
                      <a:r>
                        <a:rPr lang="en-ZA" sz="1200" b="1" i="0" u="none" strike="noStrike" dirty="0">
                          <a:solidFill>
                            <a:srgbClr val="000000"/>
                          </a:solidFill>
                          <a:effectLst/>
                          <a:latin typeface="+mn-lt"/>
                        </a:rPr>
                        <a:t>OVERALL  PERFORMANCE</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15</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11</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4</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73%</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15</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12</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3</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80%</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bl>
          </a:graphicData>
        </a:graphic>
      </p:graphicFrame>
      <p:sp>
        <p:nvSpPr>
          <p:cNvPr id="4"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26</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3353582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261047"/>
            <a:ext cx="8229600" cy="925895"/>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02761138"/>
              </p:ext>
            </p:extLst>
          </p:nvPr>
        </p:nvGraphicFramePr>
        <p:xfrm>
          <a:off x="251521" y="1143000"/>
          <a:ext cx="8640998" cy="5454352"/>
        </p:xfrm>
        <a:graphic>
          <a:graphicData uri="http://schemas.openxmlformats.org/drawingml/2006/table">
            <a:tbl>
              <a:tblPr/>
              <a:tblGrid>
                <a:gridCol w="1858464">
                  <a:extLst>
                    <a:ext uri="{9D8B030D-6E8A-4147-A177-3AD203B41FA5}">
                      <a16:colId xmlns:a16="http://schemas.microsoft.com/office/drawing/2014/main" xmlns="" val="20000"/>
                    </a:ext>
                  </a:extLst>
                </a:gridCol>
                <a:gridCol w="1711038">
                  <a:extLst>
                    <a:ext uri="{9D8B030D-6E8A-4147-A177-3AD203B41FA5}">
                      <a16:colId xmlns:a16="http://schemas.microsoft.com/office/drawing/2014/main" xmlns="" val="20001"/>
                    </a:ext>
                  </a:extLst>
                </a:gridCol>
                <a:gridCol w="1901150">
                  <a:extLst>
                    <a:ext uri="{9D8B030D-6E8A-4147-A177-3AD203B41FA5}">
                      <a16:colId xmlns:a16="http://schemas.microsoft.com/office/drawing/2014/main" xmlns="" val="20002"/>
                    </a:ext>
                  </a:extLst>
                </a:gridCol>
                <a:gridCol w="1700474">
                  <a:extLst>
                    <a:ext uri="{9D8B030D-6E8A-4147-A177-3AD203B41FA5}">
                      <a16:colId xmlns:a16="http://schemas.microsoft.com/office/drawing/2014/main" xmlns="" val="20003"/>
                    </a:ext>
                  </a:extLst>
                </a:gridCol>
                <a:gridCol w="1469872">
                  <a:extLst>
                    <a:ext uri="{9D8B030D-6E8A-4147-A177-3AD203B41FA5}">
                      <a16:colId xmlns:a16="http://schemas.microsoft.com/office/drawing/2014/main" xmlns="" val="20004"/>
                    </a:ext>
                  </a:extLst>
                </a:gridCol>
              </a:tblGrid>
              <a:tr h="66069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69850">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1: Ensure  financial sustainability</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14185">
                <a:tc>
                  <a:txBody>
                    <a:bodyPr/>
                    <a:lstStyle/>
                    <a:p>
                      <a:pPr marR="0" algn="l" rtl="0"/>
                      <a:r>
                        <a:rPr lang="en-ZA" sz="1200" b="0" i="0" u="none" strike="noStrike" kern="1200" baseline="0" dirty="0" smtClean="0">
                          <a:solidFill>
                            <a:srgbClr val="000000"/>
                          </a:solidFill>
                          <a:latin typeface="Arial" panose="020B0604020202020204" pitchFamily="34" charset="0"/>
                          <a:ea typeface="+mn-ea"/>
                          <a:cs typeface="Arial" panose="020B0604020202020204" pitchFamily="34" charset="0"/>
                        </a:rPr>
                        <a:t>Percentage of administrative expenditure (excluding capex) as compared to revenue maintained.</a:t>
                      </a:r>
                      <a:endParaRPr lang="en-US" sz="1200" b="0" i="0" u="none" strike="noStrike" kern="1200" baseline="0" dirty="0" smtClean="0">
                        <a:solidFill>
                          <a:srgbClr val="000000"/>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15% </a:t>
                      </a:r>
                      <a:endParaRPr lang="en-ZA" sz="1200" b="0"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Arial"/>
                          <a:ea typeface="Times New Roman"/>
                        </a:rPr>
                        <a:t> Achieved. </a:t>
                      </a:r>
                      <a:endParaRPr lang="en-ZA" sz="1400" dirty="0" smtClean="0">
                        <a:effectLst/>
                        <a:latin typeface="Times New Roman"/>
                        <a:ea typeface="Times New Roman"/>
                      </a:endParaRPr>
                    </a:p>
                    <a:p>
                      <a:endParaRPr lang="en-US" sz="1200" dirty="0" smtClean="0">
                        <a:solidFill>
                          <a:srgbClr val="000000"/>
                        </a:solidFill>
                        <a:effectLst/>
                        <a:latin typeface="Arial"/>
                        <a:ea typeface="Times New Roman"/>
                      </a:endParaRPr>
                    </a:p>
                    <a:p>
                      <a:r>
                        <a:rPr lang="en-US" sz="1200" dirty="0" smtClean="0">
                          <a:solidFill>
                            <a:srgbClr val="000000"/>
                          </a:solidFill>
                          <a:effectLst/>
                          <a:latin typeface="Arial"/>
                          <a:ea typeface="Times New Roman"/>
                        </a:rPr>
                        <a:t>13%                           (667 466/5 035 271)</a:t>
                      </a:r>
                      <a:endParaRPr lang="en-ZA" sz="1200" b="0" i="0" u="none" strike="noStrike" baseline="0" dirty="0" smtClean="0">
                        <a:solidFill>
                          <a:srgbClr val="FF0000"/>
                        </a:solidFill>
                        <a:latin typeface="Arial" panose="020B060402020202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000" b="0" i="0" u="none" strike="noStrike" baseline="0" dirty="0" smtClean="0">
                          <a:latin typeface="Arial"/>
                        </a:rPr>
                        <a:t>There is no variance for this target. Actual achievement is 13% which complies with the target of </a:t>
                      </a:r>
                      <a:r>
                        <a:rPr lang="en-US" sz="1100" b="0" i="0" u="none" strike="noStrike" baseline="0" dirty="0" smtClean="0">
                          <a:solidFill>
                            <a:srgbClr val="000000"/>
                          </a:solidFill>
                          <a:latin typeface="Arial"/>
                        </a:rPr>
                        <a:t>≤ 15%</a:t>
                      </a:r>
                      <a:r>
                        <a:rPr lang="en-ZA" sz="1000" b="0" i="0" u="none" strike="noStrike" baseline="0" dirty="0" smtClean="0">
                          <a:solidFill>
                            <a:srgbClr val="000000"/>
                          </a:solidFill>
                          <a:latin typeface="Arial"/>
                        </a:rPr>
                        <a:t> revenue.</a:t>
                      </a:r>
                    </a:p>
                    <a:p>
                      <a:pPr marR="0" algn="l" rtl="0"/>
                      <a:r>
                        <a:rPr lang="en-US" sz="1100" b="0" i="0" u="none" strike="noStrike" baseline="0" dirty="0" smtClean="0">
                          <a:solidFill>
                            <a:srgbClr val="000000"/>
                          </a:solidFill>
                          <a:latin typeface="Arial"/>
                        </a:rPr>
                        <a:t>	</a:t>
                      </a:r>
                    </a:p>
                    <a:p>
                      <a:pPr marR="0" algn="l" rtl="0"/>
                      <a:r>
                        <a:rPr lang="en-US" sz="1100" b="0" i="0" u="none" strike="noStrike" baseline="0" dirty="0" smtClean="0">
                          <a:solidFill>
                            <a:srgbClr val="000000"/>
                          </a:solidFill>
                          <a:latin typeface="Arial"/>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272085">
                <a:tc>
                  <a:txBody>
                    <a:bodyPr/>
                    <a:lstStyle/>
                    <a:p>
                      <a:pPr marR="0" lvl="0" algn="l" rtl="0"/>
                      <a:r>
                        <a:rPr lang="en-ZA" sz="1200" b="0" i="0" u="none" strike="noStrike" baseline="0" dirty="0" smtClean="0">
                          <a:solidFill>
                            <a:srgbClr val="000000"/>
                          </a:solidFill>
                          <a:latin typeface="Arial" panose="020B0604020202020204" pitchFamily="34" charset="0"/>
                          <a:cs typeface="Arial" panose="020B0604020202020204" pitchFamily="34" charset="0"/>
                        </a:rPr>
                        <a:t>	</a:t>
                      </a:r>
                    </a:p>
                    <a:p>
                      <a:pPr marR="0" lvl="0" algn="l" rtl="0"/>
                      <a:r>
                        <a:rPr lang="en-ZA" sz="1200" b="0" i="0" u="none" strike="noStrike" baseline="0" dirty="0" smtClean="0">
                          <a:solidFill>
                            <a:srgbClr val="000000"/>
                          </a:solidFill>
                          <a:latin typeface="Arial" panose="020B0604020202020204" pitchFamily="34" charset="0"/>
                          <a:cs typeface="Arial" panose="020B0604020202020204" pitchFamily="34" charset="0"/>
                        </a:rPr>
                        <a:t>Percentage of valid invoices paid within 30 calendar days after receipt by the Fund.	</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100% within 30</a:t>
                      </a:r>
                    </a:p>
                    <a:p>
                      <a:pPr rtl="0"/>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calendar days </a:t>
                      </a:r>
                      <a:endParaRPr kumimoji="0" lang="en-US" sz="12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200" b="1" dirty="0" smtClean="0">
                          <a:solidFill>
                            <a:srgbClr val="00B050"/>
                          </a:solidFill>
                          <a:effectLst/>
                          <a:latin typeface="Arial"/>
                          <a:ea typeface="Times New Roman"/>
                        </a:rPr>
                        <a:t>Achieved.</a:t>
                      </a:r>
                      <a:endParaRPr lang="en-ZA" sz="1200" dirty="0" smtClean="0">
                        <a:effectLst/>
                        <a:latin typeface="Times New Roman"/>
                        <a:ea typeface="Times New Roman"/>
                      </a:endParaRPr>
                    </a:p>
                    <a:p>
                      <a:pPr>
                        <a:spcAft>
                          <a:spcPts val="0"/>
                        </a:spcAft>
                      </a:pPr>
                      <a:r>
                        <a:rPr lang="en-US" sz="1200" dirty="0" smtClean="0">
                          <a:solidFill>
                            <a:srgbClr val="000000"/>
                          </a:solidFill>
                          <a:effectLst/>
                          <a:latin typeface="Times New Roman"/>
                          <a:ea typeface="Times New Roman"/>
                        </a:rPr>
                        <a:t>100%</a:t>
                      </a:r>
                      <a:endParaRPr lang="en-ZA" sz="1200" dirty="0" smtClean="0">
                        <a:effectLst/>
                        <a:latin typeface="Times New Roman"/>
                        <a:ea typeface="Times New Roman"/>
                      </a:endParaRPr>
                    </a:p>
                    <a:p>
                      <a:r>
                        <a:rPr lang="en-US" sz="1200" dirty="0" smtClean="0">
                          <a:solidFill>
                            <a:srgbClr val="000000"/>
                          </a:solidFill>
                          <a:effectLst/>
                          <a:latin typeface="Times New Roman"/>
                          <a:ea typeface="Times New Roman"/>
                        </a:rPr>
                        <a:t>(2177/2177)</a:t>
                      </a:r>
                      <a:endParaRPr lang="en-ZA" sz="1800" dirty="0">
                        <a:effectLst/>
                        <a:latin typeface="Times New Roman"/>
                        <a:ea typeface="Times New Roman"/>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000" b="0" i="0" u="none" strike="noStrike" baseline="0" dirty="0" smtClean="0">
                          <a:latin typeface="Arial"/>
                        </a:rPr>
                        <a:t>There is no variance for this target. Actual achievement is 100% which complies with the target.</a:t>
                      </a:r>
                    </a:p>
                    <a:p>
                      <a:pPr marR="0" algn="l" rtl="0"/>
                      <a:r>
                        <a:rPr lang="en-US" sz="1100" b="0" i="0" u="none" strike="noStrike" baseline="0" dirty="0" smtClean="0">
                          <a:solidFill>
                            <a:srgbClr val="000000"/>
                          </a:solidFill>
                          <a:latin typeface="Arial"/>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637536">
                <a:tc>
                  <a:txBody>
                    <a:bodyPr/>
                    <a:lstStyle/>
                    <a:p>
                      <a:pPr algn="just">
                        <a:spcAft>
                          <a:spcPts val="0"/>
                        </a:spcAft>
                      </a:pPr>
                      <a:r>
                        <a:rPr lang="en-ZA" sz="1100">
                          <a:solidFill>
                            <a:srgbClr val="000000"/>
                          </a:solidFill>
                          <a:effectLst/>
                          <a:latin typeface="Arial"/>
                          <a:ea typeface="Times New Roman"/>
                        </a:rPr>
                        <a:t>Percentage return on listed investments.</a:t>
                      </a:r>
                      <a:endParaRPr lang="en-ZA" sz="120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dirty="0">
                          <a:effectLst/>
                          <a:latin typeface="Arial"/>
                          <a:ea typeface="Times New Roman"/>
                        </a:rPr>
                        <a:t>Percentage return on listed investments ≥ the benchmark</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200" b="1" dirty="0">
                          <a:solidFill>
                            <a:srgbClr val="00B050"/>
                          </a:solidFill>
                          <a:effectLst/>
                          <a:latin typeface="Arial"/>
                          <a:ea typeface="Times New Roman"/>
                        </a:rPr>
                        <a:t>Achieved. </a:t>
                      </a:r>
                      <a:endParaRPr lang="en-ZA" sz="1200" dirty="0">
                        <a:effectLst/>
                        <a:latin typeface="Times New Roman"/>
                        <a:ea typeface="Times New Roman"/>
                      </a:endParaRPr>
                    </a:p>
                    <a:p>
                      <a:pPr>
                        <a:lnSpc>
                          <a:spcPct val="115000"/>
                        </a:lnSpc>
                        <a:spcAft>
                          <a:spcPts val="0"/>
                        </a:spcAft>
                      </a:pPr>
                      <a:r>
                        <a:rPr lang="en-US" sz="1000" b="1" dirty="0">
                          <a:effectLst/>
                          <a:latin typeface="Arial"/>
                          <a:ea typeface="Times New Roman"/>
                        </a:rPr>
                        <a:t>Benchmark=3.80%</a:t>
                      </a:r>
                      <a:endParaRPr lang="en-ZA" sz="1200" dirty="0">
                        <a:effectLst/>
                        <a:latin typeface="Times New Roman"/>
                        <a:ea typeface="Times New Roman"/>
                      </a:endParaRPr>
                    </a:p>
                    <a:p>
                      <a:pPr>
                        <a:spcAft>
                          <a:spcPts val="0"/>
                        </a:spcAft>
                      </a:pPr>
                      <a:r>
                        <a:rPr lang="en-ZA" sz="1000" b="1" dirty="0">
                          <a:effectLst/>
                          <a:latin typeface="Arial"/>
                          <a:ea typeface="Times New Roman"/>
                        </a:rPr>
                        <a:t>Portfolio Performance = 4.59%</a:t>
                      </a:r>
                      <a:endParaRPr lang="en-ZA" sz="1200" dirty="0">
                        <a:effectLst/>
                        <a:latin typeface="Times New Roman"/>
                        <a:ea typeface="Times New Roman"/>
                      </a:endParaRPr>
                    </a:p>
                    <a:p>
                      <a:pPr>
                        <a:spcAft>
                          <a:spcPts val="0"/>
                        </a:spcAft>
                      </a:pPr>
                      <a:r>
                        <a:rPr lang="en-ZA" sz="1000" b="1" dirty="0">
                          <a:effectLst/>
                          <a:latin typeface="Arial"/>
                          <a:ea typeface="Times New Roman"/>
                        </a:rPr>
                        <a:t>4.59-3.80=</a:t>
                      </a:r>
                      <a:r>
                        <a:rPr lang="en-US" sz="1000" b="1" dirty="0">
                          <a:effectLst/>
                          <a:latin typeface="Arial"/>
                          <a:ea typeface="Times New Roman"/>
                        </a:rPr>
                        <a:t>0.79% </a:t>
                      </a:r>
                      <a:r>
                        <a:rPr lang="en-US" sz="1000" dirty="0">
                          <a:effectLst/>
                          <a:latin typeface="Arial"/>
                          <a:ea typeface="Times New Roman"/>
                        </a:rPr>
                        <a:t>return on listed investments over the benchmark</a:t>
                      </a:r>
                      <a:r>
                        <a:rPr lang="en-US" sz="1100" dirty="0">
                          <a:effectLst/>
                          <a:latin typeface="Arial"/>
                          <a:ea typeface="Times New Roman"/>
                        </a:rPr>
                        <a:t> September 2019</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200" dirty="0" smtClean="0">
                          <a:effectLst/>
                          <a:latin typeface="Arial"/>
                          <a:ea typeface="Times New Roman"/>
                        </a:rPr>
                        <a:t>12-month rolling relative returns in the capital, cash and money market asset classes.</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27</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27</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136229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08202613"/>
              </p:ext>
            </p:extLst>
          </p:nvPr>
        </p:nvGraphicFramePr>
        <p:xfrm>
          <a:off x="251521" y="870376"/>
          <a:ext cx="8631902" cy="5726976"/>
        </p:xfrm>
        <a:graphic>
          <a:graphicData uri="http://schemas.openxmlformats.org/drawingml/2006/table">
            <a:tbl>
              <a:tblPr/>
              <a:tblGrid>
                <a:gridCol w="1761144">
                  <a:extLst>
                    <a:ext uri="{9D8B030D-6E8A-4147-A177-3AD203B41FA5}">
                      <a16:colId xmlns:a16="http://schemas.microsoft.com/office/drawing/2014/main" xmlns="" val="20000"/>
                    </a:ext>
                  </a:extLst>
                </a:gridCol>
                <a:gridCol w="95364">
                  <a:extLst>
                    <a:ext uri="{9D8B030D-6E8A-4147-A177-3AD203B41FA5}">
                      <a16:colId xmlns:a16="http://schemas.microsoft.com/office/drawing/2014/main" xmlns="" val="20001"/>
                    </a:ext>
                  </a:extLst>
                </a:gridCol>
                <a:gridCol w="1709236">
                  <a:extLst>
                    <a:ext uri="{9D8B030D-6E8A-4147-A177-3AD203B41FA5}">
                      <a16:colId xmlns:a16="http://schemas.microsoft.com/office/drawing/2014/main" xmlns="" val="20002"/>
                    </a:ext>
                  </a:extLst>
                </a:gridCol>
                <a:gridCol w="1733201">
                  <a:extLst>
                    <a:ext uri="{9D8B030D-6E8A-4147-A177-3AD203B41FA5}">
                      <a16:colId xmlns:a16="http://schemas.microsoft.com/office/drawing/2014/main" xmlns="" val="20003"/>
                    </a:ext>
                  </a:extLst>
                </a:gridCol>
                <a:gridCol w="1594022">
                  <a:extLst>
                    <a:ext uri="{9D8B030D-6E8A-4147-A177-3AD203B41FA5}">
                      <a16:colId xmlns:a16="http://schemas.microsoft.com/office/drawing/2014/main" xmlns="" val="20004"/>
                    </a:ext>
                  </a:extLst>
                </a:gridCol>
                <a:gridCol w="1738935">
                  <a:extLst>
                    <a:ext uri="{9D8B030D-6E8A-4147-A177-3AD203B41FA5}">
                      <a16:colId xmlns:a16="http://schemas.microsoft.com/office/drawing/2014/main" xmlns="" val="20005"/>
                    </a:ext>
                  </a:extLst>
                </a:gridCol>
              </a:tblGrid>
              <a:tr h="556391">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95462">
                <a:tc gridSpan="6">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2: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Strengthen institutional capacity of the fund</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87512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rgbClr val="000000"/>
                          </a:solidFill>
                          <a:latin typeface="Arial" panose="020B0604020202020204" pitchFamily="34" charset="0"/>
                          <a:ea typeface="+mn-ea"/>
                          <a:cs typeface="Arial" panose="020B0604020202020204" pitchFamily="34" charset="0"/>
                        </a:rPr>
                        <a:t>Percentage of vacancy rate reduced.</a:t>
                      </a:r>
                      <a:endParaRPr lang="en-US" altLang="en-US" sz="1200" b="0" i="0" u="none" strike="noStrike" kern="1200" baseline="0" dirty="0" smtClean="0">
                        <a:solidFill>
                          <a:srgbClr val="000000"/>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algn="just">
                        <a:spcAft>
                          <a:spcPts val="0"/>
                        </a:spcAft>
                      </a:pPr>
                      <a:r>
                        <a:rPr lang="en-US" sz="1100" dirty="0">
                          <a:effectLst/>
                          <a:latin typeface="Arial"/>
                          <a:ea typeface="Times New Roman"/>
                        </a:rPr>
                        <a:t>Vacancy rate maintained at </a:t>
                      </a:r>
                      <a:r>
                        <a:rPr lang="en-US" sz="1100" dirty="0">
                          <a:solidFill>
                            <a:srgbClr val="000000"/>
                          </a:solidFill>
                          <a:effectLst/>
                          <a:latin typeface="Arial"/>
                          <a:ea typeface="Times New Roman"/>
                        </a:rPr>
                        <a:t>≤</a:t>
                      </a:r>
                      <a:r>
                        <a:rPr lang="en-US" sz="1100" dirty="0">
                          <a:effectLst/>
                          <a:latin typeface="Arial"/>
                          <a:ea typeface="Times New Roman"/>
                        </a:rPr>
                        <a:t>10%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lgn="just">
                        <a:spcAft>
                          <a:spcPts val="0"/>
                        </a:spcAft>
                      </a:pP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lnSpc>
                          <a:spcPct val="115000"/>
                        </a:lnSpc>
                        <a:spcAft>
                          <a:spcPts val="0"/>
                        </a:spcAft>
                      </a:pPr>
                      <a:r>
                        <a:rPr lang="en-US" sz="1100" b="1" dirty="0">
                          <a:solidFill>
                            <a:srgbClr val="00B050"/>
                          </a:solidFill>
                          <a:effectLst/>
                          <a:latin typeface="Arial"/>
                          <a:ea typeface="Times New Roman"/>
                        </a:rPr>
                        <a:t>Achieved. </a:t>
                      </a:r>
                      <a:endParaRPr lang="en-ZA" sz="1200" dirty="0">
                        <a:effectLst/>
                        <a:latin typeface="Times New Roman"/>
                        <a:ea typeface="Times New Roman"/>
                      </a:endParaRPr>
                    </a:p>
                    <a:p>
                      <a:pPr algn="l">
                        <a:spcAft>
                          <a:spcPts val="0"/>
                        </a:spcAft>
                      </a:pPr>
                      <a:r>
                        <a:rPr lang="en-US" sz="1100" b="1" dirty="0">
                          <a:effectLst/>
                          <a:latin typeface="Arial"/>
                          <a:ea typeface="Times New Roman"/>
                        </a:rPr>
                        <a:t> </a:t>
                      </a:r>
                      <a:endParaRPr lang="en-ZA" sz="1200" dirty="0">
                        <a:effectLst/>
                        <a:latin typeface="Times New Roman"/>
                        <a:ea typeface="Times New Roman"/>
                      </a:endParaRPr>
                    </a:p>
                    <a:p>
                      <a:pPr algn="l">
                        <a:spcAft>
                          <a:spcPts val="0"/>
                        </a:spcAft>
                      </a:pPr>
                      <a:r>
                        <a:rPr lang="en-US" sz="1100" b="1" dirty="0">
                          <a:effectLst/>
                          <a:latin typeface="Arial"/>
                          <a:ea typeface="Times New Roman"/>
                        </a:rPr>
                        <a:t>8.1</a:t>
                      </a:r>
                      <a:r>
                        <a:rPr lang="en-US" sz="1100" b="1" dirty="0" smtClean="0">
                          <a:effectLst/>
                          <a:latin typeface="Arial"/>
                          <a:ea typeface="Times New Roman"/>
                        </a:rPr>
                        <a:t>.% </a:t>
                      </a:r>
                      <a:r>
                        <a:rPr lang="en-US" sz="1100" b="1" dirty="0">
                          <a:effectLst/>
                          <a:latin typeface="Arial"/>
                          <a:ea typeface="Times New Roman"/>
                        </a:rPr>
                        <a:t>(49/602)</a:t>
                      </a:r>
                      <a:endParaRPr lang="en-ZA" sz="1200" dirty="0">
                        <a:effectLst/>
                        <a:latin typeface="Times New Roman"/>
                        <a:ea typeface="Times New Roman"/>
                      </a:endParaRPr>
                    </a:p>
                    <a:p>
                      <a:pPr algn="l">
                        <a:spcAft>
                          <a:spcPts val="0"/>
                        </a:spcAft>
                      </a:pPr>
                      <a:r>
                        <a:rPr lang="en-US" sz="1100" dirty="0">
                          <a:effectLst/>
                          <a:latin typeface="Arial"/>
                          <a:ea typeface="Times New Roman"/>
                        </a:rPr>
                        <a:t>602 =  establishment</a:t>
                      </a:r>
                      <a:endParaRPr lang="en-ZA" sz="1200" dirty="0">
                        <a:effectLst/>
                        <a:latin typeface="Times New Roman"/>
                        <a:ea typeface="Times New Roman"/>
                      </a:endParaRPr>
                    </a:p>
                    <a:p>
                      <a:pPr algn="l">
                        <a:spcAft>
                          <a:spcPts val="0"/>
                        </a:spcAft>
                      </a:pPr>
                      <a:r>
                        <a:rPr lang="en-US" sz="1100" dirty="0">
                          <a:effectLst/>
                          <a:latin typeface="Arial"/>
                          <a:ea typeface="Times New Roman"/>
                        </a:rPr>
                        <a:t>553 = filled post</a:t>
                      </a:r>
                      <a:endParaRPr lang="en-ZA" sz="1200" dirty="0">
                        <a:effectLst/>
                        <a:latin typeface="Times New Roman"/>
                        <a:ea typeface="Times New Roman"/>
                      </a:endParaRPr>
                    </a:p>
                    <a:p>
                      <a:pPr algn="l">
                        <a:spcAft>
                          <a:spcPts val="0"/>
                        </a:spcAft>
                      </a:pPr>
                      <a:r>
                        <a:rPr lang="en-US" sz="1100" dirty="0">
                          <a:effectLst/>
                          <a:latin typeface="Arial"/>
                          <a:ea typeface="Times New Roman"/>
                        </a:rPr>
                        <a:t>49 = vacant posts</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baseline="0" dirty="0" smtClean="0">
                          <a:latin typeface="Arial"/>
                        </a:rPr>
                        <a:t>There is no variance for this target. Actual achievement is 8.1% which complies with the target of </a:t>
                      </a:r>
                      <a:r>
                        <a:rPr lang="en-US" sz="1600" b="0" i="0" u="none" strike="noStrike" baseline="0" dirty="0" smtClean="0">
                          <a:solidFill>
                            <a:srgbClr val="000000"/>
                          </a:solidFill>
                          <a:latin typeface="Arial"/>
                        </a:rPr>
                        <a:t>≤10% </a:t>
                      </a:r>
                      <a:endParaRPr kumimoji="0" lang="en-ZA" sz="12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28</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28</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302241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80009023"/>
              </p:ext>
            </p:extLst>
          </p:nvPr>
        </p:nvGraphicFramePr>
        <p:xfrm>
          <a:off x="251520" y="1364781"/>
          <a:ext cx="8640960" cy="5237834"/>
        </p:xfrm>
        <a:graphic>
          <a:graphicData uri="http://schemas.openxmlformats.org/drawingml/2006/table">
            <a:tbl>
              <a:tblPr/>
              <a:tblGrid>
                <a:gridCol w="1858456">
                  <a:extLst>
                    <a:ext uri="{9D8B030D-6E8A-4147-A177-3AD203B41FA5}">
                      <a16:colId xmlns:a16="http://schemas.microsoft.com/office/drawing/2014/main" xmlns="" val="20000"/>
                    </a:ext>
                  </a:extLst>
                </a:gridCol>
                <a:gridCol w="145391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2160240">
                  <a:extLst>
                    <a:ext uri="{9D8B030D-6E8A-4147-A177-3AD203B41FA5}">
                      <a16:colId xmlns:a16="http://schemas.microsoft.com/office/drawing/2014/main" xmlns="" val="20004"/>
                    </a:ext>
                  </a:extLst>
                </a:gridCol>
              </a:tblGrid>
              <a:tr h="645852">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68622">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3: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Provide easy to use services through multiple access points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874081">
                <a:tc>
                  <a:txBody>
                    <a:bodyPr/>
                    <a:lstStyle/>
                    <a:p>
                      <a:pPr marL="0" marR="0" algn="l" defTabSz="457200" rtl="0" eaLnBrk="1" latinLnBrk="0" hangingPunct="1"/>
                      <a:r>
                        <a:rPr lang="en-US" sz="1200" b="0" i="0" u="none" strike="noStrike" kern="1200" baseline="0" dirty="0" smtClean="0">
                          <a:solidFill>
                            <a:srgbClr val="000000"/>
                          </a:solidFill>
                          <a:latin typeface="Arial" panose="020B0604020202020204" pitchFamily="34" charset="0"/>
                          <a:ea typeface="+mn-ea"/>
                          <a:cs typeface="Arial" panose="020B0604020202020204" pitchFamily="34" charset="0"/>
                        </a:rPr>
                        <a:t>Integrated claims management System</a:t>
                      </a:r>
                    </a:p>
                    <a:p>
                      <a:pPr marL="0" marR="0" algn="l" defTabSz="457200" rtl="0" eaLnBrk="1" latinLnBrk="0" hangingPunct="1"/>
                      <a:r>
                        <a:rPr lang="en-US" sz="1200" b="0" i="0" u="none" strike="noStrike" kern="1200" baseline="0" dirty="0" smtClean="0">
                          <a:solidFill>
                            <a:srgbClr val="000000"/>
                          </a:solidFill>
                          <a:latin typeface="Arial" panose="020B0604020202020204" pitchFamily="34" charset="0"/>
                          <a:ea typeface="+mn-ea"/>
                          <a:cs typeface="Arial" panose="020B0604020202020204" pitchFamily="34" charset="0"/>
                        </a:rPr>
                        <a:t>(ICMS) implemented</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200" b="0" i="0" u="none" strike="noStrike" baseline="0" dirty="0" smtClean="0">
                          <a:solidFill>
                            <a:srgbClr val="000000"/>
                          </a:solidFill>
                          <a:latin typeface="Arial"/>
                        </a:rPr>
                        <a:t>45 Finance reports developed as per the approved project plan and SAP requirements</a:t>
                      </a:r>
                      <a:endParaRPr lang="en-ZA" sz="1200" b="0" i="0" u="none" strike="noStrike" baseline="0" dirty="0" smtClean="0">
                        <a:solidFill>
                          <a:srgbClr val="FF0000"/>
                        </a:solidFill>
                        <a:latin typeface="Arial"/>
                      </a:endParaRPr>
                    </a:p>
                    <a:p>
                      <a:pPr algn="l">
                        <a:spcAft>
                          <a:spcPts val="0"/>
                        </a:spcAft>
                      </a:pP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FF0000"/>
                          </a:solidFill>
                          <a:effectLst/>
                          <a:latin typeface="Arial"/>
                          <a:ea typeface="Times New Roman"/>
                        </a:rPr>
                        <a:t>Not Achieved</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Request for handover submission received from National Treasury has been approved.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dirty="0">
                          <a:solidFill>
                            <a:srgbClr val="000000"/>
                          </a:solidFill>
                          <a:effectLst/>
                          <a:latin typeface="Arial"/>
                          <a:ea typeface="Times New Roman"/>
                        </a:rPr>
                        <a:t>The submission not presented to BAC still awaiting for quotation for handover from the service provider</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solidFill>
                            <a:srgbClr val="000000"/>
                          </a:solidFill>
                          <a:latin typeface="Arial"/>
                        </a:rPr>
                        <a:t>The service provider is currently busy with the Business requirement gathering from which critical reports will be identified. Then critical reports will be prioritized.</a:t>
                      </a:r>
                    </a:p>
                    <a:p>
                      <a:pPr marR="0" algn="just" rtl="0"/>
                      <a:endParaRPr lang="en-US" sz="1100" b="0" i="0" u="none" strike="noStrike" baseline="0" dirty="0" smtClean="0">
                        <a:solidFill>
                          <a:srgbClr val="000000"/>
                        </a:solidFill>
                        <a:latin typeface="Arial"/>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just">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29</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29</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68823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CA85025-0BE6-4D6E-BEB8-7F11FFB467D9}" type="slidenum">
              <a:rPr lang="en-US" altLang="en-US" sz="1200" smtClean="0">
                <a:solidFill>
                  <a:srgbClr val="898989"/>
                </a:solidFill>
              </a:rPr>
              <a:pPr eaLnBrk="1" hangingPunct="1">
                <a:spcBef>
                  <a:spcPct val="0"/>
                </a:spcBef>
                <a:buFontTx/>
                <a:buNone/>
              </a:pPr>
              <a:t>3</a:t>
            </a:fld>
            <a:endParaRPr lang="en-US" altLang="en-US" sz="1200" dirty="0" smtClean="0">
              <a:solidFill>
                <a:srgbClr val="898989"/>
              </a:solidFill>
            </a:endParaRPr>
          </a:p>
        </p:txBody>
      </p:sp>
      <p:sp>
        <p:nvSpPr>
          <p:cNvPr id="5" name="Rectangle 4"/>
          <p:cNvSpPr/>
          <p:nvPr/>
        </p:nvSpPr>
        <p:spPr>
          <a:xfrm>
            <a:off x="1432543" y="3068960"/>
            <a:ext cx="6172652" cy="707886"/>
          </a:xfrm>
          <a:prstGeom prst="rect">
            <a:avLst/>
          </a:prstGeom>
          <a:noFill/>
        </p:spPr>
        <p:txBody>
          <a:bodyPr wrap="none">
            <a:spAutoFit/>
          </a:bodyPr>
          <a:lstStyle/>
          <a:p>
            <a:pPr algn="ctr">
              <a:defRPr/>
            </a:pPr>
            <a:r>
              <a:rPr lang="en-ZA" sz="4000" b="1" dirty="0">
                <a:ln w="1905"/>
                <a:solidFill>
                  <a:srgbClr val="00B0F0"/>
                </a:solidFill>
                <a:effectLst>
                  <a:innerShdw blurRad="69850" dist="43180" dir="5400000">
                    <a:srgbClr val="000000">
                      <a:alpha val="65000"/>
                    </a:srgbClr>
                  </a:innerShdw>
                </a:effectLst>
                <a:latin typeface="Arial" charset="0"/>
              </a:rPr>
              <a:t>LEGISLATIVE MANDATE</a:t>
            </a:r>
            <a:endParaRPr lang="en-US" sz="4000" b="1" dirty="0">
              <a:ln w="1905"/>
              <a:solidFill>
                <a:srgbClr val="00B0F0"/>
              </a:solidFill>
              <a:effectLst>
                <a:innerShdw blurRad="69850" dist="43180" dir="5400000">
                  <a:srgbClr val="000000">
                    <a:alpha val="65000"/>
                  </a:srgbClr>
                </a:innerShdw>
              </a:effectLst>
              <a:latin typeface="Arial" charset="0"/>
            </a:endParaRPr>
          </a:p>
        </p:txBody>
      </p:sp>
      <p:sp>
        <p:nvSpPr>
          <p:cNvPr id="229380" name="TextBox 5"/>
          <p:cNvSpPr txBox="1">
            <a:spLocks noChangeArrowheads="1"/>
          </p:cNvSpPr>
          <p:nvPr/>
        </p:nvSpPr>
        <p:spPr bwMode="auto">
          <a:xfrm>
            <a:off x="8388351" y="476860"/>
            <a:ext cx="287338"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a:solidFill>
                  <a:srgbClr val="000000"/>
                </a:solidFill>
                <a:latin typeface="Arial" pitchFamily="34" charset="0"/>
              </a:rPr>
              <a:t>3</a:t>
            </a:r>
          </a:p>
        </p:txBody>
      </p:sp>
    </p:spTree>
    <p:extLst>
      <p:ext uri="{BB962C8B-B14F-4D97-AF65-F5344CB8AC3E}">
        <p14:creationId xmlns:p14="http://schemas.microsoft.com/office/powerpoint/2010/main" xmlns="" val="2565644959"/>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smtClean="0">
                <a:ea typeface="ＭＳ Ｐゴシック" pitchFamily="34" charset="-128"/>
                <a:cs typeface="Times New Roman" pitchFamily="18" charset="0"/>
              </a:rPr>
              <a:t>PROGRAMME 2: </a:t>
            </a:r>
            <a:r>
              <a:rPr lang="en-ZA" altLang="en-US" sz="20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78824120"/>
              </p:ext>
            </p:extLst>
          </p:nvPr>
        </p:nvGraphicFramePr>
        <p:xfrm>
          <a:off x="251559" y="1052742"/>
          <a:ext cx="8640959" cy="5626243"/>
        </p:xfrm>
        <a:graphic>
          <a:graphicData uri="http://schemas.openxmlformats.org/drawingml/2006/table">
            <a:tbl>
              <a:tblPr/>
              <a:tblGrid>
                <a:gridCol w="266429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1008111">
                  <a:extLst>
                    <a:ext uri="{9D8B030D-6E8A-4147-A177-3AD203B41FA5}">
                      <a16:colId xmlns:a16="http://schemas.microsoft.com/office/drawing/2014/main" xmlns="" val="20004"/>
                    </a:ext>
                  </a:extLst>
                </a:gridCol>
              </a:tblGrid>
              <a:tr h="40404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28914">
                <a:tc gridSpan="5">
                  <a:txBody>
                    <a:bodyPr/>
                    <a:lstStyle/>
                    <a:p>
                      <a:pPr marL="0" marR="0" lvl="0" indent="0" algn="just" defTabSz="457200" rtl="0" eaLnBrk="1" fontAlgn="base" latinLnBrk="0" hangingPunct="1">
                        <a:lnSpc>
                          <a:spcPct val="115000"/>
                        </a:lnSpc>
                        <a:spcBef>
                          <a:spcPct val="0"/>
                        </a:spcBef>
                        <a:spcAft>
                          <a:spcPct val="0"/>
                        </a:spcAft>
                        <a:buClrTx/>
                        <a:buSzTx/>
                        <a:buFontTx/>
                        <a:buNone/>
                        <a:tabLst/>
                        <a:defRPr/>
                      </a:pPr>
                      <a:r>
                        <a:rPr lang="en-ZA" sz="1200" b="0" kern="1200" dirty="0" smtClean="0">
                          <a:solidFill>
                            <a:schemeClr val="bg1"/>
                          </a:solidFill>
                          <a:effectLst/>
                          <a:latin typeface="Arial" panose="020B0604020202020204" pitchFamily="34" charset="0"/>
                          <a:ea typeface="Times New Roman"/>
                          <a:cs typeface="Arial" panose="020B0604020202020204" pitchFamily="34" charset="0"/>
                        </a:rPr>
                        <a:t> </a:t>
                      </a:r>
                      <a:r>
                        <a:rPr kumimoji="0" lang="en-US"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Strategic objective 4: </a:t>
                      </a:r>
                      <a:r>
                        <a:rPr kumimoji="0" lang="en-ZA" sz="1200" b="1" i="0" u="none" strike="noStrike" kern="1200" cap="none" normalizeH="0" baseline="0" dirty="0" smtClean="0">
                          <a:ln>
                            <a:noFill/>
                          </a:ln>
                          <a:solidFill>
                            <a:srgbClr val="FFFFFF"/>
                          </a:solidFill>
                          <a:effectLst/>
                          <a:latin typeface="Arial" panose="020B0604020202020204" pitchFamily="34" charset="0"/>
                          <a:ea typeface="ＭＳ Ｐゴシック" pitchFamily="34" charset="-128"/>
                          <a:cs typeface="Arial" panose="020B0604020202020204" pitchFamily="34" charset="0"/>
                        </a:rPr>
                        <a:t> Improve service delivery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7827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rgbClr val="000000"/>
                          </a:solidFill>
                          <a:latin typeface="Arial" panose="020B0604020202020204" pitchFamily="34" charset="0"/>
                          <a:ea typeface="+mn-ea"/>
                          <a:cs typeface="Arial" panose="020B0604020202020204" pitchFamily="34" charset="0"/>
                        </a:rPr>
                        <a:t>Percentage of valid claims (Unemployment benefit) with complete information approved or rejected within specified time frames</a:t>
                      </a:r>
                      <a:endParaRPr lang="en-US" altLang="en-US" sz="1200" b="0" i="0" u="none" strike="noStrike" kern="1200" baseline="0" dirty="0" smtClean="0">
                        <a:solidFill>
                          <a:srgbClr val="000000"/>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90% within 15 working days</a:t>
                      </a:r>
                      <a:endParaRPr lang="en-ZA" sz="1200" b="0"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Arial"/>
                          <a:ea typeface="Times New Roman"/>
                        </a:rPr>
                        <a:t>Achieved</a:t>
                      </a:r>
                      <a:endParaRPr lang="en-ZA" sz="1400" dirty="0" smtClean="0">
                        <a:effectLst/>
                        <a:latin typeface="Times New Roman"/>
                        <a:ea typeface="Times New Roman"/>
                      </a:endParaRPr>
                    </a:p>
                    <a:p>
                      <a:pPr>
                        <a:spcAft>
                          <a:spcPts val="0"/>
                        </a:spcAft>
                      </a:pPr>
                      <a:r>
                        <a:rPr lang="en-US" sz="1200" b="0" dirty="0" smtClean="0">
                          <a:effectLst/>
                          <a:latin typeface="Arial"/>
                          <a:ea typeface="Times New Roman"/>
                        </a:rPr>
                        <a:t>94% within 15 working days</a:t>
                      </a:r>
                      <a:endParaRPr lang="en-ZA" sz="1400" b="0" dirty="0" smtClean="0">
                        <a:effectLst/>
                        <a:latin typeface="Times New Roman"/>
                        <a:ea typeface="Times New Roman"/>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Arial" panose="020B0604020202020204" pitchFamily="34" charset="0"/>
                        <a:ea typeface="Times New Roman"/>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Arial" panose="020B0604020202020204" pitchFamily="34" charset="0"/>
                        <a:ea typeface="Times New Roman"/>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effectLst/>
                          <a:latin typeface="Arial"/>
                          <a:ea typeface="Times New Roman"/>
                        </a:rPr>
                        <a:t>(412 322/438 749)</a:t>
                      </a:r>
                      <a:endParaRPr lang="en-ZA" sz="1200" b="0"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US" sz="900" b="0" i="0" u="none" strike="noStrike" kern="1200" baseline="0" dirty="0">
                          <a:solidFill>
                            <a:schemeClr val="tx1"/>
                          </a:solidFill>
                          <a:latin typeface="Arial"/>
                          <a:ea typeface="+mn-ea"/>
                          <a:cs typeface="+mn-cs"/>
                        </a:rPr>
                        <a:t>Provincial Support monitoring provinces through visits and OPS Forums.</a:t>
                      </a:r>
                      <a:endParaRPr lang="en-ZA" sz="900" b="0" i="0" u="none" strike="noStrike" kern="1200" baseline="0" dirty="0">
                        <a:solidFill>
                          <a:schemeClr val="tx1"/>
                        </a:solidFill>
                        <a:latin typeface="Arial"/>
                        <a:ea typeface="+mn-ea"/>
                        <a:cs typeface="+mn-cs"/>
                      </a:endParaRPr>
                    </a:p>
                    <a:p>
                      <a:pPr marL="0" marR="0" algn="l" defTabSz="457200" rtl="0" eaLnBrk="1" latinLnBrk="0" hangingPunct="1">
                        <a:spcAft>
                          <a:spcPts val="0"/>
                        </a:spcAft>
                      </a:pPr>
                      <a:r>
                        <a:rPr lang="en-US" sz="900" b="0" i="0" u="none" strike="noStrike" kern="1200" baseline="0" dirty="0">
                          <a:solidFill>
                            <a:schemeClr val="tx1"/>
                          </a:solidFill>
                          <a:latin typeface="Arial"/>
                          <a:ea typeface="+mn-ea"/>
                          <a:cs typeface="+mn-cs"/>
                        </a:rPr>
                        <a:t> </a:t>
                      </a:r>
                      <a:endParaRPr lang="en-ZA" sz="900" b="0" i="0" u="none" strike="noStrike" kern="1200" baseline="0" dirty="0">
                        <a:solidFill>
                          <a:schemeClr val="tx1"/>
                        </a:solidFill>
                        <a:latin typeface="Arial"/>
                        <a:ea typeface="+mn-ea"/>
                        <a:cs typeface="+mn-cs"/>
                      </a:endParaRPr>
                    </a:p>
                    <a:p>
                      <a:pPr marL="0" marR="0" algn="l" defTabSz="457200" rtl="0" eaLnBrk="1" latinLnBrk="0" hangingPunct="1">
                        <a:lnSpc>
                          <a:spcPct val="115000"/>
                        </a:lnSpc>
                        <a:spcAft>
                          <a:spcPts val="0"/>
                        </a:spcAft>
                      </a:pPr>
                      <a:r>
                        <a:rPr lang="en-ZA" sz="900" b="0" i="0" u="none" strike="noStrike" kern="1200" baseline="0" dirty="0">
                          <a:solidFill>
                            <a:schemeClr val="tx1"/>
                          </a:solidFill>
                          <a:latin typeface="Arial"/>
                          <a:ea typeface="+mn-ea"/>
                          <a:cs typeface="+mn-cs"/>
                        </a:rPr>
                        <a:t>Claims processing has been decentralised to more service points.</a:t>
                      </a:r>
                    </a:p>
                    <a:p>
                      <a:pPr marL="0" marR="0" algn="l" defTabSz="457200" rtl="0" eaLnBrk="1" latinLnBrk="0" hangingPunct="1">
                        <a:lnSpc>
                          <a:spcPct val="115000"/>
                        </a:lnSpc>
                        <a:spcAft>
                          <a:spcPts val="0"/>
                        </a:spcAft>
                      </a:pPr>
                      <a:r>
                        <a:rPr lang="en-ZA" sz="900" b="0" i="0" u="none" strike="noStrike" kern="1200" baseline="0" dirty="0">
                          <a:solidFill>
                            <a:schemeClr val="tx1"/>
                          </a:solidFill>
                          <a:latin typeface="Arial"/>
                          <a:ea typeface="+mn-ea"/>
                          <a:cs typeface="+mn-cs"/>
                        </a:rPr>
                        <a:t> </a:t>
                      </a:r>
                    </a:p>
                    <a:p>
                      <a:pPr marL="0" marR="0" algn="l" defTabSz="457200" rtl="0" eaLnBrk="1" latinLnBrk="0" hangingPunct="1">
                        <a:lnSpc>
                          <a:spcPct val="115000"/>
                        </a:lnSpc>
                        <a:spcAft>
                          <a:spcPts val="0"/>
                        </a:spcAft>
                      </a:pPr>
                      <a:r>
                        <a:rPr lang="en-ZA" sz="900" b="0" i="0" u="none" strike="noStrike" kern="1200" baseline="0" dirty="0">
                          <a:solidFill>
                            <a:schemeClr val="tx1"/>
                          </a:solidFill>
                          <a:latin typeface="Arial"/>
                          <a:ea typeface="+mn-ea"/>
                          <a:cs typeface="+mn-cs"/>
                        </a:rPr>
                        <a:t>Other provinces are assisting those that are not achieving the target (Gauteng supporting Limpopo).</a:t>
                      </a:r>
                    </a:p>
                    <a:p>
                      <a:pPr marL="0" marR="0" algn="l" defTabSz="457200" rtl="0" eaLnBrk="1" latinLnBrk="0" hangingPunct="1">
                        <a:lnSpc>
                          <a:spcPct val="115000"/>
                        </a:lnSpc>
                        <a:spcAft>
                          <a:spcPts val="0"/>
                        </a:spcAft>
                      </a:pPr>
                      <a:r>
                        <a:rPr lang="en-ZA" sz="900" b="0" i="0" u="none" strike="noStrike" kern="1200" baseline="0" dirty="0">
                          <a:solidFill>
                            <a:schemeClr val="tx1"/>
                          </a:solidFill>
                          <a:latin typeface="Arial"/>
                          <a:ea typeface="+mn-ea"/>
                          <a:cs typeface="+mn-cs"/>
                        </a:rPr>
                        <a:t>Limpopo is currently processing backlog </a:t>
                      </a:r>
                      <a:r>
                        <a:rPr lang="en-ZA" sz="900" b="0" i="0" u="none" strike="noStrike" kern="1200" baseline="0" dirty="0" smtClean="0">
                          <a:solidFill>
                            <a:schemeClr val="tx1"/>
                          </a:solidFill>
                          <a:latin typeface="Arial"/>
                          <a:ea typeface="+mn-ea"/>
                          <a:cs typeface="+mn-cs"/>
                        </a:rPr>
                        <a:t>claims</a:t>
                      </a:r>
                      <a:endParaRPr lang="en-ZA" sz="900" b="0" i="0" u="none" strike="noStrike" kern="1200" baseline="0" dirty="0">
                        <a:solidFill>
                          <a:schemeClr val="tx1"/>
                        </a:solidFill>
                        <a:latin typeface="Arial"/>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100" dirty="0">
                          <a:effectLst/>
                          <a:latin typeface="Arial"/>
                          <a:ea typeface="Times New Roman"/>
                        </a:rPr>
                        <a:t>None</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832568">
                <a:tc>
                  <a:txBody>
                    <a:bodyPr/>
                    <a:lstStyle/>
                    <a:p>
                      <a:pPr marL="0" marR="0" algn="just" defTabSz="457200" rtl="0" eaLnBrk="1" latinLnBrk="0" hangingPunct="1"/>
                      <a:r>
                        <a:rPr lang="en-ZA" sz="1200" b="0" i="0" u="none" strike="noStrike" kern="1200" baseline="0" dirty="0" smtClean="0">
                          <a:solidFill>
                            <a:srgbClr val="000000"/>
                          </a:solidFill>
                          <a:latin typeface="Arial" panose="020B0604020202020204" pitchFamily="34" charset="0"/>
                          <a:ea typeface="+mn-ea"/>
                          <a:cs typeface="Arial" panose="020B0604020202020204" pitchFamily="34" charset="0"/>
                        </a:rPr>
                        <a:t>Percentage of valid claims (In-service </a:t>
                      </a:r>
                      <a:r>
                        <a:rPr lang="en-US" sz="1200" b="0" i="0" u="none" strike="noStrike" kern="1200" baseline="0" dirty="0" smtClean="0">
                          <a:solidFill>
                            <a:srgbClr val="000000"/>
                          </a:solidFill>
                          <a:latin typeface="Arial" panose="020B0604020202020204" pitchFamily="34" charset="0"/>
                          <a:ea typeface="+mn-ea"/>
                          <a:cs typeface="Arial" panose="020B0604020202020204" pitchFamily="34" charset="0"/>
                        </a:rPr>
                        <a:t>benefits; Maternity, illness and adoption benefits) with complete </a:t>
                      </a:r>
                      <a:r>
                        <a:rPr lang="en-ZA" sz="1200" b="0" i="0" u="none" strike="noStrike" kern="1200" baseline="0" dirty="0" smtClean="0">
                          <a:solidFill>
                            <a:srgbClr val="000000"/>
                          </a:solidFill>
                          <a:latin typeface="Arial" panose="020B0604020202020204" pitchFamily="34" charset="0"/>
                          <a:ea typeface="+mn-ea"/>
                          <a:cs typeface="Arial" panose="020B0604020202020204" pitchFamily="34" charset="0"/>
                        </a:rPr>
                        <a:t>information approved or rejected within specified time frames</a:t>
                      </a:r>
                      <a:endParaRPr lang="en-US" altLang="en-US" sz="1200" b="0" i="0" u="none" strike="noStrike" kern="1200" baseline="0" dirty="0" smtClean="0">
                        <a:solidFill>
                          <a:srgbClr val="000000"/>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spcAft>
                          <a:spcPts val="0"/>
                        </a:spcAft>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Arial"/>
                          <a:ea typeface="Times New Roman"/>
                        </a:rPr>
                        <a:t>Achieved</a:t>
                      </a:r>
                      <a:endParaRPr lang="en-ZA" sz="1400" dirty="0" smtClean="0">
                        <a:effectLst/>
                        <a:latin typeface="Times New Roman"/>
                        <a:ea typeface="Times New Roman"/>
                      </a:endParaRPr>
                    </a:p>
                    <a:p>
                      <a:pPr>
                        <a:spcAft>
                          <a:spcPts val="0"/>
                        </a:spcAft>
                      </a:pPr>
                      <a:r>
                        <a:rPr lang="en-US" sz="1200" b="0" dirty="0" smtClean="0">
                          <a:effectLst/>
                          <a:latin typeface="Arial"/>
                          <a:ea typeface="Times New Roman"/>
                        </a:rPr>
                        <a:t>93% within 10 working days</a:t>
                      </a:r>
                      <a:endParaRPr lang="en-ZA" sz="1400" b="0" dirty="0" smtClean="0">
                        <a:effectLst/>
                        <a:latin typeface="Times New Roman"/>
                        <a:ea typeface="Times New Roman"/>
                      </a:endParaRPr>
                    </a:p>
                    <a:p>
                      <a:pPr marL="0" marR="0" algn="just" defTabSz="457200" rtl="0" eaLnBrk="1" latinLnBrk="0" hangingPunct="1"/>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algn="just" defTabSz="457200" rtl="0" eaLnBrk="1" latinLnBrk="0" hangingPunct="1"/>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r>
                        <a:rPr lang="en-US" sz="1200" b="0" dirty="0" smtClean="0">
                          <a:solidFill>
                            <a:srgbClr val="000000"/>
                          </a:solidFill>
                          <a:effectLst/>
                          <a:latin typeface="Arial"/>
                          <a:ea typeface="Times New Roman"/>
                        </a:rPr>
                        <a:t>67 194/72 483)</a:t>
                      </a: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smtClean="0">
                          <a:solidFill>
                            <a:schemeClr val="tx1"/>
                          </a:solidFill>
                          <a:latin typeface="Arial"/>
                          <a:ea typeface="+mn-ea"/>
                          <a:cs typeface="+mn-cs"/>
                        </a:rPr>
                        <a:t>Provincial Support monitoring provinces through visits and OPS Forums.</a:t>
                      </a:r>
                      <a:endParaRPr lang="en-ZA" sz="900" b="0" i="0" u="none" strike="noStrike" kern="1200" baseline="0" noProof="0" dirty="0" smtClean="0">
                        <a:solidFill>
                          <a:schemeClr val="tx1"/>
                        </a:solidFill>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smtClean="0">
                          <a:solidFill>
                            <a:schemeClr val="tx1"/>
                          </a:solidFill>
                          <a:latin typeface="Arial"/>
                          <a:ea typeface="+mn-ea"/>
                          <a:cs typeface="+mn-cs"/>
                        </a:rPr>
                        <a:t> </a:t>
                      </a:r>
                      <a:endParaRPr lang="en-ZA" sz="900" b="0" i="0" u="none" strike="noStrike" kern="1200" baseline="0" noProof="0" dirty="0" smtClean="0">
                        <a:solidFill>
                          <a:schemeClr val="tx1"/>
                        </a:solidFill>
                        <a:latin typeface="Arial"/>
                        <a:ea typeface="+mn-ea"/>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en-ZA" sz="900" b="0" i="0" u="none" strike="noStrike" kern="1200" baseline="0" noProof="0" dirty="0" smtClean="0">
                          <a:solidFill>
                            <a:schemeClr val="tx1"/>
                          </a:solidFill>
                          <a:latin typeface="Arial"/>
                          <a:ea typeface="+mn-ea"/>
                          <a:cs typeface="+mn-cs"/>
                        </a:rPr>
                        <a:t>Claims processing has been decentralised to more service points.</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ZA" sz="900" b="0" i="0" u="none" strike="noStrike" kern="1200" baseline="0" noProof="0" dirty="0" smtClean="0">
                        <a:solidFill>
                          <a:schemeClr val="tx1"/>
                        </a:solidFill>
                        <a:latin typeface="Arial"/>
                        <a:ea typeface="+mn-ea"/>
                        <a:cs typeface="+mn-cs"/>
                      </a:endParaRPr>
                    </a:p>
                    <a:p>
                      <a:pPr marL="0" marR="0" algn="l" defTabSz="457200" rtl="0" eaLnBrk="1" latinLnBrk="0" hangingPunct="1"/>
                      <a:r>
                        <a:rPr lang="en-ZA" sz="900" b="0" i="0" u="none" strike="noStrike" kern="1200" baseline="0" dirty="0" smtClean="0">
                          <a:solidFill>
                            <a:schemeClr val="tx1"/>
                          </a:solidFill>
                          <a:latin typeface="Arial"/>
                          <a:ea typeface="+mn-ea"/>
                          <a:cs typeface="+mn-cs"/>
                        </a:rPr>
                        <a:t>Change Request to insert receipt date of supporting documentation is currently in development to improve performance of Online Claims--Head Office.</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ZA" sz="900" b="0" i="0" u="none" strike="noStrike" kern="1200" baseline="0" noProof="0" dirty="0" smtClean="0">
                        <a:solidFill>
                          <a:schemeClr val="tx1"/>
                        </a:solidFill>
                        <a:latin typeface="Arial"/>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30081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noProof="0" dirty="0" smtClean="0">
                          <a:solidFill>
                            <a:srgbClr val="000000"/>
                          </a:solidFill>
                          <a:latin typeface="Arial" panose="020B0604020202020204" pitchFamily="34" charset="0"/>
                          <a:ea typeface="+mn-ea"/>
                          <a:cs typeface="Arial" panose="020B0604020202020204" pitchFamily="34" charset="0"/>
                        </a:rPr>
                        <a:t>Percentage of valid claims (Deceased benefit) with complete information approved or rejected within specified time frames</a:t>
                      </a:r>
                      <a:endParaRPr lang="en-US" altLang="en-US" sz="1200" b="0" i="0" u="none" strike="noStrike" kern="1200" baseline="0" noProof="0" dirty="0" smtClean="0">
                        <a:solidFill>
                          <a:srgbClr val="000000"/>
                        </a:solidFill>
                        <a:latin typeface="Arial" panose="020B0604020202020204" pitchFamily="34" charset="0"/>
                        <a:ea typeface="+mn-ea"/>
                        <a:cs typeface="Arial" panose="020B0604020202020204" pitchFamily="34" charset="0"/>
                      </a:endParaRPr>
                    </a:p>
                    <a:p>
                      <a:pPr marL="0" marR="0" algn="just" defTabSz="457200" rtl="0" eaLnBrk="1" latinLnBrk="0" hangingPunct="1"/>
                      <a:endParaRPr lang="en-US" altLang="en-US" sz="1200" b="0" i="0" u="none" strike="noStrike" kern="1200" baseline="0" dirty="0" smtClean="0">
                        <a:solidFill>
                          <a:srgbClr val="000000"/>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 within 20 working days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algn="just" defTabSz="457200" rtl="0" eaLnBrk="1" latinLnBrk="0" hangingPunct="1">
                        <a:spcAft>
                          <a:spcPts val="0"/>
                        </a:spcAft>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Arial"/>
                          <a:ea typeface="Times New Roman"/>
                        </a:rPr>
                        <a:t>Achieved</a:t>
                      </a:r>
                      <a:endParaRPr lang="en-ZA" sz="1400" dirty="0" smtClean="0">
                        <a:effectLst/>
                        <a:latin typeface="Times New Roman"/>
                        <a:ea typeface="Times New Roman"/>
                      </a:endParaRPr>
                    </a:p>
                    <a:p>
                      <a:pPr>
                        <a:spcAft>
                          <a:spcPts val="0"/>
                        </a:spcAft>
                      </a:pPr>
                      <a:r>
                        <a:rPr lang="en-US" sz="1200" b="0" dirty="0" smtClean="0">
                          <a:effectLst/>
                          <a:latin typeface="Arial"/>
                          <a:ea typeface="Times New Roman"/>
                        </a:rPr>
                        <a:t>95% within 20 working days</a:t>
                      </a:r>
                      <a:endParaRPr lang="en-ZA" sz="1400" b="0" dirty="0" smtClean="0">
                        <a:effectLst/>
                        <a:latin typeface="Times New Roman"/>
                        <a:ea typeface="Times New Roman"/>
                      </a:endParaRPr>
                    </a:p>
                    <a:p>
                      <a:pPr marL="0" marR="0" algn="just" defTabSz="457200" rtl="0" eaLnBrk="1" latinLnBrk="0" hangingPunct="1"/>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algn="just" defTabSz="457200" rtl="0" eaLnBrk="1" latinLnBrk="0" hangingPunct="1"/>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r>
                        <a:rPr lang="en-US" sz="1200" b="0" dirty="0" smtClean="0">
                          <a:solidFill>
                            <a:srgbClr val="000000"/>
                          </a:solidFill>
                          <a:effectLst/>
                          <a:latin typeface="Arial"/>
                          <a:ea typeface="Times New Roman"/>
                        </a:rPr>
                        <a:t>7 793/8 168)</a:t>
                      </a: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900" dirty="0" smtClean="0">
                          <a:effectLst/>
                          <a:latin typeface="Arial"/>
                          <a:ea typeface="Times New Roman"/>
                        </a:rPr>
                        <a:t>Provincial Support monitoring provinces through visits and OPS Forums.</a:t>
                      </a:r>
                      <a:endParaRPr lang="en-ZA" sz="900" dirty="0" smtClean="0">
                        <a:effectLst/>
                        <a:latin typeface="Times New Roman"/>
                        <a:ea typeface="Times New Roman"/>
                      </a:endParaRPr>
                    </a:p>
                    <a:p>
                      <a:pPr>
                        <a:spcAft>
                          <a:spcPts val="0"/>
                        </a:spcAft>
                      </a:pPr>
                      <a:r>
                        <a:rPr lang="en-US" sz="900" dirty="0" smtClean="0">
                          <a:effectLst/>
                          <a:latin typeface="Arial"/>
                          <a:ea typeface="Times New Roman"/>
                        </a:rPr>
                        <a:t> </a:t>
                      </a:r>
                      <a:endParaRPr lang="en-ZA" sz="900" dirty="0" smtClean="0">
                        <a:effectLst/>
                        <a:latin typeface="Times New Roman"/>
                        <a:ea typeface="Times New Roman"/>
                      </a:endParaRPr>
                    </a:p>
                    <a:p>
                      <a:pPr>
                        <a:lnSpc>
                          <a:spcPct val="115000"/>
                        </a:lnSpc>
                        <a:spcAft>
                          <a:spcPts val="0"/>
                        </a:spcAft>
                      </a:pPr>
                      <a:r>
                        <a:rPr lang="en-ZA" sz="900" dirty="0" smtClean="0">
                          <a:effectLst/>
                          <a:latin typeface="Arial"/>
                          <a:ea typeface="Times New Roman"/>
                        </a:rPr>
                        <a:t>Claims processing functions have been decentralised to more service points.</a:t>
                      </a:r>
                      <a:endParaRPr lang="en-ZA" sz="900" dirty="0" smtClean="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30</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30</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460090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32990014"/>
              </p:ext>
            </p:extLst>
          </p:nvPr>
        </p:nvGraphicFramePr>
        <p:xfrm>
          <a:off x="179514" y="980736"/>
          <a:ext cx="8717854" cy="5857531"/>
        </p:xfrm>
        <a:graphic>
          <a:graphicData uri="http://schemas.openxmlformats.org/drawingml/2006/table">
            <a:tbl>
              <a:tblPr/>
              <a:tblGrid>
                <a:gridCol w="1909639">
                  <a:extLst>
                    <a:ext uri="{9D8B030D-6E8A-4147-A177-3AD203B41FA5}">
                      <a16:colId xmlns:a16="http://schemas.microsoft.com/office/drawing/2014/main" xmlns="" val="20000"/>
                    </a:ext>
                  </a:extLst>
                </a:gridCol>
                <a:gridCol w="1407615">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479569">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09540">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4: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Improve service delivery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92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benefit payment documents created after receipt within specified time frame.</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95% within 6 working days</a:t>
                      </a:r>
                      <a:endParaRPr lang="en-ZA" sz="1200" b="0"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Arial"/>
                          <a:ea typeface="Times New Roman"/>
                        </a:rPr>
                        <a:t>Achieved</a:t>
                      </a:r>
                      <a:endParaRPr lang="en-ZA" sz="1400" dirty="0" smtClean="0">
                        <a:effectLst/>
                        <a:latin typeface="Times New Roman"/>
                        <a:ea typeface="Times New Roman"/>
                      </a:endParaRPr>
                    </a:p>
                    <a:p>
                      <a:pPr>
                        <a:spcAft>
                          <a:spcPts val="0"/>
                        </a:spcAft>
                      </a:pPr>
                      <a:r>
                        <a:rPr lang="en-US" sz="1200" b="0" dirty="0" smtClean="0">
                          <a:effectLst/>
                          <a:latin typeface="Arial"/>
                          <a:ea typeface="Times New Roman"/>
                        </a:rPr>
                        <a:t>100% within 6 working days</a:t>
                      </a:r>
                    </a:p>
                    <a:p>
                      <a:pPr>
                        <a:spcAft>
                          <a:spcPts val="0"/>
                        </a:spcAft>
                      </a:pPr>
                      <a:endParaRPr lang="en-US" sz="1200" b="0" dirty="0" smtClean="0">
                        <a:effectLst/>
                        <a:latin typeface="Arial"/>
                        <a:ea typeface="Times New Roman"/>
                      </a:endParaRPr>
                    </a:p>
                    <a:p>
                      <a:pPr>
                        <a:spcAft>
                          <a:spcPts val="0"/>
                        </a:spcAft>
                      </a:pPr>
                      <a:r>
                        <a:rPr lang="en-US" sz="1200" b="0" dirty="0" smtClean="0">
                          <a:effectLst/>
                          <a:latin typeface="Arial"/>
                          <a:ea typeface="Times New Roman"/>
                        </a:rPr>
                        <a:t>(</a:t>
                      </a:r>
                      <a:r>
                        <a:rPr lang="en-US" sz="1400" b="0" dirty="0" smtClean="0">
                          <a:solidFill>
                            <a:srgbClr val="000000"/>
                          </a:solidFill>
                          <a:effectLst/>
                          <a:latin typeface="Arial"/>
                          <a:ea typeface="Times New Roman"/>
                        </a:rPr>
                        <a:t>1 523 123/1 528 385)</a:t>
                      </a:r>
                      <a:endParaRPr lang="en-ZA" sz="1400" b="0" dirty="0" smtClean="0">
                        <a:effectLst/>
                        <a:latin typeface="Times New Roman"/>
                        <a:ea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latinLnBrk="0" hangingPunct="1">
                        <a:spcAft>
                          <a:spcPts val="0"/>
                        </a:spcAft>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Payment forms taken manually and captured directly in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Siyaya</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algn="l" defTabSz="457200" rtl="0" eaLnBrk="1" latinLnBrk="0" hangingPunct="1">
                        <a:spcAft>
                          <a:spcPts val="0"/>
                        </a:spcAft>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9495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new companies created with a registration document (UI54) within 1 working days.</a:t>
                      </a:r>
                      <a:endParaRPr lang="en-US" alt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95% within 1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Arial"/>
                          <a:ea typeface="Times New Roman"/>
                        </a:rPr>
                        <a:t>Achieved</a:t>
                      </a:r>
                      <a:endParaRPr lang="en-ZA" sz="1400" dirty="0" smtClean="0">
                        <a:effectLst/>
                        <a:latin typeface="Times New Roman"/>
                        <a:ea typeface="Times New Roman"/>
                      </a:endParaRPr>
                    </a:p>
                    <a:p>
                      <a:pPr>
                        <a:spcAft>
                          <a:spcPts val="0"/>
                        </a:spcAft>
                      </a:pPr>
                      <a:r>
                        <a:rPr lang="en-US" sz="1200" b="1" dirty="0" smtClean="0">
                          <a:effectLst/>
                          <a:latin typeface="Arial"/>
                          <a:ea typeface="Times New Roman"/>
                        </a:rPr>
                        <a:t> </a:t>
                      </a:r>
                      <a:endParaRPr lang="en-ZA" sz="1400" dirty="0" smtClean="0">
                        <a:effectLst/>
                        <a:latin typeface="Times New Roman"/>
                        <a:ea typeface="Times New Roman"/>
                      </a:endParaRPr>
                    </a:p>
                    <a:p>
                      <a:pPr>
                        <a:spcAft>
                          <a:spcPts val="0"/>
                        </a:spcAft>
                      </a:pPr>
                      <a:r>
                        <a:rPr lang="en-US" sz="1200" b="0" dirty="0" smtClean="0">
                          <a:effectLst/>
                          <a:latin typeface="Arial"/>
                          <a:ea typeface="Times New Roman"/>
                        </a:rPr>
                        <a:t>96% within 1 working days</a:t>
                      </a:r>
                      <a:endParaRPr lang="en-ZA" sz="1400" b="0" dirty="0" smtClean="0">
                        <a:effectLst/>
                        <a:latin typeface="Times New Roman"/>
                        <a:ea typeface="Times New Roman"/>
                      </a:endParaRPr>
                    </a:p>
                    <a:p>
                      <a:pPr rtl="0"/>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rtl="0"/>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r>
                        <a:rPr lang="en-US" sz="1200" b="0" dirty="0" smtClean="0">
                          <a:solidFill>
                            <a:srgbClr val="000000"/>
                          </a:solidFill>
                          <a:effectLst/>
                          <a:latin typeface="Arial"/>
                          <a:ea typeface="Times New Roman"/>
                        </a:rPr>
                        <a:t>31 581/32 806)</a:t>
                      </a: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Allocation of work is done on first-in-first-out basis;</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Monitoring of allocation of work is done twice in a day;</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Marketing of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uFiling</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to increase online registration</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928982">
                <a:tc>
                  <a:txBody>
                    <a:bodyPr/>
                    <a:lstStyle/>
                    <a:p>
                      <a:pPr rtl="0"/>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applications with complete information issued with compliance</a:t>
                      </a:r>
                    </a:p>
                    <a:p>
                      <a:pPr rtl="0"/>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certificates or tender letter within 10 working days</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1" dirty="0" smtClean="0">
                          <a:solidFill>
                            <a:srgbClr val="00B050"/>
                          </a:solidFill>
                          <a:effectLst/>
                          <a:latin typeface="Arial"/>
                          <a:ea typeface="Times New Roman"/>
                        </a:rPr>
                        <a:t>Achieved</a:t>
                      </a:r>
                      <a:endParaRPr lang="en-ZA" sz="1400" dirty="0" smtClean="0">
                        <a:effectLst/>
                        <a:latin typeface="Times New Roman"/>
                        <a:ea typeface="Times New Roman"/>
                      </a:endParaRPr>
                    </a:p>
                    <a:p>
                      <a:endParaRPr lang="en-US" sz="1200" dirty="0" smtClean="0">
                        <a:effectLst/>
                        <a:latin typeface="Arial"/>
                        <a:ea typeface="Times New Roman"/>
                      </a:endParaRPr>
                    </a:p>
                    <a:p>
                      <a:r>
                        <a:rPr lang="en-US" sz="1200" dirty="0" smtClean="0">
                          <a:effectLst/>
                          <a:latin typeface="Arial"/>
                          <a:ea typeface="Times New Roman"/>
                        </a:rPr>
                        <a:t>93%  (4026/4339)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algn="l" defTabSz="457200" rtl="0" eaLnBrk="1" latinLnBrk="0" hangingPunct="1">
                        <a:spcAft>
                          <a:spcPts val="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Requests for the compliance certificates are prioritized according to the dates received in order to achieve the turnaround times</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31</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31</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2104354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PROGRAMME 2: </a:t>
            </a:r>
            <a:r>
              <a:rPr lang="en-ZA" altLang="en-US" sz="28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17491617"/>
              </p:ext>
            </p:extLst>
          </p:nvPr>
        </p:nvGraphicFramePr>
        <p:xfrm>
          <a:off x="251521" y="1268767"/>
          <a:ext cx="8712968" cy="5328584"/>
        </p:xfrm>
        <a:graphic>
          <a:graphicData uri="http://schemas.openxmlformats.org/drawingml/2006/table">
            <a:tbl>
              <a:tblPr/>
              <a:tblGrid>
                <a:gridCol w="1873943">
                  <a:extLst>
                    <a:ext uri="{9D8B030D-6E8A-4147-A177-3AD203B41FA5}">
                      <a16:colId xmlns:a16="http://schemas.microsoft.com/office/drawing/2014/main" xmlns="" val="20000"/>
                    </a:ext>
                  </a:extLst>
                </a:gridCol>
                <a:gridCol w="1725288">
                  <a:extLst>
                    <a:ext uri="{9D8B030D-6E8A-4147-A177-3AD203B41FA5}">
                      <a16:colId xmlns:a16="http://schemas.microsoft.com/office/drawing/2014/main" xmlns="" val="20001"/>
                    </a:ext>
                  </a:extLst>
                </a:gridCol>
                <a:gridCol w="1587322">
                  <a:extLst>
                    <a:ext uri="{9D8B030D-6E8A-4147-A177-3AD203B41FA5}">
                      <a16:colId xmlns:a16="http://schemas.microsoft.com/office/drawing/2014/main" xmlns="" val="20002"/>
                    </a:ext>
                  </a:extLst>
                </a:gridCol>
                <a:gridCol w="1799191">
                  <a:extLst>
                    <a:ext uri="{9D8B030D-6E8A-4147-A177-3AD203B41FA5}">
                      <a16:colId xmlns:a16="http://schemas.microsoft.com/office/drawing/2014/main" xmlns="" val="20003"/>
                    </a:ext>
                  </a:extLst>
                </a:gridCol>
                <a:gridCol w="1727224">
                  <a:extLst>
                    <a:ext uri="{9D8B030D-6E8A-4147-A177-3AD203B41FA5}">
                      <a16:colId xmlns:a16="http://schemas.microsoft.com/office/drawing/2014/main" xmlns="" val="20004"/>
                    </a:ext>
                  </a:extLst>
                </a:gridCol>
              </a:tblGrid>
              <a:tr h="53795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0402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5: collaborate with stakeholders to improve compliance with UIF acts.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043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Number of newly registered employers per year</a:t>
                      </a:r>
                      <a:endParaRPr lang="en-US" alt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a:solidFill>
                            <a:srgbClr val="000000"/>
                          </a:solidFill>
                          <a:effectLst/>
                          <a:latin typeface="Arial"/>
                          <a:ea typeface="Times New Roman"/>
                        </a:rPr>
                        <a:t>30 000</a:t>
                      </a:r>
                      <a:endParaRPr lang="en-ZA" sz="1200">
                        <a:effectLst/>
                        <a:latin typeface="Times New Roman"/>
                        <a:ea typeface="Times New Roman"/>
                      </a:endParaRPr>
                    </a:p>
                    <a:p>
                      <a:pPr algn="l">
                        <a:spcAft>
                          <a:spcPts val="0"/>
                        </a:spcAft>
                      </a:pPr>
                      <a:r>
                        <a:rPr lang="en-US" sz="1100">
                          <a:solidFill>
                            <a:srgbClr val="000000"/>
                          </a:solidFill>
                          <a:effectLst/>
                          <a:latin typeface="Arial"/>
                          <a:ea typeface="Times New Roman"/>
                        </a:rPr>
                        <a:t> </a:t>
                      </a:r>
                      <a:endParaRPr lang="en-ZA" sz="1200">
                        <a:effectLst/>
                        <a:latin typeface="Times New Roman"/>
                        <a:ea typeface="Times New Roman"/>
                      </a:endParaRPr>
                    </a:p>
                    <a:p>
                      <a:pPr algn="l">
                        <a:spcAft>
                          <a:spcPts val="0"/>
                        </a:spcAft>
                      </a:pPr>
                      <a:r>
                        <a:rPr lang="en-US" sz="1100">
                          <a:solidFill>
                            <a:srgbClr val="000000"/>
                          </a:solidFill>
                          <a:effectLst/>
                          <a:latin typeface="Arial"/>
                          <a:ea typeface="Times New Roman"/>
                        </a:rPr>
                        <a:t> </a:t>
                      </a:r>
                      <a:endParaRPr lang="en-ZA" sz="120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00B050"/>
                          </a:solidFill>
                          <a:effectLst/>
                          <a:latin typeface="Arial"/>
                          <a:ea typeface="Times New Roman"/>
                        </a:rPr>
                        <a:t>Achieved</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32 806</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900" dirty="0">
                          <a:effectLst/>
                          <a:latin typeface="Arial"/>
                          <a:ea typeface="Times New Roman"/>
                        </a:rPr>
                        <a:t>Campaigns held with stakeholders to educate employers on UIF legislation.</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26822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rPr>
                        <a:t>Number of newly registered employees by the Fund</a:t>
                      </a:r>
                      <a:endParaRPr lang="en-US" alt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a:solidFill>
                            <a:srgbClr val="000000"/>
                          </a:solidFill>
                          <a:effectLst/>
                          <a:latin typeface="Arial"/>
                          <a:ea typeface="Times New Roman"/>
                        </a:rPr>
                        <a:t>300 000</a:t>
                      </a:r>
                      <a:endParaRPr lang="en-ZA" sz="1200">
                        <a:effectLst/>
                        <a:latin typeface="Times New Roman"/>
                        <a:ea typeface="Times New Roman"/>
                      </a:endParaRPr>
                    </a:p>
                    <a:p>
                      <a:pPr algn="l">
                        <a:spcAft>
                          <a:spcPts val="0"/>
                        </a:spcAft>
                      </a:pPr>
                      <a:r>
                        <a:rPr lang="en-US" sz="1100">
                          <a:solidFill>
                            <a:srgbClr val="000000"/>
                          </a:solidFill>
                          <a:effectLst/>
                          <a:latin typeface="Arial"/>
                          <a:ea typeface="Times New Roman"/>
                        </a:rPr>
                        <a:t> </a:t>
                      </a:r>
                      <a:endParaRPr lang="en-ZA" sz="1200">
                        <a:effectLst/>
                        <a:latin typeface="Times New Roman"/>
                        <a:ea typeface="Times New Roman"/>
                      </a:endParaRPr>
                    </a:p>
                    <a:p>
                      <a:pPr algn="l">
                        <a:spcAft>
                          <a:spcPts val="0"/>
                        </a:spcAft>
                      </a:pPr>
                      <a:r>
                        <a:rPr lang="en-US" sz="1100">
                          <a:solidFill>
                            <a:srgbClr val="000000"/>
                          </a:solidFill>
                          <a:effectLst/>
                          <a:latin typeface="Arial"/>
                          <a:ea typeface="Times New Roman"/>
                        </a:rPr>
                        <a:t> </a:t>
                      </a:r>
                      <a:endParaRPr lang="en-ZA" sz="120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00B050"/>
                          </a:solidFill>
                          <a:effectLst/>
                          <a:latin typeface="Arial"/>
                          <a:ea typeface="Times New Roman"/>
                        </a:rPr>
                        <a:t>Achieved</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398 133</a:t>
                      </a:r>
                      <a:endParaRPr lang="en-ZA" sz="12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900" dirty="0">
                          <a:effectLst/>
                          <a:latin typeface="Arial"/>
                          <a:ea typeface="Times New Roman"/>
                        </a:rPr>
                        <a:t>Campaigns held with stakeholders to educate employers on UIF legislation.</a:t>
                      </a:r>
                      <a:endParaRPr lang="en-ZA" sz="1200" dirty="0">
                        <a:effectLst/>
                        <a:latin typeface="Times New Roman"/>
                        <a:ea typeface="Times New Roman"/>
                      </a:endParaRPr>
                    </a:p>
                    <a:p>
                      <a:pPr algn="l">
                        <a:spcAft>
                          <a:spcPts val="0"/>
                        </a:spcAft>
                      </a:pPr>
                      <a:r>
                        <a:rPr lang="en-US" sz="900" dirty="0">
                          <a:effectLst/>
                          <a:latin typeface="Arial"/>
                          <a:ea typeface="Times New Roman"/>
                        </a:rPr>
                        <a:t> </a:t>
                      </a:r>
                      <a:endParaRPr lang="en-ZA" sz="1200" dirty="0">
                        <a:effectLst/>
                        <a:latin typeface="Times New Roman"/>
                        <a:ea typeface="Times New Roman"/>
                      </a:endParaRPr>
                    </a:p>
                    <a:p>
                      <a:pPr algn="l">
                        <a:spcAft>
                          <a:spcPts val="0"/>
                        </a:spcAft>
                      </a:pPr>
                      <a:r>
                        <a:rPr lang="en-US" sz="900" dirty="0">
                          <a:effectLst/>
                          <a:latin typeface="Arial"/>
                          <a:ea typeface="Times New Roman"/>
                        </a:rPr>
                        <a:t>Increased registration of employers resulting in registration of more employees.</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32</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32</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325827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ZA" altLang="en-US" sz="2800" b="1" dirty="0" smtClean="0">
                <a:latin typeface="+mn-lt"/>
                <a:ea typeface="ＭＳ Ｐゴシック" pitchFamily="34" charset="-128"/>
                <a:cs typeface="Times New Roman" pitchFamily="18" charset="0"/>
              </a:rPr>
              <a:t>PROGRAMME 3: </a:t>
            </a:r>
            <a:r>
              <a:rPr lang="en-US" sz="2800" b="1" dirty="0">
                <a:latin typeface="+mn-lt"/>
              </a:rPr>
              <a:t>LABOUR ACTIVATION PROGRAMMES</a:t>
            </a:r>
            <a:endParaRPr lang="en-ZA" altLang="en-US" sz="2800" b="1" dirty="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62189259"/>
              </p:ext>
            </p:extLst>
          </p:nvPr>
        </p:nvGraphicFramePr>
        <p:xfrm>
          <a:off x="251520" y="1340768"/>
          <a:ext cx="8712970" cy="5256584"/>
        </p:xfrm>
        <a:graphic>
          <a:graphicData uri="http://schemas.openxmlformats.org/drawingml/2006/table">
            <a:tbl>
              <a:tblPr/>
              <a:tblGrid>
                <a:gridCol w="1873944">
                  <a:extLst>
                    <a:ext uri="{9D8B030D-6E8A-4147-A177-3AD203B41FA5}">
                      <a16:colId xmlns:a16="http://schemas.microsoft.com/office/drawing/2014/main" xmlns="" val="20000"/>
                    </a:ext>
                  </a:extLst>
                </a:gridCol>
                <a:gridCol w="1725288">
                  <a:extLst>
                    <a:ext uri="{9D8B030D-6E8A-4147-A177-3AD203B41FA5}">
                      <a16:colId xmlns:a16="http://schemas.microsoft.com/office/drawing/2014/main" xmlns="" val="20001"/>
                    </a:ext>
                  </a:extLst>
                </a:gridCol>
                <a:gridCol w="1916986">
                  <a:extLst>
                    <a:ext uri="{9D8B030D-6E8A-4147-A177-3AD203B41FA5}">
                      <a16:colId xmlns:a16="http://schemas.microsoft.com/office/drawing/2014/main" xmlns="" val="20002"/>
                    </a:ext>
                  </a:extLst>
                </a:gridCol>
                <a:gridCol w="1714637">
                  <a:extLst>
                    <a:ext uri="{9D8B030D-6E8A-4147-A177-3AD203B41FA5}">
                      <a16:colId xmlns:a16="http://schemas.microsoft.com/office/drawing/2014/main" xmlns="" val="20003"/>
                    </a:ext>
                  </a:extLst>
                </a:gridCol>
                <a:gridCol w="1482115">
                  <a:extLst>
                    <a:ext uri="{9D8B030D-6E8A-4147-A177-3AD203B41FA5}">
                      <a16:colId xmlns:a16="http://schemas.microsoft.com/office/drawing/2014/main" xmlns="" val="20004"/>
                    </a:ext>
                  </a:extLst>
                </a:gridCol>
              </a:tblGrid>
              <a:tr h="50841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ANNUAL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21048">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6: Enhance Employability of UIF Beneficiaries, Enable, Entrepreneurship and Preserve Jobs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66348">
                <a:tc>
                  <a:txBody>
                    <a:bodyPr/>
                    <a:lstStyle/>
                    <a:p>
                      <a:pPr algn="l">
                        <a:spcAft>
                          <a:spcPts val="0"/>
                        </a:spcAft>
                      </a:pPr>
                      <a:r>
                        <a:rPr lang="en-US" sz="1100" dirty="0">
                          <a:effectLst/>
                          <a:latin typeface="+mn-lt"/>
                          <a:ea typeface="Times New Roman"/>
                        </a:rPr>
                        <a:t>Number of UIF  beneficiaries  provided with learning opportunities</a:t>
                      </a:r>
                      <a:endParaRPr lang="en-ZA" sz="1100" dirty="0">
                        <a:effectLst/>
                        <a:latin typeface="+mn-lt"/>
                        <a:ea typeface="Times New Roman"/>
                      </a:endParaRPr>
                    </a:p>
                    <a:p>
                      <a:pPr algn="l">
                        <a:lnSpc>
                          <a:spcPct val="115000"/>
                        </a:lnSpc>
                        <a:spcAft>
                          <a:spcPts val="0"/>
                        </a:spcAft>
                      </a:pPr>
                      <a:r>
                        <a:rPr lang="en-US" sz="1100" dirty="0">
                          <a:solidFill>
                            <a:srgbClr val="000000"/>
                          </a:solidFill>
                          <a:effectLst/>
                          <a:latin typeface="+mn-lt"/>
                          <a:ea typeface="Times New Roman"/>
                        </a:rPr>
                        <a:t>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dirty="0">
                          <a:effectLst/>
                          <a:latin typeface="+mn-lt"/>
                          <a:ea typeface="Times New Roman"/>
                        </a:rPr>
                        <a:t>40 000</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6000"/>
                        </a:lnSpc>
                        <a:spcAft>
                          <a:spcPts val="0"/>
                        </a:spcAft>
                      </a:pPr>
                      <a:r>
                        <a:rPr lang="en-US" sz="1100" b="1" dirty="0">
                          <a:solidFill>
                            <a:srgbClr val="FF0000"/>
                          </a:solidFill>
                          <a:effectLst/>
                          <a:latin typeface="+mn-lt"/>
                          <a:ea typeface="Times New Roman"/>
                        </a:rPr>
                        <a:t>Not Achieved</a:t>
                      </a:r>
                      <a:endParaRPr lang="en-ZA" sz="1100" dirty="0">
                        <a:effectLst/>
                        <a:latin typeface="+mn-lt"/>
                        <a:ea typeface="Times New Roman"/>
                      </a:endParaRPr>
                    </a:p>
                    <a:p>
                      <a:pPr algn="just">
                        <a:lnSpc>
                          <a:spcPct val="106000"/>
                        </a:lnSpc>
                        <a:spcAft>
                          <a:spcPts val="0"/>
                        </a:spcAft>
                      </a:pPr>
                      <a:r>
                        <a:rPr lang="en-US" sz="1100" dirty="0">
                          <a:effectLst/>
                          <a:latin typeface="+mn-lt"/>
                          <a:ea typeface="Times New Roman"/>
                        </a:rPr>
                        <a:t> </a:t>
                      </a:r>
                      <a:endParaRPr lang="en-ZA" sz="1100" dirty="0">
                        <a:effectLst/>
                        <a:latin typeface="+mn-lt"/>
                        <a:ea typeface="Times New Roman"/>
                      </a:endParaRPr>
                    </a:p>
                    <a:p>
                      <a:pPr marL="0" algn="l" defTabSz="457200" rtl="0" eaLnBrk="1" latinLnBrk="0" hangingPunct="1">
                        <a:spcAft>
                          <a:spcPts val="0"/>
                        </a:spcAft>
                      </a:pPr>
                      <a:r>
                        <a:rPr lang="en-US" sz="1100" kern="1200" dirty="0" smtClean="0">
                          <a:solidFill>
                            <a:schemeClr val="tx1"/>
                          </a:solidFill>
                          <a:effectLst/>
                          <a:latin typeface="+mn-lt"/>
                          <a:ea typeface="Times New Roman"/>
                          <a:cs typeface="+mn-cs"/>
                        </a:rPr>
                        <a:t>35 341</a:t>
                      </a:r>
                      <a:endParaRPr lang="en-ZA" sz="1100" kern="1200" dirty="0" smtClean="0">
                        <a:solidFill>
                          <a:schemeClr val="tx1"/>
                        </a:solidFill>
                        <a:effectLst/>
                        <a:latin typeface="+mn-lt"/>
                        <a:ea typeface="Times New Roman"/>
                        <a:cs typeface="+mn-cs"/>
                      </a:endParaRPr>
                    </a:p>
                    <a:p>
                      <a:pPr algn="l">
                        <a:spcAft>
                          <a:spcPts val="0"/>
                        </a:spcAft>
                      </a:pPr>
                      <a:r>
                        <a:rPr lang="en-US" sz="1100" dirty="0">
                          <a:effectLst/>
                          <a:latin typeface="+mn-lt"/>
                          <a:ea typeface="Times New Roman"/>
                        </a:rPr>
                        <a:t> </a:t>
                      </a:r>
                      <a:endParaRPr lang="en-ZA" sz="1100" dirty="0">
                        <a:effectLst/>
                        <a:latin typeface="+mn-lt"/>
                        <a:ea typeface="Times New Roman"/>
                      </a:endParaRPr>
                    </a:p>
                    <a:p>
                      <a:pPr indent="457200" algn="l">
                        <a:spcAft>
                          <a:spcPts val="0"/>
                        </a:spcAft>
                      </a:pPr>
                      <a:r>
                        <a:rPr lang="en-US" sz="1100" dirty="0">
                          <a:effectLst/>
                          <a:latin typeface="+mn-lt"/>
                          <a:ea typeface="Times New Roman"/>
                        </a:rPr>
                        <a:t>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06000"/>
                        </a:lnSpc>
                        <a:spcAft>
                          <a:spcPts val="0"/>
                        </a:spcAft>
                      </a:pPr>
                      <a:r>
                        <a:rPr lang="en-US" sz="1100" dirty="0">
                          <a:effectLst/>
                          <a:latin typeface="+mn-lt"/>
                          <a:ea typeface="Times New Roman"/>
                        </a:rPr>
                        <a:t>Entities still implementing phase one learners. Phase two will follow depending on satisfactory progress.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latin typeface="+mn-lt"/>
                        </a:rPr>
                        <a:t>There will be implementation of phase 2 which will bring in new beneficiaries.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2560778">
                <a:tc>
                  <a:txBody>
                    <a:bodyPr/>
                    <a:lstStyle/>
                    <a:p>
                      <a:pPr algn="l">
                        <a:spcAft>
                          <a:spcPts val="0"/>
                        </a:spcAft>
                      </a:pPr>
                      <a:r>
                        <a:rPr lang="en-US" sz="1100" dirty="0">
                          <a:effectLst/>
                          <a:latin typeface="+mn-lt"/>
                          <a:ea typeface="Times New Roman"/>
                        </a:rPr>
                        <a:t>Percentage of Training Lay-off Scheme (TLS) processed on receipt of recommendation ruling by Single Adjudication Committee (SAC) for approval by the delegated authority within specified time frames.</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dirty="0">
                          <a:solidFill>
                            <a:srgbClr val="000000"/>
                          </a:solidFill>
                          <a:effectLst/>
                          <a:latin typeface="+mn-lt"/>
                          <a:ea typeface="Times New Roman"/>
                        </a:rPr>
                        <a:t>90% </a:t>
                      </a:r>
                      <a:r>
                        <a:rPr lang="en-US" sz="1100" dirty="0">
                          <a:effectLst/>
                          <a:latin typeface="+mn-lt"/>
                          <a:ea typeface="Times New Roman"/>
                        </a:rPr>
                        <a:t>within 15 working days </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100" b="1" dirty="0">
                          <a:solidFill>
                            <a:srgbClr val="FF0000"/>
                          </a:solidFill>
                          <a:effectLst/>
                          <a:latin typeface="+mn-lt"/>
                          <a:ea typeface="Times New Roman"/>
                        </a:rPr>
                        <a:t>Not Achieved</a:t>
                      </a:r>
                      <a:endParaRPr lang="en-ZA" sz="1100" dirty="0">
                        <a:effectLst/>
                        <a:latin typeface="+mn-lt"/>
                        <a:ea typeface="Times New Roman"/>
                      </a:endParaRPr>
                    </a:p>
                    <a:p>
                      <a:pPr algn="l">
                        <a:spcAft>
                          <a:spcPts val="0"/>
                        </a:spcAft>
                      </a:pPr>
                      <a:r>
                        <a:rPr lang="en-US" sz="1100" b="1" dirty="0">
                          <a:solidFill>
                            <a:srgbClr val="00B050"/>
                          </a:solidFill>
                          <a:effectLst/>
                          <a:latin typeface="+mn-lt"/>
                          <a:ea typeface="Times New Roman"/>
                        </a:rPr>
                        <a:t> </a:t>
                      </a:r>
                      <a:endParaRPr lang="en-ZA" sz="1100" dirty="0">
                        <a:effectLst/>
                        <a:latin typeface="+mn-lt"/>
                        <a:ea typeface="Times New Roman"/>
                      </a:endParaRPr>
                    </a:p>
                    <a:p>
                      <a:pPr algn="l">
                        <a:spcAft>
                          <a:spcPts val="0"/>
                        </a:spcAft>
                      </a:pPr>
                      <a:r>
                        <a:rPr lang="en-US" sz="1100" dirty="0">
                          <a:effectLst/>
                          <a:latin typeface="+mn-lt"/>
                          <a:ea typeface="Times New Roman"/>
                        </a:rPr>
                        <a:t>87% (13/15) applications were approved within 15 working days</a:t>
                      </a:r>
                      <a:endParaRPr lang="en-ZA" sz="1100"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100" dirty="0">
                          <a:effectLst/>
                          <a:latin typeface="+mn-lt"/>
                          <a:ea typeface="Times New Roman"/>
                        </a:rPr>
                        <a:t>Delays in the Memorandum of agreement from SETA and non-compliance with UIF legislation.</a:t>
                      </a:r>
                      <a:endParaRPr lang="en-ZA" sz="11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100" b="0" i="0" u="none" strike="noStrike" baseline="0" dirty="0" smtClean="0">
                          <a:latin typeface="+mn-lt"/>
                        </a:rPr>
                        <a:t>UIF and SETA have engaged to expedite the MOA. Compliance team is working on assisting non-compliant companies.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33</a:t>
            </a:fld>
            <a:endParaRPr lang="en-US" altLang="en-US" sz="1200" dirty="0" smtClean="0">
              <a:solidFill>
                <a:srgbClr val="898989"/>
              </a:solidFill>
            </a:endParaRPr>
          </a:p>
        </p:txBody>
      </p:sp>
      <p:sp>
        <p:nvSpPr>
          <p:cNvPr id="6"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33</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2244012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US" sz="2800" b="1" dirty="0">
                <a:latin typeface="Arial"/>
              </a:rPr>
              <a:t>VARIANCES AND ACTION PLAN</a:t>
            </a:r>
            <a:endParaRPr lang="en-ZA" sz="2800" b="1" dirty="0">
              <a:latin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85855459"/>
              </p:ext>
            </p:extLst>
          </p:nvPr>
        </p:nvGraphicFramePr>
        <p:xfrm>
          <a:off x="251520" y="1340768"/>
          <a:ext cx="8631904" cy="5276368"/>
        </p:xfrm>
        <a:graphic>
          <a:graphicData uri="http://schemas.openxmlformats.org/drawingml/2006/table">
            <a:tbl>
              <a:tblPr/>
              <a:tblGrid>
                <a:gridCol w="605751">
                  <a:extLst>
                    <a:ext uri="{9D8B030D-6E8A-4147-A177-3AD203B41FA5}">
                      <a16:colId xmlns:a16="http://schemas.microsoft.com/office/drawing/2014/main" xmlns="" val="20000"/>
                    </a:ext>
                  </a:extLst>
                </a:gridCol>
                <a:gridCol w="2850634">
                  <a:extLst>
                    <a:ext uri="{9D8B030D-6E8A-4147-A177-3AD203B41FA5}">
                      <a16:colId xmlns:a16="http://schemas.microsoft.com/office/drawing/2014/main" xmlns="" val="20001"/>
                    </a:ext>
                  </a:extLst>
                </a:gridCol>
                <a:gridCol w="2371995">
                  <a:extLst>
                    <a:ext uri="{9D8B030D-6E8A-4147-A177-3AD203B41FA5}">
                      <a16:colId xmlns:a16="http://schemas.microsoft.com/office/drawing/2014/main" xmlns="" val="20002"/>
                    </a:ext>
                  </a:extLst>
                </a:gridCol>
                <a:gridCol w="2803524">
                  <a:extLst>
                    <a:ext uri="{9D8B030D-6E8A-4147-A177-3AD203B41FA5}">
                      <a16:colId xmlns:a16="http://schemas.microsoft.com/office/drawing/2014/main" xmlns="" val="20003"/>
                    </a:ext>
                  </a:extLst>
                </a:gridCol>
              </a:tblGrid>
              <a:tr h="583079">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Calibri" pitchFamily="34" charset="0"/>
                          <a:ea typeface="ＭＳ Ｐゴシック" pitchFamily="34" charset="-128"/>
                          <a:cs typeface="+mn-cs"/>
                        </a:rPr>
                        <a:t>No</a:t>
                      </a:r>
                      <a:endParaRPr kumimoji="0" lang="en-ZA" sz="1400" b="1" i="0" u="none" strike="noStrike" kern="1200" cap="none" normalizeH="0" baseline="0" dirty="0" smtClean="0">
                        <a:ln>
                          <a:noFill/>
                        </a:ln>
                        <a:solidFill>
                          <a:schemeClr val="tx1"/>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ctr" rtl="0"/>
                      <a:r>
                        <a:rPr lang="en-US" sz="1400" b="1" i="0" u="none" strike="noStrike" kern="1200" baseline="0" dirty="0" smtClean="0">
                          <a:solidFill>
                            <a:schemeClr val="tx1"/>
                          </a:solidFill>
                          <a:latin typeface="+mn-lt"/>
                        </a:rPr>
                        <a:t>PROGRAMME PERFORMANCE INDICATOR </a:t>
                      </a:r>
                      <a:endParaRPr lang="en-ZA" sz="1400" b="1" i="0" u="none" strike="noStrike" kern="1200" baseline="0" dirty="0" smtClean="0">
                        <a:solidFill>
                          <a:schemeClr val="tx1"/>
                        </a:solidFill>
                        <a:latin typeface="+mn-lt"/>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ctr" rtl="0"/>
                      <a:r>
                        <a:rPr lang="en-ZA" sz="1400" b="1" i="0" u="none" strike="noStrike" kern="1200" baseline="0" dirty="0" smtClean="0">
                          <a:solidFill>
                            <a:schemeClr val="tx1"/>
                          </a:solidFill>
                          <a:latin typeface="+mn-lt"/>
                        </a:rPr>
                        <a:t>MAJOR VARIANCE AND REASONS THEREOF</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ctr" rtl="0"/>
                      <a:r>
                        <a:rPr lang="en-ZA" sz="1400" b="1" i="0" u="none" strike="noStrike" kern="1200" baseline="0" dirty="0" smtClean="0">
                          <a:solidFill>
                            <a:schemeClr val="tx1"/>
                          </a:solidFill>
                          <a:latin typeface="+mn-lt"/>
                        </a:rPr>
                        <a:t>ACTION TO BE TAKEN TO RESOLVE THE PROBLEM</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0"/>
                  </a:ext>
                </a:extLst>
              </a:tr>
              <a:tr h="1077496">
                <a:tc>
                  <a:txBody>
                    <a:bodyPr/>
                    <a:lstStyle/>
                    <a:p>
                      <a:pPr algn="l">
                        <a:spcAft>
                          <a:spcPts val="0"/>
                        </a:spcAft>
                      </a:pPr>
                      <a:r>
                        <a:rPr lang="en-ZA" sz="1200" b="1" dirty="0" smtClean="0">
                          <a:effectLst/>
                          <a:latin typeface="+mn-lt"/>
                          <a:ea typeface="Times New Roman"/>
                        </a:rPr>
                        <a:t>1</a:t>
                      </a:r>
                      <a:endParaRPr lang="en-ZA" sz="12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algn="l" defTabSz="457200" rtl="0" eaLnBrk="1" latinLnBrk="0" hangingPunct="1"/>
                      <a:r>
                        <a:rPr lang="en-US" sz="1200" b="0" i="0" u="none" strike="noStrike" kern="1200" baseline="0" dirty="0" smtClean="0">
                          <a:solidFill>
                            <a:srgbClr val="000000"/>
                          </a:solidFill>
                          <a:latin typeface="+mn-lt"/>
                          <a:ea typeface="+mn-ea"/>
                          <a:cs typeface="Arial" panose="020B0604020202020204" pitchFamily="34" charset="0"/>
                        </a:rPr>
                        <a:t>Integrated claims management System</a:t>
                      </a:r>
                    </a:p>
                    <a:p>
                      <a:pPr marL="0" marR="0" algn="l" defTabSz="457200" rtl="0" eaLnBrk="1" latinLnBrk="0" hangingPunct="1"/>
                      <a:r>
                        <a:rPr lang="en-US" sz="1200" b="0" i="0" u="none" strike="noStrike" kern="1200" baseline="0" dirty="0" smtClean="0">
                          <a:solidFill>
                            <a:srgbClr val="000000"/>
                          </a:solidFill>
                          <a:latin typeface="+mn-lt"/>
                          <a:ea typeface="+mn-ea"/>
                          <a:cs typeface="Arial" panose="020B0604020202020204" pitchFamily="34" charset="0"/>
                        </a:rPr>
                        <a:t>(ICMS) implemented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l">
                        <a:spcAft>
                          <a:spcPts val="0"/>
                        </a:spcAft>
                      </a:pPr>
                      <a:r>
                        <a:rPr lang="en-US" sz="1200" dirty="0">
                          <a:solidFill>
                            <a:srgbClr val="000000"/>
                          </a:solidFill>
                          <a:effectLst/>
                          <a:latin typeface="+mn-lt"/>
                          <a:ea typeface="Times New Roman"/>
                        </a:rPr>
                        <a:t>The submission not presented to BAC still awaiting for quotation for handover from the service provider</a:t>
                      </a:r>
                      <a:endParaRPr lang="en-ZA" sz="1200" dirty="0">
                        <a:effectLst/>
                        <a:latin typeface="+mn-lt"/>
                        <a:ea typeface="Times New Roman"/>
                      </a:endParaRPr>
                    </a:p>
                    <a:p>
                      <a:pPr algn="l">
                        <a:spcAft>
                          <a:spcPts val="0"/>
                        </a:spcAft>
                      </a:pPr>
                      <a:r>
                        <a:rPr lang="en-US" sz="1200" dirty="0">
                          <a:solidFill>
                            <a:srgbClr val="000000"/>
                          </a:solidFill>
                          <a:effectLst/>
                          <a:latin typeface="+mn-lt"/>
                          <a:ea typeface="Times New Roman"/>
                        </a:rPr>
                        <a:t> </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just">
                        <a:spcAft>
                          <a:spcPts val="0"/>
                        </a:spcAft>
                      </a:pPr>
                      <a:r>
                        <a:rPr lang="en-US" sz="1200" dirty="0">
                          <a:solidFill>
                            <a:srgbClr val="000000"/>
                          </a:solidFill>
                          <a:effectLst/>
                          <a:latin typeface="+mn-lt"/>
                          <a:ea typeface="Times New Roman"/>
                        </a:rPr>
                        <a:t>Reprioritized</a:t>
                      </a:r>
                      <a:endParaRPr lang="en-ZA" sz="1200" dirty="0">
                        <a:effectLst/>
                        <a:latin typeface="+mn-lt"/>
                        <a:ea typeface="Times New Roman"/>
                      </a:endParaRPr>
                    </a:p>
                    <a:p>
                      <a:pPr algn="just">
                        <a:spcAft>
                          <a:spcPts val="0"/>
                        </a:spcAft>
                      </a:pPr>
                      <a:r>
                        <a:rPr lang="en-US" sz="1200" dirty="0">
                          <a:solidFill>
                            <a:srgbClr val="000000"/>
                          </a:solidFill>
                          <a:effectLst/>
                          <a:latin typeface="+mn-lt"/>
                          <a:ea typeface="Times New Roman"/>
                        </a:rPr>
                        <a:t> </a:t>
                      </a:r>
                      <a:endParaRPr lang="en-ZA" sz="1200" dirty="0">
                        <a:effectLst/>
                        <a:latin typeface="+mn-lt"/>
                        <a:ea typeface="Times New Roman"/>
                      </a:endParaRPr>
                    </a:p>
                    <a:p>
                      <a:pPr algn="just">
                        <a:spcAft>
                          <a:spcPts val="0"/>
                        </a:spcAft>
                      </a:pPr>
                      <a:r>
                        <a:rPr lang="en-US" sz="1200" dirty="0">
                          <a:solidFill>
                            <a:srgbClr val="000000"/>
                          </a:solidFill>
                          <a:effectLst/>
                          <a:latin typeface="+mn-lt"/>
                          <a:ea typeface="Times New Roman"/>
                        </a:rPr>
                        <a:t> </a:t>
                      </a:r>
                      <a:endParaRPr lang="en-ZA" sz="1200" dirty="0">
                        <a:effectLst/>
                        <a:latin typeface="+mn-lt"/>
                        <a:ea typeface="Times New Roman"/>
                      </a:endParaRPr>
                    </a:p>
                    <a:p>
                      <a:pPr algn="just">
                        <a:spcAft>
                          <a:spcPts val="0"/>
                        </a:spcAft>
                      </a:pPr>
                      <a:r>
                        <a:rPr lang="en-US" sz="1200" dirty="0">
                          <a:solidFill>
                            <a:srgbClr val="000000"/>
                          </a:solidFill>
                          <a:effectLst/>
                          <a:latin typeface="+mn-lt"/>
                          <a:ea typeface="Times New Roman"/>
                        </a:rPr>
                        <a:t> </a:t>
                      </a:r>
                      <a:endParaRPr lang="en-ZA" sz="1200" dirty="0">
                        <a:effectLst/>
                        <a:latin typeface="+mn-lt"/>
                        <a:ea typeface="Times New Roman"/>
                      </a:endParaRPr>
                    </a:p>
                    <a:p>
                      <a:pPr algn="just">
                        <a:spcAft>
                          <a:spcPts val="0"/>
                        </a:spcAft>
                      </a:pPr>
                      <a:r>
                        <a:rPr lang="en-US" sz="1200" dirty="0">
                          <a:solidFill>
                            <a:srgbClr val="000000"/>
                          </a:solidFill>
                          <a:effectLst/>
                          <a:latin typeface="+mn-lt"/>
                          <a:ea typeface="Times New Roman"/>
                        </a:rPr>
                        <a:t> </a:t>
                      </a:r>
                      <a:endParaRPr lang="en-ZA" sz="1200" dirty="0">
                        <a:effectLst/>
                        <a:latin typeface="+mn-lt"/>
                        <a:ea typeface="Times New Roman"/>
                      </a:endParaRPr>
                    </a:p>
                    <a:p>
                      <a:pPr algn="just">
                        <a:spcAft>
                          <a:spcPts val="0"/>
                        </a:spcAft>
                      </a:pPr>
                      <a:r>
                        <a:rPr lang="en-US" sz="1200" dirty="0">
                          <a:solidFill>
                            <a:srgbClr val="000000"/>
                          </a:solidFill>
                          <a:effectLst/>
                          <a:latin typeface="+mn-lt"/>
                          <a:ea typeface="Times New Roman"/>
                        </a:rPr>
                        <a:t> </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1"/>
                  </a:ext>
                </a:extLst>
              </a:tr>
              <a:tr h="1549316">
                <a:tc>
                  <a:txBody>
                    <a:bodyPr/>
                    <a:lstStyle/>
                    <a:p>
                      <a:pPr algn="l">
                        <a:spcAft>
                          <a:spcPts val="0"/>
                        </a:spcAft>
                      </a:pPr>
                      <a:r>
                        <a:rPr lang="en-ZA" sz="1200" b="1" dirty="0" smtClean="0">
                          <a:effectLst/>
                          <a:latin typeface="+mn-lt"/>
                          <a:ea typeface="Times New Roman"/>
                        </a:rPr>
                        <a:t>2</a:t>
                      </a:r>
                      <a:endParaRPr lang="en-ZA" sz="12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New Roman"/>
                        </a:rPr>
                        <a:t>Number of UIF  beneficiaries  provided with learning opportunities</a:t>
                      </a:r>
                      <a:endParaRPr lang="en-ZA" sz="1200" dirty="0" smtClean="0">
                        <a:effectLst/>
                        <a:latin typeface="+mn-lt"/>
                        <a:ea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just">
                        <a:lnSpc>
                          <a:spcPct val="106000"/>
                        </a:lnSpc>
                        <a:spcAft>
                          <a:spcPts val="0"/>
                        </a:spcAft>
                      </a:pPr>
                      <a:r>
                        <a:rPr lang="en-US" sz="1200" dirty="0">
                          <a:effectLst/>
                          <a:latin typeface="+mn-lt"/>
                          <a:ea typeface="Times New Roman"/>
                        </a:rPr>
                        <a:t>Entities still implementing phase one learners. Phase two will follow depending on satisfactory progress. </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l">
                        <a:lnSpc>
                          <a:spcPct val="106000"/>
                        </a:lnSpc>
                        <a:spcAft>
                          <a:spcPts val="0"/>
                        </a:spcAft>
                      </a:pPr>
                      <a:r>
                        <a:rPr lang="en-ZA" sz="1200" dirty="0" smtClean="0">
                          <a:effectLst/>
                          <a:latin typeface="+mn-lt"/>
                          <a:ea typeface="Times New Roman"/>
                        </a:rPr>
                        <a:t>Implement phase</a:t>
                      </a:r>
                      <a:r>
                        <a:rPr lang="en-ZA" sz="1200" baseline="0" dirty="0" smtClean="0">
                          <a:effectLst/>
                          <a:latin typeface="+mn-lt"/>
                          <a:ea typeface="Times New Roman"/>
                        </a:rPr>
                        <a:t> 2</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2"/>
                  </a:ext>
                </a:extLst>
              </a:tr>
              <a:tr h="2046693">
                <a:tc>
                  <a:txBody>
                    <a:bodyPr/>
                    <a:lstStyle/>
                    <a:p>
                      <a:pPr algn="l">
                        <a:spcAft>
                          <a:spcPts val="0"/>
                        </a:spcAft>
                      </a:pPr>
                      <a:r>
                        <a:rPr lang="en-ZA" sz="1200" b="1" dirty="0" smtClean="0">
                          <a:effectLst/>
                          <a:latin typeface="+mn-lt"/>
                          <a:ea typeface="Times New Roman"/>
                        </a:rPr>
                        <a:t>3</a:t>
                      </a:r>
                      <a:endParaRPr lang="en-ZA" sz="12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Times New Roman"/>
                        </a:rPr>
                        <a:t>Percentage of Training Lay-off Scheme (TLS) processed on receipt of recommendation ruling by Single Adjudication Committee (SAC) for approval by the delegated authority within specified time frames.</a:t>
                      </a: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just">
                        <a:spcAft>
                          <a:spcPts val="0"/>
                        </a:spcAft>
                      </a:pPr>
                      <a:r>
                        <a:rPr lang="en-US" sz="1200" dirty="0">
                          <a:effectLst/>
                          <a:latin typeface="+mn-lt"/>
                          <a:ea typeface="Times New Roman"/>
                        </a:rPr>
                        <a:t>Delays in the Memorandum of agreement from SETA and non-compliance with UIF legislation.</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l">
                        <a:spcAft>
                          <a:spcPts val="0"/>
                        </a:spcAft>
                      </a:pPr>
                      <a:r>
                        <a:rPr lang="en-US" sz="1200" dirty="0">
                          <a:effectLst/>
                          <a:latin typeface="+mn-lt"/>
                          <a:ea typeface="Times New Roman"/>
                        </a:rPr>
                        <a:t>UIF and SETA have engaged to expedite the MOA. Compliance team is working on assisting companies. </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71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D86B733C-23B5-4D4A-9165-51682A3BFD66}" type="slidenum">
              <a:rPr lang="en-US" altLang="en-US" sz="1200" smtClean="0">
                <a:solidFill>
                  <a:srgbClr val="898989"/>
                </a:solidFill>
              </a:rPr>
              <a:pPr>
                <a:defRPr/>
              </a:pPr>
              <a:t>34</a:t>
            </a:fld>
            <a:endParaRPr lang="en-US" altLang="en-US" sz="1200" dirty="0" smtClean="0">
              <a:solidFill>
                <a:srgbClr val="898989"/>
              </a:solidFill>
            </a:endParaRPr>
          </a:p>
        </p:txBody>
      </p:sp>
      <p:sp>
        <p:nvSpPr>
          <p:cNvPr id="6" name="TextBox 5"/>
          <p:cNvSpPr txBox="1"/>
          <p:nvPr/>
        </p:nvSpPr>
        <p:spPr>
          <a:xfrm>
            <a:off x="8460433" y="322795"/>
            <a:ext cx="412686" cy="277813"/>
          </a:xfrm>
          <a:prstGeom prst="rect">
            <a:avLst/>
          </a:prstGeom>
          <a:solidFill>
            <a:schemeClr val="accent2"/>
          </a:solidFill>
        </p:spPr>
        <p:txBody>
          <a:bodyPr wrap="square">
            <a:spAutoFit/>
          </a:bodyPr>
          <a:lstStyle/>
          <a:p>
            <a:pPr>
              <a:defRPr/>
            </a:pPr>
            <a:r>
              <a:rPr lang="en-ZA" sz="1200" dirty="0" smtClean="0">
                <a:solidFill>
                  <a:prstClr val="black"/>
                </a:solidFill>
                <a:ea typeface="MS PGothic" pitchFamily="34" charset="-128"/>
              </a:rPr>
              <a:t>34</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1912429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CD48E985-20DF-4193-8D7A-3E52E968DB71}" type="slidenum">
              <a:rPr lang="en-US" altLang="en-US" sz="1200" smtClean="0">
                <a:solidFill>
                  <a:srgbClr val="898989"/>
                </a:solidFill>
              </a:rPr>
              <a:pPr>
                <a:spcBef>
                  <a:spcPct val="0"/>
                </a:spcBef>
                <a:buFontTx/>
                <a:buNone/>
              </a:pPr>
              <a:t>35</a:t>
            </a:fld>
            <a:endParaRPr lang="en-US" altLang="en-US" sz="1200" smtClean="0">
              <a:solidFill>
                <a:srgbClr val="898989"/>
              </a:solidFill>
            </a:endParaRPr>
          </a:p>
        </p:txBody>
      </p:sp>
      <p:sp>
        <p:nvSpPr>
          <p:cNvPr id="5" name="Rectangle 4"/>
          <p:cNvSpPr/>
          <p:nvPr/>
        </p:nvSpPr>
        <p:spPr>
          <a:xfrm>
            <a:off x="1454333" y="2963091"/>
            <a:ext cx="6270171" cy="2554545"/>
          </a:xfrm>
          <a:prstGeom prst="rect">
            <a:avLst/>
          </a:prstGeom>
          <a:noFill/>
        </p:spPr>
        <p:txBody>
          <a:bodyPr>
            <a:spAutoFit/>
          </a:bodyPr>
          <a:lstStyle/>
          <a:p>
            <a:pPr algn="ctr">
              <a:defRPr/>
            </a:pPr>
            <a:r>
              <a:rPr lang="en-ZA" sz="4000" b="1" dirty="0">
                <a:ln w="1905"/>
                <a:solidFill>
                  <a:srgbClr val="00B0F0"/>
                </a:solidFill>
                <a:effectLst>
                  <a:innerShdw blurRad="69850" dist="43180" dir="5400000">
                    <a:srgbClr val="000000">
                      <a:alpha val="65000"/>
                    </a:srgbClr>
                  </a:innerShdw>
                </a:effectLst>
                <a:ea typeface="ＭＳ Ｐゴシック" pitchFamily="34" charset="-128"/>
              </a:rPr>
              <a:t>BUSINESS OPERATIONS</a:t>
            </a:r>
          </a:p>
          <a:p>
            <a:pPr algn="ctr">
              <a:defRPr/>
            </a:pPr>
            <a:endParaRPr lang="en-ZA" sz="4000" b="1" dirty="0">
              <a:ln w="1905"/>
              <a:solidFill>
                <a:srgbClr val="00B0F0"/>
              </a:solidFill>
              <a:effectLst>
                <a:innerShdw blurRad="69850" dist="43180" dir="5400000">
                  <a:srgbClr val="000000">
                    <a:alpha val="65000"/>
                  </a:srgbClr>
                </a:innerShdw>
              </a:effectLst>
              <a:ea typeface="ＭＳ Ｐゴシック" pitchFamily="34" charset="-128"/>
            </a:endParaRPr>
          </a:p>
          <a:p>
            <a:pPr algn="ctr">
              <a:defRPr/>
            </a:pPr>
            <a:r>
              <a:rPr lang="en-ZA" sz="4000" b="1" dirty="0">
                <a:ln w="1905"/>
                <a:solidFill>
                  <a:srgbClr val="00B0F0"/>
                </a:solidFill>
                <a:effectLst>
                  <a:innerShdw blurRad="69850" dist="43180" dir="5400000">
                    <a:srgbClr val="000000">
                      <a:alpha val="65000"/>
                    </a:srgbClr>
                  </a:innerShdw>
                </a:effectLst>
                <a:ea typeface="ＭＳ Ｐゴシック" pitchFamily="34" charset="-128"/>
              </a:rPr>
              <a:t> TURN AROUND TIME ON NEW UI ACT</a:t>
            </a:r>
            <a:endParaRPr lang="en-US" sz="4000" b="1" dirty="0">
              <a:ln w="1905"/>
              <a:solidFill>
                <a:srgbClr val="00B0F0"/>
              </a:solidFill>
              <a:effectLst>
                <a:innerShdw blurRad="69850" dist="43180" dir="5400000">
                  <a:srgbClr val="000000">
                    <a:alpha val="65000"/>
                  </a:srgbClr>
                </a:innerShdw>
              </a:effectLst>
              <a:ea typeface="ＭＳ Ｐゴシック" pitchFamily="34" charset="-128"/>
            </a:endParaRPr>
          </a:p>
        </p:txBody>
      </p:sp>
      <p:sp>
        <p:nvSpPr>
          <p:cNvPr id="7" name="TextBox 6"/>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35</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3393327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601" y="1556796"/>
            <a:ext cx="2580742" cy="923330"/>
          </a:xfrm>
          <a:prstGeom prst="rect">
            <a:avLst/>
          </a:prstGeom>
          <a:solidFill>
            <a:srgbClr val="FF0000"/>
          </a:solidFill>
        </p:spPr>
        <p:txBody>
          <a:bodyPr wrap="square" rtlCol="0">
            <a:spAutoFit/>
          </a:bodyPr>
          <a:lstStyle/>
          <a:p>
            <a:pPr>
              <a:defRPr/>
            </a:pPr>
            <a:r>
              <a:rPr lang="en-ZA" b="1" dirty="0">
                <a:solidFill>
                  <a:prstClr val="black"/>
                </a:solidFill>
              </a:rPr>
              <a:t>All Claims Combined</a:t>
            </a:r>
          </a:p>
          <a:p>
            <a:pPr>
              <a:defRPr/>
            </a:pPr>
            <a:r>
              <a:rPr lang="en-ZA" dirty="0">
                <a:solidFill>
                  <a:prstClr val="black"/>
                </a:solidFill>
              </a:rPr>
              <a:t>90% within 5 weeks = 35 days</a:t>
            </a:r>
          </a:p>
        </p:txBody>
      </p:sp>
      <p:sp>
        <p:nvSpPr>
          <p:cNvPr id="4" name="TextBox 3"/>
          <p:cNvSpPr txBox="1"/>
          <p:nvPr/>
        </p:nvSpPr>
        <p:spPr>
          <a:xfrm>
            <a:off x="3587023" y="3429004"/>
            <a:ext cx="2880320" cy="584775"/>
          </a:xfrm>
          <a:prstGeom prst="rect">
            <a:avLst/>
          </a:prstGeom>
          <a:solidFill>
            <a:schemeClr val="accent2">
              <a:lumMod val="40000"/>
              <a:lumOff val="60000"/>
            </a:schemeClr>
          </a:solidFill>
        </p:spPr>
        <p:txBody>
          <a:bodyPr wrap="square" rtlCol="0">
            <a:spAutoFit/>
          </a:bodyPr>
          <a:lstStyle/>
          <a:p>
            <a:pPr>
              <a:defRPr/>
            </a:pPr>
            <a:r>
              <a:rPr lang="en-ZA" sz="1600" b="1" dirty="0">
                <a:solidFill>
                  <a:srgbClr val="FF0000"/>
                </a:solidFill>
              </a:rPr>
              <a:t>Deceased Benefit</a:t>
            </a:r>
          </a:p>
          <a:p>
            <a:pPr>
              <a:defRPr/>
            </a:pPr>
            <a:r>
              <a:rPr lang="en-ZA" sz="1600" dirty="0">
                <a:solidFill>
                  <a:prstClr val="black"/>
                </a:solidFill>
              </a:rPr>
              <a:t>90% within 20 days</a:t>
            </a:r>
          </a:p>
        </p:txBody>
      </p:sp>
      <p:sp>
        <p:nvSpPr>
          <p:cNvPr id="5" name="TextBox 4"/>
          <p:cNvSpPr txBox="1"/>
          <p:nvPr/>
        </p:nvSpPr>
        <p:spPr>
          <a:xfrm>
            <a:off x="3582040" y="2565146"/>
            <a:ext cx="2880320" cy="584775"/>
          </a:xfrm>
          <a:prstGeom prst="rect">
            <a:avLst/>
          </a:prstGeom>
          <a:solidFill>
            <a:schemeClr val="accent1">
              <a:lumMod val="40000"/>
              <a:lumOff val="60000"/>
            </a:schemeClr>
          </a:solidFill>
        </p:spPr>
        <p:txBody>
          <a:bodyPr wrap="square" rtlCol="0">
            <a:spAutoFit/>
          </a:bodyPr>
          <a:lstStyle/>
          <a:p>
            <a:pPr>
              <a:defRPr/>
            </a:pPr>
            <a:r>
              <a:rPr lang="en-ZA" sz="1600" b="1" dirty="0">
                <a:solidFill>
                  <a:srgbClr val="FF0000"/>
                </a:solidFill>
              </a:rPr>
              <a:t>In-Service Benefits</a:t>
            </a:r>
          </a:p>
          <a:p>
            <a:pPr>
              <a:defRPr/>
            </a:pPr>
            <a:r>
              <a:rPr lang="en-ZA" sz="1600" dirty="0">
                <a:solidFill>
                  <a:prstClr val="black"/>
                </a:solidFill>
              </a:rPr>
              <a:t>90% within 10 days</a:t>
            </a:r>
          </a:p>
        </p:txBody>
      </p:sp>
      <p:sp>
        <p:nvSpPr>
          <p:cNvPr id="6" name="TextBox 5"/>
          <p:cNvSpPr txBox="1"/>
          <p:nvPr/>
        </p:nvSpPr>
        <p:spPr>
          <a:xfrm>
            <a:off x="3582037" y="1753073"/>
            <a:ext cx="2880320" cy="584775"/>
          </a:xfrm>
          <a:prstGeom prst="rect">
            <a:avLst/>
          </a:prstGeom>
          <a:solidFill>
            <a:schemeClr val="accent2">
              <a:lumMod val="40000"/>
              <a:lumOff val="60000"/>
            </a:schemeClr>
          </a:solidFill>
        </p:spPr>
        <p:txBody>
          <a:bodyPr wrap="square" rtlCol="0">
            <a:spAutoFit/>
          </a:bodyPr>
          <a:lstStyle/>
          <a:p>
            <a:pPr>
              <a:defRPr/>
            </a:pPr>
            <a:r>
              <a:rPr lang="en-ZA" sz="1600" b="1" dirty="0">
                <a:solidFill>
                  <a:srgbClr val="FF0000"/>
                </a:solidFill>
              </a:rPr>
              <a:t>Unemployed Benefits</a:t>
            </a:r>
          </a:p>
          <a:p>
            <a:pPr>
              <a:defRPr/>
            </a:pPr>
            <a:r>
              <a:rPr lang="en-ZA" sz="1600" dirty="0">
                <a:solidFill>
                  <a:prstClr val="black"/>
                </a:solidFill>
              </a:rPr>
              <a:t>90% within 15 days</a:t>
            </a:r>
          </a:p>
        </p:txBody>
      </p:sp>
      <p:sp>
        <p:nvSpPr>
          <p:cNvPr id="2" name="TextBox 1"/>
          <p:cNvSpPr txBox="1"/>
          <p:nvPr/>
        </p:nvSpPr>
        <p:spPr>
          <a:xfrm>
            <a:off x="7233602" y="1845406"/>
            <a:ext cx="1152129" cy="461665"/>
          </a:xfrm>
          <a:prstGeom prst="rect">
            <a:avLst/>
          </a:prstGeom>
          <a:noFill/>
        </p:spPr>
        <p:txBody>
          <a:bodyPr wrap="square" rtlCol="0">
            <a:spAutoFit/>
          </a:bodyPr>
          <a:lstStyle/>
          <a:p>
            <a:pPr algn="ctr">
              <a:defRPr/>
            </a:pPr>
            <a:r>
              <a:rPr lang="en-ZA" sz="2400" b="1" dirty="0" smtClean="0">
                <a:solidFill>
                  <a:prstClr val="black"/>
                </a:solidFill>
              </a:rPr>
              <a:t>94%</a:t>
            </a:r>
            <a:endParaRPr lang="en-ZA" sz="2400" b="1" dirty="0">
              <a:solidFill>
                <a:prstClr val="black"/>
              </a:solidFill>
            </a:endParaRPr>
          </a:p>
        </p:txBody>
      </p:sp>
      <p:sp>
        <p:nvSpPr>
          <p:cNvPr id="17" name="TextBox 16"/>
          <p:cNvSpPr txBox="1"/>
          <p:nvPr/>
        </p:nvSpPr>
        <p:spPr>
          <a:xfrm>
            <a:off x="7233602" y="3490559"/>
            <a:ext cx="1152129" cy="461665"/>
          </a:xfrm>
          <a:prstGeom prst="rect">
            <a:avLst/>
          </a:prstGeom>
          <a:noFill/>
        </p:spPr>
        <p:txBody>
          <a:bodyPr wrap="square" rtlCol="0">
            <a:spAutoFit/>
          </a:bodyPr>
          <a:lstStyle/>
          <a:p>
            <a:pPr algn="ctr">
              <a:defRPr/>
            </a:pPr>
            <a:r>
              <a:rPr lang="en-ZA" sz="2400" b="1" dirty="0" smtClean="0">
                <a:solidFill>
                  <a:prstClr val="black"/>
                </a:solidFill>
              </a:rPr>
              <a:t>93%</a:t>
            </a:r>
            <a:endParaRPr lang="en-ZA" sz="2400" b="1" dirty="0">
              <a:solidFill>
                <a:prstClr val="black"/>
              </a:solidFill>
            </a:endParaRPr>
          </a:p>
        </p:txBody>
      </p:sp>
      <p:sp>
        <p:nvSpPr>
          <p:cNvPr id="18" name="TextBox 17"/>
          <p:cNvSpPr txBox="1"/>
          <p:nvPr/>
        </p:nvSpPr>
        <p:spPr>
          <a:xfrm>
            <a:off x="7233602" y="2565146"/>
            <a:ext cx="1152129" cy="461665"/>
          </a:xfrm>
          <a:prstGeom prst="rect">
            <a:avLst/>
          </a:prstGeom>
          <a:noFill/>
        </p:spPr>
        <p:txBody>
          <a:bodyPr wrap="square" rtlCol="0">
            <a:spAutoFit/>
          </a:bodyPr>
          <a:lstStyle/>
          <a:p>
            <a:pPr algn="ctr">
              <a:defRPr/>
            </a:pPr>
            <a:r>
              <a:rPr lang="en-ZA" sz="2400" b="1" dirty="0" smtClean="0">
                <a:solidFill>
                  <a:prstClr val="black"/>
                </a:solidFill>
              </a:rPr>
              <a:t>93%</a:t>
            </a:r>
            <a:endParaRPr lang="en-ZA" sz="2400" b="1" dirty="0">
              <a:solidFill>
                <a:prstClr val="black"/>
              </a:solidFill>
            </a:endParaRPr>
          </a:p>
        </p:txBody>
      </p:sp>
      <p:sp>
        <p:nvSpPr>
          <p:cNvPr id="9" name="TextBox 8"/>
          <p:cNvSpPr txBox="1"/>
          <p:nvPr/>
        </p:nvSpPr>
        <p:spPr>
          <a:xfrm>
            <a:off x="312063" y="2565146"/>
            <a:ext cx="2520280" cy="4031873"/>
          </a:xfrm>
          <a:prstGeom prst="rect">
            <a:avLst/>
          </a:prstGeom>
          <a:noFill/>
          <a:ln w="28575">
            <a:solidFill>
              <a:srgbClr val="FF0000"/>
            </a:solidFill>
          </a:ln>
        </p:spPr>
        <p:txBody>
          <a:bodyPr wrap="square" rtlCol="0">
            <a:spAutoFit/>
          </a:bodyPr>
          <a:lstStyle/>
          <a:p>
            <a:pPr algn="just">
              <a:defRPr/>
            </a:pPr>
            <a:r>
              <a:rPr lang="en-ZA" sz="1600" dirty="0">
                <a:solidFill>
                  <a:prstClr val="black"/>
                </a:solidFill>
              </a:rPr>
              <a:t>Overall for </a:t>
            </a:r>
            <a:r>
              <a:rPr lang="en-ZA" sz="1600" dirty="0" smtClean="0">
                <a:solidFill>
                  <a:prstClr val="black"/>
                </a:solidFill>
              </a:rPr>
              <a:t>Q2 </a:t>
            </a:r>
            <a:r>
              <a:rPr lang="en-ZA" sz="1600" dirty="0">
                <a:solidFill>
                  <a:prstClr val="black"/>
                </a:solidFill>
              </a:rPr>
              <a:t>2019/20 the UIF exceeded the targets set by 3% or more for the claims processed within the set turnaround times. For the same period the UIF received in excess of </a:t>
            </a:r>
            <a:r>
              <a:rPr lang="en-ZA" sz="1600" dirty="0" smtClean="0">
                <a:solidFill>
                  <a:prstClr val="black"/>
                </a:solidFill>
              </a:rPr>
              <a:t>267 </a:t>
            </a:r>
            <a:r>
              <a:rPr lang="en-ZA" sz="1600" dirty="0">
                <a:solidFill>
                  <a:prstClr val="black"/>
                </a:solidFill>
              </a:rPr>
              <a:t>000 claims with </a:t>
            </a:r>
            <a:r>
              <a:rPr lang="en-ZA" sz="1600" dirty="0" smtClean="0">
                <a:solidFill>
                  <a:prstClr val="black"/>
                </a:solidFill>
              </a:rPr>
              <a:t>85% </a:t>
            </a:r>
            <a:r>
              <a:rPr lang="en-ZA" sz="1600" dirty="0">
                <a:solidFill>
                  <a:prstClr val="black"/>
                </a:solidFill>
              </a:rPr>
              <a:t>of the claims being unemployment applications</a:t>
            </a:r>
          </a:p>
          <a:p>
            <a:pPr algn="just">
              <a:defRPr/>
            </a:pPr>
            <a:endParaRPr lang="en-ZA" sz="1600" dirty="0">
              <a:solidFill>
                <a:prstClr val="black"/>
              </a:solidFill>
            </a:endParaRPr>
          </a:p>
          <a:p>
            <a:pPr algn="just">
              <a:defRPr/>
            </a:pPr>
            <a:r>
              <a:rPr lang="en-ZA" sz="1600" dirty="0">
                <a:solidFill>
                  <a:prstClr val="black"/>
                </a:solidFill>
              </a:rPr>
              <a:t>The above accomplishment is an improvement on the performance of </a:t>
            </a:r>
            <a:r>
              <a:rPr lang="en-ZA" sz="1600" dirty="0" smtClean="0">
                <a:solidFill>
                  <a:prstClr val="black"/>
                </a:solidFill>
              </a:rPr>
              <a:t>2019/20 </a:t>
            </a:r>
            <a:r>
              <a:rPr lang="en-ZA" sz="1600" dirty="0">
                <a:solidFill>
                  <a:prstClr val="black"/>
                </a:solidFill>
              </a:rPr>
              <a:t>in which </a:t>
            </a:r>
            <a:r>
              <a:rPr lang="en-ZA" sz="1600" dirty="0" smtClean="0">
                <a:solidFill>
                  <a:prstClr val="black"/>
                </a:solidFill>
              </a:rPr>
              <a:t>all  </a:t>
            </a:r>
            <a:r>
              <a:rPr lang="en-ZA" sz="1600" dirty="0">
                <a:solidFill>
                  <a:prstClr val="black"/>
                </a:solidFill>
              </a:rPr>
              <a:t>benefit </a:t>
            </a:r>
            <a:r>
              <a:rPr lang="en-ZA" sz="1600" dirty="0" smtClean="0">
                <a:solidFill>
                  <a:prstClr val="black"/>
                </a:solidFill>
              </a:rPr>
              <a:t>type for Q2  targets were </a:t>
            </a:r>
            <a:r>
              <a:rPr lang="en-ZA" sz="1600" dirty="0">
                <a:solidFill>
                  <a:prstClr val="black"/>
                </a:solidFill>
              </a:rPr>
              <a:t>achieved.</a:t>
            </a:r>
            <a:endParaRPr lang="en-ZA" sz="1600" dirty="0">
              <a:solidFill>
                <a:prstClr val="black"/>
              </a:solidFill>
              <a:latin typeface="Arial Narrow" panose="020B0606020202030204" pitchFamily="34" charset="0"/>
            </a:endParaRPr>
          </a:p>
        </p:txBody>
      </p:sp>
      <p:sp>
        <p:nvSpPr>
          <p:cNvPr id="12" name="TextBox 11"/>
          <p:cNvSpPr txBox="1"/>
          <p:nvPr/>
        </p:nvSpPr>
        <p:spPr>
          <a:xfrm>
            <a:off x="3587049" y="4293217"/>
            <a:ext cx="4798709" cy="2123658"/>
          </a:xfrm>
          <a:prstGeom prst="rect">
            <a:avLst/>
          </a:prstGeom>
          <a:noFill/>
          <a:ln w="19050">
            <a:solidFill>
              <a:srgbClr val="0070C0"/>
            </a:solidFill>
          </a:ln>
        </p:spPr>
        <p:txBody>
          <a:bodyPr wrap="square" rtlCol="0">
            <a:spAutoFit/>
          </a:bodyPr>
          <a:lstStyle/>
          <a:p>
            <a:pPr>
              <a:defRPr/>
            </a:pPr>
            <a:r>
              <a:rPr lang="en-ZA">
                <a:solidFill>
                  <a:prstClr val="black"/>
                </a:solidFill>
              </a:rPr>
              <a:t>Quarter </a:t>
            </a:r>
            <a:r>
              <a:rPr lang="en-ZA" smtClean="0">
                <a:solidFill>
                  <a:prstClr val="black"/>
                </a:solidFill>
              </a:rPr>
              <a:t>2 </a:t>
            </a:r>
            <a:r>
              <a:rPr lang="en-ZA" dirty="0">
                <a:solidFill>
                  <a:prstClr val="black"/>
                </a:solidFill>
              </a:rPr>
              <a:t>achievements:</a:t>
            </a:r>
          </a:p>
          <a:p>
            <a:pPr>
              <a:defRPr/>
            </a:pPr>
            <a:endParaRPr lang="en-ZA" dirty="0">
              <a:solidFill>
                <a:prstClr val="black"/>
              </a:solidFill>
            </a:endParaRPr>
          </a:p>
          <a:p>
            <a:pPr marL="342900" indent="-342900">
              <a:buFontTx/>
              <a:buAutoNum type="arabicPeriod"/>
              <a:defRPr/>
            </a:pPr>
            <a:r>
              <a:rPr lang="en-ZA" sz="1600" dirty="0">
                <a:solidFill>
                  <a:prstClr val="black"/>
                </a:solidFill>
              </a:rPr>
              <a:t>Unemployment: </a:t>
            </a:r>
            <a:r>
              <a:rPr lang="en-ZA" sz="1600" dirty="0" smtClean="0">
                <a:solidFill>
                  <a:prstClr val="black"/>
                </a:solidFill>
              </a:rPr>
              <a:t>95% </a:t>
            </a:r>
            <a:r>
              <a:rPr lang="en-ZA" sz="1600" dirty="0">
                <a:solidFill>
                  <a:prstClr val="black"/>
                </a:solidFill>
              </a:rPr>
              <a:t>within 15 days. </a:t>
            </a:r>
            <a:r>
              <a:rPr lang="en-ZA" sz="1600" dirty="0">
                <a:solidFill>
                  <a:srgbClr val="FF0000"/>
                </a:solidFill>
              </a:rPr>
              <a:t>4</a:t>
            </a:r>
            <a:r>
              <a:rPr lang="en-ZA" sz="1600" dirty="0" smtClean="0">
                <a:solidFill>
                  <a:srgbClr val="FF0000"/>
                </a:solidFill>
              </a:rPr>
              <a:t>%</a:t>
            </a:r>
            <a:r>
              <a:rPr lang="en-ZA" sz="1600" dirty="0" smtClean="0">
                <a:solidFill>
                  <a:prstClr val="black"/>
                </a:solidFill>
              </a:rPr>
              <a:t> </a:t>
            </a:r>
            <a:r>
              <a:rPr lang="en-ZA" sz="1600" dirty="0">
                <a:solidFill>
                  <a:prstClr val="black"/>
                </a:solidFill>
              </a:rPr>
              <a:t>above target.</a:t>
            </a:r>
          </a:p>
          <a:p>
            <a:pPr marL="342900" indent="-342900">
              <a:buFontTx/>
              <a:buAutoNum type="arabicPeriod"/>
              <a:defRPr/>
            </a:pPr>
            <a:r>
              <a:rPr lang="en-ZA" sz="1600" dirty="0">
                <a:solidFill>
                  <a:prstClr val="black"/>
                </a:solidFill>
              </a:rPr>
              <a:t>In-Service Benefits: 93% within 10 days, surpassed target by </a:t>
            </a:r>
            <a:r>
              <a:rPr lang="en-ZA" sz="1600" dirty="0">
                <a:solidFill>
                  <a:srgbClr val="FF0000"/>
                </a:solidFill>
              </a:rPr>
              <a:t>3%.</a:t>
            </a:r>
          </a:p>
          <a:p>
            <a:pPr marL="342900" indent="-342900">
              <a:buFontTx/>
              <a:buAutoNum type="arabicPeriod"/>
              <a:defRPr/>
            </a:pPr>
            <a:r>
              <a:rPr lang="en-ZA" sz="1600" dirty="0">
                <a:solidFill>
                  <a:prstClr val="black"/>
                </a:solidFill>
              </a:rPr>
              <a:t>Deceased benefits: 95% within 20 days which exceeded by </a:t>
            </a:r>
            <a:r>
              <a:rPr lang="en-ZA" sz="1600" dirty="0">
                <a:solidFill>
                  <a:srgbClr val="FF0000"/>
                </a:solidFill>
              </a:rPr>
              <a:t>3</a:t>
            </a:r>
            <a:r>
              <a:rPr lang="en-ZA" sz="1600" dirty="0" smtClean="0">
                <a:solidFill>
                  <a:srgbClr val="FF0000"/>
                </a:solidFill>
              </a:rPr>
              <a:t>%</a:t>
            </a:r>
            <a:r>
              <a:rPr lang="en-ZA" sz="1600" dirty="0" smtClean="0">
                <a:solidFill>
                  <a:prstClr val="black"/>
                </a:solidFill>
              </a:rPr>
              <a:t>.</a:t>
            </a:r>
            <a:endParaRPr lang="en-ZA" sz="1600" dirty="0">
              <a:solidFill>
                <a:prstClr val="black"/>
              </a:solidFill>
            </a:endParaRPr>
          </a:p>
        </p:txBody>
      </p:sp>
      <p:cxnSp>
        <p:nvCxnSpPr>
          <p:cNvPr id="20" name="Straight Arrow Connector 19"/>
          <p:cNvCxnSpPr/>
          <p:nvPr/>
        </p:nvCxnSpPr>
        <p:spPr>
          <a:xfrm>
            <a:off x="2874783" y="1879961"/>
            <a:ext cx="257077"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31840" y="1438245"/>
            <a:ext cx="0" cy="518756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5096" y="801432"/>
            <a:ext cx="3186385" cy="523220"/>
          </a:xfrm>
          <a:prstGeom prst="rect">
            <a:avLst/>
          </a:prstGeom>
          <a:noFill/>
        </p:spPr>
        <p:txBody>
          <a:bodyPr wrap="none" rtlCol="0">
            <a:spAutoFit/>
          </a:bodyPr>
          <a:lstStyle/>
          <a:p>
            <a:pPr>
              <a:defRPr/>
            </a:pPr>
            <a:r>
              <a:rPr lang="en-ZA" sz="2800" b="1" dirty="0">
                <a:solidFill>
                  <a:prstClr val="black"/>
                </a:solidFill>
              </a:rPr>
              <a:t>PREVIOUS TARGETS </a:t>
            </a:r>
          </a:p>
        </p:txBody>
      </p:sp>
      <p:sp>
        <p:nvSpPr>
          <p:cNvPr id="21" name="TextBox 20"/>
          <p:cNvSpPr txBox="1"/>
          <p:nvPr/>
        </p:nvSpPr>
        <p:spPr>
          <a:xfrm>
            <a:off x="3674511" y="915025"/>
            <a:ext cx="3723776" cy="523220"/>
          </a:xfrm>
          <a:prstGeom prst="rect">
            <a:avLst/>
          </a:prstGeom>
          <a:noFill/>
        </p:spPr>
        <p:txBody>
          <a:bodyPr wrap="none" rtlCol="0">
            <a:spAutoFit/>
          </a:bodyPr>
          <a:lstStyle/>
          <a:p>
            <a:pPr>
              <a:defRPr/>
            </a:pPr>
            <a:r>
              <a:rPr lang="en-ZA" sz="2800" b="1" dirty="0">
                <a:solidFill>
                  <a:prstClr val="black"/>
                </a:solidFill>
              </a:rPr>
              <a:t>CHANGING LIVES DRIVE</a:t>
            </a:r>
          </a:p>
        </p:txBody>
      </p:sp>
      <p:sp>
        <p:nvSpPr>
          <p:cNvPr id="10" name="TextBox 9"/>
          <p:cNvSpPr txBox="1"/>
          <p:nvPr/>
        </p:nvSpPr>
        <p:spPr>
          <a:xfrm>
            <a:off x="6987854" y="616141"/>
            <a:ext cx="1999884" cy="707886"/>
          </a:xfrm>
          <a:prstGeom prst="rect">
            <a:avLst/>
          </a:prstGeom>
          <a:noFill/>
        </p:spPr>
        <p:txBody>
          <a:bodyPr wrap="square" rtlCol="0">
            <a:spAutoFit/>
          </a:bodyPr>
          <a:lstStyle/>
          <a:p>
            <a:pPr algn="ctr">
              <a:defRPr/>
            </a:pPr>
            <a:r>
              <a:rPr lang="en-ZA" sz="2000" b="1" dirty="0">
                <a:solidFill>
                  <a:prstClr val="black"/>
                </a:solidFill>
              </a:rPr>
              <a:t>% STRETCH OF TARGETS </a:t>
            </a:r>
          </a:p>
        </p:txBody>
      </p:sp>
      <p:sp>
        <p:nvSpPr>
          <p:cNvPr id="16" name="TextBox 15"/>
          <p:cNvSpPr txBox="1"/>
          <p:nvPr/>
        </p:nvSpPr>
        <p:spPr>
          <a:xfrm>
            <a:off x="8455170" y="274928"/>
            <a:ext cx="365125" cy="276225"/>
          </a:xfrm>
          <a:prstGeom prst="rect">
            <a:avLst/>
          </a:prstGeom>
          <a:solidFill>
            <a:schemeClr val="accent2"/>
          </a:solidFill>
        </p:spPr>
        <p:txBody>
          <a:bodyPr>
            <a:spAutoFit/>
          </a:bodyPr>
          <a:lstStyle/>
          <a:p>
            <a:pPr>
              <a:defRPr/>
            </a:pPr>
            <a:r>
              <a:rPr lang="en-ZA" sz="1200" dirty="0" smtClean="0">
                <a:solidFill>
                  <a:prstClr val="black"/>
                </a:solidFill>
              </a:rPr>
              <a:t>36</a:t>
            </a:r>
            <a:endParaRPr lang="en-ZA" sz="1200" dirty="0">
              <a:solidFill>
                <a:prstClr val="black"/>
              </a:solidFill>
            </a:endParaRPr>
          </a:p>
        </p:txBody>
      </p:sp>
    </p:spTree>
    <p:extLst>
      <p:ext uri="{BB962C8B-B14F-4D97-AF65-F5344CB8AC3E}">
        <p14:creationId xmlns:p14="http://schemas.microsoft.com/office/powerpoint/2010/main" xmlns="" val="326813972"/>
      </p:ext>
    </p:extLst>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r>
              <a:rPr lang="en-ZA" altLang="en-US" sz="3200" b="1" dirty="0" smtClean="0">
                <a:ea typeface="ＭＳ Ｐゴシック" pitchFamily="34" charset="-128"/>
              </a:rPr>
              <a:t>Q2 PERFORMANCE </a:t>
            </a:r>
          </a:p>
        </p:txBody>
      </p:sp>
      <p:sp>
        <p:nvSpPr>
          <p:cNvPr id="2467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fld id="{F01FBEFC-44E7-4B4D-8895-AEA2FF63CE82}" type="slidenum">
              <a:rPr lang="en-US" altLang="en-US" sz="1200" smtClean="0">
                <a:solidFill>
                  <a:srgbClr val="898989"/>
                </a:solidFill>
              </a:rPr>
              <a:pPr>
                <a:spcBef>
                  <a:spcPct val="0"/>
                </a:spcBef>
                <a:buFontTx/>
                <a:buNone/>
                <a:defRPr/>
              </a:pPr>
              <a:t>37</a:t>
            </a:fld>
            <a:endParaRPr lang="en-US" altLang="en-US" sz="1200" dirty="0" smtClean="0">
              <a:solidFill>
                <a:srgbClr val="898989"/>
              </a:solidFill>
            </a:endParaRPr>
          </a:p>
        </p:txBody>
      </p:sp>
      <p:sp>
        <p:nvSpPr>
          <p:cNvPr id="6" name="Rectangle 5"/>
          <p:cNvSpPr/>
          <p:nvPr/>
        </p:nvSpPr>
        <p:spPr>
          <a:xfrm>
            <a:off x="292102" y="1380780"/>
            <a:ext cx="8434388" cy="645305"/>
          </a:xfrm>
          <a:prstGeom prst="rect">
            <a:avLst/>
          </a:prstGeom>
        </p:spPr>
        <p:txBody>
          <a:bodyPr>
            <a:spAutoFit/>
          </a:bodyPr>
          <a:lstStyle/>
          <a:p>
            <a:pPr defTabSz="457200" eaLnBrk="0" fontAlgn="base" hangingPunct="0">
              <a:lnSpc>
                <a:spcPct val="115000"/>
              </a:lnSpc>
              <a:spcBef>
                <a:spcPct val="0"/>
              </a:spcBef>
              <a:spcAft>
                <a:spcPts val="1000"/>
              </a:spcAft>
              <a:defRPr/>
            </a:pPr>
            <a:r>
              <a:rPr lang="en-GB" sz="1200" b="1" dirty="0">
                <a:solidFill>
                  <a:prstClr val="black"/>
                </a:solidFill>
                <a:ea typeface="Calibri"/>
                <a:cs typeface="Times New Roman"/>
              </a:rPr>
              <a:t>Percentage of valid claims (Unemployment benefit) with complete information approved or rejected within specified time frames</a:t>
            </a:r>
            <a:endParaRPr lang="en-ZA" sz="1200" dirty="0">
              <a:solidFill>
                <a:prstClr val="black"/>
              </a:solidFill>
              <a:ea typeface="Calibri"/>
              <a:cs typeface="Times New Roman"/>
            </a:endParaRPr>
          </a:p>
          <a:p>
            <a:pPr defTabSz="457200" eaLnBrk="0" fontAlgn="base" hangingPunct="0">
              <a:lnSpc>
                <a:spcPct val="115000"/>
              </a:lnSpc>
              <a:spcBef>
                <a:spcPct val="0"/>
              </a:spcBef>
              <a:spcAft>
                <a:spcPts val="1000"/>
              </a:spcAft>
              <a:defRPr/>
            </a:pPr>
            <a:r>
              <a:rPr lang="en-ZA" sz="1200" dirty="0">
                <a:solidFill>
                  <a:prstClr val="black"/>
                </a:solidFill>
                <a:ea typeface="Calibri"/>
                <a:cs typeface="Times New Roman"/>
              </a:rPr>
              <a:t>Target: </a:t>
            </a:r>
            <a:r>
              <a:rPr lang="en-GB" sz="1200" dirty="0">
                <a:solidFill>
                  <a:prstClr val="black"/>
                </a:solidFill>
                <a:ea typeface="Calibri"/>
                <a:cs typeface="Times New Roman"/>
              </a:rPr>
              <a:t>90% within 15 working days</a:t>
            </a:r>
            <a:endParaRPr lang="en-ZA" sz="1200" dirty="0">
              <a:solidFill>
                <a:prstClr val="black"/>
              </a:solidFill>
              <a:ea typeface="Calibri"/>
              <a:cs typeface="Times New Roman"/>
            </a:endParaRPr>
          </a:p>
        </p:txBody>
      </p:sp>
      <p:sp>
        <p:nvSpPr>
          <p:cNvPr id="17" name="TextBox 16"/>
          <p:cNvSpPr txBox="1"/>
          <p:nvPr/>
        </p:nvSpPr>
        <p:spPr>
          <a:xfrm>
            <a:off x="8455333" y="275254"/>
            <a:ext cx="365125" cy="276225"/>
          </a:xfrm>
          <a:prstGeom prst="rect">
            <a:avLst/>
          </a:prstGeom>
          <a:solidFill>
            <a:schemeClr val="accent2"/>
          </a:solidFill>
        </p:spPr>
        <p:txBody>
          <a:bodyPr>
            <a:spAutoFit/>
          </a:bodyPr>
          <a:lstStyle/>
          <a:p>
            <a:pPr>
              <a:defRPr/>
            </a:pPr>
            <a:r>
              <a:rPr lang="en-ZA" sz="1200" dirty="0" smtClean="0">
                <a:solidFill>
                  <a:prstClr val="black"/>
                </a:solidFill>
              </a:rPr>
              <a:t>37</a:t>
            </a:r>
            <a:endParaRPr lang="en-ZA" sz="1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4233888374"/>
              </p:ext>
            </p:extLst>
          </p:nvPr>
        </p:nvGraphicFramePr>
        <p:xfrm>
          <a:off x="340708" y="2026011"/>
          <a:ext cx="8394697" cy="4233078"/>
        </p:xfrm>
        <a:graphic>
          <a:graphicData uri="http://schemas.openxmlformats.org/drawingml/2006/table">
            <a:tbl>
              <a:tblPr/>
              <a:tblGrid>
                <a:gridCol w="1111774">
                  <a:extLst>
                    <a:ext uri="{9D8B030D-6E8A-4147-A177-3AD203B41FA5}">
                      <a16:colId xmlns:a16="http://schemas.microsoft.com/office/drawing/2014/main" xmlns="" val="20000"/>
                    </a:ext>
                  </a:extLst>
                </a:gridCol>
                <a:gridCol w="1044100">
                  <a:extLst>
                    <a:ext uri="{9D8B030D-6E8A-4147-A177-3AD203B41FA5}">
                      <a16:colId xmlns:a16="http://schemas.microsoft.com/office/drawing/2014/main" xmlns="" val="20001"/>
                    </a:ext>
                  </a:extLst>
                </a:gridCol>
                <a:gridCol w="966759">
                  <a:extLst>
                    <a:ext uri="{9D8B030D-6E8A-4147-A177-3AD203B41FA5}">
                      <a16:colId xmlns:a16="http://schemas.microsoft.com/office/drawing/2014/main" xmlns="" val="20002"/>
                    </a:ext>
                  </a:extLst>
                </a:gridCol>
                <a:gridCol w="1598376">
                  <a:extLst>
                    <a:ext uri="{9D8B030D-6E8A-4147-A177-3AD203B41FA5}">
                      <a16:colId xmlns:a16="http://schemas.microsoft.com/office/drawing/2014/main" xmlns="" val="20003"/>
                    </a:ext>
                  </a:extLst>
                </a:gridCol>
                <a:gridCol w="799189">
                  <a:extLst>
                    <a:ext uri="{9D8B030D-6E8A-4147-A177-3AD203B41FA5}">
                      <a16:colId xmlns:a16="http://schemas.microsoft.com/office/drawing/2014/main" xmlns="" val="20004"/>
                    </a:ext>
                  </a:extLst>
                </a:gridCol>
                <a:gridCol w="928090">
                  <a:extLst>
                    <a:ext uri="{9D8B030D-6E8A-4147-A177-3AD203B41FA5}">
                      <a16:colId xmlns:a16="http://schemas.microsoft.com/office/drawing/2014/main" xmlns="" val="20005"/>
                    </a:ext>
                  </a:extLst>
                </a:gridCol>
                <a:gridCol w="979650">
                  <a:extLst>
                    <a:ext uri="{9D8B030D-6E8A-4147-A177-3AD203B41FA5}">
                      <a16:colId xmlns:a16="http://schemas.microsoft.com/office/drawing/2014/main" xmlns="" val="20006"/>
                    </a:ext>
                  </a:extLst>
                </a:gridCol>
                <a:gridCol w="966759">
                  <a:extLst>
                    <a:ext uri="{9D8B030D-6E8A-4147-A177-3AD203B41FA5}">
                      <a16:colId xmlns:a16="http://schemas.microsoft.com/office/drawing/2014/main" xmlns="" val="20007"/>
                    </a:ext>
                  </a:extLst>
                </a:gridCol>
              </a:tblGrid>
              <a:tr h="368094">
                <a:tc>
                  <a:txBody>
                    <a:bodyPr/>
                    <a:lstStyle/>
                    <a:p>
                      <a:pPr algn="l" fontAlgn="ctr"/>
                      <a:r>
                        <a:rPr lang="en-ZA" sz="1100" b="1" i="0" u="none" strike="noStrike" dirty="0">
                          <a:solidFill>
                            <a:srgbClr val="000000"/>
                          </a:solidFill>
                          <a:effectLst/>
                          <a:latin typeface="Arial"/>
                        </a:rPr>
                        <a:t>Province</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Received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Processed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Processed within TAT</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Rejected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dirty="0">
                          <a:solidFill>
                            <a:srgbClr val="000000"/>
                          </a:solidFill>
                          <a:effectLst/>
                          <a:latin typeface="Arial"/>
                        </a:rPr>
                        <a:t>Refused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2019/2020 Q2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2018/2019 Q2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0"/>
                  </a:ext>
                </a:extLst>
              </a:tr>
              <a:tr h="349689">
                <a:tc>
                  <a:txBody>
                    <a:bodyPr/>
                    <a:lstStyle/>
                    <a:p>
                      <a:pPr algn="l" fontAlgn="b"/>
                      <a:r>
                        <a:rPr lang="en-ZA" sz="1100" b="0" i="0" u="none" strike="noStrike">
                          <a:solidFill>
                            <a:srgbClr val="000000"/>
                          </a:solidFill>
                          <a:effectLst/>
                          <a:latin typeface="Arial"/>
                        </a:rPr>
                        <a:t>Eastern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61 355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35 096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33 750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479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26 259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9689">
                <a:tc>
                  <a:txBody>
                    <a:bodyPr/>
                    <a:lstStyle/>
                    <a:p>
                      <a:pPr algn="l" fontAlgn="b"/>
                      <a:r>
                        <a:rPr lang="en-ZA" sz="1100" b="0" i="0" u="none" strike="noStrike">
                          <a:solidFill>
                            <a:srgbClr val="000000"/>
                          </a:solidFill>
                          <a:effectLst/>
                          <a:latin typeface="Arial"/>
                        </a:rPr>
                        <a:t>Free State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30 072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22 549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22 049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711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7 523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9689">
                <a:tc>
                  <a:txBody>
                    <a:bodyPr/>
                    <a:lstStyle/>
                    <a:p>
                      <a:pPr algn="l" fontAlgn="b"/>
                      <a:r>
                        <a:rPr lang="en-ZA" sz="1100" b="0" i="0" u="none" strike="noStrike">
                          <a:solidFill>
                            <a:srgbClr val="000000"/>
                          </a:solidFill>
                          <a:effectLst/>
                          <a:latin typeface="Arial"/>
                        </a:rPr>
                        <a:t>Gauteng</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150 046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113 644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111 698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3 340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36 402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9689">
                <a:tc>
                  <a:txBody>
                    <a:bodyPr/>
                    <a:lstStyle/>
                    <a:p>
                      <a:pPr algn="l" fontAlgn="b"/>
                      <a:r>
                        <a:rPr lang="en-ZA" sz="1100" b="0" i="0" u="none" strike="noStrike">
                          <a:solidFill>
                            <a:srgbClr val="000000"/>
                          </a:solidFill>
                          <a:effectLst/>
                          <a:latin typeface="Arial"/>
                        </a:rPr>
                        <a:t>Head Office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32 284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9 197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8 191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23 087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89%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88%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9689">
                <a:tc>
                  <a:txBody>
                    <a:bodyPr/>
                    <a:lstStyle/>
                    <a:p>
                      <a:pPr algn="l" fontAlgn="b"/>
                      <a:r>
                        <a:rPr lang="en-ZA" sz="1100" b="0" i="0" u="none" strike="noStrike">
                          <a:solidFill>
                            <a:srgbClr val="000000"/>
                          </a:solidFill>
                          <a:effectLst/>
                          <a:latin typeface="Arial"/>
                        </a:rPr>
                        <a:t>Kwazulu Natal</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148 021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77 344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75 183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6 396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70 677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49689">
                <a:tc>
                  <a:txBody>
                    <a:bodyPr/>
                    <a:lstStyle/>
                    <a:p>
                      <a:pPr algn="l" fontAlgn="b"/>
                      <a:r>
                        <a:rPr lang="en-ZA" sz="1100" b="0" i="0" u="none" strike="noStrike">
                          <a:solidFill>
                            <a:srgbClr val="000000"/>
                          </a:solidFill>
                          <a:effectLst/>
                          <a:latin typeface="Arial"/>
                        </a:rPr>
                        <a:t>Limpopo</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53 892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37 686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29 403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947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16 206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78%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9689">
                <a:tc>
                  <a:txBody>
                    <a:bodyPr/>
                    <a:lstStyle/>
                    <a:p>
                      <a:pPr algn="l" fontAlgn="b"/>
                      <a:r>
                        <a:rPr lang="en-ZA" sz="1100" b="0" i="0" u="none" strike="noStrike">
                          <a:solidFill>
                            <a:srgbClr val="000000"/>
                          </a:solidFill>
                          <a:effectLst/>
                          <a:latin typeface="Arial"/>
                        </a:rPr>
                        <a:t>Mpumalanga</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68 974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32 811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30 822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2 762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36 163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89%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9689">
                <a:tc>
                  <a:txBody>
                    <a:bodyPr/>
                    <a:lstStyle/>
                    <a:p>
                      <a:pPr algn="l" fontAlgn="b"/>
                      <a:r>
                        <a:rPr lang="en-ZA" sz="1100" b="0" i="0" u="none" strike="noStrike">
                          <a:solidFill>
                            <a:srgbClr val="000000"/>
                          </a:solidFill>
                          <a:effectLst/>
                          <a:latin typeface="Arial"/>
                        </a:rPr>
                        <a:t>North West</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33 067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21 475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19 598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568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11 592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49689">
                <a:tc>
                  <a:txBody>
                    <a:bodyPr/>
                    <a:lstStyle/>
                    <a:p>
                      <a:pPr algn="l" fontAlgn="b"/>
                      <a:r>
                        <a:rPr lang="en-ZA" sz="1100" b="0" i="0" u="none" strike="noStrike">
                          <a:solidFill>
                            <a:srgbClr val="000000"/>
                          </a:solidFill>
                          <a:effectLst/>
                          <a:latin typeface="Arial"/>
                        </a:rPr>
                        <a:t>Northern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23 489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12 354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11 649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828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11 135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49689">
                <a:tc>
                  <a:txBody>
                    <a:bodyPr/>
                    <a:lstStyle/>
                    <a:p>
                      <a:pPr algn="l" fontAlgn="b"/>
                      <a:r>
                        <a:rPr lang="en-ZA" sz="1100" b="0" i="0" u="none" strike="noStrike">
                          <a:solidFill>
                            <a:srgbClr val="000000"/>
                          </a:solidFill>
                          <a:effectLst/>
                          <a:latin typeface="Arial"/>
                        </a:rPr>
                        <a:t>Western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111 043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76 593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69 979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1 824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34 450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8094">
                <a:tc>
                  <a:txBody>
                    <a:bodyPr/>
                    <a:lstStyle/>
                    <a:p>
                      <a:pPr algn="l" fontAlgn="b"/>
                      <a:r>
                        <a:rPr lang="en-ZA" sz="1100" b="1" i="0" u="none" strike="noStrike">
                          <a:solidFill>
                            <a:srgbClr val="000000"/>
                          </a:solidFill>
                          <a:effectLst/>
                          <a:latin typeface="Arial"/>
                        </a:rPr>
                        <a:t>Grand Total</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712 243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438 749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412 322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18 548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273 494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ZA" sz="1100" b="1"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xmlns="" val="10011"/>
                  </a:ext>
                </a:extLst>
              </a:tr>
            </a:tbl>
          </a:graphicData>
        </a:graphic>
      </p:graphicFrame>
      <p:sp>
        <p:nvSpPr>
          <p:cNvPr id="20" name="Up Arrow 19"/>
          <p:cNvSpPr/>
          <p:nvPr/>
        </p:nvSpPr>
        <p:spPr>
          <a:xfrm>
            <a:off x="7394825" y="2404120"/>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1" name="Up Arrow 20"/>
          <p:cNvSpPr/>
          <p:nvPr/>
        </p:nvSpPr>
        <p:spPr>
          <a:xfrm>
            <a:off x="7394825" y="2764160"/>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2" name="Up Arrow 21"/>
          <p:cNvSpPr/>
          <p:nvPr/>
        </p:nvSpPr>
        <p:spPr>
          <a:xfrm>
            <a:off x="7394825" y="3124200"/>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3" name="Up Arrow 22"/>
          <p:cNvSpPr/>
          <p:nvPr/>
        </p:nvSpPr>
        <p:spPr>
          <a:xfrm>
            <a:off x="7394825" y="3484240"/>
            <a:ext cx="180975" cy="304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4" name="Up Arrow 23"/>
          <p:cNvSpPr/>
          <p:nvPr/>
        </p:nvSpPr>
        <p:spPr>
          <a:xfrm>
            <a:off x="7394825" y="3801143"/>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5" name="Up Arrow 24"/>
          <p:cNvSpPr/>
          <p:nvPr/>
        </p:nvSpPr>
        <p:spPr>
          <a:xfrm flipV="1">
            <a:off x="7394825" y="4132312"/>
            <a:ext cx="180975" cy="304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6" name="Up Arrow 25"/>
          <p:cNvSpPr/>
          <p:nvPr/>
        </p:nvSpPr>
        <p:spPr>
          <a:xfrm>
            <a:off x="7394825" y="4509120"/>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7" name="Up Arrow 26"/>
          <p:cNvSpPr/>
          <p:nvPr/>
        </p:nvSpPr>
        <p:spPr>
          <a:xfrm flipV="1">
            <a:off x="7394825" y="4852392"/>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8" name="Up Arrow 27"/>
          <p:cNvSpPr/>
          <p:nvPr/>
        </p:nvSpPr>
        <p:spPr>
          <a:xfrm flipV="1">
            <a:off x="7394825" y="5212432"/>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9" name="Up Arrow 28"/>
          <p:cNvSpPr/>
          <p:nvPr/>
        </p:nvSpPr>
        <p:spPr>
          <a:xfrm flipV="1">
            <a:off x="7394825" y="5533646"/>
            <a:ext cx="180975"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30" name="Left-Right Arrow 29"/>
          <p:cNvSpPr/>
          <p:nvPr/>
        </p:nvSpPr>
        <p:spPr>
          <a:xfrm>
            <a:off x="7308341" y="6021362"/>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Tree>
    <p:extLst>
      <p:ext uri="{BB962C8B-B14F-4D97-AF65-F5344CB8AC3E}">
        <p14:creationId xmlns:p14="http://schemas.microsoft.com/office/powerpoint/2010/main" xmlns="" val="2599075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r>
              <a:rPr lang="en-ZA" altLang="en-US" sz="3200" b="1" dirty="0" smtClean="0">
                <a:solidFill>
                  <a:srgbClr val="000000"/>
                </a:solidFill>
                <a:ea typeface="ＭＳ Ｐゴシック" pitchFamily="34" charset="-128"/>
              </a:rPr>
              <a:t>Q2 PERFORMANCE cont...</a:t>
            </a:r>
            <a:endParaRPr lang="en-ZA" altLang="en-US" dirty="0" smtClean="0">
              <a:ea typeface="ＭＳ Ｐゴシック" pitchFamily="34" charset="-128"/>
            </a:endParaRPr>
          </a:p>
        </p:txBody>
      </p:sp>
      <p:sp>
        <p:nvSpPr>
          <p:cNvPr id="24781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fld id="{00D80C0A-2B06-40EF-9A99-FCD6EEC3257A}" type="slidenum">
              <a:rPr lang="en-US" altLang="en-US" sz="1200" smtClean="0">
                <a:solidFill>
                  <a:srgbClr val="898989"/>
                </a:solidFill>
              </a:rPr>
              <a:pPr>
                <a:spcBef>
                  <a:spcPct val="0"/>
                </a:spcBef>
                <a:buFontTx/>
                <a:buNone/>
                <a:defRPr/>
              </a:pPr>
              <a:t>38</a:t>
            </a:fld>
            <a:endParaRPr lang="en-US" altLang="en-US" sz="1200" dirty="0" smtClean="0">
              <a:solidFill>
                <a:srgbClr val="898989"/>
              </a:solidFill>
            </a:endParaRPr>
          </a:p>
        </p:txBody>
      </p:sp>
      <p:sp>
        <p:nvSpPr>
          <p:cNvPr id="6" name="Rectangle 5"/>
          <p:cNvSpPr/>
          <p:nvPr/>
        </p:nvSpPr>
        <p:spPr>
          <a:xfrm>
            <a:off x="257176" y="1340896"/>
            <a:ext cx="8624888" cy="857671"/>
          </a:xfrm>
          <a:prstGeom prst="rect">
            <a:avLst/>
          </a:prstGeom>
        </p:spPr>
        <p:txBody>
          <a:bodyPr>
            <a:spAutoFit/>
          </a:bodyPr>
          <a:lstStyle/>
          <a:p>
            <a:pPr defTabSz="457200" eaLnBrk="0" fontAlgn="base" hangingPunct="0">
              <a:lnSpc>
                <a:spcPct val="115000"/>
              </a:lnSpc>
              <a:spcBef>
                <a:spcPct val="0"/>
              </a:spcBef>
              <a:spcAft>
                <a:spcPts val="1000"/>
              </a:spcAft>
              <a:defRPr/>
            </a:pPr>
            <a:r>
              <a:rPr lang="en-GB" sz="1200" b="1" dirty="0">
                <a:solidFill>
                  <a:prstClr val="black"/>
                </a:solidFill>
                <a:ea typeface="Calibri"/>
                <a:cs typeface="Times New Roman"/>
              </a:rPr>
              <a:t>Percentage of valid claims (In-service benefits; Maternity, illness and adoption benefits) with complete information approved or rejected within specified time frames</a:t>
            </a:r>
            <a:endParaRPr lang="en-ZA" sz="1200" dirty="0">
              <a:solidFill>
                <a:prstClr val="black"/>
              </a:solidFill>
              <a:ea typeface="Calibri"/>
              <a:cs typeface="Times New Roman"/>
            </a:endParaRPr>
          </a:p>
          <a:p>
            <a:pPr defTabSz="457200" eaLnBrk="0" fontAlgn="base" hangingPunct="0">
              <a:lnSpc>
                <a:spcPct val="115000"/>
              </a:lnSpc>
              <a:spcBef>
                <a:spcPct val="0"/>
              </a:spcBef>
              <a:spcAft>
                <a:spcPts val="1000"/>
              </a:spcAft>
              <a:defRPr/>
            </a:pPr>
            <a:r>
              <a:rPr lang="en-GB" sz="1200" dirty="0">
                <a:solidFill>
                  <a:prstClr val="black"/>
                </a:solidFill>
                <a:ea typeface="Calibri"/>
                <a:cs typeface="Times New Roman"/>
              </a:rPr>
              <a:t>Target: 90% within 10 working days</a:t>
            </a:r>
            <a:endParaRPr lang="en-ZA" sz="1200" dirty="0">
              <a:solidFill>
                <a:prstClr val="black"/>
              </a:solidFill>
              <a:ea typeface="Calibri"/>
              <a:cs typeface="Times New Roman"/>
            </a:endParaRPr>
          </a:p>
        </p:txBody>
      </p:sp>
      <p:sp>
        <p:nvSpPr>
          <p:cNvPr id="17" name="TextBox 16"/>
          <p:cNvSpPr txBox="1"/>
          <p:nvPr/>
        </p:nvSpPr>
        <p:spPr>
          <a:xfrm>
            <a:off x="8455333" y="275254"/>
            <a:ext cx="365125" cy="276225"/>
          </a:xfrm>
          <a:prstGeom prst="rect">
            <a:avLst/>
          </a:prstGeom>
          <a:solidFill>
            <a:schemeClr val="accent2"/>
          </a:solidFill>
        </p:spPr>
        <p:txBody>
          <a:bodyPr>
            <a:spAutoFit/>
          </a:bodyPr>
          <a:lstStyle/>
          <a:p>
            <a:pPr>
              <a:defRPr/>
            </a:pPr>
            <a:r>
              <a:rPr lang="en-ZA" sz="1200" dirty="0" smtClean="0">
                <a:solidFill>
                  <a:prstClr val="black"/>
                </a:solidFill>
              </a:rPr>
              <a:t>38</a:t>
            </a:r>
            <a:endParaRPr lang="en-ZA" sz="12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195462617"/>
              </p:ext>
            </p:extLst>
          </p:nvPr>
        </p:nvGraphicFramePr>
        <p:xfrm>
          <a:off x="323565" y="2198508"/>
          <a:ext cx="8496893" cy="4028414"/>
        </p:xfrm>
        <a:graphic>
          <a:graphicData uri="http://schemas.openxmlformats.org/drawingml/2006/table">
            <a:tbl>
              <a:tblPr firstRow="1" firstCol="1" bandRow="1"/>
              <a:tblGrid>
                <a:gridCol w="1125309">
                  <a:extLst>
                    <a:ext uri="{9D8B030D-6E8A-4147-A177-3AD203B41FA5}">
                      <a16:colId xmlns:a16="http://schemas.microsoft.com/office/drawing/2014/main" xmlns="" val="20000"/>
                    </a:ext>
                  </a:extLst>
                </a:gridCol>
                <a:gridCol w="1056811">
                  <a:extLst>
                    <a:ext uri="{9D8B030D-6E8A-4147-A177-3AD203B41FA5}">
                      <a16:colId xmlns:a16="http://schemas.microsoft.com/office/drawing/2014/main" xmlns="" val="20001"/>
                    </a:ext>
                  </a:extLst>
                </a:gridCol>
                <a:gridCol w="978528">
                  <a:extLst>
                    <a:ext uri="{9D8B030D-6E8A-4147-A177-3AD203B41FA5}">
                      <a16:colId xmlns:a16="http://schemas.microsoft.com/office/drawing/2014/main" xmlns="" val="20002"/>
                    </a:ext>
                  </a:extLst>
                </a:gridCol>
                <a:gridCol w="1617835">
                  <a:extLst>
                    <a:ext uri="{9D8B030D-6E8A-4147-A177-3AD203B41FA5}">
                      <a16:colId xmlns:a16="http://schemas.microsoft.com/office/drawing/2014/main" xmlns="" val="20003"/>
                    </a:ext>
                  </a:extLst>
                </a:gridCol>
                <a:gridCol w="808918">
                  <a:extLst>
                    <a:ext uri="{9D8B030D-6E8A-4147-A177-3AD203B41FA5}">
                      <a16:colId xmlns:a16="http://schemas.microsoft.com/office/drawing/2014/main" xmlns="" val="20004"/>
                    </a:ext>
                  </a:extLst>
                </a:gridCol>
                <a:gridCol w="939388">
                  <a:extLst>
                    <a:ext uri="{9D8B030D-6E8A-4147-A177-3AD203B41FA5}">
                      <a16:colId xmlns:a16="http://schemas.microsoft.com/office/drawing/2014/main" xmlns="" val="20005"/>
                    </a:ext>
                  </a:extLst>
                </a:gridCol>
                <a:gridCol w="991576">
                  <a:extLst>
                    <a:ext uri="{9D8B030D-6E8A-4147-A177-3AD203B41FA5}">
                      <a16:colId xmlns:a16="http://schemas.microsoft.com/office/drawing/2014/main" xmlns="" val="20006"/>
                    </a:ext>
                  </a:extLst>
                </a:gridCol>
                <a:gridCol w="978528">
                  <a:extLst>
                    <a:ext uri="{9D8B030D-6E8A-4147-A177-3AD203B41FA5}">
                      <a16:colId xmlns:a16="http://schemas.microsoft.com/office/drawing/2014/main" xmlns="" val="20007"/>
                    </a:ext>
                  </a:extLst>
                </a:gridCol>
              </a:tblGrid>
              <a:tr h="350297">
                <a:tc>
                  <a:txBody>
                    <a:bodyPr/>
                    <a:lstStyle/>
                    <a:p>
                      <a:pPr algn="l" fontAlgn="ctr"/>
                      <a:r>
                        <a:rPr lang="en-ZA" sz="1100" b="1" i="0" u="none" strike="noStrike" dirty="0">
                          <a:solidFill>
                            <a:srgbClr val="000000"/>
                          </a:solidFill>
                          <a:effectLst/>
                          <a:latin typeface="Arial"/>
                        </a:rPr>
                        <a:t>Province</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Received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Processed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Processed within TAT</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Rejected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Refused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2019/2020 Q2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2018/2019 Q2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0"/>
                  </a:ext>
                </a:extLst>
              </a:tr>
              <a:tr h="332782">
                <a:tc>
                  <a:txBody>
                    <a:bodyPr/>
                    <a:lstStyle/>
                    <a:p>
                      <a:pPr algn="l" fontAlgn="b"/>
                      <a:r>
                        <a:rPr lang="en-ZA" sz="1100" b="0" i="0" u="none" strike="noStrike">
                          <a:solidFill>
                            <a:srgbClr val="000000"/>
                          </a:solidFill>
                          <a:effectLst/>
                          <a:latin typeface="Arial"/>
                        </a:rPr>
                        <a:t>Eastern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7 834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4 588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4 407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185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3 246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2782">
                <a:tc>
                  <a:txBody>
                    <a:bodyPr/>
                    <a:lstStyle/>
                    <a:p>
                      <a:pPr algn="l" fontAlgn="b"/>
                      <a:r>
                        <a:rPr lang="en-ZA" sz="1100" b="0" i="0" u="none" strike="noStrike">
                          <a:solidFill>
                            <a:srgbClr val="000000"/>
                          </a:solidFill>
                          <a:effectLst/>
                          <a:latin typeface="Arial"/>
                        </a:rPr>
                        <a:t>Free State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3 653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2 585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2 520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129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1 068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2782">
                <a:tc>
                  <a:txBody>
                    <a:bodyPr/>
                    <a:lstStyle/>
                    <a:p>
                      <a:pPr algn="l" fontAlgn="b"/>
                      <a:r>
                        <a:rPr lang="en-ZA" sz="1100" b="0" i="0" u="none" strike="noStrike">
                          <a:solidFill>
                            <a:srgbClr val="000000"/>
                          </a:solidFill>
                          <a:effectLst/>
                          <a:latin typeface="Arial"/>
                        </a:rPr>
                        <a:t>Gauteng</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28 570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21 500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21 143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1 124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7 070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2782">
                <a:tc>
                  <a:txBody>
                    <a:bodyPr/>
                    <a:lstStyle/>
                    <a:p>
                      <a:pPr algn="l" fontAlgn="b"/>
                      <a:r>
                        <a:rPr lang="en-ZA" sz="1100" b="0" i="0" u="none" strike="noStrike">
                          <a:solidFill>
                            <a:srgbClr val="000000"/>
                          </a:solidFill>
                          <a:effectLst/>
                          <a:latin typeface="Arial"/>
                        </a:rPr>
                        <a:t>Head Office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8 567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3 984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2 891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240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4 583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73%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71%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2782">
                <a:tc>
                  <a:txBody>
                    <a:bodyPr/>
                    <a:lstStyle/>
                    <a:p>
                      <a:pPr algn="l" fontAlgn="b"/>
                      <a:r>
                        <a:rPr lang="en-ZA" sz="1100" b="0" i="0" u="none" strike="noStrike">
                          <a:solidFill>
                            <a:srgbClr val="000000"/>
                          </a:solidFill>
                          <a:effectLst/>
                          <a:latin typeface="Arial"/>
                        </a:rPr>
                        <a:t>Kwazulu Natal</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21 092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12 295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11 674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1 209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8 797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32782">
                <a:tc>
                  <a:txBody>
                    <a:bodyPr/>
                    <a:lstStyle/>
                    <a:p>
                      <a:pPr algn="l" fontAlgn="b"/>
                      <a:r>
                        <a:rPr lang="en-ZA" sz="1100" b="0" i="0" u="none" strike="noStrike">
                          <a:solidFill>
                            <a:srgbClr val="000000"/>
                          </a:solidFill>
                          <a:effectLst/>
                          <a:latin typeface="Arial"/>
                        </a:rPr>
                        <a:t>Limpopo</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6 759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4 787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4 071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356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1 972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85%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32782">
                <a:tc>
                  <a:txBody>
                    <a:bodyPr/>
                    <a:lstStyle/>
                    <a:p>
                      <a:pPr algn="l" fontAlgn="b"/>
                      <a:r>
                        <a:rPr lang="en-ZA" sz="1100" b="0" i="0" u="none" strike="noStrike">
                          <a:solidFill>
                            <a:srgbClr val="000000"/>
                          </a:solidFill>
                          <a:effectLst/>
                          <a:latin typeface="Arial"/>
                        </a:rPr>
                        <a:t>Mpumalanga</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6 748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3 603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3 308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484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3 145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86%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32782">
                <a:tc>
                  <a:txBody>
                    <a:bodyPr/>
                    <a:lstStyle/>
                    <a:p>
                      <a:pPr algn="l" fontAlgn="b"/>
                      <a:r>
                        <a:rPr lang="en-ZA" sz="1100" b="0" i="0" u="none" strike="noStrike">
                          <a:solidFill>
                            <a:srgbClr val="000000"/>
                          </a:solidFill>
                          <a:effectLst/>
                          <a:latin typeface="Arial"/>
                        </a:rPr>
                        <a:t>North West</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4 824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3 231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2 927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215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1 593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32782">
                <a:tc>
                  <a:txBody>
                    <a:bodyPr/>
                    <a:lstStyle/>
                    <a:p>
                      <a:pPr algn="l" fontAlgn="b"/>
                      <a:r>
                        <a:rPr lang="en-ZA" sz="1100" b="0" i="0" u="none" strike="noStrike">
                          <a:solidFill>
                            <a:srgbClr val="000000"/>
                          </a:solidFill>
                          <a:effectLst/>
                          <a:latin typeface="Arial"/>
                        </a:rPr>
                        <a:t>Northern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2 643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1 466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1 409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279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1 177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32782">
                <a:tc>
                  <a:txBody>
                    <a:bodyPr/>
                    <a:lstStyle/>
                    <a:p>
                      <a:pPr algn="l" fontAlgn="b"/>
                      <a:r>
                        <a:rPr lang="en-ZA" sz="1100" b="0" i="0" u="none" strike="noStrike">
                          <a:solidFill>
                            <a:srgbClr val="000000"/>
                          </a:solidFill>
                          <a:effectLst/>
                          <a:latin typeface="Arial"/>
                        </a:rPr>
                        <a:t>Western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20 840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14 444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12 844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957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6 396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89%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0" i="0" u="none" strike="noStrike" dirty="0">
                          <a:solidFill>
                            <a:srgbClr val="000000"/>
                          </a:solidFill>
                          <a:effectLst/>
                          <a:latin typeface="Arial"/>
                        </a:rPr>
                        <a:t>90%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0297">
                <a:tc>
                  <a:txBody>
                    <a:bodyPr/>
                    <a:lstStyle/>
                    <a:p>
                      <a:pPr algn="l" fontAlgn="b"/>
                      <a:r>
                        <a:rPr lang="en-ZA" sz="1100" b="1" i="0" u="none" strike="noStrike">
                          <a:solidFill>
                            <a:srgbClr val="000000"/>
                          </a:solidFill>
                          <a:effectLst/>
                          <a:latin typeface="Arial"/>
                        </a:rPr>
                        <a:t>Grand Total</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111 530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72 483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67 194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5 178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dirty="0">
                          <a:solidFill>
                            <a:srgbClr val="000000"/>
                          </a:solidFill>
                          <a:effectLst/>
                          <a:latin typeface="Arial"/>
                        </a:rPr>
                        <a:t>39 047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ZA" sz="1100" b="1" i="0" u="none" strike="noStrike" dirty="0">
                          <a:solidFill>
                            <a:srgbClr val="000000"/>
                          </a:solidFill>
                          <a:effectLst/>
                          <a:latin typeface="Arial"/>
                        </a:rPr>
                        <a:t>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b"/>
                      <a:r>
                        <a:rPr lang="en-ZA" sz="1100" b="1" i="0" u="none" strike="noStrike" dirty="0">
                          <a:solidFill>
                            <a:srgbClr val="000000"/>
                          </a:solidFill>
                          <a:effectLst/>
                          <a:latin typeface="Arial"/>
                        </a:rPr>
                        <a:t>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xmlns="" val="10011"/>
                  </a:ext>
                </a:extLst>
              </a:tr>
            </a:tbl>
          </a:graphicData>
        </a:graphic>
      </p:graphicFrame>
      <p:sp>
        <p:nvSpPr>
          <p:cNvPr id="20" name="Up Arrow 19"/>
          <p:cNvSpPr/>
          <p:nvPr/>
        </p:nvSpPr>
        <p:spPr>
          <a:xfrm>
            <a:off x="7538045" y="2564904"/>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1" name="Left-Right Arrow 20"/>
          <p:cNvSpPr/>
          <p:nvPr/>
        </p:nvSpPr>
        <p:spPr>
          <a:xfrm>
            <a:off x="7452357" y="2997026"/>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22" name="Up Arrow 21"/>
          <p:cNvSpPr/>
          <p:nvPr/>
        </p:nvSpPr>
        <p:spPr>
          <a:xfrm>
            <a:off x="7538045" y="3212976"/>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3" name="Up Arrow 22"/>
          <p:cNvSpPr/>
          <p:nvPr/>
        </p:nvSpPr>
        <p:spPr>
          <a:xfrm>
            <a:off x="7538045" y="3556248"/>
            <a:ext cx="182562" cy="304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4" name="Up Arrow 23"/>
          <p:cNvSpPr/>
          <p:nvPr/>
        </p:nvSpPr>
        <p:spPr>
          <a:xfrm>
            <a:off x="7538045" y="3916288"/>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5" name="Up Arrow 24"/>
          <p:cNvSpPr/>
          <p:nvPr/>
        </p:nvSpPr>
        <p:spPr>
          <a:xfrm flipV="1">
            <a:off x="7538045" y="4225753"/>
            <a:ext cx="182562" cy="304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6" name="Up Arrow 25"/>
          <p:cNvSpPr/>
          <p:nvPr/>
        </p:nvSpPr>
        <p:spPr>
          <a:xfrm>
            <a:off x="7538045" y="4564360"/>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7" name="Up Arrow 26"/>
          <p:cNvSpPr/>
          <p:nvPr/>
        </p:nvSpPr>
        <p:spPr>
          <a:xfrm flipV="1">
            <a:off x="7538045" y="4869160"/>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8" name="Up Arrow 27"/>
          <p:cNvSpPr/>
          <p:nvPr/>
        </p:nvSpPr>
        <p:spPr>
          <a:xfrm flipV="1">
            <a:off x="7538045" y="5212432"/>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9" name="Up Arrow 28"/>
          <p:cNvSpPr/>
          <p:nvPr/>
        </p:nvSpPr>
        <p:spPr>
          <a:xfrm flipV="1">
            <a:off x="7538045" y="5572472"/>
            <a:ext cx="182562" cy="304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34" name="Up Arrow 33"/>
          <p:cNvSpPr/>
          <p:nvPr/>
        </p:nvSpPr>
        <p:spPr>
          <a:xfrm>
            <a:off x="7538045" y="5883222"/>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Tree>
    <p:extLst>
      <p:ext uri="{BB962C8B-B14F-4D97-AF65-F5344CB8AC3E}">
        <p14:creationId xmlns:p14="http://schemas.microsoft.com/office/powerpoint/2010/main" xmlns="" val="1581690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r>
              <a:rPr lang="en-ZA" altLang="en-US" sz="3200" b="1" dirty="0" smtClean="0">
                <a:solidFill>
                  <a:srgbClr val="000000"/>
                </a:solidFill>
                <a:ea typeface="ＭＳ Ｐゴシック" pitchFamily="34" charset="-128"/>
              </a:rPr>
              <a:t>Q2 PERFORMANCE cont...</a:t>
            </a:r>
            <a:endParaRPr lang="en-ZA" altLang="en-US" dirty="0" smtClean="0">
              <a:ea typeface="ＭＳ Ｐゴシック" pitchFamily="34" charset="-128"/>
            </a:endParaRPr>
          </a:p>
        </p:txBody>
      </p:sp>
      <p:sp>
        <p:nvSpPr>
          <p:cNvPr id="24883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fld id="{E4ED21D6-2BA1-40E3-8406-620710CFFDB3}" type="slidenum">
              <a:rPr lang="en-US" altLang="en-US" sz="1200" smtClean="0">
                <a:solidFill>
                  <a:srgbClr val="898989"/>
                </a:solidFill>
              </a:rPr>
              <a:pPr>
                <a:spcBef>
                  <a:spcPct val="0"/>
                </a:spcBef>
                <a:buFontTx/>
                <a:buNone/>
                <a:defRPr/>
              </a:pPr>
              <a:t>39</a:t>
            </a:fld>
            <a:endParaRPr lang="en-US" altLang="en-US" sz="1200" dirty="0" smtClean="0">
              <a:solidFill>
                <a:srgbClr val="898989"/>
              </a:solidFill>
            </a:endParaRPr>
          </a:p>
        </p:txBody>
      </p:sp>
      <p:sp>
        <p:nvSpPr>
          <p:cNvPr id="248922" name="Rectangle 5"/>
          <p:cNvSpPr>
            <a:spLocks noChangeArrowheads="1"/>
          </p:cNvSpPr>
          <p:nvPr/>
        </p:nvSpPr>
        <p:spPr bwMode="auto">
          <a:xfrm>
            <a:off x="247650" y="1417677"/>
            <a:ext cx="7842250" cy="857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0" fontAlgn="base" hangingPunct="0">
              <a:lnSpc>
                <a:spcPct val="115000"/>
              </a:lnSpc>
              <a:spcBef>
                <a:spcPct val="0"/>
              </a:spcBef>
              <a:spcAft>
                <a:spcPts val="1000"/>
              </a:spcAft>
              <a:buFontTx/>
              <a:buNone/>
              <a:defRPr/>
            </a:pPr>
            <a:r>
              <a:rPr lang="en-GB" altLang="en-US" sz="1200" b="1" dirty="0" smtClean="0">
                <a:solidFill>
                  <a:prstClr val="black"/>
                </a:solidFill>
                <a:latin typeface="Arial" pitchFamily="34" charset="0"/>
                <a:ea typeface="Calibri" pitchFamily="34" charset="0"/>
                <a:cs typeface="Times New Roman" pitchFamily="18" charset="0"/>
              </a:rPr>
              <a:t>Percentage of valid claims (Deceased benefit) with complete information approved or rejected within specified time frames</a:t>
            </a:r>
            <a:endParaRPr lang="en-ZA" altLang="en-US" sz="1200" dirty="0" smtClean="0">
              <a:solidFill>
                <a:prstClr val="black"/>
              </a:solidFill>
              <a:ea typeface="Calibri" pitchFamily="34" charset="0"/>
              <a:cs typeface="Times New Roman" pitchFamily="18" charset="0"/>
            </a:endParaRPr>
          </a:p>
          <a:p>
            <a:pPr defTabSz="457200" eaLnBrk="0" fontAlgn="base" hangingPunct="0">
              <a:lnSpc>
                <a:spcPct val="115000"/>
              </a:lnSpc>
              <a:spcBef>
                <a:spcPct val="0"/>
              </a:spcBef>
              <a:spcAft>
                <a:spcPts val="1000"/>
              </a:spcAft>
              <a:buFontTx/>
              <a:buNone/>
              <a:defRPr/>
            </a:pPr>
            <a:r>
              <a:rPr lang="en-GB" altLang="en-US" sz="1200" dirty="0" smtClean="0">
                <a:solidFill>
                  <a:prstClr val="black"/>
                </a:solidFill>
                <a:latin typeface="Arial" pitchFamily="34" charset="0"/>
                <a:ea typeface="Calibri" pitchFamily="34" charset="0"/>
                <a:cs typeface="Times New Roman" pitchFamily="18" charset="0"/>
              </a:rPr>
              <a:t>Target: 90% within 20 working days</a:t>
            </a:r>
            <a:endParaRPr lang="en-ZA" altLang="en-US" sz="1200" dirty="0" smtClean="0">
              <a:solidFill>
                <a:prstClr val="black"/>
              </a:solidFill>
              <a:ea typeface="Calibri" pitchFamily="34" charset="0"/>
              <a:cs typeface="Times New Roman" pitchFamily="18" charset="0"/>
            </a:endParaRPr>
          </a:p>
        </p:txBody>
      </p:sp>
      <p:sp>
        <p:nvSpPr>
          <p:cNvPr id="17" name="TextBox 16"/>
          <p:cNvSpPr txBox="1"/>
          <p:nvPr/>
        </p:nvSpPr>
        <p:spPr>
          <a:xfrm>
            <a:off x="8455333" y="275254"/>
            <a:ext cx="365125" cy="276225"/>
          </a:xfrm>
          <a:prstGeom prst="rect">
            <a:avLst/>
          </a:prstGeom>
          <a:solidFill>
            <a:schemeClr val="accent2"/>
          </a:solidFill>
        </p:spPr>
        <p:txBody>
          <a:bodyPr>
            <a:spAutoFit/>
          </a:bodyPr>
          <a:lstStyle/>
          <a:p>
            <a:pPr>
              <a:defRPr/>
            </a:pPr>
            <a:r>
              <a:rPr lang="en-ZA" sz="1200" dirty="0" smtClean="0">
                <a:solidFill>
                  <a:prstClr val="black"/>
                </a:solidFill>
              </a:rPr>
              <a:t>39</a:t>
            </a:r>
            <a:endParaRPr lang="en-ZA" sz="1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88730803"/>
              </p:ext>
            </p:extLst>
          </p:nvPr>
        </p:nvGraphicFramePr>
        <p:xfrm>
          <a:off x="323565" y="2275422"/>
          <a:ext cx="8496893" cy="3972515"/>
        </p:xfrm>
        <a:graphic>
          <a:graphicData uri="http://schemas.openxmlformats.org/drawingml/2006/table">
            <a:tbl>
              <a:tblPr firstRow="1" firstCol="1" bandRow="1"/>
              <a:tblGrid>
                <a:gridCol w="1125309">
                  <a:extLst>
                    <a:ext uri="{9D8B030D-6E8A-4147-A177-3AD203B41FA5}">
                      <a16:colId xmlns:a16="http://schemas.microsoft.com/office/drawing/2014/main" xmlns="" val="20000"/>
                    </a:ext>
                  </a:extLst>
                </a:gridCol>
                <a:gridCol w="1056811">
                  <a:extLst>
                    <a:ext uri="{9D8B030D-6E8A-4147-A177-3AD203B41FA5}">
                      <a16:colId xmlns:a16="http://schemas.microsoft.com/office/drawing/2014/main" xmlns="" val="20001"/>
                    </a:ext>
                  </a:extLst>
                </a:gridCol>
                <a:gridCol w="978528">
                  <a:extLst>
                    <a:ext uri="{9D8B030D-6E8A-4147-A177-3AD203B41FA5}">
                      <a16:colId xmlns:a16="http://schemas.microsoft.com/office/drawing/2014/main" xmlns="" val="20002"/>
                    </a:ext>
                  </a:extLst>
                </a:gridCol>
                <a:gridCol w="1617835">
                  <a:extLst>
                    <a:ext uri="{9D8B030D-6E8A-4147-A177-3AD203B41FA5}">
                      <a16:colId xmlns:a16="http://schemas.microsoft.com/office/drawing/2014/main" xmlns="" val="20003"/>
                    </a:ext>
                  </a:extLst>
                </a:gridCol>
                <a:gridCol w="808918">
                  <a:extLst>
                    <a:ext uri="{9D8B030D-6E8A-4147-A177-3AD203B41FA5}">
                      <a16:colId xmlns:a16="http://schemas.microsoft.com/office/drawing/2014/main" xmlns="" val="20004"/>
                    </a:ext>
                  </a:extLst>
                </a:gridCol>
                <a:gridCol w="939388">
                  <a:extLst>
                    <a:ext uri="{9D8B030D-6E8A-4147-A177-3AD203B41FA5}">
                      <a16:colId xmlns:a16="http://schemas.microsoft.com/office/drawing/2014/main" xmlns="" val="20005"/>
                    </a:ext>
                  </a:extLst>
                </a:gridCol>
                <a:gridCol w="991576">
                  <a:extLst>
                    <a:ext uri="{9D8B030D-6E8A-4147-A177-3AD203B41FA5}">
                      <a16:colId xmlns:a16="http://schemas.microsoft.com/office/drawing/2014/main" xmlns="" val="20006"/>
                    </a:ext>
                  </a:extLst>
                </a:gridCol>
                <a:gridCol w="978528">
                  <a:extLst>
                    <a:ext uri="{9D8B030D-6E8A-4147-A177-3AD203B41FA5}">
                      <a16:colId xmlns:a16="http://schemas.microsoft.com/office/drawing/2014/main" xmlns="" val="20007"/>
                    </a:ext>
                  </a:extLst>
                </a:gridCol>
              </a:tblGrid>
              <a:tr h="376540">
                <a:tc>
                  <a:txBody>
                    <a:bodyPr/>
                    <a:lstStyle/>
                    <a:p>
                      <a:pPr algn="l" fontAlgn="ctr"/>
                      <a:r>
                        <a:rPr lang="en-ZA" sz="1100" b="1" i="0" u="none" strike="noStrike" dirty="0">
                          <a:solidFill>
                            <a:srgbClr val="000000"/>
                          </a:solidFill>
                          <a:effectLst/>
                          <a:latin typeface="Arial"/>
                        </a:rPr>
                        <a:t>Province</a:t>
                      </a:r>
                    </a:p>
                  </a:txBody>
                  <a:tcPr marL="9481" marR="9481" marT="9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Received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Processed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Processed within TAT</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Rejected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Refused</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2019/2020 Q2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ZA" sz="1100" b="1" i="0" u="none" strike="noStrike">
                          <a:solidFill>
                            <a:srgbClr val="000000"/>
                          </a:solidFill>
                          <a:effectLst/>
                          <a:latin typeface="Arial"/>
                        </a:rPr>
                        <a:t>2018/2019 Q2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0"/>
                  </a:ext>
                </a:extLst>
              </a:tr>
              <a:tr h="357715">
                <a:tc>
                  <a:txBody>
                    <a:bodyPr/>
                    <a:lstStyle/>
                    <a:p>
                      <a:pPr algn="l" fontAlgn="b"/>
                      <a:r>
                        <a:rPr lang="en-ZA" sz="1100" b="0" i="0" u="none" strike="noStrike">
                          <a:solidFill>
                            <a:srgbClr val="000000"/>
                          </a:solidFill>
                          <a:effectLst/>
                          <a:latin typeface="Arial"/>
                        </a:rPr>
                        <a:t>Eastern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1 439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979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952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460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7715">
                <a:tc>
                  <a:txBody>
                    <a:bodyPr/>
                    <a:lstStyle/>
                    <a:p>
                      <a:pPr algn="l" fontAlgn="b"/>
                      <a:r>
                        <a:rPr lang="en-ZA" sz="1100" b="0" i="0" u="none" strike="noStrike">
                          <a:solidFill>
                            <a:srgbClr val="000000"/>
                          </a:solidFill>
                          <a:effectLst/>
                          <a:latin typeface="Arial"/>
                        </a:rPr>
                        <a:t>Free State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908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643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612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265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7715">
                <a:tc>
                  <a:txBody>
                    <a:bodyPr/>
                    <a:lstStyle/>
                    <a:p>
                      <a:pPr algn="l" fontAlgn="b"/>
                      <a:r>
                        <a:rPr lang="en-ZA" sz="1100" b="0" i="0" u="none" strike="noStrike">
                          <a:solidFill>
                            <a:srgbClr val="000000"/>
                          </a:solidFill>
                          <a:effectLst/>
                          <a:latin typeface="Arial"/>
                        </a:rPr>
                        <a:t>Gauteng</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2 265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1 745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1 697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520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7715">
                <a:tc>
                  <a:txBody>
                    <a:bodyPr/>
                    <a:lstStyle/>
                    <a:p>
                      <a:pPr algn="l" fontAlgn="b"/>
                      <a:r>
                        <a:rPr lang="en-ZA" sz="1100" b="0" i="0" u="none" strike="noStrike">
                          <a:solidFill>
                            <a:srgbClr val="000000"/>
                          </a:solidFill>
                          <a:effectLst/>
                          <a:latin typeface="Arial"/>
                        </a:rPr>
                        <a:t>Kwazulu Natal</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3 323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1 730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1 687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1 593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7715">
                <a:tc>
                  <a:txBody>
                    <a:bodyPr/>
                    <a:lstStyle/>
                    <a:p>
                      <a:pPr algn="l" fontAlgn="b"/>
                      <a:r>
                        <a:rPr lang="en-ZA" sz="1100" b="0" i="0" u="none" strike="noStrike">
                          <a:solidFill>
                            <a:srgbClr val="000000"/>
                          </a:solidFill>
                          <a:effectLst/>
                          <a:latin typeface="Arial"/>
                        </a:rPr>
                        <a:t>Limpopo</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758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602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503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156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84%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7715">
                <a:tc>
                  <a:txBody>
                    <a:bodyPr/>
                    <a:lstStyle/>
                    <a:p>
                      <a:pPr algn="l" fontAlgn="b"/>
                      <a:r>
                        <a:rPr lang="en-ZA" sz="1100" b="0" i="0" u="none" strike="noStrike">
                          <a:solidFill>
                            <a:srgbClr val="000000"/>
                          </a:solidFill>
                          <a:effectLst/>
                          <a:latin typeface="Arial"/>
                        </a:rPr>
                        <a:t>Mpumalanga</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754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603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555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151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7715">
                <a:tc>
                  <a:txBody>
                    <a:bodyPr/>
                    <a:lstStyle/>
                    <a:p>
                      <a:pPr algn="l" fontAlgn="b"/>
                      <a:r>
                        <a:rPr lang="en-ZA" sz="1100" b="0" i="0" u="none" strike="noStrike">
                          <a:solidFill>
                            <a:srgbClr val="000000"/>
                          </a:solidFill>
                          <a:effectLst/>
                          <a:latin typeface="Arial"/>
                        </a:rPr>
                        <a:t>North West</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808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525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283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57715">
                <a:tc>
                  <a:txBody>
                    <a:bodyPr/>
                    <a:lstStyle/>
                    <a:p>
                      <a:pPr algn="l" fontAlgn="b"/>
                      <a:r>
                        <a:rPr lang="en-ZA" sz="1100" b="0" i="0" u="none" strike="noStrike">
                          <a:solidFill>
                            <a:srgbClr val="000000"/>
                          </a:solidFill>
                          <a:effectLst/>
                          <a:latin typeface="Arial"/>
                        </a:rPr>
                        <a:t>Northern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418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252</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237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166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57715">
                <a:tc>
                  <a:txBody>
                    <a:bodyPr/>
                    <a:lstStyle/>
                    <a:p>
                      <a:pPr algn="l" fontAlgn="b"/>
                      <a:r>
                        <a:rPr lang="en-ZA" sz="1100" b="0" i="0" u="none" strike="noStrike">
                          <a:solidFill>
                            <a:srgbClr val="000000"/>
                          </a:solidFill>
                          <a:effectLst/>
                          <a:latin typeface="Arial"/>
                        </a:rPr>
                        <a:t>Western Cape</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1 563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1 089</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1 056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474</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a:rPr>
                        <a:t>97%</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91%</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6540">
                <a:tc>
                  <a:txBody>
                    <a:bodyPr/>
                    <a:lstStyle/>
                    <a:p>
                      <a:pPr algn="l" fontAlgn="b"/>
                      <a:r>
                        <a:rPr lang="en-ZA" sz="1100" b="1" i="0" u="none" strike="noStrike">
                          <a:solidFill>
                            <a:srgbClr val="000000"/>
                          </a:solidFill>
                          <a:effectLst/>
                          <a:latin typeface="Arial"/>
                        </a:rPr>
                        <a:t>Grand Total</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12 236</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8 168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7 793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0</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a:solidFill>
                            <a:srgbClr val="000000"/>
                          </a:solidFill>
                          <a:effectLst/>
                          <a:latin typeface="Arial"/>
                        </a:rPr>
                        <a:t>4 068</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ZA" sz="1100" b="1" i="0" u="none" strike="noStrike" dirty="0">
                          <a:solidFill>
                            <a:srgbClr val="000000"/>
                          </a:solidFill>
                          <a:effectLst/>
                          <a:latin typeface="Arial"/>
                        </a:rPr>
                        <a:t>95%</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100" b="1" i="0" u="none" strike="noStrike" dirty="0">
                          <a:solidFill>
                            <a:srgbClr val="000000"/>
                          </a:solidFill>
                          <a:effectLst/>
                          <a:latin typeface="Arial"/>
                        </a:rPr>
                        <a:t>93%</a:t>
                      </a:r>
                    </a:p>
                  </a:txBody>
                  <a:tcPr marL="9481" marR="9481" marT="94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xmlns="" val="10010"/>
                  </a:ext>
                </a:extLst>
              </a:tr>
            </a:tbl>
          </a:graphicData>
        </a:graphic>
      </p:graphicFrame>
      <p:sp>
        <p:nvSpPr>
          <p:cNvPr id="18" name="Up Arrow 17"/>
          <p:cNvSpPr/>
          <p:nvPr/>
        </p:nvSpPr>
        <p:spPr>
          <a:xfrm>
            <a:off x="7466037" y="2708920"/>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9" name="Up Arrow 18"/>
          <p:cNvSpPr/>
          <p:nvPr/>
        </p:nvSpPr>
        <p:spPr>
          <a:xfrm flipV="1">
            <a:off x="7466037" y="3052192"/>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0" name="Up Arrow 19"/>
          <p:cNvSpPr/>
          <p:nvPr/>
        </p:nvSpPr>
        <p:spPr>
          <a:xfrm>
            <a:off x="7466037" y="3361184"/>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1" name="Up Arrow 20"/>
          <p:cNvSpPr/>
          <p:nvPr/>
        </p:nvSpPr>
        <p:spPr>
          <a:xfrm>
            <a:off x="7466037" y="3717032"/>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2" name="Up Arrow 21"/>
          <p:cNvSpPr/>
          <p:nvPr/>
        </p:nvSpPr>
        <p:spPr>
          <a:xfrm flipV="1">
            <a:off x="7466037" y="4077072"/>
            <a:ext cx="182562" cy="304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3" name="Up Arrow 22"/>
          <p:cNvSpPr/>
          <p:nvPr/>
        </p:nvSpPr>
        <p:spPr>
          <a:xfrm>
            <a:off x="7466037" y="4437112"/>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4" name="Left-Right Arrow 23"/>
          <p:cNvSpPr/>
          <p:nvPr/>
        </p:nvSpPr>
        <p:spPr>
          <a:xfrm>
            <a:off x="7380349" y="4911086"/>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25" name="Up Arrow 24"/>
          <p:cNvSpPr/>
          <p:nvPr/>
        </p:nvSpPr>
        <p:spPr>
          <a:xfrm flipV="1">
            <a:off x="7466037" y="5157192"/>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6" name="Up Arrow 25"/>
          <p:cNvSpPr/>
          <p:nvPr/>
        </p:nvSpPr>
        <p:spPr>
          <a:xfrm>
            <a:off x="7466037" y="5500464"/>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7" name="Up Arrow 26"/>
          <p:cNvSpPr/>
          <p:nvPr/>
        </p:nvSpPr>
        <p:spPr>
          <a:xfrm>
            <a:off x="7466037" y="5936231"/>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Tree>
    <p:extLst>
      <p:ext uri="{BB962C8B-B14F-4D97-AF65-F5344CB8AC3E}">
        <p14:creationId xmlns:p14="http://schemas.microsoft.com/office/powerpoint/2010/main" xmlns="" val="247516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1"/>
          <p:cNvSpPr>
            <a:spLocks noGrp="1"/>
          </p:cNvSpPr>
          <p:nvPr>
            <p:ph type="sldNum" sz="quarter" idx="12"/>
          </p:nvPr>
        </p:nvSpPr>
        <p:spPr bwMode="auto">
          <a:xfrm>
            <a:off x="6716713" y="637124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BA346717-E631-4E52-BC07-F20E0F8616A4}" type="slidenum">
              <a:rPr lang="en-ZA" altLang="en-US" sz="1200" smtClean="0">
                <a:solidFill>
                  <a:srgbClr val="898989"/>
                </a:solidFill>
              </a:rPr>
              <a:pPr eaLnBrk="1" hangingPunct="1">
                <a:spcBef>
                  <a:spcPct val="0"/>
                </a:spcBef>
                <a:buFontTx/>
                <a:buNone/>
              </a:pPr>
              <a:t>4</a:t>
            </a:fld>
            <a:endParaRPr lang="en-ZA" altLang="en-US" sz="1200" dirty="0" smtClean="0">
              <a:solidFill>
                <a:srgbClr val="898989"/>
              </a:solidFill>
            </a:endParaRPr>
          </a:p>
        </p:txBody>
      </p:sp>
      <p:sp>
        <p:nvSpPr>
          <p:cNvPr id="230403" name="TextBox 6"/>
          <p:cNvSpPr txBox="1">
            <a:spLocks noChangeArrowheads="1"/>
          </p:cNvSpPr>
          <p:nvPr/>
        </p:nvSpPr>
        <p:spPr bwMode="auto">
          <a:xfrm>
            <a:off x="1076325" y="555625"/>
            <a:ext cx="65151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ZA" altLang="en-US" b="1" dirty="0">
                <a:solidFill>
                  <a:srgbClr val="000000"/>
                </a:solidFill>
                <a:cs typeface="Arial" pitchFamily="34" charset="0"/>
              </a:rPr>
              <a:t>Introduction</a:t>
            </a:r>
          </a:p>
        </p:txBody>
      </p:sp>
      <p:sp>
        <p:nvSpPr>
          <p:cNvPr id="9" name="Content Placeholder 1"/>
          <p:cNvSpPr>
            <a:spLocks noGrp="1"/>
          </p:cNvSpPr>
          <p:nvPr>
            <p:ph idx="1"/>
          </p:nvPr>
        </p:nvSpPr>
        <p:spPr>
          <a:xfrm>
            <a:off x="315913" y="1355728"/>
            <a:ext cx="8534400" cy="5153025"/>
          </a:xfrm>
        </p:spPr>
        <p:txBody>
          <a:bodyPr/>
          <a:lstStyle/>
          <a:p>
            <a:pPr marL="0" indent="0">
              <a:buFont typeface="Arial" charset="0"/>
              <a:buNone/>
              <a:defRPr/>
            </a:pPr>
            <a:endParaRPr lang="en-ZA" sz="2000" dirty="0" smtClean="0">
              <a:ea typeface="MS PGothic" pitchFamily="34" charset="-128"/>
            </a:endParaRPr>
          </a:p>
          <a:p>
            <a:pPr>
              <a:buFont typeface="Arial" charset="0"/>
              <a:buChar char="•"/>
              <a:defRPr/>
            </a:pPr>
            <a:endParaRPr lang="en-ZA" sz="2400" dirty="0">
              <a:ea typeface="MS PGothic" pitchFamily="34" charset="-128"/>
            </a:endParaRPr>
          </a:p>
        </p:txBody>
      </p:sp>
      <p:sp>
        <p:nvSpPr>
          <p:cNvPr id="230405" name="TextBox 5"/>
          <p:cNvSpPr txBox="1">
            <a:spLocks noChangeArrowheads="1"/>
          </p:cNvSpPr>
          <p:nvPr/>
        </p:nvSpPr>
        <p:spPr bwMode="auto">
          <a:xfrm>
            <a:off x="8304213" y="304801"/>
            <a:ext cx="431800" cy="2778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a:solidFill>
                  <a:srgbClr val="000000"/>
                </a:solidFill>
                <a:latin typeface="Arial" pitchFamily="34" charset="0"/>
              </a:rPr>
              <a:t>4</a:t>
            </a:r>
          </a:p>
        </p:txBody>
      </p:sp>
      <p:graphicFrame>
        <p:nvGraphicFramePr>
          <p:cNvPr id="8" name="Diagram 7"/>
          <p:cNvGraphicFramePr/>
          <p:nvPr/>
        </p:nvGraphicFramePr>
        <p:xfrm>
          <a:off x="323528" y="1397000"/>
          <a:ext cx="3116358"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nvGraphicFramePr>
        <p:xfrm>
          <a:off x="3509630" y="1355726"/>
          <a:ext cx="5408023" cy="5245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61315108"/>
      </p:ext>
    </p:extLst>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p:txBody>
          <a:bodyPr/>
          <a:lstStyle/>
          <a:p>
            <a:r>
              <a:rPr lang="en-ZA" altLang="en-US" sz="3200" b="1" dirty="0" smtClean="0">
                <a:solidFill>
                  <a:srgbClr val="000000"/>
                </a:solidFill>
                <a:ea typeface="ＭＳ Ｐゴシック" pitchFamily="34" charset="-128"/>
              </a:rPr>
              <a:t>Q2 PERFORMANCE cont...</a:t>
            </a:r>
            <a:endParaRPr lang="en-ZA" altLang="en-US" dirty="0" smtClean="0">
              <a:ea typeface="ＭＳ Ｐゴシック" pitchFamily="34" charset="-128"/>
            </a:endParaRPr>
          </a:p>
        </p:txBody>
      </p:sp>
      <p:sp>
        <p:nvSpPr>
          <p:cNvPr id="2498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fld id="{E6786AA3-157A-4787-961D-01D7E4EE500E}" type="slidenum">
              <a:rPr lang="en-US" altLang="en-US" sz="1200" smtClean="0">
                <a:solidFill>
                  <a:srgbClr val="898989"/>
                </a:solidFill>
              </a:rPr>
              <a:pPr>
                <a:spcBef>
                  <a:spcPct val="0"/>
                </a:spcBef>
                <a:buFontTx/>
                <a:buNone/>
                <a:defRPr/>
              </a:pPr>
              <a:t>40</a:t>
            </a:fld>
            <a:endParaRPr lang="en-US" altLang="en-US" sz="1200" dirty="0" smtClean="0">
              <a:solidFill>
                <a:srgbClr val="898989"/>
              </a:solidFill>
            </a:endParaRPr>
          </a:p>
        </p:txBody>
      </p:sp>
      <p:graphicFrame>
        <p:nvGraphicFramePr>
          <p:cNvPr id="5" name="Table 4"/>
          <p:cNvGraphicFramePr>
            <a:graphicFrameLocks noGrp="1"/>
          </p:cNvGraphicFramePr>
          <p:nvPr>
            <p:extLst/>
          </p:nvPr>
        </p:nvGraphicFramePr>
        <p:xfrm>
          <a:off x="274928" y="2077692"/>
          <a:ext cx="8539163" cy="4525959"/>
        </p:xfrm>
        <a:graphic>
          <a:graphicData uri="http://schemas.openxmlformats.org/drawingml/2006/table">
            <a:tbl>
              <a:tblPr firstRow="1" firstCol="1" bandRow="1"/>
              <a:tblGrid>
                <a:gridCol w="1792117">
                  <a:extLst>
                    <a:ext uri="{9D8B030D-6E8A-4147-A177-3AD203B41FA5}">
                      <a16:colId xmlns:a16="http://schemas.microsoft.com/office/drawing/2014/main" xmlns="" val="20000"/>
                    </a:ext>
                  </a:extLst>
                </a:gridCol>
                <a:gridCol w="1350560">
                  <a:extLst>
                    <a:ext uri="{9D8B030D-6E8A-4147-A177-3AD203B41FA5}">
                      <a16:colId xmlns:a16="http://schemas.microsoft.com/office/drawing/2014/main" xmlns="" val="20001"/>
                    </a:ext>
                  </a:extLst>
                </a:gridCol>
                <a:gridCol w="1350560">
                  <a:extLst>
                    <a:ext uri="{9D8B030D-6E8A-4147-A177-3AD203B41FA5}">
                      <a16:colId xmlns:a16="http://schemas.microsoft.com/office/drawing/2014/main" xmlns="" val="20002"/>
                    </a:ext>
                  </a:extLst>
                </a:gridCol>
                <a:gridCol w="1350560">
                  <a:extLst>
                    <a:ext uri="{9D8B030D-6E8A-4147-A177-3AD203B41FA5}">
                      <a16:colId xmlns:a16="http://schemas.microsoft.com/office/drawing/2014/main" xmlns="" val="20003"/>
                    </a:ext>
                  </a:extLst>
                </a:gridCol>
                <a:gridCol w="1347683">
                  <a:extLst>
                    <a:ext uri="{9D8B030D-6E8A-4147-A177-3AD203B41FA5}">
                      <a16:colId xmlns:a16="http://schemas.microsoft.com/office/drawing/2014/main" xmlns="" val="20004"/>
                    </a:ext>
                  </a:extLst>
                </a:gridCol>
                <a:gridCol w="1347683">
                  <a:extLst>
                    <a:ext uri="{9D8B030D-6E8A-4147-A177-3AD203B41FA5}">
                      <a16:colId xmlns:a16="http://schemas.microsoft.com/office/drawing/2014/main" xmlns="" val="20005"/>
                    </a:ext>
                  </a:extLst>
                </a:gridCol>
              </a:tblGrid>
              <a:tr h="385647">
                <a:tc>
                  <a:txBody>
                    <a:bodyPr/>
                    <a:lstStyle/>
                    <a:p>
                      <a:pPr>
                        <a:lnSpc>
                          <a:spcPct val="115000"/>
                        </a:lnSpc>
                        <a:spcAft>
                          <a:spcPts val="0"/>
                        </a:spcAft>
                      </a:pPr>
                      <a:r>
                        <a:rPr lang="en-ZA" sz="1100" b="1" dirty="0">
                          <a:solidFill>
                            <a:srgbClr val="000000"/>
                          </a:solidFill>
                          <a:effectLst/>
                          <a:latin typeface="Arial"/>
                          <a:ea typeface="Times New Roman"/>
                          <a:cs typeface="Times New Roman"/>
                        </a:rPr>
                        <a:t>Province</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July</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August</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September</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2019/2020</a:t>
                      </a:r>
                    </a:p>
                    <a:p>
                      <a:pPr algn="ctr">
                        <a:lnSpc>
                          <a:spcPct val="115000"/>
                        </a:lnSpc>
                        <a:spcAft>
                          <a:spcPts val="0"/>
                        </a:spcAft>
                      </a:pPr>
                      <a:r>
                        <a:rPr lang="en-ZA" sz="1100" b="1" dirty="0" smtClean="0">
                          <a:solidFill>
                            <a:srgbClr val="000000"/>
                          </a:solidFill>
                          <a:effectLst/>
                          <a:latin typeface="Arial"/>
                          <a:ea typeface="Times New Roman"/>
                          <a:cs typeface="Times New Roman"/>
                        </a:rPr>
                        <a:t>Q2</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2018/2019</a:t>
                      </a:r>
                    </a:p>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Q2</a:t>
                      </a:r>
                      <a:endParaRPr lang="en-ZA" sz="1100" b="1" dirty="0">
                        <a:effectLst/>
                        <a:latin typeface="Arial" panose="020B0604020202020204" pitchFamily="34" charset="0"/>
                        <a:ea typeface="Calibri"/>
                        <a:cs typeface="Arial" panose="020B0604020202020204" pitchFamily="34" charset="0"/>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extLst>
                  <a:ext uri="{0D108BD9-81ED-4DB2-BD59-A6C34878D82A}">
                    <a16:rowId xmlns:a16="http://schemas.microsoft.com/office/drawing/2014/main" xmlns="" val="10000"/>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Eastern Cape</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Free State</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Gauteng</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Head Office</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KwaZulu-Natal</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Limpopo</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Mpumalanga</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North West</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Northern Cape</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6392">
                <a:tc>
                  <a:txBody>
                    <a:bodyPr/>
                    <a:lstStyle/>
                    <a:p>
                      <a:pPr>
                        <a:lnSpc>
                          <a:spcPct val="115000"/>
                        </a:lnSpc>
                        <a:spcAft>
                          <a:spcPts val="0"/>
                        </a:spcAft>
                      </a:pPr>
                      <a:r>
                        <a:rPr lang="en-ZA" sz="1100" dirty="0">
                          <a:solidFill>
                            <a:srgbClr val="000000"/>
                          </a:solidFill>
                          <a:effectLst/>
                          <a:latin typeface="Arial"/>
                          <a:ea typeface="Times New Roman"/>
                          <a:cs typeface="Times New Roman"/>
                        </a:rPr>
                        <a:t>Western Cape</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376392">
                <a:tc>
                  <a:txBody>
                    <a:bodyPr/>
                    <a:lstStyle/>
                    <a:p>
                      <a:pPr>
                        <a:lnSpc>
                          <a:spcPct val="115000"/>
                        </a:lnSpc>
                        <a:spcAft>
                          <a:spcPts val="0"/>
                        </a:spcAft>
                      </a:pPr>
                      <a:r>
                        <a:rPr lang="en-ZA" sz="1100" b="1" dirty="0">
                          <a:solidFill>
                            <a:srgbClr val="000000"/>
                          </a:solidFill>
                          <a:effectLst/>
                          <a:latin typeface="Arial"/>
                          <a:ea typeface="Times New Roman"/>
                          <a:cs typeface="Times New Roman"/>
                        </a:rPr>
                        <a:t>Grand Total</a:t>
                      </a:r>
                      <a:endParaRPr lang="en-ZA" sz="1100" dirty="0">
                        <a:effectLst/>
                        <a:latin typeface="Calibri"/>
                        <a:ea typeface="Calibri"/>
                        <a:cs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11"/>
                  </a:ext>
                </a:extLst>
              </a:tr>
            </a:tbl>
          </a:graphicData>
        </a:graphic>
      </p:graphicFrame>
      <p:sp>
        <p:nvSpPr>
          <p:cNvPr id="6" name="Rectangle 5"/>
          <p:cNvSpPr/>
          <p:nvPr/>
        </p:nvSpPr>
        <p:spPr>
          <a:xfrm>
            <a:off x="274638" y="1431926"/>
            <a:ext cx="8539162" cy="644525"/>
          </a:xfrm>
          <a:prstGeom prst="rect">
            <a:avLst/>
          </a:prstGeom>
        </p:spPr>
        <p:txBody>
          <a:bodyPr>
            <a:spAutoFit/>
          </a:bodyPr>
          <a:lstStyle/>
          <a:p>
            <a:pPr defTabSz="457200" eaLnBrk="0" fontAlgn="base" hangingPunct="0">
              <a:lnSpc>
                <a:spcPct val="115000"/>
              </a:lnSpc>
              <a:spcBef>
                <a:spcPct val="0"/>
              </a:spcBef>
              <a:spcAft>
                <a:spcPts val="1000"/>
              </a:spcAft>
              <a:defRPr/>
            </a:pPr>
            <a:r>
              <a:rPr lang="en-GB" sz="1200" b="1" dirty="0">
                <a:solidFill>
                  <a:prstClr val="black"/>
                </a:solidFill>
                <a:ea typeface="Calibri"/>
                <a:cs typeface="Times New Roman"/>
              </a:rPr>
              <a:t>Percentage of benefit payment documents created after receipt within specified time frame.</a:t>
            </a:r>
            <a:endParaRPr lang="en-ZA" sz="1200" dirty="0">
              <a:solidFill>
                <a:prstClr val="black"/>
              </a:solidFill>
              <a:ea typeface="Calibri"/>
              <a:cs typeface="Times New Roman"/>
            </a:endParaRPr>
          </a:p>
          <a:p>
            <a:pPr defTabSz="457200" eaLnBrk="0" fontAlgn="base" hangingPunct="0">
              <a:lnSpc>
                <a:spcPct val="115000"/>
              </a:lnSpc>
              <a:spcBef>
                <a:spcPct val="0"/>
              </a:spcBef>
              <a:spcAft>
                <a:spcPts val="1000"/>
              </a:spcAft>
              <a:defRPr/>
            </a:pPr>
            <a:r>
              <a:rPr lang="en-GB" sz="1200" dirty="0">
                <a:solidFill>
                  <a:prstClr val="black"/>
                </a:solidFill>
                <a:ea typeface="Calibri"/>
                <a:cs typeface="Times New Roman"/>
              </a:rPr>
              <a:t>Target: 95% within 6 working days</a:t>
            </a:r>
            <a:endParaRPr lang="en-ZA" sz="1200" dirty="0">
              <a:solidFill>
                <a:prstClr val="black"/>
              </a:solidFill>
              <a:ea typeface="Calibri"/>
              <a:cs typeface="Times New Roman"/>
            </a:endParaRPr>
          </a:p>
        </p:txBody>
      </p:sp>
      <p:sp>
        <p:nvSpPr>
          <p:cNvPr id="8" name="Up Arrow 7"/>
          <p:cNvSpPr/>
          <p:nvPr/>
        </p:nvSpPr>
        <p:spPr>
          <a:xfrm>
            <a:off x="7128731" y="2503488"/>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1" name="Up Arrow 10"/>
          <p:cNvSpPr/>
          <p:nvPr/>
        </p:nvSpPr>
        <p:spPr>
          <a:xfrm>
            <a:off x="7128731" y="4027488"/>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4" name="Up Arrow 13"/>
          <p:cNvSpPr/>
          <p:nvPr/>
        </p:nvSpPr>
        <p:spPr>
          <a:xfrm>
            <a:off x="7129019" y="5094288"/>
            <a:ext cx="182563"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5" name="Up Arrow 14"/>
          <p:cNvSpPr/>
          <p:nvPr/>
        </p:nvSpPr>
        <p:spPr>
          <a:xfrm>
            <a:off x="7129019" y="5516563"/>
            <a:ext cx="182563"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7" name="Up Arrow 16"/>
          <p:cNvSpPr/>
          <p:nvPr/>
        </p:nvSpPr>
        <p:spPr>
          <a:xfrm>
            <a:off x="7129019" y="6256338"/>
            <a:ext cx="182563"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30" name="Left-Right Arrow 29"/>
          <p:cNvSpPr/>
          <p:nvPr/>
        </p:nvSpPr>
        <p:spPr>
          <a:xfrm>
            <a:off x="7043294" y="2991209"/>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31" name="Left-Right Arrow 30"/>
          <p:cNvSpPr/>
          <p:nvPr/>
        </p:nvSpPr>
        <p:spPr>
          <a:xfrm>
            <a:off x="7043294" y="3356997"/>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32" name="Left-Right Arrow 31"/>
          <p:cNvSpPr/>
          <p:nvPr/>
        </p:nvSpPr>
        <p:spPr>
          <a:xfrm>
            <a:off x="7043294" y="3717032"/>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33" name="Left-Right Arrow 32"/>
          <p:cNvSpPr/>
          <p:nvPr/>
        </p:nvSpPr>
        <p:spPr>
          <a:xfrm>
            <a:off x="7043294" y="4437688"/>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34" name="Left-Right Arrow 33"/>
          <p:cNvSpPr/>
          <p:nvPr/>
        </p:nvSpPr>
        <p:spPr>
          <a:xfrm>
            <a:off x="7043294" y="4797728"/>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35" name="Left-Right Arrow 34"/>
          <p:cNvSpPr/>
          <p:nvPr/>
        </p:nvSpPr>
        <p:spPr>
          <a:xfrm>
            <a:off x="7043294" y="5949856"/>
            <a:ext cx="354013" cy="163513"/>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18" name="TextBox 17"/>
          <p:cNvSpPr txBox="1"/>
          <p:nvPr/>
        </p:nvSpPr>
        <p:spPr>
          <a:xfrm>
            <a:off x="8448875" y="274197"/>
            <a:ext cx="365125" cy="276225"/>
          </a:xfrm>
          <a:prstGeom prst="rect">
            <a:avLst/>
          </a:prstGeom>
          <a:solidFill>
            <a:schemeClr val="accent2"/>
          </a:solidFill>
        </p:spPr>
        <p:txBody>
          <a:bodyPr>
            <a:spAutoFit/>
          </a:bodyPr>
          <a:lstStyle/>
          <a:p>
            <a:pPr>
              <a:defRPr/>
            </a:pPr>
            <a:r>
              <a:rPr lang="en-ZA" sz="1200" dirty="0" smtClean="0">
                <a:solidFill>
                  <a:prstClr val="black"/>
                </a:solidFill>
              </a:rPr>
              <a:t>40</a:t>
            </a:r>
            <a:endParaRPr lang="en-ZA" sz="1200" dirty="0">
              <a:solidFill>
                <a:prstClr val="black"/>
              </a:solidFill>
            </a:endParaRPr>
          </a:p>
        </p:txBody>
      </p:sp>
    </p:spTree>
    <p:extLst>
      <p:ext uri="{BB962C8B-B14F-4D97-AF65-F5344CB8AC3E}">
        <p14:creationId xmlns:p14="http://schemas.microsoft.com/office/powerpoint/2010/main" xmlns="" val="1090547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r>
              <a:rPr lang="en-ZA" altLang="en-US" sz="3200" b="1" dirty="0" smtClean="0">
                <a:solidFill>
                  <a:srgbClr val="000000"/>
                </a:solidFill>
                <a:ea typeface="ＭＳ Ｐゴシック" pitchFamily="34" charset="-128"/>
              </a:rPr>
              <a:t>Q2 PERFORMANCE cont...</a:t>
            </a:r>
            <a:endParaRPr lang="en-ZA" altLang="en-US" dirty="0" smtClean="0">
              <a:ea typeface="ＭＳ Ｐゴシック" pitchFamily="34" charset="-128"/>
            </a:endParaRPr>
          </a:p>
        </p:txBody>
      </p:sp>
      <p:sp>
        <p:nvSpPr>
          <p:cNvPr id="2508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fld id="{700FD2FF-6E57-4BE0-9039-FD7FC3432207}" type="slidenum">
              <a:rPr lang="en-US" altLang="en-US" sz="1200" smtClean="0">
                <a:solidFill>
                  <a:srgbClr val="898989"/>
                </a:solidFill>
              </a:rPr>
              <a:pPr>
                <a:spcBef>
                  <a:spcPct val="0"/>
                </a:spcBef>
                <a:buFontTx/>
                <a:buNone/>
                <a:defRPr/>
              </a:pPr>
              <a:t>41</a:t>
            </a:fld>
            <a:endParaRPr lang="en-US" altLang="en-US" sz="1200" dirty="0" smtClean="0">
              <a:solidFill>
                <a:srgbClr val="898989"/>
              </a:solidFill>
            </a:endParaRPr>
          </a:p>
        </p:txBody>
      </p:sp>
      <p:graphicFrame>
        <p:nvGraphicFramePr>
          <p:cNvPr id="5" name="Table 4"/>
          <p:cNvGraphicFramePr>
            <a:graphicFrameLocks noGrp="1"/>
          </p:cNvGraphicFramePr>
          <p:nvPr>
            <p:extLst/>
          </p:nvPr>
        </p:nvGraphicFramePr>
        <p:xfrm>
          <a:off x="300147" y="1941912"/>
          <a:ext cx="8599488" cy="4644829"/>
        </p:xfrm>
        <a:graphic>
          <a:graphicData uri="http://schemas.openxmlformats.org/drawingml/2006/table">
            <a:tbl>
              <a:tblPr firstRow="1" firstCol="1" bandRow="1"/>
              <a:tblGrid>
                <a:gridCol w="1804777">
                  <a:extLst>
                    <a:ext uri="{9D8B030D-6E8A-4147-A177-3AD203B41FA5}">
                      <a16:colId xmlns:a16="http://schemas.microsoft.com/office/drawing/2014/main" xmlns="" val="20000"/>
                    </a:ext>
                  </a:extLst>
                </a:gridCol>
                <a:gridCol w="1360101">
                  <a:extLst>
                    <a:ext uri="{9D8B030D-6E8A-4147-A177-3AD203B41FA5}">
                      <a16:colId xmlns:a16="http://schemas.microsoft.com/office/drawing/2014/main" xmlns="" val="20001"/>
                    </a:ext>
                  </a:extLst>
                </a:gridCol>
                <a:gridCol w="1360101">
                  <a:extLst>
                    <a:ext uri="{9D8B030D-6E8A-4147-A177-3AD203B41FA5}">
                      <a16:colId xmlns:a16="http://schemas.microsoft.com/office/drawing/2014/main" xmlns="" val="20002"/>
                    </a:ext>
                  </a:extLst>
                </a:gridCol>
                <a:gridCol w="1360101">
                  <a:extLst>
                    <a:ext uri="{9D8B030D-6E8A-4147-A177-3AD203B41FA5}">
                      <a16:colId xmlns:a16="http://schemas.microsoft.com/office/drawing/2014/main" xmlns="" val="20003"/>
                    </a:ext>
                  </a:extLst>
                </a:gridCol>
                <a:gridCol w="1357204">
                  <a:extLst>
                    <a:ext uri="{9D8B030D-6E8A-4147-A177-3AD203B41FA5}">
                      <a16:colId xmlns:a16="http://schemas.microsoft.com/office/drawing/2014/main" xmlns="" val="20004"/>
                    </a:ext>
                  </a:extLst>
                </a:gridCol>
                <a:gridCol w="1357204">
                  <a:extLst>
                    <a:ext uri="{9D8B030D-6E8A-4147-A177-3AD203B41FA5}">
                      <a16:colId xmlns:a16="http://schemas.microsoft.com/office/drawing/2014/main" xmlns="" val="20005"/>
                    </a:ext>
                  </a:extLst>
                </a:gridCol>
              </a:tblGrid>
              <a:tr h="385596">
                <a:tc>
                  <a:txBody>
                    <a:bodyPr/>
                    <a:lstStyle/>
                    <a:p>
                      <a:pPr>
                        <a:lnSpc>
                          <a:spcPct val="115000"/>
                        </a:lnSpc>
                        <a:spcAft>
                          <a:spcPts val="0"/>
                        </a:spcAft>
                      </a:pPr>
                      <a:r>
                        <a:rPr lang="en-ZA" sz="1100" b="1" dirty="0">
                          <a:solidFill>
                            <a:srgbClr val="000000"/>
                          </a:solidFill>
                          <a:effectLst/>
                          <a:latin typeface="Arial"/>
                          <a:ea typeface="Times New Roman"/>
                          <a:cs typeface="Times New Roman"/>
                        </a:rPr>
                        <a:t>Province</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July</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August</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September</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ZA" sz="1100" b="1" dirty="0" smtClean="0">
                          <a:solidFill>
                            <a:srgbClr val="000000"/>
                          </a:solidFill>
                          <a:effectLst/>
                          <a:latin typeface="Arial"/>
                          <a:ea typeface="Times New Roman"/>
                          <a:cs typeface="Times New Roman"/>
                        </a:rPr>
                        <a:t>2019/2020</a:t>
                      </a:r>
                    </a:p>
                    <a:p>
                      <a:pPr algn="ctr">
                        <a:lnSpc>
                          <a:spcPct val="115000"/>
                        </a:lnSpc>
                        <a:spcAft>
                          <a:spcPts val="0"/>
                        </a:spcAft>
                      </a:pPr>
                      <a:r>
                        <a:rPr lang="en-ZA" sz="1100" b="1" dirty="0" smtClean="0">
                          <a:solidFill>
                            <a:srgbClr val="000000"/>
                          </a:solidFill>
                          <a:effectLst/>
                          <a:latin typeface="Arial"/>
                          <a:ea typeface="Times New Roman"/>
                          <a:cs typeface="Times New Roman"/>
                        </a:rPr>
                        <a:t>Q2</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2018/2019</a:t>
                      </a:r>
                    </a:p>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Q2</a:t>
                      </a:r>
                      <a:endParaRPr lang="en-ZA" sz="1100" b="1" dirty="0">
                        <a:effectLst/>
                        <a:latin typeface="Arial" panose="020B0604020202020204" pitchFamily="34" charset="0"/>
                        <a:ea typeface="Calibri"/>
                        <a:cs typeface="Arial" panose="020B0604020202020204" pitchFamily="34" charset="0"/>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Eastern Cape</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Free State</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Gauteng</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Head Office</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KwaZulu-Natal</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Limpopo</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Mpumalanga</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North West</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52151">
                <a:tc>
                  <a:txBody>
                    <a:bodyPr/>
                    <a:lstStyle/>
                    <a:p>
                      <a:pPr>
                        <a:lnSpc>
                          <a:spcPct val="115000"/>
                        </a:lnSpc>
                        <a:spcAft>
                          <a:spcPts val="0"/>
                        </a:spcAft>
                      </a:pPr>
                      <a:r>
                        <a:rPr lang="en-ZA" sz="1100" dirty="0">
                          <a:solidFill>
                            <a:srgbClr val="000000"/>
                          </a:solidFill>
                          <a:effectLst/>
                          <a:latin typeface="Arial"/>
                          <a:ea typeface="Times New Roman"/>
                          <a:cs typeface="Times New Roman"/>
                        </a:rPr>
                        <a:t>Northern Cape</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52151">
                <a:tc>
                  <a:txBody>
                    <a:bodyPr/>
                    <a:lstStyle/>
                    <a:p>
                      <a:pPr>
                        <a:lnSpc>
                          <a:spcPct val="115000"/>
                        </a:lnSpc>
                        <a:spcAft>
                          <a:spcPts val="0"/>
                        </a:spcAft>
                      </a:pPr>
                      <a:r>
                        <a:rPr lang="en-ZA" sz="1100" dirty="0" smtClean="0">
                          <a:solidFill>
                            <a:srgbClr val="000000"/>
                          </a:solidFill>
                          <a:effectLst/>
                          <a:latin typeface="Arial"/>
                          <a:ea typeface="Times New Roman"/>
                          <a:cs typeface="Times New Roman"/>
                        </a:rPr>
                        <a:t>Western Cape</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98%</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98%</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99%</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98%</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352151">
                <a:tc>
                  <a:txBody>
                    <a:bodyPr/>
                    <a:lstStyle/>
                    <a:p>
                      <a:pPr>
                        <a:lnSpc>
                          <a:spcPct val="115000"/>
                        </a:lnSpc>
                        <a:spcAft>
                          <a:spcPts val="0"/>
                        </a:spcAft>
                      </a:pPr>
                      <a:r>
                        <a:rPr lang="en-ZA" sz="1100" kern="1200" dirty="0" smtClean="0">
                          <a:solidFill>
                            <a:srgbClr val="000000"/>
                          </a:solidFill>
                          <a:effectLst/>
                          <a:latin typeface="Arial"/>
                          <a:ea typeface="Times New Roman"/>
                          <a:cs typeface="Times New Roman"/>
                        </a:rPr>
                        <a:t>uFiling</a:t>
                      </a:r>
                      <a:endParaRPr lang="en-ZA" sz="1100" kern="1200" dirty="0">
                        <a:solidFill>
                          <a:srgbClr val="000000"/>
                        </a:solidFill>
                        <a:effectLst/>
                        <a:latin typeface="Arial"/>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100%</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100%</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100%</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100" b="0" i="0" u="none" strike="noStrike" dirty="0" smtClean="0">
                          <a:solidFill>
                            <a:srgbClr val="000000"/>
                          </a:solidFill>
                          <a:effectLst/>
                          <a:latin typeface="Arial"/>
                        </a:rPr>
                        <a:t>100%</a:t>
                      </a:r>
                      <a:endParaRPr lang="en-ZA"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352151">
                <a:tc>
                  <a:txBody>
                    <a:bodyPr/>
                    <a:lstStyle/>
                    <a:p>
                      <a:pPr>
                        <a:lnSpc>
                          <a:spcPct val="115000"/>
                        </a:lnSpc>
                        <a:spcAft>
                          <a:spcPts val="0"/>
                        </a:spcAft>
                      </a:pPr>
                      <a:r>
                        <a:rPr lang="en-ZA" sz="1100" b="1" dirty="0">
                          <a:solidFill>
                            <a:srgbClr val="000000"/>
                          </a:solidFill>
                          <a:effectLst/>
                          <a:latin typeface="Arial"/>
                          <a:ea typeface="Times New Roman"/>
                          <a:cs typeface="Times New Roman"/>
                        </a:rPr>
                        <a:t>Grand Total</a:t>
                      </a:r>
                      <a:endParaRPr lang="en-ZA" sz="1100" dirty="0">
                        <a:effectLst/>
                        <a:latin typeface="Calibri"/>
                        <a:ea typeface="Calibri"/>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fontAlgn="b"/>
                      <a:r>
                        <a:rPr lang="en-ZA" sz="11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fontAlgn="b"/>
                      <a:r>
                        <a:rPr lang="en-ZA" sz="1100" b="1" i="0" u="none" strike="noStrike" dirty="0">
                          <a:solidFill>
                            <a:srgbClr val="000000"/>
                          </a:solidFill>
                          <a:effectLst/>
                          <a:latin typeface="Arial"/>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fontAlgn="b"/>
                      <a:r>
                        <a:rPr lang="en-ZA" sz="11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fontAlgn="b"/>
                      <a:r>
                        <a:rPr lang="en-ZA" sz="11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100" b="1" i="0" u="none" strike="noStrike" dirty="0" smtClean="0">
                        <a:solidFill>
                          <a:srgbClr val="000000"/>
                        </a:solidFill>
                        <a:effectLst/>
                        <a:latin typeface="Arial" panose="020B0604020202020204" pitchFamily="34" charset="0"/>
                        <a:cs typeface="Arial" panose="020B0604020202020204" pitchFamily="34" charset="0"/>
                      </a:endParaRPr>
                    </a:p>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99%</a:t>
                      </a:r>
                      <a:endParaRPr lang="en-ZA" sz="1100" b="1" dirty="0">
                        <a:effectLst/>
                        <a:latin typeface="Arial" panose="020B0604020202020204" pitchFamily="34" charset="0"/>
                        <a:ea typeface="Calibri"/>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extLst>
                  <a:ext uri="{0D108BD9-81ED-4DB2-BD59-A6C34878D82A}">
                    <a16:rowId xmlns:a16="http://schemas.microsoft.com/office/drawing/2014/main" xmlns="" val="10012"/>
                  </a:ext>
                </a:extLst>
              </a:tr>
            </a:tbl>
          </a:graphicData>
        </a:graphic>
      </p:graphicFrame>
      <p:sp>
        <p:nvSpPr>
          <p:cNvPr id="6" name="Rectangle 5"/>
          <p:cNvSpPr/>
          <p:nvPr/>
        </p:nvSpPr>
        <p:spPr>
          <a:xfrm>
            <a:off x="222250" y="1299472"/>
            <a:ext cx="6396038" cy="644525"/>
          </a:xfrm>
          <a:prstGeom prst="rect">
            <a:avLst/>
          </a:prstGeom>
        </p:spPr>
        <p:txBody>
          <a:bodyPr>
            <a:spAutoFit/>
          </a:bodyPr>
          <a:lstStyle/>
          <a:p>
            <a:pPr defTabSz="457200" eaLnBrk="0" fontAlgn="base" hangingPunct="0">
              <a:lnSpc>
                <a:spcPct val="115000"/>
              </a:lnSpc>
              <a:spcBef>
                <a:spcPct val="0"/>
              </a:spcBef>
              <a:spcAft>
                <a:spcPts val="1000"/>
              </a:spcAft>
              <a:defRPr/>
            </a:pPr>
            <a:r>
              <a:rPr lang="en-GB" sz="1200" b="1" dirty="0">
                <a:solidFill>
                  <a:prstClr val="black"/>
                </a:solidFill>
                <a:ea typeface="Calibri"/>
                <a:cs typeface="Times New Roman"/>
              </a:rPr>
              <a:t>Percentage of new companies created with a registration document (UI54) within 1 working day.</a:t>
            </a:r>
            <a:endParaRPr lang="en-ZA" sz="1200" dirty="0">
              <a:solidFill>
                <a:prstClr val="black"/>
              </a:solidFill>
              <a:ea typeface="Calibri"/>
              <a:cs typeface="Times New Roman"/>
            </a:endParaRPr>
          </a:p>
          <a:p>
            <a:pPr defTabSz="457200" eaLnBrk="0" fontAlgn="base" hangingPunct="0">
              <a:lnSpc>
                <a:spcPct val="115000"/>
              </a:lnSpc>
              <a:spcBef>
                <a:spcPct val="0"/>
              </a:spcBef>
              <a:spcAft>
                <a:spcPts val="1000"/>
              </a:spcAft>
              <a:defRPr/>
            </a:pPr>
            <a:r>
              <a:rPr lang="en-ZA" sz="1200" dirty="0">
                <a:solidFill>
                  <a:prstClr val="black"/>
                </a:solidFill>
                <a:ea typeface="Calibri"/>
                <a:cs typeface="Times New Roman"/>
              </a:rPr>
              <a:t>Target: </a:t>
            </a:r>
            <a:r>
              <a:rPr lang="en-GB" sz="1200" dirty="0">
                <a:solidFill>
                  <a:prstClr val="black"/>
                </a:solidFill>
                <a:ea typeface="Calibri"/>
                <a:cs typeface="Times New Roman"/>
              </a:rPr>
              <a:t>95% within 1 working day</a:t>
            </a:r>
            <a:endParaRPr lang="en-ZA" sz="1200" dirty="0">
              <a:solidFill>
                <a:prstClr val="black"/>
              </a:solidFill>
              <a:ea typeface="Calibri"/>
              <a:cs typeface="Times New Roman"/>
            </a:endParaRPr>
          </a:p>
        </p:txBody>
      </p:sp>
      <p:sp>
        <p:nvSpPr>
          <p:cNvPr id="8" name="Up Arrow 7"/>
          <p:cNvSpPr/>
          <p:nvPr/>
        </p:nvSpPr>
        <p:spPr>
          <a:xfrm>
            <a:off x="7159119" y="2697338"/>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2" name="Up Arrow 11"/>
          <p:cNvSpPr/>
          <p:nvPr/>
        </p:nvSpPr>
        <p:spPr>
          <a:xfrm>
            <a:off x="7159407" y="4448350"/>
            <a:ext cx="182563"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4" name="Up Arrow 13"/>
          <p:cNvSpPr/>
          <p:nvPr/>
        </p:nvSpPr>
        <p:spPr>
          <a:xfrm>
            <a:off x="7159407" y="5148438"/>
            <a:ext cx="182563"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30" name="TextBox 29"/>
          <p:cNvSpPr txBox="1"/>
          <p:nvPr/>
        </p:nvSpPr>
        <p:spPr>
          <a:xfrm>
            <a:off x="7890496" y="1508920"/>
            <a:ext cx="930275" cy="461962"/>
          </a:xfrm>
          <a:prstGeom prst="rect">
            <a:avLst/>
          </a:prstGeom>
          <a:noFill/>
        </p:spPr>
        <p:txBody>
          <a:bodyPr>
            <a:spAutoFit/>
          </a:bodyPr>
          <a:lstStyle/>
          <a:p>
            <a:pPr defTabSz="457200" eaLnBrk="0" fontAlgn="base" hangingPunct="0">
              <a:spcBef>
                <a:spcPct val="0"/>
              </a:spcBef>
              <a:spcAft>
                <a:spcPct val="0"/>
              </a:spcAft>
              <a:defRPr/>
            </a:pPr>
            <a:r>
              <a:rPr lang="en-ZA" sz="1200" dirty="0">
                <a:solidFill>
                  <a:prstClr val="black"/>
                </a:solidFill>
                <a:ea typeface="ＭＳ Ｐゴシック" pitchFamily="34" charset="-128"/>
              </a:rPr>
              <a:t>NB: Target  2 Days</a:t>
            </a:r>
          </a:p>
        </p:txBody>
      </p:sp>
      <p:sp>
        <p:nvSpPr>
          <p:cNvPr id="33" name="Left-Right Arrow 32"/>
          <p:cNvSpPr/>
          <p:nvPr/>
        </p:nvSpPr>
        <p:spPr>
          <a:xfrm>
            <a:off x="7073394" y="4161199"/>
            <a:ext cx="354012" cy="163512"/>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37" name="Left-Right Arrow 36"/>
          <p:cNvSpPr/>
          <p:nvPr/>
        </p:nvSpPr>
        <p:spPr>
          <a:xfrm>
            <a:off x="7073394" y="2420888"/>
            <a:ext cx="354012" cy="163512"/>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38" name="Up Arrow 37"/>
          <p:cNvSpPr/>
          <p:nvPr/>
        </p:nvSpPr>
        <p:spPr>
          <a:xfrm>
            <a:off x="7159119" y="3065381"/>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39" name="Up Arrow 38"/>
          <p:cNvSpPr/>
          <p:nvPr/>
        </p:nvSpPr>
        <p:spPr>
          <a:xfrm>
            <a:off x="7159119" y="3441875"/>
            <a:ext cx="182562"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40" name="Left-Right Arrow 39"/>
          <p:cNvSpPr/>
          <p:nvPr/>
        </p:nvSpPr>
        <p:spPr>
          <a:xfrm>
            <a:off x="7073394" y="3861048"/>
            <a:ext cx="354012" cy="163512"/>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41" name="Left-Right Arrow 40"/>
          <p:cNvSpPr/>
          <p:nvPr/>
        </p:nvSpPr>
        <p:spPr>
          <a:xfrm>
            <a:off x="7073394" y="4869160"/>
            <a:ext cx="354012" cy="163512"/>
          </a:xfrm>
          <a:prstGeom prst="lef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42" name="Up Arrow 41"/>
          <p:cNvSpPr/>
          <p:nvPr/>
        </p:nvSpPr>
        <p:spPr>
          <a:xfrm flipH="1" flipV="1">
            <a:off x="7155944" y="5517232"/>
            <a:ext cx="188913" cy="322262"/>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43" name="Up Arrow 42"/>
          <p:cNvSpPr/>
          <p:nvPr/>
        </p:nvSpPr>
        <p:spPr>
          <a:xfrm>
            <a:off x="7159407" y="6237312"/>
            <a:ext cx="182563" cy="304800"/>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8" name="TextBox 17"/>
          <p:cNvSpPr txBox="1"/>
          <p:nvPr/>
        </p:nvSpPr>
        <p:spPr>
          <a:xfrm>
            <a:off x="8455333" y="275254"/>
            <a:ext cx="365125" cy="276225"/>
          </a:xfrm>
          <a:prstGeom prst="rect">
            <a:avLst/>
          </a:prstGeom>
          <a:solidFill>
            <a:schemeClr val="accent2"/>
          </a:solidFill>
        </p:spPr>
        <p:txBody>
          <a:bodyPr>
            <a:spAutoFit/>
          </a:bodyPr>
          <a:lstStyle/>
          <a:p>
            <a:pPr>
              <a:defRPr/>
            </a:pPr>
            <a:r>
              <a:rPr lang="en-ZA" sz="1200" dirty="0" smtClean="0">
                <a:solidFill>
                  <a:prstClr val="black"/>
                </a:solidFill>
              </a:rPr>
              <a:t>41</a:t>
            </a:r>
            <a:endParaRPr lang="en-ZA" sz="1200" dirty="0">
              <a:solidFill>
                <a:prstClr val="black"/>
              </a:solidFill>
            </a:endParaRPr>
          </a:p>
        </p:txBody>
      </p:sp>
    </p:spTree>
    <p:extLst>
      <p:ext uri="{BB962C8B-B14F-4D97-AF65-F5344CB8AC3E}">
        <p14:creationId xmlns:p14="http://schemas.microsoft.com/office/powerpoint/2010/main" xmlns="" val="1593656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r>
              <a:rPr lang="en-ZA" altLang="en-US" sz="3200" b="1" dirty="0" smtClean="0">
                <a:solidFill>
                  <a:srgbClr val="000000"/>
                </a:solidFill>
                <a:ea typeface="ＭＳ Ｐゴシック" pitchFamily="34" charset="-128"/>
              </a:rPr>
              <a:t>Q2 PERFORMANCE cont...</a:t>
            </a:r>
            <a:endParaRPr lang="en-ZA" altLang="en-US" dirty="0" smtClean="0">
              <a:ea typeface="ＭＳ Ｐゴシック" pitchFamily="34" charset="-128"/>
            </a:endParaRPr>
          </a:p>
        </p:txBody>
      </p:sp>
      <p:sp>
        <p:nvSpPr>
          <p:cNvPr id="25190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fld id="{D258D66D-1F0D-46C6-A0F9-C52CB80E4A15}" type="slidenum">
              <a:rPr lang="en-US" altLang="en-US" sz="1200" smtClean="0">
                <a:solidFill>
                  <a:srgbClr val="898989"/>
                </a:solidFill>
              </a:rPr>
              <a:pPr>
                <a:spcBef>
                  <a:spcPct val="0"/>
                </a:spcBef>
                <a:buFontTx/>
                <a:buNone/>
                <a:defRPr/>
              </a:pPr>
              <a:t>42</a:t>
            </a:fld>
            <a:endParaRPr lang="en-US" altLang="en-US" sz="1200" dirty="0" smtClean="0">
              <a:solidFill>
                <a:srgbClr val="898989"/>
              </a:solidFill>
            </a:endParaRPr>
          </a:p>
        </p:txBody>
      </p:sp>
      <p:graphicFrame>
        <p:nvGraphicFramePr>
          <p:cNvPr id="5" name="Table 4"/>
          <p:cNvGraphicFramePr>
            <a:graphicFrameLocks noGrp="1"/>
          </p:cNvGraphicFramePr>
          <p:nvPr>
            <p:extLst/>
          </p:nvPr>
        </p:nvGraphicFramePr>
        <p:xfrm>
          <a:off x="244765" y="2202439"/>
          <a:ext cx="4052887" cy="1762073"/>
        </p:xfrm>
        <a:graphic>
          <a:graphicData uri="http://schemas.openxmlformats.org/drawingml/2006/table">
            <a:tbl>
              <a:tblPr firstRow="1" firstCol="1" bandRow="1"/>
              <a:tblGrid>
                <a:gridCol w="1055105">
                  <a:extLst>
                    <a:ext uri="{9D8B030D-6E8A-4147-A177-3AD203B41FA5}">
                      <a16:colId xmlns:a16="http://schemas.microsoft.com/office/drawing/2014/main" xmlns="" val="20000"/>
                    </a:ext>
                  </a:extLst>
                </a:gridCol>
                <a:gridCol w="976685">
                  <a:extLst>
                    <a:ext uri="{9D8B030D-6E8A-4147-A177-3AD203B41FA5}">
                      <a16:colId xmlns:a16="http://schemas.microsoft.com/office/drawing/2014/main" xmlns="" val="20001"/>
                    </a:ext>
                  </a:extLst>
                </a:gridCol>
                <a:gridCol w="909672">
                  <a:extLst>
                    <a:ext uri="{9D8B030D-6E8A-4147-A177-3AD203B41FA5}">
                      <a16:colId xmlns:a16="http://schemas.microsoft.com/office/drawing/2014/main" xmlns="" val="20002"/>
                    </a:ext>
                  </a:extLst>
                </a:gridCol>
                <a:gridCol w="1111425">
                  <a:extLst>
                    <a:ext uri="{9D8B030D-6E8A-4147-A177-3AD203B41FA5}">
                      <a16:colId xmlns:a16="http://schemas.microsoft.com/office/drawing/2014/main" xmlns="" val="20003"/>
                    </a:ext>
                  </a:extLst>
                </a:gridCol>
              </a:tblGrid>
              <a:tr h="219025">
                <a:tc>
                  <a:txBody>
                    <a:bodyPr/>
                    <a:lstStyle/>
                    <a:p>
                      <a:pPr>
                        <a:lnSpc>
                          <a:spcPct val="115000"/>
                        </a:lnSpc>
                        <a:spcAft>
                          <a:spcPts val="0"/>
                        </a:spcAft>
                      </a:pPr>
                      <a:r>
                        <a:rPr lang="en-ZA" sz="1100" b="1" dirty="0">
                          <a:solidFill>
                            <a:srgbClr val="000000"/>
                          </a:solidFill>
                          <a:effectLst/>
                          <a:latin typeface="Arial"/>
                          <a:ea typeface="Times New Roman"/>
                          <a:cs typeface="Times New Roman"/>
                        </a:rPr>
                        <a:t>Month</a:t>
                      </a:r>
                      <a:endParaRPr lang="en-ZA" sz="1100" dirty="0">
                        <a:effectLst/>
                        <a:latin typeface="Calibri"/>
                        <a:ea typeface="Calibri"/>
                        <a:cs typeface="Times New Roman"/>
                      </a:endParaRPr>
                    </a:p>
                  </a:txBody>
                  <a:tcPr marL="68598" marR="685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nSpc>
                          <a:spcPct val="115000"/>
                        </a:lnSpc>
                        <a:spcAft>
                          <a:spcPts val="0"/>
                        </a:spcAft>
                      </a:pPr>
                      <a:r>
                        <a:rPr lang="en-ZA" sz="1100" b="1" dirty="0">
                          <a:solidFill>
                            <a:srgbClr val="000000"/>
                          </a:solidFill>
                          <a:effectLst/>
                          <a:latin typeface="Arial"/>
                          <a:ea typeface="Times New Roman"/>
                          <a:cs typeface="Times New Roman"/>
                        </a:rPr>
                        <a:t>Received</a:t>
                      </a:r>
                      <a:endParaRPr lang="en-ZA" sz="1100" dirty="0">
                        <a:effectLst/>
                        <a:latin typeface="Calibri"/>
                        <a:ea typeface="Calibri"/>
                        <a:cs typeface="Times New Roman"/>
                      </a:endParaRPr>
                    </a:p>
                  </a:txBody>
                  <a:tcPr marL="68598" marR="685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nSpc>
                          <a:spcPct val="115000"/>
                        </a:lnSpc>
                        <a:spcAft>
                          <a:spcPts val="0"/>
                        </a:spcAft>
                      </a:pPr>
                      <a:r>
                        <a:rPr lang="en-ZA" sz="1100" b="1" dirty="0" smtClean="0">
                          <a:solidFill>
                            <a:srgbClr val="000000"/>
                          </a:solidFill>
                          <a:effectLst/>
                          <a:latin typeface="Arial"/>
                          <a:ea typeface="Times New Roman"/>
                          <a:cs typeface="Times New Roman"/>
                        </a:rPr>
                        <a:t>Finalised</a:t>
                      </a:r>
                      <a:endParaRPr lang="en-ZA" sz="1100" dirty="0">
                        <a:effectLst/>
                        <a:latin typeface="Calibri"/>
                        <a:ea typeface="Calibri"/>
                        <a:cs typeface="Times New Roman"/>
                      </a:endParaRPr>
                    </a:p>
                  </a:txBody>
                  <a:tcPr marL="68598" marR="685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nSpc>
                          <a:spcPct val="115000"/>
                        </a:lnSpc>
                        <a:spcAft>
                          <a:spcPts val="0"/>
                        </a:spcAft>
                      </a:pPr>
                      <a:r>
                        <a:rPr lang="en-ZA" sz="1100" b="1" dirty="0">
                          <a:solidFill>
                            <a:srgbClr val="000000"/>
                          </a:solidFill>
                          <a:effectLst/>
                          <a:latin typeface="Arial"/>
                          <a:ea typeface="Times New Roman"/>
                          <a:cs typeface="Times New Roman"/>
                        </a:rPr>
                        <a:t>Finalised %</a:t>
                      </a:r>
                      <a:endParaRPr lang="en-ZA" sz="1100" dirty="0">
                        <a:effectLst/>
                        <a:latin typeface="Calibri"/>
                        <a:ea typeface="Calibri"/>
                        <a:cs typeface="Times New Roman"/>
                      </a:endParaRPr>
                    </a:p>
                  </a:txBody>
                  <a:tcPr marL="68598" marR="685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extLst>
                  <a:ext uri="{0D108BD9-81ED-4DB2-BD59-A6C34878D82A}">
                    <a16:rowId xmlns:a16="http://schemas.microsoft.com/office/drawing/2014/main" xmlns="" val="10000"/>
                  </a:ext>
                </a:extLst>
              </a:tr>
              <a:tr h="385762">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Jul-19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873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768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5762">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Aug-19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838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810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5762">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Sep-19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806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748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5762">
                <a:tc>
                  <a:txBody>
                    <a:bodyPr/>
                    <a:lstStyle/>
                    <a:p>
                      <a:pPr>
                        <a:lnSpc>
                          <a:spcPct val="115000"/>
                        </a:lnSpc>
                        <a:spcAft>
                          <a:spcPts val="0"/>
                        </a:spcAft>
                      </a:pPr>
                      <a:r>
                        <a:rPr lang="en-ZA" sz="1100" b="1" dirty="0">
                          <a:solidFill>
                            <a:srgbClr val="000000"/>
                          </a:solidFill>
                          <a:effectLst/>
                          <a:latin typeface="Arial"/>
                          <a:ea typeface="Times New Roman"/>
                          <a:cs typeface="Times New Roman"/>
                        </a:rPr>
                        <a:t>Total</a:t>
                      </a:r>
                      <a:endParaRPr lang="en-ZA" sz="1100" dirty="0">
                        <a:effectLst/>
                        <a:latin typeface="Calibri"/>
                        <a:ea typeface="Calibri"/>
                        <a:cs typeface="Times New Roman"/>
                      </a:endParaRPr>
                    </a:p>
                  </a:txBody>
                  <a:tcPr marL="68598" marR="685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2 517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2 326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bl>
          </a:graphicData>
        </a:graphic>
      </p:graphicFrame>
      <p:sp>
        <p:nvSpPr>
          <p:cNvPr id="6" name="Rectangle 5"/>
          <p:cNvSpPr/>
          <p:nvPr/>
        </p:nvSpPr>
        <p:spPr>
          <a:xfrm>
            <a:off x="198438" y="1344613"/>
            <a:ext cx="4468812" cy="857250"/>
          </a:xfrm>
          <a:prstGeom prst="rect">
            <a:avLst/>
          </a:prstGeom>
        </p:spPr>
        <p:txBody>
          <a:bodyPr>
            <a:spAutoFit/>
          </a:bodyPr>
          <a:lstStyle/>
          <a:p>
            <a:pPr algn="just" defTabSz="457200" eaLnBrk="0" fontAlgn="base" hangingPunct="0">
              <a:lnSpc>
                <a:spcPct val="115000"/>
              </a:lnSpc>
              <a:spcBef>
                <a:spcPct val="0"/>
              </a:spcBef>
              <a:spcAft>
                <a:spcPts val="1000"/>
              </a:spcAft>
              <a:defRPr/>
            </a:pPr>
            <a:r>
              <a:rPr lang="en-GB" sz="1200" b="1" dirty="0">
                <a:solidFill>
                  <a:prstClr val="black"/>
                </a:solidFill>
                <a:ea typeface="Calibri"/>
                <a:cs typeface="Times New Roman"/>
              </a:rPr>
              <a:t>Percentage of applications with complete information issued with compliance certificates or tender letter within 10 working days</a:t>
            </a:r>
            <a:endParaRPr lang="en-ZA" sz="1200" dirty="0">
              <a:solidFill>
                <a:prstClr val="black"/>
              </a:solidFill>
              <a:ea typeface="Calibri"/>
              <a:cs typeface="Times New Roman"/>
            </a:endParaRPr>
          </a:p>
          <a:p>
            <a:pPr algn="just" defTabSz="457200" eaLnBrk="0" fontAlgn="base" hangingPunct="0">
              <a:lnSpc>
                <a:spcPct val="115000"/>
              </a:lnSpc>
              <a:spcBef>
                <a:spcPct val="0"/>
              </a:spcBef>
              <a:spcAft>
                <a:spcPts val="1000"/>
              </a:spcAft>
              <a:defRPr/>
            </a:pPr>
            <a:r>
              <a:rPr lang="en-GB" sz="1200" dirty="0">
                <a:solidFill>
                  <a:prstClr val="black"/>
                </a:solidFill>
                <a:ea typeface="Calibri"/>
                <a:cs typeface="Times New Roman"/>
              </a:rPr>
              <a:t>Target: 90% within 10 working days</a:t>
            </a:r>
            <a:endParaRPr lang="en-ZA" sz="1200" dirty="0">
              <a:solidFill>
                <a:prstClr val="black"/>
              </a:solidFill>
              <a:ea typeface="Calibri"/>
              <a:cs typeface="Times New Roman"/>
            </a:endParaRPr>
          </a:p>
        </p:txBody>
      </p:sp>
      <p:graphicFrame>
        <p:nvGraphicFramePr>
          <p:cNvPr id="7" name="Table 6"/>
          <p:cNvGraphicFramePr>
            <a:graphicFrameLocks noGrp="1"/>
          </p:cNvGraphicFramePr>
          <p:nvPr>
            <p:extLst/>
          </p:nvPr>
        </p:nvGraphicFramePr>
        <p:xfrm>
          <a:off x="2271729" y="4619280"/>
          <a:ext cx="5592762" cy="1831753"/>
        </p:xfrm>
        <a:graphic>
          <a:graphicData uri="http://schemas.openxmlformats.org/drawingml/2006/table">
            <a:tbl>
              <a:tblPr firstRow="1" firstCol="1" bandRow="1"/>
              <a:tblGrid>
                <a:gridCol w="1794469">
                  <a:extLst>
                    <a:ext uri="{9D8B030D-6E8A-4147-A177-3AD203B41FA5}">
                      <a16:colId xmlns:a16="http://schemas.microsoft.com/office/drawing/2014/main" xmlns="" val="20000"/>
                    </a:ext>
                  </a:extLst>
                </a:gridCol>
                <a:gridCol w="1794469">
                  <a:extLst>
                    <a:ext uri="{9D8B030D-6E8A-4147-A177-3AD203B41FA5}">
                      <a16:colId xmlns:a16="http://schemas.microsoft.com/office/drawing/2014/main" xmlns="" val="20001"/>
                    </a:ext>
                  </a:extLst>
                </a:gridCol>
                <a:gridCol w="2003824">
                  <a:extLst>
                    <a:ext uri="{9D8B030D-6E8A-4147-A177-3AD203B41FA5}">
                      <a16:colId xmlns:a16="http://schemas.microsoft.com/office/drawing/2014/main" xmlns="" val="20002"/>
                    </a:ext>
                  </a:extLst>
                </a:gridCol>
              </a:tblGrid>
              <a:tr h="250456">
                <a:tc>
                  <a:txBody>
                    <a:bodyPr/>
                    <a:lstStyle/>
                    <a:p>
                      <a:pPr>
                        <a:lnSpc>
                          <a:spcPct val="115000"/>
                        </a:lnSpc>
                        <a:spcAft>
                          <a:spcPts val="0"/>
                        </a:spcAft>
                      </a:pPr>
                      <a:r>
                        <a:rPr lang="en-ZA" sz="1100" b="1" dirty="0">
                          <a:solidFill>
                            <a:srgbClr val="000000"/>
                          </a:solidFill>
                          <a:effectLst/>
                          <a:latin typeface="Arial"/>
                          <a:ea typeface="Times New Roman"/>
                          <a:cs typeface="Times New Roman"/>
                        </a:rPr>
                        <a:t>Month</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nSpc>
                          <a:spcPct val="115000"/>
                        </a:lnSpc>
                        <a:spcAft>
                          <a:spcPts val="0"/>
                        </a:spcAft>
                      </a:pPr>
                      <a:r>
                        <a:rPr lang="en-ZA" sz="1100" b="1" dirty="0">
                          <a:solidFill>
                            <a:srgbClr val="000000"/>
                          </a:solidFill>
                          <a:effectLst/>
                          <a:latin typeface="Arial"/>
                          <a:ea typeface="Times New Roman"/>
                          <a:cs typeface="Times New Roman"/>
                        </a:rPr>
                        <a:t>Target</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Actual</a:t>
                      </a:r>
                      <a:endParaRPr lang="en-ZA" sz="1100" b="1" dirty="0">
                        <a:effectLst/>
                        <a:latin typeface="Arial" panose="020B0604020202020204" pitchFamily="34" charset="0"/>
                        <a:ea typeface="Calibri"/>
                        <a:cs typeface="Arial" panose="020B0604020202020204" pitchFamily="34" charset="0"/>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extLst>
                  <a:ext uri="{0D108BD9-81ED-4DB2-BD59-A6C34878D82A}">
                    <a16:rowId xmlns:a16="http://schemas.microsoft.com/office/drawing/2014/main" xmlns="" val="10000"/>
                  </a:ext>
                </a:extLst>
              </a:tr>
              <a:tr h="401490">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Jul-19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5 000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5 758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1490">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Aug-19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5 000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4 822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9720">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Sep-19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5 000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4 850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8597">
                <a:tc>
                  <a:txBody>
                    <a:bodyPr/>
                    <a:lstStyle/>
                    <a:p>
                      <a:pPr>
                        <a:lnSpc>
                          <a:spcPct val="115000"/>
                        </a:lnSpc>
                        <a:spcAft>
                          <a:spcPts val="0"/>
                        </a:spcAft>
                      </a:pPr>
                      <a:r>
                        <a:rPr lang="en-ZA" sz="1100" b="1" dirty="0">
                          <a:solidFill>
                            <a:srgbClr val="000000"/>
                          </a:solidFill>
                          <a:effectLst/>
                          <a:latin typeface="Arial"/>
                          <a:ea typeface="Times New Roman"/>
                          <a:cs typeface="Times New Roman"/>
                        </a:rPr>
                        <a:t>Total</a:t>
                      </a:r>
                      <a:endParaRPr lang="en-ZA" sz="1100" dirty="0">
                        <a:effectLst/>
                        <a:latin typeface="Calibri"/>
                        <a:ea typeface="Calibri"/>
                        <a:cs typeface="Times New Roman"/>
                      </a:endParaRPr>
                    </a:p>
                  </a:txBody>
                  <a:tcPr marL="68581" marR="68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15 000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100" b="1" i="0" u="none" strike="noStrike" dirty="0">
                          <a:solidFill>
                            <a:srgbClr val="000000"/>
                          </a:solidFill>
                          <a:effectLst/>
                          <a:latin typeface="Arial"/>
                        </a:rPr>
                        <a:t>15 430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bl>
          </a:graphicData>
        </a:graphic>
      </p:graphicFrame>
      <p:sp>
        <p:nvSpPr>
          <p:cNvPr id="8" name="Rectangle 1"/>
          <p:cNvSpPr>
            <a:spLocks noChangeArrowheads="1"/>
          </p:cNvSpPr>
          <p:nvPr/>
        </p:nvSpPr>
        <p:spPr bwMode="auto">
          <a:xfrm>
            <a:off x="2976563" y="4160838"/>
            <a:ext cx="56975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defTabSz="457200" eaLnBrk="0" fontAlgn="base" hangingPunct="0">
              <a:spcBef>
                <a:spcPct val="0"/>
              </a:spcBef>
              <a:spcAft>
                <a:spcPct val="0"/>
              </a:spcAft>
              <a:defRPr/>
            </a:pPr>
            <a:r>
              <a:rPr lang="en-GB" altLang="en-US" sz="1200" b="1" dirty="0">
                <a:solidFill>
                  <a:prstClr val="black"/>
                </a:solidFill>
                <a:ea typeface="ＭＳ Ｐゴシック" pitchFamily="34" charset="-128"/>
                <a:cs typeface="Arial" pitchFamily="34" charset="0"/>
              </a:rPr>
              <a:t>Number of newly registered employers per year</a:t>
            </a:r>
            <a:endParaRPr lang="en-ZA" altLang="en-US" sz="1200" dirty="0">
              <a:solidFill>
                <a:prstClr val="black"/>
              </a:solidFill>
              <a:ea typeface="ＭＳ Ｐゴシック" pitchFamily="34" charset="-128"/>
            </a:endParaRPr>
          </a:p>
          <a:p>
            <a:pPr defTabSz="457200" eaLnBrk="0" fontAlgn="base" hangingPunct="0">
              <a:spcBef>
                <a:spcPct val="0"/>
              </a:spcBef>
              <a:spcAft>
                <a:spcPct val="0"/>
              </a:spcAft>
              <a:defRPr/>
            </a:pPr>
            <a:r>
              <a:rPr lang="en-GB" altLang="en-US" sz="1200" dirty="0">
                <a:solidFill>
                  <a:prstClr val="black"/>
                </a:solidFill>
                <a:ea typeface="ＭＳ Ｐゴシック" pitchFamily="34" charset="-128"/>
                <a:cs typeface="Arial" pitchFamily="34" charset="0"/>
              </a:rPr>
              <a:t>Target: 15 000 (</a:t>
            </a:r>
            <a:r>
              <a:rPr lang="en-GB" altLang="en-US" sz="1200" dirty="0" smtClean="0">
                <a:solidFill>
                  <a:prstClr val="black"/>
                </a:solidFill>
                <a:ea typeface="ＭＳ Ｐゴシック" pitchFamily="34" charset="-128"/>
                <a:cs typeface="Arial" pitchFamily="34" charset="0"/>
              </a:rPr>
              <a:t>Q2)</a:t>
            </a:r>
            <a:endParaRPr lang="en-GB" altLang="en-US" sz="1200" dirty="0">
              <a:solidFill>
                <a:prstClr val="black"/>
              </a:solidFill>
              <a:ea typeface="ＭＳ Ｐゴシック" pitchFamily="34" charset="-128"/>
            </a:endParaRPr>
          </a:p>
        </p:txBody>
      </p:sp>
      <p:graphicFrame>
        <p:nvGraphicFramePr>
          <p:cNvPr id="9" name="Table 8"/>
          <p:cNvGraphicFramePr>
            <a:graphicFrameLocks noGrp="1"/>
          </p:cNvGraphicFramePr>
          <p:nvPr>
            <p:extLst/>
          </p:nvPr>
        </p:nvGraphicFramePr>
        <p:xfrm>
          <a:off x="5103818" y="2202439"/>
          <a:ext cx="3735387" cy="1834081"/>
        </p:xfrm>
        <a:graphic>
          <a:graphicData uri="http://schemas.openxmlformats.org/drawingml/2006/table">
            <a:tbl>
              <a:tblPr firstRow="1" firstCol="1" bandRow="1"/>
              <a:tblGrid>
                <a:gridCol w="1007578">
                  <a:extLst>
                    <a:ext uri="{9D8B030D-6E8A-4147-A177-3AD203B41FA5}">
                      <a16:colId xmlns:a16="http://schemas.microsoft.com/office/drawing/2014/main" xmlns="" val="20000"/>
                    </a:ext>
                  </a:extLst>
                </a:gridCol>
                <a:gridCol w="1388569">
                  <a:extLst>
                    <a:ext uri="{9D8B030D-6E8A-4147-A177-3AD203B41FA5}">
                      <a16:colId xmlns:a16="http://schemas.microsoft.com/office/drawing/2014/main" xmlns="" val="20001"/>
                    </a:ext>
                  </a:extLst>
                </a:gridCol>
                <a:gridCol w="1339240">
                  <a:extLst>
                    <a:ext uri="{9D8B030D-6E8A-4147-A177-3AD203B41FA5}">
                      <a16:colId xmlns:a16="http://schemas.microsoft.com/office/drawing/2014/main" xmlns="" val="20002"/>
                    </a:ext>
                  </a:extLst>
                </a:gridCol>
              </a:tblGrid>
              <a:tr h="291033">
                <a:tc>
                  <a:txBody>
                    <a:bodyPr/>
                    <a:lstStyle/>
                    <a:p>
                      <a:pPr>
                        <a:lnSpc>
                          <a:spcPct val="115000"/>
                        </a:lnSpc>
                        <a:spcAft>
                          <a:spcPts val="0"/>
                        </a:spcAft>
                      </a:pPr>
                      <a:r>
                        <a:rPr lang="en-ZA" sz="1100" b="1" dirty="0">
                          <a:solidFill>
                            <a:srgbClr val="000000"/>
                          </a:solidFill>
                          <a:effectLst/>
                          <a:latin typeface="Arial"/>
                          <a:ea typeface="Times New Roman"/>
                          <a:cs typeface="Times New Roman"/>
                        </a:rPr>
                        <a:t>Month</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ZA" sz="1100" b="1" dirty="0" smtClean="0">
                          <a:solidFill>
                            <a:srgbClr val="000000"/>
                          </a:solidFill>
                          <a:effectLst/>
                          <a:latin typeface="Arial"/>
                          <a:ea typeface="Times New Roman"/>
                          <a:cs typeface="Times New Roman"/>
                        </a:rPr>
                        <a:t>Target</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ZA" sz="1100" b="1" dirty="0">
                          <a:solidFill>
                            <a:srgbClr val="000000"/>
                          </a:solidFill>
                          <a:effectLst/>
                          <a:latin typeface="Arial"/>
                          <a:ea typeface="Times New Roman"/>
                          <a:cs typeface="Times New Roman"/>
                        </a:rPr>
                        <a:t>Actual</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85762">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Jul-19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66 666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78 284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5762">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Aug-19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66 667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72 145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5762">
                <a:tc>
                  <a:txBody>
                    <a:bodyPr/>
                    <a:lstStyle/>
                    <a:p>
                      <a:pPr algn="r">
                        <a:lnSpc>
                          <a:spcPct val="115000"/>
                        </a:lnSpc>
                        <a:spcAft>
                          <a:spcPts val="0"/>
                        </a:spcAft>
                      </a:pPr>
                      <a:r>
                        <a:rPr lang="en-ZA" sz="1100" dirty="0" smtClean="0">
                          <a:solidFill>
                            <a:srgbClr val="000000"/>
                          </a:solidFill>
                          <a:effectLst/>
                          <a:latin typeface="Arial"/>
                          <a:ea typeface="Times New Roman"/>
                          <a:cs typeface="Times New Roman"/>
                        </a:rPr>
                        <a:t>Sep-19</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66 667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Arial"/>
                        </a:rPr>
                        <a:t>56 721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5762">
                <a:tc>
                  <a:txBody>
                    <a:bodyPr/>
                    <a:lstStyle/>
                    <a:p>
                      <a:pPr>
                        <a:lnSpc>
                          <a:spcPct val="115000"/>
                        </a:lnSpc>
                        <a:spcAft>
                          <a:spcPts val="0"/>
                        </a:spcAft>
                      </a:pPr>
                      <a:r>
                        <a:rPr lang="en-ZA" sz="1100" b="1" dirty="0">
                          <a:solidFill>
                            <a:srgbClr val="000000"/>
                          </a:solidFill>
                          <a:effectLst/>
                          <a:latin typeface="Arial"/>
                          <a:ea typeface="Times New Roman"/>
                          <a:cs typeface="Times New Roman"/>
                        </a:rPr>
                        <a:t>Total</a:t>
                      </a:r>
                      <a:endParaRPr lang="en-ZA" sz="1100" dirty="0">
                        <a:effectLst/>
                        <a:latin typeface="Calibri"/>
                        <a:ea typeface="Calibri"/>
                        <a:cs typeface="Times New Roman"/>
                      </a:endParaRPr>
                    </a:p>
                  </a:txBody>
                  <a:tcPr marL="68569" marR="6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fontAlgn="b"/>
                      <a:r>
                        <a:rPr lang="en-ZA" sz="1100" b="1" i="0" u="none" strike="noStrike" dirty="0">
                          <a:solidFill>
                            <a:srgbClr val="000000"/>
                          </a:solidFill>
                          <a:effectLst/>
                          <a:latin typeface="Arial"/>
                        </a:rPr>
                        <a:t>200 000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tc>
                  <a:txBody>
                    <a:bodyPr/>
                    <a:lstStyle/>
                    <a:p>
                      <a:pPr algn="ctr" fontAlgn="b"/>
                      <a:r>
                        <a:rPr lang="en-ZA" sz="1100" b="1" i="0" u="none" strike="noStrike" dirty="0">
                          <a:solidFill>
                            <a:srgbClr val="000000"/>
                          </a:solidFill>
                          <a:effectLst/>
                          <a:latin typeface="Arial"/>
                        </a:rPr>
                        <a:t>207 150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F7F"/>
                    </a:solidFill>
                  </a:tcPr>
                </a:tc>
                <a:extLst>
                  <a:ext uri="{0D108BD9-81ED-4DB2-BD59-A6C34878D82A}">
                    <a16:rowId xmlns:a16="http://schemas.microsoft.com/office/drawing/2014/main" xmlns="" val="10004"/>
                  </a:ext>
                </a:extLst>
              </a:tr>
            </a:tbl>
          </a:graphicData>
        </a:graphic>
      </p:graphicFrame>
      <p:sp>
        <p:nvSpPr>
          <p:cNvPr id="10" name="Rectangle 2"/>
          <p:cNvSpPr>
            <a:spLocks noChangeArrowheads="1"/>
          </p:cNvSpPr>
          <p:nvPr/>
        </p:nvSpPr>
        <p:spPr bwMode="auto">
          <a:xfrm>
            <a:off x="5277471" y="1428751"/>
            <a:ext cx="3605213"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defTabSz="457200" eaLnBrk="0" fontAlgn="base" hangingPunct="0">
              <a:spcBef>
                <a:spcPct val="0"/>
              </a:spcBef>
              <a:spcAft>
                <a:spcPct val="0"/>
              </a:spcAft>
              <a:defRPr/>
            </a:pPr>
            <a:r>
              <a:rPr lang="en-GB" altLang="en-US" sz="1200" b="1" dirty="0">
                <a:solidFill>
                  <a:prstClr val="black"/>
                </a:solidFill>
                <a:ea typeface="ＭＳ Ｐゴシック" pitchFamily="34" charset="-128"/>
                <a:cs typeface="Arial" pitchFamily="34" charset="0"/>
              </a:rPr>
              <a:t>Number of newly registered employees by the Fund</a:t>
            </a:r>
          </a:p>
          <a:p>
            <a:pPr defTabSz="457200" eaLnBrk="0" fontAlgn="base" hangingPunct="0">
              <a:spcBef>
                <a:spcPct val="0"/>
              </a:spcBef>
              <a:spcAft>
                <a:spcPct val="0"/>
              </a:spcAft>
              <a:defRPr/>
            </a:pPr>
            <a:endParaRPr lang="en-GB" altLang="en-US" sz="1200" b="1" dirty="0">
              <a:solidFill>
                <a:prstClr val="black"/>
              </a:solidFill>
              <a:ea typeface="ＭＳ Ｐゴシック" pitchFamily="34" charset="-128"/>
              <a:cs typeface="Arial" pitchFamily="34" charset="0"/>
            </a:endParaRPr>
          </a:p>
          <a:p>
            <a:pPr defTabSz="457200" eaLnBrk="0" fontAlgn="base" hangingPunct="0">
              <a:spcBef>
                <a:spcPct val="0"/>
              </a:spcBef>
              <a:spcAft>
                <a:spcPct val="0"/>
              </a:spcAft>
              <a:defRPr/>
            </a:pPr>
            <a:r>
              <a:rPr lang="en-GB" altLang="en-US" sz="1200" dirty="0">
                <a:solidFill>
                  <a:prstClr val="black"/>
                </a:solidFill>
                <a:ea typeface="ＭＳ Ｐゴシック" pitchFamily="34" charset="-128"/>
                <a:cs typeface="Arial" pitchFamily="34" charset="0"/>
              </a:rPr>
              <a:t>Target: </a:t>
            </a:r>
            <a:r>
              <a:rPr lang="en-GB" altLang="en-US" sz="1200" dirty="0" smtClean="0">
                <a:solidFill>
                  <a:prstClr val="black"/>
                </a:solidFill>
                <a:ea typeface="ＭＳ Ｐゴシック" pitchFamily="34" charset="-128"/>
                <a:cs typeface="Arial" pitchFamily="34" charset="0"/>
              </a:rPr>
              <a:t>200</a:t>
            </a:r>
            <a:r>
              <a:rPr lang="en-GB" altLang="en-US" sz="1200" dirty="0">
                <a:solidFill>
                  <a:prstClr val="black"/>
                </a:solidFill>
                <a:ea typeface="ＭＳ Ｐゴシック" pitchFamily="34" charset="-128"/>
                <a:cs typeface="Arial" pitchFamily="34" charset="0"/>
              </a:rPr>
              <a:t> 000 (</a:t>
            </a:r>
            <a:r>
              <a:rPr lang="en-GB" altLang="en-US" sz="1200" dirty="0" smtClean="0">
                <a:solidFill>
                  <a:prstClr val="black"/>
                </a:solidFill>
                <a:ea typeface="ＭＳ Ｐゴシック" pitchFamily="34" charset="-128"/>
                <a:cs typeface="Arial" pitchFamily="34" charset="0"/>
              </a:rPr>
              <a:t>Q2)</a:t>
            </a:r>
            <a:endParaRPr lang="en-ZA" altLang="en-US" sz="1200" dirty="0">
              <a:solidFill>
                <a:prstClr val="black"/>
              </a:solidFill>
              <a:ea typeface="ＭＳ Ｐゴシック" pitchFamily="34" charset="-128"/>
            </a:endParaRPr>
          </a:p>
        </p:txBody>
      </p:sp>
      <p:sp>
        <p:nvSpPr>
          <p:cNvPr id="13" name="Up Arrow 12"/>
          <p:cNvSpPr/>
          <p:nvPr/>
        </p:nvSpPr>
        <p:spPr>
          <a:xfrm>
            <a:off x="3989388" y="2842146"/>
            <a:ext cx="182562"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4" name="Up Arrow 13"/>
          <p:cNvSpPr/>
          <p:nvPr/>
        </p:nvSpPr>
        <p:spPr>
          <a:xfrm>
            <a:off x="3989388" y="3219971"/>
            <a:ext cx="182562"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5" name="Up Arrow 14"/>
          <p:cNvSpPr/>
          <p:nvPr/>
        </p:nvSpPr>
        <p:spPr>
          <a:xfrm>
            <a:off x="3989388" y="3577158"/>
            <a:ext cx="182562"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6" name="Up Arrow 15"/>
          <p:cNvSpPr/>
          <p:nvPr/>
        </p:nvSpPr>
        <p:spPr>
          <a:xfrm>
            <a:off x="8497888" y="2564904"/>
            <a:ext cx="182562"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17" name="Up Arrow 16"/>
          <p:cNvSpPr/>
          <p:nvPr/>
        </p:nvSpPr>
        <p:spPr>
          <a:xfrm>
            <a:off x="8497888" y="2914154"/>
            <a:ext cx="182562"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0" name="Up Arrow 19"/>
          <p:cNvSpPr/>
          <p:nvPr/>
        </p:nvSpPr>
        <p:spPr>
          <a:xfrm>
            <a:off x="8497888" y="3663641"/>
            <a:ext cx="182562"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1" name="Up Arrow 20"/>
          <p:cNvSpPr/>
          <p:nvPr/>
        </p:nvSpPr>
        <p:spPr>
          <a:xfrm>
            <a:off x="7423945" y="4927053"/>
            <a:ext cx="182562"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4" name="Up Arrow 23"/>
          <p:cNvSpPr/>
          <p:nvPr/>
        </p:nvSpPr>
        <p:spPr>
          <a:xfrm>
            <a:off x="7424738" y="6076528"/>
            <a:ext cx="180975" cy="304800"/>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6" name="Up Arrow 25"/>
          <p:cNvSpPr/>
          <p:nvPr/>
        </p:nvSpPr>
        <p:spPr>
          <a:xfrm flipH="1" flipV="1">
            <a:off x="8491538" y="3313309"/>
            <a:ext cx="188913" cy="322262"/>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7" name="Up Arrow 26"/>
          <p:cNvSpPr/>
          <p:nvPr/>
        </p:nvSpPr>
        <p:spPr>
          <a:xfrm flipH="1" flipV="1">
            <a:off x="3977792" y="2458666"/>
            <a:ext cx="188913" cy="322262"/>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8" name="Up Arrow 27"/>
          <p:cNvSpPr/>
          <p:nvPr/>
        </p:nvSpPr>
        <p:spPr>
          <a:xfrm flipH="1" flipV="1">
            <a:off x="7423945" y="5301208"/>
            <a:ext cx="188913" cy="322262"/>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9" name="Up Arrow 28"/>
          <p:cNvSpPr/>
          <p:nvPr/>
        </p:nvSpPr>
        <p:spPr>
          <a:xfrm flipH="1" flipV="1">
            <a:off x="7424738" y="5695478"/>
            <a:ext cx="188913" cy="322262"/>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srgbClr val="33CC33"/>
              </a:solidFill>
            </a:endParaRPr>
          </a:p>
        </p:txBody>
      </p:sp>
      <p:sp>
        <p:nvSpPr>
          <p:cNvPr id="22" name="TextBox 21"/>
          <p:cNvSpPr txBox="1"/>
          <p:nvPr/>
        </p:nvSpPr>
        <p:spPr>
          <a:xfrm>
            <a:off x="8517559" y="275254"/>
            <a:ext cx="365125" cy="276225"/>
          </a:xfrm>
          <a:prstGeom prst="rect">
            <a:avLst/>
          </a:prstGeom>
          <a:solidFill>
            <a:schemeClr val="accent2"/>
          </a:solidFill>
        </p:spPr>
        <p:txBody>
          <a:bodyPr>
            <a:spAutoFit/>
          </a:bodyPr>
          <a:lstStyle/>
          <a:p>
            <a:pPr>
              <a:defRPr/>
            </a:pPr>
            <a:r>
              <a:rPr lang="en-ZA" sz="1200" dirty="0" smtClean="0">
                <a:solidFill>
                  <a:prstClr val="black"/>
                </a:solidFill>
              </a:rPr>
              <a:t>42</a:t>
            </a:r>
            <a:endParaRPr lang="en-ZA" sz="1200" dirty="0">
              <a:solidFill>
                <a:prstClr val="black"/>
              </a:solidFill>
            </a:endParaRPr>
          </a:p>
        </p:txBody>
      </p:sp>
    </p:spTree>
    <p:extLst>
      <p:ext uri="{BB962C8B-B14F-4D97-AF65-F5344CB8AC3E}">
        <p14:creationId xmlns:p14="http://schemas.microsoft.com/office/powerpoint/2010/main" xmlns="" val="413134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CD48E985-20DF-4193-8D7A-3E52E968DB71}" type="slidenum">
              <a:rPr lang="en-US" altLang="en-US" sz="1200" smtClean="0">
                <a:solidFill>
                  <a:srgbClr val="898989"/>
                </a:solidFill>
              </a:rPr>
              <a:pPr>
                <a:spcBef>
                  <a:spcPct val="0"/>
                </a:spcBef>
                <a:buFontTx/>
                <a:buNone/>
              </a:pPr>
              <a:t>43</a:t>
            </a:fld>
            <a:endParaRPr lang="en-US" altLang="en-US" sz="1200" smtClean="0">
              <a:solidFill>
                <a:srgbClr val="898989"/>
              </a:solidFill>
            </a:endParaRPr>
          </a:p>
        </p:txBody>
      </p:sp>
      <p:sp>
        <p:nvSpPr>
          <p:cNvPr id="5" name="Rectangle 4"/>
          <p:cNvSpPr/>
          <p:nvPr/>
        </p:nvSpPr>
        <p:spPr>
          <a:xfrm>
            <a:off x="539552" y="2963059"/>
            <a:ext cx="8281065" cy="1938992"/>
          </a:xfrm>
          <a:prstGeom prst="rect">
            <a:avLst/>
          </a:prstGeom>
          <a:noFill/>
        </p:spPr>
        <p:txBody>
          <a:bodyPr wrap="square">
            <a:spAutoFit/>
          </a:bodyPr>
          <a:lstStyle/>
          <a:p>
            <a:pPr algn="ctr">
              <a:defRPr/>
            </a:pPr>
            <a:endParaRPr lang="en-ZA" sz="4000" b="1" dirty="0">
              <a:ln w="1905"/>
              <a:solidFill>
                <a:srgbClr val="00B0F0"/>
              </a:solidFill>
              <a:effectLst>
                <a:innerShdw blurRad="69850" dist="43180" dir="5400000">
                  <a:srgbClr val="000000">
                    <a:alpha val="65000"/>
                  </a:srgbClr>
                </a:innerShdw>
              </a:effectLst>
              <a:ea typeface="ＭＳ Ｐゴシック" pitchFamily="34" charset="-128"/>
            </a:endParaRPr>
          </a:p>
          <a:p>
            <a:pPr algn="ctr">
              <a:defRPr/>
            </a:pPr>
            <a:r>
              <a:rPr lang="en-ZA" sz="4000" b="1" dirty="0">
                <a:ln w="1905"/>
                <a:solidFill>
                  <a:srgbClr val="00B0F0"/>
                </a:solidFill>
                <a:effectLst>
                  <a:innerShdw blurRad="69850" dist="43180" dir="5400000">
                    <a:srgbClr val="000000">
                      <a:alpha val="65000"/>
                    </a:srgbClr>
                  </a:innerShdw>
                </a:effectLst>
                <a:ea typeface="ＭＳ Ｐゴシック" pitchFamily="34" charset="-128"/>
              </a:rPr>
              <a:t> </a:t>
            </a:r>
            <a:r>
              <a:rPr lang="en-ZA" sz="4000" b="1" dirty="0" smtClean="0">
                <a:ln w="1905"/>
                <a:solidFill>
                  <a:srgbClr val="00B0F0"/>
                </a:solidFill>
                <a:effectLst>
                  <a:innerShdw blurRad="69850" dist="43180" dir="5400000">
                    <a:srgbClr val="000000">
                      <a:alpha val="65000"/>
                    </a:srgbClr>
                  </a:innerShdw>
                </a:effectLst>
                <a:ea typeface="ＭＳ Ｐゴシック" pitchFamily="34" charset="-128"/>
              </a:rPr>
              <a:t>VOLUMES OF CLAIMS PROCESSED PER SECTOR</a:t>
            </a:r>
            <a:endParaRPr lang="en-US" sz="4000" b="1" dirty="0">
              <a:ln w="1905"/>
              <a:solidFill>
                <a:srgbClr val="00B0F0"/>
              </a:solidFill>
              <a:effectLst>
                <a:innerShdw blurRad="69850" dist="43180" dir="5400000">
                  <a:srgbClr val="000000">
                    <a:alpha val="65000"/>
                  </a:srgbClr>
                </a:innerShdw>
              </a:effectLst>
              <a:ea typeface="ＭＳ Ｐゴシック" pitchFamily="34" charset="-128"/>
            </a:endParaRPr>
          </a:p>
        </p:txBody>
      </p:sp>
      <p:sp>
        <p:nvSpPr>
          <p:cNvPr id="7" name="TextBox 6"/>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43</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1221726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44</a:t>
            </a:fld>
            <a:endParaRPr lang="en-US"/>
          </a:p>
        </p:txBody>
      </p:sp>
      <p:sp>
        <p:nvSpPr>
          <p:cNvPr id="4" name="TextBox 3"/>
          <p:cNvSpPr txBox="1"/>
          <p:nvPr/>
        </p:nvSpPr>
        <p:spPr>
          <a:xfrm>
            <a:off x="290944" y="1496290"/>
            <a:ext cx="4150428" cy="4909036"/>
          </a:xfrm>
          <a:prstGeom prst="rect">
            <a:avLst/>
          </a:prstGeom>
          <a:noFill/>
        </p:spPr>
        <p:txBody>
          <a:bodyPr wrap="square" rtlCol="0">
            <a:spAutoFit/>
          </a:bodyPr>
          <a:lstStyle/>
          <a:p>
            <a:pPr defTabSz="457200" fontAlgn="base">
              <a:spcBef>
                <a:spcPct val="0"/>
              </a:spcBef>
              <a:spcAft>
                <a:spcPct val="0"/>
              </a:spcAft>
            </a:pPr>
            <a:r>
              <a:rPr lang="en-ZA" sz="1600" b="1" dirty="0" smtClean="0">
                <a:solidFill>
                  <a:srgbClr val="C0504D">
                    <a:lumMod val="75000"/>
                  </a:srgbClr>
                </a:solidFill>
                <a:latin typeface="Arial" pitchFamily="34" charset="0"/>
                <a:ea typeface="MS PGothic" pitchFamily="34" charset="-128"/>
                <a:cs typeface="Arial" pitchFamily="34" charset="0"/>
              </a:rPr>
              <a:t>APRIL 2010 – NOVEMBER 2019</a:t>
            </a:r>
          </a:p>
          <a:p>
            <a:pPr marL="285750" indent="-285750" defTabSz="457200" fontAlgn="base">
              <a:spcBef>
                <a:spcPct val="0"/>
              </a:spcBef>
              <a:spcAft>
                <a:spcPct val="0"/>
              </a:spcAft>
              <a:buFont typeface="Arial" pitchFamily="34" charset="0"/>
              <a:buChar char="•"/>
            </a:pPr>
            <a:r>
              <a:rPr lang="en-ZA" sz="1600" b="1" dirty="0" smtClean="0">
                <a:solidFill>
                  <a:prstClr val="black"/>
                </a:solidFill>
                <a:latin typeface="Arial" pitchFamily="34" charset="0"/>
                <a:ea typeface="MS PGothic" pitchFamily="34" charset="-128"/>
                <a:cs typeface="Arial" pitchFamily="34" charset="0"/>
              </a:rPr>
              <a:t>Top 5 Sectors by Claims Processed:</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Trade 			1 687 216 - (23%)</a:t>
            </a:r>
            <a:endParaRPr lang="en-ZA" sz="1100" dirty="0">
              <a:solidFill>
                <a:prstClr val="black"/>
              </a:solidFill>
              <a:latin typeface="Arial" pitchFamily="34" charset="0"/>
              <a:ea typeface="MS PGothic" pitchFamily="34" charset="-128"/>
              <a:cs typeface="Arial" pitchFamily="34" charset="0"/>
            </a:endParaRP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Personal Services </a:t>
            </a:r>
            <a:r>
              <a:rPr lang="en-ZA" sz="1100" dirty="0">
                <a:solidFill>
                  <a:prstClr val="black"/>
                </a:solidFill>
                <a:latin typeface="Arial" pitchFamily="34" charset="0"/>
                <a:ea typeface="MS PGothic" pitchFamily="34" charset="-128"/>
                <a:cs typeface="Arial" pitchFamily="34" charset="0"/>
              </a:rPr>
              <a:t>	</a:t>
            </a:r>
            <a:r>
              <a:rPr lang="en-ZA" sz="1100" dirty="0" smtClean="0">
                <a:solidFill>
                  <a:prstClr val="black"/>
                </a:solidFill>
                <a:latin typeface="Arial" pitchFamily="34" charset="0"/>
                <a:ea typeface="MS PGothic" pitchFamily="34" charset="-128"/>
                <a:cs typeface="Arial" pitchFamily="34" charset="0"/>
              </a:rPr>
              <a:t>1 684 966 - (23%)</a:t>
            </a:r>
            <a:endParaRPr lang="en-ZA" sz="1100" dirty="0">
              <a:solidFill>
                <a:prstClr val="black"/>
              </a:solidFill>
              <a:latin typeface="Arial" pitchFamily="34" charset="0"/>
              <a:ea typeface="MS PGothic" pitchFamily="34" charset="-128"/>
              <a:cs typeface="Arial" pitchFamily="34" charset="0"/>
            </a:endParaRP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pitchFamily="34" charset="0"/>
                <a:ea typeface="MS PGothic" pitchFamily="34" charset="-128"/>
                <a:cs typeface="Arial" pitchFamily="34" charset="0"/>
              </a:rPr>
              <a:t>Building 	</a:t>
            </a:r>
            <a:r>
              <a:rPr lang="en-ZA" sz="1100" dirty="0" smtClean="0">
                <a:solidFill>
                  <a:prstClr val="black"/>
                </a:solidFill>
                <a:latin typeface="Arial" pitchFamily="34" charset="0"/>
                <a:ea typeface="MS PGothic" pitchFamily="34" charset="-128"/>
                <a:cs typeface="Arial" pitchFamily="34" charset="0"/>
              </a:rPr>
              <a:t>		679 214 - (</a:t>
            </a:r>
            <a:r>
              <a:rPr lang="en-ZA" sz="1100" dirty="0">
                <a:solidFill>
                  <a:prstClr val="black"/>
                </a:solidFill>
                <a:latin typeface="Arial" pitchFamily="34" charset="0"/>
                <a:ea typeface="MS PGothic" pitchFamily="34" charset="-128"/>
                <a:cs typeface="Arial" pitchFamily="34" charset="0"/>
              </a:rPr>
              <a:t>9</a:t>
            </a:r>
            <a:r>
              <a:rPr lang="en-ZA" sz="1100" dirty="0" smtClean="0">
                <a:solidFill>
                  <a:prstClr val="black"/>
                </a:solidFill>
                <a:latin typeface="Arial" pitchFamily="34" charset="0"/>
                <a:ea typeface="MS PGothic" pitchFamily="34" charset="-128"/>
                <a:cs typeface="Arial" pitchFamily="34" charset="0"/>
              </a:rPr>
              <a:t>%)</a:t>
            </a:r>
            <a:endParaRPr lang="en-ZA" sz="1100" dirty="0">
              <a:solidFill>
                <a:prstClr val="black"/>
              </a:solidFill>
              <a:latin typeface="Arial" pitchFamily="34" charset="0"/>
              <a:ea typeface="MS PGothic" pitchFamily="34" charset="-128"/>
              <a:cs typeface="Arial" pitchFamily="34" charset="0"/>
            </a:endParaRP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Air			556 149 - (7%)</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Agriculture </a:t>
            </a:r>
            <a:r>
              <a:rPr lang="en-ZA" sz="1100" dirty="0">
                <a:solidFill>
                  <a:prstClr val="black"/>
                </a:solidFill>
                <a:latin typeface="Arial" pitchFamily="34" charset="0"/>
                <a:ea typeface="MS PGothic" pitchFamily="34" charset="-128"/>
                <a:cs typeface="Arial" pitchFamily="34" charset="0"/>
              </a:rPr>
              <a:t>	</a:t>
            </a:r>
            <a:r>
              <a:rPr lang="en-ZA" sz="1100" dirty="0" smtClean="0">
                <a:solidFill>
                  <a:prstClr val="black"/>
                </a:solidFill>
                <a:latin typeface="Arial" pitchFamily="34" charset="0"/>
                <a:ea typeface="MS PGothic" pitchFamily="34" charset="-128"/>
                <a:cs typeface="Arial" pitchFamily="34" charset="0"/>
              </a:rPr>
              <a:t>	451 592 - (6%)</a:t>
            </a:r>
          </a:p>
          <a:p>
            <a:pPr lvl="1" defTabSz="457200" fontAlgn="base">
              <a:spcBef>
                <a:spcPct val="0"/>
              </a:spcBef>
              <a:spcAft>
                <a:spcPct val="0"/>
              </a:spcAft>
            </a:pPr>
            <a:endParaRPr lang="en-ZA" sz="1400" dirty="0">
              <a:solidFill>
                <a:prstClr val="black"/>
              </a:solidFill>
              <a:latin typeface="Arial" pitchFamily="34" charset="0"/>
              <a:ea typeface="MS PGothic" pitchFamily="34" charset="-128"/>
              <a:cs typeface="Arial" pitchFamily="34" charset="0"/>
            </a:endParaRPr>
          </a:p>
          <a:p>
            <a:pPr marL="285750" indent="-285750" defTabSz="457200" fontAlgn="base">
              <a:spcBef>
                <a:spcPct val="0"/>
              </a:spcBef>
              <a:spcAft>
                <a:spcPct val="0"/>
              </a:spcAft>
              <a:buFont typeface="Arial" pitchFamily="34" charset="0"/>
              <a:buChar char="•"/>
            </a:pPr>
            <a:r>
              <a:rPr lang="en-ZA" sz="1600" b="1" dirty="0">
                <a:solidFill>
                  <a:prstClr val="black"/>
                </a:solidFill>
                <a:latin typeface="Arial" pitchFamily="34" charset="0"/>
                <a:ea typeface="MS PGothic" pitchFamily="34" charset="-128"/>
                <a:cs typeface="Arial" pitchFamily="34" charset="0"/>
              </a:rPr>
              <a:t>Age Categories:</a:t>
            </a:r>
          </a:p>
          <a:p>
            <a:pPr lvl="1" defTabSz="457200" fontAlgn="base">
              <a:spcBef>
                <a:spcPct val="0"/>
              </a:spcBef>
              <a:spcAft>
                <a:spcPct val="0"/>
              </a:spcAft>
            </a:pPr>
            <a:endParaRPr lang="en-ZA" sz="1400" dirty="0" smtClean="0">
              <a:solidFill>
                <a:prstClr val="black"/>
              </a:solidFill>
              <a:latin typeface="Arial" pitchFamily="34" charset="0"/>
              <a:ea typeface="MS PGothic" pitchFamily="34" charset="-128"/>
              <a:cs typeface="Arial" pitchFamily="34" charset="0"/>
            </a:endParaRPr>
          </a:p>
          <a:p>
            <a:pPr lvl="1" defTabSz="457200" fontAlgn="base">
              <a:spcBef>
                <a:spcPct val="0"/>
              </a:spcBef>
              <a:spcAft>
                <a:spcPct val="0"/>
              </a:spcAft>
            </a:pPr>
            <a:endParaRPr lang="en-ZA" sz="1400" dirty="0">
              <a:solidFill>
                <a:prstClr val="black"/>
              </a:solidFill>
              <a:latin typeface="Arial" pitchFamily="34" charset="0"/>
              <a:ea typeface="MS PGothic" pitchFamily="34" charset="-128"/>
              <a:cs typeface="Arial" pitchFamily="34" charset="0"/>
            </a:endParaRPr>
          </a:p>
          <a:p>
            <a:pPr lvl="1" defTabSz="457200" fontAlgn="base">
              <a:spcBef>
                <a:spcPct val="0"/>
              </a:spcBef>
              <a:spcAft>
                <a:spcPct val="0"/>
              </a:spcAft>
            </a:pPr>
            <a:endParaRPr lang="en-ZA" sz="1400" dirty="0">
              <a:solidFill>
                <a:prstClr val="black"/>
              </a:solidFill>
              <a:latin typeface="Arial" pitchFamily="34" charset="0"/>
              <a:ea typeface="MS PGothic" pitchFamily="34" charset="-128"/>
              <a:cs typeface="Arial" pitchFamily="34" charset="0"/>
            </a:endParaRPr>
          </a:p>
          <a:p>
            <a:pPr marL="285750" indent="-285750" defTabSz="457200" fontAlgn="base">
              <a:spcBef>
                <a:spcPct val="0"/>
              </a:spcBef>
              <a:spcAft>
                <a:spcPct val="0"/>
              </a:spcAft>
              <a:buFont typeface="Arial" pitchFamily="34" charset="0"/>
              <a:buChar char="•"/>
            </a:pPr>
            <a:endParaRPr lang="en-ZA" dirty="0" smtClean="0">
              <a:solidFill>
                <a:prstClr val="black"/>
              </a:solidFill>
              <a:latin typeface="Arial" pitchFamily="34" charset="0"/>
              <a:ea typeface="MS PGothic" pitchFamily="34" charset="-128"/>
              <a:cs typeface="Arial" pitchFamily="34" charset="0"/>
            </a:endParaRPr>
          </a:p>
          <a:p>
            <a:pPr marL="285750" indent="-285750" defTabSz="457200" fontAlgn="base">
              <a:spcBef>
                <a:spcPct val="0"/>
              </a:spcBef>
              <a:spcAft>
                <a:spcPct val="0"/>
              </a:spcAft>
              <a:buFont typeface="Arial" pitchFamily="34" charset="0"/>
              <a:buChar char="•"/>
            </a:pPr>
            <a:endParaRPr lang="en-ZA" dirty="0">
              <a:solidFill>
                <a:prstClr val="black"/>
              </a:solidFill>
              <a:latin typeface="Arial" pitchFamily="34" charset="0"/>
              <a:ea typeface="MS PGothic" pitchFamily="34" charset="-128"/>
              <a:cs typeface="Arial" pitchFamily="34" charset="0"/>
            </a:endParaRPr>
          </a:p>
          <a:p>
            <a:pPr marL="285750" indent="-285750" defTabSz="457200" fontAlgn="base">
              <a:spcBef>
                <a:spcPct val="0"/>
              </a:spcBef>
              <a:spcAft>
                <a:spcPct val="0"/>
              </a:spcAft>
              <a:buFont typeface="Arial" pitchFamily="34" charset="0"/>
              <a:buChar char="•"/>
            </a:pPr>
            <a:endParaRPr lang="en-ZA" dirty="0" smtClean="0">
              <a:solidFill>
                <a:prstClr val="black"/>
              </a:solidFill>
              <a:latin typeface="Arial" pitchFamily="34" charset="0"/>
              <a:ea typeface="MS PGothic" pitchFamily="34" charset="-128"/>
              <a:cs typeface="Arial" pitchFamily="34" charset="0"/>
            </a:endParaRPr>
          </a:p>
          <a:p>
            <a:pPr marL="285750" indent="-285750" defTabSz="457200" fontAlgn="base">
              <a:spcBef>
                <a:spcPct val="0"/>
              </a:spcBef>
              <a:spcAft>
                <a:spcPct val="0"/>
              </a:spcAft>
              <a:buFont typeface="Arial" pitchFamily="34" charset="0"/>
              <a:buChar char="•"/>
            </a:pPr>
            <a:endParaRPr lang="en-ZA" dirty="0" smtClean="0">
              <a:solidFill>
                <a:prstClr val="black"/>
              </a:solidFill>
              <a:latin typeface="Arial" pitchFamily="34" charset="0"/>
              <a:ea typeface="MS PGothic" pitchFamily="34" charset="-128"/>
              <a:cs typeface="Arial" pitchFamily="34" charset="0"/>
            </a:endParaRPr>
          </a:p>
          <a:p>
            <a:pPr marL="285750" indent="-285750" defTabSz="457200" fontAlgn="base">
              <a:spcBef>
                <a:spcPct val="0"/>
              </a:spcBef>
              <a:spcAft>
                <a:spcPct val="0"/>
              </a:spcAft>
              <a:buFont typeface="Arial" pitchFamily="34" charset="0"/>
              <a:buChar char="•"/>
            </a:pPr>
            <a:r>
              <a:rPr lang="en-ZA" sz="1600" b="1" dirty="0">
                <a:solidFill>
                  <a:prstClr val="black"/>
                </a:solidFill>
                <a:latin typeface="Arial" pitchFamily="34" charset="0"/>
                <a:ea typeface="MS PGothic" pitchFamily="34" charset="-128"/>
                <a:cs typeface="Arial" pitchFamily="34" charset="0"/>
              </a:rPr>
              <a:t>Top 5 Benefits Claims Reasons:</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Contract expired </a:t>
            </a:r>
            <a:r>
              <a:rPr lang="en-ZA" sz="1100" dirty="0">
                <a:solidFill>
                  <a:prstClr val="black"/>
                </a:solidFill>
                <a:latin typeface="Arial" pitchFamily="34" charset="0"/>
                <a:ea typeface="MS PGothic" pitchFamily="34" charset="-128"/>
                <a:cs typeface="Arial" pitchFamily="34" charset="0"/>
              </a:rPr>
              <a:t>	</a:t>
            </a:r>
            <a:r>
              <a:rPr lang="en-ZA" sz="1100" dirty="0" smtClean="0">
                <a:solidFill>
                  <a:prstClr val="black"/>
                </a:solidFill>
                <a:latin typeface="Arial" pitchFamily="34" charset="0"/>
                <a:ea typeface="MS PGothic" pitchFamily="34" charset="-128"/>
                <a:cs typeface="Arial" pitchFamily="34" charset="0"/>
              </a:rPr>
              <a:t>		(2 997 831) – 40%</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Dismissed 	</a:t>
            </a:r>
            <a:r>
              <a:rPr lang="en-ZA" sz="1100" dirty="0">
                <a:solidFill>
                  <a:prstClr val="black"/>
                </a:solidFill>
                <a:latin typeface="Arial" pitchFamily="34" charset="0"/>
                <a:ea typeface="MS PGothic" pitchFamily="34" charset="-128"/>
                <a:cs typeface="Arial" pitchFamily="34" charset="0"/>
              </a:rPr>
              <a:t>	</a:t>
            </a:r>
            <a:r>
              <a:rPr lang="en-ZA" sz="1100" dirty="0" smtClean="0">
                <a:solidFill>
                  <a:prstClr val="black"/>
                </a:solidFill>
                <a:latin typeface="Arial" pitchFamily="34" charset="0"/>
                <a:ea typeface="MS PGothic" pitchFamily="34" charset="-128"/>
                <a:cs typeface="Arial" pitchFamily="34" charset="0"/>
              </a:rPr>
              <a:t>	(1 433 132) – 19%</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Retrenched	</a:t>
            </a:r>
            <a:r>
              <a:rPr lang="en-ZA" sz="1100" dirty="0">
                <a:solidFill>
                  <a:prstClr val="black"/>
                </a:solidFill>
                <a:latin typeface="Arial" pitchFamily="34" charset="0"/>
                <a:ea typeface="MS PGothic" pitchFamily="34" charset="-128"/>
                <a:cs typeface="Arial" pitchFamily="34" charset="0"/>
              </a:rPr>
              <a:t>	</a:t>
            </a:r>
            <a:r>
              <a:rPr lang="en-ZA" sz="1100" dirty="0" smtClean="0">
                <a:solidFill>
                  <a:prstClr val="black"/>
                </a:solidFill>
                <a:latin typeface="Arial" pitchFamily="34" charset="0"/>
                <a:ea typeface="MS PGothic" pitchFamily="34" charset="-128"/>
                <a:cs typeface="Arial" pitchFamily="34" charset="0"/>
              </a:rPr>
              <a:t>	(1 106 627) – 15%</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pitchFamily="34" charset="0"/>
                <a:ea typeface="MS PGothic" pitchFamily="34" charset="-128"/>
                <a:cs typeface="Arial" pitchFamily="34" charset="0"/>
              </a:rPr>
              <a:t>Employer Initiated Retirement 	(1 078 588) – 14%</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Deceased</a:t>
            </a:r>
            <a:r>
              <a:rPr lang="en-ZA" sz="1100" dirty="0">
                <a:solidFill>
                  <a:prstClr val="black"/>
                </a:solidFill>
                <a:latin typeface="Arial" pitchFamily="34" charset="0"/>
                <a:ea typeface="MS PGothic" pitchFamily="34" charset="-128"/>
                <a:cs typeface="Arial" pitchFamily="34" charset="0"/>
              </a:rPr>
              <a:t>			(182 781) – 2</a:t>
            </a:r>
            <a:r>
              <a:rPr lang="en-ZA" sz="1100" dirty="0" smtClean="0">
                <a:solidFill>
                  <a:prstClr val="black"/>
                </a:solidFill>
                <a:latin typeface="Arial" pitchFamily="34" charset="0"/>
                <a:ea typeface="MS PGothic" pitchFamily="34" charset="-128"/>
                <a:cs typeface="Arial" pitchFamily="34" charset="0"/>
              </a:rPr>
              <a:t>%</a:t>
            </a:r>
            <a:endParaRPr lang="en-ZA" sz="1100" dirty="0">
              <a:solidFill>
                <a:prstClr val="black"/>
              </a:solidFill>
              <a:latin typeface="Arial" pitchFamily="34" charset="0"/>
              <a:ea typeface="MS PGothic" pitchFamily="34" charset="-128"/>
              <a:cs typeface="Arial" pitchFamily="34" charset="0"/>
            </a:endParaRPr>
          </a:p>
        </p:txBody>
      </p:sp>
      <p:sp>
        <p:nvSpPr>
          <p:cNvPr id="5" name="TextBox 4"/>
          <p:cNvSpPr txBox="1"/>
          <p:nvPr/>
        </p:nvSpPr>
        <p:spPr>
          <a:xfrm>
            <a:off x="457200" y="760025"/>
            <a:ext cx="8229600" cy="461665"/>
          </a:xfrm>
          <a:prstGeom prst="rect">
            <a:avLst/>
          </a:prstGeom>
          <a:noFill/>
        </p:spPr>
        <p:txBody>
          <a:bodyPr wrap="square" rtlCol="0">
            <a:spAutoFit/>
          </a:bodyPr>
          <a:lstStyle/>
          <a:p>
            <a:pPr algn="ctr" defTabSz="457200" fontAlgn="base">
              <a:spcBef>
                <a:spcPct val="0"/>
              </a:spcBef>
              <a:spcAft>
                <a:spcPct val="0"/>
              </a:spcAft>
            </a:pPr>
            <a:r>
              <a:rPr lang="en-ZA" sz="2400" dirty="0" smtClean="0">
                <a:solidFill>
                  <a:prstClr val="black"/>
                </a:solidFill>
                <a:latin typeface="Arial" charset="0"/>
                <a:ea typeface="MS PGothic" pitchFamily="34" charset="-128"/>
              </a:rPr>
              <a:t>Summary: Claims Processed</a:t>
            </a:r>
            <a:endParaRPr lang="en-ZA" sz="2400" dirty="0">
              <a:solidFill>
                <a:prstClr val="black"/>
              </a:solidFill>
              <a:latin typeface="Arial" charset="0"/>
              <a:ea typeface="MS PGothic" pitchFamily="34" charset="-128"/>
            </a:endParaRPr>
          </a:p>
        </p:txBody>
      </p:sp>
      <p:sp>
        <p:nvSpPr>
          <p:cNvPr id="8" name="TextBox 7"/>
          <p:cNvSpPr txBox="1"/>
          <p:nvPr/>
        </p:nvSpPr>
        <p:spPr>
          <a:xfrm>
            <a:off x="4797831" y="1508164"/>
            <a:ext cx="4025735" cy="5432256"/>
          </a:xfrm>
          <a:prstGeom prst="rect">
            <a:avLst/>
          </a:prstGeom>
          <a:noFill/>
        </p:spPr>
        <p:txBody>
          <a:bodyPr wrap="square" rtlCol="0">
            <a:spAutoFit/>
          </a:bodyPr>
          <a:lstStyle/>
          <a:p>
            <a:pPr defTabSz="457200" fontAlgn="base">
              <a:spcBef>
                <a:spcPct val="0"/>
              </a:spcBef>
              <a:spcAft>
                <a:spcPct val="0"/>
              </a:spcAft>
            </a:pPr>
            <a:r>
              <a:rPr lang="en-ZA" sz="1600" b="1" dirty="0" smtClean="0">
                <a:solidFill>
                  <a:srgbClr val="C0504D">
                    <a:lumMod val="75000"/>
                  </a:srgbClr>
                </a:solidFill>
                <a:latin typeface="Arial" pitchFamily="34" charset="0"/>
                <a:ea typeface="MS PGothic" pitchFamily="34" charset="-128"/>
                <a:cs typeface="Arial" pitchFamily="34" charset="0"/>
              </a:rPr>
              <a:t>APRIL 2018 – MARCH 2019</a:t>
            </a:r>
          </a:p>
          <a:p>
            <a:pPr marL="285750" indent="-285750" defTabSz="457200" fontAlgn="base">
              <a:spcBef>
                <a:spcPct val="0"/>
              </a:spcBef>
              <a:spcAft>
                <a:spcPct val="0"/>
              </a:spcAft>
              <a:buFont typeface="Arial" pitchFamily="34" charset="0"/>
              <a:buChar char="•"/>
            </a:pPr>
            <a:r>
              <a:rPr lang="en-ZA" sz="1600" b="1" dirty="0" smtClean="0">
                <a:solidFill>
                  <a:prstClr val="black"/>
                </a:solidFill>
                <a:latin typeface="Arial" pitchFamily="34" charset="0"/>
                <a:ea typeface="MS PGothic" pitchFamily="34" charset="-128"/>
                <a:cs typeface="Arial" pitchFamily="34" charset="0"/>
              </a:rPr>
              <a:t>Top </a:t>
            </a:r>
            <a:r>
              <a:rPr lang="en-ZA" sz="1600" b="1" dirty="0">
                <a:solidFill>
                  <a:prstClr val="black"/>
                </a:solidFill>
                <a:latin typeface="Arial" pitchFamily="34" charset="0"/>
                <a:ea typeface="MS PGothic" pitchFamily="34" charset="-128"/>
                <a:cs typeface="Arial" pitchFamily="34" charset="0"/>
              </a:rPr>
              <a:t>5 Sectors by Claims Processed</a:t>
            </a:r>
            <a:r>
              <a:rPr lang="en-ZA" sz="1600" b="1" dirty="0" smtClean="0">
                <a:solidFill>
                  <a:prstClr val="black"/>
                </a:solidFill>
                <a:latin typeface="Arial" pitchFamily="34" charset="0"/>
                <a:ea typeface="MS PGothic" pitchFamily="34" charset="-128"/>
                <a:cs typeface="Arial" pitchFamily="34" charset="0"/>
              </a:rPr>
              <a:t>:</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pitchFamily="34" charset="0"/>
                <a:ea typeface="MS PGothic" pitchFamily="34" charset="-128"/>
                <a:cs typeface="Arial" pitchFamily="34" charset="0"/>
              </a:rPr>
              <a:t>Personal </a:t>
            </a:r>
            <a:r>
              <a:rPr lang="en-ZA" sz="1100" dirty="0" smtClean="0">
                <a:solidFill>
                  <a:prstClr val="black"/>
                </a:solidFill>
                <a:latin typeface="Arial" pitchFamily="34" charset="0"/>
                <a:ea typeface="MS PGothic" pitchFamily="34" charset="-128"/>
                <a:cs typeface="Arial" pitchFamily="34" charset="0"/>
              </a:rPr>
              <a:t>Services	205 553 -  </a:t>
            </a:r>
            <a:r>
              <a:rPr lang="en-ZA" sz="1100" dirty="0">
                <a:solidFill>
                  <a:prstClr val="black"/>
                </a:solidFill>
                <a:latin typeface="Arial" pitchFamily="34" charset="0"/>
                <a:ea typeface="MS PGothic" pitchFamily="34" charset="-128"/>
                <a:cs typeface="Arial" pitchFamily="34" charset="0"/>
              </a:rPr>
              <a:t>(25%)</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Trade			181 </a:t>
            </a:r>
            <a:r>
              <a:rPr lang="en-ZA" sz="1100" dirty="0">
                <a:solidFill>
                  <a:prstClr val="black"/>
                </a:solidFill>
                <a:latin typeface="Arial" pitchFamily="34" charset="0"/>
                <a:ea typeface="MS PGothic" pitchFamily="34" charset="-128"/>
                <a:cs typeface="Arial" pitchFamily="34" charset="0"/>
              </a:rPr>
              <a:t>714 </a:t>
            </a:r>
            <a:r>
              <a:rPr lang="en-ZA" sz="1100" dirty="0" smtClean="0">
                <a:solidFill>
                  <a:prstClr val="black"/>
                </a:solidFill>
                <a:latin typeface="Arial" pitchFamily="34" charset="0"/>
                <a:ea typeface="MS PGothic" pitchFamily="34" charset="-128"/>
                <a:cs typeface="Arial" pitchFamily="34" charset="0"/>
              </a:rPr>
              <a:t> - (</a:t>
            </a:r>
            <a:r>
              <a:rPr lang="en-ZA" sz="1100" dirty="0">
                <a:solidFill>
                  <a:prstClr val="black"/>
                </a:solidFill>
                <a:latin typeface="Arial" pitchFamily="34" charset="0"/>
                <a:ea typeface="MS PGothic" pitchFamily="34" charset="-128"/>
                <a:cs typeface="Arial" pitchFamily="34" charset="0"/>
              </a:rPr>
              <a:t>22%)</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pitchFamily="34" charset="0"/>
                <a:ea typeface="MS PGothic" pitchFamily="34" charset="-128"/>
                <a:cs typeface="Arial" pitchFamily="34" charset="0"/>
              </a:rPr>
              <a:t>Building 	</a:t>
            </a:r>
            <a:r>
              <a:rPr lang="en-ZA" sz="1100" dirty="0" smtClean="0">
                <a:solidFill>
                  <a:prstClr val="black"/>
                </a:solidFill>
                <a:latin typeface="Arial" pitchFamily="34" charset="0"/>
                <a:ea typeface="MS PGothic" pitchFamily="34" charset="-128"/>
                <a:cs typeface="Arial" pitchFamily="34" charset="0"/>
              </a:rPr>
              <a:t>		69 652 - (9</a:t>
            </a:r>
            <a:r>
              <a:rPr lang="en-ZA" sz="1100" dirty="0">
                <a:solidFill>
                  <a:prstClr val="black"/>
                </a:solidFill>
                <a:latin typeface="Arial" pitchFamily="34" charset="0"/>
                <a:ea typeface="MS PGothic" pitchFamily="34" charset="-128"/>
                <a:cs typeface="Arial" pitchFamily="34" charset="0"/>
              </a:rPr>
              <a:t>%)</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pitchFamily="34" charset="0"/>
                <a:ea typeface="MS PGothic" pitchFamily="34" charset="-128"/>
                <a:cs typeface="Arial" pitchFamily="34" charset="0"/>
              </a:rPr>
              <a:t>Agriculture 	</a:t>
            </a:r>
            <a:r>
              <a:rPr lang="en-ZA" sz="1100" dirty="0" smtClean="0">
                <a:solidFill>
                  <a:prstClr val="black"/>
                </a:solidFill>
                <a:latin typeface="Arial" pitchFamily="34" charset="0"/>
                <a:ea typeface="MS PGothic" pitchFamily="34" charset="-128"/>
                <a:cs typeface="Arial" pitchFamily="34" charset="0"/>
              </a:rPr>
              <a:t>	68 494 - (8</a:t>
            </a:r>
            <a:r>
              <a:rPr lang="en-ZA" sz="1100" dirty="0">
                <a:solidFill>
                  <a:prstClr val="black"/>
                </a:solidFill>
                <a:latin typeface="Arial" pitchFamily="34" charset="0"/>
                <a:ea typeface="MS PGothic" pitchFamily="34" charset="-128"/>
                <a:cs typeface="Arial" pitchFamily="34" charset="0"/>
              </a:rPr>
              <a:t>%)</a:t>
            </a:r>
          </a:p>
          <a:p>
            <a:pPr marL="742950" lvl="1" indent="-285750" defTabSz="457200" fontAlgn="base">
              <a:spcBef>
                <a:spcPct val="0"/>
              </a:spcBef>
              <a:spcAft>
                <a:spcPct val="0"/>
              </a:spcAft>
              <a:buFont typeface="Arial" pitchFamily="34" charset="0"/>
              <a:buChar char="•"/>
            </a:pPr>
            <a:r>
              <a:rPr lang="en-ZA" sz="1100" dirty="0" smtClean="0">
                <a:solidFill>
                  <a:prstClr val="black"/>
                </a:solidFill>
                <a:latin typeface="Arial" pitchFamily="34" charset="0"/>
                <a:ea typeface="MS PGothic" pitchFamily="34" charset="-128"/>
                <a:cs typeface="Arial" pitchFamily="34" charset="0"/>
              </a:rPr>
              <a:t>Air			41 640 - (5</a:t>
            </a:r>
            <a:r>
              <a:rPr lang="en-ZA" sz="1100" dirty="0">
                <a:solidFill>
                  <a:prstClr val="black"/>
                </a:solidFill>
                <a:latin typeface="Arial" pitchFamily="34" charset="0"/>
                <a:ea typeface="MS PGothic" pitchFamily="34" charset="-128"/>
                <a:cs typeface="Arial" pitchFamily="34" charset="0"/>
              </a:rPr>
              <a:t>%)</a:t>
            </a:r>
          </a:p>
          <a:p>
            <a:pPr defTabSz="457200" fontAlgn="base">
              <a:spcBef>
                <a:spcPct val="0"/>
              </a:spcBef>
              <a:spcAft>
                <a:spcPct val="0"/>
              </a:spcAft>
            </a:pPr>
            <a:endParaRPr lang="en-ZA" sz="1600" dirty="0" smtClean="0">
              <a:solidFill>
                <a:prstClr val="black"/>
              </a:solidFill>
              <a:latin typeface="Arial" pitchFamily="34" charset="0"/>
              <a:ea typeface="MS PGothic" pitchFamily="34" charset="-128"/>
              <a:cs typeface="Arial" pitchFamily="34" charset="0"/>
            </a:endParaRPr>
          </a:p>
          <a:p>
            <a:pPr marL="285750" indent="-285750" defTabSz="457200" fontAlgn="base">
              <a:spcBef>
                <a:spcPct val="0"/>
              </a:spcBef>
              <a:spcAft>
                <a:spcPct val="0"/>
              </a:spcAft>
              <a:buFont typeface="Arial" pitchFamily="34" charset="0"/>
              <a:buChar char="•"/>
            </a:pPr>
            <a:r>
              <a:rPr lang="en-ZA" sz="1600" b="1" dirty="0">
                <a:solidFill>
                  <a:prstClr val="black"/>
                </a:solidFill>
                <a:latin typeface="Arial" pitchFamily="34" charset="0"/>
                <a:ea typeface="MS PGothic" pitchFamily="34" charset="-128"/>
                <a:cs typeface="Arial" pitchFamily="34" charset="0"/>
              </a:rPr>
              <a:t>Age Categories:</a:t>
            </a:r>
          </a:p>
          <a:p>
            <a:pPr defTabSz="457200" fontAlgn="base">
              <a:spcBef>
                <a:spcPct val="0"/>
              </a:spcBef>
              <a:spcAft>
                <a:spcPct val="0"/>
              </a:spcAft>
            </a:pPr>
            <a:endParaRPr lang="en-ZA" dirty="0" smtClean="0">
              <a:solidFill>
                <a:prstClr val="black"/>
              </a:solidFill>
              <a:latin typeface="Arial" charset="0"/>
              <a:ea typeface="MS PGothic" pitchFamily="34" charset="-128"/>
            </a:endParaRPr>
          </a:p>
          <a:p>
            <a:pPr defTabSz="457200" fontAlgn="base">
              <a:spcBef>
                <a:spcPct val="0"/>
              </a:spcBef>
              <a:spcAft>
                <a:spcPct val="0"/>
              </a:spcAft>
            </a:pPr>
            <a:endParaRPr lang="en-ZA" dirty="0">
              <a:solidFill>
                <a:prstClr val="black"/>
              </a:solidFill>
              <a:latin typeface="Arial" charset="0"/>
              <a:ea typeface="MS PGothic" pitchFamily="34" charset="-128"/>
            </a:endParaRPr>
          </a:p>
          <a:p>
            <a:pPr defTabSz="457200" fontAlgn="base">
              <a:spcBef>
                <a:spcPct val="0"/>
              </a:spcBef>
              <a:spcAft>
                <a:spcPct val="0"/>
              </a:spcAft>
            </a:pPr>
            <a:endParaRPr lang="en-ZA" dirty="0" smtClean="0">
              <a:solidFill>
                <a:prstClr val="black"/>
              </a:solidFill>
              <a:latin typeface="Arial" charset="0"/>
              <a:ea typeface="MS PGothic" pitchFamily="34" charset="-128"/>
            </a:endParaRPr>
          </a:p>
          <a:p>
            <a:pPr defTabSz="457200" fontAlgn="base">
              <a:spcBef>
                <a:spcPct val="0"/>
              </a:spcBef>
              <a:spcAft>
                <a:spcPct val="0"/>
              </a:spcAft>
            </a:pPr>
            <a:endParaRPr lang="en-ZA" dirty="0">
              <a:solidFill>
                <a:prstClr val="black"/>
              </a:solidFill>
              <a:latin typeface="Arial" charset="0"/>
              <a:ea typeface="MS PGothic" pitchFamily="34" charset="-128"/>
            </a:endParaRPr>
          </a:p>
          <a:p>
            <a:pPr defTabSz="457200" fontAlgn="base">
              <a:spcBef>
                <a:spcPct val="0"/>
              </a:spcBef>
              <a:spcAft>
                <a:spcPct val="0"/>
              </a:spcAft>
            </a:pPr>
            <a:endParaRPr lang="en-ZA" dirty="0" smtClean="0">
              <a:solidFill>
                <a:prstClr val="black"/>
              </a:solidFill>
              <a:latin typeface="Arial" charset="0"/>
              <a:ea typeface="MS PGothic" pitchFamily="34" charset="-128"/>
            </a:endParaRPr>
          </a:p>
          <a:p>
            <a:pPr defTabSz="457200" fontAlgn="base">
              <a:spcBef>
                <a:spcPct val="0"/>
              </a:spcBef>
              <a:spcAft>
                <a:spcPct val="0"/>
              </a:spcAft>
            </a:pPr>
            <a:endParaRPr lang="en-ZA" dirty="0">
              <a:solidFill>
                <a:prstClr val="black"/>
              </a:solidFill>
              <a:latin typeface="Arial" charset="0"/>
              <a:ea typeface="MS PGothic" pitchFamily="34" charset="-128"/>
            </a:endParaRPr>
          </a:p>
          <a:p>
            <a:pPr marL="285750" indent="-285750" defTabSz="457200" fontAlgn="base">
              <a:spcBef>
                <a:spcPct val="0"/>
              </a:spcBef>
              <a:spcAft>
                <a:spcPct val="0"/>
              </a:spcAft>
              <a:buFont typeface="Arial" pitchFamily="34" charset="0"/>
              <a:buChar char="•"/>
            </a:pPr>
            <a:r>
              <a:rPr lang="en-ZA" b="1" dirty="0" smtClean="0">
                <a:solidFill>
                  <a:prstClr val="black"/>
                </a:solidFill>
                <a:latin typeface="Arial" pitchFamily="34" charset="0"/>
                <a:ea typeface="MS PGothic" pitchFamily="34" charset="-128"/>
                <a:cs typeface="Arial" pitchFamily="34" charset="0"/>
              </a:rPr>
              <a:t>Top </a:t>
            </a:r>
            <a:r>
              <a:rPr lang="en-ZA" b="1" dirty="0">
                <a:solidFill>
                  <a:prstClr val="black"/>
                </a:solidFill>
                <a:latin typeface="Arial" pitchFamily="34" charset="0"/>
                <a:ea typeface="MS PGothic" pitchFamily="34" charset="-128"/>
                <a:cs typeface="Arial" pitchFamily="34" charset="0"/>
              </a:rPr>
              <a:t>5 Benefits Claims Reasons:</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charset="0"/>
                <a:ea typeface="MS PGothic" pitchFamily="34" charset="-128"/>
              </a:rPr>
              <a:t>Contract expired 			(331 812) – 41%</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charset="0"/>
                <a:ea typeface="MS PGothic" pitchFamily="34" charset="-128"/>
              </a:rPr>
              <a:t>Dismissed 			(155 989) – 19%</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charset="0"/>
                <a:ea typeface="MS PGothic" pitchFamily="34" charset="-128"/>
              </a:rPr>
              <a:t>Retrenched			(115 270) – 14%</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charset="0"/>
                <a:ea typeface="MS PGothic" pitchFamily="34" charset="-128"/>
              </a:rPr>
              <a:t>Maternity				(114 675) – 14%</a:t>
            </a:r>
          </a:p>
          <a:p>
            <a:pPr marL="742950" lvl="1" indent="-285750" defTabSz="457200" fontAlgn="base">
              <a:spcBef>
                <a:spcPct val="0"/>
              </a:spcBef>
              <a:spcAft>
                <a:spcPct val="0"/>
              </a:spcAft>
              <a:buFont typeface="Arial" pitchFamily="34" charset="0"/>
              <a:buChar char="•"/>
            </a:pPr>
            <a:r>
              <a:rPr lang="en-ZA" sz="1100" dirty="0">
                <a:solidFill>
                  <a:prstClr val="black"/>
                </a:solidFill>
                <a:latin typeface="Arial" charset="0"/>
                <a:ea typeface="MS PGothic" pitchFamily="34" charset="-128"/>
              </a:rPr>
              <a:t>Retired				(43 191) – 5</a:t>
            </a:r>
            <a:r>
              <a:rPr lang="en-ZA" sz="1100" dirty="0" smtClean="0">
                <a:solidFill>
                  <a:prstClr val="black"/>
                </a:solidFill>
                <a:latin typeface="Arial" charset="0"/>
                <a:ea typeface="MS PGothic" pitchFamily="34" charset="-128"/>
              </a:rPr>
              <a:t>%</a:t>
            </a:r>
            <a:endParaRPr lang="en-ZA" sz="1100" dirty="0">
              <a:solidFill>
                <a:prstClr val="black"/>
              </a:solidFill>
              <a:latin typeface="Arial" charset="0"/>
              <a:ea typeface="MS PGothic" pitchFamily="34" charset="-128"/>
            </a:endParaRPr>
          </a:p>
          <a:p>
            <a:pPr defTabSz="457200" fontAlgn="base">
              <a:spcBef>
                <a:spcPct val="0"/>
              </a:spcBef>
              <a:spcAft>
                <a:spcPct val="0"/>
              </a:spcAft>
            </a:pPr>
            <a:endParaRPr lang="en-ZA" dirty="0" smtClean="0">
              <a:solidFill>
                <a:prstClr val="black"/>
              </a:solidFill>
              <a:latin typeface="Arial" charset="0"/>
              <a:ea typeface="MS PGothic" pitchFamily="34" charset="-128"/>
            </a:endParaRPr>
          </a:p>
          <a:p>
            <a:pPr defTabSz="457200" fontAlgn="base">
              <a:spcBef>
                <a:spcPct val="0"/>
              </a:spcBef>
              <a:spcAft>
                <a:spcPct val="0"/>
              </a:spcAft>
            </a:pPr>
            <a:endParaRPr lang="en-ZA" dirty="0">
              <a:solidFill>
                <a:prstClr val="black"/>
              </a:solidFill>
              <a:latin typeface="Arial" charset="0"/>
              <a:ea typeface="MS PGothic" pitchFamily="34" charset="-128"/>
            </a:endParaRPr>
          </a:p>
        </p:txBody>
      </p:sp>
      <p:cxnSp>
        <p:nvCxnSpPr>
          <p:cNvPr id="14" name="Straight Connector 13"/>
          <p:cNvCxnSpPr/>
          <p:nvPr/>
        </p:nvCxnSpPr>
        <p:spPr>
          <a:xfrm>
            <a:off x="4572000" y="1401293"/>
            <a:ext cx="0" cy="51301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8113" y="3384587"/>
            <a:ext cx="3798887" cy="172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898" y="3338394"/>
            <a:ext cx="3800475"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44</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32583554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45</a:t>
            </a:fld>
            <a:endParaRPr lang="en-US"/>
          </a:p>
        </p:txBody>
      </p:sp>
      <p:sp>
        <p:nvSpPr>
          <p:cNvPr id="5" name="TextBox 4"/>
          <p:cNvSpPr txBox="1"/>
          <p:nvPr/>
        </p:nvSpPr>
        <p:spPr>
          <a:xfrm>
            <a:off x="534390" y="593766"/>
            <a:ext cx="8152410" cy="830997"/>
          </a:xfrm>
          <a:prstGeom prst="rect">
            <a:avLst/>
          </a:prstGeom>
          <a:noFill/>
        </p:spPr>
        <p:txBody>
          <a:bodyPr wrap="square" rtlCol="0">
            <a:spAutoFit/>
          </a:bodyPr>
          <a:lstStyle/>
          <a:p>
            <a:pPr algn="ctr" defTabSz="457200" fontAlgn="base">
              <a:spcBef>
                <a:spcPct val="0"/>
              </a:spcBef>
              <a:spcAft>
                <a:spcPct val="0"/>
              </a:spcAft>
            </a:pPr>
            <a:r>
              <a:rPr lang="en-ZA" sz="2400" dirty="0" smtClean="0">
                <a:solidFill>
                  <a:prstClr val="black"/>
                </a:solidFill>
                <a:latin typeface="Arial" charset="0"/>
                <a:ea typeface="MS PGothic" pitchFamily="34" charset="-128"/>
              </a:rPr>
              <a:t>Top 10 Industry Sectors by Age Categories</a:t>
            </a:r>
          </a:p>
          <a:p>
            <a:pPr algn="ctr" defTabSz="457200" fontAlgn="base">
              <a:spcBef>
                <a:spcPct val="0"/>
              </a:spcBef>
              <a:spcAft>
                <a:spcPct val="0"/>
              </a:spcAft>
            </a:pPr>
            <a:endParaRPr lang="en-ZA" sz="2400" dirty="0">
              <a:solidFill>
                <a:prstClr val="black"/>
              </a:solidFill>
              <a:latin typeface="Arial" charset="0"/>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335109984"/>
              </p:ext>
            </p:extLst>
          </p:nvPr>
        </p:nvGraphicFramePr>
        <p:xfrm>
          <a:off x="356265" y="1424763"/>
          <a:ext cx="8419600" cy="2476500"/>
        </p:xfrm>
        <a:graphic>
          <a:graphicData uri="http://schemas.openxmlformats.org/drawingml/2006/table">
            <a:tbl>
              <a:tblPr/>
              <a:tblGrid>
                <a:gridCol w="2004667">
                  <a:extLst>
                    <a:ext uri="{9D8B030D-6E8A-4147-A177-3AD203B41FA5}">
                      <a16:colId xmlns:a16="http://schemas.microsoft.com/office/drawing/2014/main" xmlns="" val="20000"/>
                    </a:ext>
                  </a:extLst>
                </a:gridCol>
                <a:gridCol w="916419">
                  <a:extLst>
                    <a:ext uri="{9D8B030D-6E8A-4147-A177-3AD203B41FA5}">
                      <a16:colId xmlns:a16="http://schemas.microsoft.com/office/drawing/2014/main" xmlns="" val="20001"/>
                    </a:ext>
                  </a:extLst>
                </a:gridCol>
                <a:gridCol w="916419">
                  <a:extLst>
                    <a:ext uri="{9D8B030D-6E8A-4147-A177-3AD203B41FA5}">
                      <a16:colId xmlns:a16="http://schemas.microsoft.com/office/drawing/2014/main" xmlns="" val="20002"/>
                    </a:ext>
                  </a:extLst>
                </a:gridCol>
                <a:gridCol w="916419">
                  <a:extLst>
                    <a:ext uri="{9D8B030D-6E8A-4147-A177-3AD203B41FA5}">
                      <a16:colId xmlns:a16="http://schemas.microsoft.com/office/drawing/2014/main" xmlns="" val="20003"/>
                    </a:ext>
                  </a:extLst>
                </a:gridCol>
                <a:gridCol w="916419">
                  <a:extLst>
                    <a:ext uri="{9D8B030D-6E8A-4147-A177-3AD203B41FA5}">
                      <a16:colId xmlns:a16="http://schemas.microsoft.com/office/drawing/2014/main" xmlns="" val="20004"/>
                    </a:ext>
                  </a:extLst>
                </a:gridCol>
                <a:gridCol w="916419">
                  <a:extLst>
                    <a:ext uri="{9D8B030D-6E8A-4147-A177-3AD203B41FA5}">
                      <a16:colId xmlns:a16="http://schemas.microsoft.com/office/drawing/2014/main" xmlns="" val="20005"/>
                    </a:ext>
                  </a:extLst>
                </a:gridCol>
                <a:gridCol w="916419">
                  <a:extLst>
                    <a:ext uri="{9D8B030D-6E8A-4147-A177-3AD203B41FA5}">
                      <a16:colId xmlns:a16="http://schemas.microsoft.com/office/drawing/2014/main" xmlns="" val="20006"/>
                    </a:ext>
                  </a:extLst>
                </a:gridCol>
                <a:gridCol w="916419">
                  <a:extLst>
                    <a:ext uri="{9D8B030D-6E8A-4147-A177-3AD203B41FA5}">
                      <a16:colId xmlns:a16="http://schemas.microsoft.com/office/drawing/2014/main" xmlns="" val="20007"/>
                    </a:ext>
                  </a:extLst>
                </a:gridCol>
              </a:tblGrid>
              <a:tr h="190500">
                <a:tc>
                  <a:txBody>
                    <a:bodyPr/>
                    <a:lstStyle/>
                    <a:p>
                      <a:pPr algn="l" rtl="0" fontAlgn="b"/>
                      <a:r>
                        <a:rPr lang="en-ZA" sz="1100" b="1" i="0" u="none" strike="noStrike">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gridSpan="6">
                  <a:txBody>
                    <a:bodyPr/>
                    <a:lstStyle/>
                    <a:p>
                      <a:pPr algn="ctr" rtl="0" fontAlgn="b"/>
                      <a:r>
                        <a:rPr lang="en-ZA" sz="1100" b="1" i="0" u="none" strike="noStrike">
                          <a:solidFill>
                            <a:srgbClr val="FFFFFF"/>
                          </a:solidFill>
                          <a:effectLst/>
                          <a:latin typeface="Calibri"/>
                        </a:rPr>
                        <a:t>Age Groups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rtl="0" fontAlgn="b"/>
                      <a:r>
                        <a:rPr lang="en-ZA"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90500">
                <a:tc>
                  <a:txBody>
                    <a:bodyPr/>
                    <a:lstStyle/>
                    <a:p>
                      <a:pPr algn="l" rtl="0" fontAlgn="b"/>
                      <a:r>
                        <a:rPr lang="en-ZA" sz="1100" b="1" i="0" u="none" strike="noStrike">
                          <a:solidFill>
                            <a:srgbClr val="FFFFFF"/>
                          </a:solidFill>
                          <a:effectLst/>
                          <a:latin typeface="Calibri"/>
                        </a:rPr>
                        <a:t>Industry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26-35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56-65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1"/>
                  </a:ext>
                </a:extLst>
              </a:tr>
              <a:tr h="190500">
                <a:tc>
                  <a:txBody>
                    <a:bodyPr/>
                    <a:lstStyle/>
                    <a:p>
                      <a:pPr algn="l" rtl="0" fontAlgn="b"/>
                      <a:r>
                        <a:rPr lang="en-ZA" sz="1100" b="1" i="0" u="none" strike="noStrike">
                          <a:solidFill>
                            <a:srgbClr val="000000"/>
                          </a:solidFill>
                          <a:effectLst/>
                          <a:latin typeface="Calibri"/>
                        </a:rPr>
                        <a:t>Trade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236 487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691 046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375 701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217 018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148 659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18 305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1 687 216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rtl="0" fontAlgn="b"/>
                      <a:r>
                        <a:rPr lang="en-ZA" sz="1100" b="1" i="0" u="none" strike="noStrike">
                          <a:solidFill>
                            <a:srgbClr val="000000"/>
                          </a:solidFill>
                          <a:effectLst/>
                          <a:latin typeface="Calibri"/>
                        </a:rPr>
                        <a:t>Personal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229 162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717 666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399 676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200 281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120 889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17 292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1 684 966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rtl="0" fontAlgn="b"/>
                      <a:r>
                        <a:rPr lang="en-ZA" sz="1100" b="1" i="0" u="none" strike="noStrike">
                          <a:solidFill>
                            <a:srgbClr val="000000"/>
                          </a:solidFill>
                          <a:effectLst/>
                          <a:latin typeface="Calibri"/>
                        </a:rPr>
                        <a:t>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94 862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258 120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169 193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98 474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52 079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6 486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679 214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rtl="0" fontAlgn="b"/>
                      <a:r>
                        <a:rPr lang="en-ZA" sz="1100" b="1" i="0" u="none" strike="noStrike">
                          <a:solidFill>
                            <a:srgbClr val="000000"/>
                          </a:solidFill>
                          <a:effectLst/>
                          <a:latin typeface="Calibri"/>
                        </a:rPr>
                        <a:t>Agriculture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104 409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222 752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147 398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88 629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43 479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4 854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611 521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l" rtl="0" fontAlgn="b"/>
                      <a:r>
                        <a:rPr lang="en-ZA" sz="1100" b="1" i="0" u="none" strike="noStrike">
                          <a:solidFill>
                            <a:srgbClr val="000000"/>
                          </a:solidFill>
                          <a:effectLst/>
                          <a:latin typeface="Calibri"/>
                        </a:rPr>
                        <a:t>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32 486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164 210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108 451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47 536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40 074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3 463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396 220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l" rtl="0" fontAlgn="b"/>
                      <a:r>
                        <a:rPr lang="en-ZA" sz="1100" b="1" i="0" u="none" strike="noStrike">
                          <a:solidFill>
                            <a:srgbClr val="000000"/>
                          </a:solidFill>
                          <a:effectLst/>
                          <a:latin typeface="Calibri"/>
                        </a:rPr>
                        <a:t>Professional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45 324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150 199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84 935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47 121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35 358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5 974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368 911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0500">
                <a:tc>
                  <a:txBody>
                    <a:bodyPr/>
                    <a:lstStyle/>
                    <a:p>
                      <a:pPr algn="l" rtl="0" fontAlgn="b"/>
                      <a:r>
                        <a:rPr lang="en-ZA" sz="1100" b="1" i="0" u="none" strike="noStrike">
                          <a:solidFill>
                            <a:srgbClr val="000000"/>
                          </a:solidFill>
                          <a:effectLst/>
                          <a:latin typeface="Calibri"/>
                        </a:rPr>
                        <a:t>Food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46 552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115 283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64 305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35 552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20 729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1 785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284 206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0500">
                <a:tc>
                  <a:txBody>
                    <a:bodyPr/>
                    <a:lstStyle/>
                    <a:p>
                      <a:pPr algn="l" rtl="0" fontAlgn="b"/>
                      <a:r>
                        <a:rPr lang="en-ZA" sz="1100" b="1" i="0" u="none" strike="noStrike">
                          <a:solidFill>
                            <a:srgbClr val="000000"/>
                          </a:solidFill>
                          <a:effectLst/>
                          <a:latin typeface="Calibri"/>
                        </a:rPr>
                        <a:t>Iron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25 989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89 205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58 330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38 941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36 182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4 653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253 300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0500">
                <a:tc>
                  <a:txBody>
                    <a:bodyPr/>
                    <a:lstStyle/>
                    <a:p>
                      <a:pPr algn="l" rtl="0" fontAlgn="b"/>
                      <a:r>
                        <a:rPr lang="en-ZA" sz="1100" b="1" i="0" u="none" strike="noStrike">
                          <a:solidFill>
                            <a:srgbClr val="000000"/>
                          </a:solidFill>
                          <a:effectLst/>
                          <a:latin typeface="Calibri"/>
                        </a:rPr>
                        <a:t>Banking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28 425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94 218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40 588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21 969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21 991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209 691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0500">
                <a:tc>
                  <a:txBody>
                    <a:bodyPr/>
                    <a:lstStyle/>
                    <a:p>
                      <a:pPr algn="l" rtl="0" fontAlgn="b"/>
                      <a:r>
                        <a:rPr lang="en-ZA" sz="1100" b="1" i="0" u="none" strike="noStrike">
                          <a:solidFill>
                            <a:srgbClr val="000000"/>
                          </a:solidFill>
                          <a:effectLst/>
                          <a:latin typeface="Calibri"/>
                        </a:rPr>
                        <a:t>Mining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11 195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57 668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46 562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44 806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39 007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1 110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200 348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90500">
                <a:tc>
                  <a:txBody>
                    <a:bodyPr/>
                    <a:lstStyle/>
                    <a:p>
                      <a:pPr algn="l" rtl="0" fontAlgn="b"/>
                      <a:r>
                        <a:rPr lang="en-ZA" sz="1100" b="1" i="0" u="none" strike="noStrike">
                          <a:solidFill>
                            <a:srgbClr val="FFFFFF"/>
                          </a:solidFill>
                          <a:effectLst/>
                          <a:latin typeface="Calibri"/>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854 891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2 560 367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1 495 139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840 327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558 447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66 422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dirty="0">
                          <a:solidFill>
                            <a:srgbClr val="FFFFFF"/>
                          </a:solidFill>
                          <a:effectLst/>
                          <a:latin typeface="Calibri"/>
                        </a:rPr>
                        <a:t>6 375 593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12"/>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2676700075"/>
              </p:ext>
            </p:extLst>
          </p:nvPr>
        </p:nvGraphicFramePr>
        <p:xfrm>
          <a:off x="356265" y="4053991"/>
          <a:ext cx="8134594" cy="23943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45</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4174072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46</a:t>
            </a:fld>
            <a:endParaRPr lang="en-US"/>
          </a:p>
        </p:txBody>
      </p:sp>
      <p:sp>
        <p:nvSpPr>
          <p:cNvPr id="5" name="TextBox 4"/>
          <p:cNvSpPr txBox="1"/>
          <p:nvPr/>
        </p:nvSpPr>
        <p:spPr>
          <a:xfrm>
            <a:off x="534390" y="593766"/>
            <a:ext cx="8152410" cy="830997"/>
          </a:xfrm>
          <a:prstGeom prst="rect">
            <a:avLst/>
          </a:prstGeom>
          <a:noFill/>
        </p:spPr>
        <p:txBody>
          <a:bodyPr wrap="square" rtlCol="0">
            <a:spAutoFit/>
          </a:bodyPr>
          <a:lstStyle/>
          <a:p>
            <a:pPr algn="ctr" defTabSz="457200" fontAlgn="base">
              <a:spcBef>
                <a:spcPct val="0"/>
              </a:spcBef>
              <a:spcAft>
                <a:spcPct val="0"/>
              </a:spcAft>
            </a:pPr>
            <a:r>
              <a:rPr lang="en-ZA" sz="2400" dirty="0" smtClean="0">
                <a:solidFill>
                  <a:prstClr val="black"/>
                </a:solidFill>
                <a:latin typeface="Arial" charset="0"/>
                <a:ea typeface="MS PGothic" pitchFamily="34" charset="-128"/>
              </a:rPr>
              <a:t>Top 10 Industry Sectors by Provinces</a:t>
            </a:r>
          </a:p>
          <a:p>
            <a:pPr algn="ctr" defTabSz="457200" fontAlgn="base">
              <a:spcBef>
                <a:spcPct val="0"/>
              </a:spcBef>
              <a:spcAft>
                <a:spcPct val="0"/>
              </a:spcAft>
            </a:pPr>
            <a:endParaRPr lang="en-ZA" sz="2400" dirty="0">
              <a:solidFill>
                <a:prstClr val="black"/>
              </a:solidFill>
              <a:latin typeface="Arial" charset="0"/>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1147477455"/>
              </p:ext>
            </p:extLst>
          </p:nvPr>
        </p:nvGraphicFramePr>
        <p:xfrm>
          <a:off x="276220" y="1425163"/>
          <a:ext cx="8559221" cy="2409825"/>
        </p:xfrm>
        <a:graphic>
          <a:graphicData uri="http://schemas.openxmlformats.org/drawingml/2006/table">
            <a:tbl>
              <a:tblPr/>
              <a:tblGrid>
                <a:gridCol w="1402057">
                  <a:extLst>
                    <a:ext uri="{9D8B030D-6E8A-4147-A177-3AD203B41FA5}">
                      <a16:colId xmlns:a16="http://schemas.microsoft.com/office/drawing/2014/main" xmlns="" val="20000"/>
                    </a:ext>
                  </a:extLst>
                </a:gridCol>
                <a:gridCol w="640940">
                  <a:extLst>
                    <a:ext uri="{9D8B030D-6E8A-4147-A177-3AD203B41FA5}">
                      <a16:colId xmlns:a16="http://schemas.microsoft.com/office/drawing/2014/main" xmlns="" val="20001"/>
                    </a:ext>
                  </a:extLst>
                </a:gridCol>
                <a:gridCol w="640940">
                  <a:extLst>
                    <a:ext uri="{9D8B030D-6E8A-4147-A177-3AD203B41FA5}">
                      <a16:colId xmlns:a16="http://schemas.microsoft.com/office/drawing/2014/main" xmlns="" val="20002"/>
                    </a:ext>
                  </a:extLst>
                </a:gridCol>
                <a:gridCol w="640940">
                  <a:extLst>
                    <a:ext uri="{9D8B030D-6E8A-4147-A177-3AD203B41FA5}">
                      <a16:colId xmlns:a16="http://schemas.microsoft.com/office/drawing/2014/main" xmlns="" val="20003"/>
                    </a:ext>
                  </a:extLst>
                </a:gridCol>
                <a:gridCol w="640940">
                  <a:extLst>
                    <a:ext uri="{9D8B030D-6E8A-4147-A177-3AD203B41FA5}">
                      <a16:colId xmlns:a16="http://schemas.microsoft.com/office/drawing/2014/main" xmlns="" val="20004"/>
                    </a:ext>
                  </a:extLst>
                </a:gridCol>
                <a:gridCol w="640940">
                  <a:extLst>
                    <a:ext uri="{9D8B030D-6E8A-4147-A177-3AD203B41FA5}">
                      <a16:colId xmlns:a16="http://schemas.microsoft.com/office/drawing/2014/main" xmlns="" val="20005"/>
                    </a:ext>
                  </a:extLst>
                </a:gridCol>
                <a:gridCol w="747764">
                  <a:extLst>
                    <a:ext uri="{9D8B030D-6E8A-4147-A177-3AD203B41FA5}">
                      <a16:colId xmlns:a16="http://schemas.microsoft.com/office/drawing/2014/main" xmlns="" val="20006"/>
                    </a:ext>
                  </a:extLst>
                </a:gridCol>
                <a:gridCol w="640940">
                  <a:extLst>
                    <a:ext uri="{9D8B030D-6E8A-4147-A177-3AD203B41FA5}">
                      <a16:colId xmlns:a16="http://schemas.microsoft.com/office/drawing/2014/main" xmlns="" val="20007"/>
                    </a:ext>
                  </a:extLst>
                </a:gridCol>
                <a:gridCol w="640940">
                  <a:extLst>
                    <a:ext uri="{9D8B030D-6E8A-4147-A177-3AD203B41FA5}">
                      <a16:colId xmlns:a16="http://schemas.microsoft.com/office/drawing/2014/main" xmlns="" val="20008"/>
                    </a:ext>
                  </a:extLst>
                </a:gridCol>
                <a:gridCol w="640940">
                  <a:extLst>
                    <a:ext uri="{9D8B030D-6E8A-4147-A177-3AD203B41FA5}">
                      <a16:colId xmlns:a16="http://schemas.microsoft.com/office/drawing/2014/main" xmlns="" val="20009"/>
                    </a:ext>
                  </a:extLst>
                </a:gridCol>
                <a:gridCol w="640940">
                  <a:extLst>
                    <a:ext uri="{9D8B030D-6E8A-4147-A177-3AD203B41FA5}">
                      <a16:colId xmlns:a16="http://schemas.microsoft.com/office/drawing/2014/main" xmlns="" val="20010"/>
                    </a:ext>
                  </a:extLst>
                </a:gridCol>
                <a:gridCol w="640940">
                  <a:extLst>
                    <a:ext uri="{9D8B030D-6E8A-4147-A177-3AD203B41FA5}">
                      <a16:colId xmlns:a16="http://schemas.microsoft.com/office/drawing/2014/main" xmlns="" val="20011"/>
                    </a:ext>
                  </a:extLst>
                </a:gridCol>
              </a:tblGrid>
              <a:tr h="314325">
                <a:tc>
                  <a:txBody>
                    <a:bodyPr/>
                    <a:lstStyle/>
                    <a:p>
                      <a:pPr algn="l" rtl="0" fontAlgn="b"/>
                      <a:r>
                        <a:rPr lang="en-ZA" sz="900" b="1" i="0" u="none" strike="noStrike">
                          <a:solidFill>
                            <a:srgbClr val="FFFFFF"/>
                          </a:solidFill>
                          <a:effectLst/>
                          <a:latin typeface="Calibri"/>
                        </a:rPr>
                        <a:t>Industry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Northern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Head Office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90500">
                <a:tc>
                  <a:txBody>
                    <a:bodyPr/>
                    <a:lstStyle/>
                    <a:p>
                      <a:pPr algn="l" rtl="0" fontAlgn="b"/>
                      <a:r>
                        <a:rPr lang="en-ZA" sz="900" b="1" i="0" u="none" strike="noStrike">
                          <a:solidFill>
                            <a:srgbClr val="000000"/>
                          </a:solidFill>
                          <a:effectLst/>
                          <a:latin typeface="Calibri"/>
                        </a:rPr>
                        <a:t>Trade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148 649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85 901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466 959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323 765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115 765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119 917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67 121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48 672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271 356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34 537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1 682 642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rtl="0" fontAlgn="b"/>
                      <a:r>
                        <a:rPr lang="en-ZA" sz="900" b="1" i="0" u="none" strike="noStrike">
                          <a:solidFill>
                            <a:srgbClr val="000000"/>
                          </a:solidFill>
                          <a:effectLst/>
                          <a:latin typeface="Calibri"/>
                        </a:rPr>
                        <a:t>Personal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130 241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77 623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471 375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320 351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125 752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134 274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68 112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49 140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267 428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34 549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1 678 845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rtl="0" fontAlgn="b"/>
                      <a:r>
                        <a:rPr lang="en-ZA" sz="900" b="1" i="0" u="none" strike="noStrike">
                          <a:solidFill>
                            <a:srgbClr val="000000"/>
                          </a:solidFill>
                          <a:effectLst/>
                          <a:latin typeface="Calibri"/>
                        </a:rPr>
                        <a:t>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73 575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38 042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142 052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137 814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71 955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69 056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31 137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27 493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79 562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7 293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677 979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rtl="0" fontAlgn="b"/>
                      <a:r>
                        <a:rPr lang="en-ZA" sz="900" b="1" i="0" u="none" strike="noStrike">
                          <a:solidFill>
                            <a:srgbClr val="000000"/>
                          </a:solidFill>
                          <a:effectLst/>
                          <a:latin typeface="Calibri"/>
                        </a:rPr>
                        <a:t>Agriculture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66 939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29 776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32 332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86 035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117 730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66 878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29 413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35 819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134 759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609 681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rtl="0" fontAlgn="b"/>
                      <a:r>
                        <a:rPr lang="en-ZA" sz="900" b="1" i="0" u="none" strike="noStrike">
                          <a:solidFill>
                            <a:srgbClr val="000000"/>
                          </a:solidFill>
                          <a:effectLst/>
                          <a:latin typeface="Calibri"/>
                        </a:rPr>
                        <a:t>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30 356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17 530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119 255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80 052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31 331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35 747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17 441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9 217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48 407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5 492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394 828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l" rtl="0" fontAlgn="b"/>
                      <a:r>
                        <a:rPr lang="en-ZA" sz="900" b="1" i="0" u="none" strike="noStrike">
                          <a:solidFill>
                            <a:srgbClr val="000000"/>
                          </a:solidFill>
                          <a:effectLst/>
                          <a:latin typeface="Calibri"/>
                        </a:rPr>
                        <a:t>Professional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35 473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14 913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108 761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58 889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26 719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30 771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14 540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13 063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55 927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8 164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367 220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l" rtl="0" fontAlgn="b"/>
                      <a:r>
                        <a:rPr lang="en-ZA" sz="900" b="1" i="0" u="none" strike="noStrike">
                          <a:solidFill>
                            <a:srgbClr val="000000"/>
                          </a:solidFill>
                          <a:effectLst/>
                          <a:latin typeface="Calibri"/>
                        </a:rPr>
                        <a:t>Food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42 933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12 576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50 078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41 126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21 874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16 784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9 664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6 927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76 597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5 183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283 742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0500">
                <a:tc>
                  <a:txBody>
                    <a:bodyPr/>
                    <a:lstStyle/>
                    <a:p>
                      <a:pPr algn="l" rtl="0" fontAlgn="b"/>
                      <a:r>
                        <a:rPr lang="en-ZA" sz="900" b="1" i="0" u="none" strike="noStrike">
                          <a:solidFill>
                            <a:srgbClr val="000000"/>
                          </a:solidFill>
                          <a:effectLst/>
                          <a:latin typeface="Calibri"/>
                        </a:rPr>
                        <a:t>Iron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23 947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10 606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92 927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43 087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13 899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18 887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9 819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6 125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28 653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4 623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252 573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0500">
                <a:tc>
                  <a:txBody>
                    <a:bodyPr/>
                    <a:lstStyle/>
                    <a:p>
                      <a:pPr algn="l" rtl="0" fontAlgn="b"/>
                      <a:r>
                        <a:rPr lang="en-ZA" sz="900" b="1" i="0" u="none" strike="noStrike">
                          <a:solidFill>
                            <a:srgbClr val="000000"/>
                          </a:solidFill>
                          <a:effectLst/>
                          <a:latin typeface="Calibri"/>
                        </a:rPr>
                        <a:t>Banking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14 670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9 908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68 370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33 453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9 557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20 251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7 091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4 157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32 271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8 277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208 005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0500">
                <a:tc>
                  <a:txBody>
                    <a:bodyPr/>
                    <a:lstStyle/>
                    <a:p>
                      <a:pPr algn="l" rtl="0" fontAlgn="b"/>
                      <a:r>
                        <a:rPr lang="en-ZA" sz="900" b="1" i="0" u="none" strike="noStrike">
                          <a:solidFill>
                            <a:srgbClr val="000000"/>
                          </a:solidFill>
                          <a:effectLst/>
                          <a:latin typeface="Calibri"/>
                        </a:rPr>
                        <a:t>Mining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15 391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9 922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38 805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12 063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28 437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30 853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43 356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16 514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3 425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1 477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Calibri"/>
                        </a:rPr>
                        <a:t>200 243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0500">
                <a:tc>
                  <a:txBody>
                    <a:bodyPr/>
                    <a:lstStyle/>
                    <a:p>
                      <a:pPr algn="l" rtl="0" fontAlgn="b"/>
                      <a:r>
                        <a:rPr lang="en-ZA" sz="900" b="1" i="0" u="none" strike="noStrike">
                          <a:solidFill>
                            <a:srgbClr val="FFFFFF"/>
                          </a:solidFill>
                          <a:effectLst/>
                          <a:latin typeface="Calibri"/>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582 174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306 797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1 590 914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1 136 635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563 019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543 418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297 694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217 127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998 385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Calibri"/>
                        </a:rPr>
                        <a:t>119 595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dirty="0">
                          <a:solidFill>
                            <a:srgbClr val="FFFFFF"/>
                          </a:solidFill>
                          <a:effectLst/>
                          <a:latin typeface="Calibri"/>
                        </a:rPr>
                        <a:t>6 355 758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11"/>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1145743109"/>
              </p:ext>
            </p:extLst>
          </p:nvPr>
        </p:nvGraphicFramePr>
        <p:xfrm>
          <a:off x="276020" y="3882089"/>
          <a:ext cx="8267700" cy="26778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46</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2325530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47</a:t>
            </a:fld>
            <a:endParaRPr lang="en-US"/>
          </a:p>
        </p:txBody>
      </p:sp>
      <p:sp>
        <p:nvSpPr>
          <p:cNvPr id="2" name="Rectangle 1"/>
          <p:cNvSpPr/>
          <p:nvPr/>
        </p:nvSpPr>
        <p:spPr>
          <a:xfrm>
            <a:off x="997530" y="550485"/>
            <a:ext cx="7576456" cy="461665"/>
          </a:xfrm>
          <a:prstGeom prst="rect">
            <a:avLst/>
          </a:prstGeom>
        </p:spPr>
        <p:txBody>
          <a:bodyPr wrap="square">
            <a:spAutoFit/>
          </a:bodyPr>
          <a:lstStyle/>
          <a:p>
            <a:pPr algn="ctr" defTabSz="457200" fontAlgn="base">
              <a:spcBef>
                <a:spcPct val="0"/>
              </a:spcBef>
              <a:spcAft>
                <a:spcPct val="0"/>
              </a:spcAft>
            </a:pPr>
            <a:r>
              <a:rPr lang="en-ZA" sz="2400" dirty="0">
                <a:solidFill>
                  <a:prstClr val="black"/>
                </a:solidFill>
                <a:latin typeface="Arial" charset="0"/>
                <a:ea typeface="MS PGothic" pitchFamily="34" charset="-128"/>
              </a:rPr>
              <a:t>Top 10 </a:t>
            </a:r>
            <a:r>
              <a:rPr lang="en-ZA" sz="2400" dirty="0" smtClean="0">
                <a:solidFill>
                  <a:prstClr val="black"/>
                </a:solidFill>
                <a:latin typeface="Arial" charset="0"/>
                <a:ea typeface="MS PGothic" pitchFamily="34" charset="-128"/>
              </a:rPr>
              <a:t>Industry Sectors </a:t>
            </a:r>
            <a:r>
              <a:rPr lang="en-ZA" sz="2400" dirty="0">
                <a:solidFill>
                  <a:prstClr val="black"/>
                </a:solidFill>
                <a:latin typeface="Arial" charset="0"/>
                <a:ea typeface="MS PGothic" pitchFamily="34" charset="-128"/>
              </a:rPr>
              <a:t>by </a:t>
            </a:r>
            <a:r>
              <a:rPr lang="en-ZA" sz="2400" dirty="0" smtClean="0">
                <a:solidFill>
                  <a:prstClr val="black"/>
                </a:solidFill>
                <a:latin typeface="Arial" charset="0"/>
                <a:ea typeface="MS PGothic" pitchFamily="34" charset="-128"/>
              </a:rPr>
              <a:t>Gender</a:t>
            </a:r>
          </a:p>
        </p:txBody>
      </p:sp>
      <p:graphicFrame>
        <p:nvGraphicFramePr>
          <p:cNvPr id="5" name="Table 4"/>
          <p:cNvGraphicFramePr>
            <a:graphicFrameLocks noGrp="1"/>
          </p:cNvGraphicFramePr>
          <p:nvPr>
            <p:extLst>
              <p:ext uri="{D42A27DB-BD31-4B8C-83A1-F6EECF244321}">
                <p14:modId xmlns:p14="http://schemas.microsoft.com/office/powerpoint/2010/main" xmlns="" val="4119565092"/>
              </p:ext>
            </p:extLst>
          </p:nvPr>
        </p:nvGraphicFramePr>
        <p:xfrm>
          <a:off x="368136" y="1389803"/>
          <a:ext cx="8407805" cy="2227623"/>
        </p:xfrm>
        <a:graphic>
          <a:graphicData uri="http://schemas.openxmlformats.org/drawingml/2006/table">
            <a:tbl>
              <a:tblPr/>
              <a:tblGrid>
                <a:gridCol w="1458497">
                  <a:extLst>
                    <a:ext uri="{9D8B030D-6E8A-4147-A177-3AD203B41FA5}">
                      <a16:colId xmlns:a16="http://schemas.microsoft.com/office/drawing/2014/main" xmlns="" val="20000"/>
                    </a:ext>
                  </a:extLst>
                </a:gridCol>
                <a:gridCol w="1458497">
                  <a:extLst>
                    <a:ext uri="{9D8B030D-6E8A-4147-A177-3AD203B41FA5}">
                      <a16:colId xmlns:a16="http://schemas.microsoft.com/office/drawing/2014/main" xmlns="" val="20001"/>
                    </a:ext>
                  </a:extLst>
                </a:gridCol>
                <a:gridCol w="1458497">
                  <a:extLst>
                    <a:ext uri="{9D8B030D-6E8A-4147-A177-3AD203B41FA5}">
                      <a16:colId xmlns:a16="http://schemas.microsoft.com/office/drawing/2014/main" xmlns="" val="20002"/>
                    </a:ext>
                  </a:extLst>
                </a:gridCol>
                <a:gridCol w="1458497">
                  <a:extLst>
                    <a:ext uri="{9D8B030D-6E8A-4147-A177-3AD203B41FA5}">
                      <a16:colId xmlns:a16="http://schemas.microsoft.com/office/drawing/2014/main" xmlns="" val="20003"/>
                    </a:ext>
                  </a:extLst>
                </a:gridCol>
                <a:gridCol w="1458497">
                  <a:extLst>
                    <a:ext uri="{9D8B030D-6E8A-4147-A177-3AD203B41FA5}">
                      <a16:colId xmlns:a16="http://schemas.microsoft.com/office/drawing/2014/main" xmlns="" val="20004"/>
                    </a:ext>
                  </a:extLst>
                </a:gridCol>
                <a:gridCol w="1115320">
                  <a:extLst>
                    <a:ext uri="{9D8B030D-6E8A-4147-A177-3AD203B41FA5}">
                      <a16:colId xmlns:a16="http://schemas.microsoft.com/office/drawing/2014/main" xmlns="" val="20005"/>
                    </a:ext>
                  </a:extLst>
                </a:gridCol>
              </a:tblGrid>
              <a:tr h="157832">
                <a:tc rowSpan="2">
                  <a:txBody>
                    <a:bodyPr/>
                    <a:lstStyle/>
                    <a:p>
                      <a:pPr algn="l" rtl="0" fontAlgn="b"/>
                      <a:r>
                        <a:rPr lang="en-ZA" sz="1100" b="1" i="0" u="none" strike="noStrike" dirty="0">
                          <a:solidFill>
                            <a:srgbClr val="FFFFFF"/>
                          </a:solidFill>
                          <a:effectLst/>
                          <a:latin typeface="Calibri"/>
                        </a:rPr>
                        <a:t>Industry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gridSpan="2">
                  <a:txBody>
                    <a:bodyPr/>
                    <a:lstStyle/>
                    <a:p>
                      <a:pPr algn="ctr" rtl="0" fontAlgn="b"/>
                      <a:r>
                        <a:rPr lang="en-ZA" sz="1100" b="1" i="0" u="none" strike="noStrike">
                          <a:solidFill>
                            <a:srgbClr val="FFFFFF"/>
                          </a:solidFill>
                          <a:effectLst/>
                          <a:latin typeface="Calibri"/>
                        </a:rPr>
                        <a:t>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gridSpan="2">
                  <a:txBody>
                    <a:bodyPr/>
                    <a:lstStyle/>
                    <a:p>
                      <a:pPr algn="ctr" rtl="0" fontAlgn="b"/>
                      <a:r>
                        <a:rPr lang="en-ZA" sz="1100" b="1" i="0" u="none" strike="noStrike">
                          <a:solidFill>
                            <a:srgbClr val="FFFFFF"/>
                          </a:solidFill>
                          <a:effectLst/>
                          <a:latin typeface="Calibri"/>
                        </a:rPr>
                        <a:t>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rowSpan="2">
                  <a:txBody>
                    <a:bodyPr/>
                    <a:lstStyle/>
                    <a:p>
                      <a:pPr algn="l" rtl="0" fontAlgn="b"/>
                      <a:r>
                        <a:rPr lang="en-ZA" sz="11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57832">
                <a:tc vMerge="1">
                  <a:txBody>
                    <a:bodyPr/>
                    <a:lstStyle/>
                    <a:p>
                      <a:endParaRPr lang="en-ZA"/>
                    </a:p>
                  </a:txBody>
                  <a:tcPr/>
                </a:tc>
                <a:tc>
                  <a:txBody>
                    <a:bodyPr/>
                    <a:lstStyle/>
                    <a:p>
                      <a:pPr algn="ctr" rtl="0" fontAlgn="b"/>
                      <a:r>
                        <a:rPr lang="en-ZA" sz="1100" b="1" i="0" u="none" strike="noStrike">
                          <a:solidFill>
                            <a:srgbClr val="FFFFFF"/>
                          </a:solidFill>
                          <a:effectLst/>
                          <a:latin typeface="Calibri"/>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a:solidFill>
                            <a:srgbClr val="FFFFFF"/>
                          </a:solidFill>
                          <a:effectLst/>
                          <a:latin typeface="Calibri"/>
                        </a:rPr>
                        <a:t>Percentage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a:solidFill>
                            <a:srgbClr val="FFFFFF"/>
                          </a:solidFill>
                          <a:effectLst/>
                          <a:latin typeface="Calibri"/>
                        </a:rPr>
                        <a:t>Percentage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vMerge="1">
                  <a:txBody>
                    <a:bodyPr/>
                    <a:lstStyle/>
                    <a:p>
                      <a:endParaRPr lang="en-ZA"/>
                    </a:p>
                  </a:txBody>
                  <a:tcPr/>
                </a:tc>
                <a:extLst>
                  <a:ext uri="{0D108BD9-81ED-4DB2-BD59-A6C34878D82A}">
                    <a16:rowId xmlns:a16="http://schemas.microsoft.com/office/drawing/2014/main" xmlns="" val="10001"/>
                  </a:ext>
                </a:extLst>
              </a:tr>
              <a:tr h="157832">
                <a:tc>
                  <a:txBody>
                    <a:bodyPr/>
                    <a:lstStyle/>
                    <a:p>
                      <a:pPr algn="l" rtl="0" fontAlgn="b"/>
                      <a:r>
                        <a:rPr lang="en-ZA" sz="1100" b="1" i="0" u="none" strike="noStrike">
                          <a:solidFill>
                            <a:srgbClr val="000000"/>
                          </a:solidFill>
                          <a:effectLst/>
                          <a:latin typeface="Calibri"/>
                        </a:rPr>
                        <a:t>Trade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839 545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847 665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1 687 210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7734">
                <a:tc>
                  <a:txBody>
                    <a:bodyPr/>
                    <a:lstStyle/>
                    <a:p>
                      <a:pPr algn="l" rtl="0" fontAlgn="b"/>
                      <a:r>
                        <a:rPr lang="en-ZA" sz="1100" b="1" i="0" u="none" strike="noStrike">
                          <a:solidFill>
                            <a:srgbClr val="000000"/>
                          </a:solidFill>
                          <a:effectLst/>
                          <a:latin typeface="Calibri"/>
                        </a:rPr>
                        <a:t>Personal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796 722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888 238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1 684 960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7832">
                <a:tc>
                  <a:txBody>
                    <a:bodyPr/>
                    <a:lstStyle/>
                    <a:p>
                      <a:pPr algn="l" rtl="0" fontAlgn="b"/>
                      <a:r>
                        <a:rPr lang="en-ZA" sz="1100" b="1" i="0" u="none" strike="noStrike">
                          <a:solidFill>
                            <a:srgbClr val="000000"/>
                          </a:solidFill>
                          <a:effectLst/>
                          <a:latin typeface="Calibri"/>
                        </a:rPr>
                        <a:t>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148 928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530 285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679 213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7832">
                <a:tc>
                  <a:txBody>
                    <a:bodyPr/>
                    <a:lstStyle/>
                    <a:p>
                      <a:pPr algn="l" rtl="0" fontAlgn="b"/>
                      <a:r>
                        <a:rPr lang="en-ZA" sz="1100" b="1" i="0" u="none" strike="noStrike">
                          <a:solidFill>
                            <a:srgbClr val="000000"/>
                          </a:solidFill>
                          <a:effectLst/>
                          <a:latin typeface="Calibri"/>
                        </a:rPr>
                        <a:t>Agriculture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366 494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245 027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611 521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57832">
                <a:tc>
                  <a:txBody>
                    <a:bodyPr/>
                    <a:lstStyle/>
                    <a:p>
                      <a:pPr algn="l" rtl="0" fontAlgn="b"/>
                      <a:r>
                        <a:rPr lang="en-ZA" sz="1100" b="1" i="0" u="none" strike="noStrike">
                          <a:solidFill>
                            <a:srgbClr val="000000"/>
                          </a:solidFill>
                          <a:effectLst/>
                          <a:latin typeface="Calibri"/>
                        </a:rPr>
                        <a:t>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115 090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281 128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396 218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5849">
                <a:tc>
                  <a:txBody>
                    <a:bodyPr/>
                    <a:lstStyle/>
                    <a:p>
                      <a:pPr algn="l" rtl="0" fontAlgn="b"/>
                      <a:r>
                        <a:rPr lang="en-ZA" sz="1100" b="1" i="0" u="none" strike="noStrike" dirty="0">
                          <a:solidFill>
                            <a:srgbClr val="000000"/>
                          </a:solidFill>
                          <a:effectLst/>
                          <a:latin typeface="Calibri"/>
                        </a:rPr>
                        <a:t>Professional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a:rPr>
                        <a:t>168 253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a:rPr>
                        <a:t>200 654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dirty="0">
                          <a:solidFill>
                            <a:srgbClr val="000000"/>
                          </a:solidFill>
                          <a:effectLst/>
                          <a:latin typeface="Calibri"/>
                        </a:rPr>
                        <a:t>368 907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57832">
                <a:tc>
                  <a:txBody>
                    <a:bodyPr/>
                    <a:lstStyle/>
                    <a:p>
                      <a:pPr algn="l" rtl="0" fontAlgn="b"/>
                      <a:r>
                        <a:rPr lang="en-ZA" sz="1100" b="1" i="0" u="none" strike="noStrike">
                          <a:solidFill>
                            <a:srgbClr val="000000"/>
                          </a:solidFill>
                          <a:effectLst/>
                          <a:latin typeface="Calibri"/>
                        </a:rPr>
                        <a:t>Food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174 661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109 545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284 206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57832">
                <a:tc>
                  <a:txBody>
                    <a:bodyPr/>
                    <a:lstStyle/>
                    <a:p>
                      <a:pPr algn="l" rtl="0" fontAlgn="b"/>
                      <a:r>
                        <a:rPr lang="en-ZA" sz="1100" b="1" i="0" u="none" strike="noStrike">
                          <a:solidFill>
                            <a:srgbClr val="000000"/>
                          </a:solidFill>
                          <a:effectLst/>
                          <a:latin typeface="Calibri"/>
                        </a:rPr>
                        <a:t>Iron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67 822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185 476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253 298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57832">
                <a:tc>
                  <a:txBody>
                    <a:bodyPr/>
                    <a:lstStyle/>
                    <a:p>
                      <a:pPr algn="l" rtl="0" fontAlgn="b"/>
                      <a:r>
                        <a:rPr lang="en-ZA" sz="1100" b="1" i="0" u="none" strike="noStrike">
                          <a:solidFill>
                            <a:srgbClr val="000000"/>
                          </a:solidFill>
                          <a:effectLst/>
                          <a:latin typeface="Calibri"/>
                        </a:rPr>
                        <a:t>Banking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120 386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89 305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209 691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57832">
                <a:tc>
                  <a:txBody>
                    <a:bodyPr/>
                    <a:lstStyle/>
                    <a:p>
                      <a:pPr algn="l" rtl="0" fontAlgn="b"/>
                      <a:r>
                        <a:rPr lang="en-ZA" sz="1100" b="1" i="0" u="none" strike="noStrike">
                          <a:solidFill>
                            <a:srgbClr val="000000"/>
                          </a:solidFill>
                          <a:effectLst/>
                          <a:latin typeface="Calibri"/>
                        </a:rPr>
                        <a:t>Mining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30 593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169 755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200 348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57832">
                <a:tc>
                  <a:txBody>
                    <a:bodyPr/>
                    <a:lstStyle/>
                    <a:p>
                      <a:pPr algn="l" rtl="0" fontAlgn="b"/>
                      <a:r>
                        <a:rPr lang="en-ZA" sz="11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2 828 494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3 547 078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dirty="0">
                          <a:solidFill>
                            <a:srgbClr val="FFFFFF"/>
                          </a:solidFill>
                          <a:effectLst/>
                          <a:latin typeface="Calibri"/>
                        </a:rPr>
                        <a:t>6 375 572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12"/>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3953071184"/>
              </p:ext>
            </p:extLst>
          </p:nvPr>
        </p:nvGraphicFramePr>
        <p:xfrm>
          <a:off x="368259" y="3716977"/>
          <a:ext cx="8205925" cy="265124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47</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866570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48</a:t>
            </a:fld>
            <a:endParaRPr lang="en-US"/>
          </a:p>
        </p:txBody>
      </p:sp>
      <p:sp>
        <p:nvSpPr>
          <p:cNvPr id="17" name="TextBox 16"/>
          <p:cNvSpPr txBox="1"/>
          <p:nvPr/>
        </p:nvSpPr>
        <p:spPr>
          <a:xfrm>
            <a:off x="2016826" y="653147"/>
            <a:ext cx="5597174" cy="461665"/>
          </a:xfrm>
          <a:prstGeom prst="rect">
            <a:avLst/>
          </a:prstGeom>
          <a:noFill/>
        </p:spPr>
        <p:txBody>
          <a:bodyPr wrap="square" rtlCol="0">
            <a:spAutoFit/>
          </a:bodyPr>
          <a:lstStyle/>
          <a:p>
            <a:pPr algn="ctr" defTabSz="457200" fontAlgn="base">
              <a:spcBef>
                <a:spcPct val="0"/>
              </a:spcBef>
              <a:spcAft>
                <a:spcPct val="0"/>
              </a:spcAft>
            </a:pPr>
            <a:r>
              <a:rPr lang="en-ZA" sz="2400" dirty="0">
                <a:solidFill>
                  <a:prstClr val="black"/>
                </a:solidFill>
                <a:latin typeface="Arial" charset="0"/>
                <a:ea typeface="MS PGothic" pitchFamily="34" charset="-128"/>
              </a:rPr>
              <a:t>Age </a:t>
            </a:r>
            <a:r>
              <a:rPr lang="en-ZA" sz="2400" dirty="0" smtClean="0">
                <a:solidFill>
                  <a:prstClr val="black"/>
                </a:solidFill>
                <a:latin typeface="Arial" charset="0"/>
                <a:ea typeface="MS PGothic" pitchFamily="34" charset="-128"/>
              </a:rPr>
              <a:t>Categories by Education Levels</a:t>
            </a:r>
            <a:endParaRPr lang="en-ZA" sz="2400" dirty="0">
              <a:solidFill>
                <a:prstClr val="black"/>
              </a:solidFill>
              <a:latin typeface="Arial" charset="0"/>
              <a:ea typeface="MS PGothic" pitchFamily="34" charset="-128"/>
            </a:endParaRPr>
          </a:p>
        </p:txBody>
      </p:sp>
      <p:sp>
        <p:nvSpPr>
          <p:cNvPr id="4" name="TextBox 3"/>
          <p:cNvSpPr txBox="1"/>
          <p:nvPr/>
        </p:nvSpPr>
        <p:spPr>
          <a:xfrm>
            <a:off x="2777798" y="6356750"/>
            <a:ext cx="2037815" cy="276999"/>
          </a:xfrm>
          <a:prstGeom prst="rect">
            <a:avLst/>
          </a:prstGeom>
          <a:noFill/>
        </p:spPr>
        <p:txBody>
          <a:bodyPr vert="horz" wrap="square" rtlCol="0">
            <a:spAutoFit/>
          </a:bodyPr>
          <a:lstStyle/>
          <a:p>
            <a:pPr defTabSz="457200" fontAlgn="base">
              <a:spcBef>
                <a:spcPct val="0"/>
              </a:spcBef>
              <a:spcAft>
                <a:spcPct val="0"/>
              </a:spcAft>
            </a:pPr>
            <a:r>
              <a:rPr lang="en-ZA" sz="1200" dirty="0" smtClean="0">
                <a:solidFill>
                  <a:prstClr val="black"/>
                </a:solidFill>
                <a:latin typeface="Arial" charset="0"/>
                <a:ea typeface="MS PGothic" pitchFamily="34" charset="-128"/>
              </a:rPr>
              <a:t>Legend: Std 10=Grade 12</a:t>
            </a:r>
            <a:endParaRPr lang="en-ZA" sz="1200" dirty="0">
              <a:solidFill>
                <a:prstClr val="black"/>
              </a:solidFill>
              <a:latin typeface="Arial" charset="0"/>
              <a:ea typeface="MS PGothic"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xmlns="" val="2685286224"/>
              </p:ext>
            </p:extLst>
          </p:nvPr>
        </p:nvGraphicFramePr>
        <p:xfrm>
          <a:off x="308679" y="1402267"/>
          <a:ext cx="8502810" cy="2095500"/>
        </p:xfrm>
        <a:graphic>
          <a:graphicData uri="http://schemas.openxmlformats.org/drawingml/2006/table">
            <a:tbl>
              <a:tblPr/>
              <a:tblGrid>
                <a:gridCol w="2296120">
                  <a:extLst>
                    <a:ext uri="{9D8B030D-6E8A-4147-A177-3AD203B41FA5}">
                      <a16:colId xmlns:a16="http://schemas.microsoft.com/office/drawing/2014/main" xmlns="" val="20000"/>
                    </a:ext>
                  </a:extLst>
                </a:gridCol>
                <a:gridCol w="765372">
                  <a:extLst>
                    <a:ext uri="{9D8B030D-6E8A-4147-A177-3AD203B41FA5}">
                      <a16:colId xmlns:a16="http://schemas.microsoft.com/office/drawing/2014/main" xmlns="" val="20001"/>
                    </a:ext>
                  </a:extLst>
                </a:gridCol>
                <a:gridCol w="765372">
                  <a:extLst>
                    <a:ext uri="{9D8B030D-6E8A-4147-A177-3AD203B41FA5}">
                      <a16:colId xmlns:a16="http://schemas.microsoft.com/office/drawing/2014/main" xmlns="" val="20002"/>
                    </a:ext>
                  </a:extLst>
                </a:gridCol>
                <a:gridCol w="765372">
                  <a:extLst>
                    <a:ext uri="{9D8B030D-6E8A-4147-A177-3AD203B41FA5}">
                      <a16:colId xmlns:a16="http://schemas.microsoft.com/office/drawing/2014/main" xmlns="" val="20003"/>
                    </a:ext>
                  </a:extLst>
                </a:gridCol>
                <a:gridCol w="765372">
                  <a:extLst>
                    <a:ext uri="{9D8B030D-6E8A-4147-A177-3AD203B41FA5}">
                      <a16:colId xmlns:a16="http://schemas.microsoft.com/office/drawing/2014/main" xmlns="" val="20004"/>
                    </a:ext>
                  </a:extLst>
                </a:gridCol>
                <a:gridCol w="765372">
                  <a:extLst>
                    <a:ext uri="{9D8B030D-6E8A-4147-A177-3AD203B41FA5}">
                      <a16:colId xmlns:a16="http://schemas.microsoft.com/office/drawing/2014/main" xmlns="" val="20005"/>
                    </a:ext>
                  </a:extLst>
                </a:gridCol>
                <a:gridCol w="765372">
                  <a:extLst>
                    <a:ext uri="{9D8B030D-6E8A-4147-A177-3AD203B41FA5}">
                      <a16:colId xmlns:a16="http://schemas.microsoft.com/office/drawing/2014/main" xmlns="" val="20006"/>
                    </a:ext>
                  </a:extLst>
                </a:gridCol>
                <a:gridCol w="849086">
                  <a:extLst>
                    <a:ext uri="{9D8B030D-6E8A-4147-A177-3AD203B41FA5}">
                      <a16:colId xmlns:a16="http://schemas.microsoft.com/office/drawing/2014/main" xmlns="" val="20007"/>
                    </a:ext>
                  </a:extLst>
                </a:gridCol>
                <a:gridCol w="765372">
                  <a:extLst>
                    <a:ext uri="{9D8B030D-6E8A-4147-A177-3AD203B41FA5}">
                      <a16:colId xmlns:a16="http://schemas.microsoft.com/office/drawing/2014/main" xmlns="" val="20008"/>
                    </a:ext>
                  </a:extLst>
                </a:gridCol>
              </a:tblGrid>
              <a:tr h="190500">
                <a:tc>
                  <a:txBody>
                    <a:bodyPr/>
                    <a:lstStyle/>
                    <a:p>
                      <a:pPr algn="l" rtl="0" fontAlgn="b"/>
                      <a:r>
                        <a:rPr lang="en-ZA" sz="1100" b="1" i="0" u="none" strike="noStrike">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gridSpan="6">
                  <a:txBody>
                    <a:bodyPr/>
                    <a:lstStyle/>
                    <a:p>
                      <a:pPr algn="ctr" rtl="0" fontAlgn="b"/>
                      <a:r>
                        <a:rPr lang="en-ZA" sz="1100" b="1" i="0" u="none" strike="noStrike">
                          <a:solidFill>
                            <a:srgbClr val="FFFFFF"/>
                          </a:solidFill>
                          <a:effectLst/>
                          <a:latin typeface="Calibri"/>
                        </a:rPr>
                        <a:t>AGE GROUPS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rtl="0" fontAlgn="b"/>
                      <a:r>
                        <a:rPr lang="en-ZA" sz="1100" b="0" i="0" u="none" strike="noStrike">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0" i="0" u="none" strike="noStrike">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90500">
                <a:tc>
                  <a:txBody>
                    <a:bodyPr/>
                    <a:lstStyle/>
                    <a:p>
                      <a:pPr algn="l" rtl="0" fontAlgn="b"/>
                      <a:r>
                        <a:rPr lang="en-ZA" sz="1100" b="1" i="0" u="none" strike="noStrike">
                          <a:solidFill>
                            <a:srgbClr val="FFFFFF"/>
                          </a:solidFill>
                          <a:effectLst/>
                          <a:latin typeface="Calibri"/>
                        </a:rPr>
                        <a:t>QUALIFICATION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26-35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56-65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a:solidFill>
                            <a:srgbClr val="FFFFFF"/>
                          </a:solidFill>
                          <a:effectLst/>
                          <a:latin typeface="Calibri"/>
                        </a:rPr>
                        <a:t>ROW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1"/>
                  </a:ext>
                </a:extLst>
              </a:tr>
              <a:tr h="190500">
                <a:tc>
                  <a:txBody>
                    <a:bodyPr/>
                    <a:lstStyle/>
                    <a:p>
                      <a:pPr algn="l" rtl="0" fontAlgn="b"/>
                      <a:r>
                        <a:rPr lang="en-ZA" sz="1100" b="0" i="0" u="none" strike="noStrike">
                          <a:solidFill>
                            <a:srgbClr val="000000"/>
                          </a:solidFill>
                          <a:effectLst/>
                          <a:latin typeface="Calibri"/>
                        </a:rPr>
                        <a:t>ABOVE STD.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29 850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126 499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57 310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25 259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24 298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5 429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268 645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rtl="0" fontAlgn="b"/>
                      <a:r>
                        <a:rPr lang="en-ZA" sz="1100" b="0" i="0" u="none" strike="noStrike">
                          <a:solidFill>
                            <a:srgbClr val="000000"/>
                          </a:solidFill>
                          <a:effectLst/>
                          <a:latin typeface="Calibri"/>
                        </a:rPr>
                        <a:t>STD.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312 060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919 241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441 323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183 406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126 345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20 507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2 002 882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rtl="0" fontAlgn="b"/>
                      <a:r>
                        <a:rPr lang="en-ZA" sz="1100" b="0" i="0" u="none" strike="noStrike">
                          <a:solidFill>
                            <a:srgbClr val="000000"/>
                          </a:solidFill>
                          <a:effectLst/>
                          <a:latin typeface="Calibri"/>
                        </a:rPr>
                        <a:t>STD. 8 - 9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259 021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802 811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474 517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239 957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146 437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15 999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1 938 742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rtl="0" fontAlgn="b"/>
                      <a:r>
                        <a:rPr lang="en-ZA" sz="1100" b="0" i="0" u="none" strike="noStrike">
                          <a:solidFill>
                            <a:srgbClr val="000000"/>
                          </a:solidFill>
                          <a:effectLst/>
                          <a:latin typeface="Calibri"/>
                        </a:rPr>
                        <a:t>STD. 6 - 7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77 488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212 953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166 707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124 922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89 758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8 056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679 884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l" rtl="0" fontAlgn="b"/>
                      <a:r>
                        <a:rPr lang="en-ZA" sz="1100" b="0" i="0" u="none" strike="noStrike">
                          <a:solidFill>
                            <a:srgbClr val="000000"/>
                          </a:solidFill>
                          <a:effectLst/>
                          <a:latin typeface="Calibri"/>
                        </a:rPr>
                        <a:t>BELOW STD.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34 450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113 764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125 962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139 822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119 710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10 056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543 764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l" rtl="0" fontAlgn="b"/>
                      <a:r>
                        <a:rPr lang="en-ZA" sz="1100" b="0" i="0" u="none" strike="noStrike">
                          <a:solidFill>
                            <a:srgbClr val="000000"/>
                          </a:solidFill>
                          <a:effectLst/>
                          <a:latin typeface="Calibri"/>
                        </a:rPr>
                        <a:t>SPECIAL SCHOOL CERTIFICATE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192 621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531 083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334 835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220 187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164 509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20 898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1 464 133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0500">
                <a:tc>
                  <a:txBody>
                    <a:bodyPr/>
                    <a:lstStyle/>
                    <a:p>
                      <a:pPr algn="l" rtl="0" fontAlgn="b"/>
                      <a:r>
                        <a:rPr lang="en-ZA" sz="1100" b="0" i="0" u="none" strike="noStrike">
                          <a:solidFill>
                            <a:srgbClr val="000000"/>
                          </a:solidFill>
                          <a:effectLst/>
                          <a:latin typeface="Calibri"/>
                        </a:rPr>
                        <a:t>NOT SPECIFIED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10 436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17 859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20 078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15 325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2 112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66 727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0500">
                <a:tc>
                  <a:txBody>
                    <a:bodyPr/>
                    <a:lstStyle/>
                    <a:p>
                      <a:pPr algn="l" rtl="0" fontAlgn="b"/>
                      <a:r>
                        <a:rPr lang="en-ZA" sz="11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906 407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2 716 787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1 618 513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953 631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686 382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83 057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6 964 777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9"/>
                  </a:ext>
                </a:extLst>
              </a:tr>
              <a:tr h="190500">
                <a:tc>
                  <a:txBody>
                    <a:bodyPr/>
                    <a:lstStyle/>
                    <a:p>
                      <a:pPr algn="l" rtl="0" fontAlgn="b"/>
                      <a:r>
                        <a:rPr lang="en-ZA" sz="1100" b="1" i="0" u="none" strike="noStrike">
                          <a:solidFill>
                            <a:srgbClr val="FFFFFF"/>
                          </a:solidFill>
                          <a:effectLst/>
                          <a:latin typeface="Calibri"/>
                        </a:rPr>
                        <a:t>COLUMN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dirty="0">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10"/>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xmlns="" val="2689662778"/>
              </p:ext>
            </p:extLst>
          </p:nvPr>
        </p:nvGraphicFramePr>
        <p:xfrm>
          <a:off x="308878" y="3497767"/>
          <a:ext cx="815842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48</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3617957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49</a:t>
            </a:fld>
            <a:endParaRPr lang="en-US"/>
          </a:p>
        </p:txBody>
      </p:sp>
      <p:sp>
        <p:nvSpPr>
          <p:cNvPr id="4" name="TextBox 3"/>
          <p:cNvSpPr txBox="1"/>
          <p:nvPr/>
        </p:nvSpPr>
        <p:spPr>
          <a:xfrm>
            <a:off x="997529" y="736275"/>
            <a:ext cx="7689273" cy="461665"/>
          </a:xfrm>
          <a:prstGeom prst="rect">
            <a:avLst/>
          </a:prstGeom>
          <a:noFill/>
        </p:spPr>
        <p:txBody>
          <a:bodyPr wrap="square" rtlCol="0">
            <a:spAutoFit/>
          </a:bodyPr>
          <a:lstStyle/>
          <a:p>
            <a:pPr defTabSz="457200" fontAlgn="base">
              <a:spcBef>
                <a:spcPct val="0"/>
              </a:spcBef>
              <a:spcAft>
                <a:spcPct val="0"/>
              </a:spcAft>
            </a:pPr>
            <a:r>
              <a:rPr lang="en-ZA" sz="2400" dirty="0" smtClean="0">
                <a:solidFill>
                  <a:prstClr val="black"/>
                </a:solidFill>
                <a:latin typeface="Arial" charset="0"/>
                <a:ea typeface="MS PGothic" pitchFamily="34" charset="-128"/>
              </a:rPr>
              <a:t>Claims Breakdown by Gender and Age Categories</a:t>
            </a:r>
            <a:endParaRPr lang="en-ZA" sz="2400" dirty="0">
              <a:solidFill>
                <a:prstClr val="black"/>
              </a:solidFill>
              <a:latin typeface="Arial" charset="0"/>
              <a:ea typeface="MS PGothic"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xmlns="" val="3313016266"/>
              </p:ext>
            </p:extLst>
          </p:nvPr>
        </p:nvGraphicFramePr>
        <p:xfrm>
          <a:off x="890651" y="1414542"/>
          <a:ext cx="7148943" cy="2188845"/>
        </p:xfrm>
        <a:graphic>
          <a:graphicData uri="http://schemas.openxmlformats.org/drawingml/2006/table">
            <a:tbl>
              <a:tblPr/>
              <a:tblGrid>
                <a:gridCol w="1289871">
                  <a:extLst>
                    <a:ext uri="{9D8B030D-6E8A-4147-A177-3AD203B41FA5}">
                      <a16:colId xmlns:a16="http://schemas.microsoft.com/office/drawing/2014/main" xmlns="" val="20000"/>
                    </a:ext>
                  </a:extLst>
                </a:gridCol>
                <a:gridCol w="1464768">
                  <a:extLst>
                    <a:ext uri="{9D8B030D-6E8A-4147-A177-3AD203B41FA5}">
                      <a16:colId xmlns:a16="http://schemas.microsoft.com/office/drawing/2014/main" xmlns="" val="20001"/>
                    </a:ext>
                  </a:extLst>
                </a:gridCol>
                <a:gridCol w="1464768">
                  <a:extLst>
                    <a:ext uri="{9D8B030D-6E8A-4147-A177-3AD203B41FA5}">
                      <a16:colId xmlns:a16="http://schemas.microsoft.com/office/drawing/2014/main" xmlns="" val="20002"/>
                    </a:ext>
                  </a:extLst>
                </a:gridCol>
                <a:gridCol w="1464768">
                  <a:extLst>
                    <a:ext uri="{9D8B030D-6E8A-4147-A177-3AD203B41FA5}">
                      <a16:colId xmlns:a16="http://schemas.microsoft.com/office/drawing/2014/main" xmlns="" val="20003"/>
                    </a:ext>
                  </a:extLst>
                </a:gridCol>
                <a:gridCol w="1464768">
                  <a:extLst>
                    <a:ext uri="{9D8B030D-6E8A-4147-A177-3AD203B41FA5}">
                      <a16:colId xmlns:a16="http://schemas.microsoft.com/office/drawing/2014/main" xmlns="" val="20004"/>
                    </a:ext>
                  </a:extLst>
                </a:gridCol>
              </a:tblGrid>
              <a:tr h="400050">
                <a:tc>
                  <a:txBody>
                    <a:bodyPr/>
                    <a:lstStyle/>
                    <a:p>
                      <a:pPr algn="ctr" rtl="0" fontAlgn="b"/>
                      <a:r>
                        <a:rPr lang="en-ZA" sz="1400" b="1" i="0" u="none" strike="noStrike">
                          <a:solidFill>
                            <a:srgbClr val="FFFFFF"/>
                          </a:solidFill>
                          <a:effectLst/>
                          <a:latin typeface="Calibri"/>
                        </a:rPr>
                        <a:t>Age Groups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400" b="1" i="0" u="none" strike="noStrike">
                          <a:solidFill>
                            <a:srgbClr val="FFFFFF"/>
                          </a:solidFill>
                          <a:effectLst/>
                          <a:latin typeface="Calibri"/>
                        </a:rPr>
                        <a:t>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400" b="1" i="0" u="none" strike="noStrike">
                          <a:solidFill>
                            <a:srgbClr val="FFFFFF"/>
                          </a:solidFill>
                          <a:effectLst/>
                          <a:latin typeface="Calibri"/>
                        </a:rPr>
                        <a:t>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4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400" b="1" i="0" u="none" strike="noStrike">
                          <a:solidFill>
                            <a:srgbClr val="FFFFFF"/>
                          </a:solidFill>
                          <a:effectLst/>
                          <a:latin typeface="Calibri"/>
                        </a:rPr>
                        <a:t>Row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200025">
                <a:tc>
                  <a:txBody>
                    <a:bodyPr/>
                    <a:lstStyle/>
                    <a:p>
                      <a:pPr algn="l" rtl="0" fontAlgn="b"/>
                      <a:r>
                        <a:rPr lang="en-ZA" sz="1400" b="1" i="0" u="none" strike="noStrike">
                          <a:solidFill>
                            <a:srgbClr val="000000"/>
                          </a:solidFill>
                          <a:effectLst/>
                          <a:latin typeface="Calibri"/>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486 697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470 056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956 753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FFFFFF"/>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1"/>
                  </a:ext>
                </a:extLst>
              </a:tr>
              <a:tr h="200025">
                <a:tc>
                  <a:txBody>
                    <a:bodyPr/>
                    <a:lstStyle/>
                    <a:p>
                      <a:pPr algn="l" rtl="0" fontAlgn="b"/>
                      <a:r>
                        <a:rPr lang="en-ZA" sz="1400" b="1" i="0" u="none" strike="noStrike">
                          <a:solidFill>
                            <a:srgbClr val="000000"/>
                          </a:solidFill>
                          <a:effectLst/>
                          <a:latin typeface="Calibri"/>
                        </a:rPr>
                        <a:t>26-35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1 527 897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1 377 629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2 905 526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FFFFFF"/>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2"/>
                  </a:ext>
                </a:extLst>
              </a:tr>
              <a:tr h="200025">
                <a:tc>
                  <a:txBody>
                    <a:bodyPr/>
                    <a:lstStyle/>
                    <a:p>
                      <a:pPr algn="l" rtl="0" fontAlgn="b"/>
                      <a:r>
                        <a:rPr lang="en-ZA" sz="1400" b="1" i="0" u="none" strike="noStrike">
                          <a:solidFill>
                            <a:srgbClr val="000000"/>
                          </a:solidFill>
                          <a:effectLst/>
                          <a:latin typeface="Calibri"/>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784 172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950 192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1 734 364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FFFFFF"/>
                          </a:solidFill>
                          <a:effectLst/>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3"/>
                  </a:ext>
                </a:extLst>
              </a:tr>
              <a:tr h="200025">
                <a:tc>
                  <a:txBody>
                    <a:bodyPr/>
                    <a:lstStyle/>
                    <a:p>
                      <a:pPr algn="l" rtl="0" fontAlgn="b"/>
                      <a:r>
                        <a:rPr lang="en-ZA" sz="1400" b="1" i="0" u="none" strike="noStrike">
                          <a:solidFill>
                            <a:srgbClr val="000000"/>
                          </a:solidFill>
                          <a:effectLst/>
                          <a:latin typeface="Calibri"/>
                        </a:rPr>
                        <a:t>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408 137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610 323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1 018 460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FFFFFF"/>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4"/>
                  </a:ext>
                </a:extLst>
              </a:tr>
              <a:tr h="200025">
                <a:tc>
                  <a:txBody>
                    <a:bodyPr/>
                    <a:lstStyle/>
                    <a:p>
                      <a:pPr algn="l" rtl="0" fontAlgn="b"/>
                      <a:r>
                        <a:rPr lang="en-ZA" sz="1400" b="1" i="0" u="none" strike="noStrike">
                          <a:solidFill>
                            <a:srgbClr val="000000"/>
                          </a:solidFill>
                          <a:effectLst/>
                          <a:latin typeface="Calibri"/>
                        </a:rPr>
                        <a:t>56-65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261 926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473 054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734 980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FFFFFF"/>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5"/>
                  </a:ext>
                </a:extLst>
              </a:tr>
              <a:tr h="200025">
                <a:tc>
                  <a:txBody>
                    <a:bodyPr/>
                    <a:lstStyle/>
                    <a:p>
                      <a:pPr algn="l" rtl="0" fontAlgn="b"/>
                      <a:r>
                        <a:rPr lang="en-ZA" sz="1400" b="1" i="0" u="none" strike="noStrike">
                          <a:solidFill>
                            <a:srgbClr val="000000"/>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32 064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57 226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effectLst/>
                          <a:latin typeface="Calibri"/>
                        </a:rPr>
                        <a:t>89 290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FFFFFF"/>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6"/>
                  </a:ext>
                </a:extLst>
              </a:tr>
              <a:tr h="200025">
                <a:tc>
                  <a:txBody>
                    <a:bodyPr/>
                    <a:lstStyle/>
                    <a:p>
                      <a:pPr algn="l" rtl="0" fontAlgn="b"/>
                      <a:r>
                        <a:rPr lang="en-ZA" sz="14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400" b="1" i="0" u="none" strike="noStrike">
                          <a:solidFill>
                            <a:srgbClr val="FFFFFF"/>
                          </a:solidFill>
                          <a:effectLst/>
                          <a:latin typeface="Calibri"/>
                        </a:rPr>
                        <a:t>3 500 893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400" b="1" i="0" u="none" strike="noStrike">
                          <a:solidFill>
                            <a:srgbClr val="FFFFFF"/>
                          </a:solidFill>
                          <a:effectLst/>
                          <a:latin typeface="Calibri"/>
                        </a:rPr>
                        <a:t>3 938 480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400" b="1" i="0" u="none" strike="noStrike">
                          <a:solidFill>
                            <a:srgbClr val="FFFFFF"/>
                          </a:solidFill>
                          <a:effectLst/>
                          <a:latin typeface="Calibri"/>
                        </a:rPr>
                        <a:t>7 439 373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95275">
                <a:tc>
                  <a:txBody>
                    <a:bodyPr/>
                    <a:lstStyle/>
                    <a:p>
                      <a:pPr algn="l" rtl="0" fontAlgn="b"/>
                      <a:r>
                        <a:rPr lang="en-ZA" sz="1400" b="1" i="0" u="none" strike="noStrike">
                          <a:solidFill>
                            <a:srgbClr val="FFFFFF"/>
                          </a:solidFill>
                          <a:effectLst/>
                          <a:latin typeface="Calibri"/>
                        </a:rPr>
                        <a:t>Column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400" b="1" i="0" u="none" strike="noStrike">
                          <a:solidFill>
                            <a:srgbClr val="FFFFFF"/>
                          </a:solidFill>
                          <a:effectLst/>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400" b="1" i="0" u="none" strike="noStrike">
                          <a:solidFill>
                            <a:srgbClr val="FFFFFF"/>
                          </a:solidFill>
                          <a:effectLst/>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400" b="0" i="0" u="none" strike="noStrike">
                          <a:solidFill>
                            <a:srgbClr val="000000"/>
                          </a:solidFill>
                          <a:effectLst/>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xmlns="" val="10008"/>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2237057857"/>
              </p:ext>
            </p:extLst>
          </p:nvPr>
        </p:nvGraphicFramePr>
        <p:xfrm>
          <a:off x="427513" y="3755572"/>
          <a:ext cx="802771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49</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524916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r>
              <a:rPr lang="en-ZA" altLang="en-US" sz="3200" b="1" dirty="0" smtClean="0">
                <a:solidFill>
                  <a:srgbClr val="000000"/>
                </a:solidFill>
              </a:rPr>
              <a:t>UI Contributions Act No 4 of 2002</a:t>
            </a:r>
            <a:endParaRPr lang="en-ZA" altLang="en-US" sz="3200" b="1" dirty="0" smtClean="0"/>
          </a:p>
        </p:txBody>
      </p:sp>
      <p:grpSp>
        <p:nvGrpSpPr>
          <p:cNvPr id="231427" name="Group 5"/>
          <p:cNvGrpSpPr>
            <a:grpSpLocks/>
          </p:cNvGrpSpPr>
          <p:nvPr/>
        </p:nvGrpSpPr>
        <p:grpSpPr bwMode="auto">
          <a:xfrm>
            <a:off x="304802" y="1717675"/>
            <a:ext cx="8228013" cy="4502150"/>
            <a:chOff x="304098" y="1717670"/>
            <a:chExt cx="8228341" cy="4502779"/>
          </a:xfrm>
        </p:grpSpPr>
        <p:sp>
          <p:nvSpPr>
            <p:cNvPr id="17" name="Freeform 16"/>
            <p:cNvSpPr/>
            <p:nvPr/>
          </p:nvSpPr>
          <p:spPr>
            <a:xfrm rot="16200000">
              <a:off x="-1593245" y="4018295"/>
              <a:ext cx="4099498" cy="304812"/>
            </a:xfrm>
            <a:custGeom>
              <a:avLst/>
              <a:gdLst>
                <a:gd name="connsiteX0" fmla="*/ 0 w 4100135"/>
                <a:gd name="connsiteY0" fmla="*/ 0 h 305033"/>
                <a:gd name="connsiteX1" fmla="*/ 4100135 w 4100135"/>
                <a:gd name="connsiteY1" fmla="*/ 0 h 305033"/>
                <a:gd name="connsiteX2" fmla="*/ 4100135 w 4100135"/>
                <a:gd name="connsiteY2" fmla="*/ 305033 h 305033"/>
                <a:gd name="connsiteX3" fmla="*/ 0 w 4100135"/>
                <a:gd name="connsiteY3" fmla="*/ 305033 h 305033"/>
                <a:gd name="connsiteX4" fmla="*/ 0 w 4100135"/>
                <a:gd name="connsiteY4" fmla="*/ 0 h 305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305033">
                  <a:moveTo>
                    <a:pt x="0" y="0"/>
                  </a:moveTo>
                  <a:lnTo>
                    <a:pt x="4100135" y="0"/>
                  </a:lnTo>
                  <a:lnTo>
                    <a:pt x="4100135" y="305033"/>
                  </a:lnTo>
                  <a:lnTo>
                    <a:pt x="0" y="305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 tIns="0" rIns="269024" bIns="0" spcCol="1270"/>
            <a:lstStyle/>
            <a:p>
              <a:pPr algn="r" defTabSz="933450">
                <a:lnSpc>
                  <a:spcPct val="90000"/>
                </a:lnSpc>
                <a:spcAft>
                  <a:spcPct val="35000"/>
                </a:spcAft>
                <a:defRPr/>
              </a:pPr>
              <a:endParaRPr lang="en-ZA" sz="2100" dirty="0">
                <a:solidFill>
                  <a:prstClr val="black">
                    <a:hueOff val="0"/>
                    <a:satOff val="0"/>
                    <a:lumOff val="0"/>
                    <a:alphaOff val="0"/>
                  </a:prstClr>
                </a:solidFill>
              </a:endParaRPr>
            </a:p>
          </p:txBody>
        </p:sp>
        <p:sp>
          <p:nvSpPr>
            <p:cNvPr id="18" name="Freeform 17"/>
            <p:cNvSpPr/>
            <p:nvPr/>
          </p:nvSpPr>
          <p:spPr>
            <a:xfrm>
              <a:off x="608910" y="2120951"/>
              <a:ext cx="1519299" cy="4099498"/>
            </a:xfrm>
            <a:custGeom>
              <a:avLst/>
              <a:gdLst>
                <a:gd name="connsiteX0" fmla="*/ 0 w 1519390"/>
                <a:gd name="connsiteY0" fmla="*/ 0 h 4100135"/>
                <a:gd name="connsiteX1" fmla="*/ 1519390 w 1519390"/>
                <a:gd name="connsiteY1" fmla="*/ 0 h 4100135"/>
                <a:gd name="connsiteX2" fmla="*/ 1519390 w 1519390"/>
                <a:gd name="connsiteY2" fmla="*/ 4100135 h 4100135"/>
                <a:gd name="connsiteX3" fmla="*/ 0 w 1519390"/>
                <a:gd name="connsiteY3" fmla="*/ 4100135 h 4100135"/>
                <a:gd name="connsiteX4" fmla="*/ 0 w 1519390"/>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390" h="4100135">
                  <a:moveTo>
                    <a:pt x="0" y="0"/>
                  </a:moveTo>
                  <a:lnTo>
                    <a:pt x="1519390" y="0"/>
                  </a:lnTo>
                  <a:lnTo>
                    <a:pt x="1519390" y="4100135"/>
                  </a:lnTo>
                  <a:lnTo>
                    <a:pt x="0" y="4100135"/>
                  </a:lnTo>
                  <a:lnTo>
                    <a:pt x="0" y="0"/>
                  </a:lnTo>
                  <a:close/>
                </a:path>
              </a:pathLst>
            </a:custGeom>
            <a:ln>
              <a:solidFill>
                <a:srgbClr val="FF0000"/>
              </a:solidFill>
            </a:ln>
          </p:spPr>
          <p:style>
            <a:lnRef idx="2">
              <a:schemeClr val="accent3"/>
            </a:lnRef>
            <a:fillRef idx="1">
              <a:schemeClr val="lt1"/>
            </a:fillRef>
            <a:effectRef idx="0">
              <a:schemeClr val="accent3"/>
            </a:effectRef>
            <a:fontRef idx="minor">
              <a:schemeClr val="dk1"/>
            </a:fontRef>
          </p:style>
          <p:txBody>
            <a:bodyPr lIns="248920" tIns="269023" rIns="248920" bIns="248920" spcCol="1270"/>
            <a:lstStyle/>
            <a:p>
              <a:pPr marL="0" lvl="1" defTabSz="1200150">
                <a:lnSpc>
                  <a:spcPct val="90000"/>
                </a:lnSpc>
                <a:spcAft>
                  <a:spcPct val="15000"/>
                </a:spcAft>
                <a:defRPr/>
              </a:pPr>
              <a:r>
                <a:rPr lang="en-ZA" sz="1200" dirty="0">
                  <a:solidFill>
                    <a:prstClr val="black"/>
                  </a:solidFill>
                </a:rPr>
                <a:t>The purpose of this ACT is to provide  for :</a:t>
              </a:r>
            </a:p>
            <a:p>
              <a:pPr marL="0" lvl="1" defTabSz="1200150">
                <a:lnSpc>
                  <a:spcPct val="90000"/>
                </a:lnSpc>
                <a:spcAft>
                  <a:spcPct val="15000"/>
                </a:spcAft>
                <a:defRPr/>
              </a:pPr>
              <a:endParaRPr lang="en-ZA" sz="1200" dirty="0">
                <a:solidFill>
                  <a:prstClr val="black"/>
                </a:solidFill>
              </a:endParaRPr>
            </a:p>
            <a:p>
              <a:pPr algn="just" defTabSz="1200150">
                <a:lnSpc>
                  <a:spcPct val="90000"/>
                </a:lnSpc>
                <a:spcAft>
                  <a:spcPct val="15000"/>
                </a:spcAft>
                <a:defRPr/>
              </a:pPr>
              <a:r>
                <a:rPr lang="en-ZA" sz="1200" dirty="0">
                  <a:solidFill>
                    <a:prstClr val="black"/>
                  </a:solidFill>
                </a:rPr>
                <a:t>1. The payment of contributions for the benefit of the UIF  and</a:t>
              </a:r>
            </a:p>
            <a:p>
              <a:pPr indent="-457200" algn="just" defTabSz="1200150">
                <a:lnSpc>
                  <a:spcPct val="90000"/>
                </a:lnSpc>
                <a:spcAft>
                  <a:spcPct val="15000"/>
                </a:spcAft>
                <a:buFontTx/>
                <a:buAutoNum type="alphaLcPeriod"/>
                <a:defRPr/>
              </a:pPr>
              <a:endParaRPr lang="en-ZA" sz="1200" dirty="0">
                <a:solidFill>
                  <a:prstClr val="black"/>
                </a:solidFill>
              </a:endParaRPr>
            </a:p>
            <a:p>
              <a:pPr indent="-457200" algn="just" defTabSz="1200150">
                <a:lnSpc>
                  <a:spcPct val="90000"/>
                </a:lnSpc>
                <a:spcAft>
                  <a:spcPct val="15000"/>
                </a:spcAft>
                <a:buFontTx/>
                <a:buAutoNum type="alphaLcPeriod"/>
                <a:defRPr/>
              </a:pPr>
              <a:endParaRPr lang="en-ZA" sz="1200" dirty="0">
                <a:solidFill>
                  <a:prstClr val="black"/>
                </a:solidFill>
              </a:endParaRPr>
            </a:p>
            <a:p>
              <a:pPr algn="just" defTabSz="1200150">
                <a:lnSpc>
                  <a:spcPct val="90000"/>
                </a:lnSpc>
                <a:spcAft>
                  <a:spcPct val="15000"/>
                </a:spcAft>
                <a:defRPr/>
              </a:pPr>
              <a:r>
                <a:rPr lang="en-ZA" sz="1200" dirty="0">
                  <a:solidFill>
                    <a:prstClr val="black"/>
                  </a:solidFill>
                </a:rPr>
                <a:t>2.Procedures for the collection of such contributions</a:t>
              </a:r>
            </a:p>
          </p:txBody>
        </p:sp>
        <p:sp>
          <p:nvSpPr>
            <p:cNvPr id="19" name="Rectangle 18"/>
            <p:cNvSpPr/>
            <p:nvPr/>
          </p:nvSpPr>
          <p:spPr>
            <a:xfrm>
              <a:off x="304098" y="1717670"/>
              <a:ext cx="1065255" cy="609685"/>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a:lstStyle/>
            <a:p>
              <a:pPr>
                <a:defRPr/>
              </a:pPr>
              <a:r>
                <a:rPr lang="en-ZA" dirty="0">
                  <a:solidFill>
                    <a:prstClr val="black"/>
                  </a:solidFill>
                </a:rPr>
                <a:t>Purpose of Act </a:t>
              </a:r>
            </a:p>
          </p:txBody>
        </p:sp>
        <p:sp>
          <p:nvSpPr>
            <p:cNvPr id="20" name="Freeform 19"/>
            <p:cNvSpPr/>
            <p:nvPr/>
          </p:nvSpPr>
          <p:spPr>
            <a:xfrm rot="16200000">
              <a:off x="619818" y="4018295"/>
              <a:ext cx="4099498" cy="304812"/>
            </a:xfrm>
            <a:custGeom>
              <a:avLst/>
              <a:gdLst>
                <a:gd name="connsiteX0" fmla="*/ 0 w 4100135"/>
                <a:gd name="connsiteY0" fmla="*/ 0 h 305033"/>
                <a:gd name="connsiteX1" fmla="*/ 4100135 w 4100135"/>
                <a:gd name="connsiteY1" fmla="*/ 0 h 305033"/>
                <a:gd name="connsiteX2" fmla="*/ 4100135 w 4100135"/>
                <a:gd name="connsiteY2" fmla="*/ 305033 h 305033"/>
                <a:gd name="connsiteX3" fmla="*/ 0 w 4100135"/>
                <a:gd name="connsiteY3" fmla="*/ 305033 h 305033"/>
                <a:gd name="connsiteX4" fmla="*/ 0 w 4100135"/>
                <a:gd name="connsiteY4" fmla="*/ 0 h 305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305033">
                  <a:moveTo>
                    <a:pt x="0" y="0"/>
                  </a:moveTo>
                  <a:lnTo>
                    <a:pt x="4100135" y="0"/>
                  </a:lnTo>
                  <a:lnTo>
                    <a:pt x="4100135" y="305033"/>
                  </a:lnTo>
                  <a:lnTo>
                    <a:pt x="0" y="305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 tIns="0" rIns="269024" bIns="0" spcCol="1270"/>
            <a:lstStyle/>
            <a:p>
              <a:pPr algn="r" defTabSz="933450">
                <a:lnSpc>
                  <a:spcPct val="90000"/>
                </a:lnSpc>
                <a:spcAft>
                  <a:spcPct val="35000"/>
                </a:spcAft>
                <a:defRPr/>
              </a:pPr>
              <a:endParaRPr lang="en-ZA" sz="2100" dirty="0">
                <a:solidFill>
                  <a:prstClr val="black">
                    <a:hueOff val="0"/>
                    <a:satOff val="0"/>
                    <a:lumOff val="0"/>
                    <a:alphaOff val="0"/>
                  </a:prstClr>
                </a:solidFill>
              </a:endParaRPr>
            </a:p>
          </p:txBody>
        </p:sp>
        <p:sp>
          <p:nvSpPr>
            <p:cNvPr id="21" name="Freeform 20"/>
            <p:cNvSpPr/>
            <p:nvPr/>
          </p:nvSpPr>
          <p:spPr>
            <a:xfrm>
              <a:off x="2821973" y="2120951"/>
              <a:ext cx="1519299" cy="4099498"/>
            </a:xfrm>
            <a:custGeom>
              <a:avLst/>
              <a:gdLst>
                <a:gd name="connsiteX0" fmla="*/ 0 w 1519390"/>
                <a:gd name="connsiteY0" fmla="*/ 0 h 4100135"/>
                <a:gd name="connsiteX1" fmla="*/ 1519390 w 1519390"/>
                <a:gd name="connsiteY1" fmla="*/ 0 h 4100135"/>
                <a:gd name="connsiteX2" fmla="*/ 1519390 w 1519390"/>
                <a:gd name="connsiteY2" fmla="*/ 4100135 h 4100135"/>
                <a:gd name="connsiteX3" fmla="*/ 0 w 1519390"/>
                <a:gd name="connsiteY3" fmla="*/ 4100135 h 4100135"/>
                <a:gd name="connsiteX4" fmla="*/ 0 w 1519390"/>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390" h="4100135">
                  <a:moveTo>
                    <a:pt x="0" y="0"/>
                  </a:moveTo>
                  <a:lnTo>
                    <a:pt x="1519390" y="0"/>
                  </a:lnTo>
                  <a:lnTo>
                    <a:pt x="1519390" y="4100135"/>
                  </a:lnTo>
                  <a:lnTo>
                    <a:pt x="0" y="4100135"/>
                  </a:lnTo>
                  <a:lnTo>
                    <a:pt x="0" y="0"/>
                  </a:lnTo>
                  <a:close/>
                </a:path>
              </a:pathLst>
            </a:custGeom>
          </p:spPr>
          <p:style>
            <a:lnRef idx="2">
              <a:schemeClr val="accent5"/>
            </a:lnRef>
            <a:fillRef idx="1">
              <a:schemeClr val="lt1"/>
            </a:fillRef>
            <a:effectRef idx="0">
              <a:schemeClr val="accent5"/>
            </a:effectRef>
            <a:fontRef idx="minor">
              <a:schemeClr val="dk1"/>
            </a:fontRef>
          </p:style>
          <p:txBody>
            <a:bodyPr lIns="248920" tIns="269023" rIns="248920" bIns="248920" spcCol="1270"/>
            <a:lstStyle/>
            <a:p>
              <a:pPr defTabSz="1200150">
                <a:lnSpc>
                  <a:spcPct val="90000"/>
                </a:lnSpc>
                <a:spcAft>
                  <a:spcPct val="15000"/>
                </a:spcAft>
                <a:defRPr/>
              </a:pPr>
              <a:r>
                <a:rPr lang="en-ZA" sz="1000" dirty="0">
                  <a:solidFill>
                    <a:prstClr val="black"/>
                  </a:solidFill>
                </a:rPr>
                <a:t>This Act must be administered by the Commissioner</a:t>
              </a:r>
            </a:p>
            <a:p>
              <a:pPr indent="-457200" defTabSz="1200150">
                <a:lnSpc>
                  <a:spcPct val="90000"/>
                </a:lnSpc>
                <a:spcAft>
                  <a:spcPct val="15000"/>
                </a:spcAft>
                <a:buFontTx/>
                <a:buChar char="••"/>
                <a:defRPr/>
              </a:pPr>
              <a:endParaRPr lang="en-ZA" sz="1000" dirty="0">
                <a:solidFill>
                  <a:prstClr val="black"/>
                </a:solidFill>
              </a:endParaRPr>
            </a:p>
            <a:p>
              <a:pPr defTabSz="1200150">
                <a:lnSpc>
                  <a:spcPct val="90000"/>
                </a:lnSpc>
                <a:spcAft>
                  <a:spcPct val="15000"/>
                </a:spcAft>
                <a:defRPr/>
              </a:pPr>
              <a:r>
                <a:rPr lang="en-ZA" sz="1000" dirty="0">
                  <a:solidFill>
                    <a:prstClr val="black"/>
                  </a:solidFill>
                </a:rPr>
                <a:t>The Commissioner may delegate any power or assign any duty which relates to the collection of :</a:t>
              </a:r>
            </a:p>
            <a:p>
              <a:pPr indent="-457200" defTabSz="1200150">
                <a:lnSpc>
                  <a:spcPct val="90000"/>
                </a:lnSpc>
                <a:spcAft>
                  <a:spcPct val="15000"/>
                </a:spcAft>
                <a:buFontTx/>
                <a:buChar char="••"/>
                <a:defRPr/>
              </a:pPr>
              <a:endParaRPr lang="en-ZA" sz="1000" dirty="0">
                <a:solidFill>
                  <a:prstClr val="black"/>
                </a:solidFill>
              </a:endParaRPr>
            </a:p>
            <a:p>
              <a:pPr algn="just" defTabSz="1200150">
                <a:lnSpc>
                  <a:spcPct val="90000"/>
                </a:lnSpc>
                <a:spcAft>
                  <a:spcPct val="15000"/>
                </a:spcAft>
                <a:defRPr/>
              </a:pPr>
              <a:r>
                <a:rPr lang="en-ZA" sz="1000" dirty="0">
                  <a:solidFill>
                    <a:prstClr val="black"/>
                  </a:solidFill>
                </a:rPr>
                <a:t>contributions payable to the UI Commissioner  in terms of section 9</a:t>
              </a:r>
            </a:p>
            <a:p>
              <a:pPr algn="just" defTabSz="1200150">
                <a:lnSpc>
                  <a:spcPct val="90000"/>
                </a:lnSpc>
                <a:spcAft>
                  <a:spcPct val="15000"/>
                </a:spcAft>
                <a:defRPr/>
              </a:pPr>
              <a:endParaRPr lang="en-ZA" sz="1000" dirty="0">
                <a:solidFill>
                  <a:prstClr val="black"/>
                </a:solidFill>
              </a:endParaRPr>
            </a:p>
            <a:p>
              <a:pPr algn="just" defTabSz="1200150">
                <a:lnSpc>
                  <a:spcPct val="90000"/>
                </a:lnSpc>
                <a:spcAft>
                  <a:spcPct val="15000"/>
                </a:spcAft>
                <a:defRPr/>
              </a:pPr>
              <a:r>
                <a:rPr lang="en-ZA" sz="1000" dirty="0">
                  <a:solidFill>
                    <a:prstClr val="black"/>
                  </a:solidFill>
                </a:rPr>
                <a:t>any information to be submitted by employers in terms of this ACT, UIC</a:t>
              </a:r>
            </a:p>
            <a:p>
              <a:pPr marL="228600" indent="-228600" defTabSz="1200150">
                <a:lnSpc>
                  <a:spcPct val="90000"/>
                </a:lnSpc>
                <a:spcAft>
                  <a:spcPct val="15000"/>
                </a:spcAft>
                <a:buFontTx/>
                <a:buAutoNum type="alphaLcPeriod"/>
                <a:defRPr/>
              </a:pPr>
              <a:endParaRPr lang="en-ZA" sz="1200" dirty="0">
                <a:solidFill>
                  <a:prstClr val="black"/>
                </a:solidFill>
              </a:endParaRPr>
            </a:p>
          </p:txBody>
        </p:sp>
        <p:sp>
          <p:nvSpPr>
            <p:cNvPr id="22" name="Rectangle 21"/>
            <p:cNvSpPr/>
            <p:nvPr/>
          </p:nvSpPr>
          <p:spPr>
            <a:xfrm>
              <a:off x="2517161" y="1717670"/>
              <a:ext cx="1335141" cy="609685"/>
            </a:xfrm>
            <a:prstGeom prst="rect">
              <a:avLst/>
            </a:prstGeom>
          </p:spPr>
          <p:style>
            <a:lnRef idx="2">
              <a:schemeClr val="accent5"/>
            </a:lnRef>
            <a:fillRef idx="1">
              <a:schemeClr val="lt1"/>
            </a:fillRef>
            <a:effectRef idx="0">
              <a:schemeClr val="accent5"/>
            </a:effectRef>
            <a:fontRef idx="minor">
              <a:schemeClr val="dk1"/>
            </a:fontRef>
          </p:style>
          <p:txBody>
            <a:bodyPr/>
            <a:lstStyle/>
            <a:p>
              <a:pPr>
                <a:defRPr/>
              </a:pPr>
              <a:r>
                <a:rPr lang="en-ZA" sz="1400" dirty="0">
                  <a:solidFill>
                    <a:prstClr val="black"/>
                  </a:solidFill>
                </a:rPr>
                <a:t>Administration of the ACT</a:t>
              </a:r>
            </a:p>
          </p:txBody>
        </p:sp>
        <p:sp>
          <p:nvSpPr>
            <p:cNvPr id="23" name="Freeform 22"/>
            <p:cNvSpPr/>
            <p:nvPr/>
          </p:nvSpPr>
          <p:spPr>
            <a:xfrm rot="16200000">
              <a:off x="2832881" y="4018295"/>
              <a:ext cx="4099498" cy="304812"/>
            </a:xfrm>
            <a:custGeom>
              <a:avLst/>
              <a:gdLst>
                <a:gd name="connsiteX0" fmla="*/ 0 w 4100135"/>
                <a:gd name="connsiteY0" fmla="*/ 0 h 305033"/>
                <a:gd name="connsiteX1" fmla="*/ 4100135 w 4100135"/>
                <a:gd name="connsiteY1" fmla="*/ 0 h 305033"/>
                <a:gd name="connsiteX2" fmla="*/ 4100135 w 4100135"/>
                <a:gd name="connsiteY2" fmla="*/ 305033 h 305033"/>
                <a:gd name="connsiteX3" fmla="*/ 0 w 4100135"/>
                <a:gd name="connsiteY3" fmla="*/ 305033 h 305033"/>
                <a:gd name="connsiteX4" fmla="*/ 0 w 4100135"/>
                <a:gd name="connsiteY4" fmla="*/ 0 h 305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305033">
                  <a:moveTo>
                    <a:pt x="0" y="0"/>
                  </a:moveTo>
                  <a:lnTo>
                    <a:pt x="4100135" y="0"/>
                  </a:lnTo>
                  <a:lnTo>
                    <a:pt x="4100135" y="305033"/>
                  </a:lnTo>
                  <a:lnTo>
                    <a:pt x="0" y="305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 tIns="0" rIns="269024" bIns="-1" spcCol="1270"/>
            <a:lstStyle/>
            <a:p>
              <a:pPr algn="r" defTabSz="933450">
                <a:lnSpc>
                  <a:spcPct val="90000"/>
                </a:lnSpc>
                <a:spcAft>
                  <a:spcPct val="35000"/>
                </a:spcAft>
                <a:defRPr/>
              </a:pPr>
              <a:endParaRPr lang="en-ZA" sz="2100" dirty="0">
                <a:solidFill>
                  <a:prstClr val="black">
                    <a:hueOff val="0"/>
                    <a:satOff val="0"/>
                    <a:lumOff val="0"/>
                    <a:alphaOff val="0"/>
                  </a:prstClr>
                </a:solidFill>
              </a:endParaRPr>
            </a:p>
          </p:txBody>
        </p:sp>
        <p:sp>
          <p:nvSpPr>
            <p:cNvPr id="24" name="Freeform 23"/>
            <p:cNvSpPr/>
            <p:nvPr/>
          </p:nvSpPr>
          <p:spPr>
            <a:xfrm>
              <a:off x="5035037" y="2120951"/>
              <a:ext cx="3497402" cy="4099498"/>
            </a:xfrm>
            <a:custGeom>
              <a:avLst/>
              <a:gdLst>
                <a:gd name="connsiteX0" fmla="*/ 0 w 1519390"/>
                <a:gd name="connsiteY0" fmla="*/ 0 h 4100135"/>
                <a:gd name="connsiteX1" fmla="*/ 1519390 w 1519390"/>
                <a:gd name="connsiteY1" fmla="*/ 0 h 4100135"/>
                <a:gd name="connsiteX2" fmla="*/ 1519390 w 1519390"/>
                <a:gd name="connsiteY2" fmla="*/ 4100135 h 4100135"/>
                <a:gd name="connsiteX3" fmla="*/ 0 w 1519390"/>
                <a:gd name="connsiteY3" fmla="*/ 4100135 h 4100135"/>
                <a:gd name="connsiteX4" fmla="*/ 0 w 1519390"/>
                <a:gd name="connsiteY4" fmla="*/ 0 h 410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390" h="4100135">
                  <a:moveTo>
                    <a:pt x="0" y="0"/>
                  </a:moveTo>
                  <a:lnTo>
                    <a:pt x="1519390" y="0"/>
                  </a:lnTo>
                  <a:lnTo>
                    <a:pt x="1519390" y="4100135"/>
                  </a:lnTo>
                  <a:lnTo>
                    <a:pt x="0" y="4100135"/>
                  </a:lnTo>
                  <a:lnTo>
                    <a:pt x="0" y="0"/>
                  </a:lnTo>
                  <a:close/>
                </a:path>
              </a:pathLst>
            </a:custGeom>
          </p:spPr>
          <p:style>
            <a:lnRef idx="2">
              <a:schemeClr val="accent2"/>
            </a:lnRef>
            <a:fillRef idx="1">
              <a:schemeClr val="lt1"/>
            </a:fillRef>
            <a:effectRef idx="0">
              <a:schemeClr val="accent2"/>
            </a:effectRef>
            <a:fontRef idx="minor">
              <a:schemeClr val="dk1"/>
            </a:fontRef>
          </p:style>
          <p:txBody>
            <a:bodyPr lIns="248920" tIns="269023" rIns="248920" bIns="248920"/>
            <a:lstStyle>
              <a:lvl1pPr defTabSz="1200150" eaLnBrk="0" hangingPunct="0">
                <a:defRPr>
                  <a:solidFill>
                    <a:schemeClr val="tx1"/>
                  </a:solidFill>
                  <a:latin typeface="Arial" pitchFamily="34" charset="0"/>
                  <a:ea typeface="ＭＳ Ｐゴシック" pitchFamily="34" charset="-128"/>
                </a:defRPr>
              </a:lvl1pPr>
              <a:lvl2pPr defTabSz="1200150" eaLnBrk="0" hangingPunct="0">
                <a:defRPr>
                  <a:solidFill>
                    <a:schemeClr val="tx1"/>
                  </a:solidFill>
                  <a:latin typeface="Arial" pitchFamily="34" charset="0"/>
                  <a:ea typeface="ＭＳ Ｐゴシック" pitchFamily="34" charset="-128"/>
                </a:defRPr>
              </a:lvl2pPr>
              <a:lvl3pPr marL="1143000" indent="-228600" defTabSz="1200150" eaLnBrk="0" hangingPunct="0">
                <a:defRPr>
                  <a:solidFill>
                    <a:schemeClr val="tx1"/>
                  </a:solidFill>
                  <a:latin typeface="Arial" pitchFamily="34" charset="0"/>
                  <a:ea typeface="ＭＳ Ｐゴシック" pitchFamily="34" charset="-128"/>
                </a:defRPr>
              </a:lvl3pPr>
              <a:lvl4pPr marL="1600200" indent="-228600" defTabSz="1200150" eaLnBrk="0" hangingPunct="0">
                <a:defRPr>
                  <a:solidFill>
                    <a:schemeClr val="tx1"/>
                  </a:solidFill>
                  <a:latin typeface="Arial" pitchFamily="34" charset="0"/>
                  <a:ea typeface="ＭＳ Ｐゴシック" pitchFamily="34" charset="-128"/>
                </a:defRPr>
              </a:lvl4pPr>
              <a:lvl5pPr marL="2057400" indent="-228600" defTabSz="1200150" eaLnBrk="0" hangingPunct="0">
                <a:defRPr>
                  <a:solidFill>
                    <a:schemeClr val="tx1"/>
                  </a:solidFill>
                  <a:latin typeface="Arial" pitchFamily="34" charset="0"/>
                  <a:ea typeface="ＭＳ Ｐゴシック" pitchFamily="34" charset="-128"/>
                </a:defRPr>
              </a:lvl5pPr>
              <a:lvl6pPr marL="2514600" indent="-228600" defTabSz="12001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2001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2001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2001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lnSpc>
                  <a:spcPct val="90000"/>
                </a:lnSpc>
                <a:spcAft>
                  <a:spcPct val="15000"/>
                </a:spcAft>
                <a:defRPr/>
              </a:pPr>
              <a:r>
                <a:rPr lang="en-ZA" altLang="en-US" sz="1000" dirty="0" smtClean="0">
                  <a:solidFill>
                    <a:srgbClr val="000000"/>
                  </a:solidFill>
                  <a:latin typeface="Calibri" pitchFamily="34" charset="0"/>
                </a:rPr>
                <a:t>This Act applies to all employers &amp; employees; other than-</a:t>
              </a:r>
            </a:p>
            <a:p>
              <a:pPr marL="0" lvl="1" eaLnBrk="1" hangingPunct="1">
                <a:lnSpc>
                  <a:spcPct val="90000"/>
                </a:lnSpc>
                <a:spcAft>
                  <a:spcPct val="15000"/>
                </a:spcAft>
                <a:defRPr/>
              </a:pPr>
              <a:endParaRPr lang="en-ZA" altLang="en-US" sz="1000" dirty="0" smtClean="0">
                <a:solidFill>
                  <a:srgbClr val="000000"/>
                </a:solidFill>
                <a:latin typeface="Calibri" pitchFamily="34" charset="0"/>
              </a:endParaRPr>
            </a:p>
            <a:p>
              <a:pPr algn="just" eaLnBrk="1" hangingPunct="1">
                <a:lnSpc>
                  <a:spcPct val="90000"/>
                </a:lnSpc>
                <a:spcAft>
                  <a:spcPct val="15000"/>
                </a:spcAft>
                <a:defRPr/>
              </a:pPr>
              <a:r>
                <a:rPr lang="en-ZA" altLang="en-US" sz="1000" dirty="0" smtClean="0">
                  <a:solidFill>
                    <a:srgbClr val="000000"/>
                  </a:solidFill>
                  <a:latin typeface="Calibri" pitchFamily="34" charset="0"/>
                </a:rPr>
                <a:t>1. an employee &amp; his/her employer where such employee is employed by that employer for less than 24 hours a month</a:t>
              </a:r>
            </a:p>
            <a:p>
              <a:pPr algn="just" eaLnBrk="1" hangingPunct="1">
                <a:lnSpc>
                  <a:spcPct val="90000"/>
                </a:lnSpc>
                <a:spcAft>
                  <a:spcPct val="15000"/>
                </a:spcAft>
                <a:buFontTx/>
                <a:buAutoNum type="alphaLcPeriod"/>
                <a:defRPr/>
              </a:pPr>
              <a:endParaRPr lang="en-ZA" altLang="en-US" sz="1000" dirty="0" smtClean="0">
                <a:solidFill>
                  <a:srgbClr val="000000"/>
                </a:solidFill>
                <a:latin typeface="Calibri" pitchFamily="34" charset="0"/>
              </a:endParaRPr>
            </a:p>
            <a:p>
              <a:pPr eaLnBrk="1" hangingPunct="1">
                <a:lnSpc>
                  <a:spcPct val="90000"/>
                </a:lnSpc>
                <a:spcAft>
                  <a:spcPct val="15000"/>
                </a:spcAft>
                <a:defRPr/>
              </a:pPr>
              <a:r>
                <a:rPr lang="en-ZA" altLang="en-US" sz="1000" dirty="0" smtClean="0">
                  <a:solidFill>
                    <a:srgbClr val="000000"/>
                  </a:solidFill>
                  <a:latin typeface="Calibri" pitchFamily="34" charset="0"/>
                </a:rPr>
                <a:t>2. an employee and his /her employer  where the employee receives remuneration under a </a:t>
              </a:r>
              <a:r>
                <a:rPr lang="en-ZA" altLang="en-US" sz="1000" dirty="0" err="1" smtClean="0">
                  <a:solidFill>
                    <a:srgbClr val="000000"/>
                  </a:solidFill>
                  <a:latin typeface="Calibri" pitchFamily="34" charset="0"/>
                </a:rPr>
                <a:t>learnership</a:t>
              </a:r>
              <a:r>
                <a:rPr lang="en-ZA" altLang="en-US" sz="1000" smtClean="0">
                  <a:solidFill>
                    <a:srgbClr val="000000"/>
                  </a:solidFill>
                  <a:latin typeface="Calibri" pitchFamily="34" charset="0"/>
                </a:rPr>
                <a:t> agreement  registered in terms of the Skills Development Act, 1998</a:t>
              </a:r>
            </a:p>
            <a:p>
              <a:pPr eaLnBrk="1" hangingPunct="1">
                <a:defRPr/>
              </a:pPr>
              <a:r>
                <a:rPr lang="en-ZA" altLang="en-US" sz="1000" smtClean="0">
                  <a:solidFill>
                    <a:srgbClr val="000000"/>
                  </a:solidFill>
                  <a:latin typeface="Calibri" pitchFamily="34" charset="0"/>
                </a:rPr>
                <a:t>3. employers and  employees in the National &amp; provincial spheres of government </a:t>
              </a:r>
            </a:p>
            <a:p>
              <a:pPr eaLnBrk="1" hangingPunct="1">
                <a:defRPr/>
              </a:pPr>
              <a:endParaRPr lang="en-ZA" altLang="en-US" sz="1000" smtClean="0">
                <a:solidFill>
                  <a:srgbClr val="000000"/>
                </a:solidFill>
                <a:latin typeface="Calibri" pitchFamily="34" charset="0"/>
              </a:endParaRPr>
            </a:p>
            <a:p>
              <a:pPr eaLnBrk="1" hangingPunct="1">
                <a:defRPr/>
              </a:pPr>
              <a:r>
                <a:rPr lang="en-ZA" altLang="en-US" sz="1000" smtClean="0">
                  <a:solidFill>
                    <a:srgbClr val="000000"/>
                  </a:solidFill>
                  <a:latin typeface="Calibri" pitchFamily="34" charset="0"/>
                </a:rPr>
                <a:t>4. an employee and his  or her employer  where an employee has entered the RSA for purpose of carrying out a contract of service, apprenticeship  or learnership within  RSA, if upon termination thereof  the employer is required by law  to repatriate that person or if that person is so required to leave the Republic</a:t>
              </a:r>
            </a:p>
            <a:p>
              <a:pPr eaLnBrk="1" hangingPunct="1">
                <a:lnSpc>
                  <a:spcPct val="90000"/>
                </a:lnSpc>
                <a:spcAft>
                  <a:spcPct val="15000"/>
                </a:spcAft>
                <a:buFontTx/>
                <a:buAutoNum type="alphaLcPeriod"/>
                <a:defRPr/>
              </a:pPr>
              <a:endParaRPr lang="en-ZA" altLang="en-US" sz="1000" smtClean="0">
                <a:solidFill>
                  <a:srgbClr val="000000"/>
                </a:solidFill>
                <a:latin typeface="Calibri" pitchFamily="34" charset="0"/>
              </a:endParaRPr>
            </a:p>
          </p:txBody>
        </p:sp>
        <p:sp>
          <p:nvSpPr>
            <p:cNvPr id="25" name="Rectangle 24"/>
            <p:cNvSpPr/>
            <p:nvPr/>
          </p:nvSpPr>
          <p:spPr>
            <a:xfrm>
              <a:off x="4730224" y="1717670"/>
              <a:ext cx="1209723" cy="609685"/>
            </a:xfrm>
            <a:prstGeom prst="rect">
              <a:avLst/>
            </a:prstGeom>
          </p:spPr>
          <p:style>
            <a:lnRef idx="2">
              <a:schemeClr val="accent2"/>
            </a:lnRef>
            <a:fillRef idx="1">
              <a:schemeClr val="lt1"/>
            </a:fillRef>
            <a:effectRef idx="0">
              <a:schemeClr val="accent2"/>
            </a:effectRef>
            <a:fontRef idx="minor">
              <a:schemeClr val="dk1"/>
            </a:fontRef>
          </p:style>
          <p:txBody>
            <a:bodyPr/>
            <a:lstStyle/>
            <a:p>
              <a:pPr>
                <a:defRPr/>
              </a:pPr>
              <a:r>
                <a:rPr lang="en-ZA" sz="1200" dirty="0">
                  <a:solidFill>
                    <a:prstClr val="black"/>
                  </a:solidFill>
                </a:rPr>
                <a:t>Application of the ACT</a:t>
              </a:r>
            </a:p>
          </p:txBody>
        </p:sp>
        <p:sp>
          <p:nvSpPr>
            <p:cNvPr id="26" name="Freeform 25"/>
            <p:cNvSpPr/>
            <p:nvPr/>
          </p:nvSpPr>
          <p:spPr>
            <a:xfrm rot="16200000">
              <a:off x="5045944" y="4018295"/>
              <a:ext cx="4099498" cy="304812"/>
            </a:xfrm>
            <a:custGeom>
              <a:avLst/>
              <a:gdLst>
                <a:gd name="connsiteX0" fmla="*/ 0 w 4100135"/>
                <a:gd name="connsiteY0" fmla="*/ 0 h 305033"/>
                <a:gd name="connsiteX1" fmla="*/ 4100135 w 4100135"/>
                <a:gd name="connsiteY1" fmla="*/ 0 h 305033"/>
                <a:gd name="connsiteX2" fmla="*/ 4100135 w 4100135"/>
                <a:gd name="connsiteY2" fmla="*/ 305033 h 305033"/>
                <a:gd name="connsiteX3" fmla="*/ 0 w 4100135"/>
                <a:gd name="connsiteY3" fmla="*/ 305033 h 305033"/>
                <a:gd name="connsiteX4" fmla="*/ 0 w 4100135"/>
                <a:gd name="connsiteY4" fmla="*/ 0 h 305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135" h="305033">
                  <a:moveTo>
                    <a:pt x="0" y="0"/>
                  </a:moveTo>
                  <a:lnTo>
                    <a:pt x="4100135" y="0"/>
                  </a:lnTo>
                  <a:lnTo>
                    <a:pt x="4100135" y="305033"/>
                  </a:lnTo>
                  <a:lnTo>
                    <a:pt x="0" y="305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 tIns="0" rIns="269023" bIns="-1" spcCol="1270"/>
            <a:lstStyle/>
            <a:p>
              <a:pPr algn="r" defTabSz="933450">
                <a:lnSpc>
                  <a:spcPct val="90000"/>
                </a:lnSpc>
                <a:spcAft>
                  <a:spcPct val="35000"/>
                </a:spcAft>
                <a:defRPr/>
              </a:pPr>
              <a:endParaRPr lang="en-ZA" sz="2100" dirty="0">
                <a:solidFill>
                  <a:prstClr val="black">
                    <a:hueOff val="0"/>
                    <a:satOff val="0"/>
                    <a:lumOff val="0"/>
                    <a:alphaOff val="0"/>
                  </a:prstClr>
                </a:solidFill>
              </a:endParaRPr>
            </a:p>
          </p:txBody>
        </p:sp>
      </p:grpSp>
      <p:sp>
        <p:nvSpPr>
          <p:cNvPr id="231428" name="TextBox 5"/>
          <p:cNvSpPr txBox="1">
            <a:spLocks noChangeArrowheads="1"/>
          </p:cNvSpPr>
          <p:nvPr/>
        </p:nvSpPr>
        <p:spPr bwMode="auto">
          <a:xfrm>
            <a:off x="8534705" y="427648"/>
            <a:ext cx="288925" cy="2762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a:solidFill>
                  <a:srgbClr val="000000"/>
                </a:solidFill>
                <a:latin typeface="Arial" pitchFamily="34" charset="0"/>
                <a:cs typeface="Arial" pitchFamily="34" charset="0"/>
              </a:rPr>
              <a:t>5</a:t>
            </a:r>
            <a:endParaRPr lang="en-ZA" altLang="en-US" sz="18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43133010"/>
      </p:ext>
    </p:extLst>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50</a:t>
            </a:fld>
            <a:endParaRPr lang="en-US"/>
          </a:p>
        </p:txBody>
      </p:sp>
      <p:sp>
        <p:nvSpPr>
          <p:cNvPr id="5" name="TextBox 4"/>
          <p:cNvSpPr txBox="1"/>
          <p:nvPr/>
        </p:nvSpPr>
        <p:spPr>
          <a:xfrm>
            <a:off x="924297" y="676892"/>
            <a:ext cx="6818416" cy="461665"/>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Arial" charset="0"/>
                <a:ea typeface="MS PGothic" pitchFamily="34" charset="-128"/>
              </a:rPr>
              <a:t>Benefit Type by Age Category</a:t>
            </a:r>
            <a:endParaRPr lang="en-ZA" sz="2400" dirty="0">
              <a:solidFill>
                <a:prstClr val="black"/>
              </a:solidFill>
              <a:latin typeface="Arial" charset="0"/>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1159784187"/>
              </p:ext>
            </p:extLst>
          </p:nvPr>
        </p:nvGraphicFramePr>
        <p:xfrm>
          <a:off x="288754" y="1389523"/>
          <a:ext cx="8511061" cy="1508951"/>
        </p:xfrm>
        <a:graphic>
          <a:graphicData uri="http://schemas.openxmlformats.org/drawingml/2006/table">
            <a:tbl>
              <a:tblPr/>
              <a:tblGrid>
                <a:gridCol w="2323931">
                  <a:extLst>
                    <a:ext uri="{9D8B030D-6E8A-4147-A177-3AD203B41FA5}">
                      <a16:colId xmlns:a16="http://schemas.microsoft.com/office/drawing/2014/main" xmlns="" val="20000"/>
                    </a:ext>
                  </a:extLst>
                </a:gridCol>
                <a:gridCol w="841423">
                  <a:extLst>
                    <a:ext uri="{9D8B030D-6E8A-4147-A177-3AD203B41FA5}">
                      <a16:colId xmlns:a16="http://schemas.microsoft.com/office/drawing/2014/main" xmlns="" val="20001"/>
                    </a:ext>
                  </a:extLst>
                </a:gridCol>
                <a:gridCol w="841423">
                  <a:extLst>
                    <a:ext uri="{9D8B030D-6E8A-4147-A177-3AD203B41FA5}">
                      <a16:colId xmlns:a16="http://schemas.microsoft.com/office/drawing/2014/main" xmlns="" val="20002"/>
                    </a:ext>
                  </a:extLst>
                </a:gridCol>
                <a:gridCol w="641084">
                  <a:extLst>
                    <a:ext uri="{9D8B030D-6E8A-4147-A177-3AD203B41FA5}">
                      <a16:colId xmlns:a16="http://schemas.microsoft.com/office/drawing/2014/main" xmlns="" val="20003"/>
                    </a:ext>
                  </a:extLst>
                </a:gridCol>
                <a:gridCol w="841423">
                  <a:extLst>
                    <a:ext uri="{9D8B030D-6E8A-4147-A177-3AD203B41FA5}">
                      <a16:colId xmlns:a16="http://schemas.microsoft.com/office/drawing/2014/main" xmlns="" val="20004"/>
                    </a:ext>
                  </a:extLst>
                </a:gridCol>
                <a:gridCol w="841423">
                  <a:extLst>
                    <a:ext uri="{9D8B030D-6E8A-4147-A177-3AD203B41FA5}">
                      <a16:colId xmlns:a16="http://schemas.microsoft.com/office/drawing/2014/main" xmlns="" val="20005"/>
                    </a:ext>
                  </a:extLst>
                </a:gridCol>
                <a:gridCol w="641084">
                  <a:extLst>
                    <a:ext uri="{9D8B030D-6E8A-4147-A177-3AD203B41FA5}">
                      <a16:colId xmlns:a16="http://schemas.microsoft.com/office/drawing/2014/main" xmlns="" val="20006"/>
                    </a:ext>
                  </a:extLst>
                </a:gridCol>
                <a:gridCol w="751271">
                  <a:extLst>
                    <a:ext uri="{9D8B030D-6E8A-4147-A177-3AD203B41FA5}">
                      <a16:colId xmlns:a16="http://schemas.microsoft.com/office/drawing/2014/main" xmlns="" val="20007"/>
                    </a:ext>
                  </a:extLst>
                </a:gridCol>
                <a:gridCol w="787999">
                  <a:extLst>
                    <a:ext uri="{9D8B030D-6E8A-4147-A177-3AD203B41FA5}">
                      <a16:colId xmlns:a16="http://schemas.microsoft.com/office/drawing/2014/main" xmlns="" val="20008"/>
                    </a:ext>
                  </a:extLst>
                </a:gridCol>
              </a:tblGrid>
              <a:tr h="190500">
                <a:tc>
                  <a:txBody>
                    <a:bodyPr/>
                    <a:lstStyle/>
                    <a:p>
                      <a:pPr algn="ctr" rtl="0" fontAlgn="b"/>
                      <a:r>
                        <a:rPr lang="en-ZA" sz="1100" b="1" i="0" u="none" strike="noStrike">
                          <a:solidFill>
                            <a:srgbClr val="FFFFFF"/>
                          </a:solidFill>
                          <a:effectLst/>
                          <a:latin typeface="Calibri"/>
                        </a:rPr>
                        <a:t>Benefit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26-35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56-65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100" b="1" i="0" u="none" strike="noStrike">
                          <a:solidFill>
                            <a:srgbClr val="FFFFFF"/>
                          </a:solidFill>
                          <a:effectLst/>
                          <a:latin typeface="Calibri"/>
                        </a:rPr>
                        <a:t>Row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90500">
                <a:tc>
                  <a:txBody>
                    <a:bodyPr/>
                    <a:lstStyle/>
                    <a:p>
                      <a:pPr algn="l" rtl="0" fontAlgn="b"/>
                      <a:r>
                        <a:rPr lang="en-ZA" sz="1100" b="1" i="0" u="none" strike="noStrike">
                          <a:solidFill>
                            <a:srgbClr val="000000"/>
                          </a:solidFill>
                          <a:effectLst/>
                          <a:latin typeface="Calibri"/>
                        </a:rPr>
                        <a:t>Adoption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rtl="0" fontAlgn="b"/>
                      <a:r>
                        <a:rPr lang="en-ZA" sz="1100" b="1" i="0" u="none" strike="noStrike">
                          <a:solidFill>
                            <a:srgbClr val="000000"/>
                          </a:solidFill>
                          <a:effectLst/>
                          <a:latin typeface="Calibri"/>
                        </a:rPr>
                        <a:t>Death/Dependant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32950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52632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54247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35381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181746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rtl="0" fontAlgn="b"/>
                      <a:r>
                        <a:rPr lang="en-ZA" sz="1100" b="1" i="0" u="none" strike="noStrike">
                          <a:solidFill>
                            <a:srgbClr val="000000"/>
                          </a:solidFill>
                          <a:effectLst/>
                          <a:latin typeface="Calibri"/>
                        </a:rPr>
                        <a:t>Illness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25039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45417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68896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46100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191044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rtl="0" fontAlgn="b"/>
                      <a:r>
                        <a:rPr lang="en-ZA" sz="1100" b="1" i="0" u="none" strike="noStrike">
                          <a:solidFill>
                            <a:srgbClr val="000000"/>
                          </a:solidFill>
                          <a:effectLst/>
                          <a:latin typeface="Calibri"/>
                        </a:rPr>
                        <a:t>Maternity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202979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677594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160387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1041916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rtl="0" fontAlgn="b"/>
                      <a:r>
                        <a:rPr lang="en-ZA" sz="1100" b="1" i="0" u="none" strike="noStrike">
                          <a:solidFill>
                            <a:srgbClr val="000000"/>
                          </a:solidFill>
                          <a:effectLst/>
                          <a:latin typeface="Calibri"/>
                        </a:rPr>
                        <a:t>Ordinary/Unemployment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748107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2169342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1475148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894042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653371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82743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6022753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5451">
                <a:tc>
                  <a:txBody>
                    <a:bodyPr/>
                    <a:lstStyle/>
                    <a:p>
                      <a:pPr algn="l" rtl="0" fontAlgn="b"/>
                      <a:r>
                        <a:rPr lang="en-ZA" sz="1100" b="1" i="0" u="none" strike="noStrike">
                          <a:solidFill>
                            <a:srgbClr val="000000"/>
                          </a:solidFill>
                          <a:effectLst/>
                          <a:latin typeface="Calibri"/>
                        </a:rPr>
                        <a:t>ReducedTime/Unemployment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1297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1"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l" rtl="0" fontAlgn="b"/>
                      <a:r>
                        <a:rPr lang="en-ZA" sz="11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956 758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2 905 537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1 734 372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1 018 462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734 984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89 290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100" b="1" i="0" u="none" strike="noStrike">
                          <a:solidFill>
                            <a:srgbClr val="FFFFFF"/>
                          </a:solidFill>
                          <a:effectLst/>
                          <a:latin typeface="Calibri"/>
                        </a:rPr>
                        <a:t>7 439 403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100" b="1" i="0" u="none" strike="noStrike" dirty="0">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7"/>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1513762975"/>
              </p:ext>
            </p:extLst>
          </p:nvPr>
        </p:nvGraphicFramePr>
        <p:xfrm>
          <a:off x="288555" y="3067201"/>
          <a:ext cx="8398246" cy="314399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50</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3435474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51</a:t>
            </a:fld>
            <a:endParaRPr lang="en-US"/>
          </a:p>
        </p:txBody>
      </p:sp>
      <p:sp>
        <p:nvSpPr>
          <p:cNvPr id="5" name="TextBox 4"/>
          <p:cNvSpPr txBox="1"/>
          <p:nvPr/>
        </p:nvSpPr>
        <p:spPr>
          <a:xfrm>
            <a:off x="914400" y="683435"/>
            <a:ext cx="7772400" cy="461665"/>
          </a:xfrm>
          <a:prstGeom prst="rect">
            <a:avLst/>
          </a:prstGeom>
          <a:noFill/>
        </p:spPr>
        <p:txBody>
          <a:bodyPr wrap="square" rtlCol="0">
            <a:spAutoFit/>
          </a:bodyPr>
          <a:lstStyle/>
          <a:p>
            <a:pPr defTabSz="457200" fontAlgn="base">
              <a:spcBef>
                <a:spcPct val="0"/>
              </a:spcBef>
              <a:spcAft>
                <a:spcPct val="0"/>
              </a:spcAft>
            </a:pPr>
            <a:r>
              <a:rPr lang="en-ZA" sz="2400" dirty="0" smtClean="0">
                <a:solidFill>
                  <a:prstClr val="black"/>
                </a:solidFill>
                <a:latin typeface="Arial" charset="0"/>
                <a:ea typeface="MS PGothic" pitchFamily="34" charset="-128"/>
              </a:rPr>
              <a:t>Top 10 Termination Reasons Breakdown</a:t>
            </a:r>
            <a:endParaRPr lang="en-ZA" sz="2400" dirty="0">
              <a:solidFill>
                <a:prstClr val="black"/>
              </a:solidFill>
              <a:latin typeface="Arial" charset="0"/>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1421104540"/>
              </p:ext>
            </p:extLst>
          </p:nvPr>
        </p:nvGraphicFramePr>
        <p:xfrm>
          <a:off x="403761" y="1473272"/>
          <a:ext cx="8395858" cy="2286000"/>
        </p:xfrm>
        <a:graphic>
          <a:graphicData uri="http://schemas.openxmlformats.org/drawingml/2006/table">
            <a:tbl>
              <a:tblPr/>
              <a:tblGrid>
                <a:gridCol w="2289778">
                  <a:extLst>
                    <a:ext uri="{9D8B030D-6E8A-4147-A177-3AD203B41FA5}">
                      <a16:colId xmlns:a16="http://schemas.microsoft.com/office/drawing/2014/main" xmlns="" val="20000"/>
                    </a:ext>
                  </a:extLst>
                </a:gridCol>
                <a:gridCol w="763260">
                  <a:extLst>
                    <a:ext uri="{9D8B030D-6E8A-4147-A177-3AD203B41FA5}">
                      <a16:colId xmlns:a16="http://schemas.microsoft.com/office/drawing/2014/main" xmlns="" val="20001"/>
                    </a:ext>
                  </a:extLst>
                </a:gridCol>
                <a:gridCol w="763260">
                  <a:extLst>
                    <a:ext uri="{9D8B030D-6E8A-4147-A177-3AD203B41FA5}">
                      <a16:colId xmlns:a16="http://schemas.microsoft.com/office/drawing/2014/main" xmlns="" val="20002"/>
                    </a:ext>
                  </a:extLst>
                </a:gridCol>
                <a:gridCol w="763260">
                  <a:extLst>
                    <a:ext uri="{9D8B030D-6E8A-4147-A177-3AD203B41FA5}">
                      <a16:colId xmlns:a16="http://schemas.microsoft.com/office/drawing/2014/main" xmlns="" val="20003"/>
                    </a:ext>
                  </a:extLst>
                </a:gridCol>
                <a:gridCol w="763260">
                  <a:extLst>
                    <a:ext uri="{9D8B030D-6E8A-4147-A177-3AD203B41FA5}">
                      <a16:colId xmlns:a16="http://schemas.microsoft.com/office/drawing/2014/main" xmlns="" val="20004"/>
                    </a:ext>
                  </a:extLst>
                </a:gridCol>
                <a:gridCol w="763260">
                  <a:extLst>
                    <a:ext uri="{9D8B030D-6E8A-4147-A177-3AD203B41FA5}">
                      <a16:colId xmlns:a16="http://schemas.microsoft.com/office/drawing/2014/main" xmlns="" val="20005"/>
                    </a:ext>
                  </a:extLst>
                </a:gridCol>
                <a:gridCol w="763260">
                  <a:extLst>
                    <a:ext uri="{9D8B030D-6E8A-4147-A177-3AD203B41FA5}">
                      <a16:colId xmlns:a16="http://schemas.microsoft.com/office/drawing/2014/main" xmlns="" val="20006"/>
                    </a:ext>
                  </a:extLst>
                </a:gridCol>
                <a:gridCol w="763260">
                  <a:extLst>
                    <a:ext uri="{9D8B030D-6E8A-4147-A177-3AD203B41FA5}">
                      <a16:colId xmlns:a16="http://schemas.microsoft.com/office/drawing/2014/main" xmlns="" val="20007"/>
                    </a:ext>
                  </a:extLst>
                </a:gridCol>
                <a:gridCol w="763260">
                  <a:extLst>
                    <a:ext uri="{9D8B030D-6E8A-4147-A177-3AD203B41FA5}">
                      <a16:colId xmlns:a16="http://schemas.microsoft.com/office/drawing/2014/main" xmlns="" val="20008"/>
                    </a:ext>
                  </a:extLst>
                </a:gridCol>
              </a:tblGrid>
              <a:tr h="190500">
                <a:tc>
                  <a:txBody>
                    <a:bodyPr/>
                    <a:lstStyle/>
                    <a:p>
                      <a:pPr algn="l" rtl="0" fontAlgn="b"/>
                      <a:r>
                        <a:rPr lang="en-ZA" sz="1000" b="1" i="0" u="none" strike="noStrike">
                          <a:solidFill>
                            <a:srgbClr val="FFFFFF"/>
                          </a:solidFill>
                          <a:effectLst/>
                          <a:latin typeface="Calibri"/>
                        </a:rPr>
                        <a:t>Termination Reason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26-35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56-65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1000" b="1" i="0" u="none" strike="noStrike">
                          <a:solidFill>
                            <a:srgbClr val="FFFFFF"/>
                          </a:solidFill>
                          <a:effectLst/>
                          <a:latin typeface="Calibri"/>
                        </a:rPr>
                        <a:t>Row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90500">
                <a:tc>
                  <a:txBody>
                    <a:bodyPr/>
                    <a:lstStyle/>
                    <a:p>
                      <a:pPr algn="l" rtl="0" fontAlgn="b"/>
                      <a:r>
                        <a:rPr lang="en-ZA" sz="1000" b="1" i="0" u="none" strike="noStrike">
                          <a:solidFill>
                            <a:srgbClr val="000000"/>
                          </a:solidFill>
                          <a:effectLst/>
                          <a:latin typeface="Calibri"/>
                        </a:rPr>
                        <a:t>Contract Expired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478 236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1 158 830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746 376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418 531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167 979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27 879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2 997 831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rtl="0" fontAlgn="b"/>
                      <a:r>
                        <a:rPr lang="en-ZA" sz="1000" b="1" i="0" u="none" strike="noStrike">
                          <a:solidFill>
                            <a:srgbClr val="000000"/>
                          </a:solidFill>
                          <a:effectLst/>
                          <a:latin typeface="Calibri"/>
                        </a:rPr>
                        <a:t>Dismissed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176 010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621 009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388 092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193 741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51 783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2 497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1 433 132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rtl="0" fontAlgn="b"/>
                      <a:r>
                        <a:rPr lang="en-ZA" sz="1000" b="1" i="0" u="none" strike="noStrike">
                          <a:solidFill>
                            <a:srgbClr val="000000"/>
                          </a:solidFill>
                          <a:effectLst/>
                          <a:latin typeface="Calibri"/>
                        </a:rPr>
                        <a:t>Retired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149 098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459 631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103 171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21 420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304 867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40 401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1 078 588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rtl="0" fontAlgn="b"/>
                      <a:r>
                        <a:rPr lang="en-ZA" sz="1000" b="1" i="0" u="none" strike="noStrike">
                          <a:solidFill>
                            <a:srgbClr val="000000"/>
                          </a:solidFill>
                          <a:effectLst/>
                          <a:latin typeface="Calibri"/>
                        </a:rPr>
                        <a:t>Retrenched/Staff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78 455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339 861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308 241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243 157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125 501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11 412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1 106 627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rtl="0" fontAlgn="b"/>
                      <a:r>
                        <a:rPr lang="en-ZA" sz="1000" b="1" i="0" u="none" strike="noStrike">
                          <a:solidFill>
                            <a:srgbClr val="000000"/>
                          </a:solidFill>
                          <a:effectLst/>
                          <a:latin typeface="Calibri"/>
                        </a:rPr>
                        <a:t>Deceased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2 926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26 060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45 839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63 292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41 512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3 152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182 781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l" rtl="0" fontAlgn="b"/>
                      <a:r>
                        <a:rPr lang="en-ZA" sz="1000" b="1" i="0" u="none" strike="noStrike">
                          <a:solidFill>
                            <a:srgbClr val="000000"/>
                          </a:solidFill>
                          <a:effectLst/>
                          <a:latin typeface="Calibri"/>
                        </a:rPr>
                        <a:t>Business Closed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10 184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41 370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38 871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29 425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13 146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2 100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135 096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l" rtl="0" fontAlgn="b"/>
                      <a:r>
                        <a:rPr lang="en-ZA" sz="1000" b="1" i="0" u="none" strike="noStrike">
                          <a:solidFill>
                            <a:srgbClr val="000000"/>
                          </a:solidFill>
                          <a:effectLst/>
                          <a:latin typeface="Calibri"/>
                        </a:rPr>
                        <a:t>Insolvency/Liquidation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5 812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25 373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24 121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18 053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7 554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81 697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0500">
                <a:tc>
                  <a:txBody>
                    <a:bodyPr/>
                    <a:lstStyle/>
                    <a:p>
                      <a:pPr algn="l" rtl="0" fontAlgn="b"/>
                      <a:r>
                        <a:rPr lang="en-ZA" sz="1000" b="1" i="0" u="none" strike="noStrike">
                          <a:solidFill>
                            <a:srgbClr val="000000"/>
                          </a:solidFill>
                          <a:effectLst/>
                          <a:latin typeface="Calibri"/>
                        </a:rPr>
                        <a:t>Voluntary Severance Package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5 994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7 643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9 497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6 878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31 069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0500">
                <a:tc>
                  <a:txBody>
                    <a:bodyPr/>
                    <a:lstStyle/>
                    <a:p>
                      <a:pPr algn="l" rtl="0" fontAlgn="b"/>
                      <a:r>
                        <a:rPr lang="en-ZA" sz="1000" b="1" i="0" u="none" strike="noStrike">
                          <a:solidFill>
                            <a:srgbClr val="000000"/>
                          </a:solidFill>
                          <a:effectLst/>
                          <a:latin typeface="Calibri"/>
                        </a:rPr>
                        <a:t>Constructive Dismissal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2 430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1 892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1 294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6 633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0500">
                <a:tc>
                  <a:txBody>
                    <a:bodyPr/>
                    <a:lstStyle/>
                    <a:p>
                      <a:pPr algn="l" rtl="0" fontAlgn="b"/>
                      <a:r>
                        <a:rPr lang="en-ZA" sz="1000" b="1" i="0" u="none" strike="noStrike">
                          <a:solidFill>
                            <a:srgbClr val="000000"/>
                          </a:solidFill>
                          <a:effectLst/>
                          <a:latin typeface="Calibri"/>
                        </a:rPr>
                        <a:t>Death of Domestic Employer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1 032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2 784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0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0500">
                <a:tc>
                  <a:txBody>
                    <a:bodyPr/>
                    <a:lstStyle/>
                    <a:p>
                      <a:pPr algn="l" rtl="0" fontAlgn="b"/>
                      <a:r>
                        <a:rPr lang="en-ZA" sz="1000" b="1" i="0" u="none" strike="noStrike">
                          <a:solidFill>
                            <a:srgbClr val="FFFFFF"/>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000" b="1" i="0" u="none" strike="noStrike">
                          <a:solidFill>
                            <a:srgbClr val="FFFFFF"/>
                          </a:solidFill>
                          <a:effectLst/>
                          <a:latin typeface="Calibri"/>
                        </a:rPr>
                        <a:t>902 174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000" b="1" i="0" u="none" strike="noStrike">
                          <a:solidFill>
                            <a:srgbClr val="FFFFFF"/>
                          </a:solidFill>
                          <a:effectLst/>
                          <a:latin typeface="Calibri"/>
                        </a:rPr>
                        <a:t>2 680 792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000" b="1" i="0" u="none" strike="noStrike">
                          <a:solidFill>
                            <a:srgbClr val="FFFFFF"/>
                          </a:solidFill>
                          <a:effectLst/>
                          <a:latin typeface="Calibri"/>
                        </a:rPr>
                        <a:t>1 664 831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000" b="1" i="0" u="none" strike="noStrike">
                          <a:solidFill>
                            <a:srgbClr val="FFFFFF"/>
                          </a:solidFill>
                          <a:effectLst/>
                          <a:latin typeface="Calibri"/>
                        </a:rPr>
                        <a:t>999 442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000" b="1" i="0" u="none" strike="noStrike">
                          <a:solidFill>
                            <a:srgbClr val="FFFFFF"/>
                          </a:solidFill>
                          <a:effectLst/>
                          <a:latin typeface="Calibri"/>
                        </a:rPr>
                        <a:t>720 466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000" b="1" i="0" u="none" strike="noStrike">
                          <a:solidFill>
                            <a:srgbClr val="FFFFFF"/>
                          </a:solidFill>
                          <a:effectLst/>
                          <a:latin typeface="Calibri"/>
                        </a:rPr>
                        <a:t>88 533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1000" b="1" i="0" u="none" strike="noStrike">
                          <a:solidFill>
                            <a:srgbClr val="FFFFFF"/>
                          </a:solidFill>
                          <a:effectLst/>
                          <a:latin typeface="Calibri"/>
                        </a:rPr>
                        <a:t>7 056 238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1000" b="0" i="0" u="none" strike="noStrike" dirty="0">
                          <a:solidFill>
                            <a:srgbClr val="FFFFFF"/>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1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3041498576"/>
              </p:ext>
            </p:extLst>
          </p:nvPr>
        </p:nvGraphicFramePr>
        <p:xfrm>
          <a:off x="1443038" y="3759672"/>
          <a:ext cx="6257925" cy="29194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504274" y="253905"/>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51</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27135882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52</a:t>
            </a:fld>
            <a:endParaRPr lang="en-US"/>
          </a:p>
        </p:txBody>
      </p:sp>
      <p:sp>
        <p:nvSpPr>
          <p:cNvPr id="6" name="TextBox 5"/>
          <p:cNvSpPr txBox="1"/>
          <p:nvPr/>
        </p:nvSpPr>
        <p:spPr>
          <a:xfrm>
            <a:off x="510640" y="700644"/>
            <a:ext cx="8336480" cy="461665"/>
          </a:xfrm>
          <a:prstGeom prst="rect">
            <a:avLst/>
          </a:prstGeom>
          <a:noFill/>
        </p:spPr>
        <p:txBody>
          <a:bodyPr wrap="square" rtlCol="0">
            <a:spAutoFit/>
          </a:bodyPr>
          <a:lstStyle/>
          <a:p>
            <a:pPr defTabSz="457200" fontAlgn="base">
              <a:spcBef>
                <a:spcPct val="0"/>
              </a:spcBef>
              <a:spcAft>
                <a:spcPct val="0"/>
              </a:spcAft>
            </a:pPr>
            <a:r>
              <a:rPr lang="en-ZA" sz="2400" dirty="0" smtClean="0">
                <a:solidFill>
                  <a:prstClr val="black"/>
                </a:solidFill>
                <a:latin typeface="Arial" charset="0"/>
                <a:ea typeface="MS PGothic" pitchFamily="34" charset="-128"/>
              </a:rPr>
              <a:t>Claims breakdown by Province, Gender &amp; Age Categories</a:t>
            </a:r>
            <a:endParaRPr lang="en-ZA" sz="2400" dirty="0">
              <a:solidFill>
                <a:prstClr val="black"/>
              </a:solidFill>
              <a:latin typeface="Arial" charset="0"/>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2407750424"/>
              </p:ext>
            </p:extLst>
          </p:nvPr>
        </p:nvGraphicFramePr>
        <p:xfrm>
          <a:off x="308759" y="1472553"/>
          <a:ext cx="8378040" cy="4785755"/>
        </p:xfrm>
        <a:graphic>
          <a:graphicData uri="http://schemas.openxmlformats.org/drawingml/2006/table">
            <a:tbl>
              <a:tblPr/>
              <a:tblGrid>
                <a:gridCol w="833594">
                  <a:extLst>
                    <a:ext uri="{9D8B030D-6E8A-4147-A177-3AD203B41FA5}">
                      <a16:colId xmlns:a16="http://schemas.microsoft.com/office/drawing/2014/main" xmlns="" val="20000"/>
                    </a:ext>
                  </a:extLst>
                </a:gridCol>
                <a:gridCol w="538889">
                  <a:extLst>
                    <a:ext uri="{9D8B030D-6E8A-4147-A177-3AD203B41FA5}">
                      <a16:colId xmlns:a16="http://schemas.microsoft.com/office/drawing/2014/main" xmlns="" val="20001"/>
                    </a:ext>
                  </a:extLst>
                </a:gridCol>
                <a:gridCol w="538889">
                  <a:extLst>
                    <a:ext uri="{9D8B030D-6E8A-4147-A177-3AD203B41FA5}">
                      <a16:colId xmlns:a16="http://schemas.microsoft.com/office/drawing/2014/main" xmlns="" val="20002"/>
                    </a:ext>
                  </a:extLst>
                </a:gridCol>
                <a:gridCol w="538889">
                  <a:extLst>
                    <a:ext uri="{9D8B030D-6E8A-4147-A177-3AD203B41FA5}">
                      <a16:colId xmlns:a16="http://schemas.microsoft.com/office/drawing/2014/main" xmlns="" val="20003"/>
                    </a:ext>
                  </a:extLst>
                </a:gridCol>
                <a:gridCol w="538889">
                  <a:extLst>
                    <a:ext uri="{9D8B030D-6E8A-4147-A177-3AD203B41FA5}">
                      <a16:colId xmlns:a16="http://schemas.microsoft.com/office/drawing/2014/main" xmlns="" val="20004"/>
                    </a:ext>
                  </a:extLst>
                </a:gridCol>
                <a:gridCol w="538889">
                  <a:extLst>
                    <a:ext uri="{9D8B030D-6E8A-4147-A177-3AD203B41FA5}">
                      <a16:colId xmlns:a16="http://schemas.microsoft.com/office/drawing/2014/main" xmlns="" val="20005"/>
                    </a:ext>
                  </a:extLst>
                </a:gridCol>
                <a:gridCol w="538889">
                  <a:extLst>
                    <a:ext uri="{9D8B030D-6E8A-4147-A177-3AD203B41FA5}">
                      <a16:colId xmlns:a16="http://schemas.microsoft.com/office/drawing/2014/main" xmlns="" val="20006"/>
                    </a:ext>
                  </a:extLst>
                </a:gridCol>
                <a:gridCol w="538889">
                  <a:extLst>
                    <a:ext uri="{9D8B030D-6E8A-4147-A177-3AD203B41FA5}">
                      <a16:colId xmlns:a16="http://schemas.microsoft.com/office/drawing/2014/main" xmlns="" val="20007"/>
                    </a:ext>
                  </a:extLst>
                </a:gridCol>
                <a:gridCol w="538889">
                  <a:extLst>
                    <a:ext uri="{9D8B030D-6E8A-4147-A177-3AD203B41FA5}">
                      <a16:colId xmlns:a16="http://schemas.microsoft.com/office/drawing/2014/main" xmlns="" val="20008"/>
                    </a:ext>
                  </a:extLst>
                </a:gridCol>
                <a:gridCol w="538889">
                  <a:extLst>
                    <a:ext uri="{9D8B030D-6E8A-4147-A177-3AD203B41FA5}">
                      <a16:colId xmlns:a16="http://schemas.microsoft.com/office/drawing/2014/main" xmlns="" val="20009"/>
                    </a:ext>
                  </a:extLst>
                </a:gridCol>
                <a:gridCol w="538889">
                  <a:extLst>
                    <a:ext uri="{9D8B030D-6E8A-4147-A177-3AD203B41FA5}">
                      <a16:colId xmlns:a16="http://schemas.microsoft.com/office/drawing/2014/main" xmlns="" val="20010"/>
                    </a:ext>
                  </a:extLst>
                </a:gridCol>
                <a:gridCol w="538889">
                  <a:extLst>
                    <a:ext uri="{9D8B030D-6E8A-4147-A177-3AD203B41FA5}">
                      <a16:colId xmlns:a16="http://schemas.microsoft.com/office/drawing/2014/main" xmlns="" val="20011"/>
                    </a:ext>
                  </a:extLst>
                </a:gridCol>
                <a:gridCol w="538889">
                  <a:extLst>
                    <a:ext uri="{9D8B030D-6E8A-4147-A177-3AD203B41FA5}">
                      <a16:colId xmlns:a16="http://schemas.microsoft.com/office/drawing/2014/main" xmlns="" val="20012"/>
                    </a:ext>
                  </a:extLst>
                </a:gridCol>
                <a:gridCol w="538889">
                  <a:extLst>
                    <a:ext uri="{9D8B030D-6E8A-4147-A177-3AD203B41FA5}">
                      <a16:colId xmlns:a16="http://schemas.microsoft.com/office/drawing/2014/main" xmlns="" val="20013"/>
                    </a:ext>
                  </a:extLst>
                </a:gridCol>
                <a:gridCol w="538889">
                  <a:extLst>
                    <a:ext uri="{9D8B030D-6E8A-4147-A177-3AD203B41FA5}">
                      <a16:colId xmlns:a16="http://schemas.microsoft.com/office/drawing/2014/main" xmlns="" val="20014"/>
                    </a:ext>
                  </a:extLst>
                </a:gridCol>
              </a:tblGrid>
              <a:tr h="368135">
                <a:tc rowSpan="2">
                  <a:txBody>
                    <a:bodyPr/>
                    <a:lstStyle/>
                    <a:p>
                      <a:pPr algn="l" rtl="0" fontAlgn="b"/>
                      <a:r>
                        <a:rPr lang="en-ZA" sz="800" b="1" i="0" u="none" strike="noStrike" dirty="0">
                          <a:solidFill>
                            <a:srgbClr val="FFFFFF"/>
                          </a:solidFill>
                          <a:effectLst/>
                          <a:latin typeface="Arial" panose="020B0604020202020204" pitchFamily="34" charset="0"/>
                          <a:cs typeface="Arial" panose="020B0604020202020204" pitchFamily="34" charset="0"/>
                        </a:rPr>
                        <a:t>Province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gridSpan="6">
                  <a:txBody>
                    <a:bodyPr/>
                    <a:lstStyle/>
                    <a:p>
                      <a:pPr algn="ctr" rtl="0" fontAlgn="b"/>
                      <a:r>
                        <a:rPr lang="en-ZA" sz="800" b="1" i="0" u="none" strike="noStrike">
                          <a:solidFill>
                            <a:srgbClr val="FFFFFF"/>
                          </a:solidFill>
                          <a:effectLst/>
                          <a:latin typeface="Arial" panose="020B0604020202020204" pitchFamily="34" charset="0"/>
                          <a:cs typeface="Arial" panose="020B0604020202020204" pitchFamily="34" charset="0"/>
                        </a:rPr>
                        <a:t>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rtl="0" fontAlgn="b"/>
                      <a:r>
                        <a:rPr lang="en-ZA" sz="800" b="1" i="0" u="none" strike="noStrike">
                          <a:solidFill>
                            <a:srgbClr val="FFFFFF"/>
                          </a:solidFill>
                          <a:effectLst/>
                          <a:latin typeface="Arial" panose="020B0604020202020204" pitchFamily="34" charset="0"/>
                          <a:cs typeface="Arial" panose="020B0604020202020204" pitchFamily="34" charset="0"/>
                        </a:rPr>
                        <a:t>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rtl="0" fontAlgn="b"/>
                      <a:r>
                        <a:rPr lang="en-ZA" sz="800" b="1" i="0" u="none" strike="noStrike">
                          <a:solidFill>
                            <a:srgbClr val="FFFFFF"/>
                          </a:solidFill>
                          <a:effectLst/>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rowSpan="2">
                  <a:txBody>
                    <a:bodyPr/>
                    <a:lstStyle/>
                    <a:p>
                      <a:pPr algn="ctr" rtl="0" fontAlgn="b"/>
                      <a:r>
                        <a:rPr lang="en-ZA" sz="800" b="1" i="0" u="none" strike="noStrike">
                          <a:solidFill>
                            <a:srgbClr val="FFFFFF"/>
                          </a:solidFill>
                          <a:effectLst/>
                          <a:latin typeface="Arial" panose="020B0604020202020204" pitchFamily="34" charset="0"/>
                          <a:cs typeface="Arial" panose="020B0604020202020204" pitchFamily="34" charset="0"/>
                        </a:rPr>
                        <a:t>Row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368135">
                <a:tc vMerge="1">
                  <a:txBody>
                    <a:bodyPr/>
                    <a:lstStyle/>
                    <a:p>
                      <a:endParaRPr lang="en-ZA"/>
                    </a:p>
                  </a:txBody>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26-35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56-65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&lt;=25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26-35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46-55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56-65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rtl="0" fontAlgn="b"/>
                      <a:r>
                        <a:rPr lang="en-ZA" sz="800" b="1" i="0" u="none" strike="noStrike" dirty="0">
                          <a:solidFill>
                            <a:srgbClr val="FFFFFF"/>
                          </a:solidFill>
                          <a:effectLst/>
                          <a:latin typeface="Arial" panose="020B0604020202020204" pitchFamily="34" charset="0"/>
                          <a:cs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95 009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90 564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52 292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28 947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31 771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92 383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96 220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70 386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48 342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18 382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36 836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671 963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46 645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42 322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23 698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15 059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15 353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55 820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55 684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39 978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28 688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20 770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361 393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287 807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235 077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121 675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81 551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33 427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77 536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273 875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285 093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193 070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137 839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51 678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77 305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1 855 933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Head Office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12 309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35 032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22 342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18 085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12 187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151 624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208 471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162 136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80 366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42 595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69 010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210 797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186 508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116 850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77 494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27 944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77 035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1 275 471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99 340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109 332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60 736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27 499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24 895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77 395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87 082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58 220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42 341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15 736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25 151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636 494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83 448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73 570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38 225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19 328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26 091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108 407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100 070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61 189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40 426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14 460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38 890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610 223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39 449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38 482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21 762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12 707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50 807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56 456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42 830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30 199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337 289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Northern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34 104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29 354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13 103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38 472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37 801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25 538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17 573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246 836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813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236 177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188 197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100 691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54 103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19 102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91 033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136 243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137 971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98 232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68 611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25 325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55 777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1 211 462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8135">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1 142 759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1 004 066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532 330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299 200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115 640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362 980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1 050 227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1 065 227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724 378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502 653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191 625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367 603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7 358 688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0" i="0" u="none" strike="noStrike" dirty="0">
                          <a:solidFill>
                            <a:srgbClr val="FFFFFF"/>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12"/>
                  </a:ext>
                </a:extLst>
              </a:tr>
            </a:tbl>
          </a:graphicData>
        </a:graphic>
      </p:graphicFrame>
      <p:sp>
        <p:nvSpPr>
          <p:cNvPr id="5" name="TextBox 4"/>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52</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1792347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53</a:t>
            </a:fld>
            <a:endParaRPr lang="en-US"/>
          </a:p>
        </p:txBody>
      </p:sp>
      <p:sp>
        <p:nvSpPr>
          <p:cNvPr id="6" name="TextBox 5"/>
          <p:cNvSpPr txBox="1"/>
          <p:nvPr/>
        </p:nvSpPr>
        <p:spPr>
          <a:xfrm>
            <a:off x="475013" y="807525"/>
            <a:ext cx="8211789" cy="461665"/>
          </a:xfrm>
          <a:prstGeom prst="rect">
            <a:avLst/>
          </a:prstGeom>
          <a:noFill/>
        </p:spPr>
        <p:txBody>
          <a:bodyPr wrap="square" rtlCol="0">
            <a:spAutoFit/>
          </a:bodyPr>
          <a:lstStyle/>
          <a:p>
            <a:pPr algn="ctr" defTabSz="457200" fontAlgn="base">
              <a:spcBef>
                <a:spcPct val="0"/>
              </a:spcBef>
              <a:spcAft>
                <a:spcPct val="0"/>
              </a:spcAft>
            </a:pPr>
            <a:r>
              <a:rPr lang="en-ZA" sz="2400" dirty="0" smtClean="0">
                <a:solidFill>
                  <a:prstClr val="black"/>
                </a:solidFill>
                <a:latin typeface="Arial" charset="0"/>
                <a:ea typeface="MS PGothic" pitchFamily="34" charset="-128"/>
              </a:rPr>
              <a:t>Claims Breakdown by Industry Sector and Education Level</a:t>
            </a:r>
            <a:endParaRPr lang="en-ZA" sz="2400" dirty="0">
              <a:solidFill>
                <a:prstClr val="black"/>
              </a:solidFill>
              <a:latin typeface="Arial" charset="0"/>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2464179318"/>
              </p:ext>
            </p:extLst>
          </p:nvPr>
        </p:nvGraphicFramePr>
        <p:xfrm>
          <a:off x="332708" y="1425032"/>
          <a:ext cx="8443357" cy="4721517"/>
        </p:xfrm>
        <a:graphic>
          <a:graphicData uri="http://schemas.openxmlformats.org/drawingml/2006/table">
            <a:tbl>
              <a:tblPr/>
              <a:tblGrid>
                <a:gridCol w="1970483">
                  <a:extLst>
                    <a:ext uri="{9D8B030D-6E8A-4147-A177-3AD203B41FA5}">
                      <a16:colId xmlns:a16="http://schemas.microsoft.com/office/drawing/2014/main" xmlns="" val="20000"/>
                    </a:ext>
                  </a:extLst>
                </a:gridCol>
                <a:gridCol w="1086151">
                  <a:extLst>
                    <a:ext uri="{9D8B030D-6E8A-4147-A177-3AD203B41FA5}">
                      <a16:colId xmlns:a16="http://schemas.microsoft.com/office/drawing/2014/main" xmlns="" val="20001"/>
                    </a:ext>
                  </a:extLst>
                </a:gridCol>
                <a:gridCol w="704531">
                  <a:extLst>
                    <a:ext uri="{9D8B030D-6E8A-4147-A177-3AD203B41FA5}">
                      <a16:colId xmlns:a16="http://schemas.microsoft.com/office/drawing/2014/main" xmlns="" val="20002"/>
                    </a:ext>
                  </a:extLst>
                </a:gridCol>
                <a:gridCol w="704531">
                  <a:extLst>
                    <a:ext uri="{9D8B030D-6E8A-4147-A177-3AD203B41FA5}">
                      <a16:colId xmlns:a16="http://schemas.microsoft.com/office/drawing/2014/main" xmlns="" val="20003"/>
                    </a:ext>
                  </a:extLst>
                </a:gridCol>
                <a:gridCol w="689853">
                  <a:extLst>
                    <a:ext uri="{9D8B030D-6E8A-4147-A177-3AD203B41FA5}">
                      <a16:colId xmlns:a16="http://schemas.microsoft.com/office/drawing/2014/main" xmlns="" val="20004"/>
                    </a:ext>
                  </a:extLst>
                </a:gridCol>
                <a:gridCol w="1012761">
                  <a:extLst>
                    <a:ext uri="{9D8B030D-6E8A-4147-A177-3AD203B41FA5}">
                      <a16:colId xmlns:a16="http://schemas.microsoft.com/office/drawing/2014/main" xmlns="" val="20005"/>
                    </a:ext>
                  </a:extLst>
                </a:gridCol>
                <a:gridCol w="865985">
                  <a:extLst>
                    <a:ext uri="{9D8B030D-6E8A-4147-A177-3AD203B41FA5}">
                      <a16:colId xmlns:a16="http://schemas.microsoft.com/office/drawing/2014/main" xmlns="" val="20006"/>
                    </a:ext>
                  </a:extLst>
                </a:gridCol>
                <a:gridCol w="704531">
                  <a:extLst>
                    <a:ext uri="{9D8B030D-6E8A-4147-A177-3AD203B41FA5}">
                      <a16:colId xmlns:a16="http://schemas.microsoft.com/office/drawing/2014/main" xmlns="" val="20007"/>
                    </a:ext>
                  </a:extLst>
                </a:gridCol>
                <a:gridCol w="704531">
                  <a:extLst>
                    <a:ext uri="{9D8B030D-6E8A-4147-A177-3AD203B41FA5}">
                      <a16:colId xmlns:a16="http://schemas.microsoft.com/office/drawing/2014/main" xmlns="" val="20008"/>
                    </a:ext>
                  </a:extLst>
                </a:gridCol>
              </a:tblGrid>
              <a:tr h="391095">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ABOVE STD.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STD.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STD. 8 - 9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STD. 6 - 7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BELOW STD.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SPECIAL SCHOOL CERTIFICATE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NOT SPECIFIED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Trade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65 609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532 717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464 226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149 514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104 205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355 740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15 205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1 687 216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Personal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67 565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526 899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490 736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149 058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100 368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337 373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1 673 782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17 456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170 949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216 873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81 981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70 260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116 990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674 956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Agriculture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9 032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103 903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180 054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93 008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104 687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117 723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608 738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12 399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126 573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124 671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31 198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19 728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76 439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391 593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Professional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20 889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112 626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100 761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31 775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22 740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76 250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365 515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Food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6 453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74 889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82 826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30 658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21 461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65 981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282 461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Iron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9 949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77 104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67 473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20 761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14 884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59 024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249 594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Banking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19 779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79 152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43 115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12 139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7 710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45 790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207 985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Mining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7 616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52 400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49 438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21 951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27 420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37 983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197 173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Local Authorities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8 083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51 479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50 317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21 123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17 297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44 568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193 409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Private Household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23 909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35 309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20 889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25 181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33 322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140 265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Textiles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29 210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26 715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9 511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5 762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29 204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102 736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Medical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12 811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41 433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19 589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5 235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24 167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106 108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Educational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15 119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39 418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29 297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10 014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7 693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26 603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128 412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Wood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22 993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22 179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8 582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7 314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13 612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76 806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Rubber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4 624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22 706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16 714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5 307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3 825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14 181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67 523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Charitable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4 757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24 866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19 097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6 884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5 345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15 688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76 801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Printing and Paper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15 710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12 566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4 004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14 089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50 539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Glass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7 530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9 031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3 403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7 764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31 269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Entertainment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10 526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7 142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6 214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29 655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Jewellers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6 436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4 401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3 613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17 708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Fishing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6 307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13 871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Leather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3 656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3 606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2 541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12 271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Taxi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3 915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59631">
                <a:tc>
                  <a:txBody>
                    <a:bodyPr/>
                    <a:lstStyle/>
                    <a:p>
                      <a:pPr algn="l" rtl="0" fontAlgn="b"/>
                      <a:r>
                        <a:rPr lang="en-ZA" sz="900" b="1" i="0" u="none" strike="noStrike">
                          <a:solidFill>
                            <a:srgbClr val="000000"/>
                          </a:solidFill>
                          <a:effectLst/>
                          <a:latin typeface="Arial" panose="020B0604020202020204" pitchFamily="34" charset="0"/>
                          <a:cs typeface="Arial" panose="020B0604020202020204" pitchFamily="34" charset="0"/>
                        </a:rPr>
                        <a:t>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900" b="1" i="0" u="none" strike="noStrike">
                          <a:solidFill>
                            <a:srgbClr val="000000"/>
                          </a:solidFill>
                          <a:effectLst/>
                          <a:latin typeface="Arial" panose="020B0604020202020204" pitchFamily="34" charset="0"/>
                          <a:cs typeface="Arial" panose="020B0604020202020204" pitchFamily="34" charset="0"/>
                        </a:rPr>
                        <a:t>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59631">
                <a:tc>
                  <a:txBody>
                    <a:bodyPr/>
                    <a:lstStyle/>
                    <a:p>
                      <a:pPr algn="l" rtl="0" fontAlgn="b"/>
                      <a:r>
                        <a:rPr lang="en-ZA" sz="900" b="1" i="0" u="none" strike="noStrike">
                          <a:solidFill>
                            <a:srgbClr val="FFFFFF"/>
                          </a:solidFill>
                          <a:effectLst/>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Arial" panose="020B0604020202020204" pitchFamily="34" charset="0"/>
                          <a:cs typeface="Arial" panose="020B0604020202020204" pitchFamily="34" charset="0"/>
                        </a:rPr>
                        <a:t>293 851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Arial" panose="020B0604020202020204" pitchFamily="34" charset="0"/>
                          <a:cs typeface="Arial" panose="020B0604020202020204" pitchFamily="34" charset="0"/>
                        </a:rPr>
                        <a:t>2 159 836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Arial" panose="020B0604020202020204" pitchFamily="34" charset="0"/>
                          <a:cs typeface="Arial" panose="020B0604020202020204" pitchFamily="34" charset="0"/>
                        </a:rPr>
                        <a:t>2 080 162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Arial" panose="020B0604020202020204" pitchFamily="34" charset="0"/>
                          <a:cs typeface="Arial" panose="020B0604020202020204" pitchFamily="34" charset="0"/>
                        </a:rPr>
                        <a:t>725 552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Arial" panose="020B0604020202020204" pitchFamily="34" charset="0"/>
                          <a:cs typeface="Arial" panose="020B0604020202020204" pitchFamily="34" charset="0"/>
                        </a:rPr>
                        <a:t>577 758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Arial" panose="020B0604020202020204" pitchFamily="34" charset="0"/>
                          <a:cs typeface="Arial" panose="020B0604020202020204" pitchFamily="34" charset="0"/>
                        </a:rPr>
                        <a:t>1 532 221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a:solidFill>
                            <a:srgbClr val="FFFFFF"/>
                          </a:solidFill>
                          <a:effectLst/>
                          <a:latin typeface="Arial" panose="020B0604020202020204" pitchFamily="34" charset="0"/>
                          <a:cs typeface="Arial" panose="020B0604020202020204" pitchFamily="34" charset="0"/>
                        </a:rPr>
                        <a:t>21 799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900" b="1" i="0" u="none" strike="noStrike" dirty="0">
                          <a:solidFill>
                            <a:srgbClr val="FFFFFF"/>
                          </a:solidFill>
                          <a:effectLst/>
                          <a:latin typeface="Arial" panose="020B0604020202020204" pitchFamily="34" charset="0"/>
                          <a:cs typeface="Arial" panose="020B0604020202020204" pitchFamily="34" charset="0"/>
                        </a:rPr>
                        <a:t>7 391 179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27"/>
                  </a:ext>
                </a:extLst>
              </a:tr>
            </a:tbl>
          </a:graphicData>
        </a:graphic>
      </p:graphicFrame>
      <p:sp>
        <p:nvSpPr>
          <p:cNvPr id="5" name="TextBox 4"/>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53</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3764321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54</a:t>
            </a:fld>
            <a:endParaRPr lang="en-US"/>
          </a:p>
        </p:txBody>
      </p:sp>
      <p:sp>
        <p:nvSpPr>
          <p:cNvPr id="5" name="TextBox 4"/>
          <p:cNvSpPr txBox="1"/>
          <p:nvPr/>
        </p:nvSpPr>
        <p:spPr>
          <a:xfrm>
            <a:off x="475013" y="807525"/>
            <a:ext cx="8211789" cy="461665"/>
          </a:xfrm>
          <a:prstGeom prst="rect">
            <a:avLst/>
          </a:prstGeom>
          <a:noFill/>
        </p:spPr>
        <p:txBody>
          <a:bodyPr wrap="square" rtlCol="0">
            <a:spAutoFit/>
          </a:bodyPr>
          <a:lstStyle/>
          <a:p>
            <a:pPr algn="ctr" defTabSz="457200" fontAlgn="base">
              <a:spcBef>
                <a:spcPct val="0"/>
              </a:spcBef>
              <a:spcAft>
                <a:spcPct val="0"/>
              </a:spcAft>
            </a:pPr>
            <a:r>
              <a:rPr lang="en-ZA" sz="2400" dirty="0" smtClean="0">
                <a:solidFill>
                  <a:prstClr val="black"/>
                </a:solidFill>
                <a:latin typeface="Arial" charset="0"/>
                <a:ea typeface="MS PGothic" pitchFamily="34" charset="-128"/>
              </a:rPr>
              <a:t>Claims Breakdown by Industry Sector and Provinces</a:t>
            </a:r>
            <a:endParaRPr lang="en-ZA" sz="2400" dirty="0">
              <a:solidFill>
                <a:prstClr val="black"/>
              </a:solidFill>
              <a:latin typeface="Arial" charset="0"/>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1287700321"/>
              </p:ext>
            </p:extLst>
          </p:nvPr>
        </p:nvGraphicFramePr>
        <p:xfrm>
          <a:off x="320635" y="1425037"/>
          <a:ext cx="8478980" cy="4784642"/>
        </p:xfrm>
        <a:graphic>
          <a:graphicData uri="http://schemas.openxmlformats.org/drawingml/2006/table">
            <a:tbl>
              <a:tblPr/>
              <a:tblGrid>
                <a:gridCol w="1048422">
                  <a:extLst>
                    <a:ext uri="{9D8B030D-6E8A-4147-A177-3AD203B41FA5}">
                      <a16:colId xmlns:a16="http://schemas.microsoft.com/office/drawing/2014/main" xmlns="" val="20000"/>
                    </a:ext>
                  </a:extLst>
                </a:gridCol>
                <a:gridCol w="665018">
                  <a:extLst>
                    <a:ext uri="{9D8B030D-6E8A-4147-A177-3AD203B41FA5}">
                      <a16:colId xmlns:a16="http://schemas.microsoft.com/office/drawing/2014/main" xmlns="" val="20001"/>
                    </a:ext>
                  </a:extLst>
                </a:gridCol>
                <a:gridCol w="665018">
                  <a:extLst>
                    <a:ext uri="{9D8B030D-6E8A-4147-A177-3AD203B41FA5}">
                      <a16:colId xmlns:a16="http://schemas.microsoft.com/office/drawing/2014/main" xmlns="" val="20002"/>
                    </a:ext>
                  </a:extLst>
                </a:gridCol>
                <a:gridCol w="722698">
                  <a:extLst>
                    <a:ext uri="{9D8B030D-6E8A-4147-A177-3AD203B41FA5}">
                      <a16:colId xmlns:a16="http://schemas.microsoft.com/office/drawing/2014/main" xmlns="" val="20003"/>
                    </a:ext>
                  </a:extLst>
                </a:gridCol>
                <a:gridCol w="665018">
                  <a:extLst>
                    <a:ext uri="{9D8B030D-6E8A-4147-A177-3AD203B41FA5}">
                      <a16:colId xmlns:a16="http://schemas.microsoft.com/office/drawing/2014/main" xmlns="" val="20004"/>
                    </a:ext>
                  </a:extLst>
                </a:gridCol>
                <a:gridCol w="665018">
                  <a:extLst>
                    <a:ext uri="{9D8B030D-6E8A-4147-A177-3AD203B41FA5}">
                      <a16:colId xmlns:a16="http://schemas.microsoft.com/office/drawing/2014/main" xmlns="" val="20005"/>
                    </a:ext>
                  </a:extLst>
                </a:gridCol>
                <a:gridCol w="665018">
                  <a:extLst>
                    <a:ext uri="{9D8B030D-6E8A-4147-A177-3AD203B41FA5}">
                      <a16:colId xmlns:a16="http://schemas.microsoft.com/office/drawing/2014/main" xmlns="" val="20006"/>
                    </a:ext>
                  </a:extLst>
                </a:gridCol>
                <a:gridCol w="665018">
                  <a:extLst>
                    <a:ext uri="{9D8B030D-6E8A-4147-A177-3AD203B41FA5}">
                      <a16:colId xmlns:a16="http://schemas.microsoft.com/office/drawing/2014/main" xmlns="" val="20007"/>
                    </a:ext>
                  </a:extLst>
                </a:gridCol>
                <a:gridCol w="665018">
                  <a:extLst>
                    <a:ext uri="{9D8B030D-6E8A-4147-A177-3AD203B41FA5}">
                      <a16:colId xmlns:a16="http://schemas.microsoft.com/office/drawing/2014/main" xmlns="" val="20008"/>
                    </a:ext>
                  </a:extLst>
                </a:gridCol>
                <a:gridCol w="665018">
                  <a:extLst>
                    <a:ext uri="{9D8B030D-6E8A-4147-A177-3AD203B41FA5}">
                      <a16:colId xmlns:a16="http://schemas.microsoft.com/office/drawing/2014/main" xmlns="" val="20009"/>
                    </a:ext>
                  </a:extLst>
                </a:gridCol>
                <a:gridCol w="665018">
                  <a:extLst>
                    <a:ext uri="{9D8B030D-6E8A-4147-A177-3AD203B41FA5}">
                      <a16:colId xmlns:a16="http://schemas.microsoft.com/office/drawing/2014/main" xmlns="" val="20010"/>
                    </a:ext>
                  </a:extLst>
                </a:gridCol>
                <a:gridCol w="722698">
                  <a:extLst>
                    <a:ext uri="{9D8B030D-6E8A-4147-A177-3AD203B41FA5}">
                      <a16:colId xmlns:a16="http://schemas.microsoft.com/office/drawing/2014/main" xmlns="" val="20011"/>
                    </a:ext>
                  </a:extLst>
                </a:gridCol>
              </a:tblGrid>
              <a:tr h="265904">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Head Office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Northern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00"/>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Agriculture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68 956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30 519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32 746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84 560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118 836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68 213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29 593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35 227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134 261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606 261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30 965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17 433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121 262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76 290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31 416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37 040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17 924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48 955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398 708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Banking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14 928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69 480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31 594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20 743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32 713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211 291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75 227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38 543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145 624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135 551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72 301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70 419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31 743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27 966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80 722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686 516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Charitable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15 887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14 288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77 074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3362">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Educational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32 680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20 703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22 909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126 216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Entertainment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29 999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Fishing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13 749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Food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46 757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12 808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50 937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39 796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22 094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78 213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288 316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Glass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31 768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Iron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24 341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94 508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40 554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14 004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19 111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29 229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255 675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Jewellers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18 084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Leather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dirty="0">
                          <a:solidFill>
                            <a:srgbClr val="000000"/>
                          </a:solidFill>
                          <a:effectLst/>
                          <a:latin typeface="Arial" panose="020B0604020202020204" pitchFamily="34" charset="0"/>
                          <a:cs typeface="Arial" panose="020B0604020202020204" pitchFamily="34" charset="0"/>
                        </a:rPr>
                        <a:t>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11 980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Local Authorities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24 442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27 219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1 763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32 477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19 773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53 005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195 181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Medical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36 023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17 755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19 538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107 496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Mining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15 926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39 559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28 684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31 191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45 094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204 523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18 394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Personal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131 574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77 301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474 220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39 176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300 461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126 340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135 332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69 262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49 913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270 216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1 673 795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56209">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Printing and Paper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12 996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51 482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Private Household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48 040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22 244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18 944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144 808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37955">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Professional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35 916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15 109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111 178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55 366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26 742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31 385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14 883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13 481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56 055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370 785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Rubber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21 409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2 686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8 505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11 190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68 280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Taxi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4 974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Textiles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7 671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22 504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35 956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4 948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1 667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30 342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119 442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Trade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150 454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86 541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470 464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36 251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305 823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115 834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121 572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68 204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48 937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274 195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1 678 275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61154">
                <a:tc>
                  <a:txBody>
                    <a:bodyPr/>
                    <a:lstStyle/>
                    <a:p>
                      <a:pPr algn="l" rtl="0" fontAlgn="b"/>
                      <a:r>
                        <a:rPr lang="en-ZA" sz="800" b="1" i="0" u="none" strike="noStrike">
                          <a:solidFill>
                            <a:srgbClr val="000000"/>
                          </a:solidFill>
                          <a:effectLst/>
                          <a:latin typeface="Arial" panose="020B0604020202020204" pitchFamily="34" charset="0"/>
                          <a:cs typeface="Arial" panose="020B0604020202020204" pitchFamily="34" charset="0"/>
                        </a:rPr>
                        <a:t>Wood Industry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5 023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2 519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20 653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16 985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6 740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9 610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3 060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0" i="0" u="none" strike="noStrike">
                          <a:solidFill>
                            <a:srgbClr val="000000"/>
                          </a:solidFill>
                          <a:effectLst/>
                          <a:latin typeface="Arial" panose="020B0604020202020204" pitchFamily="34" charset="0"/>
                          <a:cs typeface="Arial" panose="020B0604020202020204" pitchFamily="34" charset="0"/>
                        </a:rPr>
                        <a:t>10 319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800" b="1" i="0" u="none" strike="noStrike">
                          <a:solidFill>
                            <a:srgbClr val="000000"/>
                          </a:solidFill>
                          <a:effectLst/>
                          <a:latin typeface="Arial" panose="020B0604020202020204" pitchFamily="34" charset="0"/>
                          <a:cs typeface="Arial" panose="020B0604020202020204" pitchFamily="34" charset="0"/>
                        </a:rPr>
                        <a:t>76 581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61154">
                <a:tc>
                  <a:txBody>
                    <a:bodyPr/>
                    <a:lstStyle/>
                    <a:p>
                      <a:pPr algn="l" rtl="0" fontAlgn="b"/>
                      <a:r>
                        <a:rPr lang="en-ZA" sz="800" b="1" i="0" u="none" strike="noStrike">
                          <a:solidFill>
                            <a:srgbClr val="FFFFFF"/>
                          </a:solidFill>
                          <a:effectLst/>
                          <a:latin typeface="Arial" panose="020B0604020202020204" pitchFamily="34" charset="0"/>
                          <a:cs typeface="Arial" panose="020B0604020202020204" pitchFamily="34" charset="0"/>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dirty="0">
                          <a:solidFill>
                            <a:srgbClr val="FFFFFF"/>
                          </a:solidFill>
                          <a:effectLst/>
                          <a:latin typeface="Arial" panose="020B0604020202020204" pitchFamily="34" charset="0"/>
                          <a:cs typeface="Arial" panose="020B0604020202020204" pitchFamily="34" charset="0"/>
                        </a:rPr>
                        <a:t>689 881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dirty="0">
                          <a:solidFill>
                            <a:srgbClr val="FFFFFF"/>
                          </a:solidFill>
                          <a:effectLst/>
                          <a:latin typeface="Arial" panose="020B0604020202020204" pitchFamily="34" charset="0"/>
                          <a:cs typeface="Arial" panose="020B0604020202020204" pitchFamily="34" charset="0"/>
                        </a:rPr>
                        <a:t>365 286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1 881 506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154 502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1 288 864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641 322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622 893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343 307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249 950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a:solidFill>
                            <a:srgbClr val="FFFFFF"/>
                          </a:solidFill>
                          <a:effectLst/>
                          <a:latin typeface="Arial" panose="020B0604020202020204" pitchFamily="34" charset="0"/>
                          <a:cs typeface="Arial" panose="020B0604020202020204" pitchFamily="34" charset="0"/>
                        </a:rPr>
                        <a:t>1 232 142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r" rtl="0" fontAlgn="b"/>
                      <a:r>
                        <a:rPr lang="en-ZA" sz="800" b="1" i="0" u="none" strike="noStrike" dirty="0">
                          <a:solidFill>
                            <a:srgbClr val="FFFFFF"/>
                          </a:solidFill>
                          <a:effectLst/>
                          <a:latin typeface="Arial" panose="020B0604020202020204" pitchFamily="34" charset="0"/>
                          <a:cs typeface="Arial" panose="020B0604020202020204" pitchFamily="34" charset="0"/>
                        </a:rPr>
                        <a:t>7 469 653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10027"/>
                  </a:ext>
                </a:extLst>
              </a:tr>
            </a:tbl>
          </a:graphicData>
        </a:graphic>
      </p:graphicFrame>
      <p:sp>
        <p:nvSpPr>
          <p:cNvPr id="6" name="TextBox 5"/>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54</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2623065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ubtitle 17"/>
          <p:cNvSpPr txBox="1">
            <a:spLocks/>
          </p:cNvSpPr>
          <p:nvPr/>
        </p:nvSpPr>
        <p:spPr bwMode="auto">
          <a:xfrm>
            <a:off x="1586525" y="2527699"/>
            <a:ext cx="5783385" cy="630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defTabSz="457200" eaLnBrk="1" fontAlgn="base" hangingPunct="1">
              <a:spcAft>
                <a:spcPct val="0"/>
              </a:spcAft>
              <a:buFont typeface="Arial" charset="0"/>
              <a:buNone/>
              <a:defRPr/>
            </a:pPr>
            <a:r>
              <a:rPr lang="en-ZA" altLang="en-US" sz="4000" b="1" dirty="0" smtClean="0">
                <a:ln w="1905"/>
                <a:solidFill>
                  <a:srgbClr val="00B0F0"/>
                </a:solidFill>
                <a:effectLst>
                  <a:innerShdw blurRad="69850" dist="43180" dir="5400000">
                    <a:srgbClr val="000000">
                      <a:alpha val="65000"/>
                    </a:srgbClr>
                  </a:innerShdw>
                </a:effectLst>
                <a:latin typeface="Calibri"/>
                <a:ea typeface="ＭＳ Ｐゴシック" pitchFamily="-80" charset="-128"/>
                <a:cs typeface="Arial" charset="0"/>
              </a:rPr>
              <a:t>2ND QUARTER CLAIMS</a:t>
            </a:r>
            <a:br>
              <a:rPr lang="en-ZA" altLang="en-US" sz="4000" b="1" dirty="0" smtClean="0">
                <a:ln w="1905"/>
                <a:solidFill>
                  <a:srgbClr val="00B0F0"/>
                </a:solidFill>
                <a:effectLst>
                  <a:innerShdw blurRad="69850" dist="43180" dir="5400000">
                    <a:srgbClr val="000000">
                      <a:alpha val="65000"/>
                    </a:srgbClr>
                  </a:innerShdw>
                </a:effectLst>
                <a:latin typeface="Calibri"/>
                <a:ea typeface="ＭＳ Ｐゴシック" pitchFamily="-80" charset="-128"/>
                <a:cs typeface="Arial" charset="0"/>
              </a:rPr>
            </a:br>
            <a:endParaRPr lang="en-ZA" altLang="en-US" sz="4000" b="1" dirty="0">
              <a:ln w="1905"/>
              <a:solidFill>
                <a:srgbClr val="00B0F0"/>
              </a:solidFill>
              <a:effectLst>
                <a:innerShdw blurRad="69850" dist="43180" dir="5400000">
                  <a:srgbClr val="000000">
                    <a:alpha val="65000"/>
                  </a:srgbClr>
                </a:innerShdw>
              </a:effectLst>
              <a:latin typeface="Calibri"/>
              <a:ea typeface="ＭＳ Ｐゴシック" pitchFamily="-80" charset="-128"/>
              <a:cs typeface="Arial" charset="0"/>
            </a:endParaRPr>
          </a:p>
          <a:p>
            <a:pPr algn="ctr" defTabSz="457200" eaLnBrk="1" fontAlgn="base" hangingPunct="1">
              <a:spcAft>
                <a:spcPct val="0"/>
              </a:spcAft>
              <a:buFont typeface="Arial" charset="0"/>
              <a:buNone/>
              <a:defRPr/>
            </a:pPr>
            <a:r>
              <a:rPr lang="en-ZA" altLang="en-US" sz="4000" b="1" dirty="0" smtClean="0">
                <a:ln w="1905"/>
                <a:solidFill>
                  <a:srgbClr val="00B0F0"/>
                </a:solidFill>
                <a:effectLst>
                  <a:innerShdw blurRad="69850" dist="43180" dir="5400000">
                    <a:srgbClr val="000000">
                      <a:alpha val="65000"/>
                    </a:srgbClr>
                  </a:innerShdw>
                </a:effectLst>
                <a:latin typeface="Calibri"/>
                <a:ea typeface="ＭＳ Ｐゴシック" pitchFamily="-80" charset="-128"/>
                <a:cs typeface="Arial" charset="0"/>
              </a:rPr>
              <a:t>BENEFIT PAYMENT</a:t>
            </a:r>
            <a:endParaRPr lang="en-US" altLang="en-US" sz="2500" b="1" u="sng" dirty="0" smtClean="0">
              <a:solidFill>
                <a:srgbClr val="404040"/>
              </a:solidFill>
              <a:cs typeface="Arial" charset="0"/>
            </a:endParaRPr>
          </a:p>
        </p:txBody>
      </p:sp>
      <p:sp>
        <p:nvSpPr>
          <p:cNvPr id="6" name="TextBox 5"/>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55</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2877545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2400" b="1" dirty="0">
                <a:solidFill>
                  <a:prstClr val="black"/>
                </a:solidFill>
                <a:ea typeface="ＭＳ Ｐゴシック" pitchFamily="80" charset="-128"/>
                <a:cs typeface="+mj-cs"/>
              </a:rPr>
              <a:t>VALUE AND VOLUME OF BENEFITS PAYMENTS</a:t>
            </a:r>
            <a:endParaRPr lang="en-ZA" sz="2400" dirty="0"/>
          </a:p>
        </p:txBody>
      </p:sp>
      <p:sp>
        <p:nvSpPr>
          <p:cNvPr id="40963" name="Content Placeholder 3"/>
          <p:cNvSpPr>
            <a:spLocks noGrp="1"/>
          </p:cNvSpPr>
          <p:nvPr>
            <p:ph idx="1"/>
          </p:nvPr>
        </p:nvSpPr>
        <p:spPr>
          <a:xfrm>
            <a:off x="395288" y="1337075"/>
            <a:ext cx="4248150" cy="436563"/>
          </a:xfrm>
        </p:spPr>
        <p:txBody>
          <a:bodyPr/>
          <a:lstStyle/>
          <a:p>
            <a:pPr marL="0" indent="0">
              <a:buFont typeface="Arial" charset="0"/>
              <a:buNone/>
            </a:pPr>
            <a:r>
              <a:rPr lang="en-ZA" altLang="en-US" sz="1000" b="1" smtClean="0">
                <a:ea typeface="ＭＳ Ｐゴシック" pitchFamily="34" charset="-128"/>
              </a:rPr>
              <a:t>There was a growth in payment rand value and volumes for 2nd quarter</a:t>
            </a:r>
          </a:p>
          <a:p>
            <a:pPr marL="0" indent="0">
              <a:buFont typeface="Arial" charset="0"/>
              <a:buNone/>
            </a:pPr>
            <a:r>
              <a:rPr lang="en-ZA" altLang="en-US" sz="1000" b="1" smtClean="0">
                <a:ea typeface="ＭＳ Ｐゴシック" pitchFamily="34" charset="-128"/>
              </a:rPr>
              <a:t>2019 compared to 2nd quarter of 52.10% and 13.61 respectively. </a:t>
            </a:r>
          </a:p>
          <a:p>
            <a:pPr marL="0" indent="0">
              <a:buFont typeface="Arial" charset="0"/>
              <a:buNone/>
            </a:pPr>
            <a:endParaRPr lang="en-ZA" altLang="en-US" sz="1000" b="1" smtClean="0">
              <a:ea typeface="ＭＳ Ｐゴシック" pitchFamily="34" charset="-128"/>
            </a:endParaRPr>
          </a:p>
        </p:txBody>
      </p:sp>
      <p:pic>
        <p:nvPicPr>
          <p:cNvPr id="40964"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1" y="4106863"/>
            <a:ext cx="4071937" cy="2405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65"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439" y="1773638"/>
            <a:ext cx="4043362" cy="2232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66" name="Picture 1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1" y="1773638"/>
            <a:ext cx="4071937" cy="2232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67"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40475" y="4106863"/>
            <a:ext cx="3946525" cy="2405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56</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4273093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2400" b="1" dirty="0">
                <a:solidFill>
                  <a:prstClr val="black"/>
                </a:solidFill>
                <a:ea typeface="ＭＳ Ｐゴシック" pitchFamily="80" charset="-128"/>
                <a:cs typeface="+mj-cs"/>
              </a:rPr>
              <a:t>VALUE AND VOLUME OF BENEFITS PAYMENTS</a:t>
            </a:r>
            <a:endParaRPr lang="en-ZA" sz="2400" dirty="0"/>
          </a:p>
        </p:txBody>
      </p:sp>
      <p:pic>
        <p:nvPicPr>
          <p:cNvPr id="41987"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1589088"/>
            <a:ext cx="4038600" cy="47609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98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5664" y="1589088"/>
            <a:ext cx="3960812" cy="4760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455530" y="275648"/>
            <a:ext cx="365125"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57</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2638683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58</a:t>
            </a:fld>
            <a:endParaRPr lang="en-US" altLang="en-US" sz="1200">
              <a:solidFill>
                <a:srgbClr val="898989"/>
              </a:solidFill>
            </a:endParaRPr>
          </a:p>
        </p:txBody>
      </p:sp>
      <p:sp>
        <p:nvSpPr>
          <p:cNvPr id="5" name="Title 1"/>
          <p:cNvSpPr>
            <a:spLocks noGrp="1"/>
          </p:cNvSpPr>
          <p:nvPr>
            <p:ph type="title"/>
          </p:nvPr>
        </p:nvSpPr>
        <p:spPr>
          <a:xfrm>
            <a:off x="309124" y="2613272"/>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2</a:t>
            </a:r>
            <a:r>
              <a:rPr lang="en-ZA" altLang="en-US" sz="4000" b="1" baseline="30000" dirty="0" smtClean="0">
                <a:ln w="1905"/>
                <a:solidFill>
                  <a:srgbClr val="00B0F0"/>
                </a:solidFill>
                <a:effectLst>
                  <a:innerShdw blurRad="69850" dist="43180" dir="5400000">
                    <a:srgbClr val="000000">
                      <a:alpha val="65000"/>
                    </a:srgbClr>
                  </a:innerShdw>
                </a:effectLst>
                <a:latin typeface="+mn-lt"/>
                <a:ea typeface="+mn-ea"/>
                <a:cs typeface="+mn-cs"/>
              </a:rPr>
              <a:t>nd</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QUARTER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EXPENDITURE REPORT</a:t>
            </a:r>
          </a:p>
        </p:txBody>
      </p:sp>
      <p:sp>
        <p:nvSpPr>
          <p:cNvPr id="6" name="TextBox 7"/>
          <p:cNvSpPr txBox="1"/>
          <p:nvPr/>
        </p:nvSpPr>
        <p:spPr>
          <a:xfrm>
            <a:off x="8363335" y="405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58</a:t>
            </a:r>
            <a:endParaRPr lang="en-ZA" sz="1200" dirty="0">
              <a:solidFill>
                <a:prstClr val="black"/>
              </a:solidFill>
            </a:endParaRPr>
          </a:p>
        </p:txBody>
      </p:sp>
    </p:spTree>
    <p:extLst>
      <p:ext uri="{BB962C8B-B14F-4D97-AF65-F5344CB8AC3E}">
        <p14:creationId xmlns:p14="http://schemas.microsoft.com/office/powerpoint/2010/main" xmlns="" val="37307964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59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223100229"/>
              </p:ext>
            </p:extLst>
          </p:nvPr>
        </p:nvGraphicFramePr>
        <p:xfrm>
          <a:off x="179764" y="1268758"/>
          <a:ext cx="8712967" cy="5517508"/>
        </p:xfrm>
        <a:graphic>
          <a:graphicData uri="http://schemas.openxmlformats.org/drawingml/2006/table">
            <a:tbl>
              <a:tblPr>
                <a:tableStyleId>{BC89EF96-8CEA-46FF-86C4-4CE0E7609802}</a:tableStyleId>
              </a:tblPr>
              <a:tblGrid>
                <a:gridCol w="2232370">
                  <a:extLst>
                    <a:ext uri="{9D8B030D-6E8A-4147-A177-3AD203B41FA5}">
                      <a16:colId xmlns:a16="http://schemas.microsoft.com/office/drawing/2014/main" xmlns="" val="20000"/>
                    </a:ext>
                  </a:extLst>
                </a:gridCol>
                <a:gridCol w="1428540">
                  <a:extLst>
                    <a:ext uri="{9D8B030D-6E8A-4147-A177-3AD203B41FA5}">
                      <a16:colId xmlns:a16="http://schemas.microsoft.com/office/drawing/2014/main" xmlns="" val="20001"/>
                    </a:ext>
                  </a:extLst>
                </a:gridCol>
                <a:gridCol w="1587534">
                  <a:extLst>
                    <a:ext uri="{9D8B030D-6E8A-4147-A177-3AD203B41FA5}">
                      <a16:colId xmlns:a16="http://schemas.microsoft.com/office/drawing/2014/main" xmlns="" val="20002"/>
                    </a:ext>
                  </a:extLst>
                </a:gridCol>
                <a:gridCol w="1626779">
                  <a:extLst>
                    <a:ext uri="{9D8B030D-6E8A-4147-A177-3AD203B41FA5}">
                      <a16:colId xmlns:a16="http://schemas.microsoft.com/office/drawing/2014/main" xmlns="" val="20003"/>
                    </a:ext>
                  </a:extLst>
                </a:gridCol>
                <a:gridCol w="1837744">
                  <a:extLst>
                    <a:ext uri="{9D8B030D-6E8A-4147-A177-3AD203B41FA5}">
                      <a16:colId xmlns:a16="http://schemas.microsoft.com/office/drawing/2014/main" xmlns="" val="20004"/>
                    </a:ext>
                  </a:extLst>
                </a:gridCol>
              </a:tblGrid>
              <a:tr h="576066">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600" u="none" strike="noStrike" dirty="0" smtClean="0">
                          <a:effectLst/>
                        </a:rPr>
                        <a:t>PROGRAMMES</a:t>
                      </a:r>
                    </a:p>
                    <a:p>
                      <a:pPr algn="ctr" rtl="0" fontAlgn="ctr"/>
                      <a:r>
                        <a:rPr lang="en-ZA" sz="1200" u="none" strike="noStrike" dirty="0">
                          <a:effectLst/>
                        </a:rPr>
                        <a:t> </a:t>
                      </a:r>
                      <a:endParaRPr lang="en-ZA" sz="1200" b="1" i="0" u="none" strike="noStrike" dirty="0">
                        <a:solidFill>
                          <a:srgbClr val="000000"/>
                        </a:solidFill>
                        <a:effectLst/>
                        <a:latin typeface="Calibri"/>
                      </a:endParaRPr>
                    </a:p>
                  </a:txBody>
                  <a:tcPr marL="8958" marR="8958" marT="8958" marB="0" anchor="ctr">
                    <a:solidFill>
                      <a:srgbClr val="00B0F0"/>
                    </a:solidFill>
                  </a:tcPr>
                </a:tc>
                <a:tc gridSpan="4">
                  <a:txBody>
                    <a:bodyPr/>
                    <a:lstStyle/>
                    <a:p>
                      <a:pPr algn="ctr" rtl="0" fontAlgn="ctr"/>
                      <a:r>
                        <a:rPr lang="en-ZA" sz="1300" u="none" strike="noStrike" dirty="0">
                          <a:effectLst/>
                        </a:rPr>
                        <a:t> Budget vs </a:t>
                      </a:r>
                      <a:r>
                        <a:rPr lang="en-ZA" sz="1300" u="none" strike="noStrike" dirty="0" smtClean="0">
                          <a:effectLst/>
                        </a:rPr>
                        <a:t>Expenditure</a:t>
                      </a:r>
                      <a:endParaRPr lang="en-ZA" sz="13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91498">
                <a:tc vMerge="1">
                  <a:txBody>
                    <a:bodyPr/>
                    <a:lstStyle/>
                    <a:p>
                      <a:endParaRPr lang="en-ZA"/>
                    </a:p>
                  </a:txBody>
                  <a:tcPr/>
                </a:tc>
                <a:tc gridSpan="4">
                  <a:txBody>
                    <a:bodyPr/>
                    <a:lstStyle/>
                    <a:p>
                      <a:pPr algn="l" rtl="0" fontAlgn="ctr"/>
                      <a:r>
                        <a:rPr lang="en-ZA" sz="1200" u="none" strike="noStrike" dirty="0">
                          <a:effectLst/>
                        </a:rPr>
                        <a:t> </a:t>
                      </a:r>
                    </a:p>
                    <a:p>
                      <a:pPr algn="ctr" rtl="0" fontAlgn="ctr"/>
                      <a:r>
                        <a:rPr lang="en-ZA" sz="1600" u="none" strike="noStrike" dirty="0">
                          <a:effectLst/>
                        </a:rPr>
                        <a:t> </a:t>
                      </a:r>
                      <a:r>
                        <a:rPr lang="en-ZA" sz="1200" u="none" strike="noStrike" dirty="0">
                          <a:effectLst/>
                        </a:rPr>
                        <a:t>Quarter </a:t>
                      </a:r>
                      <a:r>
                        <a:rPr lang="en-ZA" sz="1200" u="none" strike="noStrike" dirty="0" smtClean="0">
                          <a:effectLst/>
                        </a:rPr>
                        <a:t>02 Cumulative  2019/20 </a:t>
                      </a:r>
                    </a:p>
                    <a:p>
                      <a:pPr algn="ctr" rtl="0" fontAlgn="ctr"/>
                      <a:r>
                        <a:rPr lang="en-ZA" sz="1200" u="none" strike="noStrike" dirty="0" smtClean="0">
                          <a:effectLst/>
                        </a:rPr>
                        <a:t>R'000 </a:t>
                      </a:r>
                      <a:endParaRPr lang="en-ZA" sz="1200" u="none" strike="noStrike" dirty="0">
                        <a:effectLst/>
                      </a:endParaRPr>
                    </a:p>
                    <a:p>
                      <a:pPr algn="ctr" rtl="0" fontAlgn="ctr"/>
                      <a:r>
                        <a:rPr lang="en-ZA" sz="1600" u="none" strike="noStrike" dirty="0">
                          <a:effectLst/>
                        </a:rPr>
                        <a:t> </a:t>
                      </a:r>
                    </a:p>
                    <a:p>
                      <a:pPr algn="l" rtl="0" fontAlgn="ctr"/>
                      <a:r>
                        <a:rPr lang="en-ZA" sz="1200" u="none" strike="noStrike" dirty="0">
                          <a:effectLst/>
                        </a:rPr>
                        <a:t> </a:t>
                      </a:r>
                      <a:endParaRPr lang="en-ZA" sz="1200" b="1" i="0" u="none" strike="noStrike" dirty="0">
                        <a:solidFill>
                          <a:srgbClr val="000000"/>
                        </a:solidFill>
                        <a:effectLst/>
                        <a:latin typeface="Calibri"/>
                      </a:endParaRPr>
                    </a:p>
                  </a:txBody>
                  <a:tcPr marL="8958" marR="8958" marT="8958" marB="0" anchor="ctr">
                    <a:solidFill>
                      <a:srgbClr val="00B0F0"/>
                    </a:solidFill>
                  </a:tcPr>
                </a:tc>
                <a:tc hMerge="1">
                  <a:txBody>
                    <a:bodyPr/>
                    <a:lstStyle/>
                    <a:p>
                      <a:pPr algn="ctr"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hMerge="1">
                  <a:txBody>
                    <a:bodyPr/>
                    <a:lstStyle/>
                    <a:p>
                      <a:pPr algn="ctr"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hMerge="1">
                  <a:txBody>
                    <a:bodyPr/>
                    <a:lstStyle/>
                    <a:p>
                      <a:pPr algn="l"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extLst>
                  <a:ext uri="{0D108BD9-81ED-4DB2-BD59-A6C34878D82A}">
                    <a16:rowId xmlns:a16="http://schemas.microsoft.com/office/drawing/2014/main" xmlns="" val="10001"/>
                  </a:ext>
                </a:extLst>
              </a:tr>
              <a:tr h="269235">
                <a:tc>
                  <a:txBody>
                    <a:bodyPr/>
                    <a:lstStyle/>
                    <a:p>
                      <a:pPr algn="l" rtl="0" fontAlgn="ct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a:effectLst/>
                        </a:rPr>
                        <a:t>Budget</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a:effectLst/>
                        </a:rPr>
                        <a:t>Actual </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smtClean="0">
                          <a:effectLst/>
                        </a:rPr>
                        <a:t>Variance</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200" b="1" u="none" strike="noStrike" dirty="0" smtClean="0">
                          <a:effectLst/>
                        </a:rPr>
                        <a:t>Percentage  of budget utilised</a:t>
                      </a:r>
                      <a:r>
                        <a:rPr lang="en-ZA" sz="1200" b="1" u="none" strike="noStrike" baseline="0" dirty="0" smtClean="0">
                          <a:effectLst/>
                        </a:rPr>
                        <a:t> </a:t>
                      </a:r>
                      <a:endParaRPr lang="en-ZA" sz="12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2"/>
                  </a:ext>
                </a:extLst>
              </a:tr>
              <a:tr h="217119">
                <a:tc>
                  <a:txBody>
                    <a:bodyPr/>
                    <a:lstStyle/>
                    <a:p>
                      <a:pPr algn="l" rtl="0" fontAlgn="ctr"/>
                      <a:r>
                        <a:rPr lang="en-ZA" sz="1200" u="none" strike="noStrike" dirty="0" smtClean="0">
                          <a:effectLst/>
                        </a:rPr>
                        <a:t>Programme 01</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1 387 643</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518 757</a:t>
                      </a:r>
                      <a:endParaRPr lang="en-ZA" sz="1100" b="0" i="0" u="none" strike="noStrike" dirty="0">
                        <a:solidFill>
                          <a:srgbClr val="000000"/>
                        </a:solidFill>
                        <a:effectLst/>
                        <a:latin typeface="Calibri"/>
                      </a:endParaRPr>
                    </a:p>
                  </a:txBody>
                  <a:tcPr marL="8958" marR="8958" marT="8958" marB="0" anchor="ctr"/>
                </a:tc>
                <a:tc>
                  <a:txBody>
                    <a:bodyPr/>
                    <a:lstStyle/>
                    <a:p>
                      <a:pPr marL="0" algn="ctr" defTabSz="457200" rtl="0" eaLnBrk="1" fontAlgn="ctr" latinLnBrk="0" hangingPunct="1"/>
                      <a:r>
                        <a:rPr lang="en-ZA" sz="1100" u="none" strike="noStrike" kern="1200" dirty="0" smtClean="0">
                          <a:effectLst/>
                        </a:rPr>
                        <a:t>868 885</a:t>
                      </a:r>
                      <a:endParaRPr lang="en-ZA" sz="1100" b="0" i="0" u="none" strike="noStrike" kern="1200" dirty="0">
                        <a:solidFill>
                          <a:srgbClr val="000000"/>
                        </a:solidFill>
                        <a:effectLst/>
                        <a:latin typeface="Calibri"/>
                        <a:ea typeface="+mn-ea"/>
                        <a:cs typeface="+mn-cs"/>
                      </a:endParaRPr>
                    </a:p>
                  </a:txBody>
                  <a:tcPr marL="9525" marR="9525" marT="9525" marB="0" anchor="ctr"/>
                </a:tc>
                <a:tc>
                  <a:txBody>
                    <a:bodyPr/>
                    <a:lstStyle/>
                    <a:p>
                      <a:pPr algn="ctr" rtl="0" fontAlgn="ctr"/>
                      <a:r>
                        <a:rPr lang="en-ZA" sz="1200" u="none" strike="noStrike" dirty="0" smtClean="0">
                          <a:effectLst/>
                        </a:rPr>
                        <a:t>37%</a:t>
                      </a:r>
                      <a:endParaRPr lang="en-ZA" sz="12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3"/>
                  </a:ext>
                </a:extLst>
              </a:tr>
              <a:tr h="299288">
                <a:tc>
                  <a:txBody>
                    <a:bodyPr/>
                    <a:lstStyle/>
                    <a:p>
                      <a:pPr algn="l" rtl="0" fontAlgn="ctr"/>
                      <a:r>
                        <a:rPr lang="en-ZA" sz="1100" u="none" strike="noStrike" dirty="0" smtClean="0">
                          <a:effectLst/>
                        </a:rPr>
                        <a:t>Programme </a:t>
                      </a:r>
                      <a:r>
                        <a:rPr lang="en-ZA" sz="1100" u="none" strike="noStrike" dirty="0">
                          <a:effectLst/>
                        </a:rPr>
                        <a:t>02 </a:t>
                      </a:r>
                      <a:endParaRPr lang="en-ZA" sz="1100" b="1"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5 945</a:t>
                      </a:r>
                      <a:r>
                        <a:rPr lang="en-ZA" sz="1100" u="none" strike="noStrike" baseline="0" dirty="0" smtClean="0">
                          <a:effectLst/>
                        </a:rPr>
                        <a:t> 097</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8 699 868</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-2</a:t>
                      </a:r>
                      <a:r>
                        <a:rPr lang="en-ZA" sz="1100" b="0" i="0" u="none" strike="noStrike" baseline="0" dirty="0" smtClean="0">
                          <a:solidFill>
                            <a:schemeClr val="tx1"/>
                          </a:solidFill>
                          <a:effectLst/>
                          <a:latin typeface="+mn-lt"/>
                        </a:rPr>
                        <a:t> 754 779</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146%</a:t>
                      </a:r>
                      <a:endParaRPr lang="en-ZA" sz="11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4"/>
                  </a:ext>
                </a:extLst>
              </a:tr>
              <a:tr h="292637">
                <a:tc>
                  <a:txBody>
                    <a:bodyPr/>
                    <a:lstStyle/>
                    <a:p>
                      <a:pPr algn="l" rtl="0" fontAlgn="ctr"/>
                      <a:r>
                        <a:rPr lang="en-ZA" sz="1100" u="none" strike="noStrike" dirty="0">
                          <a:effectLst/>
                        </a:rPr>
                        <a:t>Programme 03</a:t>
                      </a:r>
                      <a:endParaRPr lang="en-ZA" sz="1100" b="1"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622</a:t>
                      </a:r>
                      <a:r>
                        <a:rPr lang="en-ZA" sz="1100" b="0" i="0" u="none" strike="noStrike" baseline="0" dirty="0" smtClean="0">
                          <a:solidFill>
                            <a:schemeClr val="tx1"/>
                          </a:solidFill>
                          <a:effectLst/>
                          <a:latin typeface="+mn-lt"/>
                        </a:rPr>
                        <a:t> 550 </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265 515 </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357 035</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43%</a:t>
                      </a:r>
                      <a:endParaRPr lang="en-ZA" sz="11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5"/>
                  </a:ext>
                </a:extLst>
              </a:tr>
              <a:tr h="245438">
                <a:tc>
                  <a:txBody>
                    <a:bodyPr/>
                    <a:lstStyle/>
                    <a:p>
                      <a:pPr algn="l" rtl="0" fontAlgn="ctr"/>
                      <a:r>
                        <a:rPr lang="en-ZA" sz="1200" u="none" strike="noStrike" dirty="0">
                          <a:effectLst/>
                        </a:rPr>
                        <a:t>TOTAL </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0" i="0" u="none" strike="noStrike" dirty="0" smtClean="0">
                          <a:solidFill>
                            <a:schemeClr val="tx1"/>
                          </a:solidFill>
                          <a:effectLst/>
                          <a:latin typeface="+mn-lt"/>
                        </a:rPr>
                        <a:t>7</a:t>
                      </a:r>
                      <a:r>
                        <a:rPr lang="en-ZA" sz="1200" b="0" i="0" u="none" strike="noStrike" baseline="0" dirty="0" smtClean="0">
                          <a:solidFill>
                            <a:schemeClr val="tx1"/>
                          </a:solidFill>
                          <a:effectLst/>
                          <a:latin typeface="+mn-lt"/>
                        </a:rPr>
                        <a:t> 955 290</a:t>
                      </a:r>
                      <a:endParaRPr lang="en-ZA" sz="1200" b="1" i="0" u="none" strike="noStrike" dirty="0">
                        <a:solidFill>
                          <a:srgbClr val="000000"/>
                        </a:solidFill>
                        <a:effectLst/>
                        <a:latin typeface="Calibri"/>
                      </a:endParaRPr>
                    </a:p>
                  </a:txBody>
                  <a:tcPr marL="8958" marR="8958" marT="8958" marB="0" anchor="ctr"/>
                </a:tc>
                <a:tc>
                  <a:txBody>
                    <a:bodyPr/>
                    <a:lstStyle/>
                    <a:p>
                      <a:pPr marL="0" algn="ctr" defTabSz="457200" rtl="0" eaLnBrk="1" fontAlgn="ctr" latinLnBrk="0" hangingPunct="1"/>
                      <a:r>
                        <a:rPr lang="en-ZA" sz="1200" u="none" strike="noStrike" kern="1200" dirty="0" smtClean="0">
                          <a:effectLst/>
                        </a:rPr>
                        <a:t>9 484</a:t>
                      </a:r>
                      <a:r>
                        <a:rPr lang="en-ZA" sz="1200" u="none" strike="noStrike" kern="1200" baseline="0" dirty="0" smtClean="0">
                          <a:effectLst/>
                        </a:rPr>
                        <a:t> 140</a:t>
                      </a:r>
                      <a:endParaRPr lang="en-ZA" sz="1200" b="1" i="0" u="none" strike="noStrike" kern="1200" dirty="0">
                        <a:solidFill>
                          <a:srgbClr val="000000"/>
                        </a:solidFill>
                        <a:effectLst/>
                        <a:latin typeface="Calibri"/>
                        <a:ea typeface="+mn-ea"/>
                        <a:cs typeface="+mn-cs"/>
                      </a:endParaRPr>
                    </a:p>
                  </a:txBody>
                  <a:tcPr marL="8958" marR="8958" marT="8958" marB="0" anchor="ctr"/>
                </a:tc>
                <a:tc>
                  <a:txBody>
                    <a:bodyPr/>
                    <a:lstStyle/>
                    <a:p>
                      <a:pPr algn="ctr" rtl="0" fontAlgn="ctr"/>
                      <a:r>
                        <a:rPr lang="en-ZA" sz="1200" u="none" strike="noStrike" dirty="0" smtClean="0">
                          <a:effectLst/>
                        </a:rPr>
                        <a:t>-1 528 850</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u="none" strike="noStrike" dirty="0" smtClean="0">
                          <a:effectLst/>
                        </a:rPr>
                        <a:t>119%</a:t>
                      </a:r>
                      <a:endParaRPr lang="en-ZA" sz="12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6"/>
                  </a:ext>
                </a:extLst>
              </a:tr>
              <a:tr h="245438">
                <a:tc>
                  <a:txBody>
                    <a:bodyPr/>
                    <a:lstStyle/>
                    <a:p>
                      <a:pPr algn="l"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extLst>
                  <a:ext uri="{0D108BD9-81ED-4DB2-BD59-A6C34878D82A}">
                    <a16:rowId xmlns:a16="http://schemas.microsoft.com/office/drawing/2014/main" xmlns="" val="10008"/>
                  </a:ext>
                </a:extLst>
              </a:tr>
              <a:tr h="241270">
                <a:tc>
                  <a:txBody>
                    <a:bodyPr/>
                    <a:lstStyle/>
                    <a:p>
                      <a:pPr algn="l" rtl="0" fontAlgn="ctr"/>
                      <a:r>
                        <a:rPr lang="en-ZA" sz="1200" u="none" strike="noStrike" dirty="0">
                          <a:effectLst/>
                        </a:rPr>
                        <a:t>ECONOMIC CLASSIFICATION</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u="none" strike="noStrike" dirty="0">
                          <a:effectLst/>
                        </a:rPr>
                        <a:t>Budget</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u="none" strike="noStrike" dirty="0">
                          <a:effectLst/>
                        </a:rPr>
                        <a:t>Actual </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u="none" strike="noStrike" dirty="0" smtClean="0">
                          <a:effectLst/>
                        </a:rPr>
                        <a:t>Variance</a:t>
                      </a:r>
                      <a:endParaRPr lang="en-ZA" sz="1200" b="1" i="0" u="none" strike="noStrike" dirty="0">
                        <a:solidFill>
                          <a:srgbClr val="000000"/>
                        </a:solidFill>
                        <a:effectLst/>
                        <a:latin typeface="Calibri"/>
                      </a:endParaRPr>
                    </a:p>
                  </a:txBody>
                  <a:tcPr marL="8958" marR="8958" marT="8958"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mn-ea"/>
                          <a:cs typeface="+mn-cs"/>
                        </a:rPr>
                        <a:t>Percentage  of budget utilised </a:t>
                      </a:r>
                      <a:endParaRPr kumimoji="0" lang="en-ZA" sz="1200" b="1" i="0" u="none" strike="noStrike" kern="1200" cap="none" spc="0" normalizeH="0" baseline="0" noProof="0" dirty="0">
                        <a:ln>
                          <a:noFill/>
                        </a:ln>
                        <a:solidFill>
                          <a:srgbClr val="000000"/>
                        </a:solidFill>
                        <a:effectLst/>
                        <a:uLnTx/>
                        <a:uFillTx/>
                        <a:latin typeface="+mn-lt"/>
                        <a:ea typeface="+mn-ea"/>
                        <a:cs typeface="+mn-cs"/>
                      </a:endParaRPr>
                    </a:p>
                  </a:txBody>
                  <a:tcPr marL="8958" marR="8958" marT="8958" marB="0" anchor="ctr"/>
                </a:tc>
                <a:extLst>
                  <a:ext uri="{0D108BD9-81ED-4DB2-BD59-A6C34878D82A}">
                    <a16:rowId xmlns:a16="http://schemas.microsoft.com/office/drawing/2014/main" xmlns="" val="10009"/>
                  </a:ext>
                </a:extLst>
              </a:tr>
              <a:tr h="217119">
                <a:tc>
                  <a:txBody>
                    <a:bodyPr/>
                    <a:lstStyle/>
                    <a:p>
                      <a:pPr algn="l" rtl="0" fontAlgn="ctr"/>
                      <a:r>
                        <a:rPr lang="en-ZA" sz="1200" u="none" strike="noStrike" dirty="0">
                          <a:effectLst/>
                        </a:rPr>
                        <a:t>Compensation of employees</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749</a:t>
                      </a:r>
                      <a:r>
                        <a:rPr lang="en-ZA" sz="1100" b="0" i="0" u="none" strike="noStrike" baseline="0" dirty="0" smtClean="0">
                          <a:solidFill>
                            <a:schemeClr val="tx1"/>
                          </a:solidFill>
                          <a:effectLst/>
                          <a:latin typeface="+mn-lt"/>
                        </a:rPr>
                        <a:t> 857</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668 391</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81</a:t>
                      </a:r>
                      <a:r>
                        <a:rPr lang="en-ZA" sz="1100" b="0" i="0" u="none" strike="noStrike" baseline="0" dirty="0" smtClean="0">
                          <a:solidFill>
                            <a:schemeClr val="tx1"/>
                          </a:solidFill>
                          <a:effectLst/>
                          <a:latin typeface="+mn-lt"/>
                        </a:rPr>
                        <a:t> 467</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u="none" strike="noStrike" dirty="0" smtClean="0">
                          <a:effectLst/>
                        </a:rPr>
                        <a:t>89%</a:t>
                      </a:r>
                      <a:endParaRPr lang="en-ZA" sz="1100" b="0" i="0" u="none" strike="noStrike" dirty="0">
                        <a:solidFill>
                          <a:schemeClr val="tx1"/>
                        </a:solidFill>
                        <a:effectLst/>
                        <a:latin typeface="Calibri"/>
                      </a:endParaRPr>
                    </a:p>
                  </a:txBody>
                  <a:tcPr marL="8958" marR="8958" marT="8958" marB="0" anchor="ctr"/>
                </a:tc>
                <a:extLst>
                  <a:ext uri="{0D108BD9-81ED-4DB2-BD59-A6C34878D82A}">
                    <a16:rowId xmlns:a16="http://schemas.microsoft.com/office/drawing/2014/main" xmlns="" val="10010"/>
                  </a:ext>
                </a:extLst>
              </a:tr>
              <a:tr h="217119">
                <a:tc>
                  <a:txBody>
                    <a:bodyPr/>
                    <a:lstStyle/>
                    <a:p>
                      <a:pPr algn="l" rtl="0" fontAlgn="ctr"/>
                      <a:r>
                        <a:rPr lang="en-ZA" sz="1200" u="none" strike="noStrike" dirty="0">
                          <a:effectLst/>
                        </a:rPr>
                        <a:t>Goods and services</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1</a:t>
                      </a:r>
                      <a:r>
                        <a:rPr lang="en-ZA" sz="1100" b="0" i="0" u="none" strike="noStrike" baseline="0" dirty="0" smtClean="0">
                          <a:solidFill>
                            <a:schemeClr val="tx1"/>
                          </a:solidFill>
                          <a:effectLst/>
                          <a:latin typeface="+mn-lt"/>
                        </a:rPr>
                        <a:t> 010 509</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525</a:t>
                      </a:r>
                      <a:r>
                        <a:rPr lang="en-ZA" sz="1100" b="0" i="0" u="none" strike="noStrike" baseline="0" dirty="0" smtClean="0">
                          <a:solidFill>
                            <a:schemeClr val="tx1"/>
                          </a:solidFill>
                          <a:effectLst/>
                          <a:latin typeface="+mn-lt"/>
                        </a:rPr>
                        <a:t> 960</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484</a:t>
                      </a:r>
                      <a:r>
                        <a:rPr lang="en-ZA" sz="1100" b="0" i="0" u="none" strike="noStrike" baseline="0" dirty="0" smtClean="0">
                          <a:solidFill>
                            <a:schemeClr val="tx1"/>
                          </a:solidFill>
                          <a:effectLst/>
                          <a:latin typeface="+mn-lt"/>
                        </a:rPr>
                        <a:t> 549</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u="none" strike="noStrike" dirty="0" smtClean="0">
                          <a:effectLst/>
                        </a:rPr>
                        <a:t>52%</a:t>
                      </a:r>
                      <a:endParaRPr lang="en-ZA" sz="1100" b="0" i="0" u="none" strike="noStrike" dirty="0">
                        <a:solidFill>
                          <a:schemeClr val="tx1"/>
                        </a:solidFill>
                        <a:effectLst/>
                        <a:latin typeface="Calibri"/>
                      </a:endParaRPr>
                    </a:p>
                  </a:txBody>
                  <a:tcPr marL="8958" marR="8958" marT="8958" marB="0" anchor="ctr"/>
                </a:tc>
                <a:extLst>
                  <a:ext uri="{0D108BD9-81ED-4DB2-BD59-A6C34878D82A}">
                    <a16:rowId xmlns:a16="http://schemas.microsoft.com/office/drawing/2014/main" xmlns="" val="10011"/>
                  </a:ext>
                </a:extLst>
              </a:tr>
              <a:tr h="217119">
                <a:tc>
                  <a:txBody>
                    <a:bodyPr/>
                    <a:lstStyle/>
                    <a:p>
                      <a:pPr algn="l" rtl="0" fontAlgn="ctr"/>
                      <a:r>
                        <a:rPr lang="en-ZA" sz="1200" u="none" strike="noStrike" dirty="0">
                          <a:effectLst/>
                        </a:rPr>
                        <a:t>CAPEX</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439</a:t>
                      </a:r>
                      <a:r>
                        <a:rPr lang="en-ZA" sz="1100" b="0" i="0" u="none" strike="noStrike" baseline="0" dirty="0" smtClean="0">
                          <a:solidFill>
                            <a:schemeClr val="tx1"/>
                          </a:solidFill>
                          <a:effectLst/>
                          <a:latin typeface="+mn-lt"/>
                        </a:rPr>
                        <a:t> 102</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82</a:t>
                      </a:r>
                      <a:r>
                        <a:rPr lang="en-ZA" sz="1100" b="0" i="0" u="none" strike="noStrike" baseline="0" dirty="0" smtClean="0">
                          <a:solidFill>
                            <a:schemeClr val="tx1"/>
                          </a:solidFill>
                          <a:effectLst/>
                          <a:latin typeface="+mn-lt"/>
                        </a:rPr>
                        <a:t> 936</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Calibri"/>
                        </a:rPr>
                        <a:t>356</a:t>
                      </a:r>
                      <a:r>
                        <a:rPr lang="en-ZA" sz="1100" b="0" i="0" u="none" strike="noStrike" baseline="0" dirty="0" smtClean="0">
                          <a:solidFill>
                            <a:schemeClr val="tx1"/>
                          </a:solidFill>
                          <a:effectLst/>
                          <a:latin typeface="Calibri"/>
                        </a:rPr>
                        <a:t> 166</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u="none" strike="noStrike" dirty="0" smtClean="0">
                          <a:effectLst/>
                        </a:rPr>
                        <a:t>19%</a:t>
                      </a:r>
                      <a:endParaRPr lang="en-ZA" sz="1100" b="0" i="0" u="none" strike="noStrike" dirty="0">
                        <a:solidFill>
                          <a:schemeClr val="tx1"/>
                        </a:solidFill>
                        <a:effectLst/>
                        <a:latin typeface="Calibri"/>
                      </a:endParaRPr>
                    </a:p>
                  </a:txBody>
                  <a:tcPr marL="8958" marR="8958" marT="8958" marB="0" anchor="ctr"/>
                </a:tc>
                <a:extLst>
                  <a:ext uri="{0D108BD9-81ED-4DB2-BD59-A6C34878D82A}">
                    <a16:rowId xmlns:a16="http://schemas.microsoft.com/office/drawing/2014/main" xmlns="" val="10012"/>
                  </a:ext>
                </a:extLst>
              </a:tr>
              <a:tr h="217119">
                <a:tc>
                  <a:txBody>
                    <a:bodyPr/>
                    <a:lstStyle/>
                    <a:p>
                      <a:pPr algn="l" rtl="0" fontAlgn="ctr"/>
                      <a:r>
                        <a:rPr lang="en-ZA" sz="1200" u="none" strike="noStrike" dirty="0">
                          <a:effectLst/>
                        </a:rPr>
                        <a:t>Transfers</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mn-lt"/>
                        </a:rPr>
                        <a:t>5</a:t>
                      </a:r>
                      <a:r>
                        <a:rPr lang="en-ZA" sz="1100" b="0" i="0" u="none" strike="noStrike" baseline="0" dirty="0" smtClean="0">
                          <a:solidFill>
                            <a:schemeClr val="tx1"/>
                          </a:solidFill>
                          <a:effectLst/>
                          <a:latin typeface="+mn-lt"/>
                        </a:rPr>
                        <a:t> 755 821</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8 206 854</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u="none" strike="noStrike" dirty="0" smtClean="0">
                          <a:effectLst/>
                        </a:rPr>
                        <a:t>-2 451 032</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u="none" strike="noStrike" dirty="0" smtClean="0">
                          <a:effectLst/>
                        </a:rPr>
                        <a:t>142%</a:t>
                      </a:r>
                      <a:endParaRPr lang="en-ZA" sz="1100" b="0" i="0" u="none" strike="noStrike" dirty="0">
                        <a:solidFill>
                          <a:schemeClr val="tx1"/>
                        </a:solidFill>
                        <a:effectLst/>
                        <a:latin typeface="Calibri"/>
                      </a:endParaRPr>
                    </a:p>
                  </a:txBody>
                  <a:tcPr marL="8958" marR="8958" marT="8958" marB="0" anchor="ctr"/>
                </a:tc>
                <a:extLst>
                  <a:ext uri="{0D108BD9-81ED-4DB2-BD59-A6C34878D82A}">
                    <a16:rowId xmlns:a16="http://schemas.microsoft.com/office/drawing/2014/main" xmlns="" val="10013"/>
                  </a:ext>
                </a:extLst>
              </a:tr>
              <a:tr h="978332">
                <a:tc>
                  <a:txBody>
                    <a:bodyPr/>
                    <a:lstStyle/>
                    <a:p>
                      <a:pPr algn="l" rtl="0" fontAlgn="ctr"/>
                      <a:r>
                        <a:rPr lang="en-ZA" sz="1200" u="none" strike="noStrike" dirty="0">
                          <a:effectLst/>
                        </a:rPr>
                        <a:t>TOTAL</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0" i="0" u="none" strike="noStrike" dirty="0" smtClean="0">
                          <a:solidFill>
                            <a:schemeClr val="tx1"/>
                          </a:solidFill>
                          <a:effectLst/>
                          <a:latin typeface="+mn-lt"/>
                        </a:rPr>
                        <a:t>7</a:t>
                      </a:r>
                      <a:r>
                        <a:rPr lang="en-ZA" sz="1200" b="0" i="0" u="none" strike="noStrike" baseline="0" dirty="0" smtClean="0">
                          <a:solidFill>
                            <a:schemeClr val="tx1"/>
                          </a:solidFill>
                          <a:effectLst/>
                          <a:latin typeface="+mn-lt"/>
                        </a:rPr>
                        <a:t> 955 290</a:t>
                      </a:r>
                      <a:endParaRPr lang="en-ZA" sz="1200" b="1" i="0" u="none" strike="noStrike" dirty="0">
                        <a:solidFill>
                          <a:srgbClr val="000000"/>
                        </a:solidFill>
                        <a:effectLst/>
                        <a:latin typeface="Calibri"/>
                      </a:endParaRPr>
                    </a:p>
                  </a:txBody>
                  <a:tcPr marL="8958" marR="8958" marT="8958" marB="0" anchor="ctr"/>
                </a:tc>
                <a:tc>
                  <a:txBody>
                    <a:bodyPr/>
                    <a:lstStyle/>
                    <a:p>
                      <a:pPr marL="0" algn="ctr" defTabSz="457200" rtl="0" eaLnBrk="1" fontAlgn="ctr" latinLnBrk="0" hangingPunct="1"/>
                      <a:r>
                        <a:rPr lang="en-ZA" sz="1200" u="none" strike="noStrike" kern="1200" dirty="0" smtClean="0">
                          <a:effectLst/>
                        </a:rPr>
                        <a:t>9 484 140</a:t>
                      </a:r>
                      <a:endParaRPr lang="en-ZA" sz="1200" b="1" i="0" u="none" strike="noStrike" kern="1200" dirty="0">
                        <a:solidFill>
                          <a:srgbClr val="000000"/>
                        </a:solidFill>
                        <a:effectLst/>
                        <a:latin typeface="Calibri"/>
                        <a:ea typeface="+mn-ea"/>
                        <a:cs typeface="+mn-cs"/>
                      </a:endParaRPr>
                    </a:p>
                  </a:txBody>
                  <a:tcPr marL="8958" marR="8958" marT="8958" marB="0" anchor="ctr"/>
                </a:tc>
                <a:tc>
                  <a:txBody>
                    <a:bodyPr/>
                    <a:lstStyle/>
                    <a:p>
                      <a:pPr algn="ctr" rtl="0" fontAlgn="ctr"/>
                      <a:r>
                        <a:rPr lang="en-ZA" sz="1200" u="none" strike="noStrike" dirty="0" smtClean="0">
                          <a:effectLst/>
                        </a:rPr>
                        <a:t>-1 528 850</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u="none" strike="noStrike" dirty="0" smtClean="0">
                          <a:effectLst/>
                        </a:rPr>
                        <a:t>119%</a:t>
                      </a:r>
                      <a:endParaRPr lang="en-ZA" sz="12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14"/>
                  </a:ext>
                </a:extLst>
              </a:tr>
            </a:tbl>
          </a:graphicData>
        </a:graphic>
      </p:graphicFrame>
      <p:sp>
        <p:nvSpPr>
          <p:cNvPr id="4" name="Rectangle 3"/>
          <p:cNvSpPr/>
          <p:nvPr/>
        </p:nvSpPr>
        <p:spPr>
          <a:xfrm>
            <a:off x="755577" y="404664"/>
            <a:ext cx="7920880" cy="400110"/>
          </a:xfrm>
          <a:prstGeom prst="rect">
            <a:avLst/>
          </a:prstGeom>
        </p:spPr>
        <p:txBody>
          <a:bodyPr wrap="square">
            <a:spAutoFit/>
          </a:bodyPr>
          <a:lstStyle/>
          <a:p>
            <a:pPr algn="ctr"/>
            <a:r>
              <a:rPr lang="en-ZA" sz="2000" b="1" dirty="0" smtClean="0">
                <a:solidFill>
                  <a:prstClr val="black"/>
                </a:solidFill>
                <a:ea typeface="ＭＳ Ｐゴシック" pitchFamily="-111" charset="-128"/>
              </a:rPr>
              <a:t>EXPENDITURE REPORT</a:t>
            </a:r>
            <a:endParaRPr lang="en-ZA" sz="2000" dirty="0">
              <a:solidFill>
                <a:prstClr val="black"/>
              </a:solidFill>
            </a:endParaRPr>
          </a:p>
        </p:txBody>
      </p:sp>
      <p:sp>
        <p:nvSpPr>
          <p:cNvPr id="5" name="TextBox 7"/>
          <p:cNvSpPr txBox="1"/>
          <p:nvPr/>
        </p:nvSpPr>
        <p:spPr>
          <a:xfrm>
            <a:off x="8538916" y="32772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59</a:t>
            </a:r>
            <a:endParaRPr lang="en-ZA" sz="1200" dirty="0">
              <a:solidFill>
                <a:prstClr val="black"/>
              </a:solidFill>
            </a:endParaRPr>
          </a:p>
        </p:txBody>
      </p:sp>
    </p:spTree>
    <p:extLst>
      <p:ext uri="{BB962C8B-B14F-4D97-AF65-F5344CB8AC3E}">
        <p14:creationId xmlns:p14="http://schemas.microsoft.com/office/powerpoint/2010/main" xmlns="" val="702510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extLst/>
        </p:spPr>
        <p:txBody>
          <a:bodyPr/>
          <a:lstStyle/>
          <a:p>
            <a:pPr algn="ctr" defTabSz="914400" eaLnBrk="1" fontAlgn="auto" hangingPunct="1">
              <a:spcBef>
                <a:spcPts val="0"/>
              </a:spcBef>
              <a:spcAft>
                <a:spcPts val="0"/>
              </a:spcAft>
              <a:buFont typeface="Arial" charset="0"/>
              <a:buNone/>
              <a:defRPr/>
            </a:pPr>
            <a:r>
              <a:rPr lang="en-ZA" sz="4000" b="1" dirty="0">
                <a:ln w="1905"/>
                <a:solidFill>
                  <a:srgbClr val="00B0F0"/>
                </a:solidFill>
                <a:effectLst>
                  <a:innerShdw blurRad="69850" dist="43180" dir="5400000">
                    <a:srgbClr val="000000">
                      <a:alpha val="65000"/>
                    </a:srgbClr>
                  </a:innerShdw>
                </a:effectLst>
                <a:cs typeface="+mn-cs"/>
              </a:rPr>
              <a:t>VISION, MISSION AND VALUES</a:t>
            </a:r>
            <a:endParaRPr lang="en-US" sz="4000" b="1" dirty="0">
              <a:ln w="1905"/>
              <a:solidFill>
                <a:srgbClr val="00B0F0"/>
              </a:solidFill>
              <a:effectLst>
                <a:innerShdw blurRad="69850" dist="43180" dir="5400000">
                  <a:srgbClr val="000000">
                    <a:alpha val="65000"/>
                  </a:srgbClr>
                </a:innerShdw>
              </a:effectLst>
              <a:cs typeface="+mn-cs"/>
            </a:endParaRPr>
          </a:p>
          <a:p>
            <a:pPr>
              <a:buFont typeface="Arial" charset="0"/>
              <a:buNone/>
              <a:defRPr/>
            </a:pPr>
            <a:endParaRPr lang="en-ZA" dirty="0">
              <a:ea typeface="MS PGothic" pitchFamily="34" charset="-128"/>
            </a:endParaRPr>
          </a:p>
        </p:txBody>
      </p:sp>
      <p:sp>
        <p:nvSpPr>
          <p:cNvPr id="234499" name="TextBox 5"/>
          <p:cNvSpPr txBox="1">
            <a:spLocks noChangeArrowheads="1"/>
          </p:cNvSpPr>
          <p:nvPr/>
        </p:nvSpPr>
        <p:spPr bwMode="auto">
          <a:xfrm>
            <a:off x="8534705" y="427648"/>
            <a:ext cx="288925" cy="2762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6</a:t>
            </a:r>
            <a:endParaRPr lang="en-ZA" alt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941373822"/>
      </p:ext>
    </p:extLst>
  </p:cSld>
  <p:clrMapOvr>
    <a:masterClrMapping/>
  </p:clrMapOvr>
  <p:transition spd="slow">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71348979"/>
              </p:ext>
            </p:extLst>
          </p:nvPr>
        </p:nvGraphicFramePr>
        <p:xfrm>
          <a:off x="251520" y="1340768"/>
          <a:ext cx="8641656" cy="5112568"/>
        </p:xfrm>
        <a:graphic>
          <a:graphicData uri="http://schemas.openxmlformats.org/drawingml/2006/table">
            <a:tbl>
              <a:tblPr firstRow="1" bandRow="1">
                <a:tableStyleId>{BC89EF96-8CEA-46FF-86C4-4CE0E7609802}</a:tableStyleId>
              </a:tblPr>
              <a:tblGrid>
                <a:gridCol w="1512168">
                  <a:extLst>
                    <a:ext uri="{9D8B030D-6E8A-4147-A177-3AD203B41FA5}">
                      <a16:colId xmlns:a16="http://schemas.microsoft.com/office/drawing/2014/main" xmlns="" val="20000"/>
                    </a:ext>
                  </a:extLst>
                </a:gridCol>
                <a:gridCol w="7129488">
                  <a:extLst>
                    <a:ext uri="{9D8B030D-6E8A-4147-A177-3AD203B41FA5}">
                      <a16:colId xmlns:a16="http://schemas.microsoft.com/office/drawing/2014/main" xmlns="" val="20001"/>
                    </a:ext>
                  </a:extLst>
                </a:gridCol>
              </a:tblGrid>
              <a:tr h="5112568">
                <a:tc>
                  <a:txBody>
                    <a:bodyPr/>
                    <a:lstStyle/>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endParaRPr lang="en-ZA" sz="1400" u="none" strike="noStrike" kern="1200" baseline="0" dirty="0" smtClean="0"/>
                    </a:p>
                    <a:p>
                      <a:r>
                        <a:rPr lang="en-ZA" sz="1400" u="none" strike="noStrike" kern="1200" baseline="0" dirty="0" smtClean="0"/>
                        <a:t>Programme 1 </a:t>
                      </a:r>
                      <a:endParaRPr lang="en-ZA" sz="1400" b="1" dirty="0">
                        <a:solidFill>
                          <a:schemeClr val="tx1"/>
                        </a:solidFill>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400" u="none" strike="noStrike" kern="1200" cap="none" spc="0" normalizeH="0" baseline="0" noProof="0" dirty="0" smtClean="0">
                        <a:ln>
                          <a:noFill/>
                        </a:ln>
                        <a:effectLst/>
                        <a:uLnTx/>
                        <a:uFillTx/>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400" u="none" strike="noStrike" kern="1200" cap="none" spc="0" normalizeH="0" baseline="0" noProof="0" dirty="0" smtClean="0">
                        <a:ln>
                          <a:noFill/>
                        </a:ln>
                        <a:effectLst/>
                        <a:uLnTx/>
                        <a:uFillTx/>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u="none" strike="noStrike" kern="1200" cap="none" spc="0" normalizeH="0" baseline="0" noProof="0" dirty="0" smtClean="0">
                          <a:ln>
                            <a:noFill/>
                          </a:ln>
                          <a:effectLst/>
                          <a:uLnTx/>
                          <a:uFillTx/>
                        </a:rPr>
                        <a:t>37% of the budget utilised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400" u="none" strike="noStrike" kern="1200" cap="none" spc="0" normalizeH="0" baseline="0" noProof="0" dirty="0" smtClean="0">
                        <a:ln>
                          <a:noFill/>
                        </a:ln>
                        <a:solidFill>
                          <a:srgbClr val="702916"/>
                        </a:solidFill>
                        <a:effectLst/>
                        <a:uLnTx/>
                        <a:uFillTx/>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1400" u="none" strike="noStrike" kern="1200" cap="none" spc="0" normalizeH="0" baseline="0" noProof="0" dirty="0" smtClean="0">
                          <a:ln>
                            <a:noFill/>
                          </a:ln>
                          <a:solidFill>
                            <a:srgbClr val="702916"/>
                          </a:solidFill>
                          <a:effectLst/>
                          <a:uLnTx/>
                          <a:uFillTx/>
                        </a:rPr>
                        <a:t>Underspending  in compensation of employees is due to the vacant post not yet filled. </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1400" u="none" strike="noStrike" kern="1200" cap="none" spc="0" normalizeH="0" baseline="0" noProof="0" dirty="0" smtClean="0">
                          <a:ln>
                            <a:noFill/>
                          </a:ln>
                          <a:solidFill>
                            <a:schemeClr val="tx1"/>
                          </a:solidFill>
                          <a:effectLst/>
                          <a:uLnTx/>
                          <a:uFillTx/>
                        </a:rPr>
                        <a:t>The Fund is in the process of creating the LAP structures in the provincial offices</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1400" u="none" strike="noStrike" kern="1200" cap="none" spc="0" normalizeH="0" baseline="0" noProof="0" dirty="0" smtClean="0">
                          <a:ln>
                            <a:noFill/>
                          </a:ln>
                          <a:solidFill>
                            <a:srgbClr val="702916"/>
                          </a:solidFill>
                          <a:effectLst/>
                          <a:uLnTx/>
                          <a:uFillTx/>
                        </a:rPr>
                        <a:t>Number of ICT projects  both hardware and software on contracting stages</a:t>
                      </a:r>
                      <a:r>
                        <a:rPr kumimoji="0" lang="en-ZA" sz="1400" u="none" strike="noStrike" kern="1200" cap="none" spc="0" normalizeH="0" baseline="0" noProof="0" dirty="0" smtClean="0">
                          <a:ln>
                            <a:noFill/>
                          </a:ln>
                          <a:solidFill>
                            <a:srgbClr val="FF0000"/>
                          </a:solidFill>
                          <a:effectLst/>
                          <a:uLnTx/>
                          <a:uFillTx/>
                        </a:rPr>
                        <a:t> </a:t>
                      </a: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ZA" sz="1400" u="none" strike="noStrike" kern="1200" cap="none" spc="0" normalizeH="0" baseline="0" noProof="0" dirty="0" smtClean="0">
                          <a:ln>
                            <a:noFill/>
                          </a:ln>
                          <a:solidFill>
                            <a:schemeClr val="tx1"/>
                          </a:solidFill>
                          <a:effectLst/>
                          <a:uLnTx/>
                          <a:uFillTx/>
                        </a:rPr>
                        <a:t>Management and investment  fees  low spending is due to the new mandate that was estimated higher due to the fact that Initial Commitment Capital fees of new instruments are substantially higher than subsequent management fees. </a:t>
                      </a:r>
                    </a:p>
                    <a:p>
                      <a:pPr rtl="0"/>
                      <a:endParaRPr lang="en-ZA" sz="1400" b="0" dirty="0">
                        <a:solidFill>
                          <a:schemeClr val="tx1"/>
                        </a:solidFill>
                      </a:endParaRPr>
                    </a:p>
                  </a:txBody>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331641" y="548680"/>
            <a:ext cx="7200800" cy="400110"/>
          </a:xfrm>
          <a:prstGeom prst="rect">
            <a:avLst/>
          </a:prstGeom>
          <a:noFill/>
        </p:spPr>
        <p:txBody>
          <a:bodyPr wrap="square" rtlCol="0">
            <a:spAutoFit/>
          </a:bodyPr>
          <a:lstStyle/>
          <a:p>
            <a:pPr algn="ctr"/>
            <a:r>
              <a:rPr lang="en-ZA" sz="2000" b="1" dirty="0" smtClean="0">
                <a:solidFill>
                  <a:prstClr val="black"/>
                </a:solidFill>
              </a:rPr>
              <a:t>VARIANCES ANALYSIS</a:t>
            </a:r>
            <a:endParaRPr lang="en-ZA" sz="2000" b="1" dirty="0">
              <a:solidFill>
                <a:prstClr val="black"/>
              </a:solidFill>
            </a:endParaRPr>
          </a:p>
        </p:txBody>
      </p:sp>
      <p:sp>
        <p:nvSpPr>
          <p:cNvPr id="4" name="TextBox 7"/>
          <p:cNvSpPr txBox="1"/>
          <p:nvPr/>
        </p:nvSpPr>
        <p:spPr>
          <a:xfrm>
            <a:off x="8363335" y="405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60</a:t>
            </a:r>
            <a:endParaRPr lang="en-ZA" sz="1200" dirty="0">
              <a:solidFill>
                <a:prstClr val="black"/>
              </a:solidFill>
            </a:endParaRPr>
          </a:p>
        </p:txBody>
      </p:sp>
    </p:spTree>
    <p:extLst>
      <p:ext uri="{BB962C8B-B14F-4D97-AF65-F5344CB8AC3E}">
        <p14:creationId xmlns:p14="http://schemas.microsoft.com/office/powerpoint/2010/main" xmlns="" val="23293583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979789475"/>
              </p:ext>
            </p:extLst>
          </p:nvPr>
        </p:nvGraphicFramePr>
        <p:xfrm>
          <a:off x="251520" y="1340773"/>
          <a:ext cx="8641656" cy="4689311"/>
        </p:xfrm>
        <a:graphic>
          <a:graphicData uri="http://schemas.openxmlformats.org/drawingml/2006/table">
            <a:tbl>
              <a:tblPr firstRow="1" bandRow="1">
                <a:tableStyleId>{BC89EF96-8CEA-46FF-86C4-4CE0E7609802}</a:tableStyleId>
              </a:tblPr>
              <a:tblGrid>
                <a:gridCol w="1224136">
                  <a:extLst>
                    <a:ext uri="{9D8B030D-6E8A-4147-A177-3AD203B41FA5}">
                      <a16:colId xmlns:a16="http://schemas.microsoft.com/office/drawing/2014/main" xmlns="" val="20000"/>
                    </a:ext>
                  </a:extLst>
                </a:gridCol>
                <a:gridCol w="7417520">
                  <a:extLst>
                    <a:ext uri="{9D8B030D-6E8A-4147-A177-3AD203B41FA5}">
                      <a16:colId xmlns:a16="http://schemas.microsoft.com/office/drawing/2014/main" xmlns="" val="20001"/>
                    </a:ext>
                  </a:extLst>
                </a:gridCol>
              </a:tblGrid>
              <a:tr h="25922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Programme 2</a:t>
                      </a:r>
                    </a:p>
                    <a:p>
                      <a:endParaRPr lang="en-ZA" sz="1400" b="1"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u="none" strike="noStrike" kern="1200" cap="none" spc="0" normalizeH="0" baseline="0" noProof="0" dirty="0" smtClean="0">
                          <a:ln>
                            <a:noFill/>
                          </a:ln>
                          <a:solidFill>
                            <a:schemeClr val="tx1"/>
                          </a:solidFill>
                          <a:effectLst/>
                          <a:uLnTx/>
                          <a:uFillTx/>
                        </a:rPr>
                        <a:t>146% of the Budget utilised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u="none" strike="noStrike" kern="1200" cap="none" spc="0" normalizeH="0" baseline="0" noProof="0" dirty="0" smtClean="0">
                        <a:ln>
                          <a:noFill/>
                        </a:ln>
                        <a:solidFill>
                          <a:schemeClr val="tx1"/>
                        </a:solidFill>
                        <a:effectLst/>
                        <a:uLnTx/>
                        <a:uFillTx/>
                      </a:endParaRPr>
                    </a:p>
                    <a:p>
                      <a:pPr marL="0" indent="0" rtl="0">
                        <a:buFont typeface="Wingdings" panose="05000000000000000000" pitchFamily="2" charset="2"/>
                        <a:buNone/>
                      </a:pPr>
                      <a:r>
                        <a:rPr lang="en-ZA" sz="1400" u="none" strike="noStrike" kern="1200" baseline="0" dirty="0" smtClean="0">
                          <a:solidFill>
                            <a:schemeClr val="tx1"/>
                          </a:solidFill>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400" b="0" u="none" strike="noStrike" kern="1200" cap="none" spc="0" normalizeH="0" baseline="0" noProof="0" dirty="0" smtClean="0">
                          <a:ln>
                            <a:noFill/>
                          </a:ln>
                          <a:solidFill>
                            <a:schemeClr val="tx1"/>
                          </a:solidFill>
                          <a:effectLst/>
                          <a:uLnTx/>
                          <a:uFillTx/>
                        </a:rPr>
                        <a:t>Overspending in benefits payments is due to  current implementation of the Amendment Act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400" b="0" u="none" strike="noStrike" kern="1200" cap="none" spc="0" normalizeH="0" baseline="0" noProof="0" dirty="0" smtClean="0">
                          <a:ln>
                            <a:noFill/>
                          </a:ln>
                          <a:solidFill>
                            <a:schemeClr val="tx1"/>
                          </a:solidFill>
                          <a:effectLst/>
                          <a:uLnTx/>
                          <a:uFillTx/>
                        </a:rPr>
                        <a:t>The benefit payments budget will be revised budget as per the latest  Actuarial valuations  to cover Amendments. </a:t>
                      </a:r>
                      <a:endParaRPr lang="en-ZA" sz="1400" b="0" u="none" strike="noStrike" kern="1200" baseline="0" dirty="0" smtClean="0">
                        <a:solidFill>
                          <a:schemeClr val="tx1"/>
                        </a:solidFill>
                      </a:endParaRPr>
                    </a:p>
                    <a:p>
                      <a:pPr marL="0" indent="0" rtl="0">
                        <a:buFont typeface="Wingdings" panose="05000000000000000000" pitchFamily="2" charset="2"/>
                        <a:buNone/>
                      </a:pPr>
                      <a:endParaRPr lang="en-ZA" sz="1400" b="0" u="none" strike="noStrike" kern="1200" baseline="0" dirty="0" smtClean="0">
                        <a:solidFill>
                          <a:schemeClr val="tx1"/>
                        </a:solidFill>
                      </a:endParaRPr>
                    </a:p>
                  </a:txBody>
                  <a:tcPr/>
                </a:tc>
                <a:extLst>
                  <a:ext uri="{0D108BD9-81ED-4DB2-BD59-A6C34878D82A}">
                    <a16:rowId xmlns:a16="http://schemas.microsoft.com/office/drawing/2014/main" xmlns="" val="10000"/>
                  </a:ext>
                </a:extLst>
              </a:tr>
              <a:tr h="1975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effectLst/>
                          <a:uLnTx/>
                          <a:uFillTx/>
                        </a:rPr>
                        <a:t>Programme 3</a:t>
                      </a:r>
                    </a:p>
                    <a:p>
                      <a:endParaRPr lang="en-ZA" sz="1400" b="1" dirty="0">
                        <a:solidFill>
                          <a:schemeClr val="tx1"/>
                        </a:solidFill>
                      </a:endParaRPr>
                    </a:p>
                  </a:txBody>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ZA" sz="1400" u="none" strike="noStrike" kern="1200" cap="none" spc="0" normalizeH="0" baseline="0" noProof="0" dirty="0" smtClean="0">
                          <a:ln>
                            <a:noFill/>
                          </a:ln>
                          <a:solidFill>
                            <a:schemeClr val="tx1"/>
                          </a:solidFill>
                          <a:effectLst/>
                          <a:uLnTx/>
                          <a:uFillTx/>
                        </a:rPr>
                        <a:t>43% of the budget utilised</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ZA" sz="1400" u="none" strike="noStrike" kern="1200" cap="none" spc="0" normalizeH="0" baseline="0" noProof="0" dirty="0" smtClean="0">
                        <a:ln>
                          <a:noFill/>
                        </a:ln>
                        <a:solidFill>
                          <a:schemeClr val="tx1"/>
                        </a:solidFill>
                        <a:effectLst/>
                        <a:uLnTx/>
                        <a:uFillTx/>
                      </a:endParaRPr>
                    </a:p>
                    <a:p>
                      <a:pPr marL="28575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ZA" sz="1400" b="0" u="none" strike="noStrike" kern="1200" cap="none" spc="0" normalizeH="0" baseline="0" dirty="0" smtClean="0">
                          <a:ln>
                            <a:noFill/>
                          </a:ln>
                          <a:solidFill>
                            <a:schemeClr val="tx1"/>
                          </a:solidFill>
                          <a:effectLst/>
                          <a:uLnTx/>
                          <a:uFillTx/>
                          <a:latin typeface="+mn-lt"/>
                          <a:ea typeface="+mn-ea"/>
                          <a:cs typeface="+mn-cs"/>
                        </a:rPr>
                        <a:t>The UIF has implemented certain measures to improve governance, compliance and accountability in relation to the delivery of LAP Programmes. One of the important consequences of such intervention has been an improvement of the LAP expenditure in the 2019/20 financial year to date, 43% of the budget has been spent. The remaining 57 % of the budget is committed to 56 funding partners with whom the UIF/Department of Employment and Labour have concluded funding agreements. The implementation of these 56 funding agreements is closely managed by the UIF in line with the stipulated timelines.</a:t>
                      </a:r>
                      <a:r>
                        <a:rPr kumimoji="0" lang="en-ZA" sz="1400" b="0" u="none" strike="noStrike" kern="1200" cap="none" spc="0" normalizeH="0" baseline="0" noProof="0" dirty="0" smtClean="0">
                          <a:ln>
                            <a:noFill/>
                          </a:ln>
                          <a:solidFill>
                            <a:schemeClr val="tx1"/>
                          </a:solidFill>
                          <a:effectLst/>
                          <a:uLnTx/>
                          <a:uFillTx/>
                          <a:latin typeface="+mn-lt"/>
                          <a:ea typeface="+mn-ea"/>
                          <a:cs typeface="+mn-cs"/>
                        </a:rPr>
                        <a:t>.</a:t>
                      </a:r>
                    </a:p>
                  </a:txBody>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1331641" y="548680"/>
            <a:ext cx="7200800" cy="400110"/>
          </a:xfrm>
          <a:prstGeom prst="rect">
            <a:avLst/>
          </a:prstGeom>
          <a:noFill/>
        </p:spPr>
        <p:txBody>
          <a:bodyPr wrap="square" rtlCol="0">
            <a:spAutoFit/>
          </a:bodyPr>
          <a:lstStyle/>
          <a:p>
            <a:pPr algn="ctr"/>
            <a:r>
              <a:rPr lang="en-ZA" sz="2000" b="1" dirty="0" smtClean="0">
                <a:solidFill>
                  <a:prstClr val="black"/>
                </a:solidFill>
              </a:rPr>
              <a:t>FINANCIAL NOTES ON VARIANCES</a:t>
            </a:r>
            <a:endParaRPr lang="en-ZA" sz="2000" b="1" dirty="0">
              <a:solidFill>
                <a:prstClr val="black"/>
              </a:solidFill>
            </a:endParaRPr>
          </a:p>
        </p:txBody>
      </p:sp>
      <p:sp>
        <p:nvSpPr>
          <p:cNvPr id="4" name="TextBox 7"/>
          <p:cNvSpPr txBox="1"/>
          <p:nvPr/>
        </p:nvSpPr>
        <p:spPr>
          <a:xfrm>
            <a:off x="8363335" y="405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61</a:t>
            </a:r>
            <a:endParaRPr lang="en-ZA" sz="1200" dirty="0">
              <a:solidFill>
                <a:prstClr val="black"/>
              </a:solidFill>
            </a:endParaRPr>
          </a:p>
        </p:txBody>
      </p:sp>
    </p:spTree>
    <p:extLst>
      <p:ext uri="{BB962C8B-B14F-4D97-AF65-F5344CB8AC3E}">
        <p14:creationId xmlns:p14="http://schemas.microsoft.com/office/powerpoint/2010/main" xmlns="" val="26620212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62</a:t>
            </a:fld>
            <a:endParaRPr lang="en-US" altLang="en-US" sz="1200">
              <a:solidFill>
                <a:srgbClr val="898989"/>
              </a:solidFill>
            </a:endParaRPr>
          </a:p>
        </p:txBody>
      </p:sp>
      <p:sp>
        <p:nvSpPr>
          <p:cNvPr id="5" name="Title 1"/>
          <p:cNvSpPr>
            <a:spLocks noGrp="1"/>
          </p:cNvSpPr>
          <p:nvPr>
            <p:ph type="title"/>
          </p:nvPr>
        </p:nvSpPr>
        <p:spPr>
          <a:xfrm>
            <a:off x="484706" y="2559420"/>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2019/20 ADJUSTMENT BUDGET</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244" y="405191"/>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62</a:t>
            </a:r>
            <a:endParaRPr lang="en-ZA" sz="1200" dirty="0">
              <a:solidFill>
                <a:prstClr val="black"/>
              </a:solidFill>
            </a:endParaRPr>
          </a:p>
        </p:txBody>
      </p:sp>
    </p:spTree>
    <p:extLst>
      <p:ext uri="{BB962C8B-B14F-4D97-AF65-F5344CB8AC3E}">
        <p14:creationId xmlns:p14="http://schemas.microsoft.com/office/powerpoint/2010/main" xmlns="" val="13232549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63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616738326"/>
              </p:ext>
            </p:extLst>
          </p:nvPr>
        </p:nvGraphicFramePr>
        <p:xfrm>
          <a:off x="179673" y="1268764"/>
          <a:ext cx="8712967" cy="5398583"/>
        </p:xfrm>
        <a:graphic>
          <a:graphicData uri="http://schemas.openxmlformats.org/drawingml/2006/table">
            <a:tbl>
              <a:tblPr>
                <a:tableStyleId>{BC89EF96-8CEA-46FF-86C4-4CE0E7609802}</a:tableStyleId>
              </a:tblPr>
              <a:tblGrid>
                <a:gridCol w="2232370">
                  <a:extLst>
                    <a:ext uri="{9D8B030D-6E8A-4147-A177-3AD203B41FA5}">
                      <a16:colId xmlns:a16="http://schemas.microsoft.com/office/drawing/2014/main" xmlns="" val="20000"/>
                    </a:ext>
                  </a:extLst>
                </a:gridCol>
                <a:gridCol w="1428540">
                  <a:extLst>
                    <a:ext uri="{9D8B030D-6E8A-4147-A177-3AD203B41FA5}">
                      <a16:colId xmlns:a16="http://schemas.microsoft.com/office/drawing/2014/main" xmlns="" val="20001"/>
                    </a:ext>
                  </a:extLst>
                </a:gridCol>
                <a:gridCol w="1587534">
                  <a:extLst>
                    <a:ext uri="{9D8B030D-6E8A-4147-A177-3AD203B41FA5}">
                      <a16:colId xmlns:a16="http://schemas.microsoft.com/office/drawing/2014/main" xmlns="" val="20002"/>
                    </a:ext>
                  </a:extLst>
                </a:gridCol>
                <a:gridCol w="1626779">
                  <a:extLst>
                    <a:ext uri="{9D8B030D-6E8A-4147-A177-3AD203B41FA5}">
                      <a16:colId xmlns:a16="http://schemas.microsoft.com/office/drawing/2014/main" xmlns="" val="20003"/>
                    </a:ext>
                  </a:extLst>
                </a:gridCol>
                <a:gridCol w="1837744">
                  <a:extLst>
                    <a:ext uri="{9D8B030D-6E8A-4147-A177-3AD203B41FA5}">
                      <a16:colId xmlns:a16="http://schemas.microsoft.com/office/drawing/2014/main" xmlns="" val="20004"/>
                    </a:ext>
                  </a:extLst>
                </a:gridCol>
              </a:tblGrid>
              <a:tr h="576066">
                <a:tc rowSpan="2">
                  <a:txBody>
                    <a:bodyPr/>
                    <a:lstStyle/>
                    <a:p>
                      <a:pPr algn="ctr" rtl="0" fontAlgn="ctr"/>
                      <a:r>
                        <a:rPr lang="en-ZA" sz="1200" b="1" u="none" strike="noStrike" dirty="0">
                          <a:effectLst/>
                        </a:rPr>
                        <a:t> </a:t>
                      </a:r>
                      <a:endParaRPr lang="en-ZA" sz="1200" b="1" i="0" u="none" strike="noStrike" dirty="0">
                        <a:solidFill>
                          <a:srgbClr val="000000"/>
                        </a:solidFill>
                        <a:effectLst/>
                        <a:latin typeface="Calibri"/>
                      </a:endParaRPr>
                    </a:p>
                  </a:txBody>
                  <a:tcPr marL="8958" marR="8958" marT="8958" marB="0" anchor="ctr">
                    <a:solidFill>
                      <a:srgbClr val="00B0F0"/>
                    </a:solidFill>
                  </a:tcPr>
                </a:tc>
                <a:tc gridSpan="4">
                  <a:txBody>
                    <a:bodyPr/>
                    <a:lstStyle/>
                    <a:p>
                      <a:pPr algn="ctr" rtl="0" fontAlgn="ctr"/>
                      <a:r>
                        <a:rPr lang="en-ZA" sz="1300" u="none" strike="noStrike" dirty="0">
                          <a:effectLst/>
                        </a:rPr>
                        <a:t> </a:t>
                      </a:r>
                      <a:endParaRPr lang="en-ZA" sz="1300" b="1" i="0" u="none" strike="noStrike" dirty="0">
                        <a:solidFill>
                          <a:srgbClr val="000000"/>
                        </a:solidFill>
                        <a:effectLst/>
                        <a:latin typeface="Calibri"/>
                      </a:endParaRPr>
                    </a:p>
                  </a:txBody>
                  <a:tcPr marL="8958" marR="8958" marT="8958" marB="0" anchor="ctr">
                    <a:solidFill>
                      <a:srgbClr val="00B0F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47502">
                <a:tc vMerge="1">
                  <a:txBody>
                    <a:bodyPr/>
                    <a:lstStyle/>
                    <a:p>
                      <a:endParaRPr lang="en-ZA"/>
                    </a:p>
                  </a:txBody>
                  <a:tcPr/>
                </a:tc>
                <a:tc gridSpan="4">
                  <a:txBody>
                    <a:bodyPr/>
                    <a:lstStyle/>
                    <a:p>
                      <a:pPr algn="l" rtl="0" fontAlgn="ctr"/>
                      <a:r>
                        <a:rPr lang="en-ZA" sz="1200" u="none" strike="noStrike" dirty="0">
                          <a:effectLst/>
                        </a:rPr>
                        <a:t> </a:t>
                      </a:r>
                    </a:p>
                    <a:p>
                      <a:pPr algn="ctr" rtl="0" fontAlgn="ctr"/>
                      <a:r>
                        <a:rPr lang="en-ZA" sz="1600" u="none" strike="noStrike" dirty="0">
                          <a:effectLst/>
                        </a:rPr>
                        <a:t> </a:t>
                      </a:r>
                      <a:r>
                        <a:rPr lang="en-ZA" sz="1200" u="none" strike="noStrike" dirty="0" smtClean="0">
                          <a:effectLst/>
                        </a:rPr>
                        <a:t>Budget 2019/20 </a:t>
                      </a:r>
                    </a:p>
                    <a:p>
                      <a:pPr algn="ctr" rtl="0" fontAlgn="ctr"/>
                      <a:r>
                        <a:rPr lang="en-ZA" sz="1200" u="none" strike="noStrike" dirty="0" smtClean="0">
                          <a:effectLst/>
                        </a:rPr>
                        <a:t>R'000 </a:t>
                      </a:r>
                      <a:endParaRPr lang="en-ZA" sz="1200" u="none" strike="noStrike" dirty="0">
                        <a:effectLst/>
                      </a:endParaRPr>
                    </a:p>
                    <a:p>
                      <a:pPr algn="ctr" rtl="0" fontAlgn="ctr"/>
                      <a:r>
                        <a:rPr lang="en-ZA" sz="1600" u="none" strike="noStrike" dirty="0">
                          <a:effectLst/>
                        </a:rPr>
                        <a:t> </a:t>
                      </a:r>
                    </a:p>
                    <a:p>
                      <a:pPr algn="l" rtl="0" fontAlgn="ctr"/>
                      <a:r>
                        <a:rPr lang="en-ZA" sz="1200" u="none" strike="noStrike" dirty="0">
                          <a:effectLst/>
                        </a:rPr>
                        <a:t> </a:t>
                      </a:r>
                      <a:endParaRPr lang="en-ZA" sz="1200" b="1" i="0" u="none" strike="noStrike" dirty="0">
                        <a:solidFill>
                          <a:srgbClr val="000000"/>
                        </a:solidFill>
                        <a:effectLst/>
                        <a:latin typeface="Calibri"/>
                      </a:endParaRPr>
                    </a:p>
                  </a:txBody>
                  <a:tcPr marL="8958" marR="8958" marT="8958" marB="0" anchor="ctr">
                    <a:solidFill>
                      <a:srgbClr val="00B0F0"/>
                    </a:solidFill>
                  </a:tcPr>
                </a:tc>
                <a:tc hMerge="1">
                  <a:txBody>
                    <a:bodyPr/>
                    <a:lstStyle/>
                    <a:p>
                      <a:pPr algn="ctr"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hMerge="1">
                  <a:txBody>
                    <a:bodyPr/>
                    <a:lstStyle/>
                    <a:p>
                      <a:pPr algn="ctr"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hMerge="1">
                  <a:txBody>
                    <a:bodyPr/>
                    <a:lstStyle/>
                    <a:p>
                      <a:pPr algn="l" rtl="0" fontAlgn="ct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extLst>
                  <a:ext uri="{0D108BD9-81ED-4DB2-BD59-A6C34878D82A}">
                    <a16:rowId xmlns:a16="http://schemas.microsoft.com/office/drawing/2014/main" xmlns="" val="10001"/>
                  </a:ext>
                </a:extLst>
              </a:tr>
              <a:tr h="26923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mn-ea"/>
                          <a:cs typeface="+mn-cs"/>
                        </a:rPr>
                        <a:t>PROGRAMMES</a:t>
                      </a:r>
                    </a:p>
                    <a:p>
                      <a:pPr algn="l" rtl="0" fontAlgn="ct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smtClean="0">
                          <a:effectLst/>
                        </a:rPr>
                        <a:t>Original Budget</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smtClean="0">
                          <a:effectLst/>
                        </a:rPr>
                        <a:t>Revised Budget</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smtClean="0">
                          <a:effectLst/>
                        </a:rPr>
                        <a:t>Adjustments</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200" b="1" i="0" u="none" strike="noStrike" dirty="0" smtClean="0">
                          <a:solidFill>
                            <a:srgbClr val="000000"/>
                          </a:solidFill>
                          <a:effectLst/>
                          <a:latin typeface="Calibri"/>
                        </a:rPr>
                        <a:t>Main contributors</a:t>
                      </a:r>
                      <a:endParaRPr lang="en-ZA" sz="12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2"/>
                  </a:ext>
                </a:extLst>
              </a:tr>
              <a:tr h="455733">
                <a:tc>
                  <a:txBody>
                    <a:bodyPr/>
                    <a:lstStyle/>
                    <a:p>
                      <a:pPr algn="l" rtl="0" fontAlgn="ctr"/>
                      <a:r>
                        <a:rPr lang="en-ZA" sz="1200" u="none" strike="noStrike" dirty="0" smtClean="0">
                          <a:effectLst/>
                        </a:rPr>
                        <a:t>Programme 01</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2 884 079</a:t>
                      </a:r>
                      <a:endParaRPr lang="en-ZA" sz="1100" b="0"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2 577 782</a:t>
                      </a:r>
                      <a:endParaRPr lang="en-ZA" sz="1100" b="0" i="0" u="none" strike="noStrike" dirty="0">
                        <a:solidFill>
                          <a:srgbClr val="000000"/>
                        </a:solidFill>
                        <a:effectLst/>
                        <a:latin typeface="Calibri"/>
                      </a:endParaRPr>
                    </a:p>
                  </a:txBody>
                  <a:tcPr marL="8958" marR="8958" marT="8958" marB="0" anchor="ctr"/>
                </a:tc>
                <a:tc>
                  <a:txBody>
                    <a:bodyPr/>
                    <a:lstStyle/>
                    <a:p>
                      <a:pPr marL="0" algn="r" defTabSz="457200" rtl="0" eaLnBrk="1" fontAlgn="ctr" latinLnBrk="0" hangingPunct="1"/>
                      <a:r>
                        <a:rPr lang="en-ZA" sz="1100" u="none" strike="noStrike" kern="1200" dirty="0" smtClean="0">
                          <a:effectLst/>
                        </a:rPr>
                        <a:t>-306 297</a:t>
                      </a:r>
                      <a:endParaRPr lang="en-ZA" sz="1100" b="0" i="0" u="none" strike="noStrike" kern="1200" dirty="0">
                        <a:solidFill>
                          <a:srgbClr val="000000"/>
                        </a:solidFill>
                        <a:effectLst/>
                        <a:latin typeface="Calibri"/>
                        <a:ea typeface="+mn-ea"/>
                        <a:cs typeface="+mn-cs"/>
                      </a:endParaRP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mn-lt"/>
                          <a:ea typeface="+mn-ea"/>
                          <a:cs typeface="+mn-cs"/>
                        </a:rPr>
                        <a:t>Cost containment  Leases, travelling and consultants</a:t>
                      </a:r>
                    </a:p>
                    <a:p>
                      <a:pPr algn="ctr" rtl="0" fontAlgn="ctr"/>
                      <a:endParaRPr lang="en-ZA" sz="12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3"/>
                  </a:ext>
                </a:extLst>
              </a:tr>
              <a:tr h="299288">
                <a:tc>
                  <a:txBody>
                    <a:bodyPr/>
                    <a:lstStyle/>
                    <a:p>
                      <a:pPr algn="l" rtl="0" fontAlgn="ctr"/>
                      <a:r>
                        <a:rPr lang="en-ZA" sz="1100" u="none" strike="noStrike" dirty="0" smtClean="0">
                          <a:effectLst/>
                        </a:rPr>
                        <a:t>Programme </a:t>
                      </a:r>
                      <a:r>
                        <a:rPr lang="en-ZA" sz="1100" u="none" strike="noStrike" dirty="0">
                          <a:effectLst/>
                        </a:rPr>
                        <a:t>02 </a:t>
                      </a:r>
                      <a:endParaRPr lang="en-ZA" sz="1100" b="1"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12 035 507</a:t>
                      </a:r>
                      <a:endParaRPr lang="en-ZA" sz="1100" b="0"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31 983 297</a:t>
                      </a:r>
                      <a:endParaRPr lang="en-ZA" sz="1100" b="0" i="0" u="none" strike="noStrike" dirty="0">
                        <a:solidFill>
                          <a:srgbClr val="000000"/>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    19 947 790</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rgbClr val="000000"/>
                          </a:solidFill>
                          <a:effectLst/>
                          <a:latin typeface="Calibri"/>
                        </a:rPr>
                        <a:t>Benefits</a:t>
                      </a:r>
                      <a:r>
                        <a:rPr lang="en-ZA" sz="1100" b="0" i="0" u="none" strike="noStrike" baseline="0" dirty="0" smtClean="0">
                          <a:solidFill>
                            <a:srgbClr val="000000"/>
                          </a:solidFill>
                          <a:effectLst/>
                          <a:latin typeface="Calibri"/>
                        </a:rPr>
                        <a:t> payments estimates increased</a:t>
                      </a:r>
                      <a:endParaRPr lang="en-ZA" sz="11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4"/>
                  </a:ext>
                </a:extLst>
              </a:tr>
              <a:tr h="292637">
                <a:tc>
                  <a:txBody>
                    <a:bodyPr/>
                    <a:lstStyle/>
                    <a:p>
                      <a:pPr algn="l" rtl="0" fontAlgn="ctr"/>
                      <a:r>
                        <a:rPr lang="en-ZA" sz="1100" u="none" strike="noStrike" dirty="0">
                          <a:effectLst/>
                        </a:rPr>
                        <a:t>Programme 03</a:t>
                      </a:r>
                      <a:endParaRPr lang="en-ZA" sz="1100" b="1" i="0" u="none" strike="noStrike" dirty="0">
                        <a:solidFill>
                          <a:srgbClr val="000000"/>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a:t>
                      </a:r>
                      <a:r>
                        <a:rPr lang="en-ZA" sz="1100" b="0" i="0" u="none" strike="noStrike" baseline="0" dirty="0" smtClean="0">
                          <a:solidFill>
                            <a:schemeClr val="tx1"/>
                          </a:solidFill>
                          <a:effectLst/>
                          <a:latin typeface="+mn-lt"/>
                        </a:rPr>
                        <a:t> 005 799</a:t>
                      </a:r>
                      <a:endParaRPr lang="en-ZA" sz="1100" b="0"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2 623 613</a:t>
                      </a:r>
                      <a:endParaRPr lang="en-ZA" sz="1100" b="0"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1 617</a:t>
                      </a:r>
                      <a:r>
                        <a:rPr lang="en-ZA" sz="1100" u="none" strike="noStrike" baseline="0" dirty="0" smtClean="0">
                          <a:effectLst/>
                        </a:rPr>
                        <a:t> 814</a:t>
                      </a:r>
                      <a:endParaRPr lang="en-ZA" sz="1100" b="0" i="0" u="none" strike="noStrike" dirty="0">
                        <a:solidFill>
                          <a:srgbClr val="000000"/>
                        </a:solidFill>
                        <a:effectLst/>
                        <a:latin typeface="Calibri"/>
                      </a:endParaRPr>
                    </a:p>
                  </a:txBody>
                  <a:tcPr marL="8958" marR="8958" marT="8958" marB="0" anchor="ctr"/>
                </a:tc>
                <a:tc>
                  <a:txBody>
                    <a:bodyPr/>
                    <a:lstStyle/>
                    <a:p>
                      <a:pPr algn="ctr" rtl="0" fontAlgn="ctr"/>
                      <a:r>
                        <a:rPr lang="en-ZA" sz="1100" b="0" i="0" u="none" strike="noStrike" dirty="0" smtClean="0">
                          <a:solidFill>
                            <a:srgbClr val="000000"/>
                          </a:solidFill>
                          <a:effectLst/>
                          <a:latin typeface="Calibri"/>
                        </a:rPr>
                        <a:t>LAP projects estimates</a:t>
                      </a:r>
                      <a:r>
                        <a:rPr lang="en-ZA" sz="1100" b="0" i="0" u="none" strike="noStrike" baseline="0" dirty="0" smtClean="0">
                          <a:solidFill>
                            <a:srgbClr val="000000"/>
                          </a:solidFill>
                          <a:effectLst/>
                          <a:latin typeface="Calibri"/>
                        </a:rPr>
                        <a:t> </a:t>
                      </a:r>
                      <a:r>
                        <a:rPr lang="en-ZA" sz="1100" b="0" i="0" u="none" strike="noStrike" dirty="0" smtClean="0">
                          <a:solidFill>
                            <a:srgbClr val="000000"/>
                          </a:solidFill>
                          <a:effectLst/>
                          <a:latin typeface="Calibri"/>
                        </a:rPr>
                        <a:t> increased</a:t>
                      </a:r>
                      <a:endParaRPr lang="en-ZA" sz="11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5"/>
                  </a:ext>
                </a:extLst>
              </a:tr>
              <a:tr h="245438">
                <a:tc>
                  <a:txBody>
                    <a:bodyPr/>
                    <a:lstStyle/>
                    <a:p>
                      <a:pPr algn="l" rtl="0" fontAlgn="ctr"/>
                      <a:r>
                        <a:rPr lang="en-ZA" sz="1200" u="none" strike="noStrike" dirty="0">
                          <a:effectLst/>
                        </a:rPr>
                        <a:t>TOTAL </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200" b="0" i="0" u="none" strike="noStrike" dirty="0" smtClean="0">
                          <a:solidFill>
                            <a:schemeClr val="tx1"/>
                          </a:solidFill>
                          <a:effectLst/>
                          <a:latin typeface="+mn-lt"/>
                        </a:rPr>
                        <a:t>15 925 385</a:t>
                      </a:r>
                      <a:endParaRPr lang="en-ZA" sz="1200" b="1" i="0" u="none" strike="noStrike" dirty="0">
                        <a:solidFill>
                          <a:srgbClr val="000000"/>
                        </a:solidFill>
                        <a:effectLst/>
                        <a:latin typeface="Calibri"/>
                      </a:endParaRPr>
                    </a:p>
                  </a:txBody>
                  <a:tcPr marL="8958" marR="8958" marT="8958" marB="0" anchor="ctr"/>
                </a:tc>
                <a:tc>
                  <a:txBody>
                    <a:bodyPr/>
                    <a:lstStyle/>
                    <a:p>
                      <a:pPr marL="0" algn="r" defTabSz="457200" rtl="0" eaLnBrk="1" fontAlgn="ctr" latinLnBrk="0" hangingPunct="1"/>
                      <a:r>
                        <a:rPr lang="en-ZA" sz="1200" u="none" strike="noStrike" kern="1200" dirty="0" smtClean="0">
                          <a:effectLst/>
                        </a:rPr>
                        <a:t>37 184 691</a:t>
                      </a:r>
                      <a:endParaRPr lang="en-ZA" sz="1200" b="1" i="0" u="none" strike="noStrike" kern="1200" dirty="0">
                        <a:solidFill>
                          <a:srgbClr val="000000"/>
                        </a:solidFill>
                        <a:effectLst/>
                        <a:latin typeface="Calibri"/>
                        <a:ea typeface="+mn-ea"/>
                        <a:cs typeface="+mn-cs"/>
                      </a:endParaRPr>
                    </a:p>
                  </a:txBody>
                  <a:tcPr marL="8958" marR="8958" marT="8958" marB="0" anchor="ctr"/>
                </a:tc>
                <a:tc>
                  <a:txBody>
                    <a:bodyPr/>
                    <a:lstStyle/>
                    <a:p>
                      <a:pPr algn="r" rtl="0" fontAlgn="ctr"/>
                      <a:r>
                        <a:rPr lang="en-ZA" sz="1200" b="0" i="0" u="none" strike="noStrike" dirty="0" smtClean="0">
                          <a:solidFill>
                            <a:schemeClr val="tx1"/>
                          </a:solidFill>
                          <a:effectLst/>
                          <a:latin typeface="+mn-lt"/>
                        </a:rPr>
                        <a:t>21</a:t>
                      </a:r>
                      <a:r>
                        <a:rPr lang="en-ZA" sz="1200" b="0" i="0" u="none" strike="noStrike" baseline="0" dirty="0" smtClean="0">
                          <a:solidFill>
                            <a:schemeClr val="tx1"/>
                          </a:solidFill>
                          <a:effectLst/>
                          <a:latin typeface="+mn-lt"/>
                        </a:rPr>
                        <a:t> 259 306</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endParaRPr lang="en-ZA" sz="12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6"/>
                  </a:ext>
                </a:extLst>
              </a:tr>
              <a:tr h="245438">
                <a:tc>
                  <a:txBody>
                    <a:bodyPr/>
                    <a:lstStyle/>
                    <a:p>
                      <a:pPr algn="l"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solidFill>
                      <a:srgbClr val="FF3300"/>
                    </a:solidFill>
                  </a:tcPr>
                </a:tc>
                <a:extLst>
                  <a:ext uri="{0D108BD9-81ED-4DB2-BD59-A6C34878D82A}">
                    <a16:rowId xmlns:a16="http://schemas.microsoft.com/office/drawing/2014/main" xmlns="" val="10008"/>
                  </a:ext>
                </a:extLst>
              </a:tr>
              <a:tr h="241270">
                <a:tc>
                  <a:txBody>
                    <a:bodyPr/>
                    <a:lstStyle/>
                    <a:p>
                      <a:pPr algn="l" rtl="0" fontAlgn="ctr"/>
                      <a:r>
                        <a:rPr lang="en-ZA" sz="1200" b="1" u="none" strike="noStrike" dirty="0">
                          <a:effectLst/>
                        </a:rPr>
                        <a:t>ECONOMIC CLASSIFICATION</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smtClean="0">
                          <a:effectLst/>
                        </a:rPr>
                        <a:t>Original Budget</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smtClean="0">
                          <a:effectLst/>
                        </a:rPr>
                        <a:t>Revised Budget</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r>
                        <a:rPr lang="en-ZA" sz="1200" b="1" u="none" strike="noStrike" dirty="0" smtClean="0">
                          <a:effectLst/>
                        </a:rPr>
                        <a:t>Adjustments</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endParaRPr lang="en-ZA" sz="12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09"/>
                  </a:ext>
                </a:extLst>
              </a:tr>
              <a:tr h="217119">
                <a:tc>
                  <a:txBody>
                    <a:bodyPr/>
                    <a:lstStyle/>
                    <a:p>
                      <a:pPr algn="l" rtl="0" fontAlgn="ctr"/>
                      <a:r>
                        <a:rPr lang="en-ZA" sz="1200" u="none" strike="noStrike" dirty="0">
                          <a:effectLst/>
                        </a:rPr>
                        <a:t>Compensation of employees</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a:t>
                      </a:r>
                      <a:r>
                        <a:rPr lang="en-ZA" sz="1100" b="0" i="0" u="none" strike="noStrike" baseline="0" dirty="0" smtClean="0">
                          <a:solidFill>
                            <a:schemeClr val="tx1"/>
                          </a:solidFill>
                          <a:effectLst/>
                          <a:latin typeface="+mn-lt"/>
                        </a:rPr>
                        <a:t> 619 410</a:t>
                      </a:r>
                      <a:endParaRPr lang="en-ZA" sz="1100" b="0" i="0" u="none" strike="noStrike" dirty="0">
                        <a:solidFill>
                          <a:schemeClr val="tx1"/>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1 692 543</a:t>
                      </a:r>
                      <a:endParaRPr lang="en-ZA" sz="1100" b="0" i="0" u="none" strike="noStrike" dirty="0">
                        <a:solidFill>
                          <a:schemeClr val="tx1"/>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   73 133</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Calibri"/>
                        </a:rPr>
                        <a:t>LAP</a:t>
                      </a:r>
                      <a:r>
                        <a:rPr lang="en-ZA" sz="1100" b="0" i="0" u="none" strike="noStrike" baseline="0" dirty="0" smtClean="0">
                          <a:solidFill>
                            <a:schemeClr val="tx1"/>
                          </a:solidFill>
                          <a:effectLst/>
                          <a:latin typeface="Calibri"/>
                        </a:rPr>
                        <a:t> posts in regional offices</a:t>
                      </a:r>
                      <a:endParaRPr lang="en-ZA" sz="1100" b="0" i="0" u="none" strike="noStrike" dirty="0">
                        <a:solidFill>
                          <a:schemeClr val="tx1"/>
                        </a:solidFill>
                        <a:effectLst/>
                        <a:latin typeface="Calibri"/>
                      </a:endParaRPr>
                    </a:p>
                  </a:txBody>
                  <a:tcPr marL="8958" marR="8958" marT="8958" marB="0" anchor="ctr"/>
                </a:tc>
                <a:extLst>
                  <a:ext uri="{0D108BD9-81ED-4DB2-BD59-A6C34878D82A}">
                    <a16:rowId xmlns:a16="http://schemas.microsoft.com/office/drawing/2014/main" xmlns="" val="10010"/>
                  </a:ext>
                </a:extLst>
              </a:tr>
              <a:tr h="217119">
                <a:tc>
                  <a:txBody>
                    <a:bodyPr/>
                    <a:lstStyle/>
                    <a:p>
                      <a:pPr algn="l" rtl="0" fontAlgn="ctr"/>
                      <a:r>
                        <a:rPr lang="en-ZA" sz="1200" u="none" strike="noStrike" dirty="0">
                          <a:effectLst/>
                        </a:rPr>
                        <a:t>Goods and services</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1 975</a:t>
                      </a:r>
                      <a:r>
                        <a:rPr lang="en-ZA" sz="1100" b="0" i="0" u="none" strike="noStrike" baseline="0" dirty="0" smtClean="0">
                          <a:solidFill>
                            <a:schemeClr val="tx1"/>
                          </a:solidFill>
                          <a:effectLst/>
                          <a:latin typeface="+mn-lt"/>
                        </a:rPr>
                        <a:t> 665</a:t>
                      </a:r>
                      <a:endParaRPr lang="en-ZA" sz="1100" b="0" i="0" u="none" strike="noStrike" dirty="0">
                        <a:solidFill>
                          <a:schemeClr val="tx1"/>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1 848 020</a:t>
                      </a:r>
                      <a:endParaRPr lang="en-ZA" sz="1100" b="0" i="0" u="none" strike="noStrike" dirty="0">
                        <a:solidFill>
                          <a:schemeClr val="tx1"/>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-127</a:t>
                      </a:r>
                      <a:r>
                        <a:rPr lang="en-ZA" sz="1100" b="0" i="0" u="none" strike="noStrike" baseline="0" dirty="0" smtClean="0">
                          <a:solidFill>
                            <a:schemeClr val="tx1"/>
                          </a:solidFill>
                          <a:effectLst/>
                          <a:latin typeface="+mn-lt"/>
                        </a:rPr>
                        <a:t> 645</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chemeClr val="tx1"/>
                          </a:solidFill>
                          <a:effectLst/>
                          <a:latin typeface="Calibri"/>
                        </a:rPr>
                        <a:t>Cost containment </a:t>
                      </a:r>
                      <a:r>
                        <a:rPr lang="en-ZA" sz="1100" b="0" i="0" u="none" strike="noStrike" baseline="0" dirty="0" smtClean="0">
                          <a:solidFill>
                            <a:schemeClr val="tx1"/>
                          </a:solidFill>
                          <a:effectLst/>
                          <a:latin typeface="Calibri"/>
                        </a:rPr>
                        <a:t> Leases, travelling and consultants</a:t>
                      </a:r>
                      <a:endParaRPr lang="en-ZA" sz="1100" b="0" i="0" u="none" strike="noStrike" dirty="0">
                        <a:solidFill>
                          <a:schemeClr val="tx1"/>
                        </a:solidFill>
                        <a:effectLst/>
                        <a:latin typeface="Calibri"/>
                      </a:endParaRPr>
                    </a:p>
                  </a:txBody>
                  <a:tcPr marL="8958" marR="8958" marT="8958" marB="0" anchor="ctr"/>
                </a:tc>
                <a:extLst>
                  <a:ext uri="{0D108BD9-81ED-4DB2-BD59-A6C34878D82A}">
                    <a16:rowId xmlns:a16="http://schemas.microsoft.com/office/drawing/2014/main" xmlns="" val="10011"/>
                  </a:ext>
                </a:extLst>
              </a:tr>
              <a:tr h="217119">
                <a:tc>
                  <a:txBody>
                    <a:bodyPr/>
                    <a:lstStyle/>
                    <a:p>
                      <a:pPr algn="l" rtl="0" fontAlgn="ctr"/>
                      <a:r>
                        <a:rPr lang="en-ZA" sz="1200" u="none" strike="noStrike" dirty="0">
                          <a:effectLst/>
                        </a:rPr>
                        <a:t>CAPEX</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1 057 938</a:t>
                      </a:r>
                      <a:endParaRPr lang="en-ZA" sz="1100" b="0" i="0" u="none" strike="noStrike" dirty="0">
                        <a:solidFill>
                          <a:schemeClr val="tx1"/>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   785 271</a:t>
                      </a:r>
                      <a:endParaRPr lang="en-ZA" sz="1100" b="0" i="0" u="none" strike="noStrike" dirty="0">
                        <a:solidFill>
                          <a:schemeClr val="tx1"/>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Calibri"/>
                        </a:rPr>
                        <a:t>-272 667</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rgbClr val="000000"/>
                          </a:solidFill>
                          <a:effectLst/>
                          <a:latin typeface="Calibri"/>
                        </a:rPr>
                        <a:t>ICT projects</a:t>
                      </a:r>
                      <a:r>
                        <a:rPr lang="en-ZA" sz="1100" b="0" i="0" u="none" strike="noStrike" baseline="0" dirty="0" smtClean="0">
                          <a:solidFill>
                            <a:srgbClr val="000000"/>
                          </a:solidFill>
                          <a:effectLst/>
                          <a:latin typeface="Calibri"/>
                        </a:rPr>
                        <a:t> revised down</a:t>
                      </a:r>
                      <a:endParaRPr lang="en-ZA" sz="11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12"/>
                  </a:ext>
                </a:extLst>
              </a:tr>
              <a:tr h="217119">
                <a:tc>
                  <a:txBody>
                    <a:bodyPr/>
                    <a:lstStyle/>
                    <a:p>
                      <a:pPr algn="l" rtl="0" fontAlgn="ctr"/>
                      <a:r>
                        <a:rPr lang="en-ZA" sz="1200" u="none" strike="noStrike" dirty="0">
                          <a:effectLst/>
                        </a:rPr>
                        <a:t>Transfers</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100" b="0" i="0" u="none" strike="noStrike" dirty="0" smtClean="0">
                          <a:solidFill>
                            <a:schemeClr val="tx1"/>
                          </a:solidFill>
                          <a:effectLst/>
                          <a:latin typeface="+mn-lt"/>
                        </a:rPr>
                        <a:t>11 272 372</a:t>
                      </a:r>
                      <a:endParaRPr lang="en-ZA" sz="1100" b="0"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32 858 857</a:t>
                      </a:r>
                      <a:endParaRPr lang="en-ZA" sz="1100" b="0" i="0" u="none" strike="noStrike" dirty="0">
                        <a:solidFill>
                          <a:srgbClr val="000000"/>
                        </a:solidFill>
                        <a:effectLst/>
                        <a:latin typeface="Calibri"/>
                      </a:endParaRPr>
                    </a:p>
                  </a:txBody>
                  <a:tcPr marL="8958" marR="8958" marT="8958" marB="0" anchor="ctr"/>
                </a:tc>
                <a:tc>
                  <a:txBody>
                    <a:bodyPr/>
                    <a:lstStyle/>
                    <a:p>
                      <a:pPr algn="r" rtl="0" fontAlgn="ctr"/>
                      <a:r>
                        <a:rPr lang="en-ZA" sz="1100" u="none" strike="noStrike" dirty="0" smtClean="0">
                          <a:effectLst/>
                        </a:rPr>
                        <a:t>21 586 485</a:t>
                      </a:r>
                      <a:endParaRPr lang="en-ZA" sz="1100" b="0" i="0" u="none" strike="noStrike" dirty="0">
                        <a:solidFill>
                          <a:schemeClr val="tx1"/>
                        </a:solidFill>
                        <a:effectLst/>
                        <a:latin typeface="Calibri"/>
                      </a:endParaRPr>
                    </a:p>
                  </a:txBody>
                  <a:tcPr marL="8958" marR="8958" marT="8958" marB="0" anchor="ctr"/>
                </a:tc>
                <a:tc>
                  <a:txBody>
                    <a:bodyPr/>
                    <a:lstStyle/>
                    <a:p>
                      <a:pPr algn="ctr" rtl="0" fontAlgn="ctr"/>
                      <a:r>
                        <a:rPr lang="en-ZA" sz="1100" b="0" i="0" u="none" strike="noStrike" dirty="0" smtClean="0">
                          <a:solidFill>
                            <a:srgbClr val="000000"/>
                          </a:solidFill>
                          <a:effectLst/>
                          <a:latin typeface="Calibri"/>
                        </a:rPr>
                        <a:t>Benefits payment and</a:t>
                      </a:r>
                      <a:r>
                        <a:rPr lang="en-ZA" sz="1100" b="0" i="0" u="none" strike="noStrike" baseline="0" dirty="0" smtClean="0">
                          <a:solidFill>
                            <a:srgbClr val="000000"/>
                          </a:solidFill>
                          <a:effectLst/>
                          <a:latin typeface="Calibri"/>
                        </a:rPr>
                        <a:t> </a:t>
                      </a:r>
                      <a:r>
                        <a:rPr lang="en-ZA" sz="1100" b="0" i="0" u="none" strike="noStrike" dirty="0" smtClean="0">
                          <a:solidFill>
                            <a:srgbClr val="000000"/>
                          </a:solidFill>
                          <a:effectLst/>
                          <a:latin typeface="Calibri"/>
                        </a:rPr>
                        <a:t>LAP projects estimates increased</a:t>
                      </a:r>
                      <a:endParaRPr lang="en-ZA" sz="1100" b="0"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13"/>
                  </a:ext>
                </a:extLst>
              </a:tr>
              <a:tr h="332067">
                <a:tc>
                  <a:txBody>
                    <a:bodyPr/>
                    <a:lstStyle/>
                    <a:p>
                      <a:pPr algn="l" rtl="0" fontAlgn="ctr"/>
                      <a:r>
                        <a:rPr lang="en-ZA" sz="1200" u="none" strike="noStrike" dirty="0">
                          <a:effectLst/>
                        </a:rPr>
                        <a:t>TOTAL</a:t>
                      </a:r>
                      <a:endParaRPr lang="en-ZA" sz="1200" b="1" i="0" u="none" strike="noStrike" dirty="0">
                        <a:solidFill>
                          <a:srgbClr val="000000"/>
                        </a:solidFill>
                        <a:effectLst/>
                        <a:latin typeface="Calibri"/>
                      </a:endParaRPr>
                    </a:p>
                  </a:txBody>
                  <a:tcPr marL="8958" marR="8958" marT="8958" marB="0" anchor="ctr"/>
                </a:tc>
                <a:tc>
                  <a:txBody>
                    <a:bodyPr/>
                    <a:lstStyle/>
                    <a:p>
                      <a:pPr algn="r" rtl="0" fontAlgn="ctr"/>
                      <a:r>
                        <a:rPr lang="en-ZA" sz="1200" b="0" i="0" u="none" strike="noStrike" dirty="0" smtClean="0">
                          <a:solidFill>
                            <a:schemeClr val="tx1"/>
                          </a:solidFill>
                          <a:effectLst/>
                          <a:latin typeface="+mn-lt"/>
                        </a:rPr>
                        <a:t>15 925 385</a:t>
                      </a:r>
                      <a:endParaRPr lang="en-ZA" sz="1200" b="1" i="0" u="none" strike="noStrike" dirty="0">
                        <a:solidFill>
                          <a:srgbClr val="000000"/>
                        </a:solidFill>
                        <a:effectLst/>
                        <a:latin typeface="Calibri"/>
                      </a:endParaRPr>
                    </a:p>
                  </a:txBody>
                  <a:tcPr marL="8958" marR="8958" marT="8958" marB="0" anchor="ctr"/>
                </a:tc>
                <a:tc>
                  <a:txBody>
                    <a:bodyPr/>
                    <a:lstStyle/>
                    <a:p>
                      <a:pPr marL="0" algn="r" defTabSz="457200" rtl="0" eaLnBrk="1" fontAlgn="ctr" latinLnBrk="0" hangingPunct="1"/>
                      <a:r>
                        <a:rPr lang="en-ZA" sz="1200" u="none" strike="noStrike" kern="1200" dirty="0" smtClean="0">
                          <a:effectLst/>
                        </a:rPr>
                        <a:t>37 184 691</a:t>
                      </a:r>
                      <a:endParaRPr lang="en-ZA" sz="1200" b="1" i="0" u="none" strike="noStrike" kern="1200" dirty="0">
                        <a:solidFill>
                          <a:srgbClr val="000000"/>
                        </a:solidFill>
                        <a:effectLst/>
                        <a:latin typeface="Calibri"/>
                        <a:ea typeface="+mn-ea"/>
                        <a:cs typeface="+mn-cs"/>
                      </a:endParaRPr>
                    </a:p>
                  </a:txBody>
                  <a:tcPr marL="8958" marR="8958" marT="8958" marB="0" anchor="ctr"/>
                </a:tc>
                <a:tc>
                  <a:txBody>
                    <a:bodyPr/>
                    <a:lstStyle/>
                    <a:p>
                      <a:pPr algn="r" rtl="0" fontAlgn="ctr"/>
                      <a:r>
                        <a:rPr lang="en-ZA" sz="1200" u="none" strike="noStrike" dirty="0" smtClean="0">
                          <a:effectLst/>
                        </a:rPr>
                        <a:t>21 259 306</a:t>
                      </a:r>
                      <a:endParaRPr lang="en-ZA" sz="1200" b="1" i="0" u="none" strike="noStrike" dirty="0">
                        <a:solidFill>
                          <a:srgbClr val="000000"/>
                        </a:solidFill>
                        <a:effectLst/>
                        <a:latin typeface="Calibri"/>
                      </a:endParaRPr>
                    </a:p>
                  </a:txBody>
                  <a:tcPr marL="8958" marR="8958" marT="8958" marB="0" anchor="ctr"/>
                </a:tc>
                <a:tc>
                  <a:txBody>
                    <a:bodyPr/>
                    <a:lstStyle/>
                    <a:p>
                      <a:pPr algn="ctr" rtl="0" fontAlgn="ctr"/>
                      <a:endParaRPr lang="en-ZA" sz="1200" b="1" i="0" u="none" strike="noStrike" dirty="0">
                        <a:solidFill>
                          <a:srgbClr val="000000"/>
                        </a:solidFill>
                        <a:effectLst/>
                        <a:latin typeface="Calibri"/>
                      </a:endParaRPr>
                    </a:p>
                  </a:txBody>
                  <a:tcPr marL="8958" marR="8958" marT="8958" marB="0" anchor="ctr"/>
                </a:tc>
                <a:extLst>
                  <a:ext uri="{0D108BD9-81ED-4DB2-BD59-A6C34878D82A}">
                    <a16:rowId xmlns:a16="http://schemas.microsoft.com/office/drawing/2014/main" xmlns="" val="10014"/>
                  </a:ext>
                </a:extLst>
              </a:tr>
            </a:tbl>
          </a:graphicData>
        </a:graphic>
      </p:graphicFrame>
      <p:sp>
        <p:nvSpPr>
          <p:cNvPr id="4" name="Rectangle 3"/>
          <p:cNvSpPr/>
          <p:nvPr/>
        </p:nvSpPr>
        <p:spPr>
          <a:xfrm>
            <a:off x="755577" y="404664"/>
            <a:ext cx="7920880" cy="400110"/>
          </a:xfrm>
          <a:prstGeom prst="rect">
            <a:avLst/>
          </a:prstGeom>
        </p:spPr>
        <p:txBody>
          <a:bodyPr wrap="square">
            <a:spAutoFit/>
          </a:bodyPr>
          <a:lstStyle/>
          <a:p>
            <a:pPr algn="ctr"/>
            <a:r>
              <a:rPr lang="en-ZA" sz="2000" b="1" dirty="0" smtClean="0">
                <a:solidFill>
                  <a:prstClr val="black"/>
                </a:solidFill>
                <a:ea typeface="ＭＳ Ｐゴシック" pitchFamily="-111" charset="-128"/>
              </a:rPr>
              <a:t>2019/20 ADJUSTMENT BUDGET</a:t>
            </a:r>
            <a:endParaRPr lang="en-ZA" sz="2000" dirty="0">
              <a:solidFill>
                <a:prstClr val="black"/>
              </a:solidFill>
            </a:endParaRPr>
          </a:p>
        </p:txBody>
      </p:sp>
      <p:sp>
        <p:nvSpPr>
          <p:cNvPr id="5" name="TextBox 7"/>
          <p:cNvSpPr txBox="1"/>
          <p:nvPr/>
        </p:nvSpPr>
        <p:spPr>
          <a:xfrm>
            <a:off x="8538825" y="32772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63</a:t>
            </a:r>
            <a:endParaRPr lang="en-ZA" sz="1200" dirty="0">
              <a:solidFill>
                <a:prstClr val="black"/>
              </a:solidFill>
            </a:endParaRPr>
          </a:p>
        </p:txBody>
      </p:sp>
    </p:spTree>
    <p:extLst>
      <p:ext uri="{BB962C8B-B14F-4D97-AF65-F5344CB8AC3E}">
        <p14:creationId xmlns:p14="http://schemas.microsoft.com/office/powerpoint/2010/main" xmlns="" val="1308219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64</a:t>
            </a:fld>
            <a:endParaRPr lang="en-US" altLang="en-US" sz="1200">
              <a:solidFill>
                <a:srgbClr val="898989"/>
              </a:solidFill>
            </a:endParaRPr>
          </a:p>
        </p:txBody>
      </p:sp>
      <p:sp>
        <p:nvSpPr>
          <p:cNvPr id="5" name="Title 1"/>
          <p:cNvSpPr>
            <a:spLocks noGrp="1"/>
          </p:cNvSpPr>
          <p:nvPr>
            <p:ph type="title"/>
          </p:nvPr>
        </p:nvSpPr>
        <p:spPr>
          <a:xfrm>
            <a:off x="484706" y="2559420"/>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IRREGULAR EXPENDITURE </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244" y="405191"/>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64</a:t>
            </a:r>
            <a:endParaRPr lang="en-ZA" sz="1200" dirty="0">
              <a:solidFill>
                <a:prstClr val="black"/>
              </a:solidFill>
            </a:endParaRPr>
          </a:p>
        </p:txBody>
      </p:sp>
    </p:spTree>
    <p:extLst>
      <p:ext uri="{BB962C8B-B14F-4D97-AF65-F5344CB8AC3E}">
        <p14:creationId xmlns:p14="http://schemas.microsoft.com/office/powerpoint/2010/main" xmlns="" val="1273564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5537238"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US" altLang="en-US" sz="1000" smtClean="0">
                <a:solidFill>
                  <a:srgbClr val="FFFFFF"/>
                </a:solidFill>
                <a:latin typeface="Arial" charset="0"/>
              </a:rPr>
              <a:t>Chief Directorate Communication  |  2011.00.00</a:t>
            </a:r>
          </a:p>
        </p:txBody>
      </p:sp>
      <p:sp>
        <p:nvSpPr>
          <p:cNvPr id="29700" name="Title 1"/>
          <p:cNvSpPr txBox="1">
            <a:spLocks/>
          </p:cNvSpPr>
          <p:nvPr/>
        </p:nvSpPr>
        <p:spPr bwMode="auto">
          <a:xfrm>
            <a:off x="884239"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0" fontAlgn="base" hangingPunct="0">
              <a:spcAft>
                <a:spcPct val="0"/>
              </a:spcAft>
              <a:buFontTx/>
              <a:buNone/>
            </a:pPr>
            <a:endParaRPr lang="en-ZA" altLang="en-US" sz="2400" smtClean="0">
              <a:solidFill>
                <a:srgbClr val="000000"/>
              </a:solidFill>
              <a:latin typeface="Arial" charset="0"/>
              <a:cs typeface="Arial" charset="0"/>
            </a:endParaRPr>
          </a:p>
        </p:txBody>
      </p:sp>
      <p:sp>
        <p:nvSpPr>
          <p:cNvPr id="29701" name="Title 1"/>
          <p:cNvSpPr txBox="1">
            <a:spLocks/>
          </p:cNvSpPr>
          <p:nvPr/>
        </p:nvSpPr>
        <p:spPr bwMode="auto">
          <a:xfrm>
            <a:off x="5973765"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endParaRPr lang="en-US" altLang="en-US" sz="1000" dirty="0" smtClean="0">
              <a:solidFill>
                <a:srgbClr val="FFFFFF"/>
              </a:solidFill>
              <a:latin typeface="Arial" charset="0"/>
            </a:endParaRPr>
          </a:p>
        </p:txBody>
      </p:sp>
      <p:sp>
        <p:nvSpPr>
          <p:cNvPr id="29702"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22F7E6D-5C14-47EB-BFBF-7D44F1B2B9EA}" type="slidenum">
              <a:rPr lang="en-US" altLang="en-US" sz="1200" smtClean="0">
                <a:solidFill>
                  <a:srgbClr val="404040"/>
                </a:solidFill>
              </a:rPr>
              <a:pPr>
                <a:spcBef>
                  <a:spcPct val="0"/>
                </a:spcBef>
                <a:buFontTx/>
                <a:buNone/>
              </a:pPr>
              <a:t>65</a:t>
            </a:fld>
            <a:endParaRPr lang="en-US" altLang="en-US" sz="1200" smtClean="0">
              <a:solidFill>
                <a:srgbClr val="404040"/>
              </a:solidFill>
            </a:endParaRPr>
          </a:p>
        </p:txBody>
      </p:sp>
      <p:sp>
        <p:nvSpPr>
          <p:cNvPr id="8" name="Content Placeholder 2"/>
          <p:cNvSpPr>
            <a:spLocks noGrp="1"/>
          </p:cNvSpPr>
          <p:nvPr>
            <p:ph idx="1"/>
          </p:nvPr>
        </p:nvSpPr>
        <p:spPr>
          <a:xfrm>
            <a:off x="884238" y="2201863"/>
            <a:ext cx="7802562" cy="3054350"/>
          </a:xfrm>
        </p:spPr>
        <p:txBody>
          <a:bodyPr/>
          <a:lstStyle/>
          <a:p>
            <a:pPr>
              <a:buFont typeface="Arial" pitchFamily="34" charset="0"/>
              <a:buChar char="•"/>
              <a:defRPr/>
            </a:pPr>
            <a:endParaRPr lang="en-GB" sz="2000" dirty="0" smtClean="0">
              <a:latin typeface="Arial" pitchFamily="34" charset="0"/>
              <a:ea typeface="MS PGothic" pitchFamily="34" charset="-128"/>
              <a:cs typeface="Arial" pitchFamily="34" charset="0"/>
            </a:endParaRPr>
          </a:p>
          <a:p>
            <a:pPr marL="0" indent="0">
              <a:buFont typeface="Arial" charset="0"/>
              <a:buNone/>
              <a:defRPr/>
            </a:pPr>
            <a:r>
              <a:rPr lang="en-GB" b="1" dirty="0">
                <a:ea typeface="MS PGothic" pitchFamily="34" charset="-128"/>
              </a:rPr>
              <a:t>		 </a:t>
            </a:r>
            <a:endParaRPr lang="en-ZA" dirty="0">
              <a:ea typeface="MS PGothic" pitchFamily="34" charset="-128"/>
            </a:endParaRPr>
          </a:p>
        </p:txBody>
      </p:sp>
      <p:sp>
        <p:nvSpPr>
          <p:cNvPr id="13" name="Content Placeholder 2"/>
          <p:cNvSpPr txBox="1">
            <a:spLocks/>
          </p:cNvSpPr>
          <p:nvPr/>
        </p:nvSpPr>
        <p:spPr bwMode="auto">
          <a:xfrm>
            <a:off x="40878" y="416289"/>
            <a:ext cx="8530073" cy="478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charset="0"/>
              <a:buNone/>
              <a:defRPr/>
            </a:pPr>
            <a:endParaRPr lang="en-ZA" sz="1600" dirty="0">
              <a:solidFill>
                <a:prstClr val="black"/>
              </a:solidFill>
            </a:endParaRPr>
          </a:p>
        </p:txBody>
      </p:sp>
      <p:sp>
        <p:nvSpPr>
          <p:cNvPr id="10" name="TextBox 9"/>
          <p:cNvSpPr txBox="1"/>
          <p:nvPr/>
        </p:nvSpPr>
        <p:spPr>
          <a:xfrm>
            <a:off x="8405815" y="292104"/>
            <a:ext cx="280986" cy="276225"/>
          </a:xfrm>
          <a:prstGeom prst="rect">
            <a:avLst/>
          </a:prstGeom>
          <a:solidFill>
            <a:schemeClr val="accent2"/>
          </a:solidFill>
        </p:spPr>
        <p:txBody>
          <a:bodyPr wrap="square">
            <a:spAutoFit/>
          </a:bodyPr>
          <a:lstStyle/>
          <a:p>
            <a:pPr>
              <a:defRPr/>
            </a:pPr>
            <a:r>
              <a:rPr lang="en-ZA" sz="1200" dirty="0" smtClean="0">
                <a:solidFill>
                  <a:prstClr val="black"/>
                </a:solidFill>
                <a:ea typeface="ＭＳ Ｐゴシック" pitchFamily="34" charset="-128"/>
              </a:rPr>
              <a:t>2</a:t>
            </a:r>
            <a:endParaRPr lang="en-ZA" sz="1200" dirty="0">
              <a:solidFill>
                <a:prstClr val="black"/>
              </a:solidFill>
              <a:ea typeface="ＭＳ Ｐゴシック" pitchFamily="34" charset="-128"/>
            </a:endParaRPr>
          </a:p>
        </p:txBody>
      </p:sp>
      <p:grpSp>
        <p:nvGrpSpPr>
          <p:cNvPr id="4" name="Group 3"/>
          <p:cNvGrpSpPr/>
          <p:nvPr/>
        </p:nvGrpSpPr>
        <p:grpSpPr>
          <a:xfrm>
            <a:off x="319872" y="1418046"/>
            <a:ext cx="8530072" cy="3200154"/>
            <a:chOff x="2032000" y="719666"/>
            <a:chExt cx="8128000" cy="3376287"/>
          </a:xfrm>
        </p:grpSpPr>
        <p:sp>
          <p:nvSpPr>
            <p:cNvPr id="5" name="Freeform 4"/>
            <p:cNvSpPr/>
            <p:nvPr/>
          </p:nvSpPr>
          <p:spPr>
            <a:xfrm>
              <a:off x="2032000" y="719666"/>
              <a:ext cx="8128000" cy="1259416"/>
            </a:xfrm>
            <a:custGeom>
              <a:avLst/>
              <a:gdLst>
                <a:gd name="connsiteX0" fmla="*/ 0 w 8128000"/>
                <a:gd name="connsiteY0" fmla="*/ 125942 h 1259416"/>
                <a:gd name="connsiteX1" fmla="*/ 125942 w 8128000"/>
                <a:gd name="connsiteY1" fmla="*/ 0 h 1259416"/>
                <a:gd name="connsiteX2" fmla="*/ 8002058 w 8128000"/>
                <a:gd name="connsiteY2" fmla="*/ 0 h 1259416"/>
                <a:gd name="connsiteX3" fmla="*/ 8128000 w 8128000"/>
                <a:gd name="connsiteY3" fmla="*/ 125942 h 1259416"/>
                <a:gd name="connsiteX4" fmla="*/ 8128000 w 8128000"/>
                <a:gd name="connsiteY4" fmla="*/ 1133474 h 1259416"/>
                <a:gd name="connsiteX5" fmla="*/ 8002058 w 8128000"/>
                <a:gd name="connsiteY5" fmla="*/ 1259416 h 1259416"/>
                <a:gd name="connsiteX6" fmla="*/ 125942 w 8128000"/>
                <a:gd name="connsiteY6" fmla="*/ 1259416 h 1259416"/>
                <a:gd name="connsiteX7" fmla="*/ 0 w 8128000"/>
                <a:gd name="connsiteY7" fmla="*/ 1133474 h 1259416"/>
                <a:gd name="connsiteX8" fmla="*/ 0 w 8128000"/>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259416">
                  <a:moveTo>
                    <a:pt x="0" y="125942"/>
                  </a:moveTo>
                  <a:cubicBezTo>
                    <a:pt x="0" y="56386"/>
                    <a:pt x="56386" y="0"/>
                    <a:pt x="125942" y="0"/>
                  </a:cubicBezTo>
                  <a:lnTo>
                    <a:pt x="8002058" y="0"/>
                  </a:lnTo>
                  <a:cubicBezTo>
                    <a:pt x="8071614" y="0"/>
                    <a:pt x="8128000" y="56386"/>
                    <a:pt x="8128000" y="125942"/>
                  </a:cubicBezTo>
                  <a:lnTo>
                    <a:pt x="8128000" y="1133474"/>
                  </a:lnTo>
                  <a:cubicBezTo>
                    <a:pt x="8128000" y="1203030"/>
                    <a:pt x="8071614" y="1259416"/>
                    <a:pt x="8002058" y="1259416"/>
                  </a:cubicBezTo>
                  <a:lnTo>
                    <a:pt x="125942" y="1259416"/>
                  </a:lnTo>
                  <a:cubicBezTo>
                    <a:pt x="56386" y="1259416"/>
                    <a:pt x="0" y="1203030"/>
                    <a:pt x="0" y="1133474"/>
                  </a:cubicBezTo>
                  <a:lnTo>
                    <a:pt x="0" y="12594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42981" tIns="91440" rIns="91441" bIns="91440" numCol="1" spcCol="1270" anchor="t" anchorCtr="0">
              <a:noAutofit/>
            </a:bodyPr>
            <a:lstStyle/>
            <a:p>
              <a:pPr lvl="0" algn="l" defTabSz="1066800">
                <a:lnSpc>
                  <a:spcPct val="90000"/>
                </a:lnSpc>
                <a:spcBef>
                  <a:spcPct val="0"/>
                </a:spcBef>
                <a:spcAft>
                  <a:spcPct val="35000"/>
                </a:spcAft>
              </a:pPr>
              <a:endParaRPr lang="en-ZA" sz="2400" kern="1200"/>
            </a:p>
            <a:p>
              <a:pPr marL="171450" lvl="1" indent="-171450" algn="l" defTabSz="844550">
                <a:lnSpc>
                  <a:spcPct val="90000"/>
                </a:lnSpc>
                <a:spcBef>
                  <a:spcPct val="0"/>
                </a:spcBef>
                <a:spcAft>
                  <a:spcPct val="15000"/>
                </a:spcAft>
                <a:buChar char="••"/>
              </a:pPr>
              <a:endParaRPr lang="en-ZA" sz="1900" kern="1200"/>
            </a:p>
            <a:p>
              <a:pPr marL="171450" lvl="1" indent="-171450" algn="l" defTabSz="844550">
                <a:lnSpc>
                  <a:spcPct val="90000"/>
                </a:lnSpc>
                <a:spcBef>
                  <a:spcPct val="0"/>
                </a:spcBef>
                <a:spcAft>
                  <a:spcPct val="15000"/>
                </a:spcAft>
                <a:buChar char="••"/>
              </a:pPr>
              <a:endParaRPr lang="en-ZA" sz="1900" kern="1200"/>
            </a:p>
          </p:txBody>
        </p:sp>
        <p:sp>
          <p:nvSpPr>
            <p:cNvPr id="6" name="Rounded Rectangle 5"/>
            <p:cNvSpPr/>
            <p:nvPr/>
          </p:nvSpPr>
          <p:spPr>
            <a:xfrm>
              <a:off x="2157941" y="845607"/>
              <a:ext cx="1625600" cy="1007533"/>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r>
                <a:rPr lang="en-ZA" b="1" dirty="0" smtClean="0">
                  <a:solidFill>
                    <a:schemeClr val="tx1"/>
                  </a:solidFill>
                </a:rPr>
                <a:t>13 cases were confirmed</a:t>
              </a:r>
              <a:endParaRPr lang="en-ZA" b="1" dirty="0">
                <a:solidFill>
                  <a:schemeClr val="tx1"/>
                </a:solidFill>
              </a:endParaRPr>
            </a:p>
          </p:txBody>
        </p:sp>
        <p:sp>
          <p:nvSpPr>
            <p:cNvPr id="7" name="Freeform 6"/>
            <p:cNvSpPr/>
            <p:nvPr/>
          </p:nvSpPr>
          <p:spPr>
            <a:xfrm>
              <a:off x="2032000" y="2628572"/>
              <a:ext cx="8128000" cy="1467381"/>
            </a:xfrm>
            <a:custGeom>
              <a:avLst/>
              <a:gdLst>
                <a:gd name="connsiteX0" fmla="*/ 0 w 8128000"/>
                <a:gd name="connsiteY0" fmla="*/ 125942 h 1259416"/>
                <a:gd name="connsiteX1" fmla="*/ 125942 w 8128000"/>
                <a:gd name="connsiteY1" fmla="*/ 0 h 1259416"/>
                <a:gd name="connsiteX2" fmla="*/ 8002058 w 8128000"/>
                <a:gd name="connsiteY2" fmla="*/ 0 h 1259416"/>
                <a:gd name="connsiteX3" fmla="*/ 8128000 w 8128000"/>
                <a:gd name="connsiteY3" fmla="*/ 125942 h 1259416"/>
                <a:gd name="connsiteX4" fmla="*/ 8128000 w 8128000"/>
                <a:gd name="connsiteY4" fmla="*/ 1133474 h 1259416"/>
                <a:gd name="connsiteX5" fmla="*/ 8002058 w 8128000"/>
                <a:gd name="connsiteY5" fmla="*/ 1259416 h 1259416"/>
                <a:gd name="connsiteX6" fmla="*/ 125942 w 8128000"/>
                <a:gd name="connsiteY6" fmla="*/ 1259416 h 1259416"/>
                <a:gd name="connsiteX7" fmla="*/ 0 w 8128000"/>
                <a:gd name="connsiteY7" fmla="*/ 1133474 h 1259416"/>
                <a:gd name="connsiteX8" fmla="*/ 0 w 8128000"/>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259416">
                  <a:moveTo>
                    <a:pt x="0" y="125942"/>
                  </a:moveTo>
                  <a:cubicBezTo>
                    <a:pt x="0" y="56386"/>
                    <a:pt x="56386" y="0"/>
                    <a:pt x="125942" y="0"/>
                  </a:cubicBezTo>
                  <a:lnTo>
                    <a:pt x="8002058" y="0"/>
                  </a:lnTo>
                  <a:cubicBezTo>
                    <a:pt x="8071614" y="0"/>
                    <a:pt x="8128000" y="56386"/>
                    <a:pt x="8128000" y="125942"/>
                  </a:cubicBezTo>
                  <a:lnTo>
                    <a:pt x="8128000" y="1133474"/>
                  </a:lnTo>
                  <a:cubicBezTo>
                    <a:pt x="8128000" y="1203030"/>
                    <a:pt x="8071614" y="1259416"/>
                    <a:pt x="8002058" y="1259416"/>
                  </a:cubicBezTo>
                  <a:lnTo>
                    <a:pt x="125942" y="1259416"/>
                  </a:lnTo>
                  <a:cubicBezTo>
                    <a:pt x="56386" y="1259416"/>
                    <a:pt x="0" y="1203030"/>
                    <a:pt x="0" y="1133474"/>
                  </a:cubicBezTo>
                  <a:lnTo>
                    <a:pt x="0" y="12594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2521" tIns="220980" rIns="220981" bIns="220980" numCol="1" spcCol="1270" anchor="ctr" anchorCtr="0">
              <a:noAutofit/>
            </a:bodyPr>
            <a:lstStyle/>
            <a:p>
              <a:pPr lvl="0" algn="l" defTabSz="2578100">
                <a:lnSpc>
                  <a:spcPct val="90000"/>
                </a:lnSpc>
                <a:spcBef>
                  <a:spcPct val="0"/>
                </a:spcBef>
                <a:spcAft>
                  <a:spcPct val="35000"/>
                </a:spcAft>
              </a:pPr>
              <a:endParaRPr lang="en-ZA" sz="5800" kern="1200"/>
            </a:p>
          </p:txBody>
        </p:sp>
        <p:sp>
          <p:nvSpPr>
            <p:cNvPr id="9" name="Rounded Rectangle 8"/>
            <p:cNvSpPr/>
            <p:nvPr/>
          </p:nvSpPr>
          <p:spPr>
            <a:xfrm>
              <a:off x="2125167" y="2858496"/>
              <a:ext cx="1625600" cy="1007533"/>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r>
                <a:rPr lang="en-ZA" b="1" dirty="0" smtClean="0">
                  <a:solidFill>
                    <a:schemeClr val="tx1"/>
                  </a:solidFill>
                  <a:cs typeface="Arial" panose="020B0604020202020204" pitchFamily="34" charset="0"/>
                </a:rPr>
                <a:t>10 cases under investigation</a:t>
              </a:r>
              <a:endParaRPr lang="en-ZA" b="1" dirty="0">
                <a:solidFill>
                  <a:schemeClr val="tx1"/>
                </a:solidFill>
                <a:cs typeface="Arial" panose="020B0604020202020204" pitchFamily="34" charset="0"/>
              </a:endParaRPr>
            </a:p>
          </p:txBody>
        </p:sp>
      </p:grpSp>
      <p:sp>
        <p:nvSpPr>
          <p:cNvPr id="16" name="Title 15"/>
          <p:cNvSpPr>
            <a:spLocks noGrp="1"/>
          </p:cNvSpPr>
          <p:nvPr>
            <p:ph type="title"/>
          </p:nvPr>
        </p:nvSpPr>
        <p:spPr/>
        <p:txBody>
          <a:bodyPr/>
          <a:lstStyle/>
          <a:p>
            <a:r>
              <a:rPr lang="en-ZA" sz="3200" b="1" dirty="0">
                <a:solidFill>
                  <a:prstClr val="black"/>
                </a:solidFill>
              </a:rPr>
              <a:t>PROGRESS ON IRREGULAR </a:t>
            </a:r>
            <a:r>
              <a:rPr lang="en-ZA" sz="3200" b="1" dirty="0" smtClean="0">
                <a:solidFill>
                  <a:prstClr val="black"/>
                </a:solidFill>
              </a:rPr>
              <a:t>EXPENDITURE</a:t>
            </a:r>
            <a:endParaRPr lang="en-ZA" sz="3200" dirty="0"/>
          </a:p>
        </p:txBody>
      </p:sp>
      <p:sp>
        <p:nvSpPr>
          <p:cNvPr id="19" name="TextBox 18"/>
          <p:cNvSpPr txBox="1"/>
          <p:nvPr/>
        </p:nvSpPr>
        <p:spPr>
          <a:xfrm>
            <a:off x="2280683" y="1710304"/>
            <a:ext cx="6507126" cy="338554"/>
          </a:xfrm>
          <a:prstGeom prst="rect">
            <a:avLst/>
          </a:prstGeom>
          <a:noFill/>
        </p:spPr>
        <p:txBody>
          <a:bodyPr wrap="square" rtlCol="0">
            <a:spAutoFit/>
          </a:bodyPr>
          <a:lstStyle/>
          <a:p>
            <a:r>
              <a:rPr lang="en-ZA" sz="1600" dirty="0" smtClean="0">
                <a:latin typeface="Arial" panose="020B0604020202020204" pitchFamily="34" charset="0"/>
                <a:cs typeface="Arial" panose="020B0604020202020204" pitchFamily="34" charset="0"/>
              </a:rPr>
              <a:t>Irregular expenditure confirmed amounts to </a:t>
            </a:r>
            <a:r>
              <a:rPr lang="en-ZA" sz="1600" b="1" dirty="0" smtClean="0">
                <a:latin typeface="Arial" panose="020B0604020202020204" pitchFamily="34" charset="0"/>
                <a:cs typeface="Arial" panose="020B0604020202020204" pitchFamily="34" charset="0"/>
              </a:rPr>
              <a:t>R 107 261 413.49</a:t>
            </a:r>
            <a:r>
              <a:rPr lang="en-ZA" sz="1600" dirty="0" smtClean="0">
                <a:latin typeface="Arial" panose="020B0604020202020204" pitchFamily="34" charset="0"/>
                <a:cs typeface="Arial" panose="020B0604020202020204" pitchFamily="34" charset="0"/>
              </a:rPr>
              <a:t>.</a:t>
            </a:r>
            <a:r>
              <a:rPr lang="en-ZA" sz="1600" b="1" dirty="0" smtClean="0">
                <a:latin typeface="Arial" panose="020B0604020202020204" pitchFamily="34" charset="0"/>
                <a:cs typeface="Arial" panose="020B0604020202020204" pitchFamily="34" charset="0"/>
              </a:rPr>
              <a:t> </a:t>
            </a:r>
            <a:endParaRPr lang="en-ZA" sz="1600" b="1" dirty="0">
              <a:latin typeface="Arial" panose="020B0604020202020204" pitchFamily="34" charset="0"/>
              <a:cs typeface="Arial" panose="020B0604020202020204" pitchFamily="34" charset="0"/>
            </a:endParaRPr>
          </a:p>
        </p:txBody>
      </p:sp>
      <p:sp>
        <p:nvSpPr>
          <p:cNvPr id="26" name="TextBox 25"/>
          <p:cNvSpPr txBox="1"/>
          <p:nvPr/>
        </p:nvSpPr>
        <p:spPr>
          <a:xfrm>
            <a:off x="8430422" y="307759"/>
            <a:ext cx="419523" cy="276999"/>
          </a:xfrm>
          <a:prstGeom prst="rect">
            <a:avLst/>
          </a:prstGeom>
          <a:solidFill>
            <a:schemeClr val="accent2"/>
          </a:solidFill>
        </p:spPr>
        <p:txBody>
          <a:bodyPr wrap="square">
            <a:spAutoFit/>
          </a:bodyPr>
          <a:lstStyle/>
          <a:p>
            <a:pPr>
              <a:defRPr/>
            </a:pPr>
            <a:r>
              <a:rPr lang="en-ZA" sz="1200" dirty="0" smtClean="0">
                <a:solidFill>
                  <a:prstClr val="black"/>
                </a:solidFill>
                <a:ea typeface="ＭＳ Ｐゴシック" pitchFamily="34" charset="-128"/>
              </a:rPr>
              <a:t>65</a:t>
            </a:r>
            <a:endParaRPr lang="en-ZA" sz="1200" dirty="0">
              <a:solidFill>
                <a:prstClr val="black"/>
              </a:solidFill>
              <a:ea typeface="ＭＳ Ｐゴシック" pitchFamily="34" charset="-128"/>
            </a:endParaRPr>
          </a:p>
        </p:txBody>
      </p:sp>
      <p:sp>
        <p:nvSpPr>
          <p:cNvPr id="2" name="Rectangle 1"/>
          <p:cNvSpPr/>
          <p:nvPr/>
        </p:nvSpPr>
        <p:spPr>
          <a:xfrm>
            <a:off x="2352454" y="3452266"/>
            <a:ext cx="6435356" cy="658642"/>
          </a:xfrm>
          <a:prstGeom prst="rect">
            <a:avLst/>
          </a:prstGeom>
        </p:spPr>
        <p:txBody>
          <a:bodyPr wrap="square">
            <a:spAutoFit/>
          </a:bodyPr>
          <a:lstStyle/>
          <a:p>
            <a:pPr lvl="0" algn="just" defTabSz="457200">
              <a:lnSpc>
                <a:spcPct val="115000"/>
              </a:lnSpc>
              <a:defRPr/>
            </a:pPr>
            <a:r>
              <a:rPr lang="en-ZA" sz="1600" dirty="0" smtClean="0">
                <a:solidFill>
                  <a:prstClr val="black"/>
                </a:solidFill>
                <a:latin typeface="Arial" panose="020B0604020202020204" pitchFamily="34" charset="0"/>
                <a:ea typeface="Calibri"/>
                <a:cs typeface="Arial" panose="020B0604020202020204" pitchFamily="34" charset="0"/>
              </a:rPr>
              <a:t>Irregular expenditure under investigation amounts to </a:t>
            </a:r>
            <a:r>
              <a:rPr lang="en-ZA" sz="1600" b="1" dirty="0" smtClean="0">
                <a:solidFill>
                  <a:prstClr val="black"/>
                </a:solidFill>
                <a:latin typeface="Arial" panose="020B0604020202020204" pitchFamily="34" charset="0"/>
                <a:ea typeface="Calibri"/>
                <a:cs typeface="Arial" panose="020B0604020202020204" pitchFamily="34" charset="0"/>
              </a:rPr>
              <a:t>R 12 450 629.12</a:t>
            </a:r>
            <a:r>
              <a:rPr lang="en-ZA" sz="1600" dirty="0" smtClean="0">
                <a:solidFill>
                  <a:prstClr val="black"/>
                </a:solidFill>
                <a:latin typeface="Arial" panose="020B0604020202020204" pitchFamily="34" charset="0"/>
                <a:ea typeface="Calibri"/>
                <a:cs typeface="Arial" panose="020B0604020202020204" pitchFamily="34" charset="0"/>
              </a:rPr>
              <a:t>.</a:t>
            </a:r>
            <a:endParaRPr lang="en-ZA" sz="1600" b="1" dirty="0">
              <a:solidFill>
                <a:prstClr val="black"/>
              </a:solidFill>
              <a:latin typeface="Arial" panose="020B0604020202020204" pitchFamily="34" charset="0"/>
              <a:ea typeface="Calibri"/>
              <a:cs typeface="Arial" panose="020B0604020202020204" pitchFamily="34" charset="0"/>
            </a:endParaRPr>
          </a:p>
        </p:txBody>
      </p:sp>
      <p:sp>
        <p:nvSpPr>
          <p:cNvPr id="21" name="Freeform 20"/>
          <p:cNvSpPr/>
          <p:nvPr/>
        </p:nvSpPr>
        <p:spPr>
          <a:xfrm>
            <a:off x="319873" y="5011159"/>
            <a:ext cx="8530072" cy="1390831"/>
          </a:xfrm>
          <a:custGeom>
            <a:avLst/>
            <a:gdLst>
              <a:gd name="connsiteX0" fmla="*/ 0 w 8128000"/>
              <a:gd name="connsiteY0" fmla="*/ 125942 h 1259416"/>
              <a:gd name="connsiteX1" fmla="*/ 125942 w 8128000"/>
              <a:gd name="connsiteY1" fmla="*/ 0 h 1259416"/>
              <a:gd name="connsiteX2" fmla="*/ 8002058 w 8128000"/>
              <a:gd name="connsiteY2" fmla="*/ 0 h 1259416"/>
              <a:gd name="connsiteX3" fmla="*/ 8128000 w 8128000"/>
              <a:gd name="connsiteY3" fmla="*/ 125942 h 1259416"/>
              <a:gd name="connsiteX4" fmla="*/ 8128000 w 8128000"/>
              <a:gd name="connsiteY4" fmla="*/ 1133474 h 1259416"/>
              <a:gd name="connsiteX5" fmla="*/ 8002058 w 8128000"/>
              <a:gd name="connsiteY5" fmla="*/ 1259416 h 1259416"/>
              <a:gd name="connsiteX6" fmla="*/ 125942 w 8128000"/>
              <a:gd name="connsiteY6" fmla="*/ 1259416 h 1259416"/>
              <a:gd name="connsiteX7" fmla="*/ 0 w 8128000"/>
              <a:gd name="connsiteY7" fmla="*/ 1133474 h 1259416"/>
              <a:gd name="connsiteX8" fmla="*/ 0 w 8128000"/>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259416">
                <a:moveTo>
                  <a:pt x="0" y="125942"/>
                </a:moveTo>
                <a:cubicBezTo>
                  <a:pt x="0" y="56386"/>
                  <a:pt x="56386" y="0"/>
                  <a:pt x="125942" y="0"/>
                </a:cubicBezTo>
                <a:lnTo>
                  <a:pt x="8002058" y="0"/>
                </a:lnTo>
                <a:cubicBezTo>
                  <a:pt x="8071614" y="0"/>
                  <a:pt x="8128000" y="56386"/>
                  <a:pt x="8128000" y="125942"/>
                </a:cubicBezTo>
                <a:lnTo>
                  <a:pt x="8128000" y="1133474"/>
                </a:lnTo>
                <a:cubicBezTo>
                  <a:pt x="8128000" y="1203030"/>
                  <a:pt x="8071614" y="1259416"/>
                  <a:pt x="8002058" y="1259416"/>
                </a:cubicBezTo>
                <a:lnTo>
                  <a:pt x="125942" y="1259416"/>
                </a:lnTo>
                <a:cubicBezTo>
                  <a:pt x="56386" y="1259416"/>
                  <a:pt x="0" y="1203030"/>
                  <a:pt x="0" y="1133474"/>
                </a:cubicBezTo>
                <a:lnTo>
                  <a:pt x="0" y="12594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2521" tIns="220980" rIns="220981" bIns="220980" numCol="1" spcCol="1270" anchor="ctr" anchorCtr="0">
            <a:noAutofit/>
          </a:bodyPr>
          <a:lstStyle/>
          <a:p>
            <a:pPr lvl="0" algn="l" defTabSz="2578100">
              <a:lnSpc>
                <a:spcPct val="90000"/>
              </a:lnSpc>
              <a:spcBef>
                <a:spcPct val="0"/>
              </a:spcBef>
              <a:spcAft>
                <a:spcPct val="35000"/>
              </a:spcAft>
            </a:pPr>
            <a:endParaRPr lang="en-ZA" sz="1600" kern="1200" dirty="0">
              <a:latin typeface="Arial" panose="020B0604020202020204" pitchFamily="34" charset="0"/>
              <a:cs typeface="Arial" panose="020B0604020202020204" pitchFamily="34" charset="0"/>
            </a:endParaRPr>
          </a:p>
        </p:txBody>
      </p:sp>
      <p:sp>
        <p:nvSpPr>
          <p:cNvPr id="22" name="Rounded Rectangle 21"/>
          <p:cNvSpPr/>
          <p:nvPr/>
        </p:nvSpPr>
        <p:spPr>
          <a:xfrm>
            <a:off x="399399" y="5229015"/>
            <a:ext cx="1706015" cy="954972"/>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r>
              <a:rPr lang="en-ZA" b="1" dirty="0" smtClean="0">
                <a:solidFill>
                  <a:schemeClr val="tx1"/>
                </a:solidFill>
                <a:cs typeface="Arial" panose="020B0604020202020204" pitchFamily="34" charset="0"/>
              </a:rPr>
              <a:t>Overall observation</a:t>
            </a:r>
            <a:endParaRPr lang="en-ZA" b="1" dirty="0">
              <a:solidFill>
                <a:schemeClr val="tx1"/>
              </a:solidFill>
              <a:cs typeface="Arial" panose="020B0604020202020204" pitchFamily="34" charset="0"/>
            </a:endParaRPr>
          </a:p>
        </p:txBody>
      </p:sp>
      <p:sp>
        <p:nvSpPr>
          <p:cNvPr id="23" name="Rectangle 22"/>
          <p:cNvSpPr/>
          <p:nvPr/>
        </p:nvSpPr>
        <p:spPr>
          <a:xfrm>
            <a:off x="2352454" y="5119891"/>
            <a:ext cx="6435356" cy="1224951"/>
          </a:xfrm>
          <a:prstGeom prst="rect">
            <a:avLst/>
          </a:prstGeom>
        </p:spPr>
        <p:txBody>
          <a:bodyPr wrap="square">
            <a:spAutoFit/>
          </a:bodyPr>
          <a:lstStyle/>
          <a:p>
            <a:pPr marL="285750" lvl="0" indent="-285750" algn="just" defTabSz="457200">
              <a:lnSpc>
                <a:spcPct val="115000"/>
              </a:lnSpc>
              <a:buFont typeface="Arial" panose="020B0604020202020204" pitchFamily="34" charset="0"/>
              <a:buChar char="•"/>
              <a:defRPr/>
            </a:pPr>
            <a:r>
              <a:rPr lang="en-ZA" sz="1600" dirty="0" smtClean="0">
                <a:solidFill>
                  <a:prstClr val="black"/>
                </a:solidFill>
                <a:latin typeface="Arial" panose="020B0604020202020204" pitchFamily="34" charset="0"/>
                <a:ea typeface="Calibri"/>
                <a:cs typeface="Arial" panose="020B0604020202020204" pitchFamily="34" charset="0"/>
              </a:rPr>
              <a:t>There is no progress on the status of transaction for the month ending September 2019, the status is the same as the previous month.</a:t>
            </a:r>
          </a:p>
          <a:p>
            <a:pPr marL="285750" lvl="0" indent="-285750" algn="just" defTabSz="457200">
              <a:lnSpc>
                <a:spcPct val="115000"/>
              </a:lnSpc>
              <a:buFont typeface="Arial" panose="020B0604020202020204" pitchFamily="34" charset="0"/>
              <a:buChar char="•"/>
              <a:defRPr/>
            </a:pPr>
            <a:r>
              <a:rPr lang="en-ZA" sz="1600" dirty="0" smtClean="0">
                <a:solidFill>
                  <a:prstClr val="black"/>
                </a:solidFill>
                <a:latin typeface="Arial" panose="020B0604020202020204" pitchFamily="34" charset="0"/>
                <a:ea typeface="Calibri"/>
                <a:cs typeface="Arial" panose="020B0604020202020204" pitchFamily="34" charset="0"/>
              </a:rPr>
              <a:t>Three additional irregular expenditure cases have been reported.</a:t>
            </a:r>
            <a:endParaRPr lang="en-ZA" sz="1600"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xmlns="" val="8932105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003300"/>
          </a:xfrm>
        </p:spPr>
        <p:txBody>
          <a:bodyPr/>
          <a:lstStyle/>
          <a:p>
            <a:r>
              <a:rPr lang="en-GB" altLang="en-US" sz="2800" b="1" dirty="0" smtClean="0">
                <a:solidFill>
                  <a:srgbClr val="000000"/>
                </a:solidFill>
                <a:ea typeface="ＭＳ Ｐゴシック" panose="020B0600070205080204" pitchFamily="34" charset="-128"/>
              </a:rPr>
              <a:t>CORRECTIVE MEASURES TO REDUCE IRREGULAR EXPENDITURE</a:t>
            </a:r>
            <a:endParaRPr lang="en-ZA" altLang="en-US" sz="2800" b="1" dirty="0" smtClean="0">
              <a:solidFill>
                <a:srgbClr val="000000"/>
              </a:solidFill>
              <a:ea typeface="ＭＳ Ｐゴシック" panose="020B0600070205080204" pitchFamily="34" charset="-128"/>
            </a:endParaRPr>
          </a:p>
        </p:txBody>
      </p:sp>
      <p:sp>
        <p:nvSpPr>
          <p:cNvPr id="5" name="TextBox 4"/>
          <p:cNvSpPr txBox="1"/>
          <p:nvPr/>
        </p:nvSpPr>
        <p:spPr>
          <a:xfrm>
            <a:off x="8316417" y="292006"/>
            <a:ext cx="432048" cy="276999"/>
          </a:xfrm>
          <a:prstGeom prst="rect">
            <a:avLst/>
          </a:prstGeom>
          <a:solidFill>
            <a:schemeClr val="accent2"/>
          </a:solidFill>
        </p:spPr>
        <p:txBody>
          <a:bodyPr wrap="square" rtlCol="0">
            <a:spAutoFit/>
          </a:bodyPr>
          <a:lstStyle/>
          <a:p>
            <a:r>
              <a:rPr lang="en-ZA" sz="1200" dirty="0" smtClean="0">
                <a:solidFill>
                  <a:prstClr val="black"/>
                </a:solidFill>
                <a:ea typeface="MS PGothic" pitchFamily="34" charset="-128"/>
              </a:rPr>
              <a:t>66</a:t>
            </a:r>
            <a:endParaRPr lang="en-ZA" sz="1200" dirty="0">
              <a:solidFill>
                <a:prstClr val="black"/>
              </a:solidFill>
              <a:ea typeface="MS PGothic" pitchFamily="34" charset="-128"/>
            </a:endParaRPr>
          </a:p>
        </p:txBody>
      </p:sp>
      <p:sp>
        <p:nvSpPr>
          <p:cNvPr id="3" name="Content Placeholder 2"/>
          <p:cNvSpPr>
            <a:spLocks noGrp="1"/>
          </p:cNvSpPr>
          <p:nvPr>
            <p:ph idx="1"/>
          </p:nvPr>
        </p:nvSpPr>
        <p:spPr>
          <a:xfrm>
            <a:off x="249404" y="1371600"/>
            <a:ext cx="8571069" cy="4865712"/>
          </a:xfrm>
        </p:spPr>
        <p:txBody>
          <a:bodyPr/>
          <a:lstStyle/>
          <a:p>
            <a:pPr algn="just">
              <a:buFont typeface="Wingdings" panose="05000000000000000000" pitchFamily="2" charset="2"/>
              <a:buChar char="Ø"/>
            </a:pPr>
            <a:r>
              <a:rPr lang="en-ZA" sz="2000" dirty="0" smtClean="0"/>
              <a:t>To include contract management on the performance agreement for all Directors within UIF;</a:t>
            </a:r>
            <a:endParaRPr lang="en-ZA" sz="2000" dirty="0"/>
          </a:p>
          <a:p>
            <a:pPr algn="just">
              <a:buFont typeface="Wingdings" panose="05000000000000000000" pitchFamily="2" charset="2"/>
              <a:buChar char="Ø"/>
            </a:pPr>
            <a:r>
              <a:rPr lang="en-ZA" sz="2000" dirty="0" smtClean="0"/>
              <a:t>Implementation of SAP system- Automated purchase orders with notifications when the spending has exceeded the contract amount;</a:t>
            </a:r>
            <a:endParaRPr lang="en-ZA" sz="2000" dirty="0"/>
          </a:p>
          <a:p>
            <a:pPr algn="just">
              <a:buFont typeface="Wingdings" panose="05000000000000000000" pitchFamily="2" charset="2"/>
              <a:buChar char="Ø"/>
            </a:pPr>
            <a:r>
              <a:rPr lang="en-ZA" sz="2000" dirty="0" smtClean="0"/>
              <a:t>Each to perform reconciliation for all their contracts. SCM to keep contract matrix and which is monitored by </a:t>
            </a:r>
            <a:r>
              <a:rPr lang="en-ZA" sz="2000" dirty="0" err="1" smtClean="0"/>
              <a:t>Exco</a:t>
            </a:r>
            <a:r>
              <a:rPr lang="en-ZA" sz="2000" dirty="0" smtClean="0"/>
              <a:t>;</a:t>
            </a:r>
            <a:endParaRPr lang="en-ZA" sz="2000" dirty="0"/>
          </a:p>
          <a:p>
            <a:pPr algn="just">
              <a:buFont typeface="Wingdings" panose="05000000000000000000" pitchFamily="2" charset="2"/>
              <a:buChar char="Ø"/>
            </a:pPr>
            <a:r>
              <a:rPr lang="en-ZA" sz="2000" dirty="0" smtClean="0"/>
              <a:t>All deviations and extensions to be tabled at the Bid Adjudication Committee, prior to extending the contract;</a:t>
            </a:r>
            <a:endParaRPr lang="en-ZA" sz="2000" dirty="0"/>
          </a:p>
          <a:p>
            <a:pPr algn="just">
              <a:buFont typeface="Wingdings" panose="05000000000000000000" pitchFamily="2" charset="2"/>
              <a:buChar char="Ø"/>
            </a:pPr>
            <a:r>
              <a:rPr lang="en-ZA" sz="2000" dirty="0" smtClean="0"/>
              <a:t>Weekly </a:t>
            </a:r>
            <a:r>
              <a:rPr lang="en-ZA" sz="2000" dirty="0"/>
              <a:t>report to the office of the Commissioner which include Fruitless; Wasteful and Irregular Expenditure together with the Contract Register and Procurement </a:t>
            </a:r>
            <a:r>
              <a:rPr lang="en-ZA" sz="2000" dirty="0" smtClean="0"/>
              <a:t>plan.</a:t>
            </a:r>
          </a:p>
          <a:p>
            <a:pPr lvl="0" algn="just">
              <a:buFont typeface="Wingdings" panose="05000000000000000000" pitchFamily="2" charset="2"/>
              <a:buChar char="Ø"/>
            </a:pPr>
            <a:r>
              <a:rPr lang="en-ZA" sz="2000" dirty="0">
                <a:solidFill>
                  <a:prstClr val="black"/>
                </a:solidFill>
              </a:rPr>
              <a:t>The Fund has introduced the Probity Office within the Office of the Commissioner to coordinate irregular expenditure process and monitor the implementation of the consequence management;</a:t>
            </a:r>
          </a:p>
          <a:p>
            <a:pPr>
              <a:buFont typeface="Wingdings" panose="05000000000000000000" pitchFamily="2" charset="2"/>
              <a:buChar char="Ø"/>
            </a:pPr>
            <a:endParaRPr lang="en-ZA" sz="2000" dirty="0" smtClean="0"/>
          </a:p>
          <a:p>
            <a:pPr marL="0" indent="0">
              <a:buNone/>
            </a:pPr>
            <a:endParaRPr lang="en-ZA" sz="2000" dirty="0"/>
          </a:p>
          <a:p>
            <a:pPr marL="0" indent="0">
              <a:buNone/>
            </a:pPr>
            <a:endParaRPr lang="en-ZA" sz="2000" dirty="0"/>
          </a:p>
        </p:txBody>
      </p:sp>
    </p:spTree>
    <p:extLst>
      <p:ext uri="{BB962C8B-B14F-4D97-AF65-F5344CB8AC3E}">
        <p14:creationId xmlns:p14="http://schemas.microsoft.com/office/powerpoint/2010/main" xmlns="" val="3331676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003300"/>
          </a:xfrm>
        </p:spPr>
        <p:txBody>
          <a:bodyPr/>
          <a:lstStyle/>
          <a:p>
            <a:r>
              <a:rPr lang="en-GB" altLang="en-US" sz="2400" b="1" dirty="0" smtClean="0">
                <a:solidFill>
                  <a:srgbClr val="000000"/>
                </a:solidFill>
                <a:ea typeface="ＭＳ Ｐゴシック" panose="020B0600070205080204" pitchFamily="34" charset="-128"/>
              </a:rPr>
              <a:t>CORRECTIVE MEASURES TO REDUCE IRREGULAR EXPENDITURE</a:t>
            </a:r>
            <a:endParaRPr lang="en-ZA" altLang="en-US" sz="2400" b="1" dirty="0" smtClean="0">
              <a:solidFill>
                <a:srgbClr val="000000"/>
              </a:solidFill>
              <a:ea typeface="ＭＳ Ｐゴシック" panose="020B0600070205080204" pitchFamily="34" charset="-128"/>
            </a:endParaRPr>
          </a:p>
        </p:txBody>
      </p:sp>
      <p:sp>
        <p:nvSpPr>
          <p:cNvPr id="5" name="TextBox 4"/>
          <p:cNvSpPr txBox="1"/>
          <p:nvPr/>
        </p:nvSpPr>
        <p:spPr>
          <a:xfrm>
            <a:off x="8316416" y="292006"/>
            <a:ext cx="532977" cy="276999"/>
          </a:xfrm>
          <a:prstGeom prst="rect">
            <a:avLst/>
          </a:prstGeom>
          <a:solidFill>
            <a:schemeClr val="accent2"/>
          </a:solidFill>
        </p:spPr>
        <p:txBody>
          <a:bodyPr wrap="square" rtlCol="0">
            <a:spAutoFit/>
          </a:bodyPr>
          <a:lstStyle/>
          <a:p>
            <a:r>
              <a:rPr lang="en-ZA" sz="1200" dirty="0" smtClean="0">
                <a:solidFill>
                  <a:prstClr val="black"/>
                </a:solidFill>
                <a:ea typeface="MS PGothic" pitchFamily="34" charset="-128"/>
              </a:rPr>
              <a:t>67</a:t>
            </a:r>
            <a:endParaRPr lang="en-ZA" sz="1200" dirty="0">
              <a:solidFill>
                <a:prstClr val="black"/>
              </a:solidFill>
              <a:ea typeface="MS PGothic" pitchFamily="34" charset="-128"/>
            </a:endParaRPr>
          </a:p>
        </p:txBody>
      </p:sp>
      <p:sp>
        <p:nvSpPr>
          <p:cNvPr id="3" name="Content Placeholder 2"/>
          <p:cNvSpPr>
            <a:spLocks noGrp="1"/>
          </p:cNvSpPr>
          <p:nvPr>
            <p:ph idx="1"/>
          </p:nvPr>
        </p:nvSpPr>
        <p:spPr>
          <a:xfrm>
            <a:off x="249403" y="1371600"/>
            <a:ext cx="8499062" cy="4937720"/>
          </a:xfrm>
        </p:spPr>
        <p:txBody>
          <a:bodyPr/>
          <a:lstStyle/>
          <a:p>
            <a:pPr algn="just">
              <a:buFont typeface="Wingdings" panose="05000000000000000000" pitchFamily="2" charset="2"/>
              <a:buChar char="Ø"/>
            </a:pPr>
            <a:r>
              <a:rPr lang="en-ZA" sz="2000" dirty="0" smtClean="0"/>
              <a:t>The Office of the Commissioner performs an analysis on the Irregular, Fruitless and Wasteful expenditure report and provide gap analysis where necessary;</a:t>
            </a:r>
            <a:endParaRPr lang="en-ZA" sz="2000" dirty="0"/>
          </a:p>
          <a:p>
            <a:pPr algn="just">
              <a:buFont typeface="Wingdings" panose="05000000000000000000" pitchFamily="2" charset="2"/>
              <a:buChar char="Ø"/>
            </a:pPr>
            <a:r>
              <a:rPr lang="en-ZA" sz="2000" dirty="0" smtClean="0"/>
              <a:t>The progress on </a:t>
            </a:r>
            <a:r>
              <a:rPr lang="en-ZA" sz="2000" dirty="0"/>
              <a:t>the the Irregular, Fruitless and Wasteful </a:t>
            </a:r>
            <a:r>
              <a:rPr lang="en-ZA" sz="2000" dirty="0" smtClean="0"/>
              <a:t>expenditure transactions is submitted to the Director-General periodically and presented to all relevant governance structures such as the Audit Committee; and</a:t>
            </a:r>
            <a:endParaRPr lang="en-ZA" sz="2000" dirty="0"/>
          </a:p>
          <a:p>
            <a:pPr algn="just">
              <a:buFont typeface="Wingdings" panose="05000000000000000000" pitchFamily="2" charset="2"/>
              <a:buChar char="Ø"/>
            </a:pPr>
            <a:r>
              <a:rPr lang="en-ZA" sz="2000" dirty="0" smtClean="0"/>
              <a:t>The Fund is in the process of appointing external Investigators to fast track the completion of the irregular expenditure cases.</a:t>
            </a:r>
          </a:p>
          <a:p>
            <a:pPr>
              <a:buFont typeface="Wingdings" panose="05000000000000000000" pitchFamily="2" charset="2"/>
              <a:buChar char="Ø"/>
            </a:pPr>
            <a:endParaRPr lang="en-ZA" sz="2000" dirty="0"/>
          </a:p>
          <a:p>
            <a:pPr>
              <a:buFont typeface="Wingdings" panose="05000000000000000000" pitchFamily="2" charset="2"/>
              <a:buChar char="Ø"/>
            </a:pPr>
            <a:endParaRPr lang="en-ZA" sz="2000" dirty="0"/>
          </a:p>
          <a:p>
            <a:pPr marL="0" indent="0">
              <a:buNone/>
            </a:pPr>
            <a:endParaRPr lang="en-ZA" sz="2000" dirty="0"/>
          </a:p>
        </p:txBody>
      </p:sp>
    </p:spTree>
    <p:extLst>
      <p:ext uri="{BB962C8B-B14F-4D97-AF65-F5344CB8AC3E}">
        <p14:creationId xmlns:p14="http://schemas.microsoft.com/office/powerpoint/2010/main" xmlns="" val="29687070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68</a:t>
            </a:fld>
            <a:endParaRPr lang="en-US" altLang="en-US" sz="1200">
              <a:solidFill>
                <a:srgbClr val="898989"/>
              </a:solidFill>
            </a:endParaRPr>
          </a:p>
        </p:txBody>
      </p:sp>
      <p:sp>
        <p:nvSpPr>
          <p:cNvPr id="5" name="Title 1"/>
          <p:cNvSpPr>
            <a:spLocks noGrp="1"/>
          </p:cNvSpPr>
          <p:nvPr>
            <p:ph type="title"/>
          </p:nvPr>
        </p:nvSpPr>
        <p:spPr>
          <a:xfrm>
            <a:off x="484706" y="2559420"/>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FRUITLESS AND WASTEFUL EXPENDITURE </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244" y="405191"/>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68</a:t>
            </a:r>
            <a:endParaRPr lang="en-ZA" sz="1200" dirty="0">
              <a:solidFill>
                <a:prstClr val="black"/>
              </a:solidFill>
            </a:endParaRPr>
          </a:p>
        </p:txBody>
      </p:sp>
    </p:spTree>
    <p:extLst>
      <p:ext uri="{BB962C8B-B14F-4D97-AF65-F5344CB8AC3E}">
        <p14:creationId xmlns:p14="http://schemas.microsoft.com/office/powerpoint/2010/main" xmlns="" val="13782886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5537238"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US" altLang="en-US" sz="1000" smtClean="0">
                <a:solidFill>
                  <a:srgbClr val="FFFFFF"/>
                </a:solidFill>
                <a:latin typeface="Arial" charset="0"/>
              </a:rPr>
              <a:t>Chief Directorate Communication  |  2011.00.00</a:t>
            </a:r>
          </a:p>
        </p:txBody>
      </p:sp>
      <p:sp>
        <p:nvSpPr>
          <p:cNvPr id="29700" name="Title 1"/>
          <p:cNvSpPr txBox="1">
            <a:spLocks/>
          </p:cNvSpPr>
          <p:nvPr/>
        </p:nvSpPr>
        <p:spPr bwMode="auto">
          <a:xfrm>
            <a:off x="884239"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0" fontAlgn="base" hangingPunct="0">
              <a:spcAft>
                <a:spcPct val="0"/>
              </a:spcAft>
              <a:buFontTx/>
              <a:buNone/>
            </a:pPr>
            <a:endParaRPr lang="en-ZA" altLang="en-US" sz="2400" smtClean="0">
              <a:solidFill>
                <a:srgbClr val="000000"/>
              </a:solidFill>
              <a:latin typeface="Arial" charset="0"/>
              <a:cs typeface="Arial" charset="0"/>
            </a:endParaRPr>
          </a:p>
        </p:txBody>
      </p:sp>
      <p:sp>
        <p:nvSpPr>
          <p:cNvPr id="29701" name="Title 1"/>
          <p:cNvSpPr txBox="1">
            <a:spLocks/>
          </p:cNvSpPr>
          <p:nvPr/>
        </p:nvSpPr>
        <p:spPr bwMode="auto">
          <a:xfrm>
            <a:off x="5973765"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endParaRPr lang="en-US" altLang="en-US" sz="1000" dirty="0" smtClean="0">
              <a:solidFill>
                <a:srgbClr val="FFFFFF"/>
              </a:solidFill>
              <a:latin typeface="Arial" charset="0"/>
            </a:endParaRPr>
          </a:p>
        </p:txBody>
      </p:sp>
      <p:sp>
        <p:nvSpPr>
          <p:cNvPr id="29702"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22F7E6D-5C14-47EB-BFBF-7D44F1B2B9EA}" type="slidenum">
              <a:rPr lang="en-US" altLang="en-US" sz="1200" smtClean="0">
                <a:solidFill>
                  <a:srgbClr val="404040"/>
                </a:solidFill>
              </a:rPr>
              <a:pPr>
                <a:spcBef>
                  <a:spcPct val="0"/>
                </a:spcBef>
                <a:buFontTx/>
                <a:buNone/>
              </a:pPr>
              <a:t>69</a:t>
            </a:fld>
            <a:endParaRPr lang="en-US" altLang="en-US" sz="1200" smtClean="0">
              <a:solidFill>
                <a:srgbClr val="404040"/>
              </a:solidFill>
            </a:endParaRPr>
          </a:p>
        </p:txBody>
      </p:sp>
      <p:sp>
        <p:nvSpPr>
          <p:cNvPr id="8" name="Content Placeholder 2"/>
          <p:cNvSpPr>
            <a:spLocks noGrp="1"/>
          </p:cNvSpPr>
          <p:nvPr>
            <p:ph idx="1"/>
          </p:nvPr>
        </p:nvSpPr>
        <p:spPr>
          <a:xfrm>
            <a:off x="884238" y="2201863"/>
            <a:ext cx="7802562" cy="3054350"/>
          </a:xfrm>
        </p:spPr>
        <p:txBody>
          <a:bodyPr/>
          <a:lstStyle/>
          <a:p>
            <a:pPr>
              <a:buFont typeface="Arial" pitchFamily="34" charset="0"/>
              <a:buChar char="•"/>
              <a:defRPr/>
            </a:pPr>
            <a:endParaRPr lang="en-GB" sz="2000" dirty="0" smtClean="0">
              <a:latin typeface="Arial" pitchFamily="34" charset="0"/>
              <a:ea typeface="MS PGothic" pitchFamily="34" charset="-128"/>
              <a:cs typeface="Arial" pitchFamily="34" charset="0"/>
            </a:endParaRPr>
          </a:p>
          <a:p>
            <a:pPr marL="0" indent="0">
              <a:buFont typeface="Arial" charset="0"/>
              <a:buNone/>
              <a:defRPr/>
            </a:pPr>
            <a:r>
              <a:rPr lang="en-GB" b="1" dirty="0">
                <a:ea typeface="MS PGothic" pitchFamily="34" charset="-128"/>
              </a:rPr>
              <a:t>		 </a:t>
            </a:r>
            <a:endParaRPr lang="en-ZA" dirty="0">
              <a:ea typeface="MS PGothic" pitchFamily="34" charset="-128"/>
            </a:endParaRPr>
          </a:p>
        </p:txBody>
      </p:sp>
      <p:sp>
        <p:nvSpPr>
          <p:cNvPr id="13" name="Content Placeholder 2"/>
          <p:cNvSpPr txBox="1">
            <a:spLocks/>
          </p:cNvSpPr>
          <p:nvPr/>
        </p:nvSpPr>
        <p:spPr bwMode="auto">
          <a:xfrm>
            <a:off x="257773" y="416288"/>
            <a:ext cx="8530073" cy="478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eaLnBrk="1" hangingPunct="1">
              <a:buFont typeface="Wingdings" panose="05000000000000000000" pitchFamily="2" charset="2"/>
              <a:buChar char="Ø"/>
            </a:pPr>
            <a:endParaRPr lang="en-ZA" sz="2000" dirty="0" smtClean="0">
              <a:solidFill>
                <a:prstClr val="black"/>
              </a:solidFill>
              <a:ea typeface="ＭＳ Ｐゴシック" pitchFamily="80" charset="-128"/>
            </a:endParaRPr>
          </a:p>
          <a:p>
            <a:pPr lvl="0" eaLnBrk="1" hangingPunct="1">
              <a:buFont typeface="Wingdings" panose="05000000000000000000" pitchFamily="2" charset="2"/>
              <a:buChar char="Ø"/>
            </a:pPr>
            <a:endParaRPr lang="en-ZA" sz="2000" dirty="0">
              <a:solidFill>
                <a:prstClr val="black"/>
              </a:solidFill>
              <a:ea typeface="ＭＳ Ｐゴシック" pitchFamily="80" charset="-128"/>
            </a:endParaRPr>
          </a:p>
          <a:p>
            <a:pPr lvl="0" eaLnBrk="1" hangingPunct="1">
              <a:buFont typeface="Wingdings" panose="05000000000000000000" pitchFamily="2" charset="2"/>
              <a:buChar char="Ø"/>
            </a:pPr>
            <a:endParaRPr lang="en-ZA" sz="2000" dirty="0" smtClean="0">
              <a:solidFill>
                <a:prstClr val="black"/>
              </a:solidFill>
              <a:ea typeface="ＭＳ Ｐゴシック" pitchFamily="80" charset="-128"/>
            </a:endParaRPr>
          </a:p>
          <a:p>
            <a:pPr lvl="0" eaLnBrk="1" hangingPunct="1">
              <a:buFont typeface="Wingdings" panose="05000000000000000000" pitchFamily="2" charset="2"/>
              <a:buChar char="Ø"/>
            </a:pPr>
            <a:endParaRPr lang="en-ZA" sz="2000" dirty="0">
              <a:solidFill>
                <a:prstClr val="black"/>
              </a:solidFill>
              <a:ea typeface="ＭＳ Ｐゴシック" pitchFamily="80" charset="-128"/>
            </a:endParaRPr>
          </a:p>
          <a:p>
            <a:pPr lvl="0" eaLnBrk="1" hangingPunct="1">
              <a:buFont typeface="Wingdings" panose="05000000000000000000" pitchFamily="2" charset="2"/>
              <a:buChar char="Ø"/>
            </a:pPr>
            <a:endParaRPr lang="en-ZA" sz="2000" dirty="0" smtClean="0">
              <a:solidFill>
                <a:prstClr val="black"/>
              </a:solidFill>
              <a:ea typeface="ＭＳ Ｐゴシック" pitchFamily="80" charset="-128"/>
            </a:endParaRPr>
          </a:p>
          <a:p>
            <a:pPr lvl="0" eaLnBrk="1" hangingPunct="1">
              <a:buFont typeface="Wingdings" panose="05000000000000000000" pitchFamily="2" charset="2"/>
              <a:buChar char="Ø"/>
            </a:pPr>
            <a:endParaRPr lang="en-ZA" sz="2000" dirty="0">
              <a:solidFill>
                <a:prstClr val="black"/>
              </a:solidFill>
              <a:ea typeface="ＭＳ Ｐゴシック" pitchFamily="80" charset="-128"/>
            </a:endParaRPr>
          </a:p>
          <a:p>
            <a:pPr lvl="0" eaLnBrk="1" hangingPunct="1">
              <a:buFont typeface="Wingdings" panose="05000000000000000000" pitchFamily="2" charset="2"/>
              <a:buChar char="Ø"/>
            </a:pPr>
            <a:endParaRPr lang="en-ZA" sz="2000" dirty="0" smtClean="0">
              <a:solidFill>
                <a:prstClr val="black"/>
              </a:solidFill>
              <a:ea typeface="ＭＳ Ｐゴシック" pitchFamily="80" charset="-128"/>
            </a:endParaRPr>
          </a:p>
          <a:p>
            <a:pPr lvl="0" eaLnBrk="1" hangingPunct="1">
              <a:buFont typeface="Wingdings" panose="05000000000000000000" pitchFamily="2" charset="2"/>
              <a:buChar char="Ø"/>
            </a:pPr>
            <a:r>
              <a:rPr lang="en-ZA" sz="2000" dirty="0" smtClean="0">
                <a:solidFill>
                  <a:prstClr val="black"/>
                </a:solidFill>
                <a:ea typeface="ＭＳ Ｐゴシック" pitchFamily="80" charset="-128"/>
              </a:rPr>
              <a:t>Progress on fruitless and wasteful expenditure is monitored at the Office of the Commissioner.</a:t>
            </a:r>
            <a:endParaRPr lang="en-ZA" sz="2000" dirty="0">
              <a:solidFill>
                <a:prstClr val="black"/>
              </a:solidFill>
              <a:ea typeface="ＭＳ Ｐゴシック" pitchFamily="80" charset="-128"/>
            </a:endParaRPr>
          </a:p>
        </p:txBody>
      </p:sp>
      <p:sp>
        <p:nvSpPr>
          <p:cNvPr id="10" name="TextBox 9"/>
          <p:cNvSpPr txBox="1"/>
          <p:nvPr/>
        </p:nvSpPr>
        <p:spPr>
          <a:xfrm>
            <a:off x="8405815" y="292104"/>
            <a:ext cx="280986" cy="276225"/>
          </a:xfrm>
          <a:prstGeom prst="rect">
            <a:avLst/>
          </a:prstGeom>
          <a:solidFill>
            <a:schemeClr val="accent2"/>
          </a:solidFill>
        </p:spPr>
        <p:txBody>
          <a:bodyPr wrap="square">
            <a:spAutoFit/>
          </a:bodyPr>
          <a:lstStyle/>
          <a:p>
            <a:pPr>
              <a:defRPr/>
            </a:pPr>
            <a:r>
              <a:rPr lang="en-ZA" sz="1200" dirty="0" smtClean="0">
                <a:solidFill>
                  <a:prstClr val="black"/>
                </a:solidFill>
                <a:ea typeface="ＭＳ Ｐゴシック" pitchFamily="34" charset="-128"/>
              </a:rPr>
              <a:t>2</a:t>
            </a:r>
            <a:endParaRPr lang="en-ZA" sz="1200" dirty="0">
              <a:solidFill>
                <a:prstClr val="black"/>
              </a:solidFill>
              <a:ea typeface="ＭＳ Ｐゴシック" pitchFamily="34" charset="-128"/>
            </a:endParaRPr>
          </a:p>
        </p:txBody>
      </p:sp>
      <p:grpSp>
        <p:nvGrpSpPr>
          <p:cNvPr id="4" name="Group 3"/>
          <p:cNvGrpSpPr/>
          <p:nvPr/>
        </p:nvGrpSpPr>
        <p:grpSpPr>
          <a:xfrm>
            <a:off x="319872" y="1418047"/>
            <a:ext cx="8530072" cy="1193715"/>
            <a:chOff x="2032000" y="719666"/>
            <a:chExt cx="8128000" cy="1259416"/>
          </a:xfrm>
        </p:grpSpPr>
        <p:sp>
          <p:nvSpPr>
            <p:cNvPr id="5" name="Freeform 4"/>
            <p:cNvSpPr/>
            <p:nvPr/>
          </p:nvSpPr>
          <p:spPr>
            <a:xfrm>
              <a:off x="2032000" y="719666"/>
              <a:ext cx="8128000" cy="1259416"/>
            </a:xfrm>
            <a:custGeom>
              <a:avLst/>
              <a:gdLst>
                <a:gd name="connsiteX0" fmla="*/ 0 w 8128000"/>
                <a:gd name="connsiteY0" fmla="*/ 125942 h 1259416"/>
                <a:gd name="connsiteX1" fmla="*/ 125942 w 8128000"/>
                <a:gd name="connsiteY1" fmla="*/ 0 h 1259416"/>
                <a:gd name="connsiteX2" fmla="*/ 8002058 w 8128000"/>
                <a:gd name="connsiteY2" fmla="*/ 0 h 1259416"/>
                <a:gd name="connsiteX3" fmla="*/ 8128000 w 8128000"/>
                <a:gd name="connsiteY3" fmla="*/ 125942 h 1259416"/>
                <a:gd name="connsiteX4" fmla="*/ 8128000 w 8128000"/>
                <a:gd name="connsiteY4" fmla="*/ 1133474 h 1259416"/>
                <a:gd name="connsiteX5" fmla="*/ 8002058 w 8128000"/>
                <a:gd name="connsiteY5" fmla="*/ 1259416 h 1259416"/>
                <a:gd name="connsiteX6" fmla="*/ 125942 w 8128000"/>
                <a:gd name="connsiteY6" fmla="*/ 1259416 h 1259416"/>
                <a:gd name="connsiteX7" fmla="*/ 0 w 8128000"/>
                <a:gd name="connsiteY7" fmla="*/ 1133474 h 1259416"/>
                <a:gd name="connsiteX8" fmla="*/ 0 w 8128000"/>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259416">
                  <a:moveTo>
                    <a:pt x="0" y="125942"/>
                  </a:moveTo>
                  <a:cubicBezTo>
                    <a:pt x="0" y="56386"/>
                    <a:pt x="56386" y="0"/>
                    <a:pt x="125942" y="0"/>
                  </a:cubicBezTo>
                  <a:lnTo>
                    <a:pt x="8002058" y="0"/>
                  </a:lnTo>
                  <a:cubicBezTo>
                    <a:pt x="8071614" y="0"/>
                    <a:pt x="8128000" y="56386"/>
                    <a:pt x="8128000" y="125942"/>
                  </a:cubicBezTo>
                  <a:lnTo>
                    <a:pt x="8128000" y="1133474"/>
                  </a:lnTo>
                  <a:cubicBezTo>
                    <a:pt x="8128000" y="1203030"/>
                    <a:pt x="8071614" y="1259416"/>
                    <a:pt x="8002058" y="1259416"/>
                  </a:cubicBezTo>
                  <a:lnTo>
                    <a:pt x="125942" y="1259416"/>
                  </a:lnTo>
                  <a:cubicBezTo>
                    <a:pt x="56386" y="1259416"/>
                    <a:pt x="0" y="1203030"/>
                    <a:pt x="0" y="1133474"/>
                  </a:cubicBezTo>
                  <a:lnTo>
                    <a:pt x="0" y="12594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42981" tIns="91440" rIns="91441" bIns="91440" numCol="1" spcCol="1270" anchor="t" anchorCtr="0">
              <a:noAutofit/>
            </a:bodyPr>
            <a:lstStyle/>
            <a:p>
              <a:pPr lvl="0" algn="l" defTabSz="1066800">
                <a:lnSpc>
                  <a:spcPct val="90000"/>
                </a:lnSpc>
                <a:spcBef>
                  <a:spcPct val="0"/>
                </a:spcBef>
                <a:spcAft>
                  <a:spcPct val="35000"/>
                </a:spcAft>
              </a:pPr>
              <a:endParaRPr lang="en-ZA" sz="2400" kern="1200"/>
            </a:p>
            <a:p>
              <a:pPr marL="171450" lvl="1" indent="-171450" algn="l" defTabSz="844550">
                <a:lnSpc>
                  <a:spcPct val="90000"/>
                </a:lnSpc>
                <a:spcBef>
                  <a:spcPct val="0"/>
                </a:spcBef>
                <a:spcAft>
                  <a:spcPct val="15000"/>
                </a:spcAft>
                <a:buChar char="••"/>
              </a:pPr>
              <a:endParaRPr lang="en-ZA" sz="1900" kern="1200"/>
            </a:p>
            <a:p>
              <a:pPr marL="171450" lvl="1" indent="-171450" algn="l" defTabSz="844550">
                <a:lnSpc>
                  <a:spcPct val="90000"/>
                </a:lnSpc>
                <a:spcBef>
                  <a:spcPct val="0"/>
                </a:spcBef>
                <a:spcAft>
                  <a:spcPct val="15000"/>
                </a:spcAft>
                <a:buChar char="••"/>
              </a:pPr>
              <a:endParaRPr lang="en-ZA" sz="1900" kern="1200"/>
            </a:p>
          </p:txBody>
        </p:sp>
        <p:sp>
          <p:nvSpPr>
            <p:cNvPr id="6" name="Rounded Rectangle 5"/>
            <p:cNvSpPr/>
            <p:nvPr/>
          </p:nvSpPr>
          <p:spPr>
            <a:xfrm>
              <a:off x="2157941" y="845607"/>
              <a:ext cx="1625600" cy="1007533"/>
            </a:xfrm>
            <a:prstGeom prst="roundRect">
              <a:avLst>
                <a:gd name="adj" fmla="val 10000"/>
              </a:avLst>
            </a:prstGeom>
          </p:spPr>
          <p:style>
            <a:lnRef idx="2">
              <a:schemeClr val="accent2">
                <a:shade val="80000"/>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r>
                <a:rPr lang="en-ZA" b="1" dirty="0" smtClean="0">
                  <a:solidFill>
                    <a:schemeClr val="tx1"/>
                  </a:solidFill>
                </a:rPr>
                <a:t>5 cases under investigation</a:t>
              </a:r>
              <a:endParaRPr lang="en-ZA" b="1" dirty="0">
                <a:solidFill>
                  <a:schemeClr val="tx1"/>
                </a:solidFill>
              </a:endParaRPr>
            </a:p>
          </p:txBody>
        </p:sp>
      </p:grpSp>
      <p:sp>
        <p:nvSpPr>
          <p:cNvPr id="16" name="Title 15"/>
          <p:cNvSpPr>
            <a:spLocks noGrp="1"/>
          </p:cNvSpPr>
          <p:nvPr>
            <p:ph type="title"/>
          </p:nvPr>
        </p:nvSpPr>
        <p:spPr/>
        <p:txBody>
          <a:bodyPr/>
          <a:lstStyle/>
          <a:p>
            <a:r>
              <a:rPr lang="en-ZA" sz="3200" b="1" dirty="0">
                <a:solidFill>
                  <a:prstClr val="black"/>
                </a:solidFill>
              </a:rPr>
              <a:t>PROGRESS ON </a:t>
            </a:r>
            <a:r>
              <a:rPr lang="en-ZA" sz="3200" b="1" dirty="0" smtClean="0">
                <a:solidFill>
                  <a:prstClr val="black"/>
                </a:solidFill>
              </a:rPr>
              <a:t>FRUITLESS EXPENDITURE</a:t>
            </a:r>
            <a:endParaRPr lang="en-ZA" sz="3200" dirty="0"/>
          </a:p>
        </p:txBody>
      </p:sp>
      <p:sp>
        <p:nvSpPr>
          <p:cNvPr id="19" name="TextBox 18"/>
          <p:cNvSpPr txBox="1"/>
          <p:nvPr/>
        </p:nvSpPr>
        <p:spPr>
          <a:xfrm>
            <a:off x="2280683" y="1710304"/>
            <a:ext cx="6507126" cy="338554"/>
          </a:xfrm>
          <a:prstGeom prst="rect">
            <a:avLst/>
          </a:prstGeom>
          <a:noFill/>
        </p:spPr>
        <p:txBody>
          <a:bodyPr wrap="square" rtlCol="0">
            <a:spAutoFit/>
          </a:bodyPr>
          <a:lstStyle/>
          <a:p>
            <a:r>
              <a:rPr lang="en-ZA" sz="1600" dirty="0" smtClean="0">
                <a:latin typeface="Arial" panose="020B0604020202020204" pitchFamily="34" charset="0"/>
                <a:cs typeface="Arial" panose="020B0604020202020204" pitchFamily="34" charset="0"/>
              </a:rPr>
              <a:t>Fruitless and wasteful expenditure amounts to </a:t>
            </a:r>
            <a:r>
              <a:rPr lang="en-ZA" sz="1600" b="1" dirty="0" smtClean="0">
                <a:latin typeface="Arial" panose="020B0604020202020204" pitchFamily="34" charset="0"/>
                <a:cs typeface="Arial" panose="020B0604020202020204" pitchFamily="34" charset="0"/>
              </a:rPr>
              <a:t>R 79 897 326.14</a:t>
            </a:r>
            <a:r>
              <a:rPr lang="en-ZA" sz="1600" dirty="0" smtClean="0">
                <a:latin typeface="Arial" panose="020B0604020202020204" pitchFamily="34" charset="0"/>
                <a:cs typeface="Arial" panose="020B0604020202020204" pitchFamily="34" charset="0"/>
              </a:rPr>
              <a:t>.</a:t>
            </a:r>
            <a:r>
              <a:rPr lang="en-ZA" sz="1600" b="1" dirty="0" smtClean="0">
                <a:latin typeface="Arial" panose="020B0604020202020204" pitchFamily="34" charset="0"/>
                <a:cs typeface="Arial" panose="020B0604020202020204" pitchFamily="34" charset="0"/>
              </a:rPr>
              <a:t> </a:t>
            </a:r>
            <a:endParaRPr lang="en-ZA" sz="1600" b="1" dirty="0">
              <a:latin typeface="Arial" panose="020B0604020202020204" pitchFamily="34" charset="0"/>
              <a:cs typeface="Arial" panose="020B0604020202020204" pitchFamily="34" charset="0"/>
            </a:endParaRPr>
          </a:p>
        </p:txBody>
      </p:sp>
      <p:sp>
        <p:nvSpPr>
          <p:cNvPr id="26" name="TextBox 25"/>
          <p:cNvSpPr txBox="1"/>
          <p:nvPr/>
        </p:nvSpPr>
        <p:spPr>
          <a:xfrm>
            <a:off x="8430422" y="307759"/>
            <a:ext cx="419523" cy="276999"/>
          </a:xfrm>
          <a:prstGeom prst="rect">
            <a:avLst/>
          </a:prstGeom>
          <a:solidFill>
            <a:schemeClr val="accent2"/>
          </a:solidFill>
        </p:spPr>
        <p:txBody>
          <a:bodyPr wrap="square">
            <a:spAutoFit/>
          </a:bodyPr>
          <a:lstStyle/>
          <a:p>
            <a:pPr>
              <a:defRPr/>
            </a:pPr>
            <a:r>
              <a:rPr lang="en-ZA" sz="1200" dirty="0" smtClean="0">
                <a:solidFill>
                  <a:prstClr val="black"/>
                </a:solidFill>
                <a:ea typeface="ＭＳ Ｐゴシック" pitchFamily="34" charset="-128"/>
              </a:rPr>
              <a:t>69</a:t>
            </a:r>
            <a:endParaRPr lang="en-ZA" sz="1200" dirty="0">
              <a:solidFill>
                <a:prstClr val="black"/>
              </a:solidFill>
              <a:ea typeface="ＭＳ Ｐゴシック" pitchFamily="34" charset="-128"/>
            </a:endParaRPr>
          </a:p>
        </p:txBody>
      </p:sp>
    </p:spTree>
    <p:extLst>
      <p:ext uri="{BB962C8B-B14F-4D97-AF65-F5344CB8AC3E}">
        <p14:creationId xmlns:p14="http://schemas.microsoft.com/office/powerpoint/2010/main" xmlns="" val="1260327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a:xfrm>
            <a:off x="465138" y="188913"/>
            <a:ext cx="8229600" cy="1143000"/>
          </a:xfrm>
        </p:spPr>
        <p:txBody>
          <a:bodyPr/>
          <a:lstStyle/>
          <a:p>
            <a:r>
              <a:rPr lang="en-ZA" altLang="en-US" sz="3200" b="1" smtClean="0"/>
              <a:t>Vision, Mission and Values</a:t>
            </a:r>
          </a:p>
        </p:txBody>
      </p:sp>
      <p:sp>
        <p:nvSpPr>
          <p:cNvPr id="23654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FB3B0A2C-C112-4C0B-A65B-0F17FD2579CD}" type="slidenum">
              <a:rPr lang="en-US" altLang="en-US" sz="1200" smtClean="0">
                <a:solidFill>
                  <a:srgbClr val="898989"/>
                </a:solidFill>
              </a:rPr>
              <a:pPr eaLnBrk="1" hangingPunct="1">
                <a:spcBef>
                  <a:spcPct val="0"/>
                </a:spcBef>
                <a:buFontTx/>
                <a:buNone/>
              </a:pPr>
              <a:t>7</a:t>
            </a:fld>
            <a:endParaRPr lang="en-US" altLang="en-US" sz="1200" smtClean="0">
              <a:solidFill>
                <a:srgbClr val="898989"/>
              </a:solidFill>
            </a:endParaRPr>
          </a:p>
        </p:txBody>
      </p:sp>
      <p:graphicFrame>
        <p:nvGraphicFramePr>
          <p:cNvPr id="6" name="Diagram 5"/>
          <p:cNvGraphicFramePr/>
          <p:nvPr/>
        </p:nvGraphicFramePr>
        <p:xfrm>
          <a:off x="228601" y="1371600"/>
          <a:ext cx="3983360" cy="52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nvPr>
        </p:nvGraphicFramePr>
        <p:xfrm>
          <a:off x="3932937" y="1412776"/>
          <a:ext cx="4781665" cy="5177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6550" name="TextBox 8"/>
          <p:cNvSpPr txBox="1">
            <a:spLocks noChangeArrowheads="1"/>
          </p:cNvSpPr>
          <p:nvPr/>
        </p:nvSpPr>
        <p:spPr bwMode="auto">
          <a:xfrm>
            <a:off x="4211638" y="2431072"/>
            <a:ext cx="161131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b="1">
                <a:solidFill>
                  <a:srgbClr val="000000"/>
                </a:solidFill>
                <a:latin typeface="Arial" pitchFamily="34" charset="0"/>
              </a:rPr>
              <a:t>Caring for our people</a:t>
            </a:r>
          </a:p>
          <a:p>
            <a:pPr>
              <a:spcBef>
                <a:spcPct val="0"/>
              </a:spcBef>
              <a:buFontTx/>
              <a:buNone/>
            </a:pPr>
            <a:r>
              <a:rPr lang="en-ZA" altLang="en-US" sz="1200">
                <a:solidFill>
                  <a:srgbClr val="000000"/>
                </a:solidFill>
                <a:latin typeface="Arial" pitchFamily="34" charset="0"/>
              </a:rPr>
              <a:t>Treat  employees with dignity , care  and respect</a:t>
            </a:r>
          </a:p>
          <a:p>
            <a:pPr>
              <a:spcBef>
                <a:spcPct val="0"/>
              </a:spcBef>
              <a:buFontTx/>
              <a:buNone/>
            </a:pPr>
            <a:endParaRPr lang="en-ZA" altLang="en-US" sz="1200" b="1">
              <a:solidFill>
                <a:srgbClr val="000000"/>
              </a:solidFill>
              <a:latin typeface="Arial" pitchFamily="34" charset="0"/>
            </a:endParaRPr>
          </a:p>
        </p:txBody>
      </p:sp>
      <p:sp>
        <p:nvSpPr>
          <p:cNvPr id="236551" name="TextBox 9"/>
          <p:cNvSpPr txBox="1">
            <a:spLocks noChangeArrowheads="1"/>
          </p:cNvSpPr>
          <p:nvPr/>
        </p:nvSpPr>
        <p:spPr bwMode="auto">
          <a:xfrm>
            <a:off x="8369605" y="395898"/>
            <a:ext cx="479425" cy="2762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rPr>
              <a:t>7</a:t>
            </a:r>
            <a:endParaRPr lang="en-ZA" altLang="en-US" sz="1200" dirty="0">
              <a:solidFill>
                <a:srgbClr val="000000"/>
              </a:solidFill>
              <a:latin typeface="Arial" pitchFamily="34" charset="0"/>
            </a:endParaRPr>
          </a:p>
        </p:txBody>
      </p:sp>
    </p:spTree>
    <p:extLst>
      <p:ext uri="{BB962C8B-B14F-4D97-AF65-F5344CB8AC3E}">
        <p14:creationId xmlns:p14="http://schemas.microsoft.com/office/powerpoint/2010/main" xmlns="" val="1977130525"/>
      </p:ext>
    </p:extLst>
  </p:cSld>
  <p:clrMapOvr>
    <a:masterClrMapping/>
  </p:clrMapOvr>
  <p:transition spd="slow">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70</a:t>
            </a:fld>
            <a:endParaRPr lang="en-US" altLang="en-US" sz="1200">
              <a:solidFill>
                <a:srgbClr val="898989"/>
              </a:solidFill>
            </a:endParaRPr>
          </a:p>
        </p:txBody>
      </p:sp>
      <p:sp>
        <p:nvSpPr>
          <p:cNvPr id="5" name="Title 1"/>
          <p:cNvSpPr>
            <a:spLocks noGrp="1"/>
          </p:cNvSpPr>
          <p:nvPr>
            <p:ph type="title"/>
          </p:nvPr>
        </p:nvSpPr>
        <p:spPr>
          <a:xfrm>
            <a:off x="484706" y="2559420"/>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PROCUREMENT PLAN </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244" y="405191"/>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70</a:t>
            </a:r>
            <a:endParaRPr lang="en-ZA" sz="1200" dirty="0">
              <a:solidFill>
                <a:prstClr val="black"/>
              </a:solidFill>
            </a:endParaRPr>
          </a:p>
        </p:txBody>
      </p:sp>
    </p:spTree>
    <p:extLst>
      <p:ext uri="{BB962C8B-B14F-4D97-AF65-F5344CB8AC3E}">
        <p14:creationId xmlns:p14="http://schemas.microsoft.com/office/powerpoint/2010/main" xmlns="" val="344972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5537238"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US" altLang="en-US" sz="1000" smtClean="0">
                <a:solidFill>
                  <a:srgbClr val="FFFFFF"/>
                </a:solidFill>
                <a:latin typeface="Arial" charset="0"/>
              </a:rPr>
              <a:t>Chief Directorate Communication  |  2011.00.00</a:t>
            </a:r>
          </a:p>
        </p:txBody>
      </p:sp>
      <p:sp>
        <p:nvSpPr>
          <p:cNvPr id="29699" name="Title 1"/>
          <p:cNvSpPr>
            <a:spLocks noGrp="1"/>
          </p:cNvSpPr>
          <p:nvPr>
            <p:ph type="title"/>
          </p:nvPr>
        </p:nvSpPr>
        <p:spPr>
          <a:xfrm>
            <a:off x="-302821" y="430213"/>
            <a:ext cx="8708635" cy="906462"/>
          </a:xfrm>
        </p:spPr>
        <p:txBody>
          <a:bodyPr/>
          <a:lstStyle/>
          <a:p>
            <a:r>
              <a:rPr lang="en-ZA" altLang="en-US" sz="3200" b="1" dirty="0" smtClean="0">
                <a:solidFill>
                  <a:prstClr val="black"/>
                </a:solidFill>
                <a:ea typeface="ＭＳ Ｐゴシック" pitchFamily="-111" charset="-128"/>
              </a:rPr>
              <a:t>              </a:t>
            </a:r>
            <a:r>
              <a:rPr lang="en-ZA" sz="3200" b="1" dirty="0" smtClean="0">
                <a:solidFill>
                  <a:prstClr val="black"/>
                </a:solidFill>
              </a:rPr>
              <a:t>PROGRESS </a:t>
            </a:r>
            <a:r>
              <a:rPr lang="en-ZA" sz="3200" b="1" dirty="0">
                <a:solidFill>
                  <a:prstClr val="black"/>
                </a:solidFill>
              </a:rPr>
              <a:t>ON </a:t>
            </a:r>
            <a:r>
              <a:rPr lang="en-ZA" altLang="en-US" sz="3200" b="1" dirty="0" smtClean="0">
                <a:solidFill>
                  <a:prstClr val="black"/>
                </a:solidFill>
                <a:ea typeface="ＭＳ Ｐゴシック" pitchFamily="-111" charset="-128"/>
              </a:rPr>
              <a:t>PROCUREMENT PLAN</a:t>
            </a:r>
            <a:endParaRPr lang="en-US" altLang="en-US" sz="2600" b="1" u="sng" dirty="0" smtClean="0">
              <a:latin typeface="Arial" charset="0"/>
              <a:cs typeface="Arial" charset="0"/>
            </a:endParaRPr>
          </a:p>
        </p:txBody>
      </p:sp>
      <p:sp>
        <p:nvSpPr>
          <p:cNvPr id="29700" name="Title 1"/>
          <p:cNvSpPr txBox="1">
            <a:spLocks/>
          </p:cNvSpPr>
          <p:nvPr/>
        </p:nvSpPr>
        <p:spPr bwMode="auto">
          <a:xfrm>
            <a:off x="884239"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0" fontAlgn="base" hangingPunct="0">
              <a:spcAft>
                <a:spcPct val="0"/>
              </a:spcAft>
              <a:buFontTx/>
              <a:buNone/>
            </a:pPr>
            <a:endParaRPr lang="en-ZA" altLang="en-US" sz="2400" smtClean="0">
              <a:solidFill>
                <a:srgbClr val="000000"/>
              </a:solidFill>
              <a:latin typeface="Arial" charset="0"/>
              <a:cs typeface="Arial" charset="0"/>
            </a:endParaRPr>
          </a:p>
        </p:txBody>
      </p:sp>
      <p:sp>
        <p:nvSpPr>
          <p:cNvPr id="29701" name="Title 1"/>
          <p:cNvSpPr txBox="1">
            <a:spLocks/>
          </p:cNvSpPr>
          <p:nvPr/>
        </p:nvSpPr>
        <p:spPr bwMode="auto">
          <a:xfrm>
            <a:off x="5973765"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endParaRPr lang="en-US" altLang="en-US" sz="1000" dirty="0" smtClean="0">
              <a:solidFill>
                <a:srgbClr val="FFFFFF"/>
              </a:solidFill>
              <a:latin typeface="Arial" charset="0"/>
            </a:endParaRPr>
          </a:p>
        </p:txBody>
      </p:sp>
      <p:sp>
        <p:nvSpPr>
          <p:cNvPr id="29702"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22F7E6D-5C14-47EB-BFBF-7D44F1B2B9EA}" type="slidenum">
              <a:rPr lang="en-US" altLang="en-US" sz="1200" smtClean="0">
                <a:solidFill>
                  <a:srgbClr val="404040"/>
                </a:solidFill>
              </a:rPr>
              <a:pPr>
                <a:spcBef>
                  <a:spcPct val="0"/>
                </a:spcBef>
                <a:buFontTx/>
                <a:buNone/>
              </a:pPr>
              <a:t>71</a:t>
            </a:fld>
            <a:endParaRPr lang="en-US" altLang="en-US" sz="1200" smtClean="0">
              <a:solidFill>
                <a:srgbClr val="404040"/>
              </a:solidFill>
            </a:endParaRPr>
          </a:p>
        </p:txBody>
      </p:sp>
      <p:sp>
        <p:nvSpPr>
          <p:cNvPr id="8" name="Content Placeholder 2"/>
          <p:cNvSpPr>
            <a:spLocks noGrp="1"/>
          </p:cNvSpPr>
          <p:nvPr>
            <p:ph idx="1"/>
          </p:nvPr>
        </p:nvSpPr>
        <p:spPr>
          <a:xfrm>
            <a:off x="884238" y="2201863"/>
            <a:ext cx="7802562" cy="3054350"/>
          </a:xfrm>
        </p:spPr>
        <p:txBody>
          <a:bodyPr/>
          <a:lstStyle/>
          <a:p>
            <a:pPr>
              <a:buFont typeface="Arial" pitchFamily="34" charset="0"/>
              <a:buChar char="•"/>
              <a:defRPr/>
            </a:pPr>
            <a:endParaRPr lang="en-GB" sz="2000" dirty="0" smtClean="0">
              <a:latin typeface="Arial" pitchFamily="34" charset="0"/>
              <a:ea typeface="MS PGothic" pitchFamily="34" charset="-128"/>
              <a:cs typeface="Arial" pitchFamily="34" charset="0"/>
            </a:endParaRPr>
          </a:p>
          <a:p>
            <a:pPr marL="0" indent="0">
              <a:buFont typeface="Arial" charset="0"/>
              <a:buNone/>
              <a:defRPr/>
            </a:pPr>
            <a:r>
              <a:rPr lang="en-GB" b="1" dirty="0">
                <a:ea typeface="MS PGothic" pitchFamily="34" charset="-128"/>
              </a:rPr>
              <a:t>		 </a:t>
            </a:r>
            <a:endParaRPr lang="en-ZA" dirty="0">
              <a:ea typeface="MS PGothic" pitchFamily="34" charset="-128"/>
            </a:endParaRPr>
          </a:p>
        </p:txBody>
      </p:sp>
      <p:sp>
        <p:nvSpPr>
          <p:cNvPr id="13" name="Content Placeholder 2"/>
          <p:cNvSpPr txBox="1">
            <a:spLocks/>
          </p:cNvSpPr>
          <p:nvPr/>
        </p:nvSpPr>
        <p:spPr bwMode="auto">
          <a:xfrm>
            <a:off x="311763" y="1316838"/>
            <a:ext cx="8369135" cy="478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a:solidFill>
                <a:prstClr val="black"/>
              </a:solidFill>
            </a:endParaRPr>
          </a:p>
          <a:p>
            <a:pPr marL="0" indent="0">
              <a:buNone/>
              <a:defRPr/>
            </a:pPr>
            <a:endParaRPr lang="en-ZA" sz="1600" b="1" dirty="0">
              <a:solidFill>
                <a:prstClr val="black"/>
              </a:solidFill>
            </a:endParaRPr>
          </a:p>
          <a:p>
            <a:pPr algn="just">
              <a:buFont typeface="Wingdings" panose="05000000000000000000" pitchFamily="2" charset="2"/>
              <a:buChar char="Ø"/>
              <a:defRPr/>
            </a:pPr>
            <a:r>
              <a:rPr lang="en-ZA" sz="2000" dirty="0" smtClean="0">
                <a:solidFill>
                  <a:prstClr val="black"/>
                </a:solidFill>
              </a:rPr>
              <a:t>Progress </a:t>
            </a:r>
            <a:r>
              <a:rPr lang="en-ZA" sz="2000" dirty="0">
                <a:solidFill>
                  <a:prstClr val="black"/>
                </a:solidFill>
              </a:rPr>
              <a:t>on </a:t>
            </a:r>
            <a:r>
              <a:rPr lang="en-ZA" sz="2000" dirty="0" smtClean="0">
                <a:solidFill>
                  <a:prstClr val="black"/>
                </a:solidFill>
              </a:rPr>
              <a:t>procurement plan is </a:t>
            </a:r>
            <a:r>
              <a:rPr lang="en-ZA" sz="2000" dirty="0">
                <a:solidFill>
                  <a:prstClr val="black"/>
                </a:solidFill>
              </a:rPr>
              <a:t>monitored at the Office of the Commissioner</a:t>
            </a:r>
            <a:r>
              <a:rPr lang="en-ZA" sz="2000" dirty="0" smtClean="0">
                <a:solidFill>
                  <a:prstClr val="black"/>
                </a:solidFill>
              </a:rPr>
              <a:t>.</a:t>
            </a:r>
          </a:p>
          <a:p>
            <a:pPr algn="just">
              <a:buFont typeface="Wingdings" panose="05000000000000000000" pitchFamily="2" charset="2"/>
              <a:buChar char="Ø"/>
              <a:defRPr/>
            </a:pPr>
            <a:r>
              <a:rPr lang="en-ZA" sz="2000" dirty="0" smtClean="0">
                <a:solidFill>
                  <a:prstClr val="black"/>
                </a:solidFill>
              </a:rPr>
              <a:t>Letters were issued to Head of sections to indicate whether goods/services are still required where there was no progress.</a:t>
            </a:r>
            <a:endParaRPr lang="en-ZA" sz="2000" dirty="0">
              <a:solidFill>
                <a:prstClr val="black"/>
              </a:solidFill>
            </a:endParaRPr>
          </a:p>
        </p:txBody>
      </p:sp>
      <p:sp>
        <p:nvSpPr>
          <p:cNvPr id="10" name="TextBox 9"/>
          <p:cNvSpPr txBox="1"/>
          <p:nvPr/>
        </p:nvSpPr>
        <p:spPr>
          <a:xfrm>
            <a:off x="8405851" y="292104"/>
            <a:ext cx="376237"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71</a:t>
            </a:r>
            <a:endParaRPr lang="en-ZA" sz="1200" dirty="0">
              <a:solidFill>
                <a:prstClr val="black"/>
              </a:solidFill>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2885013467"/>
              </p:ext>
            </p:extLst>
          </p:nvPr>
        </p:nvGraphicFramePr>
        <p:xfrm>
          <a:off x="261132" y="1493044"/>
          <a:ext cx="8470324" cy="2415272"/>
        </p:xfrm>
        <a:graphic>
          <a:graphicData uri="http://schemas.openxmlformats.org/drawingml/2006/table">
            <a:tbl>
              <a:tblPr firstRow="1" firstCol="1" bandRow="1">
                <a:tableStyleId>{5C22544A-7EE6-4342-B048-85BDC9FD1C3A}</a:tableStyleId>
              </a:tblPr>
              <a:tblGrid>
                <a:gridCol w="2454962">
                  <a:extLst>
                    <a:ext uri="{9D8B030D-6E8A-4147-A177-3AD203B41FA5}">
                      <a16:colId xmlns:a16="http://schemas.microsoft.com/office/drawing/2014/main" xmlns="" val="20000"/>
                    </a:ext>
                  </a:extLst>
                </a:gridCol>
                <a:gridCol w="6015362">
                  <a:extLst>
                    <a:ext uri="{9D8B030D-6E8A-4147-A177-3AD203B41FA5}">
                      <a16:colId xmlns:a16="http://schemas.microsoft.com/office/drawing/2014/main" xmlns="" val="20001"/>
                    </a:ext>
                  </a:extLst>
                </a:gridCol>
              </a:tblGrid>
              <a:tr h="466648">
                <a:tc gridSpan="2">
                  <a:txBody>
                    <a:bodyPr/>
                    <a:lstStyle/>
                    <a:p>
                      <a:pPr marL="36195" marR="36195" algn="ctr">
                        <a:spcBef>
                          <a:spcPts val="600"/>
                        </a:spcBef>
                        <a:spcAft>
                          <a:spcPts val="600"/>
                        </a:spcAft>
                      </a:pPr>
                      <a:r>
                        <a:rPr lang="en-US" sz="1600" dirty="0" smtClean="0">
                          <a:effectLst/>
                        </a:rPr>
                        <a:t>Summary</a:t>
                      </a:r>
                      <a:endParaRPr lang="en-ZA" sz="1600" dirty="0">
                        <a:effectLst/>
                        <a:latin typeface="Arial"/>
                        <a:ea typeface="Times New Roman"/>
                        <a:cs typeface="Times New Roman"/>
                      </a:endParaRPr>
                    </a:p>
                  </a:txBody>
                  <a:tcPr marL="51435" marR="51435" marT="0" marB="0">
                    <a:solidFill>
                      <a:srgbClr val="C00000"/>
                    </a:solidFill>
                  </a:tcPr>
                </a:tc>
                <a:tc hMerge="1">
                  <a:txBody>
                    <a:bodyPr/>
                    <a:lstStyle/>
                    <a:p>
                      <a:endParaRPr lang="en-ZA"/>
                    </a:p>
                  </a:txBody>
                  <a:tcPr/>
                </a:tc>
                <a:extLst>
                  <a:ext uri="{0D108BD9-81ED-4DB2-BD59-A6C34878D82A}">
                    <a16:rowId xmlns:a16="http://schemas.microsoft.com/office/drawing/2014/main" xmlns="" val="10000"/>
                  </a:ext>
                </a:extLst>
              </a:tr>
              <a:tr h="435031">
                <a:tc>
                  <a:txBody>
                    <a:bodyPr/>
                    <a:lstStyle/>
                    <a:p>
                      <a:pPr marL="36195" marR="36195" algn="ctr">
                        <a:spcBef>
                          <a:spcPts val="600"/>
                        </a:spcBef>
                        <a:spcAft>
                          <a:spcPts val="600"/>
                        </a:spcAft>
                      </a:pPr>
                      <a:r>
                        <a:rPr lang="en-US" sz="1600" dirty="0" smtClean="0">
                          <a:effectLst/>
                        </a:rPr>
                        <a:t>6</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tc>
                  <a:txBody>
                    <a:bodyPr/>
                    <a:lstStyle/>
                    <a:p>
                      <a:pPr marL="36195" marR="36195">
                        <a:spcBef>
                          <a:spcPts val="600"/>
                        </a:spcBef>
                        <a:spcAft>
                          <a:spcPts val="600"/>
                        </a:spcAft>
                      </a:pPr>
                      <a:r>
                        <a:rPr lang="en-US" sz="1600" dirty="0">
                          <a:effectLst/>
                        </a:rPr>
                        <a:t>Tender process in </a:t>
                      </a:r>
                      <a:r>
                        <a:rPr lang="en-US" sz="1600" dirty="0" smtClean="0">
                          <a:effectLst/>
                        </a:rPr>
                        <a:t>progress (22.23%)</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extLst>
                  <a:ext uri="{0D108BD9-81ED-4DB2-BD59-A6C34878D82A}">
                    <a16:rowId xmlns:a16="http://schemas.microsoft.com/office/drawing/2014/main" xmlns="" val="10001"/>
                  </a:ext>
                </a:extLst>
              </a:tr>
              <a:tr h="384019">
                <a:tc>
                  <a:txBody>
                    <a:bodyPr/>
                    <a:lstStyle/>
                    <a:p>
                      <a:pPr marL="36195" marR="36195" algn="ctr">
                        <a:spcBef>
                          <a:spcPts val="600"/>
                        </a:spcBef>
                        <a:spcAft>
                          <a:spcPts val="600"/>
                        </a:spcAft>
                      </a:pPr>
                      <a:r>
                        <a:rPr lang="en-US" sz="1600" dirty="0" smtClean="0">
                          <a:effectLst/>
                          <a:latin typeface="+mn-lt"/>
                          <a:ea typeface="+mn-ea"/>
                          <a:cs typeface="+mn-cs"/>
                        </a:rPr>
                        <a:t>8</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tc>
                  <a:txBody>
                    <a:bodyPr/>
                    <a:lstStyle/>
                    <a:p>
                      <a:pPr marL="36195" marR="36195" algn="just">
                        <a:spcBef>
                          <a:spcPts val="600"/>
                        </a:spcBef>
                        <a:spcAft>
                          <a:spcPts val="600"/>
                        </a:spcAft>
                      </a:pPr>
                      <a:r>
                        <a:rPr lang="en-US" sz="1600" dirty="0">
                          <a:effectLst/>
                        </a:rPr>
                        <a:t>Draft specification received but not yet finalized and approved by the </a:t>
                      </a:r>
                      <a:r>
                        <a:rPr lang="en-US" sz="1600" dirty="0" smtClean="0">
                          <a:effectLst/>
                        </a:rPr>
                        <a:t>BSC (29.63%)</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extLst>
                  <a:ext uri="{0D108BD9-81ED-4DB2-BD59-A6C34878D82A}">
                    <a16:rowId xmlns:a16="http://schemas.microsoft.com/office/drawing/2014/main" xmlns="" val="10002"/>
                  </a:ext>
                </a:extLst>
              </a:tr>
              <a:tr h="341971">
                <a:tc>
                  <a:txBody>
                    <a:bodyPr/>
                    <a:lstStyle/>
                    <a:p>
                      <a:pPr marL="36195" marR="36195" algn="ctr">
                        <a:spcBef>
                          <a:spcPts val="600"/>
                        </a:spcBef>
                        <a:spcAft>
                          <a:spcPts val="600"/>
                        </a:spcAft>
                      </a:pPr>
                      <a:r>
                        <a:rPr lang="en-US" sz="1600" dirty="0" smtClean="0">
                          <a:effectLst/>
                          <a:latin typeface="+mn-lt"/>
                          <a:ea typeface="+mn-ea"/>
                          <a:cs typeface="+mn-cs"/>
                        </a:rPr>
                        <a:t>8</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tc>
                  <a:txBody>
                    <a:bodyPr/>
                    <a:lstStyle/>
                    <a:p>
                      <a:pPr marL="36195" marR="36195">
                        <a:spcBef>
                          <a:spcPts val="600"/>
                        </a:spcBef>
                        <a:spcAft>
                          <a:spcPts val="600"/>
                        </a:spcAft>
                      </a:pPr>
                      <a:r>
                        <a:rPr lang="en-US" sz="1600" dirty="0">
                          <a:effectLst/>
                        </a:rPr>
                        <a:t>No </a:t>
                      </a:r>
                      <a:r>
                        <a:rPr lang="en-US" sz="1600" dirty="0" smtClean="0">
                          <a:effectLst/>
                        </a:rPr>
                        <a:t>progress (29.63%)</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extLst>
                  <a:ext uri="{0D108BD9-81ED-4DB2-BD59-A6C34878D82A}">
                    <a16:rowId xmlns:a16="http://schemas.microsoft.com/office/drawing/2014/main" xmlns="" val="10003"/>
                  </a:ext>
                </a:extLst>
              </a:tr>
              <a:tr h="341971">
                <a:tc>
                  <a:txBody>
                    <a:bodyPr/>
                    <a:lstStyle/>
                    <a:p>
                      <a:pPr marL="36195" marR="36195" algn="ctr">
                        <a:spcBef>
                          <a:spcPts val="600"/>
                        </a:spcBef>
                        <a:spcAft>
                          <a:spcPts val="600"/>
                        </a:spcAft>
                      </a:pPr>
                      <a:r>
                        <a:rPr lang="en-US" sz="1600" dirty="0" smtClean="0">
                          <a:effectLst/>
                          <a:latin typeface="+mn-lt"/>
                          <a:ea typeface="+mn-ea"/>
                          <a:cs typeface="+mn-cs"/>
                        </a:rPr>
                        <a:t>5</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tc>
                  <a:txBody>
                    <a:bodyPr/>
                    <a:lstStyle/>
                    <a:p>
                      <a:pPr marL="36195" marR="36195">
                        <a:spcBef>
                          <a:spcPts val="600"/>
                        </a:spcBef>
                        <a:spcAft>
                          <a:spcPts val="600"/>
                        </a:spcAft>
                      </a:pPr>
                      <a:r>
                        <a:rPr lang="en-US" sz="1600" dirty="0">
                          <a:effectLst/>
                        </a:rPr>
                        <a:t>Tender process finalized and contract </a:t>
                      </a:r>
                      <a:r>
                        <a:rPr lang="en-US" sz="1600" dirty="0" smtClean="0">
                          <a:effectLst/>
                        </a:rPr>
                        <a:t>signed (18.52%)</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extLst>
                  <a:ext uri="{0D108BD9-81ED-4DB2-BD59-A6C34878D82A}">
                    <a16:rowId xmlns:a16="http://schemas.microsoft.com/office/drawing/2014/main" xmlns="" val="10004"/>
                  </a:ext>
                </a:extLst>
              </a:tr>
              <a:tr h="341971">
                <a:tc>
                  <a:txBody>
                    <a:bodyPr/>
                    <a:lstStyle/>
                    <a:p>
                      <a:pPr marL="36195" marR="36195" algn="ctr">
                        <a:spcBef>
                          <a:spcPts val="600"/>
                        </a:spcBef>
                        <a:spcAft>
                          <a:spcPts val="600"/>
                        </a:spcAft>
                      </a:pPr>
                      <a:r>
                        <a:rPr lang="en-US" sz="1600" b="1" dirty="0" smtClean="0">
                          <a:effectLst/>
                        </a:rPr>
                        <a:t>TOTAL</a:t>
                      </a:r>
                      <a:endParaRPr lang="en-ZA" sz="1600" b="1" dirty="0">
                        <a:effectLst/>
                        <a:latin typeface="Arial"/>
                        <a:ea typeface="Times New Roman"/>
                        <a:cs typeface="Times New Roman"/>
                      </a:endParaRPr>
                    </a:p>
                  </a:txBody>
                  <a:tcPr marL="51435" marR="51435" marT="0" marB="0">
                    <a:solidFill>
                      <a:srgbClr val="C00000"/>
                    </a:solidFill>
                  </a:tcPr>
                </a:tc>
                <a:tc>
                  <a:txBody>
                    <a:bodyPr/>
                    <a:lstStyle/>
                    <a:p>
                      <a:pPr marL="36195" marR="36195">
                        <a:spcBef>
                          <a:spcPts val="600"/>
                        </a:spcBef>
                        <a:spcAft>
                          <a:spcPts val="600"/>
                        </a:spcAft>
                      </a:pPr>
                      <a:r>
                        <a:rPr lang="en-US" sz="1600" b="1" dirty="0" smtClean="0">
                          <a:solidFill>
                            <a:schemeClr val="bg1"/>
                          </a:solidFill>
                          <a:effectLst/>
                        </a:rPr>
                        <a:t>27</a:t>
                      </a:r>
                      <a:endParaRPr lang="en-ZA" sz="1600" b="1" dirty="0">
                        <a:solidFill>
                          <a:schemeClr val="bg1"/>
                        </a:solidFill>
                        <a:effectLst/>
                        <a:latin typeface="Arial"/>
                        <a:ea typeface="Times New Roman"/>
                        <a:cs typeface="Times New Roman"/>
                      </a:endParaRPr>
                    </a:p>
                  </a:txBody>
                  <a:tcPr marL="51435" marR="51435" marT="0" marB="0">
                    <a:solidFill>
                      <a:srgbClr val="C00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914526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72</a:t>
            </a:fld>
            <a:endParaRPr lang="en-US" altLang="en-US" sz="1200">
              <a:solidFill>
                <a:srgbClr val="898989"/>
              </a:solidFill>
            </a:endParaRPr>
          </a:p>
        </p:txBody>
      </p:sp>
      <p:sp>
        <p:nvSpPr>
          <p:cNvPr id="5" name="Title 1"/>
          <p:cNvSpPr>
            <a:spLocks noGrp="1"/>
          </p:cNvSpPr>
          <p:nvPr>
            <p:ph type="title"/>
          </p:nvPr>
        </p:nvSpPr>
        <p:spPr>
          <a:xfrm>
            <a:off x="484706" y="2559420"/>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CONTRACT MANAGEMENT</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244" y="405191"/>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72</a:t>
            </a:r>
            <a:endParaRPr lang="en-ZA" sz="1200" dirty="0">
              <a:solidFill>
                <a:prstClr val="black"/>
              </a:solidFill>
            </a:endParaRPr>
          </a:p>
        </p:txBody>
      </p:sp>
    </p:spTree>
    <p:extLst>
      <p:ext uri="{BB962C8B-B14F-4D97-AF65-F5344CB8AC3E}">
        <p14:creationId xmlns:p14="http://schemas.microsoft.com/office/powerpoint/2010/main" xmlns="" val="2524004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5537238"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US" altLang="en-US" sz="1000" smtClean="0">
                <a:solidFill>
                  <a:srgbClr val="FFFFFF"/>
                </a:solidFill>
                <a:latin typeface="Arial" charset="0"/>
              </a:rPr>
              <a:t>Chief Directorate Communication  |  2011.00.00</a:t>
            </a:r>
          </a:p>
        </p:txBody>
      </p:sp>
      <p:sp>
        <p:nvSpPr>
          <p:cNvPr id="29699" name="Title 1"/>
          <p:cNvSpPr>
            <a:spLocks noGrp="1"/>
          </p:cNvSpPr>
          <p:nvPr>
            <p:ph type="title"/>
          </p:nvPr>
        </p:nvSpPr>
        <p:spPr>
          <a:xfrm>
            <a:off x="-302821" y="430213"/>
            <a:ext cx="8708635" cy="906462"/>
          </a:xfrm>
        </p:spPr>
        <p:txBody>
          <a:bodyPr/>
          <a:lstStyle/>
          <a:p>
            <a:r>
              <a:rPr lang="en-ZA" altLang="en-US" sz="3200" b="1" dirty="0" smtClean="0">
                <a:solidFill>
                  <a:prstClr val="black"/>
                </a:solidFill>
                <a:ea typeface="ＭＳ Ｐゴシック" pitchFamily="-111" charset="-128"/>
              </a:rPr>
              <a:t>              </a:t>
            </a:r>
            <a:r>
              <a:rPr lang="en-ZA" sz="3200" b="1" dirty="0" smtClean="0">
                <a:solidFill>
                  <a:prstClr val="black"/>
                </a:solidFill>
              </a:rPr>
              <a:t>PROGRESS </a:t>
            </a:r>
            <a:r>
              <a:rPr lang="en-ZA" sz="3200" b="1" dirty="0">
                <a:solidFill>
                  <a:prstClr val="black"/>
                </a:solidFill>
              </a:rPr>
              <a:t>ON </a:t>
            </a:r>
            <a:r>
              <a:rPr lang="en-ZA" altLang="en-US" sz="3200" b="1" dirty="0" smtClean="0">
                <a:solidFill>
                  <a:prstClr val="black"/>
                </a:solidFill>
                <a:ea typeface="ＭＳ Ｐゴシック" pitchFamily="-111" charset="-128"/>
              </a:rPr>
              <a:t>CONTRACT MANAGEMENT</a:t>
            </a:r>
            <a:endParaRPr lang="en-US" altLang="en-US" sz="2600" b="1" u="sng" dirty="0" smtClean="0">
              <a:latin typeface="Arial" charset="0"/>
              <a:cs typeface="Arial" charset="0"/>
            </a:endParaRPr>
          </a:p>
        </p:txBody>
      </p:sp>
      <p:sp>
        <p:nvSpPr>
          <p:cNvPr id="29700" name="Title 1"/>
          <p:cNvSpPr txBox="1">
            <a:spLocks/>
          </p:cNvSpPr>
          <p:nvPr/>
        </p:nvSpPr>
        <p:spPr bwMode="auto">
          <a:xfrm>
            <a:off x="884239"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eaLnBrk="0" fontAlgn="base" hangingPunct="0">
              <a:spcAft>
                <a:spcPct val="0"/>
              </a:spcAft>
              <a:buFontTx/>
              <a:buNone/>
            </a:pPr>
            <a:endParaRPr lang="en-ZA" altLang="en-US" sz="2400" smtClean="0">
              <a:solidFill>
                <a:srgbClr val="000000"/>
              </a:solidFill>
              <a:latin typeface="Arial" charset="0"/>
              <a:cs typeface="Arial" charset="0"/>
            </a:endParaRPr>
          </a:p>
        </p:txBody>
      </p:sp>
      <p:sp>
        <p:nvSpPr>
          <p:cNvPr id="29701" name="Title 1"/>
          <p:cNvSpPr txBox="1">
            <a:spLocks/>
          </p:cNvSpPr>
          <p:nvPr/>
        </p:nvSpPr>
        <p:spPr bwMode="auto">
          <a:xfrm>
            <a:off x="5973765"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endParaRPr lang="en-US" altLang="en-US" sz="1000" dirty="0" smtClean="0">
              <a:solidFill>
                <a:srgbClr val="FFFFFF"/>
              </a:solidFill>
              <a:latin typeface="Arial" charset="0"/>
            </a:endParaRPr>
          </a:p>
        </p:txBody>
      </p:sp>
      <p:sp>
        <p:nvSpPr>
          <p:cNvPr id="29702"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22F7E6D-5C14-47EB-BFBF-7D44F1B2B9EA}" type="slidenum">
              <a:rPr lang="en-US" altLang="en-US" sz="1200" smtClean="0">
                <a:solidFill>
                  <a:srgbClr val="404040"/>
                </a:solidFill>
              </a:rPr>
              <a:pPr>
                <a:spcBef>
                  <a:spcPct val="0"/>
                </a:spcBef>
                <a:buFontTx/>
                <a:buNone/>
              </a:pPr>
              <a:t>73</a:t>
            </a:fld>
            <a:endParaRPr lang="en-US" altLang="en-US" sz="1200" smtClean="0">
              <a:solidFill>
                <a:srgbClr val="404040"/>
              </a:solidFill>
            </a:endParaRPr>
          </a:p>
        </p:txBody>
      </p:sp>
      <p:sp>
        <p:nvSpPr>
          <p:cNvPr id="8" name="Content Placeholder 2"/>
          <p:cNvSpPr>
            <a:spLocks noGrp="1"/>
          </p:cNvSpPr>
          <p:nvPr>
            <p:ph idx="1"/>
          </p:nvPr>
        </p:nvSpPr>
        <p:spPr>
          <a:xfrm>
            <a:off x="884238" y="2201863"/>
            <a:ext cx="7802562" cy="3054350"/>
          </a:xfrm>
        </p:spPr>
        <p:txBody>
          <a:bodyPr/>
          <a:lstStyle/>
          <a:p>
            <a:pPr>
              <a:buFont typeface="Arial" pitchFamily="34" charset="0"/>
              <a:buChar char="•"/>
              <a:defRPr/>
            </a:pPr>
            <a:endParaRPr lang="en-GB" sz="2000" dirty="0" smtClean="0">
              <a:latin typeface="Arial" pitchFamily="34" charset="0"/>
              <a:ea typeface="MS PGothic" pitchFamily="34" charset="-128"/>
              <a:cs typeface="Arial" pitchFamily="34" charset="0"/>
            </a:endParaRPr>
          </a:p>
          <a:p>
            <a:pPr marL="0" indent="0">
              <a:buFont typeface="Arial" charset="0"/>
              <a:buNone/>
              <a:defRPr/>
            </a:pPr>
            <a:r>
              <a:rPr lang="en-GB" b="1" dirty="0">
                <a:ea typeface="MS PGothic" pitchFamily="34" charset="-128"/>
              </a:rPr>
              <a:t>		 </a:t>
            </a:r>
            <a:endParaRPr lang="en-ZA" dirty="0">
              <a:ea typeface="MS PGothic" pitchFamily="34" charset="-128"/>
            </a:endParaRPr>
          </a:p>
        </p:txBody>
      </p:sp>
      <p:sp>
        <p:nvSpPr>
          <p:cNvPr id="13" name="Content Placeholder 2"/>
          <p:cNvSpPr txBox="1">
            <a:spLocks/>
          </p:cNvSpPr>
          <p:nvPr/>
        </p:nvSpPr>
        <p:spPr bwMode="auto">
          <a:xfrm>
            <a:off x="311763" y="1162851"/>
            <a:ext cx="8369135" cy="478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smtClean="0">
              <a:solidFill>
                <a:prstClr val="black"/>
              </a:solidFill>
            </a:endParaRPr>
          </a:p>
          <a:p>
            <a:pPr marL="0" indent="0">
              <a:buNone/>
              <a:defRPr/>
            </a:pPr>
            <a:endParaRPr lang="en-ZA" sz="1600" b="1" dirty="0">
              <a:solidFill>
                <a:prstClr val="black"/>
              </a:solidFill>
            </a:endParaRPr>
          </a:p>
          <a:p>
            <a:pPr marL="0" indent="0">
              <a:buNone/>
              <a:defRPr/>
            </a:pPr>
            <a:endParaRPr lang="en-ZA" sz="1600" b="1" dirty="0" smtClean="0">
              <a:solidFill>
                <a:prstClr val="black"/>
              </a:solidFill>
            </a:endParaRPr>
          </a:p>
          <a:p>
            <a:pPr algn="just">
              <a:buFont typeface="Wingdings" panose="05000000000000000000" pitchFamily="2" charset="2"/>
              <a:buChar char="Ø"/>
              <a:defRPr/>
            </a:pPr>
            <a:r>
              <a:rPr lang="en-ZA" sz="2000" dirty="0" smtClean="0">
                <a:solidFill>
                  <a:prstClr val="black"/>
                </a:solidFill>
              </a:rPr>
              <a:t>Progress </a:t>
            </a:r>
            <a:r>
              <a:rPr lang="en-ZA" sz="2000" dirty="0">
                <a:solidFill>
                  <a:prstClr val="black"/>
                </a:solidFill>
              </a:rPr>
              <a:t>on </a:t>
            </a:r>
            <a:r>
              <a:rPr lang="en-ZA" sz="2000" dirty="0" smtClean="0">
                <a:solidFill>
                  <a:prstClr val="black"/>
                </a:solidFill>
              </a:rPr>
              <a:t>contract matrix is </a:t>
            </a:r>
            <a:r>
              <a:rPr lang="en-ZA" sz="2000" dirty="0">
                <a:solidFill>
                  <a:prstClr val="black"/>
                </a:solidFill>
              </a:rPr>
              <a:t>monitored at the Office of the Commissioner.</a:t>
            </a:r>
          </a:p>
        </p:txBody>
      </p:sp>
      <p:sp>
        <p:nvSpPr>
          <p:cNvPr id="10" name="TextBox 9"/>
          <p:cNvSpPr txBox="1"/>
          <p:nvPr/>
        </p:nvSpPr>
        <p:spPr>
          <a:xfrm>
            <a:off x="8405851" y="292104"/>
            <a:ext cx="376237" cy="276225"/>
          </a:xfrm>
          <a:prstGeom prst="rect">
            <a:avLst/>
          </a:prstGeom>
          <a:solidFill>
            <a:schemeClr val="accent2"/>
          </a:solidFill>
        </p:spPr>
        <p:txBody>
          <a:bodyPr>
            <a:spAutoFit/>
          </a:bodyPr>
          <a:lstStyle/>
          <a:p>
            <a:pPr>
              <a:defRPr/>
            </a:pPr>
            <a:r>
              <a:rPr lang="en-ZA" sz="1200" dirty="0" smtClean="0">
                <a:solidFill>
                  <a:prstClr val="black"/>
                </a:solidFill>
                <a:ea typeface="ＭＳ Ｐゴシック" pitchFamily="34" charset="-128"/>
              </a:rPr>
              <a:t>73</a:t>
            </a:r>
            <a:endParaRPr lang="en-ZA" sz="1200" dirty="0">
              <a:solidFill>
                <a:prstClr val="black"/>
              </a:solidFill>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2931642204"/>
              </p:ext>
            </p:extLst>
          </p:nvPr>
        </p:nvGraphicFramePr>
        <p:xfrm>
          <a:off x="311726" y="1574379"/>
          <a:ext cx="8580753" cy="2155760"/>
        </p:xfrm>
        <a:graphic>
          <a:graphicData uri="http://schemas.openxmlformats.org/drawingml/2006/table">
            <a:tbl>
              <a:tblPr firstRow="1" firstCol="1" bandRow="1">
                <a:tableStyleId>{5C22544A-7EE6-4342-B048-85BDC9FD1C3A}</a:tableStyleId>
              </a:tblPr>
              <a:tblGrid>
                <a:gridCol w="2454962">
                  <a:extLst>
                    <a:ext uri="{9D8B030D-6E8A-4147-A177-3AD203B41FA5}">
                      <a16:colId xmlns:a16="http://schemas.microsoft.com/office/drawing/2014/main" xmlns="" val="20000"/>
                    </a:ext>
                  </a:extLst>
                </a:gridCol>
                <a:gridCol w="6125791">
                  <a:extLst>
                    <a:ext uri="{9D8B030D-6E8A-4147-A177-3AD203B41FA5}">
                      <a16:colId xmlns:a16="http://schemas.microsoft.com/office/drawing/2014/main" xmlns="" val="20001"/>
                    </a:ext>
                  </a:extLst>
                </a:gridCol>
              </a:tblGrid>
              <a:tr h="466648">
                <a:tc gridSpan="2">
                  <a:txBody>
                    <a:bodyPr/>
                    <a:lstStyle/>
                    <a:p>
                      <a:pPr marL="36195" marR="36195" algn="ctr">
                        <a:spcBef>
                          <a:spcPts val="600"/>
                        </a:spcBef>
                        <a:spcAft>
                          <a:spcPts val="600"/>
                        </a:spcAft>
                      </a:pPr>
                      <a:r>
                        <a:rPr lang="en-US" sz="1600" dirty="0">
                          <a:effectLst/>
                        </a:rPr>
                        <a:t>Summary</a:t>
                      </a:r>
                      <a:endParaRPr lang="en-ZA" sz="1600" dirty="0">
                        <a:effectLst/>
                        <a:latin typeface="Arial"/>
                        <a:ea typeface="Times New Roman"/>
                        <a:cs typeface="Times New Roman"/>
                      </a:endParaRPr>
                    </a:p>
                  </a:txBody>
                  <a:tcPr marL="51435" marR="51435" marT="0" marB="0">
                    <a:solidFill>
                      <a:srgbClr val="C00000"/>
                    </a:solidFill>
                  </a:tcPr>
                </a:tc>
                <a:tc hMerge="1">
                  <a:txBody>
                    <a:bodyPr/>
                    <a:lstStyle/>
                    <a:p>
                      <a:endParaRPr lang="en-ZA"/>
                    </a:p>
                  </a:txBody>
                  <a:tcPr/>
                </a:tc>
                <a:extLst>
                  <a:ext uri="{0D108BD9-81ED-4DB2-BD59-A6C34878D82A}">
                    <a16:rowId xmlns:a16="http://schemas.microsoft.com/office/drawing/2014/main" xmlns="" val="10000"/>
                  </a:ext>
                </a:extLst>
              </a:tr>
              <a:tr h="435031">
                <a:tc>
                  <a:txBody>
                    <a:bodyPr/>
                    <a:lstStyle/>
                    <a:p>
                      <a:pPr marL="36195" marR="36195" algn="ctr">
                        <a:spcBef>
                          <a:spcPts val="600"/>
                        </a:spcBef>
                        <a:spcAft>
                          <a:spcPts val="600"/>
                        </a:spcAft>
                      </a:pPr>
                      <a:r>
                        <a:rPr lang="en-ZA" sz="1600" dirty="0" smtClean="0">
                          <a:effectLst/>
                          <a:latin typeface="+mj-lt"/>
                          <a:ea typeface="Times New Roman"/>
                          <a:cs typeface="Times New Roman"/>
                        </a:rPr>
                        <a:t>29</a:t>
                      </a:r>
                      <a:endParaRPr lang="en-ZA" sz="1600" dirty="0">
                        <a:effectLst/>
                        <a:latin typeface="+mj-lt"/>
                        <a:ea typeface="Times New Roman"/>
                        <a:cs typeface="Times New Roman"/>
                      </a:endParaRPr>
                    </a:p>
                  </a:txBody>
                  <a:tcPr marL="51435" marR="51435" marT="0" marB="0">
                    <a:solidFill>
                      <a:schemeClr val="accent2">
                        <a:lumMod val="60000"/>
                        <a:lumOff val="40000"/>
                      </a:schemeClr>
                    </a:solidFill>
                  </a:tcPr>
                </a:tc>
                <a:tc>
                  <a:txBody>
                    <a:bodyPr/>
                    <a:lstStyle/>
                    <a:p>
                      <a:pPr marL="36195" marR="36195" lvl="0" indent="0" algn="l" defTabSz="4572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Active contracts</a:t>
                      </a:r>
                      <a:endParaRPr kumimoji="0" lang="en-ZA" sz="1600" b="0" i="0" u="none" strike="noStrike" kern="1200" cap="none" spc="0" normalizeH="0" baseline="0" noProof="0" dirty="0" smtClean="0">
                        <a:ln>
                          <a:noFill/>
                        </a:ln>
                        <a:solidFill>
                          <a:prstClr val="black"/>
                        </a:solidFill>
                        <a:effectLst/>
                        <a:uLnTx/>
                        <a:uFillTx/>
                        <a:latin typeface="Arial"/>
                        <a:ea typeface="Times New Roman"/>
                        <a:cs typeface="Times New Roman"/>
                      </a:endParaRPr>
                    </a:p>
                  </a:txBody>
                  <a:tcPr marL="51435" marR="51435" marT="0" marB="0">
                    <a:solidFill>
                      <a:schemeClr val="accent2">
                        <a:lumMod val="60000"/>
                        <a:lumOff val="40000"/>
                      </a:schemeClr>
                    </a:solidFill>
                  </a:tcPr>
                </a:tc>
                <a:extLst>
                  <a:ext uri="{0D108BD9-81ED-4DB2-BD59-A6C34878D82A}">
                    <a16:rowId xmlns:a16="http://schemas.microsoft.com/office/drawing/2014/main" xmlns="" val="10001"/>
                  </a:ext>
                </a:extLst>
              </a:tr>
              <a:tr h="435031">
                <a:tc>
                  <a:txBody>
                    <a:bodyPr/>
                    <a:lstStyle/>
                    <a:p>
                      <a:pPr marL="36195" marR="36195" algn="ctr">
                        <a:spcBef>
                          <a:spcPts val="600"/>
                        </a:spcBef>
                        <a:spcAft>
                          <a:spcPts val="600"/>
                        </a:spcAft>
                      </a:pPr>
                      <a:r>
                        <a:rPr lang="en-ZA" sz="1600" dirty="0" smtClean="0">
                          <a:effectLst/>
                          <a:latin typeface="+mj-lt"/>
                          <a:ea typeface="Times New Roman"/>
                          <a:cs typeface="Times New Roman"/>
                        </a:rPr>
                        <a:t>6</a:t>
                      </a:r>
                      <a:endParaRPr lang="en-ZA" sz="1600" dirty="0">
                        <a:effectLst/>
                        <a:latin typeface="+mj-lt"/>
                        <a:ea typeface="Times New Roman"/>
                        <a:cs typeface="Times New Roman"/>
                      </a:endParaRPr>
                    </a:p>
                  </a:txBody>
                  <a:tcPr marL="51435" marR="51435" marT="0" marB="0">
                    <a:solidFill>
                      <a:schemeClr val="accent2">
                        <a:lumMod val="60000"/>
                        <a:lumOff val="40000"/>
                      </a:schemeClr>
                    </a:solidFill>
                  </a:tcPr>
                </a:tc>
                <a:tc>
                  <a:txBody>
                    <a:bodyPr/>
                    <a:lstStyle/>
                    <a:p>
                      <a:pPr marL="36195" marR="36195" lvl="0" indent="0" algn="l" defTabSz="457200" rtl="0" eaLnBrk="1" fontAlgn="auto" latinLnBrk="0" hangingPunct="1">
                        <a:lnSpc>
                          <a:spcPct val="100000"/>
                        </a:lnSpc>
                        <a:spcBef>
                          <a:spcPts val="600"/>
                        </a:spcBef>
                        <a:spcAft>
                          <a:spcPts val="60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j-lt"/>
                          <a:ea typeface="Times New Roman"/>
                          <a:cs typeface="Times New Roman"/>
                        </a:rPr>
                        <a:t>Transversal contracts</a:t>
                      </a:r>
                    </a:p>
                  </a:txBody>
                  <a:tcPr marL="51435" marR="51435" marT="0" marB="0">
                    <a:solidFill>
                      <a:schemeClr val="accent2">
                        <a:lumMod val="60000"/>
                        <a:lumOff val="40000"/>
                      </a:schemeClr>
                    </a:solidFill>
                  </a:tcPr>
                </a:tc>
                <a:extLst>
                  <a:ext uri="{0D108BD9-81ED-4DB2-BD59-A6C34878D82A}">
                    <a16:rowId xmlns:a16="http://schemas.microsoft.com/office/drawing/2014/main" xmlns="" val="10002"/>
                  </a:ext>
                </a:extLst>
              </a:tr>
              <a:tr h="435031">
                <a:tc>
                  <a:txBody>
                    <a:bodyPr/>
                    <a:lstStyle/>
                    <a:p>
                      <a:pPr marL="36195" marR="36195" algn="ctr">
                        <a:spcBef>
                          <a:spcPts val="600"/>
                        </a:spcBef>
                        <a:spcAft>
                          <a:spcPts val="600"/>
                        </a:spcAft>
                      </a:pPr>
                      <a:r>
                        <a:rPr lang="en-US" sz="1600" dirty="0" smtClean="0">
                          <a:effectLst/>
                        </a:rPr>
                        <a:t>1</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tc>
                  <a:txBody>
                    <a:bodyPr/>
                    <a:lstStyle/>
                    <a:p>
                      <a:pPr marL="36195" marR="36195">
                        <a:spcBef>
                          <a:spcPts val="600"/>
                        </a:spcBef>
                        <a:spcAft>
                          <a:spcPts val="600"/>
                        </a:spcAft>
                      </a:pPr>
                      <a:r>
                        <a:rPr lang="en-ZA" sz="1600" dirty="0" smtClean="0">
                          <a:effectLst/>
                          <a:latin typeface="+mn-lt"/>
                          <a:ea typeface="Times New Roman"/>
                          <a:cs typeface="Times New Roman"/>
                        </a:rPr>
                        <a:t>Expired contract</a:t>
                      </a:r>
                      <a:endParaRPr lang="en-ZA" sz="1600" dirty="0">
                        <a:effectLst/>
                        <a:latin typeface="+mn-lt"/>
                        <a:ea typeface="Times New Roman"/>
                        <a:cs typeface="Times New Roman"/>
                      </a:endParaRPr>
                    </a:p>
                  </a:txBody>
                  <a:tcPr marL="51435" marR="51435" marT="0" marB="0">
                    <a:solidFill>
                      <a:schemeClr val="accent2">
                        <a:lumMod val="60000"/>
                        <a:lumOff val="40000"/>
                      </a:schemeClr>
                    </a:solidFill>
                  </a:tcPr>
                </a:tc>
                <a:extLst>
                  <a:ext uri="{0D108BD9-81ED-4DB2-BD59-A6C34878D82A}">
                    <a16:rowId xmlns:a16="http://schemas.microsoft.com/office/drawing/2014/main" xmlns="" val="10003"/>
                  </a:ext>
                </a:extLst>
              </a:tr>
              <a:tr h="384019">
                <a:tc>
                  <a:txBody>
                    <a:bodyPr/>
                    <a:lstStyle/>
                    <a:p>
                      <a:pPr marL="36195" marR="36195" algn="ctr">
                        <a:spcBef>
                          <a:spcPts val="600"/>
                        </a:spcBef>
                        <a:spcAft>
                          <a:spcPts val="600"/>
                        </a:spcAft>
                      </a:pPr>
                      <a:r>
                        <a:rPr lang="en-US" sz="1600" dirty="0" smtClean="0">
                          <a:effectLst/>
                          <a:latin typeface="+mn-lt"/>
                          <a:ea typeface="+mn-ea"/>
                          <a:cs typeface="+mn-cs"/>
                        </a:rPr>
                        <a:t>1</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tc>
                  <a:txBody>
                    <a:bodyPr/>
                    <a:lstStyle/>
                    <a:p>
                      <a:pPr marL="36195" marR="36195" algn="just">
                        <a:spcBef>
                          <a:spcPts val="600"/>
                        </a:spcBef>
                        <a:spcAft>
                          <a:spcPts val="600"/>
                        </a:spcAft>
                      </a:pPr>
                      <a:r>
                        <a:rPr lang="en-US" sz="1600" dirty="0" smtClean="0">
                          <a:effectLst/>
                        </a:rPr>
                        <a:t>Funds on contract depleted</a:t>
                      </a:r>
                      <a:endParaRPr lang="en-ZA" sz="1600" dirty="0">
                        <a:effectLst/>
                        <a:latin typeface="Arial"/>
                        <a:ea typeface="Times New Roman"/>
                        <a:cs typeface="Times New Roman"/>
                      </a:endParaRPr>
                    </a:p>
                  </a:txBody>
                  <a:tcPr marL="51435" marR="51435" marT="0" marB="0">
                    <a:solidFill>
                      <a:schemeClr val="accent2">
                        <a:lumMod val="60000"/>
                        <a:lumOff val="4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4371669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74</a:t>
            </a:fld>
            <a:endParaRPr lang="en-US" altLang="en-US" sz="1200">
              <a:solidFill>
                <a:srgbClr val="898989"/>
              </a:solidFill>
            </a:endParaRPr>
          </a:p>
        </p:txBody>
      </p:sp>
      <p:sp>
        <p:nvSpPr>
          <p:cNvPr id="5" name="Title 1"/>
          <p:cNvSpPr>
            <a:spLocks noGrp="1"/>
          </p:cNvSpPr>
          <p:nvPr>
            <p:ph type="title"/>
          </p:nvPr>
        </p:nvSpPr>
        <p:spPr>
          <a:xfrm>
            <a:off x="309124" y="2613272"/>
            <a:ext cx="8229600" cy="1143000"/>
          </a:xfrm>
          <a:solidFill>
            <a:schemeClr val="bg1"/>
          </a:solidFill>
        </p:spPr>
        <p:txBody>
          <a:bodyPr/>
          <a:lstStyle/>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STRATEGIC RISK REGISTER</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335" y="405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74</a:t>
            </a:r>
            <a:endParaRPr lang="en-ZA" sz="1200" dirty="0">
              <a:solidFill>
                <a:prstClr val="black"/>
              </a:solidFill>
            </a:endParaRPr>
          </a:p>
        </p:txBody>
      </p:sp>
    </p:spTree>
    <p:extLst>
      <p:ext uri="{BB962C8B-B14F-4D97-AF65-F5344CB8AC3E}">
        <p14:creationId xmlns:p14="http://schemas.microsoft.com/office/powerpoint/2010/main" xmlns="" val="2212565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88913"/>
            <a:ext cx="8229600" cy="1143000"/>
          </a:xfrm>
        </p:spPr>
        <p:txBody>
          <a:bodyPr/>
          <a:lstStyle/>
          <a:p>
            <a:r>
              <a:rPr lang="en-ZA" altLang="en-US" sz="2800" b="1" dirty="0" smtClean="0">
                <a:ea typeface="ＭＳ Ｐゴシック" pitchFamily="34" charset="-128"/>
              </a:rPr>
              <a:t>Strategic Risks Update as at Q2</a:t>
            </a:r>
            <a:endParaRPr lang="en-ZA" altLang="en-US" sz="2800" dirty="0" smtClean="0">
              <a:ea typeface="ＭＳ Ｐゴシック" pitchFamily="34" charset="-128"/>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2008077914"/>
              </p:ext>
            </p:extLst>
          </p:nvPr>
        </p:nvGraphicFramePr>
        <p:xfrm>
          <a:off x="251521" y="1379544"/>
          <a:ext cx="8646482" cy="5217808"/>
        </p:xfrm>
        <a:graphic>
          <a:graphicData uri="http://schemas.openxmlformats.org/drawingml/2006/table">
            <a:tbl>
              <a:tblPr firstRow="1" bandRow="1">
                <a:tableStyleId>{5940675A-B579-460E-94D1-54222C63F5DA}</a:tableStyleId>
              </a:tblPr>
              <a:tblGrid>
                <a:gridCol w="344393">
                  <a:extLst>
                    <a:ext uri="{9D8B030D-6E8A-4147-A177-3AD203B41FA5}">
                      <a16:colId xmlns:a16="http://schemas.microsoft.com/office/drawing/2014/main" xmlns="" val="20000"/>
                    </a:ext>
                  </a:extLst>
                </a:gridCol>
                <a:gridCol w="795246">
                  <a:extLst>
                    <a:ext uri="{9D8B030D-6E8A-4147-A177-3AD203B41FA5}">
                      <a16:colId xmlns:a16="http://schemas.microsoft.com/office/drawing/2014/main" xmlns="" val="20001"/>
                    </a:ext>
                  </a:extLst>
                </a:gridCol>
                <a:gridCol w="1373764">
                  <a:extLst>
                    <a:ext uri="{9D8B030D-6E8A-4147-A177-3AD203B41FA5}">
                      <a16:colId xmlns:a16="http://schemas.microsoft.com/office/drawing/2014/main" xmlns="" val="20002"/>
                    </a:ext>
                  </a:extLst>
                </a:gridCol>
                <a:gridCol w="773159">
                  <a:extLst>
                    <a:ext uri="{9D8B030D-6E8A-4147-A177-3AD203B41FA5}">
                      <a16:colId xmlns:a16="http://schemas.microsoft.com/office/drawing/2014/main" xmlns="" val="20003"/>
                    </a:ext>
                  </a:extLst>
                </a:gridCol>
                <a:gridCol w="829199">
                  <a:extLst>
                    <a:ext uri="{9D8B030D-6E8A-4147-A177-3AD203B41FA5}">
                      <a16:colId xmlns:a16="http://schemas.microsoft.com/office/drawing/2014/main" xmlns="" val="20004"/>
                    </a:ext>
                  </a:extLst>
                </a:gridCol>
                <a:gridCol w="740355">
                  <a:extLst>
                    <a:ext uri="{9D8B030D-6E8A-4147-A177-3AD203B41FA5}">
                      <a16:colId xmlns:a16="http://schemas.microsoft.com/office/drawing/2014/main" xmlns="" val="20005"/>
                    </a:ext>
                  </a:extLst>
                </a:gridCol>
                <a:gridCol w="1490582">
                  <a:extLst>
                    <a:ext uri="{9D8B030D-6E8A-4147-A177-3AD203B41FA5}">
                      <a16:colId xmlns:a16="http://schemas.microsoft.com/office/drawing/2014/main" xmlns="" val="20006"/>
                    </a:ext>
                  </a:extLst>
                </a:gridCol>
                <a:gridCol w="2299784">
                  <a:extLst>
                    <a:ext uri="{9D8B030D-6E8A-4147-A177-3AD203B41FA5}">
                      <a16:colId xmlns:a16="http://schemas.microsoft.com/office/drawing/2014/main" xmlns="" val="20007"/>
                    </a:ext>
                  </a:extLst>
                </a:gridCol>
              </a:tblGrid>
              <a:tr h="823669">
                <a:tc>
                  <a:txBody>
                    <a:bodyPr/>
                    <a:lstStyle/>
                    <a:p>
                      <a:r>
                        <a:rPr lang="en-ZA" sz="1100" b="1" dirty="0" smtClean="0"/>
                        <a:t>No</a:t>
                      </a:r>
                      <a:endParaRPr lang="en-ZA" sz="1100" b="1" dirty="0"/>
                    </a:p>
                  </a:txBody>
                  <a:tcPr marL="91428" marR="91428" marT="45744" marB="45744">
                    <a:solidFill>
                      <a:schemeClr val="tx2">
                        <a:lumMod val="60000"/>
                        <a:lumOff val="40000"/>
                      </a:schemeClr>
                    </a:solidFill>
                  </a:tcPr>
                </a:tc>
                <a:tc>
                  <a:txBody>
                    <a:bodyPr/>
                    <a:lstStyle/>
                    <a:p>
                      <a:r>
                        <a:rPr lang="en-ZA" sz="1100" b="1" dirty="0" smtClean="0"/>
                        <a:t>Risk Name</a:t>
                      </a:r>
                      <a:endParaRPr lang="en-ZA" sz="1100" b="1" dirty="0"/>
                    </a:p>
                  </a:txBody>
                  <a:tcPr marL="91428" marR="91428" marT="45744" marB="45744">
                    <a:solidFill>
                      <a:schemeClr val="tx2">
                        <a:lumMod val="60000"/>
                        <a:lumOff val="40000"/>
                      </a:schemeClr>
                    </a:solidFill>
                  </a:tcPr>
                </a:tc>
                <a:tc>
                  <a:txBody>
                    <a:bodyPr/>
                    <a:lstStyle/>
                    <a:p>
                      <a:r>
                        <a:rPr lang="en-ZA" sz="1100" b="1" dirty="0" smtClean="0"/>
                        <a:t>Risk description</a:t>
                      </a:r>
                      <a:endParaRPr lang="en-ZA" sz="1100" b="1" dirty="0"/>
                    </a:p>
                  </a:txBody>
                  <a:tcPr marL="91428" marR="91428" marT="45744" marB="45744">
                    <a:solidFill>
                      <a:schemeClr val="tx2">
                        <a:lumMod val="60000"/>
                        <a:lumOff val="40000"/>
                      </a:schemeClr>
                    </a:solidFill>
                  </a:tcPr>
                </a:tc>
                <a:tc>
                  <a:txBody>
                    <a:bodyPr/>
                    <a:lstStyle/>
                    <a:p>
                      <a:r>
                        <a:rPr lang="en-ZA" sz="1100" b="1" dirty="0" smtClean="0"/>
                        <a:t>Residual Risk</a:t>
                      </a:r>
                      <a:r>
                        <a:rPr lang="en-ZA" sz="1100" b="1" baseline="0" dirty="0" smtClean="0"/>
                        <a:t> Exposure</a:t>
                      </a:r>
                      <a:endParaRPr lang="en-ZA" sz="1100" b="1" dirty="0"/>
                    </a:p>
                  </a:txBody>
                  <a:tcPr marL="91428" marR="91428" marT="45744" marB="45744">
                    <a:solidFill>
                      <a:schemeClr val="tx2">
                        <a:lumMod val="60000"/>
                        <a:lumOff val="40000"/>
                      </a:schemeClr>
                    </a:solidFill>
                  </a:tcPr>
                </a:tc>
                <a:tc>
                  <a:txBody>
                    <a:bodyPr/>
                    <a:lstStyle/>
                    <a:p>
                      <a:pPr marL="0" algn="l" defTabSz="457200" rtl="0" eaLnBrk="1" latinLnBrk="0" hangingPunct="1"/>
                      <a:r>
                        <a:rPr lang="en-ZA" sz="1100" b="1" kern="1200" dirty="0" smtClean="0">
                          <a:solidFill>
                            <a:schemeClr val="tx1"/>
                          </a:solidFill>
                          <a:latin typeface="+mn-lt"/>
                          <a:ea typeface="+mn-ea"/>
                          <a:cs typeface="+mn-cs"/>
                        </a:rPr>
                        <a:t>% Actions completed</a:t>
                      </a:r>
                      <a:endParaRPr lang="en-ZA" sz="1100" b="1" kern="1200" dirty="0">
                        <a:solidFill>
                          <a:schemeClr val="tx1"/>
                        </a:solidFill>
                        <a:latin typeface="+mn-lt"/>
                        <a:ea typeface="+mn-ea"/>
                        <a:cs typeface="+mn-cs"/>
                      </a:endParaRPr>
                    </a:p>
                  </a:txBody>
                  <a:tcPr marL="91431" marR="91431" marT="45735" marB="45735">
                    <a:solidFill>
                      <a:schemeClr val="tx2">
                        <a:lumMod val="60000"/>
                        <a:lumOff val="40000"/>
                      </a:schemeClr>
                    </a:solidFill>
                  </a:tcPr>
                </a:tc>
                <a:tc>
                  <a:txBody>
                    <a:bodyPr/>
                    <a:lstStyle/>
                    <a:p>
                      <a:pPr marL="0" algn="l" defTabSz="457200" rtl="0" eaLnBrk="1" latinLnBrk="0" hangingPunct="1"/>
                      <a:r>
                        <a:rPr lang="en-ZA" sz="1100" b="1" kern="1200" dirty="0" smtClean="0">
                          <a:solidFill>
                            <a:schemeClr val="tx1"/>
                          </a:solidFill>
                          <a:latin typeface="+mn-lt"/>
                          <a:ea typeface="+mn-ea"/>
                          <a:cs typeface="+mn-cs"/>
                        </a:rPr>
                        <a:t>%actions Not Performed</a:t>
                      </a:r>
                      <a:endParaRPr lang="en-ZA" sz="1100" b="1" kern="1200" dirty="0">
                        <a:solidFill>
                          <a:schemeClr val="tx1"/>
                        </a:solidFill>
                        <a:latin typeface="+mn-lt"/>
                        <a:ea typeface="+mn-ea"/>
                        <a:cs typeface="+mn-cs"/>
                      </a:endParaRPr>
                    </a:p>
                  </a:txBody>
                  <a:tcPr marL="91431" marR="91431" marT="45735" marB="45735">
                    <a:solidFill>
                      <a:schemeClr val="tx2">
                        <a:lumMod val="60000"/>
                        <a:lumOff val="40000"/>
                      </a:schemeClr>
                    </a:solidFill>
                  </a:tcPr>
                </a:tc>
                <a:tc>
                  <a:txBody>
                    <a:bodyPr/>
                    <a:lstStyle/>
                    <a:p>
                      <a:r>
                        <a:rPr lang="en-ZA" sz="1100" b="1" dirty="0" smtClean="0"/>
                        <a:t>Progress</a:t>
                      </a:r>
                      <a:endParaRPr lang="en-ZA" sz="1100" b="1" dirty="0"/>
                    </a:p>
                  </a:txBody>
                  <a:tcPr marL="91428" marR="91428" marT="45744" marB="45744">
                    <a:solidFill>
                      <a:schemeClr val="tx2">
                        <a:lumMod val="60000"/>
                        <a:lumOff val="40000"/>
                      </a:schemeClr>
                    </a:solidFill>
                  </a:tcPr>
                </a:tc>
                <a:tc>
                  <a:txBody>
                    <a:bodyPr/>
                    <a:lstStyle/>
                    <a:p>
                      <a:r>
                        <a:rPr lang="en-ZA" sz="1100" b="1" dirty="0" smtClean="0"/>
                        <a:t>Comments</a:t>
                      </a:r>
                      <a:endParaRPr lang="en-ZA" sz="1100" b="1" dirty="0"/>
                    </a:p>
                  </a:txBody>
                  <a:tcPr marL="91428" marR="91428" marT="45744" marB="45744">
                    <a:solidFill>
                      <a:schemeClr val="tx2">
                        <a:lumMod val="60000"/>
                        <a:lumOff val="40000"/>
                      </a:schemeClr>
                    </a:solidFill>
                  </a:tcPr>
                </a:tc>
                <a:extLst>
                  <a:ext uri="{0D108BD9-81ED-4DB2-BD59-A6C34878D82A}">
                    <a16:rowId xmlns:a16="http://schemas.microsoft.com/office/drawing/2014/main" xmlns="" val="10000"/>
                  </a:ext>
                </a:extLst>
              </a:tr>
              <a:tr h="1667055">
                <a:tc>
                  <a:txBody>
                    <a:bodyPr/>
                    <a:lstStyle/>
                    <a:p>
                      <a:pPr algn="ctr" fontAlgn="t"/>
                      <a:r>
                        <a:rPr lang="en-ZA" sz="1000" b="0" i="0" u="none" strike="noStrike">
                          <a:effectLst/>
                          <a:latin typeface="Arial" panose="020B0604020202020204" pitchFamily="34" charset="0"/>
                        </a:rPr>
                        <a:t>SR1</a:t>
                      </a:r>
                    </a:p>
                  </a:txBody>
                  <a:tcPr marL="0" marR="0" marT="0" marB="0">
                    <a:solidFill>
                      <a:schemeClr val="bg1"/>
                    </a:solidFill>
                  </a:tcPr>
                </a:tc>
                <a:tc>
                  <a:txBody>
                    <a:bodyPr/>
                    <a:lstStyle/>
                    <a:p>
                      <a:pPr algn="l" fontAlgn="t"/>
                      <a:r>
                        <a:rPr lang="en-ZA" sz="1000" b="0" i="0" u="none" strike="noStrike" dirty="0">
                          <a:effectLst/>
                          <a:latin typeface="Arial" panose="020B0604020202020204" pitchFamily="34" charset="0"/>
                        </a:rPr>
                        <a:t>Business Continuity</a:t>
                      </a:r>
                    </a:p>
                  </a:txBody>
                  <a:tcPr marL="0" marR="0" marT="0" marB="0">
                    <a:solidFill>
                      <a:schemeClr val="bg1"/>
                    </a:solidFill>
                  </a:tcPr>
                </a:tc>
                <a:tc>
                  <a:txBody>
                    <a:bodyPr/>
                    <a:lstStyle/>
                    <a:p>
                      <a:pPr algn="l" fontAlgn="t"/>
                      <a:r>
                        <a:rPr lang="en-ZA" sz="1000" b="0" i="0" u="none" strike="noStrike" dirty="0">
                          <a:effectLst/>
                          <a:latin typeface="Arial" panose="020B0604020202020204" pitchFamily="34" charset="0"/>
                        </a:rPr>
                        <a:t>Lack of business continuity in the event of disaster (e.g.. Natural disaster)</a:t>
                      </a:r>
                    </a:p>
                  </a:txBody>
                  <a:tcPr marL="0" marR="0" marT="0" marB="0">
                    <a:solidFill>
                      <a:schemeClr val="bg1"/>
                    </a:solidFill>
                  </a:tcPr>
                </a:tc>
                <a:tc>
                  <a:txBody>
                    <a:bodyPr/>
                    <a:lstStyle/>
                    <a:p>
                      <a:pPr algn="ctr" fontAlgn="t"/>
                      <a:r>
                        <a:rPr lang="en-ZA" sz="1000" b="0" i="0" u="none" strike="noStrike" dirty="0">
                          <a:effectLst/>
                          <a:latin typeface="Arial" panose="020B0604020202020204" pitchFamily="34" charset="0"/>
                        </a:rPr>
                        <a:t>14</a:t>
                      </a:r>
                    </a:p>
                  </a:txBody>
                  <a:tcPr marL="0" marR="0" marT="0" marB="0">
                    <a:solidFill>
                      <a:srgbClr val="FF0000"/>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33%</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(1/3)</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64%</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(2/3)</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txBody>
                  <a:tcPr marL="68571" marR="68571" marT="0" marB="0">
                    <a:solidFill>
                      <a:schemeClr val="bg1"/>
                    </a:solidFill>
                  </a:tcPr>
                </a:tc>
                <a:tc>
                  <a:txBody>
                    <a:bodyPr/>
                    <a:lstStyle/>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Draft Business Continuity Plan developed </a:t>
                      </a:r>
                      <a:r>
                        <a:rPr lang="en-AU" sz="1100" kern="1200" dirty="0" smtClean="0">
                          <a:solidFill>
                            <a:schemeClr val="tx1"/>
                          </a:solidFill>
                          <a:effectLst/>
                          <a:latin typeface="+mn-lt"/>
                          <a:ea typeface="MS PGothic" panose="020B0600070205080204" pitchFamily="34" charset="-128"/>
                          <a:cs typeface="+mn-cs"/>
                        </a:rPr>
                        <a:t>Governance</a:t>
                      </a:r>
                    </a:p>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Development of Disaster Recovery Plan in progress.</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Development of Business Continuity and Disaster Recovery Plan in progress. Draft</a:t>
                      </a:r>
                      <a:r>
                        <a:rPr lang="en-ZA" sz="1100" kern="1200" baseline="0" dirty="0" smtClean="0">
                          <a:solidFill>
                            <a:schemeClr val="tx1"/>
                          </a:solidFill>
                          <a:effectLst/>
                          <a:latin typeface="+mn-lt"/>
                          <a:ea typeface="MS PGothic" panose="020B0600070205080204" pitchFamily="34" charset="-128"/>
                          <a:cs typeface="+mn-cs"/>
                        </a:rPr>
                        <a:t> policies awaiting approval.</a:t>
                      </a:r>
                      <a:endParaRPr lang="en-ZA" sz="1100" kern="120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1"/>
                  </a:ext>
                </a:extLst>
              </a:tr>
              <a:tr h="1268411">
                <a:tc>
                  <a:txBody>
                    <a:bodyPr/>
                    <a:lstStyle/>
                    <a:p>
                      <a:pPr algn="ctr" fontAlgn="t"/>
                      <a:r>
                        <a:rPr lang="en-ZA" sz="1000" b="0" i="0" u="none" strike="noStrike">
                          <a:effectLst/>
                          <a:latin typeface="Arial" panose="020B0604020202020204" pitchFamily="34" charset="0"/>
                        </a:rPr>
                        <a:t>SR2</a:t>
                      </a:r>
                    </a:p>
                  </a:txBody>
                  <a:tcPr marL="0" marR="0" marT="0" marB="0">
                    <a:solidFill>
                      <a:schemeClr val="bg1"/>
                    </a:solidFill>
                  </a:tcPr>
                </a:tc>
                <a:tc>
                  <a:txBody>
                    <a:bodyPr/>
                    <a:lstStyle/>
                    <a:p>
                      <a:pPr algn="l" fontAlgn="t"/>
                      <a:r>
                        <a:rPr lang="en-ZA" sz="1000" b="0" i="0" u="none" strike="noStrike" dirty="0">
                          <a:effectLst/>
                          <a:latin typeface="Arial" panose="020B0604020202020204" pitchFamily="34" charset="0"/>
                        </a:rPr>
                        <a:t>Technology</a:t>
                      </a:r>
                    </a:p>
                  </a:txBody>
                  <a:tcPr marL="0" marR="0" marT="0" marB="0">
                    <a:solidFill>
                      <a:schemeClr val="bg1"/>
                    </a:solidFill>
                  </a:tcPr>
                </a:tc>
                <a:tc>
                  <a:txBody>
                    <a:bodyPr/>
                    <a:lstStyle/>
                    <a:p>
                      <a:pPr algn="l" fontAlgn="t"/>
                      <a:r>
                        <a:rPr lang="en-ZA" sz="1000" b="0" i="0" u="none" strike="noStrike" dirty="0">
                          <a:effectLst/>
                          <a:latin typeface="Arial" panose="020B0604020202020204" pitchFamily="34" charset="0"/>
                        </a:rPr>
                        <a:t>Unauthorized access to information systems from internal/ external parties leading to changes/damage of data (Cyber security)</a:t>
                      </a:r>
                    </a:p>
                  </a:txBody>
                  <a:tcPr marL="0" marR="0" marT="0" marB="0">
                    <a:solidFill>
                      <a:schemeClr val="bg1"/>
                    </a:solidFill>
                  </a:tcPr>
                </a:tc>
                <a:tc>
                  <a:txBody>
                    <a:bodyPr/>
                    <a:lstStyle/>
                    <a:p>
                      <a:pPr algn="ctr" fontAlgn="t"/>
                      <a:r>
                        <a:rPr lang="en-ZA" sz="1000" b="0" i="0" u="none" strike="noStrike">
                          <a:effectLst/>
                          <a:latin typeface="Arial" panose="020B0604020202020204" pitchFamily="34" charset="0"/>
                        </a:rPr>
                        <a:t>18</a:t>
                      </a:r>
                    </a:p>
                  </a:txBody>
                  <a:tcPr marL="0" marR="0" marT="0" marB="0">
                    <a:solidFill>
                      <a:srgbClr val="FF0000"/>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25%</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(1/4)</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75%</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(3/4)</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68571" marR="68571" marT="0" marB="0">
                    <a:solidFill>
                      <a:schemeClr val="bg1"/>
                    </a:solidFill>
                  </a:tcPr>
                </a:tc>
                <a:tc>
                  <a:txBody>
                    <a:bodyPr/>
                    <a:lstStyle/>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Vulnerability Assessment report from SITA received.</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a:solidFill>
                            <a:schemeClr val="tx1"/>
                          </a:solidFill>
                          <a:effectLst/>
                          <a:latin typeface="+mn-lt"/>
                          <a:ea typeface="MS PGothic" panose="020B0600070205080204" pitchFamily="34" charset="-128"/>
                          <a:cs typeface="+mn-cs"/>
                        </a:rPr>
                        <a:t>Implementation not in line with action plan. The Vulnerability SITA report was received by UIF. A process of appointing a service provider is underway to implement </a:t>
                      </a:r>
                      <a:r>
                        <a:rPr lang="en-ZA" sz="1100" kern="1200" dirty="0" err="1">
                          <a:solidFill>
                            <a:schemeClr val="tx1"/>
                          </a:solidFill>
                          <a:effectLst/>
                          <a:latin typeface="+mn-lt"/>
                          <a:ea typeface="MS PGothic" panose="020B0600070205080204" pitchFamily="34" charset="-128"/>
                          <a:cs typeface="+mn-cs"/>
                        </a:rPr>
                        <a:t>GAPs</a:t>
                      </a:r>
                      <a:r>
                        <a:rPr lang="en-ZA" sz="1100" kern="1200" dirty="0">
                          <a:solidFill>
                            <a:schemeClr val="tx1"/>
                          </a:solidFill>
                          <a:effectLst/>
                          <a:latin typeface="+mn-lt"/>
                          <a:ea typeface="MS PGothic" panose="020B0600070205080204" pitchFamily="34" charset="-128"/>
                          <a:cs typeface="+mn-cs"/>
                        </a:rPr>
                        <a:t> identified from the SITA report</a:t>
                      </a:r>
                      <a:r>
                        <a:rPr lang="en-ZA" sz="1100" kern="1200" dirty="0" smtClean="0">
                          <a:solidFill>
                            <a:schemeClr val="tx1"/>
                          </a:solidFill>
                          <a:effectLst/>
                          <a:latin typeface="+mn-lt"/>
                          <a:ea typeface="MS PGothic" panose="020B0600070205080204" pitchFamily="34" charset="-128"/>
                          <a:cs typeface="+mn-cs"/>
                        </a:rPr>
                        <a:t>. </a:t>
                      </a:r>
                      <a:endParaRPr lang="en-ZA" sz="1100" kern="1200" dirty="0">
                        <a:solidFill>
                          <a:schemeClr val="tx1"/>
                        </a:solidFill>
                        <a:effectLst/>
                        <a:latin typeface="+mn-lt"/>
                        <a:ea typeface="MS PGothic" panose="020B0600070205080204" pitchFamily="34" charset="-128"/>
                        <a:cs typeface="+mn-cs"/>
                      </a:endParaRPr>
                    </a:p>
                  </a:txBody>
                  <a:tcPr marL="114300" marR="114300" marT="0" marB="0">
                    <a:solidFill>
                      <a:schemeClr val="bg1"/>
                    </a:solidFill>
                  </a:tcPr>
                </a:tc>
                <a:extLst>
                  <a:ext uri="{0D108BD9-81ED-4DB2-BD59-A6C34878D82A}">
                    <a16:rowId xmlns:a16="http://schemas.microsoft.com/office/drawing/2014/main" xmlns="" val="10002"/>
                  </a:ext>
                </a:extLst>
              </a:tr>
              <a:tr h="1458673">
                <a:tc>
                  <a:txBody>
                    <a:bodyPr/>
                    <a:lstStyle/>
                    <a:p>
                      <a:pPr algn="ctr" fontAlgn="t"/>
                      <a:r>
                        <a:rPr lang="en-ZA" sz="1000" b="0" i="0" u="none" strike="noStrike">
                          <a:effectLst/>
                          <a:latin typeface="Arial" panose="020B0604020202020204" pitchFamily="34" charset="0"/>
                        </a:rPr>
                        <a:t>SR3</a:t>
                      </a:r>
                    </a:p>
                  </a:txBody>
                  <a:tcPr marL="0" marR="0" marT="0" marB="0">
                    <a:solidFill>
                      <a:schemeClr val="bg1"/>
                    </a:solidFill>
                  </a:tcPr>
                </a:tc>
                <a:tc>
                  <a:txBody>
                    <a:bodyPr/>
                    <a:lstStyle/>
                    <a:p>
                      <a:pPr algn="l" fontAlgn="t"/>
                      <a:r>
                        <a:rPr lang="en-ZA" sz="1000" b="0" i="0" u="none" strike="noStrike">
                          <a:effectLst/>
                          <a:latin typeface="Arial" panose="020B0604020202020204" pitchFamily="34" charset="0"/>
                        </a:rPr>
                        <a:t>Fraud and Corruption</a:t>
                      </a:r>
                    </a:p>
                  </a:txBody>
                  <a:tcPr marL="0" marR="0" marT="0" marB="0">
                    <a:solidFill>
                      <a:schemeClr val="bg1"/>
                    </a:solidFill>
                  </a:tcPr>
                </a:tc>
                <a:tc>
                  <a:txBody>
                    <a:bodyPr/>
                    <a:lstStyle/>
                    <a:p>
                      <a:pPr algn="l" fontAlgn="t"/>
                      <a:r>
                        <a:rPr lang="en-ZA" sz="1000" b="0" i="0" u="none" strike="noStrike">
                          <a:effectLst/>
                          <a:latin typeface="Arial" panose="020B0604020202020204" pitchFamily="34" charset="0"/>
                        </a:rPr>
                        <a:t>Fraud and corruption</a:t>
                      </a:r>
                    </a:p>
                  </a:txBody>
                  <a:tcPr marL="0" marR="0" marT="0" marB="0">
                    <a:solidFill>
                      <a:schemeClr val="bg1"/>
                    </a:solidFill>
                  </a:tcPr>
                </a:tc>
                <a:tc>
                  <a:txBody>
                    <a:bodyPr/>
                    <a:lstStyle/>
                    <a:p>
                      <a:pPr algn="ctr" fontAlgn="t"/>
                      <a:r>
                        <a:rPr lang="en-ZA" sz="1000" b="0" i="0" u="none" strike="noStrike" dirty="0">
                          <a:effectLst/>
                          <a:latin typeface="Arial" panose="020B0604020202020204" pitchFamily="34" charset="0"/>
                        </a:rPr>
                        <a:t>10</a:t>
                      </a:r>
                    </a:p>
                  </a:txBody>
                  <a:tcPr marL="0" marR="0" marT="0" marB="0">
                    <a:solidFill>
                      <a:srgbClr val="FFFF00"/>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43%</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(3/7)</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57%</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(4/7)</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68571" marR="68571" marT="0" marB="0">
                    <a:solidFill>
                      <a:schemeClr val="bg1"/>
                    </a:solidFill>
                  </a:tcPr>
                </a:tc>
                <a:tc>
                  <a:txBody>
                    <a:bodyPr/>
                    <a:lstStyle/>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Conducted fraud awareness sessions</a:t>
                      </a:r>
                    </a:p>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Conducted fraud assessment during risk assessments</a:t>
                      </a:r>
                    </a:p>
                  </a:txBody>
                  <a:tcPr marL="68571" marR="68571"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Implementation in progress, implementation in line with improvement plan.</a:t>
                      </a:r>
                      <a:endParaRPr lang="en-ZA" sz="1100" kern="120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3"/>
                  </a:ext>
                </a:extLst>
              </a:tr>
            </a:tbl>
          </a:graphicData>
        </a:graphic>
      </p:graphicFrame>
      <p:sp>
        <p:nvSpPr>
          <p:cNvPr id="721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BA52008-FE84-4B79-90D2-DEDE30165512}" type="slidenum">
              <a:rPr lang="en-US" altLang="en-US" sz="1200">
                <a:solidFill>
                  <a:srgbClr val="898989"/>
                </a:solidFill>
              </a:rPr>
              <a:pPr>
                <a:spcBef>
                  <a:spcPct val="0"/>
                </a:spcBef>
                <a:buFontTx/>
                <a:buNone/>
              </a:pPr>
              <a:t>75</a:t>
            </a:fld>
            <a:endParaRPr lang="en-US" altLang="en-US" sz="1200">
              <a:solidFill>
                <a:srgbClr val="898989"/>
              </a:solidFill>
            </a:endParaRPr>
          </a:p>
        </p:txBody>
      </p:sp>
      <p:sp>
        <p:nvSpPr>
          <p:cNvPr id="6" name="TextBox 7"/>
          <p:cNvSpPr txBox="1"/>
          <p:nvPr/>
        </p:nvSpPr>
        <p:spPr>
          <a:xfrm>
            <a:off x="8363405" y="40551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75</a:t>
            </a:r>
            <a:endParaRPr lang="en-ZA" sz="1200" dirty="0">
              <a:solidFill>
                <a:prstClr val="black"/>
              </a:solidFill>
            </a:endParaRPr>
          </a:p>
        </p:txBody>
      </p:sp>
    </p:spTree>
    <p:extLst>
      <p:ext uri="{BB962C8B-B14F-4D97-AF65-F5344CB8AC3E}">
        <p14:creationId xmlns:p14="http://schemas.microsoft.com/office/powerpoint/2010/main" xmlns="" val="3413280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88913"/>
            <a:ext cx="8229600" cy="1143000"/>
          </a:xfrm>
        </p:spPr>
        <p:txBody>
          <a:bodyPr/>
          <a:lstStyle/>
          <a:p>
            <a:r>
              <a:rPr lang="en-ZA" altLang="en-US" sz="2800" b="1" dirty="0" smtClean="0">
                <a:ea typeface="ＭＳ Ｐゴシック" pitchFamily="34" charset="-128"/>
              </a:rPr>
              <a:t>Strategic Risks Update for Q2</a:t>
            </a:r>
            <a:endParaRPr lang="en-ZA" altLang="en-US" sz="2800" dirty="0" smtClean="0">
              <a:ea typeface="ＭＳ Ｐゴシック" pitchFamily="34" charset="-128"/>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3018965671"/>
              </p:ext>
            </p:extLst>
          </p:nvPr>
        </p:nvGraphicFramePr>
        <p:xfrm>
          <a:off x="251521" y="1379820"/>
          <a:ext cx="8646482" cy="5217541"/>
        </p:xfrm>
        <a:graphic>
          <a:graphicData uri="http://schemas.openxmlformats.org/drawingml/2006/table">
            <a:tbl>
              <a:tblPr firstRow="1" bandRow="1">
                <a:tableStyleId>{5940675A-B579-460E-94D1-54222C63F5DA}</a:tableStyleId>
              </a:tblPr>
              <a:tblGrid>
                <a:gridCol w="344393">
                  <a:extLst>
                    <a:ext uri="{9D8B030D-6E8A-4147-A177-3AD203B41FA5}">
                      <a16:colId xmlns:a16="http://schemas.microsoft.com/office/drawing/2014/main" xmlns="" val="20000"/>
                    </a:ext>
                  </a:extLst>
                </a:gridCol>
                <a:gridCol w="795246">
                  <a:extLst>
                    <a:ext uri="{9D8B030D-6E8A-4147-A177-3AD203B41FA5}">
                      <a16:colId xmlns:a16="http://schemas.microsoft.com/office/drawing/2014/main" xmlns="" val="20001"/>
                    </a:ext>
                  </a:extLst>
                </a:gridCol>
                <a:gridCol w="1373764">
                  <a:extLst>
                    <a:ext uri="{9D8B030D-6E8A-4147-A177-3AD203B41FA5}">
                      <a16:colId xmlns:a16="http://schemas.microsoft.com/office/drawing/2014/main" xmlns="" val="20002"/>
                    </a:ext>
                  </a:extLst>
                </a:gridCol>
                <a:gridCol w="773159">
                  <a:extLst>
                    <a:ext uri="{9D8B030D-6E8A-4147-A177-3AD203B41FA5}">
                      <a16:colId xmlns:a16="http://schemas.microsoft.com/office/drawing/2014/main" xmlns="" val="20003"/>
                    </a:ext>
                  </a:extLst>
                </a:gridCol>
                <a:gridCol w="829199">
                  <a:extLst>
                    <a:ext uri="{9D8B030D-6E8A-4147-A177-3AD203B41FA5}">
                      <a16:colId xmlns:a16="http://schemas.microsoft.com/office/drawing/2014/main" xmlns="" val="20004"/>
                    </a:ext>
                  </a:extLst>
                </a:gridCol>
                <a:gridCol w="740355">
                  <a:extLst>
                    <a:ext uri="{9D8B030D-6E8A-4147-A177-3AD203B41FA5}">
                      <a16:colId xmlns:a16="http://schemas.microsoft.com/office/drawing/2014/main" xmlns="" val="20005"/>
                    </a:ext>
                  </a:extLst>
                </a:gridCol>
                <a:gridCol w="1490582">
                  <a:extLst>
                    <a:ext uri="{9D8B030D-6E8A-4147-A177-3AD203B41FA5}">
                      <a16:colId xmlns:a16="http://schemas.microsoft.com/office/drawing/2014/main" xmlns="" val="20006"/>
                    </a:ext>
                  </a:extLst>
                </a:gridCol>
                <a:gridCol w="2299784">
                  <a:extLst>
                    <a:ext uri="{9D8B030D-6E8A-4147-A177-3AD203B41FA5}">
                      <a16:colId xmlns:a16="http://schemas.microsoft.com/office/drawing/2014/main" xmlns="" val="20007"/>
                    </a:ext>
                  </a:extLst>
                </a:gridCol>
              </a:tblGrid>
              <a:tr h="848036">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No</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Risk Name</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Risk description</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Residual Risk Exposure</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 Actions completed</a:t>
                      </a:r>
                      <a:endParaRPr lang="en-ZA" sz="1100" kern="1200" dirty="0">
                        <a:solidFill>
                          <a:schemeClr val="tx1"/>
                        </a:solidFill>
                        <a:effectLst/>
                        <a:latin typeface="+mn-lt"/>
                        <a:ea typeface="MS PGothic" panose="020B0600070205080204" pitchFamily="34" charset="-128"/>
                        <a:cs typeface="+mn-cs"/>
                      </a:endParaRPr>
                    </a:p>
                  </a:txBody>
                  <a:tcPr marL="91431" marR="91431" marT="45739" marB="45739">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%actions Not Performed</a:t>
                      </a:r>
                      <a:endParaRPr lang="en-ZA" sz="1100" kern="1200" dirty="0">
                        <a:solidFill>
                          <a:schemeClr val="tx1"/>
                        </a:solidFill>
                        <a:effectLst/>
                        <a:latin typeface="+mn-lt"/>
                        <a:ea typeface="MS PGothic" panose="020B0600070205080204" pitchFamily="34" charset="-128"/>
                        <a:cs typeface="+mn-cs"/>
                      </a:endParaRPr>
                    </a:p>
                  </a:txBody>
                  <a:tcPr marL="91431" marR="91431" marT="45739" marB="45739">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Progress</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Comments</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extLst>
                  <a:ext uri="{0D108BD9-81ED-4DB2-BD59-A6C34878D82A}">
                    <a16:rowId xmlns:a16="http://schemas.microsoft.com/office/drawing/2014/main" xmlns="" val="10000"/>
                  </a:ext>
                </a:extLst>
              </a:tr>
              <a:tr h="1054297">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SR4</a:t>
                      </a: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Financial</a:t>
                      </a: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Volatile economic environment</a:t>
                      </a: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a:solidFill>
                            <a:schemeClr val="tx1"/>
                          </a:solidFill>
                          <a:effectLst/>
                          <a:latin typeface="+mn-lt"/>
                          <a:ea typeface="MS PGothic" panose="020B0600070205080204" pitchFamily="34" charset="-128"/>
                          <a:cs typeface="+mn-cs"/>
                        </a:rPr>
                        <a:t>10</a:t>
                      </a:r>
                    </a:p>
                  </a:txBody>
                  <a:tcPr marL="0" marR="0" marT="0" marB="0">
                    <a:solidFill>
                      <a:srgbClr val="FFFF00"/>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50%</a:t>
                      </a:r>
                      <a:endParaRPr lang="en-ZA" sz="1000" kern="1200" dirty="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(2/4)</a:t>
                      </a:r>
                      <a:endParaRPr lang="en-ZA" sz="1000" kern="1200" dirty="0">
                        <a:solidFill>
                          <a:schemeClr val="tx1"/>
                        </a:solidFill>
                        <a:effectLst/>
                        <a:latin typeface="+mn-lt"/>
                        <a:ea typeface="MS PGothic" panose="020B0600070205080204" pitchFamily="34" charset="-128"/>
                        <a:cs typeface="+mn-cs"/>
                      </a:endParaRPr>
                    </a:p>
                  </a:txBody>
                  <a:tcPr marL="68580" marR="68580"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50%</a:t>
                      </a:r>
                      <a:endParaRPr lang="en-ZA" sz="1000" kern="1200" dirty="0" smtClean="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(2/4)</a:t>
                      </a:r>
                      <a:endParaRPr lang="en-ZA" sz="1000" kern="1200" dirty="0" smtClean="0">
                        <a:solidFill>
                          <a:schemeClr val="tx1"/>
                        </a:solidFill>
                        <a:effectLst/>
                        <a:latin typeface="+mn-lt"/>
                        <a:ea typeface="MS PGothic" panose="020B0600070205080204" pitchFamily="34" charset="-128"/>
                        <a:cs typeface="+mn-cs"/>
                      </a:endParaRPr>
                    </a:p>
                  </a:txBody>
                  <a:tcPr marL="68571" marR="68571"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Monitoring of compliance of SLA by PIC</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Implementation in progress, however, UIF management and PIC management still engaging on the protocols/ formalities of the PDP/HIS Fund.  Risk remain unchanged.</a:t>
                      </a:r>
                      <a:endParaRPr lang="en-ZA" sz="1000" kern="120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1"/>
                  </a:ext>
                </a:extLst>
              </a:tr>
              <a:tr h="1755110">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SR5</a:t>
                      </a: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Financial</a:t>
                      </a:r>
                    </a:p>
                    <a:p>
                      <a:pPr marL="0" lvl="0" indent="0" algn="just" defTabSz="457200" rtl="0" eaLnBrk="1" fontAlgn="t" latinLnBrk="0" hangingPunct="1">
                        <a:spcAft>
                          <a:spcPts val="0"/>
                        </a:spcAft>
                        <a:buSzPts val="1000"/>
                        <a:buFont typeface="Symbol" panose="05050102010706020507" pitchFamily="18" charset="2"/>
                        <a:buNone/>
                      </a:pP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Ineffective expenditure measures leading to financial loss and limiting optimal service delivery</a:t>
                      </a: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14</a:t>
                      </a:r>
                      <a:endParaRPr lang="en-ZA" sz="1000" kern="1200" dirty="0">
                        <a:solidFill>
                          <a:schemeClr val="tx1"/>
                        </a:solidFill>
                        <a:effectLst/>
                        <a:latin typeface="+mn-lt"/>
                        <a:ea typeface="MS PGothic" panose="020B0600070205080204" pitchFamily="34" charset="-128"/>
                        <a:cs typeface="+mn-cs"/>
                      </a:endParaRPr>
                    </a:p>
                  </a:txBody>
                  <a:tcPr marL="0" marR="0" marT="0" marB="0">
                    <a:solidFill>
                      <a:srgbClr val="FFFF00"/>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50%</a:t>
                      </a:r>
                      <a:endParaRPr lang="en-ZA" sz="1000" kern="1200" dirty="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(2/4)</a:t>
                      </a:r>
                      <a:endParaRPr lang="en-ZA" sz="1000" kern="1200" dirty="0">
                        <a:solidFill>
                          <a:schemeClr val="tx1"/>
                        </a:solidFill>
                        <a:effectLst/>
                        <a:latin typeface="+mn-lt"/>
                        <a:ea typeface="MS PGothic" panose="020B0600070205080204" pitchFamily="34" charset="-128"/>
                        <a:cs typeface="+mn-cs"/>
                      </a:endParaRPr>
                    </a:p>
                  </a:txBody>
                  <a:tcPr marL="68580" marR="68580"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50%</a:t>
                      </a:r>
                      <a:endParaRPr lang="en-ZA" sz="1000" kern="1200" dirty="0" smtClean="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(2/4)</a:t>
                      </a:r>
                      <a:endParaRPr lang="en-ZA" sz="1000" kern="1200" dirty="0" smtClean="0">
                        <a:solidFill>
                          <a:schemeClr val="tx1"/>
                        </a:solidFill>
                        <a:effectLst/>
                        <a:latin typeface="+mn-lt"/>
                        <a:ea typeface="MS PGothic" panose="020B0600070205080204" pitchFamily="34" charset="-128"/>
                        <a:cs typeface="+mn-cs"/>
                      </a:endParaRPr>
                    </a:p>
                  </a:txBody>
                  <a:tcPr marL="68571" marR="68571"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SCM Training on Contract Management conducted.  SCM role-players workshopped by National School of Government on Bid Committees in emphasising the awareness of SCM processes. </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Implementation in progress, implementation in line with improvement plan. </a:t>
                      </a:r>
                      <a:endParaRPr lang="en-ZA" sz="1000" kern="1200" dirty="0">
                        <a:solidFill>
                          <a:schemeClr val="tx1"/>
                        </a:solidFill>
                        <a:effectLst/>
                        <a:latin typeface="+mn-lt"/>
                        <a:ea typeface="MS PGothic" panose="020B0600070205080204" pitchFamily="34" charset="-128"/>
                        <a:cs typeface="+mn-cs"/>
                      </a:endParaRPr>
                    </a:p>
                  </a:txBody>
                  <a:tcPr marL="114300" marR="114300" marT="0" marB="0">
                    <a:solidFill>
                      <a:schemeClr val="bg1"/>
                    </a:solidFill>
                  </a:tcPr>
                </a:tc>
                <a:extLst>
                  <a:ext uri="{0D108BD9-81ED-4DB2-BD59-A6C34878D82A}">
                    <a16:rowId xmlns:a16="http://schemas.microsoft.com/office/drawing/2014/main" xmlns="" val="10002"/>
                  </a:ext>
                </a:extLst>
              </a:tr>
              <a:tr h="1560098">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SR6</a:t>
                      </a: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Financial</a:t>
                      </a: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Non-compliance with financial reporting regulations, policies and procedures. </a:t>
                      </a:r>
                      <a:endParaRPr lang="en-ZA" sz="10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000" kern="1200" dirty="0" smtClean="0">
                          <a:solidFill>
                            <a:schemeClr val="tx1"/>
                          </a:solidFill>
                          <a:effectLst/>
                          <a:latin typeface="+mn-lt"/>
                          <a:ea typeface="MS PGothic" panose="020B0600070205080204" pitchFamily="34" charset="-128"/>
                          <a:cs typeface="+mn-cs"/>
                        </a:rPr>
                        <a:t>10</a:t>
                      </a:r>
                      <a:endParaRPr lang="en-ZA" sz="1000" kern="1200" dirty="0">
                        <a:solidFill>
                          <a:schemeClr val="tx1"/>
                        </a:solidFill>
                        <a:effectLst/>
                        <a:latin typeface="+mn-lt"/>
                        <a:ea typeface="MS PGothic" panose="020B0600070205080204" pitchFamily="34" charset="-128"/>
                        <a:cs typeface="+mn-cs"/>
                      </a:endParaRPr>
                    </a:p>
                  </a:txBody>
                  <a:tcPr marL="0" marR="0" marT="0" marB="0">
                    <a:solidFill>
                      <a:srgbClr val="FFFF00"/>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66%</a:t>
                      </a:r>
                      <a:endParaRPr lang="en-ZA" sz="1000" kern="1200" dirty="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(2/3)</a:t>
                      </a:r>
                      <a:endParaRPr lang="en-ZA" sz="1000" kern="1200" dirty="0">
                        <a:solidFill>
                          <a:schemeClr val="tx1"/>
                        </a:solidFill>
                        <a:effectLst/>
                        <a:latin typeface="+mn-lt"/>
                        <a:ea typeface="MS PGothic" panose="020B0600070205080204" pitchFamily="34" charset="-128"/>
                        <a:cs typeface="+mn-cs"/>
                      </a:endParaRPr>
                    </a:p>
                  </a:txBody>
                  <a:tcPr marL="68580" marR="68580"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33%</a:t>
                      </a:r>
                      <a:endParaRPr lang="en-ZA" sz="1000" kern="1200" dirty="0" smtClean="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000" kern="1200" dirty="0" smtClean="0">
                          <a:solidFill>
                            <a:schemeClr val="tx1"/>
                          </a:solidFill>
                          <a:effectLst/>
                          <a:latin typeface="+mn-lt"/>
                          <a:ea typeface="MS PGothic" panose="020B0600070205080204" pitchFamily="34" charset="-128"/>
                          <a:cs typeface="+mn-cs"/>
                        </a:rPr>
                        <a:t>(1/3)</a:t>
                      </a:r>
                      <a:endParaRPr lang="en-ZA" sz="1000" kern="1200" dirty="0" smtClean="0">
                        <a:solidFill>
                          <a:schemeClr val="tx1"/>
                        </a:solidFill>
                        <a:effectLst/>
                        <a:latin typeface="+mn-lt"/>
                        <a:ea typeface="MS PGothic" panose="020B0600070205080204" pitchFamily="34" charset="-128"/>
                        <a:cs typeface="+mn-cs"/>
                      </a:endParaRPr>
                    </a:p>
                    <a:p>
                      <a:pPr marL="0" marR="0" lvl="0" indent="0" algn="just" defTabSz="457200" rtl="0" eaLnBrk="1" fontAlgn="auto" latinLnBrk="0" hangingPunct="1">
                        <a:lnSpc>
                          <a:spcPct val="115000"/>
                        </a:lnSpc>
                        <a:spcBef>
                          <a:spcPts val="0"/>
                        </a:spcBef>
                        <a:spcAft>
                          <a:spcPts val="0"/>
                        </a:spcAft>
                        <a:buClrTx/>
                        <a:buSzPts val="1000"/>
                        <a:buFont typeface="Symbol" panose="05050102010706020507" pitchFamily="18" charset="2"/>
                        <a:buNone/>
                        <a:tabLst/>
                        <a:defRPr/>
                      </a:pPr>
                      <a:endParaRPr lang="en-ZA" sz="1000" kern="1200" noProof="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tc>
                  <a:txBody>
                    <a:bodyPr/>
                    <a:lstStyle/>
                    <a:p>
                      <a:pPr marL="171450" lvl="0" indent="-171450" algn="just" defTabSz="457200" rtl="0" eaLnBrk="1" latinLnBrk="0" hangingPunct="1">
                        <a:lnSpc>
                          <a:spcPct val="115000"/>
                        </a:lnSpc>
                        <a:spcAft>
                          <a:spcPts val="0"/>
                        </a:spcAft>
                        <a:buSzPts val="1000"/>
                        <a:buFont typeface="Arial" panose="020B0604020202020204" pitchFamily="34" charset="0"/>
                        <a:buChar char="•"/>
                      </a:pPr>
                      <a:r>
                        <a:rPr lang="en-ZA" sz="1000" kern="1200" dirty="0" smtClean="0">
                          <a:solidFill>
                            <a:schemeClr val="tx1"/>
                          </a:solidFill>
                          <a:effectLst/>
                          <a:latin typeface="+mn-lt"/>
                          <a:ea typeface="MS PGothic" panose="020B0600070205080204" pitchFamily="34" charset="-128"/>
                          <a:cs typeface="+mn-cs"/>
                        </a:rPr>
                        <a:t>Draft Annual Financial Statements reviewed by service provider</a:t>
                      </a:r>
                    </a:p>
                    <a:p>
                      <a:pPr marL="171450" lvl="0" indent="-171450" algn="just" defTabSz="457200" rtl="0" eaLnBrk="1" latinLnBrk="0" hangingPunct="1">
                        <a:lnSpc>
                          <a:spcPct val="115000"/>
                        </a:lnSpc>
                        <a:spcAft>
                          <a:spcPts val="0"/>
                        </a:spcAft>
                        <a:buSzPts val="1000"/>
                        <a:buFont typeface="Arial" panose="020B0604020202020204" pitchFamily="34" charset="0"/>
                        <a:buChar char="•"/>
                      </a:pPr>
                      <a:r>
                        <a:rPr lang="en-ZA" sz="1000" kern="1200" dirty="0" smtClean="0">
                          <a:solidFill>
                            <a:schemeClr val="tx1"/>
                          </a:solidFill>
                          <a:effectLst/>
                          <a:latin typeface="+mn-lt"/>
                          <a:ea typeface="MS PGothic" panose="020B0600070205080204" pitchFamily="34" charset="-128"/>
                          <a:cs typeface="+mn-cs"/>
                        </a:rPr>
                        <a:t>Escalation letters written to PIC on non-compliance with SLA in terms of audited AFS of SRIs.</a:t>
                      </a:r>
                    </a:p>
                  </a:txBody>
                  <a:tcPr marL="68571" marR="68571" marT="0" marB="0">
                    <a:solidFill>
                      <a:schemeClr val="bg1"/>
                    </a:solidFill>
                  </a:tcPr>
                </a:tc>
                <a:tc>
                  <a:txBody>
                    <a:bodyPr/>
                    <a:lstStyle/>
                    <a:p>
                      <a:pPr marL="0" marR="0" lvl="0" indent="0" algn="just" defTabSz="457200" rtl="0" eaLnBrk="1" fontAlgn="auto" latinLnBrk="0" hangingPunct="1">
                        <a:lnSpc>
                          <a:spcPct val="115000"/>
                        </a:lnSpc>
                        <a:spcBef>
                          <a:spcPts val="0"/>
                        </a:spcBef>
                        <a:spcAft>
                          <a:spcPts val="0"/>
                        </a:spcAft>
                        <a:buClrTx/>
                        <a:buSzPts val="1000"/>
                        <a:buFont typeface="Symbol" panose="05050102010706020507" pitchFamily="18" charset="2"/>
                        <a:buNone/>
                        <a:tabLst/>
                        <a:defRPr/>
                      </a:pPr>
                      <a:r>
                        <a:rPr lang="en-ZA" sz="1000" kern="1200" dirty="0" smtClean="0">
                          <a:solidFill>
                            <a:schemeClr val="tx1"/>
                          </a:solidFill>
                          <a:effectLst/>
                          <a:latin typeface="+mn-lt"/>
                          <a:ea typeface="MS PGothic" panose="020B0600070205080204" pitchFamily="34" charset="-128"/>
                          <a:cs typeface="+mn-cs"/>
                        </a:rPr>
                        <a:t>Even though non-compliance letters were written, not all audited AFS for SRI companies were submitted to UIF which resulted</a:t>
                      </a:r>
                      <a:r>
                        <a:rPr lang="en-ZA" sz="1000" kern="1200" baseline="0" dirty="0" smtClean="0">
                          <a:solidFill>
                            <a:schemeClr val="tx1"/>
                          </a:solidFill>
                          <a:effectLst/>
                          <a:latin typeface="+mn-lt"/>
                          <a:ea typeface="MS PGothic" panose="020B0600070205080204" pitchFamily="34" charset="-128"/>
                          <a:cs typeface="+mn-cs"/>
                        </a:rPr>
                        <a:t> in a negative audit opinion.</a:t>
                      </a:r>
                      <a:endParaRPr lang="en-ZA" sz="1000" kern="1200" dirty="0" smtClean="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3"/>
                  </a:ext>
                </a:extLst>
              </a:tr>
            </a:tbl>
          </a:graphicData>
        </a:graphic>
      </p:graphicFrame>
      <p:sp>
        <p:nvSpPr>
          <p:cNvPr id="824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0F828E4-334A-4DD9-A8A2-221A3912B251}" type="slidenum">
              <a:rPr lang="en-US" altLang="en-US" sz="1200">
                <a:solidFill>
                  <a:srgbClr val="898989"/>
                </a:solidFill>
              </a:rPr>
              <a:pPr>
                <a:spcBef>
                  <a:spcPct val="0"/>
                </a:spcBef>
                <a:buFontTx/>
                <a:buNone/>
              </a:pPr>
              <a:t>76</a:t>
            </a:fld>
            <a:endParaRPr lang="en-US" altLang="en-US" sz="1200">
              <a:solidFill>
                <a:srgbClr val="898989"/>
              </a:solidFill>
            </a:endParaRPr>
          </a:p>
        </p:txBody>
      </p:sp>
      <p:sp>
        <p:nvSpPr>
          <p:cNvPr id="6" name="TextBox 7"/>
          <p:cNvSpPr txBox="1"/>
          <p:nvPr/>
        </p:nvSpPr>
        <p:spPr>
          <a:xfrm>
            <a:off x="8363405" y="40551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76</a:t>
            </a:r>
            <a:endParaRPr lang="en-ZA" sz="1200" dirty="0">
              <a:solidFill>
                <a:prstClr val="black"/>
              </a:solidFill>
            </a:endParaRPr>
          </a:p>
        </p:txBody>
      </p:sp>
    </p:spTree>
    <p:extLst>
      <p:ext uri="{BB962C8B-B14F-4D97-AF65-F5344CB8AC3E}">
        <p14:creationId xmlns:p14="http://schemas.microsoft.com/office/powerpoint/2010/main" xmlns="" val="4138335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88913"/>
            <a:ext cx="8229600" cy="1143000"/>
          </a:xfrm>
        </p:spPr>
        <p:txBody>
          <a:bodyPr/>
          <a:lstStyle/>
          <a:p>
            <a:r>
              <a:rPr lang="en-ZA" altLang="en-US" sz="2800" b="1" dirty="0" smtClean="0">
                <a:ea typeface="ＭＳ Ｐゴシック" pitchFamily="34" charset="-128"/>
              </a:rPr>
              <a:t>Strategic Risks Update for Q2</a:t>
            </a:r>
            <a:endParaRPr lang="en-ZA" altLang="en-US" sz="2800" dirty="0" smtClean="0">
              <a:ea typeface="ＭＳ Ｐゴシック" pitchFamily="34" charset="-128"/>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405308418"/>
              </p:ext>
            </p:extLst>
          </p:nvPr>
        </p:nvGraphicFramePr>
        <p:xfrm>
          <a:off x="251521" y="1379545"/>
          <a:ext cx="8646482" cy="5217815"/>
        </p:xfrm>
        <a:graphic>
          <a:graphicData uri="http://schemas.openxmlformats.org/drawingml/2006/table">
            <a:tbl>
              <a:tblPr firstRow="1" bandRow="1">
                <a:tableStyleId>{5940675A-B579-460E-94D1-54222C63F5DA}</a:tableStyleId>
              </a:tblPr>
              <a:tblGrid>
                <a:gridCol w="344393">
                  <a:extLst>
                    <a:ext uri="{9D8B030D-6E8A-4147-A177-3AD203B41FA5}">
                      <a16:colId xmlns:a16="http://schemas.microsoft.com/office/drawing/2014/main" xmlns="" val="20000"/>
                    </a:ext>
                  </a:extLst>
                </a:gridCol>
                <a:gridCol w="795246">
                  <a:extLst>
                    <a:ext uri="{9D8B030D-6E8A-4147-A177-3AD203B41FA5}">
                      <a16:colId xmlns:a16="http://schemas.microsoft.com/office/drawing/2014/main" xmlns="" val="20001"/>
                    </a:ext>
                  </a:extLst>
                </a:gridCol>
                <a:gridCol w="1373764">
                  <a:extLst>
                    <a:ext uri="{9D8B030D-6E8A-4147-A177-3AD203B41FA5}">
                      <a16:colId xmlns:a16="http://schemas.microsoft.com/office/drawing/2014/main" xmlns="" val="20002"/>
                    </a:ext>
                  </a:extLst>
                </a:gridCol>
                <a:gridCol w="773159">
                  <a:extLst>
                    <a:ext uri="{9D8B030D-6E8A-4147-A177-3AD203B41FA5}">
                      <a16:colId xmlns:a16="http://schemas.microsoft.com/office/drawing/2014/main" xmlns="" val="20003"/>
                    </a:ext>
                  </a:extLst>
                </a:gridCol>
                <a:gridCol w="829199">
                  <a:extLst>
                    <a:ext uri="{9D8B030D-6E8A-4147-A177-3AD203B41FA5}">
                      <a16:colId xmlns:a16="http://schemas.microsoft.com/office/drawing/2014/main" xmlns="" val="20004"/>
                    </a:ext>
                  </a:extLst>
                </a:gridCol>
                <a:gridCol w="740355">
                  <a:extLst>
                    <a:ext uri="{9D8B030D-6E8A-4147-A177-3AD203B41FA5}">
                      <a16:colId xmlns:a16="http://schemas.microsoft.com/office/drawing/2014/main" xmlns="" val="20005"/>
                    </a:ext>
                  </a:extLst>
                </a:gridCol>
                <a:gridCol w="1490582">
                  <a:extLst>
                    <a:ext uri="{9D8B030D-6E8A-4147-A177-3AD203B41FA5}">
                      <a16:colId xmlns:a16="http://schemas.microsoft.com/office/drawing/2014/main" xmlns="" val="20006"/>
                    </a:ext>
                  </a:extLst>
                </a:gridCol>
                <a:gridCol w="2299784">
                  <a:extLst>
                    <a:ext uri="{9D8B030D-6E8A-4147-A177-3AD203B41FA5}">
                      <a16:colId xmlns:a16="http://schemas.microsoft.com/office/drawing/2014/main" xmlns="" val="20007"/>
                    </a:ext>
                  </a:extLst>
                </a:gridCol>
              </a:tblGrid>
              <a:tr h="1024830">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No</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Risk Name</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Risk description</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Residual Risk Exposure</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 Actions completed</a:t>
                      </a:r>
                      <a:endParaRPr lang="en-ZA" sz="1100" kern="1200" dirty="0">
                        <a:solidFill>
                          <a:schemeClr val="tx1"/>
                        </a:solidFill>
                        <a:effectLst/>
                        <a:latin typeface="+mn-lt"/>
                        <a:ea typeface="MS PGothic" panose="020B0600070205080204" pitchFamily="34" charset="-128"/>
                        <a:cs typeface="+mn-cs"/>
                      </a:endParaRPr>
                    </a:p>
                  </a:txBody>
                  <a:tcPr marL="91431" marR="91431" marT="45739" marB="45739">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%actions Not Performed</a:t>
                      </a:r>
                      <a:endParaRPr lang="en-ZA" sz="1100" kern="1200" dirty="0">
                        <a:solidFill>
                          <a:schemeClr val="tx1"/>
                        </a:solidFill>
                        <a:effectLst/>
                        <a:latin typeface="+mn-lt"/>
                        <a:ea typeface="MS PGothic" panose="020B0600070205080204" pitchFamily="34" charset="-128"/>
                        <a:cs typeface="+mn-cs"/>
                      </a:endParaRPr>
                    </a:p>
                  </a:txBody>
                  <a:tcPr marL="91431" marR="91431" marT="45739" marB="45739">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Progress</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Comments</a:t>
                      </a:r>
                      <a:endParaRPr lang="en-ZA" sz="1100" kern="1200" dirty="0">
                        <a:solidFill>
                          <a:schemeClr val="tx1"/>
                        </a:solidFill>
                        <a:effectLst/>
                        <a:latin typeface="+mn-lt"/>
                        <a:ea typeface="MS PGothic" panose="020B0600070205080204" pitchFamily="34" charset="-128"/>
                        <a:cs typeface="+mn-cs"/>
                      </a:endParaRPr>
                    </a:p>
                  </a:txBody>
                  <a:tcPr marL="91428" marR="91428" marT="45748" marB="45748">
                    <a:solidFill>
                      <a:schemeClr val="tx2">
                        <a:lumMod val="60000"/>
                        <a:lumOff val="40000"/>
                      </a:schemeClr>
                    </a:solidFill>
                  </a:tcPr>
                </a:tc>
                <a:extLst>
                  <a:ext uri="{0D108BD9-81ED-4DB2-BD59-A6C34878D82A}">
                    <a16:rowId xmlns:a16="http://schemas.microsoft.com/office/drawing/2014/main" xmlns="" val="10000"/>
                  </a:ext>
                </a:extLst>
              </a:tr>
              <a:tr h="1340553">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SR7</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Human Resources</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Fund not reducing vacancy rate to an acceptable level</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a:solidFill>
                            <a:schemeClr val="tx1"/>
                          </a:solidFill>
                          <a:effectLst/>
                          <a:latin typeface="+mn-lt"/>
                          <a:ea typeface="MS PGothic" panose="020B0600070205080204" pitchFamily="34" charset="-128"/>
                          <a:cs typeface="+mn-cs"/>
                        </a:rPr>
                        <a:t>10</a:t>
                      </a:r>
                    </a:p>
                  </a:txBody>
                  <a:tcPr marL="0" marR="0" marT="0" marB="0">
                    <a:solidFill>
                      <a:srgbClr val="FFFF00"/>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63%</a:t>
                      </a:r>
                      <a:endParaRPr lang="en-ZA" sz="1100" kern="1200" dirty="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(5/8)</a:t>
                      </a:r>
                      <a:endParaRPr lang="en-ZA" sz="1100" kern="1200" dirty="0">
                        <a:solidFill>
                          <a:schemeClr val="tx1"/>
                        </a:solidFill>
                        <a:effectLst/>
                        <a:latin typeface="+mn-lt"/>
                        <a:ea typeface="MS PGothic" panose="020B0600070205080204" pitchFamily="34" charset="-128"/>
                        <a:cs typeface="+mn-cs"/>
                      </a:endParaRPr>
                    </a:p>
                  </a:txBody>
                  <a:tcPr marL="68580" marR="68580"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37%</a:t>
                      </a:r>
                      <a:endParaRPr lang="en-ZA" sz="1100" kern="1200" dirty="0" smtClean="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(3/8)</a:t>
                      </a:r>
                      <a:endParaRPr lang="en-ZA" sz="1100" kern="1200" dirty="0" smtClean="0">
                        <a:solidFill>
                          <a:schemeClr val="tx1"/>
                        </a:solidFill>
                        <a:effectLst/>
                        <a:latin typeface="+mn-lt"/>
                        <a:ea typeface="MS PGothic" panose="020B0600070205080204" pitchFamily="34" charset="-128"/>
                        <a:cs typeface="+mn-cs"/>
                      </a:endParaRPr>
                    </a:p>
                  </a:txBody>
                  <a:tcPr marL="68571" marR="68571"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Vacancy Rate Report to submitted Commissioners office and/ or Chief Director Corporate services </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Implementation in progress, vacancy rate has dropped to below 10%. implementation in line with improvement plan. </a:t>
                      </a:r>
                      <a:endParaRPr lang="en-ZA" sz="1100" kern="120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1"/>
                  </a:ext>
                </a:extLst>
              </a:tr>
              <a:tr h="1555872">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SR8</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Human Resources</a:t>
                      </a:r>
                    </a:p>
                    <a:p>
                      <a:pPr marL="0" lvl="0" indent="0" algn="just" defTabSz="457200" rtl="0" eaLnBrk="1" fontAlgn="t" latinLnBrk="0" hangingPunct="1">
                        <a:spcAft>
                          <a:spcPts val="0"/>
                        </a:spcAft>
                        <a:buSzPts val="1000"/>
                        <a:buFont typeface="Symbol" panose="05050102010706020507" pitchFamily="18" charset="2"/>
                        <a:buNone/>
                      </a:pP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UIF not having HR strategy to supporting the organisational strategy</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14</a:t>
                      </a:r>
                      <a:endParaRPr lang="en-ZA" sz="1100" kern="1200" dirty="0">
                        <a:solidFill>
                          <a:schemeClr val="tx1"/>
                        </a:solidFill>
                        <a:effectLst/>
                        <a:latin typeface="+mn-lt"/>
                        <a:ea typeface="MS PGothic" panose="020B0600070205080204" pitchFamily="34" charset="-128"/>
                        <a:cs typeface="+mn-cs"/>
                      </a:endParaRPr>
                    </a:p>
                  </a:txBody>
                  <a:tcPr marL="0" marR="0" marT="0" marB="0">
                    <a:solidFill>
                      <a:srgbClr val="FFFF00"/>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50%</a:t>
                      </a:r>
                      <a:endParaRPr lang="en-ZA" sz="1100" kern="1200" dirty="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(1/2)</a:t>
                      </a:r>
                      <a:endParaRPr lang="en-ZA" sz="1100" kern="1200" dirty="0">
                        <a:solidFill>
                          <a:schemeClr val="tx1"/>
                        </a:solidFill>
                        <a:effectLst/>
                        <a:latin typeface="+mn-lt"/>
                        <a:ea typeface="MS PGothic" panose="020B0600070205080204" pitchFamily="34" charset="-128"/>
                        <a:cs typeface="+mn-cs"/>
                      </a:endParaRPr>
                    </a:p>
                  </a:txBody>
                  <a:tcPr marL="68580" marR="68580"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50%</a:t>
                      </a:r>
                      <a:endParaRPr lang="en-ZA" sz="1100" kern="1200" dirty="0" smtClean="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(1/2)</a:t>
                      </a:r>
                      <a:endParaRPr lang="en-ZA" sz="1100" kern="1200" dirty="0" smtClean="0">
                        <a:solidFill>
                          <a:schemeClr val="tx1"/>
                        </a:solidFill>
                        <a:effectLst/>
                        <a:latin typeface="+mn-lt"/>
                        <a:ea typeface="MS PGothic" panose="020B0600070205080204" pitchFamily="34" charset="-128"/>
                        <a:cs typeface="+mn-cs"/>
                      </a:endParaRPr>
                    </a:p>
                    <a:p>
                      <a:pPr marL="0" marR="0" lvl="0" indent="0" algn="just" defTabSz="457200" rtl="0" eaLnBrk="1" fontAlgn="auto" latinLnBrk="0" hangingPunct="1">
                        <a:lnSpc>
                          <a:spcPct val="115000"/>
                        </a:lnSpc>
                        <a:spcBef>
                          <a:spcPts val="0"/>
                        </a:spcBef>
                        <a:spcAft>
                          <a:spcPts val="0"/>
                        </a:spcAft>
                        <a:buClrTx/>
                        <a:buSzPts val="1000"/>
                        <a:buFont typeface="Symbol" panose="05050102010706020507" pitchFamily="18" charset="2"/>
                        <a:buNone/>
                        <a:tabLst/>
                        <a:defRPr/>
                      </a:pPr>
                      <a:endParaRPr lang="en-ZA" sz="1100" kern="1200" noProof="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Skills Audit Conducted</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Implementation in progress, consultation currently performed with directorates</a:t>
                      </a:r>
                      <a:r>
                        <a:rPr lang="en-ZA" sz="1100" kern="1200" baseline="0" dirty="0" smtClean="0">
                          <a:solidFill>
                            <a:schemeClr val="tx1"/>
                          </a:solidFill>
                          <a:effectLst/>
                          <a:latin typeface="+mn-lt"/>
                          <a:ea typeface="MS PGothic" panose="020B0600070205080204" pitchFamily="34" charset="-128"/>
                          <a:cs typeface="+mn-cs"/>
                        </a:rPr>
                        <a:t> on reviewed UIF Structure.  I</a:t>
                      </a:r>
                      <a:r>
                        <a:rPr lang="en-ZA" sz="1100" kern="1200" dirty="0" smtClean="0">
                          <a:solidFill>
                            <a:schemeClr val="tx1"/>
                          </a:solidFill>
                          <a:effectLst/>
                          <a:latin typeface="+mn-lt"/>
                          <a:ea typeface="MS PGothic" panose="020B0600070205080204" pitchFamily="34" charset="-128"/>
                          <a:cs typeface="+mn-cs"/>
                        </a:rPr>
                        <a:t>mplementation in line with improvement plan. </a:t>
                      </a:r>
                      <a:endParaRPr lang="en-ZA" sz="1100" kern="1200" dirty="0">
                        <a:solidFill>
                          <a:schemeClr val="tx1"/>
                        </a:solidFill>
                        <a:effectLst/>
                        <a:latin typeface="+mn-lt"/>
                        <a:ea typeface="MS PGothic" panose="020B0600070205080204" pitchFamily="34" charset="-128"/>
                        <a:cs typeface="+mn-cs"/>
                      </a:endParaRPr>
                    </a:p>
                  </a:txBody>
                  <a:tcPr marL="114300" marR="114300" marT="0" marB="0">
                    <a:solidFill>
                      <a:schemeClr val="bg1"/>
                    </a:solidFill>
                  </a:tcPr>
                </a:tc>
                <a:extLst>
                  <a:ext uri="{0D108BD9-81ED-4DB2-BD59-A6C34878D82A}">
                    <a16:rowId xmlns:a16="http://schemas.microsoft.com/office/drawing/2014/main" xmlns="" val="10002"/>
                  </a:ext>
                </a:extLst>
              </a:tr>
              <a:tr h="1296560">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SR9</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Technology</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Lack of implementation of Integrated claims management system (Phase 1)</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13</a:t>
                      </a:r>
                      <a:endParaRPr lang="en-ZA" sz="1100" kern="1200" dirty="0">
                        <a:solidFill>
                          <a:schemeClr val="tx1"/>
                        </a:solidFill>
                        <a:effectLst/>
                        <a:latin typeface="+mn-lt"/>
                        <a:ea typeface="MS PGothic" panose="020B0600070205080204" pitchFamily="34" charset="-128"/>
                        <a:cs typeface="+mn-cs"/>
                      </a:endParaRPr>
                    </a:p>
                  </a:txBody>
                  <a:tcPr marL="0" marR="0" marT="0" marB="0">
                    <a:solidFill>
                      <a:srgbClr val="FFFF00"/>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66%</a:t>
                      </a:r>
                      <a:endParaRPr lang="en-ZA" sz="1100" kern="1200" dirty="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(2/3)</a:t>
                      </a:r>
                      <a:endParaRPr lang="en-ZA" sz="1100" kern="1200" dirty="0">
                        <a:solidFill>
                          <a:schemeClr val="tx1"/>
                        </a:solidFill>
                        <a:effectLst/>
                        <a:latin typeface="+mn-lt"/>
                        <a:ea typeface="MS PGothic" panose="020B0600070205080204" pitchFamily="34" charset="-128"/>
                        <a:cs typeface="+mn-cs"/>
                      </a:endParaRPr>
                    </a:p>
                  </a:txBody>
                  <a:tcPr marL="68580" marR="68580"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33%</a:t>
                      </a:r>
                      <a:endParaRPr lang="en-ZA" sz="1100" kern="1200" dirty="0" smtClean="0">
                        <a:solidFill>
                          <a:schemeClr val="tx1"/>
                        </a:solidFill>
                        <a:effectLst/>
                        <a:latin typeface="+mn-lt"/>
                        <a:ea typeface="MS PGothic" panose="020B0600070205080204" pitchFamily="34" charset="-128"/>
                        <a:cs typeface="+mn-cs"/>
                      </a:endParaRPr>
                    </a:p>
                    <a:p>
                      <a:pPr marL="0" lvl="0" indent="0" algn="just" defTabSz="457200" rtl="0" eaLnBrk="1" latinLnBrk="0" hangingPunct="1">
                        <a:lnSpc>
                          <a:spcPct val="115000"/>
                        </a:lnSpc>
                        <a:spcAft>
                          <a:spcPts val="0"/>
                        </a:spcAft>
                        <a:buSzPts val="1000"/>
                        <a:buFont typeface="Symbol" panose="05050102010706020507" pitchFamily="18" charset="2"/>
                        <a:buNone/>
                      </a:pPr>
                      <a:r>
                        <a:rPr lang="en-AU" sz="1100" kern="1200" dirty="0" smtClean="0">
                          <a:solidFill>
                            <a:schemeClr val="tx1"/>
                          </a:solidFill>
                          <a:effectLst/>
                          <a:latin typeface="+mn-lt"/>
                          <a:ea typeface="MS PGothic" panose="020B0600070205080204" pitchFamily="34" charset="-128"/>
                          <a:cs typeface="+mn-cs"/>
                        </a:rPr>
                        <a:t>(1/3)</a:t>
                      </a:r>
                      <a:endParaRPr lang="en-ZA" sz="1100" kern="1200" dirty="0" smtClean="0">
                        <a:solidFill>
                          <a:schemeClr val="tx1"/>
                        </a:solidFill>
                        <a:effectLst/>
                        <a:latin typeface="+mn-lt"/>
                        <a:ea typeface="MS PGothic" panose="020B0600070205080204" pitchFamily="34" charset="-128"/>
                        <a:cs typeface="+mn-cs"/>
                      </a:endParaRPr>
                    </a:p>
                    <a:p>
                      <a:pPr marL="0" marR="0" lvl="0" indent="0" algn="just" defTabSz="457200" rtl="0" eaLnBrk="1" fontAlgn="auto" latinLnBrk="0" hangingPunct="1">
                        <a:lnSpc>
                          <a:spcPct val="115000"/>
                        </a:lnSpc>
                        <a:spcBef>
                          <a:spcPts val="0"/>
                        </a:spcBef>
                        <a:spcAft>
                          <a:spcPts val="0"/>
                        </a:spcAft>
                        <a:buClrTx/>
                        <a:buSzPts val="1000"/>
                        <a:buFont typeface="Symbol" panose="05050102010706020507" pitchFamily="18" charset="2"/>
                        <a:buNone/>
                        <a:tabLst/>
                        <a:defRPr/>
                      </a:pPr>
                      <a:endParaRPr lang="en-ZA" sz="1100" kern="1200" noProof="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Not Applicable</a:t>
                      </a:r>
                    </a:p>
                  </a:txBody>
                  <a:tcPr marL="68571" marR="68571" marT="0" marB="0">
                    <a:solidFill>
                      <a:schemeClr val="bg1"/>
                    </a:solidFill>
                  </a:tcPr>
                </a:tc>
                <a:tc>
                  <a:txBody>
                    <a:bodyPr/>
                    <a:lstStyle/>
                    <a:p>
                      <a:pPr marL="0" lvl="0" indent="0" algn="just" defTabSz="457200" rtl="0" eaLnBrk="1" latinLnBrk="0" hangingPunct="1">
                        <a:lnSpc>
                          <a:spcPct val="115000"/>
                        </a:lnSpc>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Monitor existing controls and improve when the proposed control does not close the risk</a:t>
                      </a:r>
                      <a:endParaRPr lang="en-ZA" sz="1100" kern="120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3"/>
                  </a:ext>
                </a:extLst>
              </a:tr>
            </a:tbl>
          </a:graphicData>
        </a:graphic>
      </p:graphicFrame>
      <p:sp>
        <p:nvSpPr>
          <p:cNvPr id="824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0F828E4-334A-4DD9-A8A2-221A3912B251}" type="slidenum">
              <a:rPr lang="en-US" altLang="en-US" sz="1200">
                <a:solidFill>
                  <a:srgbClr val="898989"/>
                </a:solidFill>
              </a:rPr>
              <a:pPr>
                <a:spcBef>
                  <a:spcPct val="0"/>
                </a:spcBef>
                <a:buFontTx/>
                <a:buNone/>
              </a:pPr>
              <a:t>77</a:t>
            </a:fld>
            <a:endParaRPr lang="en-US" altLang="en-US" sz="1200">
              <a:solidFill>
                <a:srgbClr val="898989"/>
              </a:solidFill>
            </a:endParaRPr>
          </a:p>
        </p:txBody>
      </p:sp>
      <p:sp>
        <p:nvSpPr>
          <p:cNvPr id="6" name="TextBox 7"/>
          <p:cNvSpPr txBox="1"/>
          <p:nvPr/>
        </p:nvSpPr>
        <p:spPr>
          <a:xfrm>
            <a:off x="8363405" y="40551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77</a:t>
            </a:r>
            <a:endParaRPr lang="en-ZA" sz="1200" dirty="0">
              <a:solidFill>
                <a:prstClr val="black"/>
              </a:solidFill>
            </a:endParaRPr>
          </a:p>
        </p:txBody>
      </p:sp>
    </p:spTree>
    <p:extLst>
      <p:ext uri="{BB962C8B-B14F-4D97-AF65-F5344CB8AC3E}">
        <p14:creationId xmlns:p14="http://schemas.microsoft.com/office/powerpoint/2010/main" xmlns="" val="19364745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88913"/>
            <a:ext cx="8229600" cy="1143000"/>
          </a:xfrm>
        </p:spPr>
        <p:txBody>
          <a:bodyPr/>
          <a:lstStyle/>
          <a:p>
            <a:r>
              <a:rPr lang="en-ZA" altLang="en-US" sz="2800" b="1" dirty="0" smtClean="0">
                <a:ea typeface="ＭＳ Ｐゴシック" pitchFamily="34" charset="-128"/>
              </a:rPr>
              <a:t>Strategic Risks Update for Q2</a:t>
            </a:r>
            <a:endParaRPr lang="en-ZA" altLang="en-US" sz="2800" dirty="0" smtClean="0">
              <a:ea typeface="ＭＳ Ｐゴシック" pitchFamily="34" charset="-128"/>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1060921598"/>
              </p:ext>
            </p:extLst>
          </p:nvPr>
        </p:nvGraphicFramePr>
        <p:xfrm>
          <a:off x="251521" y="1379539"/>
          <a:ext cx="8646482" cy="5217812"/>
        </p:xfrm>
        <a:graphic>
          <a:graphicData uri="http://schemas.openxmlformats.org/drawingml/2006/table">
            <a:tbl>
              <a:tblPr firstRow="1" bandRow="1">
                <a:tableStyleId>{5940675A-B579-460E-94D1-54222C63F5DA}</a:tableStyleId>
              </a:tblPr>
              <a:tblGrid>
                <a:gridCol w="344393">
                  <a:extLst>
                    <a:ext uri="{9D8B030D-6E8A-4147-A177-3AD203B41FA5}">
                      <a16:colId xmlns:a16="http://schemas.microsoft.com/office/drawing/2014/main" xmlns="" val="20000"/>
                    </a:ext>
                  </a:extLst>
                </a:gridCol>
                <a:gridCol w="795246">
                  <a:extLst>
                    <a:ext uri="{9D8B030D-6E8A-4147-A177-3AD203B41FA5}">
                      <a16:colId xmlns:a16="http://schemas.microsoft.com/office/drawing/2014/main" xmlns="" val="20001"/>
                    </a:ext>
                  </a:extLst>
                </a:gridCol>
                <a:gridCol w="1373764">
                  <a:extLst>
                    <a:ext uri="{9D8B030D-6E8A-4147-A177-3AD203B41FA5}">
                      <a16:colId xmlns:a16="http://schemas.microsoft.com/office/drawing/2014/main" xmlns="" val="20002"/>
                    </a:ext>
                  </a:extLst>
                </a:gridCol>
                <a:gridCol w="773159">
                  <a:extLst>
                    <a:ext uri="{9D8B030D-6E8A-4147-A177-3AD203B41FA5}">
                      <a16:colId xmlns:a16="http://schemas.microsoft.com/office/drawing/2014/main" xmlns="" val="20003"/>
                    </a:ext>
                  </a:extLst>
                </a:gridCol>
                <a:gridCol w="829199">
                  <a:extLst>
                    <a:ext uri="{9D8B030D-6E8A-4147-A177-3AD203B41FA5}">
                      <a16:colId xmlns:a16="http://schemas.microsoft.com/office/drawing/2014/main" xmlns="" val="20004"/>
                    </a:ext>
                  </a:extLst>
                </a:gridCol>
                <a:gridCol w="740355">
                  <a:extLst>
                    <a:ext uri="{9D8B030D-6E8A-4147-A177-3AD203B41FA5}">
                      <a16:colId xmlns:a16="http://schemas.microsoft.com/office/drawing/2014/main" xmlns="" val="20005"/>
                    </a:ext>
                  </a:extLst>
                </a:gridCol>
                <a:gridCol w="1490582">
                  <a:extLst>
                    <a:ext uri="{9D8B030D-6E8A-4147-A177-3AD203B41FA5}">
                      <a16:colId xmlns:a16="http://schemas.microsoft.com/office/drawing/2014/main" xmlns="" val="20006"/>
                    </a:ext>
                  </a:extLst>
                </a:gridCol>
                <a:gridCol w="2299784">
                  <a:extLst>
                    <a:ext uri="{9D8B030D-6E8A-4147-A177-3AD203B41FA5}">
                      <a16:colId xmlns:a16="http://schemas.microsoft.com/office/drawing/2014/main" xmlns="" val="20007"/>
                    </a:ext>
                  </a:extLst>
                </a:gridCol>
              </a:tblGrid>
              <a:tr h="861047">
                <a:tc>
                  <a:txBody>
                    <a:bodyPr/>
                    <a:lstStyle/>
                    <a:p>
                      <a:r>
                        <a:rPr lang="en-ZA" sz="1100" b="1" dirty="0" smtClean="0"/>
                        <a:t>No</a:t>
                      </a:r>
                      <a:endParaRPr lang="en-ZA" sz="1100" b="1" dirty="0"/>
                    </a:p>
                  </a:txBody>
                  <a:tcPr marL="91428" marR="91428" marT="45744" marB="45744">
                    <a:solidFill>
                      <a:schemeClr val="tx2">
                        <a:lumMod val="60000"/>
                        <a:lumOff val="40000"/>
                      </a:schemeClr>
                    </a:solidFill>
                  </a:tcPr>
                </a:tc>
                <a:tc>
                  <a:txBody>
                    <a:bodyPr/>
                    <a:lstStyle/>
                    <a:p>
                      <a:r>
                        <a:rPr lang="en-ZA" sz="1100" b="1" dirty="0" smtClean="0"/>
                        <a:t>Risk Name</a:t>
                      </a:r>
                      <a:endParaRPr lang="en-ZA" sz="1100" b="1" dirty="0"/>
                    </a:p>
                  </a:txBody>
                  <a:tcPr marL="91428" marR="91428" marT="45744" marB="45744">
                    <a:solidFill>
                      <a:schemeClr val="tx2">
                        <a:lumMod val="60000"/>
                        <a:lumOff val="40000"/>
                      </a:schemeClr>
                    </a:solidFill>
                  </a:tcPr>
                </a:tc>
                <a:tc>
                  <a:txBody>
                    <a:bodyPr/>
                    <a:lstStyle/>
                    <a:p>
                      <a:r>
                        <a:rPr lang="en-ZA" sz="1100" b="1" dirty="0" smtClean="0"/>
                        <a:t>Risk description</a:t>
                      </a:r>
                      <a:endParaRPr lang="en-ZA" sz="1100" b="1" dirty="0"/>
                    </a:p>
                  </a:txBody>
                  <a:tcPr marL="91428" marR="91428" marT="45744" marB="45744">
                    <a:solidFill>
                      <a:schemeClr val="tx2">
                        <a:lumMod val="60000"/>
                        <a:lumOff val="40000"/>
                      </a:schemeClr>
                    </a:solidFill>
                  </a:tcPr>
                </a:tc>
                <a:tc>
                  <a:txBody>
                    <a:bodyPr/>
                    <a:lstStyle/>
                    <a:p>
                      <a:r>
                        <a:rPr lang="en-ZA" sz="1100" b="1" dirty="0" smtClean="0"/>
                        <a:t>Residual Risk</a:t>
                      </a:r>
                      <a:r>
                        <a:rPr lang="en-ZA" sz="1100" b="1" baseline="0" dirty="0" smtClean="0"/>
                        <a:t> Exposure</a:t>
                      </a:r>
                      <a:endParaRPr lang="en-ZA" sz="1100" b="1" dirty="0"/>
                    </a:p>
                  </a:txBody>
                  <a:tcPr marL="91428" marR="91428" marT="45744" marB="45744">
                    <a:solidFill>
                      <a:schemeClr val="tx2">
                        <a:lumMod val="60000"/>
                        <a:lumOff val="40000"/>
                      </a:schemeClr>
                    </a:solidFill>
                  </a:tcPr>
                </a:tc>
                <a:tc>
                  <a:txBody>
                    <a:bodyPr/>
                    <a:lstStyle/>
                    <a:p>
                      <a:pPr marL="0" algn="l" defTabSz="457200" rtl="0" eaLnBrk="1" latinLnBrk="0" hangingPunct="1"/>
                      <a:r>
                        <a:rPr lang="en-ZA" sz="1100" b="1" kern="1200" dirty="0" smtClean="0">
                          <a:solidFill>
                            <a:schemeClr val="tx1"/>
                          </a:solidFill>
                          <a:latin typeface="+mn-lt"/>
                          <a:ea typeface="+mn-ea"/>
                          <a:cs typeface="+mn-cs"/>
                        </a:rPr>
                        <a:t>% Actions completed</a:t>
                      </a:r>
                      <a:endParaRPr lang="en-ZA" sz="1100" b="1" kern="1200" dirty="0">
                        <a:solidFill>
                          <a:schemeClr val="tx1"/>
                        </a:solidFill>
                        <a:latin typeface="+mn-lt"/>
                        <a:ea typeface="+mn-ea"/>
                        <a:cs typeface="+mn-cs"/>
                      </a:endParaRPr>
                    </a:p>
                  </a:txBody>
                  <a:tcPr marL="91431" marR="91431" marT="45735" marB="45735">
                    <a:solidFill>
                      <a:schemeClr val="tx2">
                        <a:lumMod val="60000"/>
                        <a:lumOff val="40000"/>
                      </a:schemeClr>
                    </a:solidFill>
                  </a:tcPr>
                </a:tc>
                <a:tc>
                  <a:txBody>
                    <a:bodyPr/>
                    <a:lstStyle/>
                    <a:p>
                      <a:pPr marL="0" algn="l" defTabSz="457200" rtl="0" eaLnBrk="1" latinLnBrk="0" hangingPunct="1"/>
                      <a:r>
                        <a:rPr lang="en-ZA" sz="1100" b="1" kern="1200" dirty="0" smtClean="0">
                          <a:solidFill>
                            <a:schemeClr val="tx1"/>
                          </a:solidFill>
                          <a:latin typeface="+mn-lt"/>
                          <a:ea typeface="+mn-ea"/>
                          <a:cs typeface="+mn-cs"/>
                        </a:rPr>
                        <a:t>%actions Not Performed</a:t>
                      </a:r>
                      <a:endParaRPr lang="en-ZA" sz="1100" b="1" kern="1200" dirty="0">
                        <a:solidFill>
                          <a:schemeClr val="tx1"/>
                        </a:solidFill>
                        <a:latin typeface="+mn-lt"/>
                        <a:ea typeface="+mn-ea"/>
                        <a:cs typeface="+mn-cs"/>
                      </a:endParaRPr>
                    </a:p>
                  </a:txBody>
                  <a:tcPr marL="91431" marR="91431" marT="45735" marB="45735">
                    <a:solidFill>
                      <a:schemeClr val="tx2">
                        <a:lumMod val="60000"/>
                        <a:lumOff val="40000"/>
                      </a:schemeClr>
                    </a:solidFill>
                  </a:tcPr>
                </a:tc>
                <a:tc>
                  <a:txBody>
                    <a:bodyPr/>
                    <a:lstStyle/>
                    <a:p>
                      <a:r>
                        <a:rPr lang="en-ZA" sz="1100" b="1" dirty="0" smtClean="0"/>
                        <a:t>Progress</a:t>
                      </a:r>
                      <a:endParaRPr lang="en-ZA" sz="1100" b="1" dirty="0"/>
                    </a:p>
                  </a:txBody>
                  <a:tcPr marL="91428" marR="91428" marT="45744" marB="45744">
                    <a:solidFill>
                      <a:schemeClr val="tx2">
                        <a:lumMod val="60000"/>
                        <a:lumOff val="40000"/>
                      </a:schemeClr>
                    </a:solidFill>
                  </a:tcPr>
                </a:tc>
                <a:tc>
                  <a:txBody>
                    <a:bodyPr/>
                    <a:lstStyle/>
                    <a:p>
                      <a:r>
                        <a:rPr lang="en-ZA" sz="1100" b="1" dirty="0" smtClean="0"/>
                        <a:t>Comments</a:t>
                      </a:r>
                      <a:endParaRPr lang="en-ZA" sz="1100" b="1" dirty="0"/>
                    </a:p>
                  </a:txBody>
                  <a:tcPr marL="91428" marR="91428" marT="45744" marB="45744">
                    <a:solidFill>
                      <a:schemeClr val="tx2">
                        <a:lumMod val="60000"/>
                        <a:lumOff val="40000"/>
                      </a:schemeClr>
                    </a:solidFill>
                  </a:tcPr>
                </a:tc>
                <a:extLst>
                  <a:ext uri="{0D108BD9-81ED-4DB2-BD59-A6C34878D82A}">
                    <a16:rowId xmlns:a16="http://schemas.microsoft.com/office/drawing/2014/main" xmlns="" val="10000"/>
                  </a:ext>
                </a:extLst>
              </a:tr>
              <a:tr h="1960544">
                <a:tc>
                  <a:txBody>
                    <a:bodyPr/>
                    <a:lstStyle/>
                    <a:p>
                      <a:pPr algn="ctr" fontAlgn="t"/>
                      <a:r>
                        <a:rPr lang="en-ZA" sz="1000" b="0" i="0" u="none" strike="noStrike" dirty="0" smtClean="0">
                          <a:effectLst/>
                          <a:latin typeface="Arial" panose="020B0604020202020204" pitchFamily="34" charset="0"/>
                        </a:rPr>
                        <a:t>SR10</a:t>
                      </a:r>
                      <a:endParaRPr lang="en-ZA" sz="1000" b="0" i="0" u="none" strike="noStrike" dirty="0">
                        <a:effectLst/>
                        <a:latin typeface="Arial" panose="020B0604020202020204" pitchFamily="34" charset="0"/>
                      </a:endParaRPr>
                    </a:p>
                  </a:txBody>
                  <a:tcPr marL="0" marR="0" marT="0" marB="0">
                    <a:solidFill>
                      <a:schemeClr val="bg1"/>
                    </a:solidFill>
                  </a:tcPr>
                </a:tc>
                <a:tc>
                  <a:txBody>
                    <a:bodyPr/>
                    <a:lstStyle/>
                    <a:p>
                      <a:pPr marL="0" algn="l" defTabSz="457200" rtl="0" eaLnBrk="1" fontAlgn="t" latinLnBrk="0" hangingPunct="1"/>
                      <a:r>
                        <a:rPr lang="en-ZA" sz="1000" b="0" i="0" u="none" strike="noStrike" kern="1200" dirty="0" smtClean="0">
                          <a:solidFill>
                            <a:schemeClr val="tx1"/>
                          </a:solidFill>
                          <a:effectLst/>
                          <a:latin typeface="Arial" panose="020B0604020202020204" pitchFamily="34" charset="0"/>
                          <a:ea typeface="+mn-ea"/>
                          <a:cs typeface="+mn-cs"/>
                        </a:rPr>
                        <a:t>Service delivery</a:t>
                      </a:r>
                      <a:endParaRPr lang="en-ZA" sz="1000" b="0" i="0" u="none" strike="noStrike" kern="1200" dirty="0">
                        <a:solidFill>
                          <a:schemeClr val="tx1"/>
                        </a:solidFill>
                        <a:effectLst/>
                        <a:latin typeface="Arial" panose="020B0604020202020204" pitchFamily="34" charset="0"/>
                        <a:ea typeface="+mn-ea"/>
                        <a:cs typeface="+mn-cs"/>
                      </a:endParaRPr>
                    </a:p>
                  </a:txBody>
                  <a:tcPr marL="0" marR="0" marT="0" marB="0">
                    <a:solidFill>
                      <a:schemeClr val="bg1"/>
                    </a:solidFill>
                  </a:tcPr>
                </a:tc>
                <a:tc>
                  <a:txBody>
                    <a:bodyPr/>
                    <a:lstStyle/>
                    <a:p>
                      <a:pPr marL="0" algn="l" defTabSz="457200" rtl="0" eaLnBrk="1" fontAlgn="t" latinLnBrk="0" hangingPunct="1"/>
                      <a:r>
                        <a:rPr lang="en-ZA" sz="1000" b="0" i="0" u="none" strike="noStrike" kern="1200" dirty="0" smtClean="0">
                          <a:solidFill>
                            <a:schemeClr val="tx1"/>
                          </a:solidFill>
                          <a:effectLst/>
                          <a:latin typeface="Arial" panose="020B0604020202020204" pitchFamily="34" charset="0"/>
                          <a:ea typeface="+mn-ea"/>
                          <a:cs typeface="+mn-cs"/>
                        </a:rPr>
                        <a:t>Poor service delivery</a:t>
                      </a:r>
                      <a:endParaRPr lang="en-ZA" sz="1000" b="0" i="0" u="none" strike="noStrike" kern="1200" dirty="0">
                        <a:solidFill>
                          <a:schemeClr val="tx1"/>
                        </a:solidFill>
                        <a:effectLst/>
                        <a:latin typeface="Arial" panose="020B0604020202020204" pitchFamily="34" charset="0"/>
                        <a:ea typeface="+mn-ea"/>
                        <a:cs typeface="+mn-cs"/>
                      </a:endParaRPr>
                    </a:p>
                  </a:txBody>
                  <a:tcPr marL="0" marR="0" marT="0" marB="0">
                    <a:solidFill>
                      <a:schemeClr val="bg1"/>
                    </a:solidFill>
                  </a:tcPr>
                </a:tc>
                <a:tc>
                  <a:txBody>
                    <a:bodyPr/>
                    <a:lstStyle/>
                    <a:p>
                      <a:pPr algn="ctr" fontAlgn="t"/>
                      <a:r>
                        <a:rPr lang="en-ZA" sz="1000" b="0" i="0" u="none" strike="noStrike" dirty="0" smtClean="0">
                          <a:effectLst/>
                          <a:latin typeface="Arial" panose="020B0604020202020204" pitchFamily="34" charset="0"/>
                        </a:rPr>
                        <a:t>10</a:t>
                      </a:r>
                      <a:endParaRPr lang="en-ZA" sz="1000" b="0" i="0" u="none" strike="noStrike" dirty="0">
                        <a:effectLst/>
                        <a:latin typeface="Arial" panose="020B0604020202020204" pitchFamily="34" charset="0"/>
                      </a:endParaRPr>
                    </a:p>
                  </a:txBody>
                  <a:tcPr marL="0" marR="0" marT="0" marB="0">
                    <a:solidFill>
                      <a:srgbClr val="FFFF00"/>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75%</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(6/8)</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25%</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(2/8)</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txBody>
                  <a:tcPr marL="68571" marR="68571" marT="0" marB="0">
                    <a:solidFill>
                      <a:schemeClr val="bg1"/>
                    </a:solidFill>
                  </a:tcPr>
                </a:tc>
                <a:tc>
                  <a:txBody>
                    <a:bodyPr/>
                    <a:lstStyle/>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Call Centre agents were appointed </a:t>
                      </a:r>
                    </a:p>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Turnaround time targets achieved</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Implementation in progress, implementation in line with improvement plan. </a:t>
                      </a:r>
                      <a:endParaRPr lang="en-ZA" sz="1100" kern="120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1"/>
                  </a:ext>
                </a:extLst>
              </a:tr>
              <a:tr h="2396221">
                <a:tc>
                  <a:txBody>
                    <a:bodyPr/>
                    <a:lstStyle/>
                    <a:p>
                      <a:pPr algn="ctr" fontAlgn="t"/>
                      <a:r>
                        <a:rPr lang="en-ZA" sz="1000" b="0" i="0" u="none" strike="noStrike" dirty="0" smtClean="0">
                          <a:effectLst/>
                          <a:latin typeface="Arial" panose="020B0604020202020204" pitchFamily="34" charset="0"/>
                        </a:rPr>
                        <a:t>SR11</a:t>
                      </a:r>
                      <a:endParaRPr lang="en-ZA" sz="1000" b="0" i="0" u="none" strike="noStrike" dirty="0">
                        <a:effectLst/>
                        <a:latin typeface="Arial" panose="020B0604020202020204" pitchFamily="34" charset="0"/>
                      </a:endParaRPr>
                    </a:p>
                  </a:txBody>
                  <a:tcPr marL="0" marR="0" marT="0" marB="0">
                    <a:solidFill>
                      <a:schemeClr val="bg1"/>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000" b="0" i="0" u="none" strike="noStrike" kern="1200" dirty="0" smtClean="0">
                          <a:solidFill>
                            <a:schemeClr val="tx1"/>
                          </a:solidFill>
                          <a:effectLst/>
                          <a:latin typeface="Arial" panose="020B0604020202020204" pitchFamily="34" charset="0"/>
                          <a:ea typeface="+mn-ea"/>
                          <a:cs typeface="+mn-cs"/>
                        </a:rPr>
                        <a:t>Compliance</a:t>
                      </a:r>
                    </a:p>
                    <a:p>
                      <a:pPr marL="0" algn="l" defTabSz="457200" rtl="0" eaLnBrk="1" fontAlgn="t" latinLnBrk="0" hangingPunct="1"/>
                      <a:endParaRPr lang="en-ZA" sz="1000" b="0" i="0" u="none" strike="noStrike" kern="1200" dirty="0">
                        <a:solidFill>
                          <a:schemeClr val="tx1"/>
                        </a:solidFill>
                        <a:effectLst/>
                        <a:latin typeface="Arial" panose="020B0604020202020204" pitchFamily="34" charset="0"/>
                        <a:ea typeface="+mn-ea"/>
                        <a:cs typeface="+mn-cs"/>
                      </a:endParaRPr>
                    </a:p>
                  </a:txBody>
                  <a:tcPr marL="0" marR="0" marT="0" marB="0">
                    <a:solidFill>
                      <a:schemeClr val="bg1"/>
                    </a:solidFill>
                  </a:tcPr>
                </a:tc>
                <a:tc>
                  <a:txBody>
                    <a:bodyPr/>
                    <a:lstStyle/>
                    <a:p>
                      <a:pPr marL="0" algn="l" defTabSz="457200" rtl="0" eaLnBrk="1" fontAlgn="t" latinLnBrk="0" hangingPunct="1"/>
                      <a:r>
                        <a:rPr lang="en-ZA" sz="1000" b="0" i="0" u="none" strike="noStrike" kern="1200" dirty="0" smtClean="0">
                          <a:solidFill>
                            <a:schemeClr val="tx1"/>
                          </a:solidFill>
                          <a:effectLst/>
                          <a:latin typeface="Arial" panose="020B0604020202020204" pitchFamily="34" charset="0"/>
                          <a:ea typeface="+mn-ea"/>
                          <a:cs typeface="+mn-cs"/>
                        </a:rPr>
                        <a:t>Inadequate compliance with UI Acts</a:t>
                      </a:r>
                      <a:endParaRPr lang="en-ZA" sz="1000" b="0" i="0" u="none" strike="noStrike" kern="1200" dirty="0">
                        <a:solidFill>
                          <a:schemeClr val="tx1"/>
                        </a:solidFill>
                        <a:effectLst/>
                        <a:latin typeface="Arial" panose="020B0604020202020204" pitchFamily="34" charset="0"/>
                        <a:ea typeface="+mn-ea"/>
                        <a:cs typeface="+mn-cs"/>
                      </a:endParaRPr>
                    </a:p>
                  </a:txBody>
                  <a:tcPr marL="0" marR="0" marT="0" marB="0">
                    <a:solidFill>
                      <a:schemeClr val="bg1"/>
                    </a:solidFill>
                  </a:tcPr>
                </a:tc>
                <a:tc>
                  <a:txBody>
                    <a:bodyPr/>
                    <a:lstStyle/>
                    <a:p>
                      <a:pPr algn="ctr" fontAlgn="t"/>
                      <a:r>
                        <a:rPr lang="en-ZA" sz="1000" b="0" i="0" u="none" strike="noStrike" dirty="0" smtClean="0">
                          <a:effectLst/>
                          <a:latin typeface="Arial" panose="020B0604020202020204" pitchFamily="34" charset="0"/>
                        </a:rPr>
                        <a:t>18</a:t>
                      </a:r>
                      <a:endParaRPr lang="en-ZA" sz="1000" b="0" i="0" u="none" strike="noStrike" dirty="0">
                        <a:effectLst/>
                        <a:latin typeface="Arial" panose="020B0604020202020204" pitchFamily="34" charset="0"/>
                      </a:endParaRPr>
                    </a:p>
                  </a:txBody>
                  <a:tcPr marL="0" marR="0" marT="0" marB="0">
                    <a:solidFill>
                      <a:srgbClr val="FF0000"/>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50%</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(2/4)</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50%</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(2/4)</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68571" marR="68571" marT="0" marB="0">
                    <a:solidFill>
                      <a:schemeClr val="bg1"/>
                    </a:solidFill>
                  </a:tcPr>
                </a:tc>
                <a:tc>
                  <a:txBody>
                    <a:bodyPr/>
                    <a:lstStyle/>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Implementation of the USSD and UIF App project in progress</a:t>
                      </a:r>
                    </a:p>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Development and implementation of Compliance Certificate project in progress</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Implementation in progress, implementation in line with improvement plan. </a:t>
                      </a:r>
                      <a:endParaRPr lang="en-ZA" sz="1100" kern="1200" dirty="0">
                        <a:solidFill>
                          <a:schemeClr val="tx1"/>
                        </a:solidFill>
                        <a:effectLst/>
                        <a:latin typeface="+mn-lt"/>
                        <a:ea typeface="MS PGothic" panose="020B0600070205080204" pitchFamily="34" charset="-128"/>
                        <a:cs typeface="+mn-cs"/>
                      </a:endParaRPr>
                    </a:p>
                  </a:txBody>
                  <a:tcPr marL="114300" marR="114300" marT="0" marB="0">
                    <a:solidFill>
                      <a:schemeClr val="bg1"/>
                    </a:solidFill>
                  </a:tcPr>
                </a:tc>
                <a:extLst>
                  <a:ext uri="{0D108BD9-81ED-4DB2-BD59-A6C34878D82A}">
                    <a16:rowId xmlns:a16="http://schemas.microsoft.com/office/drawing/2014/main" xmlns="" val="10002"/>
                  </a:ext>
                </a:extLst>
              </a:tr>
            </a:tbl>
          </a:graphicData>
        </a:graphic>
      </p:graphicFrame>
      <p:sp>
        <p:nvSpPr>
          <p:cNvPr id="925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2CBE53CB-C11E-4756-A146-DD08E0170333}" type="slidenum">
              <a:rPr lang="en-US" altLang="en-US" sz="1200">
                <a:solidFill>
                  <a:srgbClr val="898989"/>
                </a:solidFill>
              </a:rPr>
              <a:pPr>
                <a:spcBef>
                  <a:spcPct val="0"/>
                </a:spcBef>
                <a:buFontTx/>
                <a:buNone/>
              </a:pPr>
              <a:t>78</a:t>
            </a:fld>
            <a:endParaRPr lang="en-US" altLang="en-US" sz="1200">
              <a:solidFill>
                <a:srgbClr val="898989"/>
              </a:solidFill>
            </a:endParaRPr>
          </a:p>
        </p:txBody>
      </p:sp>
      <p:sp>
        <p:nvSpPr>
          <p:cNvPr id="6" name="TextBox 7"/>
          <p:cNvSpPr txBox="1"/>
          <p:nvPr/>
        </p:nvSpPr>
        <p:spPr>
          <a:xfrm>
            <a:off x="8363405" y="40551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78</a:t>
            </a:r>
            <a:endParaRPr lang="en-ZA" sz="1200" dirty="0">
              <a:solidFill>
                <a:prstClr val="black"/>
              </a:solidFill>
            </a:endParaRPr>
          </a:p>
        </p:txBody>
      </p:sp>
    </p:spTree>
    <p:extLst>
      <p:ext uri="{BB962C8B-B14F-4D97-AF65-F5344CB8AC3E}">
        <p14:creationId xmlns:p14="http://schemas.microsoft.com/office/powerpoint/2010/main" xmlns="" val="38471458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88913"/>
            <a:ext cx="8229600" cy="1143000"/>
          </a:xfrm>
        </p:spPr>
        <p:txBody>
          <a:bodyPr/>
          <a:lstStyle/>
          <a:p>
            <a:r>
              <a:rPr lang="en-ZA" altLang="en-US" sz="2800" b="1" dirty="0" smtClean="0">
                <a:ea typeface="ＭＳ Ｐゴシック" pitchFamily="34" charset="-128"/>
              </a:rPr>
              <a:t>Strategic Risks Update for Q2</a:t>
            </a:r>
            <a:endParaRPr lang="en-ZA" altLang="en-US" sz="2800" dirty="0" smtClean="0">
              <a:ea typeface="ＭＳ Ｐゴシック" pitchFamily="34" charset="-128"/>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217639266"/>
              </p:ext>
            </p:extLst>
          </p:nvPr>
        </p:nvGraphicFramePr>
        <p:xfrm>
          <a:off x="251521" y="1379538"/>
          <a:ext cx="8646482" cy="5217814"/>
        </p:xfrm>
        <a:graphic>
          <a:graphicData uri="http://schemas.openxmlformats.org/drawingml/2006/table">
            <a:tbl>
              <a:tblPr firstRow="1" bandRow="1">
                <a:tableStyleId>{5940675A-B579-460E-94D1-54222C63F5DA}</a:tableStyleId>
              </a:tblPr>
              <a:tblGrid>
                <a:gridCol w="344393">
                  <a:extLst>
                    <a:ext uri="{9D8B030D-6E8A-4147-A177-3AD203B41FA5}">
                      <a16:colId xmlns:a16="http://schemas.microsoft.com/office/drawing/2014/main" xmlns="" val="20000"/>
                    </a:ext>
                  </a:extLst>
                </a:gridCol>
                <a:gridCol w="795246">
                  <a:extLst>
                    <a:ext uri="{9D8B030D-6E8A-4147-A177-3AD203B41FA5}">
                      <a16:colId xmlns:a16="http://schemas.microsoft.com/office/drawing/2014/main" xmlns="" val="20001"/>
                    </a:ext>
                  </a:extLst>
                </a:gridCol>
                <a:gridCol w="1373764">
                  <a:extLst>
                    <a:ext uri="{9D8B030D-6E8A-4147-A177-3AD203B41FA5}">
                      <a16:colId xmlns:a16="http://schemas.microsoft.com/office/drawing/2014/main" xmlns="" val="20002"/>
                    </a:ext>
                  </a:extLst>
                </a:gridCol>
                <a:gridCol w="773159">
                  <a:extLst>
                    <a:ext uri="{9D8B030D-6E8A-4147-A177-3AD203B41FA5}">
                      <a16:colId xmlns:a16="http://schemas.microsoft.com/office/drawing/2014/main" xmlns="" val="20003"/>
                    </a:ext>
                  </a:extLst>
                </a:gridCol>
                <a:gridCol w="829199">
                  <a:extLst>
                    <a:ext uri="{9D8B030D-6E8A-4147-A177-3AD203B41FA5}">
                      <a16:colId xmlns:a16="http://schemas.microsoft.com/office/drawing/2014/main" xmlns="" val="20004"/>
                    </a:ext>
                  </a:extLst>
                </a:gridCol>
                <a:gridCol w="740355">
                  <a:extLst>
                    <a:ext uri="{9D8B030D-6E8A-4147-A177-3AD203B41FA5}">
                      <a16:colId xmlns:a16="http://schemas.microsoft.com/office/drawing/2014/main" xmlns="" val="20005"/>
                    </a:ext>
                  </a:extLst>
                </a:gridCol>
                <a:gridCol w="1490582">
                  <a:extLst>
                    <a:ext uri="{9D8B030D-6E8A-4147-A177-3AD203B41FA5}">
                      <a16:colId xmlns:a16="http://schemas.microsoft.com/office/drawing/2014/main" xmlns="" val="20006"/>
                    </a:ext>
                  </a:extLst>
                </a:gridCol>
                <a:gridCol w="2299784">
                  <a:extLst>
                    <a:ext uri="{9D8B030D-6E8A-4147-A177-3AD203B41FA5}">
                      <a16:colId xmlns:a16="http://schemas.microsoft.com/office/drawing/2014/main" xmlns="" val="20007"/>
                    </a:ext>
                  </a:extLst>
                </a:gridCol>
              </a:tblGrid>
              <a:tr h="1725503">
                <a:tc>
                  <a:txBody>
                    <a:bodyPr/>
                    <a:lstStyle/>
                    <a:p>
                      <a:r>
                        <a:rPr lang="en-ZA" sz="1100" b="1" dirty="0" smtClean="0"/>
                        <a:t>No</a:t>
                      </a:r>
                      <a:endParaRPr lang="en-ZA" sz="1100" b="1" dirty="0"/>
                    </a:p>
                  </a:txBody>
                  <a:tcPr marL="91428" marR="91428" marT="45756" marB="45756">
                    <a:solidFill>
                      <a:schemeClr val="tx2">
                        <a:lumMod val="60000"/>
                        <a:lumOff val="40000"/>
                      </a:schemeClr>
                    </a:solidFill>
                  </a:tcPr>
                </a:tc>
                <a:tc>
                  <a:txBody>
                    <a:bodyPr/>
                    <a:lstStyle/>
                    <a:p>
                      <a:r>
                        <a:rPr lang="en-ZA" sz="1100" b="1" dirty="0" smtClean="0"/>
                        <a:t>Risk Name</a:t>
                      </a:r>
                      <a:endParaRPr lang="en-ZA" sz="1100" b="1" dirty="0"/>
                    </a:p>
                  </a:txBody>
                  <a:tcPr marL="91428" marR="91428" marT="45756" marB="45756">
                    <a:solidFill>
                      <a:schemeClr val="tx2">
                        <a:lumMod val="60000"/>
                        <a:lumOff val="40000"/>
                      </a:schemeClr>
                    </a:solidFill>
                  </a:tcPr>
                </a:tc>
                <a:tc>
                  <a:txBody>
                    <a:bodyPr/>
                    <a:lstStyle/>
                    <a:p>
                      <a:r>
                        <a:rPr lang="en-ZA" sz="1100" b="1" dirty="0" smtClean="0"/>
                        <a:t>Risk description</a:t>
                      </a:r>
                      <a:endParaRPr lang="en-ZA" sz="1100" b="1" dirty="0"/>
                    </a:p>
                  </a:txBody>
                  <a:tcPr marL="91428" marR="91428" marT="45756" marB="45756">
                    <a:solidFill>
                      <a:schemeClr val="tx2">
                        <a:lumMod val="60000"/>
                        <a:lumOff val="40000"/>
                      </a:schemeClr>
                    </a:solidFill>
                  </a:tcPr>
                </a:tc>
                <a:tc>
                  <a:txBody>
                    <a:bodyPr/>
                    <a:lstStyle/>
                    <a:p>
                      <a:r>
                        <a:rPr lang="en-ZA" sz="1100" b="1" dirty="0" smtClean="0"/>
                        <a:t>Residual Risk</a:t>
                      </a:r>
                      <a:r>
                        <a:rPr lang="en-ZA" sz="1100" b="1" baseline="0" dirty="0" smtClean="0"/>
                        <a:t> Exposure</a:t>
                      </a:r>
                      <a:endParaRPr lang="en-ZA" sz="1100" b="1" dirty="0"/>
                    </a:p>
                  </a:txBody>
                  <a:tcPr marL="91428" marR="91428" marT="45756" marB="45756">
                    <a:solidFill>
                      <a:schemeClr val="tx2">
                        <a:lumMod val="60000"/>
                        <a:lumOff val="40000"/>
                      </a:schemeClr>
                    </a:solidFill>
                  </a:tcPr>
                </a:tc>
                <a:tc>
                  <a:txBody>
                    <a:bodyPr/>
                    <a:lstStyle/>
                    <a:p>
                      <a:pPr marL="0" algn="l" defTabSz="457200" rtl="0" eaLnBrk="1" latinLnBrk="0" hangingPunct="1"/>
                      <a:r>
                        <a:rPr lang="en-ZA" sz="1100" b="1" kern="1200" dirty="0" smtClean="0">
                          <a:solidFill>
                            <a:schemeClr val="tx1"/>
                          </a:solidFill>
                          <a:latin typeface="+mn-lt"/>
                          <a:ea typeface="+mn-ea"/>
                          <a:cs typeface="+mn-cs"/>
                        </a:rPr>
                        <a:t>% Actions completed</a:t>
                      </a:r>
                      <a:endParaRPr lang="en-ZA" sz="1100" b="1" kern="1200" dirty="0">
                        <a:solidFill>
                          <a:schemeClr val="tx1"/>
                        </a:solidFill>
                        <a:latin typeface="+mn-lt"/>
                        <a:ea typeface="+mn-ea"/>
                        <a:cs typeface="+mn-cs"/>
                      </a:endParaRPr>
                    </a:p>
                  </a:txBody>
                  <a:tcPr marL="91431" marR="91431" marT="45747" marB="45747">
                    <a:solidFill>
                      <a:schemeClr val="tx2">
                        <a:lumMod val="60000"/>
                        <a:lumOff val="40000"/>
                      </a:schemeClr>
                    </a:solidFill>
                  </a:tcPr>
                </a:tc>
                <a:tc>
                  <a:txBody>
                    <a:bodyPr/>
                    <a:lstStyle/>
                    <a:p>
                      <a:pPr marL="0" algn="l" defTabSz="457200" rtl="0" eaLnBrk="1" latinLnBrk="0" hangingPunct="1"/>
                      <a:r>
                        <a:rPr lang="en-ZA" sz="1100" b="1" kern="1200" dirty="0" smtClean="0">
                          <a:solidFill>
                            <a:schemeClr val="tx1"/>
                          </a:solidFill>
                          <a:latin typeface="+mn-lt"/>
                          <a:ea typeface="+mn-ea"/>
                          <a:cs typeface="+mn-cs"/>
                        </a:rPr>
                        <a:t>%actions Not Performed</a:t>
                      </a:r>
                      <a:endParaRPr lang="en-ZA" sz="1100" b="1" kern="1200" dirty="0">
                        <a:solidFill>
                          <a:schemeClr val="tx1"/>
                        </a:solidFill>
                        <a:latin typeface="+mn-lt"/>
                        <a:ea typeface="+mn-ea"/>
                        <a:cs typeface="+mn-cs"/>
                      </a:endParaRPr>
                    </a:p>
                  </a:txBody>
                  <a:tcPr marL="91431" marR="91431" marT="45747" marB="45747">
                    <a:solidFill>
                      <a:schemeClr val="tx2">
                        <a:lumMod val="60000"/>
                        <a:lumOff val="40000"/>
                      </a:schemeClr>
                    </a:solidFill>
                  </a:tcPr>
                </a:tc>
                <a:tc>
                  <a:txBody>
                    <a:bodyPr/>
                    <a:lstStyle/>
                    <a:p>
                      <a:r>
                        <a:rPr lang="en-ZA" sz="1100" b="1" dirty="0" smtClean="0"/>
                        <a:t>Progress</a:t>
                      </a:r>
                      <a:endParaRPr lang="en-ZA" sz="1100" b="1" dirty="0"/>
                    </a:p>
                  </a:txBody>
                  <a:tcPr marL="91428" marR="91428" marT="45756" marB="45756">
                    <a:solidFill>
                      <a:schemeClr val="tx2">
                        <a:lumMod val="60000"/>
                        <a:lumOff val="40000"/>
                      </a:schemeClr>
                    </a:solidFill>
                  </a:tcPr>
                </a:tc>
                <a:tc>
                  <a:txBody>
                    <a:bodyPr/>
                    <a:lstStyle/>
                    <a:p>
                      <a:r>
                        <a:rPr lang="en-ZA" sz="1100" b="1" dirty="0" smtClean="0"/>
                        <a:t>Comments</a:t>
                      </a:r>
                      <a:endParaRPr lang="en-ZA" sz="1100" b="1" dirty="0"/>
                    </a:p>
                  </a:txBody>
                  <a:tcPr marL="91428" marR="91428" marT="45756" marB="45756">
                    <a:solidFill>
                      <a:schemeClr val="tx2">
                        <a:lumMod val="60000"/>
                        <a:lumOff val="40000"/>
                      </a:schemeClr>
                    </a:solidFill>
                  </a:tcPr>
                </a:tc>
                <a:extLst>
                  <a:ext uri="{0D108BD9-81ED-4DB2-BD59-A6C34878D82A}">
                    <a16:rowId xmlns:a16="http://schemas.microsoft.com/office/drawing/2014/main" xmlns="" val="10000"/>
                  </a:ext>
                </a:extLst>
              </a:tr>
              <a:tr h="3492311">
                <a:tc>
                  <a:txBody>
                    <a:bodyPr/>
                    <a:lstStyle/>
                    <a:p>
                      <a:pPr algn="ctr" fontAlgn="t"/>
                      <a:r>
                        <a:rPr lang="en-ZA" sz="1000" b="0" i="0" u="none" strike="noStrike" dirty="0" smtClean="0">
                          <a:effectLst/>
                          <a:latin typeface="Arial" panose="020B0604020202020204" pitchFamily="34" charset="0"/>
                        </a:rPr>
                        <a:t>SR12</a:t>
                      </a:r>
                      <a:endParaRPr lang="en-ZA" sz="1000" b="0" i="0" u="none" strike="noStrike" dirty="0">
                        <a:effectLst/>
                        <a:latin typeface="Arial" panose="020B0604020202020204" pitchFamily="34" charset="0"/>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Service delivery</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marL="0" lvl="0" indent="0" algn="just" defTabSz="457200" rtl="0" eaLnBrk="1" fontAlgn="t"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Ineffective implementation of Labour Activation Programmes</a:t>
                      </a:r>
                      <a:endParaRPr lang="en-ZA" sz="1100" kern="1200" dirty="0">
                        <a:solidFill>
                          <a:schemeClr val="tx1"/>
                        </a:solidFill>
                        <a:effectLst/>
                        <a:latin typeface="+mn-lt"/>
                        <a:ea typeface="MS PGothic" panose="020B0600070205080204" pitchFamily="34" charset="-128"/>
                        <a:cs typeface="+mn-cs"/>
                      </a:endParaRPr>
                    </a:p>
                  </a:txBody>
                  <a:tcPr marL="0" marR="0" marT="0" marB="0">
                    <a:solidFill>
                      <a:schemeClr val="bg1"/>
                    </a:solidFill>
                  </a:tcPr>
                </a:tc>
                <a:tc>
                  <a:txBody>
                    <a:bodyPr/>
                    <a:lstStyle/>
                    <a:p>
                      <a:pPr algn="ctr" fontAlgn="t"/>
                      <a:r>
                        <a:rPr lang="en-ZA" sz="1000" b="0" i="0" u="none" strike="noStrike" dirty="0" smtClean="0">
                          <a:effectLst/>
                          <a:latin typeface="Arial" panose="020B0604020202020204" pitchFamily="34" charset="0"/>
                        </a:rPr>
                        <a:t>23</a:t>
                      </a:r>
                      <a:endParaRPr lang="en-ZA" sz="1000" b="0" i="0" u="none" strike="noStrike" dirty="0">
                        <a:effectLst/>
                        <a:latin typeface="Arial" panose="020B0604020202020204" pitchFamily="34" charset="0"/>
                      </a:endParaRPr>
                    </a:p>
                  </a:txBody>
                  <a:tcPr marL="0" marR="0" marT="0" marB="0">
                    <a:solidFill>
                      <a:srgbClr val="FF0000"/>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33%</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(1/3)</a:t>
                      </a:r>
                      <a:endParaRPr lang="en-ZA" sz="1100" kern="1200" dirty="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solidFill>
                      <a:schemeClr val="bg1"/>
                    </a:solidFill>
                  </a:tcPr>
                </a:tc>
                <a:tc>
                  <a:txBody>
                    <a:bodyPr/>
                    <a:lstStyle/>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64%</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p>
                      <a:pPr marL="0" algn="l" defTabSz="457200" rtl="0" eaLnBrk="1" latinLnBrk="0" hangingPunct="1">
                        <a:lnSpc>
                          <a:spcPct val="115000"/>
                        </a:lnSpc>
                        <a:spcAft>
                          <a:spcPts val="0"/>
                        </a:spcAft>
                      </a:pPr>
                      <a:r>
                        <a:rPr lang="en-AU" sz="1100" kern="1200" dirty="0" smtClean="0">
                          <a:solidFill>
                            <a:schemeClr val="tx1"/>
                          </a:solidFill>
                          <a:effectLst/>
                          <a:latin typeface="+mn-lt"/>
                          <a:ea typeface="MS PGothic" panose="020B0600070205080204" pitchFamily="34" charset="-128"/>
                          <a:cs typeface="Times New Roman" panose="02020603050405020304" pitchFamily="18" charset="0"/>
                        </a:rPr>
                        <a:t>(2/3)</a:t>
                      </a:r>
                      <a:endParaRPr lang="en-ZA" sz="1100" kern="1200" dirty="0" smtClean="0">
                        <a:solidFill>
                          <a:schemeClr val="tx1"/>
                        </a:solidFill>
                        <a:effectLst/>
                        <a:latin typeface="+mn-lt"/>
                        <a:ea typeface="MS PGothic" panose="020B0600070205080204" pitchFamily="34" charset="-128"/>
                        <a:cs typeface="Times New Roman" panose="02020603050405020304" pitchFamily="18" charset="0"/>
                      </a:endParaRPr>
                    </a:p>
                  </a:txBody>
                  <a:tcPr marL="68571" marR="68571" marT="0" marB="0">
                    <a:solidFill>
                      <a:schemeClr val="bg1"/>
                    </a:solidFill>
                  </a:tcPr>
                </a:tc>
                <a:tc>
                  <a:txBody>
                    <a:bodyPr/>
                    <a:lstStyle/>
                    <a:p>
                      <a:pPr marL="342900" lvl="0" indent="-342900" algn="just" defTabSz="457200" rtl="0" eaLnBrk="1" latinLnBrk="0" hangingPunct="1">
                        <a:lnSpc>
                          <a:spcPct val="115000"/>
                        </a:lnSpc>
                        <a:spcAft>
                          <a:spcPts val="0"/>
                        </a:spcAft>
                        <a:buSzPts val="1000"/>
                        <a:buFont typeface="Symbol" panose="05050102010706020507" pitchFamily="18" charset="2"/>
                        <a:buChar char=""/>
                      </a:pPr>
                      <a:r>
                        <a:rPr lang="en-ZA" sz="1100" kern="1200" dirty="0" smtClean="0">
                          <a:solidFill>
                            <a:schemeClr val="tx1"/>
                          </a:solidFill>
                          <a:effectLst/>
                          <a:latin typeface="+mn-lt"/>
                          <a:ea typeface="MS PGothic" panose="020B0600070205080204" pitchFamily="34" charset="-128"/>
                          <a:cs typeface="+mn-cs"/>
                        </a:rPr>
                        <a:t>Monitoring and Evaluation assisted in monitoring of projects </a:t>
                      </a:r>
                    </a:p>
                  </a:txBody>
                  <a:tcPr marL="68571" marR="68571" marT="0" marB="0">
                    <a:solidFill>
                      <a:schemeClr val="bg1"/>
                    </a:solidFill>
                  </a:tcPr>
                </a:tc>
                <a:tc>
                  <a:txBody>
                    <a:bodyPr/>
                    <a:lstStyle/>
                    <a:p>
                      <a:pPr marL="0" lvl="0" indent="0" algn="just" defTabSz="457200" rtl="0" eaLnBrk="1" latinLnBrk="0" hangingPunct="1">
                        <a:spcAft>
                          <a:spcPts val="0"/>
                        </a:spcAft>
                        <a:buSzPts val="1000"/>
                        <a:buFont typeface="Symbol" panose="05050102010706020507" pitchFamily="18" charset="2"/>
                        <a:buNone/>
                      </a:pPr>
                      <a:r>
                        <a:rPr lang="en-ZA" sz="1100" kern="1200" dirty="0" smtClean="0">
                          <a:solidFill>
                            <a:schemeClr val="tx1"/>
                          </a:solidFill>
                          <a:effectLst/>
                          <a:latin typeface="+mn-lt"/>
                          <a:ea typeface="MS PGothic" panose="020B0600070205080204" pitchFamily="34" charset="-128"/>
                          <a:cs typeface="+mn-cs"/>
                        </a:rPr>
                        <a:t>Implementation in progress, however,</a:t>
                      </a:r>
                      <a:r>
                        <a:rPr lang="en-ZA" sz="1100" kern="1200" baseline="0" dirty="0" smtClean="0">
                          <a:solidFill>
                            <a:schemeClr val="tx1"/>
                          </a:solidFill>
                          <a:effectLst/>
                          <a:latin typeface="+mn-lt"/>
                          <a:ea typeface="MS PGothic" panose="020B0600070205080204" pitchFamily="34" charset="-128"/>
                          <a:cs typeface="+mn-cs"/>
                        </a:rPr>
                        <a:t> the significant risk associated with LAP</a:t>
                      </a:r>
                      <a:r>
                        <a:rPr lang="en-ZA" sz="1100" kern="1200" dirty="0" smtClean="0">
                          <a:solidFill>
                            <a:schemeClr val="tx1"/>
                          </a:solidFill>
                          <a:effectLst/>
                          <a:latin typeface="+mn-lt"/>
                          <a:ea typeface="MS PGothic" panose="020B0600070205080204" pitchFamily="34" charset="-128"/>
                          <a:cs typeface="+mn-cs"/>
                        </a:rPr>
                        <a:t>. Capacity constraints still</a:t>
                      </a:r>
                      <a:r>
                        <a:rPr lang="en-ZA" sz="1100" kern="1200" baseline="0" dirty="0" smtClean="0">
                          <a:solidFill>
                            <a:schemeClr val="tx1"/>
                          </a:solidFill>
                          <a:effectLst/>
                          <a:latin typeface="+mn-lt"/>
                          <a:ea typeface="MS PGothic" panose="020B0600070205080204" pitchFamily="34" charset="-128"/>
                          <a:cs typeface="+mn-cs"/>
                        </a:rPr>
                        <a:t> to be addressed.</a:t>
                      </a:r>
                      <a:r>
                        <a:rPr lang="en-ZA" sz="1100" kern="1200" dirty="0" smtClean="0">
                          <a:solidFill>
                            <a:schemeClr val="tx1"/>
                          </a:solidFill>
                          <a:effectLst/>
                          <a:latin typeface="+mn-lt"/>
                          <a:ea typeface="MS PGothic" panose="020B0600070205080204" pitchFamily="34" charset="-128"/>
                          <a:cs typeface="+mn-cs"/>
                        </a:rPr>
                        <a:t> </a:t>
                      </a:r>
                      <a:endParaRPr lang="en-ZA" sz="1100" kern="1200" dirty="0">
                        <a:solidFill>
                          <a:schemeClr val="tx1"/>
                        </a:solidFill>
                        <a:effectLst/>
                        <a:latin typeface="+mn-lt"/>
                        <a:ea typeface="MS PGothic" panose="020B0600070205080204" pitchFamily="34" charset="-128"/>
                        <a:cs typeface="+mn-cs"/>
                      </a:endParaRPr>
                    </a:p>
                  </a:txBody>
                  <a:tcPr marL="68571" marR="68571" marT="0" marB="0">
                    <a:solidFill>
                      <a:schemeClr val="bg1"/>
                    </a:solidFill>
                  </a:tcPr>
                </a:tc>
                <a:extLst>
                  <a:ext uri="{0D108BD9-81ED-4DB2-BD59-A6C34878D82A}">
                    <a16:rowId xmlns:a16="http://schemas.microsoft.com/office/drawing/2014/main" xmlns="" val="10001"/>
                  </a:ext>
                </a:extLst>
              </a:tr>
            </a:tbl>
          </a:graphicData>
        </a:graphic>
      </p:graphicFrame>
      <p:sp>
        <p:nvSpPr>
          <p:cNvPr id="102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B542C83A-4FC0-4365-85A3-AC4FC77EE13F}" type="slidenum">
              <a:rPr lang="en-US" altLang="en-US" sz="1200">
                <a:solidFill>
                  <a:srgbClr val="898989"/>
                </a:solidFill>
              </a:rPr>
              <a:pPr>
                <a:spcBef>
                  <a:spcPct val="0"/>
                </a:spcBef>
                <a:buFontTx/>
                <a:buNone/>
              </a:pPr>
              <a:t>79</a:t>
            </a:fld>
            <a:endParaRPr lang="en-US" altLang="en-US" sz="1200">
              <a:solidFill>
                <a:srgbClr val="898989"/>
              </a:solidFill>
            </a:endParaRPr>
          </a:p>
        </p:txBody>
      </p:sp>
      <p:sp>
        <p:nvSpPr>
          <p:cNvPr id="6" name="TextBox 7"/>
          <p:cNvSpPr txBox="1"/>
          <p:nvPr/>
        </p:nvSpPr>
        <p:spPr>
          <a:xfrm>
            <a:off x="8363405" y="40551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79</a:t>
            </a:r>
            <a:endParaRPr lang="en-ZA" sz="1200" dirty="0">
              <a:solidFill>
                <a:prstClr val="black"/>
              </a:solidFill>
            </a:endParaRPr>
          </a:p>
        </p:txBody>
      </p:sp>
    </p:spTree>
    <p:extLst>
      <p:ext uri="{BB962C8B-B14F-4D97-AF65-F5344CB8AC3E}">
        <p14:creationId xmlns:p14="http://schemas.microsoft.com/office/powerpoint/2010/main" xmlns="" val="923322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DBF4E1A9-01F9-4083-B32E-2A8DF816C4F8}" type="slidenum">
              <a:rPr lang="en-US" altLang="en-US" sz="1200" smtClean="0">
                <a:solidFill>
                  <a:srgbClr val="898989"/>
                </a:solidFill>
              </a:rPr>
              <a:pPr>
                <a:spcBef>
                  <a:spcPct val="0"/>
                </a:spcBef>
                <a:buFontTx/>
                <a:buNone/>
              </a:pPr>
              <a:t>8</a:t>
            </a:fld>
            <a:endParaRPr lang="en-US" altLang="en-US" sz="1200" smtClean="0">
              <a:solidFill>
                <a:srgbClr val="898989"/>
              </a:solidFill>
            </a:endParaRPr>
          </a:p>
        </p:txBody>
      </p:sp>
      <p:sp>
        <p:nvSpPr>
          <p:cNvPr id="5" name="Rectangle 4"/>
          <p:cNvSpPr/>
          <p:nvPr/>
        </p:nvSpPr>
        <p:spPr>
          <a:xfrm>
            <a:off x="315091" y="3068960"/>
            <a:ext cx="8407559" cy="1200329"/>
          </a:xfrm>
          <a:prstGeom prst="rect">
            <a:avLst/>
          </a:prstGeom>
          <a:noFill/>
        </p:spPr>
        <p:txBody>
          <a:bodyPr wrap="none">
            <a:spAutoFit/>
          </a:bodyPr>
          <a:lstStyle/>
          <a:p>
            <a:pPr algn="ctr">
              <a:defRPr/>
            </a:pPr>
            <a:r>
              <a:rPr lang="en-ZA" sz="3600" b="1" dirty="0">
                <a:solidFill>
                  <a:srgbClr val="00B0F0"/>
                </a:solidFill>
                <a:ea typeface="ＭＳ Ｐゴシック" pitchFamily="-111" charset="-128"/>
              </a:rPr>
              <a:t>ALIGNMENT TO NATIONAL DEVELOPMENT </a:t>
            </a:r>
            <a:br>
              <a:rPr lang="en-ZA" sz="3600" b="1" dirty="0">
                <a:solidFill>
                  <a:srgbClr val="00B0F0"/>
                </a:solidFill>
                <a:ea typeface="ＭＳ Ｐゴシック" pitchFamily="-111" charset="-128"/>
              </a:rPr>
            </a:br>
            <a:r>
              <a:rPr lang="en-ZA" sz="3600" b="1" dirty="0">
                <a:solidFill>
                  <a:srgbClr val="00B0F0"/>
                </a:solidFill>
                <a:ea typeface="ＭＳ Ｐゴシック" pitchFamily="-111" charset="-128"/>
              </a:rPr>
              <a:t>PLAN (NDP)</a:t>
            </a:r>
            <a:endParaRPr lang="en-US" sz="4000" b="1" dirty="0">
              <a:ln w="1905"/>
              <a:solidFill>
                <a:srgbClr val="00B0F0"/>
              </a:solidFill>
              <a:effectLst>
                <a:innerShdw blurRad="69850" dist="43180" dir="5400000">
                  <a:srgbClr val="000000">
                    <a:alpha val="65000"/>
                  </a:srgbClr>
                </a:innerShdw>
              </a:effectLst>
            </a:endParaRPr>
          </a:p>
        </p:txBody>
      </p:sp>
      <p:sp>
        <p:nvSpPr>
          <p:cNvPr id="68612" name="TextBox 7"/>
          <p:cNvSpPr txBox="1">
            <a:spLocks noChangeArrowheads="1"/>
          </p:cNvSpPr>
          <p:nvPr/>
        </p:nvSpPr>
        <p:spPr bwMode="auto">
          <a:xfrm>
            <a:off x="8362950" y="404813"/>
            <a:ext cx="350838" cy="27781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ZA" altLang="en-US" sz="1200" dirty="0" smtClean="0">
                <a:solidFill>
                  <a:srgbClr val="000000"/>
                </a:solidFill>
              </a:rPr>
              <a:t>8</a:t>
            </a:r>
            <a:endParaRPr lang="en-ZA" altLang="en-US" sz="1200" dirty="0">
              <a:solidFill>
                <a:srgbClr val="000000"/>
              </a:solidFill>
            </a:endParaRPr>
          </a:p>
        </p:txBody>
      </p:sp>
    </p:spTree>
    <p:extLst>
      <p:ext uri="{BB962C8B-B14F-4D97-AF65-F5344CB8AC3E}">
        <p14:creationId xmlns:p14="http://schemas.microsoft.com/office/powerpoint/2010/main" xmlns="" val="39841476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2488068"/>
            <a:ext cx="8784976" cy="2107785"/>
          </a:xfrm>
        </p:spPr>
        <p:txBody>
          <a:bodyPr/>
          <a:lstStyle/>
          <a:p>
            <a:r>
              <a:rPr lang="en-ZA" sz="4000" b="1" dirty="0" smtClean="0">
                <a:solidFill>
                  <a:srgbClr val="00B0F0"/>
                </a:solidFill>
                <a:latin typeface="+mn-lt"/>
                <a:cs typeface="Arial" panose="020B0604020202020204" pitchFamily="34" charset="0"/>
              </a:rPr>
              <a:t/>
            </a:r>
            <a:br>
              <a:rPr lang="en-ZA" sz="4000" b="1" dirty="0" smtClean="0">
                <a:solidFill>
                  <a:srgbClr val="00B0F0"/>
                </a:solidFill>
                <a:latin typeface="+mn-lt"/>
                <a:cs typeface="Arial" panose="020B0604020202020204" pitchFamily="34" charset="0"/>
              </a:rPr>
            </a:br>
            <a:r>
              <a:rPr lang="en-ZA" sz="4000" b="1" dirty="0" smtClean="0">
                <a:solidFill>
                  <a:srgbClr val="00B0F0"/>
                </a:solidFill>
                <a:latin typeface="+mn-lt"/>
                <a:cs typeface="Arial" panose="020B0604020202020204" pitchFamily="34" charset="0"/>
              </a:rPr>
              <a:t>LABOUR ACTIVATION PROGRAMME </a:t>
            </a:r>
            <a:endParaRPr lang="en-ZA" sz="3200" b="1" dirty="0">
              <a:solidFill>
                <a:srgbClr val="00B0F0"/>
              </a:solidFill>
              <a:latin typeface="+mn-lt"/>
              <a:cs typeface="Arial" panose="020B0604020202020204" pitchFamily="34" charset="0"/>
            </a:endParaRPr>
          </a:p>
        </p:txBody>
      </p:sp>
      <p:sp>
        <p:nvSpPr>
          <p:cNvPr id="3" name="TextBox 2"/>
          <p:cNvSpPr txBox="1"/>
          <p:nvPr/>
        </p:nvSpPr>
        <p:spPr>
          <a:xfrm>
            <a:off x="8473364" y="292006"/>
            <a:ext cx="376029" cy="276999"/>
          </a:xfrm>
          <a:prstGeom prst="rect">
            <a:avLst/>
          </a:prstGeom>
          <a:solidFill>
            <a:schemeClr val="accent2"/>
          </a:solidFill>
        </p:spPr>
        <p:txBody>
          <a:bodyPr wrap="square" rtlCol="0">
            <a:spAutoFit/>
          </a:bodyPr>
          <a:lstStyle/>
          <a:p>
            <a:r>
              <a:rPr lang="en-ZA" sz="1200" dirty="0" smtClean="0">
                <a:solidFill>
                  <a:prstClr val="black"/>
                </a:solidFill>
              </a:rPr>
              <a:t>80</a:t>
            </a:r>
            <a:endParaRPr lang="en-ZA" sz="1200" dirty="0">
              <a:solidFill>
                <a:prstClr val="black"/>
              </a:solidFill>
            </a:endParaRPr>
          </a:p>
        </p:txBody>
      </p:sp>
    </p:spTree>
    <p:extLst>
      <p:ext uri="{BB962C8B-B14F-4D97-AF65-F5344CB8AC3E}">
        <p14:creationId xmlns:p14="http://schemas.microsoft.com/office/powerpoint/2010/main" xmlns="" val="2950281175"/>
      </p:ext>
    </p:extLst>
  </p:cSld>
  <p:clrMapOvr>
    <a:masterClrMapping/>
  </p:clrMapOvr>
  <p:transition spd="slow">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33375" y="2708275"/>
            <a:ext cx="8229600" cy="1143000"/>
          </a:xfrm>
        </p:spPr>
        <p:txBody>
          <a:bodyPr/>
          <a:lstStyle/>
          <a:p>
            <a:r>
              <a:rPr lang="en-ZA" altLang="en-US" sz="3200" b="1" dirty="0">
                <a:solidFill>
                  <a:srgbClr val="00B0F0"/>
                </a:solidFill>
                <a:latin typeface="+mn-lt"/>
                <a:ea typeface="MS PGothic" pitchFamily="34" charset="-128"/>
                <a:cs typeface="Arial" panose="020B0604020202020204" pitchFamily="34" charset="0"/>
              </a:rPr>
              <a:t>LAP APP TARGETS FOR </a:t>
            </a:r>
            <a:r>
              <a:rPr lang="en-ZA" altLang="en-US" sz="3200" b="1" dirty="0" smtClean="0">
                <a:solidFill>
                  <a:srgbClr val="00B0F0"/>
                </a:solidFill>
                <a:latin typeface="+mn-lt"/>
                <a:ea typeface="MS PGothic" pitchFamily="34" charset="-128"/>
                <a:cs typeface="Arial" panose="020B0604020202020204" pitchFamily="34" charset="0"/>
              </a:rPr>
              <a:t>2019/20</a:t>
            </a:r>
            <a:br>
              <a:rPr lang="en-ZA" altLang="en-US" sz="3200" b="1" dirty="0" smtClean="0">
                <a:solidFill>
                  <a:srgbClr val="00B0F0"/>
                </a:solidFill>
                <a:latin typeface="+mn-lt"/>
                <a:ea typeface="MS PGothic" pitchFamily="34" charset="-128"/>
                <a:cs typeface="Arial" panose="020B0604020202020204" pitchFamily="34" charset="0"/>
              </a:rPr>
            </a:br>
            <a:r>
              <a:rPr lang="en-ZA" altLang="en-US" sz="3200" b="1" dirty="0">
                <a:solidFill>
                  <a:srgbClr val="00B0F0"/>
                </a:solidFill>
                <a:latin typeface="+mn-lt"/>
                <a:ea typeface="MS PGothic" pitchFamily="34" charset="-128"/>
                <a:cs typeface="Arial" panose="020B0604020202020204" pitchFamily="34" charset="0"/>
              </a:rPr>
              <a:t/>
            </a:r>
            <a:br>
              <a:rPr lang="en-ZA" altLang="en-US" sz="3200" b="1" dirty="0">
                <a:solidFill>
                  <a:srgbClr val="00B0F0"/>
                </a:solidFill>
                <a:latin typeface="+mn-lt"/>
                <a:ea typeface="MS PGothic" pitchFamily="34" charset="-128"/>
                <a:cs typeface="Arial" panose="020B0604020202020204" pitchFamily="34" charset="0"/>
              </a:rPr>
            </a:br>
            <a:r>
              <a:rPr lang="en-ZA" altLang="en-US" sz="3200" b="1" dirty="0" smtClean="0">
                <a:solidFill>
                  <a:srgbClr val="00B0F0"/>
                </a:solidFill>
                <a:latin typeface="+mn-lt"/>
                <a:ea typeface="MS PGothic" pitchFamily="34" charset="-128"/>
                <a:cs typeface="Arial" panose="020B0604020202020204" pitchFamily="34" charset="0"/>
              </a:rPr>
              <a:t> </a:t>
            </a:r>
            <a:r>
              <a:rPr lang="en-ZA" altLang="en-US" sz="3200" b="1" dirty="0">
                <a:solidFill>
                  <a:srgbClr val="00B0F0"/>
                </a:solidFill>
                <a:latin typeface="+mn-lt"/>
                <a:ea typeface="MS PGothic" pitchFamily="34" charset="-128"/>
                <a:cs typeface="Arial" panose="020B0604020202020204" pitchFamily="34" charset="0"/>
              </a:rPr>
              <a:t>FINANCIAL YEAR</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39DAC67F-48F7-48ED-9CB4-E35B81C10DEA}" type="slidenum">
              <a:rPr lang="en-US" altLang="en-US" sz="1200" smtClean="0">
                <a:solidFill>
                  <a:srgbClr val="898989"/>
                </a:solidFill>
                <a:cs typeface="Arial" charset="0"/>
              </a:rPr>
              <a:pPr>
                <a:spcBef>
                  <a:spcPct val="0"/>
                </a:spcBef>
                <a:buFontTx/>
                <a:buNone/>
              </a:pPr>
              <a:t>81</a:t>
            </a:fld>
            <a:endParaRPr lang="en-US" altLang="en-US" sz="1200" smtClean="0">
              <a:solidFill>
                <a:srgbClr val="898989"/>
              </a:solidFill>
              <a:cs typeface="Arial" charset="0"/>
            </a:endParaRPr>
          </a:p>
        </p:txBody>
      </p:sp>
      <p:sp>
        <p:nvSpPr>
          <p:cNvPr id="4"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81</a:t>
            </a:r>
            <a:endParaRPr lang="en-ZA" sz="1200" dirty="0">
              <a:solidFill>
                <a:prstClr val="black"/>
              </a:solidFill>
            </a:endParaRPr>
          </a:p>
        </p:txBody>
      </p:sp>
    </p:spTree>
    <p:extLst>
      <p:ext uri="{BB962C8B-B14F-4D97-AF65-F5344CB8AC3E}">
        <p14:creationId xmlns:p14="http://schemas.microsoft.com/office/powerpoint/2010/main" xmlns="" val="163357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xfrm>
            <a:off x="6313488" y="625006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DC1290E4-36A0-48CA-9DF5-D809B3D64E94}" type="slidenum">
              <a:rPr lang="en-US" altLang="en-US" sz="1200" smtClean="0">
                <a:solidFill>
                  <a:srgbClr val="898989"/>
                </a:solidFill>
              </a:rPr>
              <a:pPr>
                <a:spcBef>
                  <a:spcPct val="0"/>
                </a:spcBef>
                <a:buFontTx/>
                <a:buNone/>
              </a:pPr>
              <a:t>82</a:t>
            </a:fld>
            <a:endParaRPr lang="en-US" altLang="en-US" sz="1200" smtClean="0">
              <a:solidFill>
                <a:srgbClr val="898989"/>
              </a:solidFill>
            </a:endParaRPr>
          </a:p>
        </p:txBody>
      </p:sp>
      <p:sp>
        <p:nvSpPr>
          <p:cNvPr id="5" name="Rectangle 3"/>
          <p:cNvSpPr>
            <a:spLocks noGrp="1" noChangeArrowheads="1"/>
          </p:cNvSpPr>
          <p:nvPr>
            <p:ph type="title"/>
          </p:nvPr>
        </p:nvSpPr>
        <p:spPr>
          <a:xfrm>
            <a:off x="385763" y="333375"/>
            <a:ext cx="8229600" cy="7683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2000" b="1" dirty="0" smtClean="0">
                <a:solidFill>
                  <a:srgbClr val="000000"/>
                </a:solidFill>
              </a:rPr>
              <a:t>PROGRAMME 3: LABOUR ACTIVATION PROGRAMME</a:t>
            </a:r>
            <a:r>
              <a:rPr lang="en-US" sz="2000" b="1" dirty="0">
                <a:solidFill>
                  <a:srgbClr val="000000"/>
                </a:solidFill>
                <a:latin typeface="+mn-lt"/>
              </a:rPr>
              <a:t/>
            </a:r>
            <a:br>
              <a:rPr lang="en-US" sz="2000" b="1" dirty="0">
                <a:solidFill>
                  <a:srgbClr val="000000"/>
                </a:solidFill>
                <a:latin typeface="+mn-lt"/>
              </a:rPr>
            </a:br>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5164841"/>
              </p:ext>
            </p:extLst>
          </p:nvPr>
        </p:nvGraphicFramePr>
        <p:xfrm>
          <a:off x="269912" y="1370297"/>
          <a:ext cx="8623301" cy="5556585"/>
        </p:xfrm>
        <a:graphic>
          <a:graphicData uri="http://schemas.openxmlformats.org/drawingml/2006/table">
            <a:tbl>
              <a:tblPr firstRow="1" firstCol="1" bandRow="1">
                <a:tableStyleId>{21E4AEA4-8DFA-4A89-87EB-49C32662AFE0}</a:tableStyleId>
              </a:tblPr>
              <a:tblGrid>
                <a:gridCol w="1393842">
                  <a:extLst>
                    <a:ext uri="{9D8B030D-6E8A-4147-A177-3AD203B41FA5}">
                      <a16:colId xmlns:a16="http://schemas.microsoft.com/office/drawing/2014/main" xmlns="" val="20000"/>
                    </a:ext>
                  </a:extLst>
                </a:gridCol>
                <a:gridCol w="1162179">
                  <a:extLst>
                    <a:ext uri="{9D8B030D-6E8A-4147-A177-3AD203B41FA5}">
                      <a16:colId xmlns:a16="http://schemas.microsoft.com/office/drawing/2014/main" xmlns="" val="20001"/>
                    </a:ext>
                  </a:extLst>
                </a:gridCol>
                <a:gridCol w="1424784">
                  <a:extLst>
                    <a:ext uri="{9D8B030D-6E8A-4147-A177-3AD203B41FA5}">
                      <a16:colId xmlns:a16="http://schemas.microsoft.com/office/drawing/2014/main" xmlns="" val="20002"/>
                    </a:ext>
                  </a:extLst>
                </a:gridCol>
                <a:gridCol w="1638528">
                  <a:extLst>
                    <a:ext uri="{9D8B030D-6E8A-4147-A177-3AD203B41FA5}">
                      <a16:colId xmlns:a16="http://schemas.microsoft.com/office/drawing/2014/main" xmlns="" val="20003"/>
                    </a:ext>
                  </a:extLst>
                </a:gridCol>
                <a:gridCol w="1456469">
                  <a:extLst>
                    <a:ext uri="{9D8B030D-6E8A-4147-A177-3AD203B41FA5}">
                      <a16:colId xmlns:a16="http://schemas.microsoft.com/office/drawing/2014/main" xmlns="" val="20004"/>
                    </a:ext>
                  </a:extLst>
                </a:gridCol>
                <a:gridCol w="1547499">
                  <a:extLst>
                    <a:ext uri="{9D8B030D-6E8A-4147-A177-3AD203B41FA5}">
                      <a16:colId xmlns:a16="http://schemas.microsoft.com/office/drawing/2014/main" xmlns="" val="20005"/>
                    </a:ext>
                  </a:extLst>
                </a:gridCol>
              </a:tblGrid>
              <a:tr h="479223">
                <a:tc gridSpan="6">
                  <a:txBody>
                    <a:bodyPr/>
                    <a:lstStyle/>
                    <a:p>
                      <a:pPr lvl="0"/>
                      <a:r>
                        <a:rPr lang="en-ZA" sz="1200" dirty="0" smtClean="0">
                          <a:effectLst/>
                        </a:rPr>
                        <a:t>25Purpose: </a:t>
                      </a:r>
                      <a:r>
                        <a:rPr lang="en-ZA" sz="1200" kern="1200" dirty="0" smtClean="0">
                          <a:effectLst/>
                        </a:rPr>
                        <a:t>Provide strategic leadership and guidance on the implementation of the Labour Activation Programmes</a:t>
                      </a:r>
                      <a:endParaRPr lang="en-ZA" sz="1200" b="1" kern="1200" dirty="0" smtClean="0">
                        <a:solidFill>
                          <a:schemeClr val="lt1"/>
                        </a:solidFill>
                        <a:effectLst/>
                        <a:latin typeface="+mn-lt"/>
                        <a:ea typeface="+mn-ea"/>
                        <a:cs typeface="+mn-cs"/>
                      </a:endParaRPr>
                    </a:p>
                  </a:txBody>
                  <a:tcPr marL="18165" marR="18165"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89595">
                <a:tc grid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effectLst/>
                        </a:rPr>
                        <a:t>Strategic Objective 5: Enable entrepreneurship; enhance employability and preserve jobs</a:t>
                      </a:r>
                    </a:p>
                    <a:p>
                      <a:endParaRPr lang="en-ZA" sz="1200" b="1" kern="1200" dirty="0">
                        <a:solidFill>
                          <a:schemeClr val="lt1"/>
                        </a:solidFill>
                        <a:effectLst/>
                        <a:latin typeface="+mn-lt"/>
                        <a:ea typeface="+mn-ea"/>
                        <a:cs typeface="+mn-cs"/>
                      </a:endParaRPr>
                    </a:p>
                  </a:txBody>
                  <a:tcPr marL="18165" marR="18165"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28429">
                <a:tc gridSpan="6">
                  <a:txBody>
                    <a:bodyPr/>
                    <a:lstStyle/>
                    <a:p>
                      <a:r>
                        <a:rPr lang="en-ZA" sz="1200" kern="1200" dirty="0" smtClean="0">
                          <a:effectLst/>
                        </a:rPr>
                        <a:t>450000( half of the claiming) of </a:t>
                      </a:r>
                      <a:r>
                        <a:rPr lang="en-ZA" sz="1200" kern="1200" baseline="0" dirty="0" smtClean="0">
                          <a:effectLst/>
                        </a:rPr>
                        <a:t> UIF </a:t>
                      </a:r>
                      <a:r>
                        <a:rPr lang="en-ZA" sz="1200" kern="1200" dirty="0" smtClean="0">
                          <a:effectLst/>
                        </a:rPr>
                        <a:t> beneficiaries  provided</a:t>
                      </a:r>
                      <a:r>
                        <a:rPr lang="en-ZA" sz="1200" kern="1200" baseline="0" dirty="0" smtClean="0">
                          <a:effectLst/>
                        </a:rPr>
                        <a:t> with learning and or employment opportunities</a:t>
                      </a:r>
                      <a:endParaRPr lang="en-ZA" sz="1200" b="1" kern="1200" dirty="0">
                        <a:solidFill>
                          <a:schemeClr val="lt1"/>
                        </a:solidFill>
                        <a:effectLst/>
                        <a:latin typeface="+mn-lt"/>
                        <a:ea typeface="+mn-ea"/>
                        <a:cs typeface="+mn-cs"/>
                      </a:endParaRPr>
                    </a:p>
                  </a:txBody>
                  <a:tcPr marL="18165" marR="18165"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895514">
                <a:tc>
                  <a:txBody>
                    <a:bodyPr/>
                    <a:lstStyle/>
                    <a:p>
                      <a:pPr>
                        <a:lnSpc>
                          <a:spcPct val="115000"/>
                        </a:lnSpc>
                        <a:spcAft>
                          <a:spcPts val="0"/>
                        </a:spcAft>
                      </a:pPr>
                      <a:r>
                        <a:rPr lang="en-ZA" sz="1100" dirty="0" smtClean="0">
                          <a:effectLst>
                            <a:outerShdw blurRad="38100" dist="38100" dir="2700000" algn="tl">
                              <a:srgbClr val="000000">
                                <a:alpha val="43137"/>
                              </a:srgbClr>
                            </a:outerShdw>
                          </a:effectLst>
                        </a:rPr>
                        <a:t>PPI</a:t>
                      </a:r>
                      <a:endParaRPr lang="en-ZA" sz="11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tc>
                <a:tc>
                  <a:txBody>
                    <a:bodyPr/>
                    <a:lstStyle/>
                    <a:p>
                      <a:pPr>
                        <a:lnSpc>
                          <a:spcPct val="115000"/>
                        </a:lnSpc>
                        <a:spcAft>
                          <a:spcPts val="0"/>
                        </a:spcAft>
                      </a:pPr>
                      <a:r>
                        <a:rPr lang="en-ZA" sz="1100" dirty="0" smtClean="0">
                          <a:effectLst>
                            <a:outerShdw blurRad="38100" dist="38100" dir="2700000" algn="tl">
                              <a:srgbClr val="000000">
                                <a:alpha val="43137"/>
                              </a:srgbClr>
                            </a:outerShdw>
                          </a:effectLst>
                        </a:rPr>
                        <a:t>2017/18</a:t>
                      </a:r>
                      <a:r>
                        <a:rPr lang="en-ZA" sz="1100" baseline="0" dirty="0" smtClean="0">
                          <a:effectLst>
                            <a:outerShdw blurRad="38100" dist="38100" dir="2700000" algn="tl">
                              <a:srgbClr val="000000">
                                <a:alpha val="43137"/>
                              </a:srgbClr>
                            </a:outerShdw>
                          </a:effectLst>
                        </a:rPr>
                        <a:t> ANNUAL TARGET</a:t>
                      </a:r>
                      <a:endParaRPr lang="en-ZA" sz="11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tc>
                <a:tc>
                  <a:txBody>
                    <a:bodyPr/>
                    <a:lstStyle/>
                    <a:p>
                      <a:pPr>
                        <a:lnSpc>
                          <a:spcPct val="115000"/>
                        </a:lnSpc>
                        <a:spcAft>
                          <a:spcPts val="0"/>
                        </a:spcAft>
                      </a:pPr>
                      <a:r>
                        <a:rPr lang="en-ZA" sz="1100" dirty="0" smtClean="0">
                          <a:effectLst>
                            <a:outerShdw blurRad="38100" dist="38100" dir="2700000" algn="tl">
                              <a:srgbClr val="000000">
                                <a:alpha val="43137"/>
                              </a:srgbClr>
                            </a:outerShdw>
                          </a:effectLst>
                        </a:rPr>
                        <a:t>2017/18</a:t>
                      </a:r>
                      <a:r>
                        <a:rPr lang="en-ZA" sz="1100" baseline="0" dirty="0" smtClean="0">
                          <a:effectLst>
                            <a:outerShdw blurRad="38100" dist="38100" dir="2700000" algn="tl">
                              <a:srgbClr val="000000">
                                <a:alpha val="43137"/>
                              </a:srgbClr>
                            </a:outerShdw>
                          </a:effectLst>
                        </a:rPr>
                        <a:t> QUARTER PERFORMANCE</a:t>
                      </a: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tc>
                <a:tc>
                  <a:txBody>
                    <a:bodyPr/>
                    <a:lstStyle/>
                    <a:p>
                      <a:pPr>
                        <a:lnSpc>
                          <a:spcPct val="115000"/>
                        </a:lnSpc>
                        <a:spcAft>
                          <a:spcPts val="0"/>
                        </a:spcAft>
                      </a:pPr>
                      <a:r>
                        <a:rPr lang="en-ZA" sz="1100" dirty="0" smtClean="0">
                          <a:effectLst>
                            <a:outerShdw blurRad="38100" dist="38100" dir="2700000" algn="tl">
                              <a:srgbClr val="000000">
                                <a:alpha val="43137"/>
                              </a:srgbClr>
                            </a:outerShdw>
                          </a:effectLst>
                        </a:rPr>
                        <a:t>2018/19</a:t>
                      </a: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tc>
                <a:tc>
                  <a:txBody>
                    <a:bodyPr/>
                    <a:lstStyle/>
                    <a:p>
                      <a:pPr>
                        <a:lnSpc>
                          <a:spcPct val="115000"/>
                        </a:lnSpc>
                        <a:spcAft>
                          <a:spcPts val="0"/>
                        </a:spcAft>
                      </a:pPr>
                      <a:r>
                        <a:rPr lang="en-ZA" sz="1100" dirty="0" smtClean="0">
                          <a:effectLst>
                            <a:outerShdw blurRad="38100" dist="38100" dir="2700000" algn="tl">
                              <a:srgbClr val="000000">
                                <a:alpha val="43137"/>
                              </a:srgbClr>
                            </a:outerShdw>
                          </a:effectLst>
                        </a:rPr>
                        <a:t>2019/20</a:t>
                      </a: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tc>
                <a:tc>
                  <a:txBody>
                    <a:bodyPr/>
                    <a:lstStyle/>
                    <a:p>
                      <a:pPr>
                        <a:lnSpc>
                          <a:spcPct val="115000"/>
                        </a:lnSpc>
                        <a:spcAft>
                          <a:spcPts val="0"/>
                        </a:spcAft>
                      </a:pPr>
                      <a:r>
                        <a:rPr lang="en-ZA" sz="1100" dirty="0" smtClean="0">
                          <a:effectLst>
                            <a:outerShdw blurRad="38100" dist="38100" dir="2700000" algn="tl">
                              <a:srgbClr val="000000">
                                <a:alpha val="43137"/>
                              </a:srgbClr>
                            </a:outerShdw>
                          </a:effectLst>
                        </a:rPr>
                        <a:t>2020/21</a:t>
                      </a: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tc>
                <a:extLst>
                  <a:ext uri="{0D108BD9-81ED-4DB2-BD59-A6C34878D82A}">
                    <a16:rowId xmlns:a16="http://schemas.microsoft.com/office/drawing/2014/main" xmlns="" val="10003"/>
                  </a:ext>
                </a:extLst>
              </a:tr>
              <a:tr h="1036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smtClean="0">
                          <a:effectLst/>
                        </a:rPr>
                        <a:t>Number </a:t>
                      </a:r>
                      <a:r>
                        <a:rPr kumimoji="0" lang="en-ZA" sz="1200" u="none" strike="noStrike" kern="1200" cap="none" spc="0" normalizeH="0" baseline="0" noProof="0" dirty="0" smtClean="0">
                          <a:ln>
                            <a:noFill/>
                          </a:ln>
                          <a:effectLst/>
                          <a:uLnTx/>
                          <a:uFillTx/>
                        </a:rPr>
                        <a:t>of UIF  beneficiaries  provided with learning and or employment opportunities</a:t>
                      </a:r>
                    </a:p>
                    <a:p>
                      <a:pPr>
                        <a:lnSpc>
                          <a:spcPct val="115000"/>
                        </a:lnSpc>
                        <a:spcAft>
                          <a:spcPts val="0"/>
                        </a:spcAft>
                      </a:pPr>
                      <a:endParaRPr lang="en-ZA" sz="1200" b="0" dirty="0">
                        <a:solidFill>
                          <a:schemeClr val="tx1"/>
                        </a:solidFill>
                        <a:effectLst/>
                        <a:latin typeface="Arial Narrow" panose="020B0606020202030204" pitchFamily="34" charset="0"/>
                        <a:ea typeface="Times New Roman"/>
                        <a:cs typeface="Times New Roman"/>
                      </a:endParaRPr>
                    </a:p>
                  </a:txBody>
                  <a:tcPr marL="68583" marR="68583" marT="0" marB="0"/>
                </a:tc>
                <a:tc>
                  <a:txBody>
                    <a:bodyPr/>
                    <a:lstStyle/>
                    <a:p>
                      <a:pPr algn="just">
                        <a:lnSpc>
                          <a:spcPct val="115000"/>
                        </a:lnSpc>
                        <a:spcAft>
                          <a:spcPts val="0"/>
                        </a:spcAft>
                      </a:pPr>
                      <a:r>
                        <a:rPr lang="en-ZA" sz="1200" dirty="0" smtClean="0">
                          <a:effectLst/>
                        </a:rPr>
                        <a:t>N/A</a:t>
                      </a:r>
                      <a:endParaRPr lang="en-ZA" sz="1200" b="0" dirty="0">
                        <a:solidFill>
                          <a:schemeClr val="tx1"/>
                        </a:solidFill>
                        <a:effectLst/>
                        <a:latin typeface="Arial Narrow" panose="020B0606020202030204" pitchFamily="34" charset="0"/>
                        <a:ea typeface="Times New Roman"/>
                        <a:cs typeface="Times New Roman"/>
                      </a:endParaRPr>
                    </a:p>
                  </a:txBody>
                  <a:tcPr marL="68583" marR="68583" marT="0" marB="0"/>
                </a:tc>
                <a:tc>
                  <a:txBody>
                    <a:bodyPr/>
                    <a:lstStyle/>
                    <a:p>
                      <a:pPr algn="just">
                        <a:lnSpc>
                          <a:spcPct val="115000"/>
                        </a:lnSpc>
                        <a:spcAft>
                          <a:spcPts val="0"/>
                        </a:spcAft>
                      </a:pPr>
                      <a:r>
                        <a:rPr lang="en-ZA" sz="1200" dirty="0" smtClean="0">
                          <a:effectLst/>
                        </a:rPr>
                        <a:t>N/A</a:t>
                      </a:r>
                      <a:endParaRPr lang="en-ZA" sz="1200" b="0" dirty="0">
                        <a:solidFill>
                          <a:schemeClr val="tx1"/>
                        </a:solidFill>
                        <a:effectLst/>
                        <a:latin typeface="Arial Narrow" panose="020B0606020202030204" pitchFamily="34" charset="0"/>
                        <a:ea typeface="Times New Roman"/>
                        <a:cs typeface="Times New Roman"/>
                      </a:endParaRPr>
                    </a:p>
                  </a:txBody>
                  <a:tcPr marL="68583" marR="68583" marT="0" marB="0"/>
                </a:tc>
                <a:tc>
                  <a:txBody>
                    <a:bodyPr/>
                    <a:lstStyle/>
                    <a:p>
                      <a:pPr>
                        <a:spcAft>
                          <a:spcPts val="0"/>
                        </a:spcAft>
                      </a:pPr>
                      <a:r>
                        <a:rPr lang="en-ZA" sz="1200" dirty="0" smtClean="0">
                          <a:effectLst/>
                        </a:rPr>
                        <a:t>450 000</a:t>
                      </a:r>
                      <a:endParaRPr lang="en-ZA" sz="1200" b="0" dirty="0">
                        <a:effectLst/>
                        <a:latin typeface="Arial Narrow" panose="020B0606020202030204" pitchFamily="34" charset="0"/>
                        <a:ea typeface="Times New Roman"/>
                        <a:cs typeface="Times New Roman"/>
                      </a:endParaRPr>
                    </a:p>
                  </a:txBody>
                  <a:tcPr marL="68583" marR="68583" marT="0" marB="0"/>
                </a:tc>
                <a:tc>
                  <a:txBody>
                    <a:bodyPr/>
                    <a:lstStyle/>
                    <a:p>
                      <a:pPr algn="just">
                        <a:lnSpc>
                          <a:spcPct val="115000"/>
                        </a:lnSpc>
                        <a:spcAft>
                          <a:spcPts val="0"/>
                        </a:spcAft>
                      </a:pPr>
                      <a:r>
                        <a:rPr lang="en-ZA" sz="1200" dirty="0" smtClean="0">
                          <a:effectLst/>
                        </a:rPr>
                        <a:t>80 000</a:t>
                      </a:r>
                      <a:endParaRPr lang="en-ZA" sz="1200" b="0" dirty="0">
                        <a:effectLst/>
                        <a:latin typeface="Arial Narrow" panose="020B0606020202030204" pitchFamily="34" charset="0"/>
                        <a:ea typeface="Times New Roman"/>
                        <a:cs typeface="Times New Roman"/>
                      </a:endParaRPr>
                    </a:p>
                  </a:txBody>
                  <a:tcPr marL="68583" marR="68583" marT="0" marB="0"/>
                </a:tc>
                <a:tc>
                  <a:txBody>
                    <a:bodyPr/>
                    <a:lstStyle/>
                    <a:p>
                      <a:pPr algn="just">
                        <a:lnSpc>
                          <a:spcPct val="115000"/>
                        </a:lnSpc>
                        <a:spcAft>
                          <a:spcPts val="0"/>
                        </a:spcAft>
                      </a:pPr>
                      <a:r>
                        <a:rPr lang="en-ZA" sz="1200" baseline="0" dirty="0" smtClean="0">
                          <a:effectLst/>
                        </a:rPr>
                        <a:t>80 000</a:t>
                      </a:r>
                      <a:endParaRPr lang="en-ZA" sz="1200" b="0" dirty="0">
                        <a:effectLst/>
                        <a:latin typeface="Arial Narrow" panose="020B0606020202030204" pitchFamily="34" charset="0"/>
                        <a:ea typeface="Times New Roman"/>
                        <a:cs typeface="Times New Roman"/>
                      </a:endParaRPr>
                    </a:p>
                  </a:txBody>
                  <a:tcPr marL="68583" marR="68583" marT="0" marB="0"/>
                </a:tc>
                <a:extLst>
                  <a:ext uri="{0D108BD9-81ED-4DB2-BD59-A6C34878D82A}">
                    <a16:rowId xmlns:a16="http://schemas.microsoft.com/office/drawing/2014/main" xmlns="" val="10004"/>
                  </a:ext>
                </a:extLst>
              </a:tr>
              <a:tr h="10365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Percentage of Training Lay-off Scheme and TLS applications with complete information approved or rejected by the delegated authority</a:t>
                      </a:r>
                      <a:endParaRPr lang="en-ZA" sz="1200" kern="1200" dirty="0" smtClean="0">
                        <a:effectLst/>
                      </a:endParaRPr>
                    </a:p>
                    <a:p>
                      <a:pPr marL="0" algn="l" defTabSz="457200" rtl="0" eaLnBrk="1" latinLnBrk="0" hangingPunct="1">
                        <a:lnSpc>
                          <a:spcPct val="115000"/>
                        </a:lnSpc>
                        <a:spcAft>
                          <a:spcPts val="0"/>
                        </a:spcAft>
                      </a:pPr>
                      <a:endParaRPr lang="en-ZA" sz="1200" b="0" kern="1200" dirty="0">
                        <a:solidFill>
                          <a:schemeClr val="dk1"/>
                        </a:solidFill>
                        <a:effectLst/>
                        <a:latin typeface="Arial Narrow" panose="020B0606020202030204" pitchFamily="34" charset="0"/>
                        <a:ea typeface="Times New Roman"/>
                        <a:cs typeface="Times New Roman"/>
                      </a:endParaRPr>
                    </a:p>
                  </a:txBody>
                  <a:tcPr marL="68583" marR="68583" marT="0" marB="0"/>
                </a:tc>
                <a:tc>
                  <a:txBody>
                    <a:bodyPr/>
                    <a:lstStyle/>
                    <a:p>
                      <a:pPr marL="0" algn="l" defTabSz="457200" rtl="0" eaLnBrk="1" latinLnBrk="0" hangingPunct="1">
                        <a:lnSpc>
                          <a:spcPct val="115000"/>
                        </a:lnSpc>
                        <a:spcAft>
                          <a:spcPts val="0"/>
                        </a:spcAft>
                      </a:pPr>
                      <a:r>
                        <a:rPr lang="en-ZA" sz="1200" kern="1200" dirty="0" smtClean="0">
                          <a:effectLst/>
                        </a:rPr>
                        <a:t>N/A</a:t>
                      </a:r>
                      <a:endParaRPr lang="en-ZA" sz="1200" b="0" kern="1200" dirty="0">
                        <a:solidFill>
                          <a:schemeClr val="dk1"/>
                        </a:solidFill>
                        <a:effectLst/>
                        <a:latin typeface="Arial Narrow" panose="020B0606020202030204" pitchFamily="34" charset="0"/>
                        <a:ea typeface="Times New Roman"/>
                        <a:cs typeface="Times New Roman"/>
                      </a:endParaRPr>
                    </a:p>
                  </a:txBody>
                  <a:tcPr marL="68583" marR="68583" marT="0" marB="0"/>
                </a:tc>
                <a:tc>
                  <a:txBody>
                    <a:bodyPr/>
                    <a:lstStyle/>
                    <a:p>
                      <a:pPr marL="0" algn="l" defTabSz="457200" rtl="0" eaLnBrk="1" latinLnBrk="0" hangingPunct="1">
                        <a:lnSpc>
                          <a:spcPct val="115000"/>
                        </a:lnSpc>
                        <a:spcAft>
                          <a:spcPts val="0"/>
                        </a:spcAft>
                      </a:pPr>
                      <a:r>
                        <a:rPr lang="en-ZA" sz="1200" kern="1200" dirty="0" smtClean="0">
                          <a:effectLst/>
                        </a:rPr>
                        <a:t>N/A</a:t>
                      </a:r>
                      <a:endParaRPr lang="en-ZA" sz="1200" b="0" kern="1200" dirty="0">
                        <a:solidFill>
                          <a:schemeClr val="dk1"/>
                        </a:solidFill>
                        <a:effectLst/>
                        <a:latin typeface="Arial Narrow" panose="020B0606020202030204" pitchFamily="34" charset="0"/>
                        <a:ea typeface="Times New Roman"/>
                        <a:cs typeface="Times New Roman"/>
                      </a:endParaRPr>
                    </a:p>
                  </a:txBody>
                  <a:tcPr marL="68583" marR="68583"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90% within 20 working days</a:t>
                      </a:r>
                      <a:endParaRPr lang="en-ZA" sz="1200" kern="1200" dirty="0" smtClean="0">
                        <a:effectLst/>
                      </a:endParaRPr>
                    </a:p>
                    <a:p>
                      <a:pPr marL="0" algn="l" defTabSz="457200" rtl="0" eaLnBrk="1" latinLnBrk="0" hangingPunct="1">
                        <a:spcAft>
                          <a:spcPts val="0"/>
                        </a:spcAft>
                      </a:pPr>
                      <a:endParaRPr lang="en-ZA" sz="1200" b="0" kern="1200" dirty="0">
                        <a:solidFill>
                          <a:schemeClr val="dk1"/>
                        </a:solidFill>
                        <a:effectLst/>
                        <a:latin typeface="Arial Narrow" panose="020B0606020202030204" pitchFamily="34" charset="0"/>
                        <a:ea typeface="Times New Roman"/>
                        <a:cs typeface="Times New Roman"/>
                      </a:endParaRPr>
                    </a:p>
                  </a:txBody>
                  <a:tcPr marL="68583" marR="68583"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90% within 15 working days</a:t>
                      </a:r>
                      <a:endParaRPr lang="en-ZA" sz="1200" b="0" kern="1200" dirty="0" smtClean="0">
                        <a:solidFill>
                          <a:schemeClr val="dk1"/>
                        </a:solidFill>
                        <a:effectLst/>
                        <a:latin typeface="Arial Narrow" panose="020B0606020202030204" pitchFamily="34" charset="0"/>
                        <a:ea typeface="Times New Roman"/>
                        <a:cs typeface="Times New Roman"/>
                      </a:endParaRPr>
                    </a:p>
                  </a:txBody>
                  <a:tcPr marL="68583" marR="68583"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90% within 15 working days</a:t>
                      </a:r>
                      <a:endParaRPr lang="en-ZA" sz="1200" b="0" kern="1200" dirty="0" smtClean="0">
                        <a:solidFill>
                          <a:schemeClr val="dk1"/>
                        </a:solidFill>
                        <a:effectLst/>
                        <a:latin typeface="Arial Narrow" panose="020B0606020202030204" pitchFamily="34" charset="0"/>
                        <a:ea typeface="Times New Roman"/>
                        <a:cs typeface="Times New Roman"/>
                      </a:endParaRPr>
                    </a:p>
                  </a:txBody>
                  <a:tcPr marL="68583" marR="68583" marT="0" marB="0"/>
                </a:tc>
                <a:extLst>
                  <a:ext uri="{0D108BD9-81ED-4DB2-BD59-A6C34878D82A}">
                    <a16:rowId xmlns:a16="http://schemas.microsoft.com/office/drawing/2014/main" xmlns="" val="10005"/>
                  </a:ext>
                </a:extLst>
              </a:tr>
            </a:tbl>
          </a:graphicData>
        </a:graphic>
      </p:graphicFrame>
      <p:sp>
        <p:nvSpPr>
          <p:cNvPr id="7"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82</a:t>
            </a:r>
            <a:endParaRPr lang="en-ZA" sz="1200" dirty="0">
              <a:solidFill>
                <a:prstClr val="black"/>
              </a:solidFill>
            </a:endParaRPr>
          </a:p>
        </p:txBody>
      </p:sp>
    </p:spTree>
    <p:extLst>
      <p:ext uri="{BB962C8B-B14F-4D97-AF65-F5344CB8AC3E}">
        <p14:creationId xmlns:p14="http://schemas.microsoft.com/office/powerpoint/2010/main" xmlns="" val="20227947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lstStyle/>
          <a:p>
            <a:r>
              <a:rPr lang="en-ZA" sz="3200" b="1" dirty="0" smtClean="0">
                <a:solidFill>
                  <a:srgbClr val="00B0F0"/>
                </a:solidFill>
                <a:latin typeface="+mn-lt"/>
                <a:ea typeface="MS PGothic" pitchFamily="34" charset="-128"/>
                <a:cs typeface="Arial" panose="020B0604020202020204" pitchFamily="34" charset="0"/>
              </a:rPr>
              <a:t>PROGRESS OF THE NEWLY FORMED TERS</a:t>
            </a:r>
            <a:endParaRPr lang="en-ZA" sz="3200" b="1" dirty="0">
              <a:solidFill>
                <a:srgbClr val="00B0F0"/>
              </a:solidFill>
              <a:latin typeface="+mn-lt"/>
              <a:ea typeface="MS PGothic" pitchFamily="34" charset="-128"/>
              <a:cs typeface="Arial" panose="020B0604020202020204" pitchFamily="34" charset="0"/>
            </a:endParaRPr>
          </a:p>
        </p:txBody>
      </p:sp>
      <p:sp>
        <p:nvSpPr>
          <p:cNvPr id="3" name="Slide Number Placeholder 2"/>
          <p:cNvSpPr>
            <a:spLocks noGrp="1"/>
          </p:cNvSpPr>
          <p:nvPr>
            <p:ph type="sldNum" sz="quarter" idx="12"/>
          </p:nvPr>
        </p:nvSpPr>
        <p:spPr/>
        <p:txBody>
          <a:bodyPr/>
          <a:lstStyle/>
          <a:p>
            <a:fld id="{96CA8298-9D91-4CF9-AB6A-504DBB769D5D}" type="slidenum">
              <a:rPr lang="en-US" sz="1800" b="1" smtClean="0">
                <a:solidFill>
                  <a:srgbClr val="FF0000"/>
                </a:solidFill>
              </a:rPr>
              <a:pPr/>
              <a:t>83</a:t>
            </a:fld>
            <a:endParaRPr lang="en-US" sz="1800" b="1" dirty="0">
              <a:solidFill>
                <a:srgbClr val="FF0000"/>
              </a:solidFill>
            </a:endParaRPr>
          </a:p>
        </p:txBody>
      </p:sp>
      <p:sp>
        <p:nvSpPr>
          <p:cNvPr id="4"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83</a:t>
            </a:r>
            <a:endParaRPr lang="en-ZA" sz="1200" dirty="0">
              <a:solidFill>
                <a:prstClr val="black"/>
              </a:solidFill>
            </a:endParaRPr>
          </a:p>
        </p:txBody>
      </p:sp>
    </p:spTree>
    <p:extLst>
      <p:ext uri="{BB962C8B-B14F-4D97-AF65-F5344CB8AC3E}">
        <p14:creationId xmlns:p14="http://schemas.microsoft.com/office/powerpoint/2010/main" xmlns="" val="40806052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PROGRESS ON TERS </a:t>
            </a:r>
            <a:endParaRPr lang="en-ZA"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8E1A3B-8484-42D3-B4DC-8B9A6CE59A6E}" type="slidenum">
              <a:rPr lang="en-US" smtClean="0"/>
              <a:pPr>
                <a:defRPr/>
              </a:pPr>
              <a:t>84</a:t>
            </a:fld>
            <a:endParaRPr lang="en-US"/>
          </a:p>
        </p:txBody>
      </p:sp>
      <p:sp>
        <p:nvSpPr>
          <p:cNvPr id="5" name="Rectangle 4"/>
          <p:cNvSpPr/>
          <p:nvPr/>
        </p:nvSpPr>
        <p:spPr>
          <a:xfrm>
            <a:off x="251521" y="1413026"/>
            <a:ext cx="3106688" cy="2063544"/>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black"/>
              </a:solidFill>
            </a:endParaRPr>
          </a:p>
          <a:p>
            <a:pPr algn="ctr"/>
            <a:r>
              <a:rPr lang="en-ZA" b="1" dirty="0" smtClean="0">
                <a:solidFill>
                  <a:prstClr val="black"/>
                </a:solidFill>
              </a:rPr>
              <a:t>Number of meetings</a:t>
            </a:r>
            <a:endParaRPr lang="en-ZA" sz="1400" dirty="0" smtClean="0">
              <a:solidFill>
                <a:prstClr val="black"/>
              </a:solidFill>
            </a:endParaRPr>
          </a:p>
          <a:p>
            <a:r>
              <a:rPr lang="en-ZA" sz="1400" dirty="0" smtClean="0">
                <a:solidFill>
                  <a:prstClr val="black"/>
                </a:solidFill>
              </a:rPr>
              <a:t>Oct 18: 3 </a:t>
            </a:r>
          </a:p>
          <a:p>
            <a:r>
              <a:rPr lang="en-ZA" sz="1400" dirty="0" smtClean="0">
                <a:solidFill>
                  <a:prstClr val="black"/>
                </a:solidFill>
              </a:rPr>
              <a:t>Nov 18: 4</a:t>
            </a:r>
          </a:p>
          <a:p>
            <a:r>
              <a:rPr lang="en-ZA" sz="1400" dirty="0" smtClean="0">
                <a:solidFill>
                  <a:prstClr val="black"/>
                </a:solidFill>
              </a:rPr>
              <a:t>Dec 18 : 3</a:t>
            </a:r>
          </a:p>
          <a:p>
            <a:r>
              <a:rPr lang="en-ZA" sz="1400" dirty="0" smtClean="0">
                <a:solidFill>
                  <a:prstClr val="black"/>
                </a:solidFill>
              </a:rPr>
              <a:t>Jan 19: 3</a:t>
            </a:r>
          </a:p>
          <a:p>
            <a:r>
              <a:rPr lang="en-ZA" sz="1400" dirty="0">
                <a:solidFill>
                  <a:prstClr val="black"/>
                </a:solidFill>
              </a:rPr>
              <a:t>Feb </a:t>
            </a:r>
            <a:r>
              <a:rPr lang="en-ZA" sz="1400" dirty="0" smtClean="0">
                <a:solidFill>
                  <a:prstClr val="black"/>
                </a:solidFill>
              </a:rPr>
              <a:t>19</a:t>
            </a:r>
            <a:r>
              <a:rPr lang="en-ZA" sz="1400" dirty="0">
                <a:solidFill>
                  <a:prstClr val="black"/>
                </a:solidFill>
              </a:rPr>
              <a:t>: </a:t>
            </a:r>
            <a:r>
              <a:rPr lang="en-ZA" sz="1400" dirty="0" smtClean="0">
                <a:solidFill>
                  <a:prstClr val="black"/>
                </a:solidFill>
              </a:rPr>
              <a:t>1</a:t>
            </a:r>
          </a:p>
          <a:p>
            <a:r>
              <a:rPr lang="en-ZA" sz="1400" dirty="0">
                <a:solidFill>
                  <a:prstClr val="black"/>
                </a:solidFill>
              </a:rPr>
              <a:t>March </a:t>
            </a:r>
            <a:r>
              <a:rPr lang="en-ZA" sz="1400" dirty="0" smtClean="0">
                <a:solidFill>
                  <a:prstClr val="black"/>
                </a:solidFill>
              </a:rPr>
              <a:t>19</a:t>
            </a:r>
            <a:r>
              <a:rPr lang="en-ZA" sz="1400" dirty="0">
                <a:solidFill>
                  <a:prstClr val="black"/>
                </a:solidFill>
              </a:rPr>
              <a:t>: </a:t>
            </a:r>
            <a:r>
              <a:rPr lang="en-ZA" sz="1400" dirty="0" smtClean="0">
                <a:solidFill>
                  <a:prstClr val="black"/>
                </a:solidFill>
              </a:rPr>
              <a:t>0</a:t>
            </a:r>
            <a:endParaRPr lang="en-ZA" sz="1400" dirty="0">
              <a:solidFill>
                <a:prstClr val="black"/>
              </a:solidFill>
            </a:endParaRPr>
          </a:p>
          <a:p>
            <a:endParaRPr lang="en-ZA" sz="1400" dirty="0">
              <a:solidFill>
                <a:prstClr val="black"/>
              </a:solidFill>
            </a:endParaRPr>
          </a:p>
          <a:p>
            <a:endParaRPr lang="en-ZA" sz="1400" dirty="0">
              <a:solidFill>
                <a:prstClr val="black"/>
              </a:solidFill>
            </a:endParaRPr>
          </a:p>
          <a:p>
            <a:endParaRPr lang="en-ZA" sz="1400" dirty="0" smtClean="0">
              <a:solidFill>
                <a:prstClr val="black"/>
              </a:solidFill>
            </a:endParaRPr>
          </a:p>
          <a:p>
            <a:endParaRPr lang="en-ZA" sz="1400" dirty="0" smtClean="0">
              <a:solidFill>
                <a:prstClr val="black"/>
              </a:solidFill>
            </a:endParaRPr>
          </a:p>
        </p:txBody>
      </p:sp>
      <p:sp>
        <p:nvSpPr>
          <p:cNvPr id="7" name="Content Placeholder 6"/>
          <p:cNvSpPr>
            <a:spLocks noGrp="1"/>
          </p:cNvSpPr>
          <p:nvPr>
            <p:ph idx="1"/>
          </p:nvPr>
        </p:nvSpPr>
        <p:spPr>
          <a:xfrm>
            <a:off x="3419872" y="1413026"/>
            <a:ext cx="5328592" cy="2063544"/>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endParaRPr lang="en-ZA" sz="1800" dirty="0" smtClean="0">
              <a:solidFill>
                <a:schemeClr val="tx1"/>
              </a:solidFill>
            </a:endParaRPr>
          </a:p>
          <a:p>
            <a:pPr marL="0" indent="0">
              <a:buNone/>
            </a:pPr>
            <a:r>
              <a:rPr lang="en-ZA" sz="1800" dirty="0" smtClean="0">
                <a:solidFill>
                  <a:schemeClr val="tx1"/>
                </a:solidFill>
              </a:rPr>
              <a:t>                   </a:t>
            </a:r>
            <a:r>
              <a:rPr lang="en-ZA" sz="1800" b="1" dirty="0" smtClean="0">
                <a:solidFill>
                  <a:schemeClr val="tx1"/>
                </a:solidFill>
              </a:rPr>
              <a:t>Status as  at end of     October 2019</a:t>
            </a:r>
          </a:p>
          <a:p>
            <a:pPr marL="0" indent="0">
              <a:buNone/>
            </a:pPr>
            <a:r>
              <a:rPr lang="en-ZA" sz="1800" dirty="0" smtClean="0">
                <a:solidFill>
                  <a:schemeClr val="tx1"/>
                </a:solidFill>
              </a:rPr>
              <a:t>27 projects approved   valued at </a:t>
            </a:r>
            <a:r>
              <a:rPr lang="en-ZA" sz="1800" dirty="0" smtClean="0">
                <a:solidFill>
                  <a:schemeClr val="dk1"/>
                </a:solidFill>
              </a:rPr>
              <a:t>R  101 534 006,80 </a:t>
            </a:r>
            <a:endParaRPr lang="en-ZA" sz="1800" dirty="0" smtClean="0">
              <a:solidFill>
                <a:schemeClr val="tx1"/>
              </a:solidFill>
            </a:endParaRPr>
          </a:p>
          <a:p>
            <a:pPr marL="0" indent="0">
              <a:buNone/>
            </a:pPr>
            <a:r>
              <a:rPr lang="en-ZA" sz="1800" dirty="0" smtClean="0">
                <a:solidFill>
                  <a:schemeClr val="tx1"/>
                </a:solidFill>
              </a:rPr>
              <a:t>WIP projects                      :   5</a:t>
            </a:r>
          </a:p>
          <a:p>
            <a:pPr marL="0" indent="0">
              <a:buNone/>
            </a:pPr>
            <a:r>
              <a:rPr lang="en-ZA" sz="1800" dirty="0" smtClean="0">
                <a:solidFill>
                  <a:schemeClr val="tx1"/>
                </a:solidFill>
              </a:rPr>
              <a:t>Projects not recommended :  9</a:t>
            </a:r>
            <a:r>
              <a:rPr lang="en-ZA" dirty="0" smtClean="0">
                <a:solidFill>
                  <a:schemeClr val="tx1"/>
                </a:solidFill>
              </a:rPr>
              <a:t> </a:t>
            </a:r>
            <a:endParaRPr lang="en-ZA" dirty="0">
              <a:solidFill>
                <a:schemeClr val="tx1"/>
              </a:solidFill>
            </a:endParaRPr>
          </a:p>
        </p:txBody>
      </p:sp>
      <p:sp>
        <p:nvSpPr>
          <p:cNvPr id="9" name="Rectangle 8"/>
          <p:cNvSpPr/>
          <p:nvPr/>
        </p:nvSpPr>
        <p:spPr>
          <a:xfrm>
            <a:off x="251520" y="3573016"/>
            <a:ext cx="8568952" cy="2141562"/>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black"/>
              </a:solidFill>
            </a:endParaRPr>
          </a:p>
          <a:p>
            <a:pPr algn="ctr"/>
            <a:endParaRPr lang="en-ZA" dirty="0" smtClean="0">
              <a:solidFill>
                <a:prstClr val="black"/>
              </a:solidFill>
            </a:endParaRPr>
          </a:p>
          <a:p>
            <a:pPr algn="ctr"/>
            <a:endParaRPr lang="en-ZA" dirty="0" smtClean="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190786585"/>
              </p:ext>
            </p:extLst>
          </p:nvPr>
        </p:nvGraphicFramePr>
        <p:xfrm>
          <a:off x="310661" y="3712190"/>
          <a:ext cx="8471556" cy="2944854"/>
        </p:xfrm>
        <a:graphic>
          <a:graphicData uri="http://schemas.openxmlformats.org/drawingml/2006/table">
            <a:tbl>
              <a:tblPr firstRow="1" bandRow="1">
                <a:tableStyleId>{69012ECD-51FC-41F1-AA8D-1B2483CD663E}</a:tableStyleId>
              </a:tblPr>
              <a:tblGrid>
                <a:gridCol w="2117889">
                  <a:extLst>
                    <a:ext uri="{9D8B030D-6E8A-4147-A177-3AD203B41FA5}">
                      <a16:colId xmlns:a16="http://schemas.microsoft.com/office/drawing/2014/main" xmlns="" val="20000"/>
                    </a:ext>
                  </a:extLst>
                </a:gridCol>
                <a:gridCol w="2117889">
                  <a:extLst>
                    <a:ext uri="{9D8B030D-6E8A-4147-A177-3AD203B41FA5}">
                      <a16:colId xmlns:a16="http://schemas.microsoft.com/office/drawing/2014/main" xmlns="" val="571864138"/>
                    </a:ext>
                  </a:extLst>
                </a:gridCol>
                <a:gridCol w="2117889">
                  <a:extLst>
                    <a:ext uri="{9D8B030D-6E8A-4147-A177-3AD203B41FA5}">
                      <a16:colId xmlns:a16="http://schemas.microsoft.com/office/drawing/2014/main" xmlns="" val="20001"/>
                    </a:ext>
                  </a:extLst>
                </a:gridCol>
                <a:gridCol w="2117889">
                  <a:extLst>
                    <a:ext uri="{9D8B030D-6E8A-4147-A177-3AD203B41FA5}">
                      <a16:colId xmlns:a16="http://schemas.microsoft.com/office/drawing/2014/main" xmlns="" val="20002"/>
                    </a:ext>
                  </a:extLst>
                </a:gridCol>
              </a:tblGrid>
              <a:tr h="512172">
                <a:tc>
                  <a:txBody>
                    <a:bodyPr/>
                    <a:lstStyle/>
                    <a:p>
                      <a:pPr algn="ctr"/>
                      <a:r>
                        <a:rPr lang="en-ZA" dirty="0" smtClean="0"/>
                        <a:t>Period </a:t>
                      </a:r>
                      <a:endParaRPr lang="en-ZA" dirty="0"/>
                    </a:p>
                  </a:txBody>
                  <a:tcPr/>
                </a:tc>
                <a:tc>
                  <a:txBody>
                    <a:bodyPr/>
                    <a:lstStyle/>
                    <a:p>
                      <a:pPr algn="ctr"/>
                      <a:r>
                        <a:rPr lang="en-ZA" dirty="0" smtClean="0"/>
                        <a:t>Number of Companies</a:t>
                      </a:r>
                      <a:endParaRPr lang="en-ZA" dirty="0"/>
                    </a:p>
                  </a:txBody>
                  <a:tcPr/>
                </a:tc>
                <a:tc>
                  <a:txBody>
                    <a:bodyPr/>
                    <a:lstStyle/>
                    <a:p>
                      <a:pPr algn="ctr"/>
                      <a:r>
                        <a:rPr lang="en-ZA" dirty="0" smtClean="0"/>
                        <a:t>Jobs</a:t>
                      </a:r>
                      <a:r>
                        <a:rPr lang="en-ZA" baseline="0" dirty="0" smtClean="0"/>
                        <a:t> saved</a:t>
                      </a:r>
                      <a:endParaRPr lang="en-ZA" dirty="0"/>
                    </a:p>
                  </a:txBody>
                  <a:tcPr/>
                </a:tc>
                <a:tc>
                  <a:txBody>
                    <a:bodyPr/>
                    <a:lstStyle/>
                    <a:p>
                      <a:pPr algn="ctr"/>
                      <a:r>
                        <a:rPr lang="en-ZA" dirty="0" smtClean="0"/>
                        <a:t>Costs</a:t>
                      </a:r>
                      <a:endParaRPr lang="en-ZA" dirty="0"/>
                    </a:p>
                  </a:txBody>
                  <a:tcPr/>
                </a:tc>
                <a:extLst>
                  <a:ext uri="{0D108BD9-81ED-4DB2-BD59-A6C34878D82A}">
                    <a16:rowId xmlns:a16="http://schemas.microsoft.com/office/drawing/2014/main" xmlns="" val="10000"/>
                  </a:ext>
                </a:extLst>
              </a:tr>
              <a:tr h="896301">
                <a:tc>
                  <a:txBody>
                    <a:bodyPr/>
                    <a:lstStyle/>
                    <a:p>
                      <a:pPr algn="ctr"/>
                      <a:r>
                        <a:rPr lang="en-ZA" b="1" dirty="0" smtClean="0"/>
                        <a:t>2017/18</a:t>
                      </a:r>
                      <a:endParaRPr lang="en-ZA" b="1" dirty="0"/>
                    </a:p>
                  </a:txBody>
                  <a:tcPr/>
                </a:tc>
                <a:tc>
                  <a:txBody>
                    <a:bodyPr/>
                    <a:lstStyle/>
                    <a:p>
                      <a:pPr algn="ctr"/>
                      <a:r>
                        <a:rPr lang="en-ZA" b="1" dirty="0" smtClean="0"/>
                        <a:t>6</a:t>
                      </a:r>
                      <a:endParaRPr lang="en-ZA" b="1" dirty="0"/>
                    </a:p>
                  </a:txBody>
                  <a:tcPr/>
                </a:tc>
                <a:tc>
                  <a:txBody>
                    <a:bodyPr/>
                    <a:lstStyle/>
                    <a:p>
                      <a:pPr algn="ctr"/>
                      <a:r>
                        <a:rPr lang="en-ZA" b="1" dirty="0" smtClean="0"/>
                        <a:t>358 </a:t>
                      </a:r>
                      <a:endParaRPr lang="en-ZA" b="1" dirty="0"/>
                    </a:p>
                  </a:txBody>
                  <a:tcPr/>
                </a:tc>
                <a:tc>
                  <a:txBody>
                    <a:bodyPr/>
                    <a:lstStyle/>
                    <a:p>
                      <a:pPr algn="ctr"/>
                      <a:r>
                        <a:rPr lang="en-ZA" b="1" dirty="0" smtClean="0"/>
                        <a:t>R 34 544  189 .87</a:t>
                      </a:r>
                    </a:p>
                    <a:p>
                      <a:pPr algn="ctr"/>
                      <a:endParaRPr lang="en-ZA" b="1" dirty="0"/>
                    </a:p>
                  </a:txBody>
                  <a:tcPr/>
                </a:tc>
                <a:extLst>
                  <a:ext uri="{0D108BD9-81ED-4DB2-BD59-A6C34878D82A}">
                    <a16:rowId xmlns:a16="http://schemas.microsoft.com/office/drawing/2014/main" xmlns="" val="10001"/>
                  </a:ext>
                </a:extLst>
              </a:tr>
              <a:tr h="896301">
                <a:tc>
                  <a:txBody>
                    <a:bodyPr/>
                    <a:lstStyle/>
                    <a:p>
                      <a:pPr algn="ctr"/>
                      <a:r>
                        <a:rPr lang="en-ZA" b="1" dirty="0" smtClean="0"/>
                        <a:t>2018/19</a:t>
                      </a:r>
                      <a:endParaRPr lang="en-ZA" b="1" dirty="0"/>
                    </a:p>
                  </a:txBody>
                  <a:tcPr/>
                </a:tc>
                <a:tc>
                  <a:txBody>
                    <a:bodyPr/>
                    <a:lstStyle/>
                    <a:p>
                      <a:pPr algn="ctr"/>
                      <a:r>
                        <a:rPr lang="en-ZA" b="1" dirty="0" smtClean="0"/>
                        <a:t>17</a:t>
                      </a:r>
                      <a:endParaRPr lang="en-ZA" b="1" dirty="0"/>
                    </a:p>
                  </a:txBody>
                  <a:tcPr/>
                </a:tc>
                <a:tc>
                  <a:txBody>
                    <a:bodyPr/>
                    <a:lstStyle/>
                    <a:p>
                      <a:pPr algn="ctr"/>
                      <a:r>
                        <a:rPr lang="en-ZA" b="1" dirty="0" smtClean="0"/>
                        <a:t>2203</a:t>
                      </a:r>
                      <a:endParaRPr lang="en-ZA"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800" b="1" i="0" u="none" strike="noStrike" dirty="0" smtClean="0">
                          <a:solidFill>
                            <a:srgbClr val="000000"/>
                          </a:solidFill>
                          <a:effectLst/>
                          <a:latin typeface="+mn-lt"/>
                          <a:cs typeface="Arial" panose="020B0604020202020204" pitchFamily="34" charset="0"/>
                        </a:rPr>
                        <a:t>R 61 729 448,68 </a:t>
                      </a:r>
                    </a:p>
                    <a:p>
                      <a:pPr algn="ctr"/>
                      <a:endParaRPr lang="en-ZA" b="1" dirty="0"/>
                    </a:p>
                  </a:txBody>
                  <a:tcPr/>
                </a:tc>
                <a:extLst>
                  <a:ext uri="{0D108BD9-81ED-4DB2-BD59-A6C34878D82A}">
                    <a16:rowId xmlns:a16="http://schemas.microsoft.com/office/drawing/2014/main" xmlns="" val="10003"/>
                  </a:ext>
                </a:extLst>
              </a:tr>
              <a:tr h="512172">
                <a:tc>
                  <a:txBody>
                    <a:bodyPr/>
                    <a:lstStyle/>
                    <a:p>
                      <a:pPr algn="ctr"/>
                      <a:r>
                        <a:rPr lang="en-ZA" b="1" dirty="0" smtClean="0"/>
                        <a:t>2019/20</a:t>
                      </a:r>
                      <a:endParaRPr lang="en-ZA" b="1" dirty="0"/>
                    </a:p>
                  </a:txBody>
                  <a:tcPr/>
                </a:tc>
                <a:tc>
                  <a:txBody>
                    <a:bodyPr/>
                    <a:lstStyle/>
                    <a:p>
                      <a:pPr algn="ctr"/>
                      <a:r>
                        <a:rPr lang="en-ZA" b="1" dirty="0" smtClean="0"/>
                        <a:t>27</a:t>
                      </a:r>
                      <a:endParaRPr lang="en-ZA" b="1" dirty="0"/>
                    </a:p>
                  </a:txBody>
                  <a:tcPr/>
                </a:tc>
                <a:tc>
                  <a:txBody>
                    <a:bodyPr/>
                    <a:lstStyle/>
                    <a:p>
                      <a:pPr algn="ctr"/>
                      <a:r>
                        <a:rPr lang="en-ZA" b="1" dirty="0" smtClean="0"/>
                        <a:t>3 307</a:t>
                      </a:r>
                      <a:endParaRPr lang="en-ZA" b="1" dirty="0"/>
                    </a:p>
                  </a:txBody>
                  <a:tcPr/>
                </a:tc>
                <a:tc>
                  <a:txBody>
                    <a:bodyPr/>
                    <a:lstStyle/>
                    <a:p>
                      <a:pPr algn="ctr" fontAlgn="b"/>
                      <a:r>
                        <a:rPr lang="en-ZA" sz="1800" b="1" i="0" u="none" strike="noStrike" kern="1200" baseline="0" dirty="0" smtClean="0">
                          <a:solidFill>
                            <a:schemeClr val="dk1"/>
                          </a:solidFill>
                          <a:latin typeface="+mn-lt"/>
                          <a:ea typeface="+mn-ea"/>
                          <a:cs typeface="+mn-cs"/>
                        </a:rPr>
                        <a:t>R  101 534 006,80</a:t>
                      </a:r>
                      <a:endParaRPr lang="en-ZA" sz="1800" b="1" i="0" u="none" strike="noStrike" dirty="0">
                        <a:solidFill>
                          <a:srgbClr val="000000"/>
                        </a:solidFill>
                        <a:effectLst/>
                        <a:latin typeface="+mn-lt"/>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11" name="TextBox 10"/>
          <p:cNvSpPr txBox="1"/>
          <p:nvPr/>
        </p:nvSpPr>
        <p:spPr>
          <a:xfrm>
            <a:off x="1547664" y="1592398"/>
            <a:ext cx="1440160" cy="1600438"/>
          </a:xfrm>
          <a:prstGeom prst="rect">
            <a:avLst/>
          </a:prstGeom>
          <a:noFill/>
        </p:spPr>
        <p:txBody>
          <a:bodyPr wrap="square" rtlCol="0">
            <a:spAutoFit/>
          </a:bodyPr>
          <a:lstStyle/>
          <a:p>
            <a:r>
              <a:rPr lang="en-ZA" sz="1400" dirty="0" smtClean="0">
                <a:solidFill>
                  <a:prstClr val="black"/>
                </a:solidFill>
              </a:rPr>
              <a:t>April 19: 1</a:t>
            </a:r>
            <a:endParaRPr lang="en-ZA" sz="1400" dirty="0">
              <a:solidFill>
                <a:prstClr val="black"/>
              </a:solidFill>
            </a:endParaRPr>
          </a:p>
          <a:p>
            <a:r>
              <a:rPr lang="en-ZA" sz="1400" dirty="0">
                <a:solidFill>
                  <a:prstClr val="black"/>
                </a:solidFill>
              </a:rPr>
              <a:t>May </a:t>
            </a:r>
            <a:r>
              <a:rPr lang="en-ZA" sz="1400" dirty="0" smtClean="0">
                <a:solidFill>
                  <a:prstClr val="black"/>
                </a:solidFill>
              </a:rPr>
              <a:t>19: 4</a:t>
            </a:r>
          </a:p>
          <a:p>
            <a:r>
              <a:rPr lang="en-ZA" sz="1400" dirty="0" smtClean="0">
                <a:solidFill>
                  <a:prstClr val="black"/>
                </a:solidFill>
              </a:rPr>
              <a:t>June 19:3</a:t>
            </a:r>
          </a:p>
          <a:p>
            <a:r>
              <a:rPr lang="en-ZA" sz="1400" dirty="0" smtClean="0">
                <a:solidFill>
                  <a:prstClr val="black"/>
                </a:solidFill>
              </a:rPr>
              <a:t>July 19:4</a:t>
            </a:r>
          </a:p>
          <a:p>
            <a:r>
              <a:rPr lang="en-ZA" sz="1400" dirty="0" smtClean="0">
                <a:solidFill>
                  <a:prstClr val="black"/>
                </a:solidFill>
              </a:rPr>
              <a:t>August 19 :3</a:t>
            </a:r>
          </a:p>
          <a:p>
            <a:r>
              <a:rPr lang="en-ZA" sz="1400" dirty="0" smtClean="0">
                <a:solidFill>
                  <a:prstClr val="black"/>
                </a:solidFill>
              </a:rPr>
              <a:t>September 19 :3</a:t>
            </a:r>
          </a:p>
          <a:p>
            <a:r>
              <a:rPr lang="en-ZA" sz="1400" dirty="0" smtClean="0">
                <a:solidFill>
                  <a:prstClr val="black"/>
                </a:solidFill>
              </a:rPr>
              <a:t>October 19: 4</a:t>
            </a:r>
            <a:endParaRPr lang="en-ZA" sz="1400" dirty="0">
              <a:solidFill>
                <a:prstClr val="black"/>
              </a:solidFill>
            </a:endParaRPr>
          </a:p>
        </p:txBody>
      </p:sp>
      <p:sp>
        <p:nvSpPr>
          <p:cNvPr id="12"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81</a:t>
            </a:r>
            <a:endParaRPr lang="en-ZA" sz="1200" dirty="0">
              <a:solidFill>
                <a:prstClr val="black"/>
              </a:solidFill>
            </a:endParaRPr>
          </a:p>
        </p:txBody>
      </p:sp>
    </p:spTree>
    <p:extLst>
      <p:ext uri="{BB962C8B-B14F-4D97-AF65-F5344CB8AC3E}">
        <p14:creationId xmlns:p14="http://schemas.microsoft.com/office/powerpoint/2010/main" xmlns="" val="27176263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SUMMARY OF Q1 AND Q2 ACHIEVEMENT</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ZA" dirty="0" smtClean="0"/>
              <a:t>Applications</a:t>
            </a:r>
          </a:p>
          <a:p>
            <a:r>
              <a:rPr lang="en-ZA" dirty="0" smtClean="0"/>
              <a:t>Received 20 applications</a:t>
            </a:r>
          </a:p>
          <a:p>
            <a:r>
              <a:rPr lang="en-ZA" dirty="0" smtClean="0"/>
              <a:t>8 applications approved within 15 days</a:t>
            </a:r>
          </a:p>
          <a:p>
            <a:r>
              <a:rPr lang="en-ZA" dirty="0" smtClean="0"/>
              <a:t>3 applications not recommended</a:t>
            </a:r>
          </a:p>
          <a:p>
            <a:r>
              <a:rPr lang="en-ZA" dirty="0" smtClean="0"/>
              <a:t>2 withdrew applications</a:t>
            </a:r>
          </a:p>
          <a:p>
            <a:r>
              <a:rPr lang="en-ZA" dirty="0" smtClean="0"/>
              <a:t>7 applications work in progress</a:t>
            </a:r>
            <a:endParaRPr lang="en-ZA"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85</a:t>
            </a:fld>
            <a:endParaRPr lang="en-US" dirty="0"/>
          </a:p>
        </p:txBody>
      </p:sp>
      <p:sp>
        <p:nvSpPr>
          <p:cNvPr id="5"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85</a:t>
            </a:r>
            <a:endParaRPr lang="en-ZA" sz="1200" dirty="0">
              <a:solidFill>
                <a:prstClr val="black"/>
              </a:solidFill>
            </a:endParaRPr>
          </a:p>
        </p:txBody>
      </p:sp>
    </p:spTree>
    <p:extLst>
      <p:ext uri="{BB962C8B-B14F-4D97-AF65-F5344CB8AC3E}">
        <p14:creationId xmlns:p14="http://schemas.microsoft.com/office/powerpoint/2010/main" xmlns="" val="32175364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61551" y="404664"/>
            <a:ext cx="7762164" cy="857250"/>
          </a:xfrm>
        </p:spPr>
        <p:txBody>
          <a:bodyPr/>
          <a:lstStyle/>
          <a:p>
            <a:pPr algn="l">
              <a:defRPr/>
            </a:pPr>
            <a:r>
              <a:rPr lang="en-ZA" altLang="en-US" sz="2100" b="1" kern="0" dirty="0">
                <a:latin typeface="Arial"/>
              </a:rPr>
              <a:t>TERS </a:t>
            </a:r>
            <a:r>
              <a:rPr lang="en-ZA" altLang="en-US" sz="2100" b="1" kern="0" dirty="0" smtClean="0">
                <a:latin typeface="Arial"/>
              </a:rPr>
              <a:t>COMMITTEE </a:t>
            </a:r>
            <a:r>
              <a:rPr lang="en-ZA" altLang="en-US" sz="2100" b="1" kern="0" dirty="0">
                <a:latin typeface="Arial"/>
              </a:rPr>
              <a:t>APPLICATIONS </a:t>
            </a:r>
            <a:r>
              <a:rPr lang="en-ZA" altLang="en-US" sz="2100" b="1" kern="0" dirty="0" smtClean="0">
                <a:latin typeface="Arial"/>
              </a:rPr>
              <a:t>APPROVED IN THE CURRENT FINANCIAL YEAR AS AT 30 SEPTEMBER 2019</a:t>
            </a:r>
            <a:endParaRPr lang="en-ZA" altLang="en-US" sz="2100" b="1" kern="0" dirty="0">
              <a:latin typeface="Arial"/>
            </a:endParaRPr>
          </a:p>
        </p:txBody>
      </p:sp>
      <p:sp>
        <p:nvSpPr>
          <p:cNvPr id="59460" name="Slide Number Placeholder 3"/>
          <p:cNvSpPr>
            <a:spLocks noGrp="1"/>
          </p:cNvSpPr>
          <p:nvPr>
            <p:ph type="sldNum" sz="quarter" idx="12"/>
          </p:nvPr>
        </p:nvSpPr>
        <p:spPr bwMode="auto">
          <a:xfrm>
            <a:off x="7010400" y="5668569"/>
            <a:ext cx="213360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ea typeface="ＭＳ Ｐゴシック" pitchFamily="34" charset="-128"/>
              </a:defRPr>
            </a:lvl1pPr>
            <a:lvl2pPr marL="557213" indent="-214313">
              <a:spcBef>
                <a:spcPct val="20000"/>
              </a:spcBef>
              <a:buFont typeface="Arial" charset="0"/>
              <a:buChar char="–"/>
              <a:defRPr sz="2100">
                <a:solidFill>
                  <a:schemeClr val="tx1"/>
                </a:solidFill>
                <a:latin typeface="Calibri" pitchFamily="34" charset="0"/>
                <a:ea typeface="ＭＳ Ｐゴシック" pitchFamily="34" charset="-128"/>
              </a:defRPr>
            </a:lvl2pPr>
            <a:lvl3pPr marL="857250" indent="-171450">
              <a:spcBef>
                <a:spcPct val="20000"/>
              </a:spcBef>
              <a:buFont typeface="Arial" charset="0"/>
              <a:buChar char="•"/>
              <a:defRPr sz="1800">
                <a:solidFill>
                  <a:schemeClr val="tx1"/>
                </a:solidFill>
                <a:latin typeface="Calibri" pitchFamily="34" charset="0"/>
                <a:ea typeface="ＭＳ Ｐゴシック" pitchFamily="34" charset="-128"/>
              </a:defRPr>
            </a:lvl3pPr>
            <a:lvl4pPr marL="1200150" indent="-171450">
              <a:spcBef>
                <a:spcPct val="20000"/>
              </a:spcBef>
              <a:buFont typeface="Arial" charset="0"/>
              <a:buChar char="–"/>
              <a:defRPr sz="1500">
                <a:solidFill>
                  <a:schemeClr val="tx1"/>
                </a:solidFill>
                <a:latin typeface="Calibri" pitchFamily="34" charset="0"/>
                <a:ea typeface="ＭＳ Ｐゴシック" pitchFamily="34" charset="-128"/>
              </a:defRPr>
            </a:lvl4pPr>
            <a:lvl5pPr marL="1543050" indent="-171450">
              <a:spcBef>
                <a:spcPct val="20000"/>
              </a:spcBef>
              <a:buFont typeface="Arial" charset="0"/>
              <a:buChar char="»"/>
              <a:defRPr sz="1500">
                <a:solidFill>
                  <a:schemeClr val="tx1"/>
                </a:solidFill>
                <a:latin typeface="Calibri" pitchFamily="34" charset="0"/>
                <a:ea typeface="ＭＳ Ｐゴシック" pitchFamily="34" charset="-128"/>
              </a:defRPr>
            </a:lvl5pPr>
            <a:lvl6pPr marL="18859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6pPr>
            <a:lvl7pPr marL="22288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7pPr>
            <a:lvl8pPr marL="25717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8pPr>
            <a:lvl9pPr marL="29146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9pPr>
          </a:lstStyle>
          <a:p>
            <a:pPr defTabSz="685800">
              <a:spcBef>
                <a:spcPct val="0"/>
              </a:spcBef>
              <a:buNone/>
            </a:pPr>
            <a:fld id="{DD29F32E-91E8-4E80-B665-B2ED1FB3511D}" type="slidenum">
              <a:rPr lang="en-US" altLang="en-US" sz="900">
                <a:solidFill>
                  <a:srgbClr val="898989"/>
                </a:solidFill>
              </a:rPr>
              <a:pPr defTabSz="685800">
                <a:spcBef>
                  <a:spcPct val="0"/>
                </a:spcBef>
                <a:buNone/>
              </a:pPr>
              <a:t>86</a:t>
            </a:fld>
            <a:endParaRPr lang="en-US" altLang="en-US" sz="900">
              <a:solidFill>
                <a:srgbClr val="898989"/>
              </a:solidFill>
            </a:endParaRPr>
          </a:p>
        </p:txBody>
      </p:sp>
      <p:sp>
        <p:nvSpPr>
          <p:cNvPr id="2" name="Content Placeholder 1"/>
          <p:cNvSpPr>
            <a:spLocks noGrp="1"/>
          </p:cNvSpPr>
          <p:nvPr>
            <p:ph idx="1"/>
          </p:nvPr>
        </p:nvSpPr>
        <p:spPr>
          <a:xfrm>
            <a:off x="251520" y="1412776"/>
            <a:ext cx="8640960" cy="5445224"/>
          </a:xfrm>
        </p:spPr>
        <p:txBody>
          <a:bodyPr/>
          <a:lstStyle/>
          <a:p>
            <a:pPr lvl="0"/>
            <a:r>
              <a:rPr lang="en-ZA" sz="2400" dirty="0">
                <a:solidFill>
                  <a:prstClr val="black"/>
                </a:solidFill>
              </a:rPr>
              <a:t>In the </a:t>
            </a:r>
            <a:r>
              <a:rPr lang="en-ZA" sz="2400" dirty="0" smtClean="0">
                <a:solidFill>
                  <a:prstClr val="black"/>
                </a:solidFill>
              </a:rPr>
              <a:t>2019/20 Financial </a:t>
            </a:r>
            <a:r>
              <a:rPr lang="en-ZA" sz="2400" dirty="0">
                <a:solidFill>
                  <a:prstClr val="black"/>
                </a:solidFill>
              </a:rPr>
              <a:t>Year </a:t>
            </a:r>
            <a:r>
              <a:rPr lang="en-ZA" sz="2400" dirty="0" smtClean="0">
                <a:solidFill>
                  <a:prstClr val="black"/>
                </a:solidFill>
              </a:rPr>
              <a:t>to date 23 companies </a:t>
            </a:r>
            <a:r>
              <a:rPr lang="en-ZA" sz="2400" dirty="0">
                <a:solidFill>
                  <a:prstClr val="black"/>
                </a:solidFill>
              </a:rPr>
              <a:t>were </a:t>
            </a:r>
            <a:r>
              <a:rPr lang="en-ZA" sz="2400" dirty="0" smtClean="0">
                <a:solidFill>
                  <a:prstClr val="black"/>
                </a:solidFill>
              </a:rPr>
              <a:t>recommended by  </a:t>
            </a:r>
            <a:r>
              <a:rPr lang="en-ZA" sz="2400" dirty="0">
                <a:solidFill>
                  <a:prstClr val="black"/>
                </a:solidFill>
              </a:rPr>
              <a:t>the Single Adjudication Committee;</a:t>
            </a:r>
          </a:p>
          <a:p>
            <a:pPr lvl="0"/>
            <a:r>
              <a:rPr lang="en-ZA" sz="2400" dirty="0" smtClean="0">
                <a:solidFill>
                  <a:prstClr val="black"/>
                </a:solidFill>
              </a:rPr>
              <a:t>8 </a:t>
            </a:r>
            <a:r>
              <a:rPr lang="en-ZA" sz="2400" dirty="0">
                <a:solidFill>
                  <a:prstClr val="black"/>
                </a:solidFill>
              </a:rPr>
              <a:t>Companies </a:t>
            </a:r>
            <a:r>
              <a:rPr lang="en-ZA" sz="2400" dirty="0" smtClean="0">
                <a:solidFill>
                  <a:prstClr val="black"/>
                </a:solidFill>
              </a:rPr>
              <a:t>have started benefitting from TERS;</a:t>
            </a:r>
            <a:endParaRPr lang="en-ZA" sz="2400" dirty="0">
              <a:solidFill>
                <a:prstClr val="black"/>
              </a:solidFill>
            </a:endParaRPr>
          </a:p>
          <a:p>
            <a:pPr lvl="0"/>
            <a:r>
              <a:rPr lang="en-ZA" sz="2400" dirty="0" smtClean="0">
                <a:solidFill>
                  <a:prstClr val="black"/>
                </a:solidFill>
              </a:rPr>
              <a:t>3107 employees are participating;</a:t>
            </a:r>
            <a:endParaRPr lang="en-ZA" sz="2400" dirty="0">
              <a:solidFill>
                <a:prstClr val="black"/>
              </a:solidFill>
            </a:endParaRPr>
          </a:p>
          <a:p>
            <a:pPr lvl="0"/>
            <a:r>
              <a:rPr lang="en-ZA" sz="2400" dirty="0" smtClean="0">
                <a:solidFill>
                  <a:prstClr val="black"/>
                </a:solidFill>
              </a:rPr>
              <a:t>Total budgeted amount </a:t>
            </a:r>
            <a:r>
              <a:rPr lang="en-ZA" sz="2400" dirty="0">
                <a:solidFill>
                  <a:prstClr val="black"/>
                </a:solidFill>
              </a:rPr>
              <a:t>is  R  </a:t>
            </a:r>
            <a:r>
              <a:rPr lang="en-ZA" sz="2400" dirty="0" smtClean="0">
                <a:solidFill>
                  <a:prstClr val="black"/>
                </a:solidFill>
              </a:rPr>
              <a:t>91 668 150 </a:t>
            </a:r>
          </a:p>
          <a:p>
            <a:pPr lvl="0"/>
            <a:r>
              <a:rPr lang="en-ZA" sz="2400" dirty="0" smtClean="0">
                <a:solidFill>
                  <a:prstClr val="black"/>
                </a:solidFill>
              </a:rPr>
              <a:t>Value </a:t>
            </a:r>
            <a:r>
              <a:rPr lang="en-ZA" sz="2400" dirty="0">
                <a:solidFill>
                  <a:prstClr val="black"/>
                </a:solidFill>
              </a:rPr>
              <a:t>of </a:t>
            </a:r>
            <a:r>
              <a:rPr lang="en-ZA" sz="2400" dirty="0" smtClean="0">
                <a:solidFill>
                  <a:prstClr val="black"/>
                </a:solidFill>
              </a:rPr>
              <a:t>TERS </a:t>
            </a:r>
            <a:r>
              <a:rPr lang="en-ZA" sz="2400" dirty="0">
                <a:solidFill>
                  <a:prstClr val="black"/>
                </a:solidFill>
              </a:rPr>
              <a:t>allowances </a:t>
            </a:r>
            <a:r>
              <a:rPr lang="en-ZA" sz="2400" dirty="0" smtClean="0">
                <a:solidFill>
                  <a:prstClr val="black"/>
                </a:solidFill>
              </a:rPr>
              <a:t>disbursed for the eight (8) </a:t>
            </a:r>
            <a:r>
              <a:rPr lang="en-ZA" sz="2400" dirty="0">
                <a:solidFill>
                  <a:prstClr val="black"/>
                </a:solidFill>
              </a:rPr>
              <a:t>companies is </a:t>
            </a:r>
            <a:r>
              <a:rPr lang="en-ZA" sz="2400" dirty="0" smtClean="0">
                <a:solidFill>
                  <a:prstClr val="black"/>
                </a:solidFill>
              </a:rPr>
              <a:t> </a:t>
            </a:r>
            <a:r>
              <a:rPr lang="en-ZA" sz="2400" dirty="0">
                <a:solidFill>
                  <a:prstClr val="black"/>
                </a:solidFill>
              </a:rPr>
              <a:t>R8 769 514,39 </a:t>
            </a:r>
            <a:endParaRPr lang="en-ZA" sz="2400" dirty="0" smtClean="0">
              <a:solidFill>
                <a:prstClr val="black"/>
              </a:solidFill>
            </a:endParaRPr>
          </a:p>
          <a:p>
            <a:pPr lvl="0"/>
            <a:r>
              <a:rPr lang="en-ZA" sz="2400" dirty="0" smtClean="0">
                <a:solidFill>
                  <a:prstClr val="black"/>
                </a:solidFill>
              </a:rPr>
              <a:t> Five (5) provinces participated, Western Cape, Gauteng and   Kwa-Zulu Natal; Mpumalanga, Eastern Cape</a:t>
            </a:r>
          </a:p>
          <a:p>
            <a:pPr lvl="0"/>
            <a:r>
              <a:rPr lang="en-ZA" sz="2400" dirty="0" smtClean="0">
                <a:solidFill>
                  <a:prstClr val="black"/>
                </a:solidFill>
              </a:rPr>
              <a:t>North West and Limpopo have two applications in the pipeline.</a:t>
            </a:r>
          </a:p>
          <a:p>
            <a:pPr lvl="0"/>
            <a:r>
              <a:rPr lang="en-ZA" sz="2400" dirty="0" smtClean="0">
                <a:solidFill>
                  <a:prstClr val="black"/>
                </a:solidFill>
              </a:rPr>
              <a:t>Free state one </a:t>
            </a:r>
            <a:r>
              <a:rPr lang="en-ZA" sz="2400" dirty="0">
                <a:solidFill>
                  <a:prstClr val="black"/>
                </a:solidFill>
              </a:rPr>
              <a:t>rejected </a:t>
            </a:r>
            <a:endParaRPr lang="en-ZA" sz="2400" dirty="0" smtClean="0">
              <a:solidFill>
                <a:prstClr val="black"/>
              </a:solidFill>
            </a:endParaRPr>
          </a:p>
          <a:p>
            <a:pPr lvl="0"/>
            <a:r>
              <a:rPr lang="en-ZA" sz="2400" dirty="0" smtClean="0">
                <a:solidFill>
                  <a:prstClr val="black"/>
                </a:solidFill>
              </a:rPr>
              <a:t>Northern Cape none</a:t>
            </a:r>
          </a:p>
          <a:p>
            <a:endParaRPr lang="en-ZA" dirty="0"/>
          </a:p>
        </p:txBody>
      </p:sp>
      <p:sp>
        <p:nvSpPr>
          <p:cNvPr id="5"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86</a:t>
            </a:r>
            <a:endParaRPr lang="en-ZA" sz="1200" dirty="0">
              <a:solidFill>
                <a:prstClr val="black"/>
              </a:solidFill>
            </a:endParaRPr>
          </a:p>
        </p:txBody>
      </p:sp>
    </p:spTree>
    <p:extLst>
      <p:ext uri="{BB962C8B-B14F-4D97-AF65-F5344CB8AC3E}">
        <p14:creationId xmlns:p14="http://schemas.microsoft.com/office/powerpoint/2010/main" xmlns="" val="19487910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61551" y="404664"/>
            <a:ext cx="7762164" cy="857250"/>
          </a:xfrm>
        </p:spPr>
        <p:txBody>
          <a:bodyPr/>
          <a:lstStyle/>
          <a:p>
            <a:pPr algn="just">
              <a:defRPr/>
            </a:pPr>
            <a:r>
              <a:rPr lang="en-ZA" altLang="en-US" sz="2100" b="1" kern="0" dirty="0">
                <a:latin typeface="Arial"/>
              </a:rPr>
              <a:t>TERS </a:t>
            </a:r>
            <a:r>
              <a:rPr lang="en-ZA" altLang="en-US" sz="2100" b="1" kern="0" dirty="0" smtClean="0">
                <a:latin typeface="Arial"/>
              </a:rPr>
              <a:t>COMMITTEE </a:t>
            </a:r>
            <a:r>
              <a:rPr lang="en-ZA" altLang="en-US" sz="2100" b="1" kern="0" dirty="0">
                <a:latin typeface="Arial"/>
              </a:rPr>
              <a:t>APPLICATIONS </a:t>
            </a:r>
            <a:r>
              <a:rPr lang="en-ZA" altLang="en-US" sz="2100" b="1" kern="0" dirty="0" smtClean="0">
                <a:latin typeface="Arial"/>
              </a:rPr>
              <a:t>APPROVED </a:t>
            </a:r>
            <a:r>
              <a:rPr lang="en-ZA" altLang="en-US" sz="2100" b="1" kern="0" dirty="0">
                <a:latin typeface="Arial"/>
              </a:rPr>
              <a:t>AS AT  </a:t>
            </a:r>
            <a:r>
              <a:rPr lang="en-ZA" altLang="en-US" sz="2100" b="1" kern="0" dirty="0" smtClean="0">
                <a:latin typeface="Arial"/>
              </a:rPr>
              <a:t>30/09/2019</a:t>
            </a:r>
            <a:endParaRPr lang="en-ZA" altLang="en-US" sz="2100" b="1" kern="0" dirty="0">
              <a:latin typeface="Aria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844162051"/>
              </p:ext>
            </p:extLst>
          </p:nvPr>
        </p:nvGraphicFramePr>
        <p:xfrm>
          <a:off x="250827" y="1412776"/>
          <a:ext cx="8641654" cy="5112568"/>
        </p:xfrm>
        <a:graphic>
          <a:graphicData uri="http://schemas.openxmlformats.org/drawingml/2006/table">
            <a:tbl>
              <a:tblPr firstRow="1" bandRow="1">
                <a:tableStyleId>{69012ECD-51FC-41F1-AA8D-1B2483CD663E}</a:tableStyleId>
              </a:tblPr>
              <a:tblGrid>
                <a:gridCol w="348468">
                  <a:extLst>
                    <a:ext uri="{9D8B030D-6E8A-4147-A177-3AD203B41FA5}">
                      <a16:colId xmlns:a16="http://schemas.microsoft.com/office/drawing/2014/main" xmlns="" val="20000"/>
                    </a:ext>
                  </a:extLst>
                </a:gridCol>
                <a:gridCol w="2244513">
                  <a:extLst>
                    <a:ext uri="{9D8B030D-6E8A-4147-A177-3AD203B41FA5}">
                      <a16:colId xmlns:a16="http://schemas.microsoft.com/office/drawing/2014/main" xmlns="" val="20001"/>
                    </a:ext>
                  </a:extLst>
                </a:gridCol>
                <a:gridCol w="1843301">
                  <a:extLst>
                    <a:ext uri="{9D8B030D-6E8A-4147-A177-3AD203B41FA5}">
                      <a16:colId xmlns:a16="http://schemas.microsoft.com/office/drawing/2014/main" xmlns="" val="20002"/>
                    </a:ext>
                  </a:extLst>
                </a:gridCol>
                <a:gridCol w="1109027">
                  <a:extLst>
                    <a:ext uri="{9D8B030D-6E8A-4147-A177-3AD203B41FA5}">
                      <a16:colId xmlns:a16="http://schemas.microsoft.com/office/drawing/2014/main" xmlns="" val="20006"/>
                    </a:ext>
                  </a:extLst>
                </a:gridCol>
                <a:gridCol w="1296144">
                  <a:extLst>
                    <a:ext uri="{9D8B030D-6E8A-4147-A177-3AD203B41FA5}">
                      <a16:colId xmlns:a16="http://schemas.microsoft.com/office/drawing/2014/main" xmlns="" val="20003"/>
                    </a:ext>
                  </a:extLst>
                </a:gridCol>
                <a:gridCol w="1004872">
                  <a:extLst>
                    <a:ext uri="{9D8B030D-6E8A-4147-A177-3AD203B41FA5}">
                      <a16:colId xmlns:a16="http://schemas.microsoft.com/office/drawing/2014/main" xmlns="" val="20004"/>
                    </a:ext>
                  </a:extLst>
                </a:gridCol>
                <a:gridCol w="795329">
                  <a:extLst>
                    <a:ext uri="{9D8B030D-6E8A-4147-A177-3AD203B41FA5}">
                      <a16:colId xmlns:a16="http://schemas.microsoft.com/office/drawing/2014/main" xmlns="" val="20005"/>
                    </a:ext>
                  </a:extLst>
                </a:gridCol>
              </a:tblGrid>
              <a:tr h="807911">
                <a:tc>
                  <a:txBody>
                    <a:bodyPr/>
                    <a:lstStyle/>
                    <a:p>
                      <a:r>
                        <a:rPr lang="en-ZA" sz="1400" dirty="0" smtClean="0"/>
                        <a:t>#</a:t>
                      </a:r>
                      <a:endParaRPr lang="en-ZA" sz="1400" dirty="0">
                        <a:latin typeface="+mn-lt"/>
                      </a:endParaRPr>
                    </a:p>
                  </a:txBody>
                  <a:tcPr marL="91466" marR="91466" marT="34284" marB="34284"/>
                </a:tc>
                <a:tc>
                  <a:txBody>
                    <a:bodyPr/>
                    <a:lstStyle/>
                    <a:p>
                      <a:r>
                        <a:rPr lang="en-ZA" sz="1400" dirty="0" smtClean="0"/>
                        <a:t>NAME OF COMPANY</a:t>
                      </a:r>
                      <a:endParaRPr lang="en-ZA" sz="1400" dirty="0">
                        <a:latin typeface="+mn-lt"/>
                      </a:endParaRPr>
                    </a:p>
                  </a:txBody>
                  <a:tcPr marL="91466" marR="91466" marT="34284" marB="34284"/>
                </a:tc>
                <a:tc>
                  <a:txBody>
                    <a:bodyPr/>
                    <a:lstStyle/>
                    <a:p>
                      <a:r>
                        <a:rPr lang="en-ZA" sz="1400" dirty="0" smtClean="0"/>
                        <a:t>APPROVED</a:t>
                      </a:r>
                      <a:r>
                        <a:rPr lang="en-ZA" sz="1400" baseline="0" dirty="0" smtClean="0"/>
                        <a:t> </a:t>
                      </a:r>
                      <a:r>
                        <a:rPr lang="en-ZA" sz="1400" dirty="0" smtClean="0"/>
                        <a:t>AMOUNTS</a:t>
                      </a:r>
                      <a:endParaRPr lang="en-ZA" sz="1400" dirty="0">
                        <a:latin typeface="+mn-lt"/>
                      </a:endParaRPr>
                    </a:p>
                  </a:txBody>
                  <a:tcPr marL="91466" marR="91466" marT="34284" marB="34284"/>
                </a:tc>
                <a:tc>
                  <a:txBody>
                    <a:bodyPr/>
                    <a:lstStyle/>
                    <a:p>
                      <a:r>
                        <a:rPr lang="en-ZA" sz="1400" dirty="0" smtClean="0"/>
                        <a:t>DISBURSED</a:t>
                      </a:r>
                      <a:endParaRPr lang="en-ZA" sz="1400" dirty="0">
                        <a:latin typeface="+mn-lt"/>
                      </a:endParaRPr>
                    </a:p>
                  </a:txBody>
                  <a:tcPr marL="91466" marR="91466" marT="34284" marB="34284"/>
                </a:tc>
                <a:tc>
                  <a:txBody>
                    <a:bodyPr/>
                    <a:lstStyle/>
                    <a:p>
                      <a:r>
                        <a:rPr lang="en-ZA" sz="1400" dirty="0" smtClean="0"/>
                        <a:t>NO EMPLOYEES</a:t>
                      </a:r>
                      <a:endParaRPr lang="en-ZA" sz="1400" dirty="0">
                        <a:latin typeface="+mn-lt"/>
                      </a:endParaRPr>
                    </a:p>
                  </a:txBody>
                  <a:tcPr marL="91466" marR="91466" marT="34284" marB="34284"/>
                </a:tc>
                <a:tc>
                  <a:txBody>
                    <a:bodyPr/>
                    <a:lstStyle/>
                    <a:p>
                      <a:r>
                        <a:rPr lang="en-ZA" sz="1400" dirty="0" smtClean="0"/>
                        <a:t>SETA</a:t>
                      </a:r>
                      <a:endParaRPr lang="en-ZA" sz="1400" dirty="0">
                        <a:latin typeface="+mn-lt"/>
                      </a:endParaRPr>
                    </a:p>
                  </a:txBody>
                  <a:tcPr marL="91466" marR="91466" marT="34284" marB="34284"/>
                </a:tc>
                <a:tc>
                  <a:txBody>
                    <a:bodyPr/>
                    <a:lstStyle/>
                    <a:p>
                      <a:r>
                        <a:rPr lang="en-ZA" sz="1400" dirty="0" smtClean="0"/>
                        <a:t>PROV</a:t>
                      </a:r>
                      <a:endParaRPr lang="en-ZA" sz="1400" dirty="0">
                        <a:latin typeface="+mn-lt"/>
                      </a:endParaRPr>
                    </a:p>
                  </a:txBody>
                  <a:tcPr marL="91466" marR="91466" marT="34284" marB="34284"/>
                </a:tc>
                <a:extLst>
                  <a:ext uri="{0D108BD9-81ED-4DB2-BD59-A6C34878D82A}">
                    <a16:rowId xmlns:a16="http://schemas.microsoft.com/office/drawing/2014/main" xmlns="" val="10000"/>
                  </a:ext>
                </a:extLst>
              </a:tr>
              <a:tr h="602333">
                <a:tc>
                  <a:txBody>
                    <a:bodyPr/>
                    <a:lstStyle/>
                    <a:p>
                      <a:r>
                        <a:rPr lang="en-ZA" sz="1400" dirty="0" smtClean="0"/>
                        <a:t>1</a:t>
                      </a:r>
                      <a:endParaRPr lang="en-ZA" sz="1400" dirty="0">
                        <a:latin typeface="+mn-lt"/>
                      </a:endParaRPr>
                    </a:p>
                  </a:txBody>
                  <a:tcPr marL="91466" marR="91466" marT="34284" marB="34284"/>
                </a:tc>
                <a:tc>
                  <a:txBody>
                    <a:bodyPr/>
                    <a:lstStyle/>
                    <a:p>
                      <a:r>
                        <a:rPr lang="en-ZA" sz="1400" u="none" strike="noStrike" baseline="0" dirty="0" smtClean="0"/>
                        <a:t>Libra Landscaping and Cleaning Services</a:t>
                      </a:r>
                      <a:endParaRPr lang="en-ZA" sz="1400" b="0" dirty="0">
                        <a:latin typeface="+mn-lt"/>
                      </a:endParaRPr>
                    </a:p>
                  </a:txBody>
                  <a:tcPr marL="91466" marR="91466" marT="34284" marB="34284" anchor="ctr"/>
                </a:tc>
                <a:tc>
                  <a:txBody>
                    <a:bodyPr/>
                    <a:lstStyle/>
                    <a:p>
                      <a:pPr algn="l"/>
                      <a:r>
                        <a:rPr lang="en-ZA" sz="1400" u="none" strike="noStrike" baseline="0" dirty="0" smtClean="0"/>
                        <a:t>R 432 321,60</a:t>
                      </a:r>
                      <a:endParaRPr lang="en-ZA" sz="1400" b="0" dirty="0">
                        <a:latin typeface="+mn-lt"/>
                        <a:cs typeface="Arial" panose="020B0604020202020204" pitchFamily="34" charset="0"/>
                      </a:endParaRPr>
                    </a:p>
                  </a:txBody>
                  <a:tcPr marL="91466" marR="91466" marT="34284" marB="34284" anchor="ctr"/>
                </a:tc>
                <a:tc>
                  <a:txBody>
                    <a:bodyPr/>
                    <a:lstStyle/>
                    <a:p>
                      <a:pPr algn="l"/>
                      <a:r>
                        <a:rPr lang="en-ZA" sz="1400" dirty="0" smtClean="0"/>
                        <a:t>R0.00</a:t>
                      </a:r>
                      <a:endParaRPr lang="en-ZA" sz="1400" b="0" dirty="0">
                        <a:latin typeface="+mn-lt"/>
                        <a:cs typeface="Arial" panose="020B0604020202020204" pitchFamily="34" charset="0"/>
                      </a:endParaRPr>
                    </a:p>
                  </a:txBody>
                  <a:tcPr marL="91466" marR="91466" marT="34284" marB="34284" anchor="ctr"/>
                </a:tc>
                <a:tc>
                  <a:txBody>
                    <a:bodyPr/>
                    <a:lstStyle/>
                    <a:p>
                      <a:r>
                        <a:rPr lang="en-ZA" sz="1400" dirty="0" smtClean="0"/>
                        <a:t>31</a:t>
                      </a:r>
                      <a:endParaRPr lang="en-ZA" sz="1400" b="0" dirty="0">
                        <a:latin typeface="+mn-lt"/>
                      </a:endParaRPr>
                    </a:p>
                  </a:txBody>
                  <a:tcPr marL="91466" marR="91466" marT="34284" marB="34284" anchor="ctr"/>
                </a:tc>
                <a:tc>
                  <a:txBody>
                    <a:bodyPr/>
                    <a:lstStyle/>
                    <a:p>
                      <a:r>
                        <a:rPr lang="en-ZA" sz="1400" dirty="0" err="1" smtClean="0"/>
                        <a:t>Agri</a:t>
                      </a:r>
                      <a:endParaRPr lang="en-ZA" sz="1400" b="0" dirty="0">
                        <a:latin typeface="+mn-lt"/>
                      </a:endParaRPr>
                    </a:p>
                  </a:txBody>
                  <a:tcPr marL="91466" marR="91466" marT="34284" marB="34284" anchor="ctr"/>
                </a:tc>
                <a:tc>
                  <a:txBody>
                    <a:bodyPr/>
                    <a:lstStyle/>
                    <a:p>
                      <a:r>
                        <a:rPr lang="en-ZA" sz="1400" dirty="0" smtClean="0"/>
                        <a:t>GP</a:t>
                      </a:r>
                      <a:endParaRPr lang="en-ZA" sz="1400" b="0" dirty="0" smtClean="0">
                        <a:latin typeface="+mn-lt"/>
                      </a:endParaRPr>
                    </a:p>
                  </a:txBody>
                  <a:tcPr marL="91466" marR="91466" marT="34284" marB="34284" anchor="ctr"/>
                </a:tc>
                <a:extLst>
                  <a:ext uri="{0D108BD9-81ED-4DB2-BD59-A6C34878D82A}">
                    <a16:rowId xmlns:a16="http://schemas.microsoft.com/office/drawing/2014/main" xmlns="" val="10001"/>
                  </a:ext>
                </a:extLst>
              </a:tr>
              <a:tr h="428746">
                <a:tc>
                  <a:txBody>
                    <a:bodyPr/>
                    <a:lstStyle/>
                    <a:p>
                      <a:r>
                        <a:rPr lang="en-ZA" sz="1400" dirty="0" smtClean="0"/>
                        <a:t>2</a:t>
                      </a:r>
                      <a:endParaRPr lang="en-ZA" sz="1400" dirty="0">
                        <a:latin typeface="+mn-lt"/>
                      </a:endParaRPr>
                    </a:p>
                  </a:txBody>
                  <a:tcPr marL="91466" marR="91466" marT="34284" marB="34284"/>
                </a:tc>
                <a:tc>
                  <a:txBody>
                    <a:bodyPr/>
                    <a:lstStyle/>
                    <a:p>
                      <a:r>
                        <a:rPr lang="en-ZA" sz="1400" u="none" strike="noStrike" kern="1200" baseline="0" dirty="0" smtClean="0"/>
                        <a:t>Trenchless Technologies</a:t>
                      </a:r>
                      <a:endParaRPr lang="en-ZA" sz="1400" b="0" dirty="0">
                        <a:latin typeface="+mn-lt"/>
                      </a:endParaRPr>
                    </a:p>
                  </a:txBody>
                  <a:tcPr marL="91466" marR="91466" marT="34284" marB="34284" anchor="ctr"/>
                </a:tc>
                <a:tc>
                  <a:txBody>
                    <a:bodyPr/>
                    <a:lstStyle/>
                    <a:p>
                      <a:pPr marL="88900" indent="0" algn="l" fontAlgn="b"/>
                      <a:r>
                        <a:rPr lang="en-ZA" sz="1400" u="none" strike="noStrike" baseline="0" dirty="0" smtClean="0"/>
                        <a:t>R 2 068 160,44 </a:t>
                      </a:r>
                      <a:endParaRPr lang="en-ZA" sz="1400" b="0" i="0" u="none" strike="noStrike" baseline="0" dirty="0" smtClean="0">
                        <a:solidFill>
                          <a:srgbClr val="000000"/>
                        </a:solidFill>
                        <a:latin typeface="Arial Narrow"/>
                      </a:endParaRPr>
                    </a:p>
                  </a:txBody>
                  <a:tcPr marL="0" marR="0" marT="0" marB="0" anchor="ctr"/>
                </a:tc>
                <a:tc>
                  <a:txBody>
                    <a:bodyPr/>
                    <a:lstStyle/>
                    <a:p>
                      <a:pPr marL="88900" indent="0" algn="l" fontAlgn="b"/>
                      <a:r>
                        <a:rPr lang="en-ZA" sz="1400" u="none" strike="noStrike" baseline="0" dirty="0" smtClean="0"/>
                        <a:t>R0.00</a:t>
                      </a:r>
                      <a:endParaRPr lang="en-ZA" sz="1400" b="0" i="0" u="none" strike="noStrike" baseline="0" dirty="0" smtClean="0">
                        <a:solidFill>
                          <a:srgbClr val="000000"/>
                        </a:solidFill>
                        <a:latin typeface="Arial Narrow"/>
                      </a:endParaRPr>
                    </a:p>
                  </a:txBody>
                  <a:tcPr marL="0" marR="0" marT="0" marB="0" anchor="ctr"/>
                </a:tc>
                <a:tc>
                  <a:txBody>
                    <a:bodyPr/>
                    <a:lstStyle/>
                    <a:p>
                      <a:r>
                        <a:rPr lang="en-ZA" sz="1400" dirty="0" smtClean="0"/>
                        <a:t>93</a:t>
                      </a:r>
                      <a:endParaRPr lang="en-ZA" sz="1400" b="0" dirty="0">
                        <a:latin typeface="+mn-lt"/>
                      </a:endParaRPr>
                    </a:p>
                  </a:txBody>
                  <a:tcPr marL="91466" marR="91466" marT="34284" marB="34284" anchor="ctr"/>
                </a:tc>
                <a:tc>
                  <a:txBody>
                    <a:bodyPr/>
                    <a:lstStyle/>
                    <a:p>
                      <a:r>
                        <a:rPr lang="en-ZA" sz="1400" dirty="0" smtClean="0"/>
                        <a:t>CETA</a:t>
                      </a:r>
                      <a:endParaRPr lang="en-ZA" sz="1400" b="0" dirty="0">
                        <a:latin typeface="+mn-lt"/>
                      </a:endParaRPr>
                    </a:p>
                  </a:txBody>
                  <a:tcPr marL="91466" marR="91466" marT="34284" marB="34284" anchor="ctr"/>
                </a:tc>
                <a:tc>
                  <a:txBody>
                    <a:bodyPr/>
                    <a:lstStyle/>
                    <a:p>
                      <a:r>
                        <a:rPr lang="en-ZA" sz="1400" dirty="0" smtClean="0"/>
                        <a:t>GP</a:t>
                      </a:r>
                      <a:endParaRPr lang="en-ZA" sz="1400" b="0" dirty="0" smtClean="0">
                        <a:latin typeface="+mn-lt"/>
                      </a:endParaRPr>
                    </a:p>
                  </a:txBody>
                  <a:tcPr marL="91466" marR="91466" marT="34284" marB="34284" anchor="ctr"/>
                </a:tc>
                <a:extLst>
                  <a:ext uri="{0D108BD9-81ED-4DB2-BD59-A6C34878D82A}">
                    <a16:rowId xmlns:a16="http://schemas.microsoft.com/office/drawing/2014/main" xmlns="" val="10002"/>
                  </a:ext>
                </a:extLst>
              </a:tr>
              <a:tr h="861806">
                <a:tc>
                  <a:txBody>
                    <a:bodyPr/>
                    <a:lstStyle/>
                    <a:p>
                      <a:r>
                        <a:rPr lang="en-ZA" sz="1400" dirty="0" smtClean="0"/>
                        <a:t>3</a:t>
                      </a:r>
                      <a:endParaRPr lang="en-ZA" sz="1400" dirty="0">
                        <a:latin typeface="+mn-lt"/>
                      </a:endParaRPr>
                    </a:p>
                  </a:txBody>
                  <a:tcPr marL="91466" marR="91466" marT="34284" marB="34284"/>
                </a:tc>
                <a:tc>
                  <a:txBody>
                    <a:bodyPr/>
                    <a:lstStyle/>
                    <a:p>
                      <a:r>
                        <a:rPr lang="en-ZA" sz="1400" dirty="0" err="1" smtClean="0"/>
                        <a:t>Colibri</a:t>
                      </a:r>
                      <a:r>
                        <a:rPr lang="en-ZA" sz="1400" dirty="0" smtClean="0"/>
                        <a:t> Towelling Western Cape (Pty) Ltd</a:t>
                      </a:r>
                    </a:p>
                    <a:p>
                      <a:endParaRPr lang="en-ZA" sz="1400" b="0" dirty="0">
                        <a:latin typeface="+mn-lt"/>
                      </a:endParaRPr>
                    </a:p>
                  </a:txBody>
                  <a:tcPr marL="91466" marR="91466" marT="34284" marB="34284" anchor="ctr"/>
                </a:tc>
                <a:tc>
                  <a:txBody>
                    <a:bodyPr/>
                    <a:lstStyle/>
                    <a:p>
                      <a:pPr marL="88900" indent="0" algn="l"/>
                      <a:r>
                        <a:rPr lang="en-ZA" sz="1400" dirty="0" smtClean="0"/>
                        <a:t>R1 109 449,88 </a:t>
                      </a:r>
                    </a:p>
                    <a:p>
                      <a:pPr marL="88900" indent="0" algn="l"/>
                      <a:endParaRPr lang="en-ZA" sz="1400" b="0" dirty="0">
                        <a:latin typeface="+mn-lt"/>
                        <a:cs typeface="Arial" panose="020B0604020202020204" pitchFamily="34" charset="0"/>
                      </a:endParaRPr>
                    </a:p>
                  </a:txBody>
                  <a:tcPr marL="0" marR="0" marT="0" marB="0" anchor="ctr"/>
                </a:tc>
                <a:tc>
                  <a:txBody>
                    <a:bodyPr/>
                    <a:lstStyle/>
                    <a:p>
                      <a:pPr marL="88900" indent="0" algn="l"/>
                      <a:r>
                        <a:rPr lang="en-ZA" sz="1400" dirty="0" smtClean="0"/>
                        <a:t>R0.00</a:t>
                      </a:r>
                      <a:endParaRPr lang="en-ZA" sz="1400" b="0" dirty="0">
                        <a:latin typeface="+mn-lt"/>
                        <a:cs typeface="Arial" panose="020B0604020202020204" pitchFamily="34" charset="0"/>
                      </a:endParaRPr>
                    </a:p>
                  </a:txBody>
                  <a:tcPr marL="0" marR="0" marT="0" marB="0" anchor="ctr"/>
                </a:tc>
                <a:tc>
                  <a:txBody>
                    <a:bodyPr/>
                    <a:lstStyle/>
                    <a:p>
                      <a:r>
                        <a:rPr lang="en-ZA" sz="1400" dirty="0" smtClean="0"/>
                        <a:t>47</a:t>
                      </a:r>
                      <a:endParaRPr lang="en-ZA" sz="1400" b="0" dirty="0">
                        <a:latin typeface="+mn-lt"/>
                      </a:endParaRPr>
                    </a:p>
                  </a:txBody>
                  <a:tcPr marL="91466" marR="91466" marT="34284" marB="34284" anchor="ctr"/>
                </a:tc>
                <a:tc>
                  <a:txBody>
                    <a:bodyPr/>
                    <a:lstStyle/>
                    <a:p>
                      <a:r>
                        <a:rPr lang="en-ZA" sz="1400" dirty="0" smtClean="0"/>
                        <a:t>FP&amp;M</a:t>
                      </a:r>
                      <a:endParaRPr lang="en-ZA" sz="1400" b="0" dirty="0">
                        <a:latin typeface="+mn-lt"/>
                      </a:endParaRPr>
                    </a:p>
                  </a:txBody>
                  <a:tcPr marL="91466" marR="91466" marT="34284" marB="34284" anchor="ctr"/>
                </a:tc>
                <a:tc>
                  <a:txBody>
                    <a:bodyPr/>
                    <a:lstStyle/>
                    <a:p>
                      <a:r>
                        <a:rPr lang="en-ZA" sz="1400" dirty="0" smtClean="0"/>
                        <a:t>WC</a:t>
                      </a:r>
                      <a:endParaRPr lang="en-ZA" sz="1400" b="0" dirty="0" smtClean="0">
                        <a:latin typeface="+mn-lt"/>
                      </a:endParaRPr>
                    </a:p>
                  </a:txBody>
                  <a:tcPr marL="91466" marR="91466" marT="34284" marB="34284" anchor="ctr"/>
                </a:tc>
                <a:extLst>
                  <a:ext uri="{0D108BD9-81ED-4DB2-BD59-A6C34878D82A}">
                    <a16:rowId xmlns:a16="http://schemas.microsoft.com/office/drawing/2014/main" xmlns="" val="10003"/>
                  </a:ext>
                </a:extLst>
              </a:tr>
              <a:tr h="861806">
                <a:tc>
                  <a:txBody>
                    <a:bodyPr/>
                    <a:lstStyle/>
                    <a:p>
                      <a:r>
                        <a:rPr lang="en-ZA" sz="1400" dirty="0" smtClean="0"/>
                        <a:t>4</a:t>
                      </a:r>
                      <a:endParaRPr lang="en-ZA" sz="1400" dirty="0">
                        <a:latin typeface="+mn-lt"/>
                      </a:endParaRPr>
                    </a:p>
                  </a:txBody>
                  <a:tcPr marL="91466" marR="91466" marT="34284" marB="34284"/>
                </a:tc>
                <a:tc>
                  <a:txBody>
                    <a:bodyPr/>
                    <a:lstStyle/>
                    <a:p>
                      <a:r>
                        <a:rPr lang="en-ZA" sz="1400" dirty="0" err="1" smtClean="0"/>
                        <a:t>Bowigystix</a:t>
                      </a:r>
                      <a:r>
                        <a:rPr lang="en-ZA" sz="1400" dirty="0" smtClean="0"/>
                        <a:t> PTY LTD t/a Kwa </a:t>
                      </a:r>
                      <a:r>
                        <a:rPr lang="en-ZA" sz="1400" dirty="0" err="1" smtClean="0"/>
                        <a:t>Madwala</a:t>
                      </a:r>
                      <a:r>
                        <a:rPr lang="en-ZA" sz="1400" dirty="0" smtClean="0"/>
                        <a:t> Game Reserve</a:t>
                      </a:r>
                      <a:endParaRPr lang="en-ZA" sz="1400" b="0" dirty="0">
                        <a:latin typeface="+mn-lt"/>
                      </a:endParaRPr>
                    </a:p>
                  </a:txBody>
                  <a:tcPr marL="91466" marR="91466" marT="34284" marB="34284" anchor="ctr"/>
                </a:tc>
                <a:tc>
                  <a:txBody>
                    <a:bodyPr/>
                    <a:lstStyle/>
                    <a:p>
                      <a:pPr algn="l"/>
                      <a:r>
                        <a:rPr lang="en-ZA" sz="1400" dirty="0" smtClean="0"/>
                        <a:t>R1 911 073,92 </a:t>
                      </a:r>
                    </a:p>
                    <a:p>
                      <a:pPr algn="l"/>
                      <a:endParaRPr lang="en-ZA" sz="1400" b="0" dirty="0">
                        <a:latin typeface="+mn-lt"/>
                        <a:cs typeface="Arial" panose="020B0604020202020204" pitchFamily="34" charset="0"/>
                      </a:endParaRPr>
                    </a:p>
                  </a:txBody>
                  <a:tcPr marL="91466" marR="91466" marT="34284" marB="34284" anchor="ctr"/>
                </a:tc>
                <a:tc>
                  <a:txBody>
                    <a:bodyPr/>
                    <a:lstStyle/>
                    <a:p>
                      <a:pPr algn="l"/>
                      <a:r>
                        <a:rPr lang="en-ZA" sz="1400" dirty="0" smtClean="0"/>
                        <a:t>R0.00</a:t>
                      </a:r>
                      <a:endParaRPr lang="en-ZA" sz="1400" b="0" dirty="0">
                        <a:latin typeface="+mn-lt"/>
                        <a:cs typeface="Arial" panose="020B0604020202020204" pitchFamily="34" charset="0"/>
                      </a:endParaRPr>
                    </a:p>
                  </a:txBody>
                  <a:tcPr marL="91466" marR="91466" marT="34284" marB="34284" anchor="ctr"/>
                </a:tc>
                <a:tc>
                  <a:txBody>
                    <a:bodyPr/>
                    <a:lstStyle/>
                    <a:p>
                      <a:r>
                        <a:rPr lang="en-ZA" sz="1400" dirty="0" smtClean="0"/>
                        <a:t>53</a:t>
                      </a:r>
                      <a:endParaRPr lang="en-ZA" sz="1400" b="0" dirty="0">
                        <a:latin typeface="+mn-lt"/>
                      </a:endParaRPr>
                    </a:p>
                  </a:txBody>
                  <a:tcPr marL="91466" marR="91466" marT="34284" marB="34284" anchor="ctr"/>
                </a:tc>
                <a:tc>
                  <a:txBody>
                    <a:bodyPr/>
                    <a:lstStyle/>
                    <a:p>
                      <a:r>
                        <a:rPr lang="en-ZA" sz="1400" dirty="0" smtClean="0"/>
                        <a:t>CATH</a:t>
                      </a:r>
                      <a:endParaRPr lang="en-ZA" sz="1400" b="0" dirty="0">
                        <a:latin typeface="+mn-lt"/>
                      </a:endParaRPr>
                    </a:p>
                  </a:txBody>
                  <a:tcPr marL="91466" marR="91466" marT="34284" marB="34284" anchor="ctr"/>
                </a:tc>
                <a:tc>
                  <a:txBody>
                    <a:bodyPr/>
                    <a:lstStyle/>
                    <a:p>
                      <a:r>
                        <a:rPr lang="en-ZA" sz="1400" dirty="0" smtClean="0"/>
                        <a:t>MP</a:t>
                      </a:r>
                      <a:endParaRPr lang="en-ZA" sz="1400" b="0" dirty="0">
                        <a:latin typeface="+mn-lt"/>
                      </a:endParaRPr>
                    </a:p>
                  </a:txBody>
                  <a:tcPr marL="91466" marR="91466" marT="34284" marB="34284" anchor="ctr"/>
                </a:tc>
                <a:extLst>
                  <a:ext uri="{0D108BD9-81ED-4DB2-BD59-A6C34878D82A}">
                    <a16:rowId xmlns:a16="http://schemas.microsoft.com/office/drawing/2014/main" xmlns="" val="10004"/>
                  </a:ext>
                </a:extLst>
              </a:tr>
              <a:tr h="525425">
                <a:tc>
                  <a:txBody>
                    <a:bodyPr/>
                    <a:lstStyle/>
                    <a:p>
                      <a:r>
                        <a:rPr lang="en-ZA" sz="1400" dirty="0" smtClean="0"/>
                        <a:t>5</a:t>
                      </a:r>
                      <a:endParaRPr lang="en-ZA" sz="1400" dirty="0">
                        <a:latin typeface="+mn-lt"/>
                      </a:endParaRPr>
                    </a:p>
                  </a:txBody>
                  <a:tcPr marL="91466" marR="91466" marT="34284" marB="34284"/>
                </a:tc>
                <a:tc>
                  <a:txBody>
                    <a:bodyPr/>
                    <a:lstStyle/>
                    <a:p>
                      <a:r>
                        <a:rPr lang="en-ZA" sz="1400" u="none" strike="noStrike" baseline="0" dirty="0" smtClean="0"/>
                        <a:t>Brake Lining</a:t>
                      </a:r>
                      <a:endParaRPr lang="en-ZA" sz="1400" b="0" dirty="0">
                        <a:latin typeface="+mn-lt"/>
                      </a:endParaRPr>
                    </a:p>
                  </a:txBody>
                  <a:tcPr marL="91466" marR="91466" marT="34284" marB="34284" anchor="ctr"/>
                </a:tc>
                <a:tc>
                  <a:txBody>
                    <a:bodyPr/>
                    <a:lstStyle/>
                    <a:p>
                      <a:pPr marL="88900" indent="0" algn="l" fontAlgn="b"/>
                      <a:r>
                        <a:rPr lang="en-ZA" sz="1400" u="none" strike="noStrike" dirty="0" smtClean="0">
                          <a:effectLst/>
                        </a:rPr>
                        <a:t>R1 156 216,38 </a:t>
                      </a:r>
                    </a:p>
                    <a:p>
                      <a:pPr marL="88900" indent="0" algn="l" fontAlgn="b"/>
                      <a:endParaRPr lang="en-ZA" sz="1400" b="0" i="0" u="none" strike="noStrike" dirty="0">
                        <a:solidFill>
                          <a:srgbClr val="000000"/>
                        </a:solidFill>
                        <a:effectLst/>
                        <a:latin typeface="+mn-lt"/>
                        <a:cs typeface="Arial" panose="020B0604020202020204" pitchFamily="34" charset="0"/>
                      </a:endParaRPr>
                    </a:p>
                  </a:txBody>
                  <a:tcPr marL="6351" marR="6351" marT="4763" marB="0" anchor="ctr"/>
                </a:tc>
                <a:tc>
                  <a:txBody>
                    <a:bodyPr/>
                    <a:lstStyle/>
                    <a:p>
                      <a:pPr marL="88900" indent="0" algn="l" fontAlgn="b"/>
                      <a:r>
                        <a:rPr lang="en-ZA" sz="1400" u="none" strike="noStrike" dirty="0" smtClean="0">
                          <a:effectLst/>
                        </a:rPr>
                        <a:t>R0.00</a:t>
                      </a:r>
                      <a:endParaRPr lang="en-ZA" sz="1400" b="0" i="0" u="none" strike="noStrike" dirty="0">
                        <a:solidFill>
                          <a:srgbClr val="000000"/>
                        </a:solidFill>
                        <a:effectLst/>
                        <a:latin typeface="+mn-lt"/>
                        <a:cs typeface="Arial" panose="020B0604020202020204" pitchFamily="34" charset="0"/>
                      </a:endParaRPr>
                    </a:p>
                  </a:txBody>
                  <a:tcPr marL="6351" marR="6351" marT="4763" marB="0" anchor="ctr"/>
                </a:tc>
                <a:tc>
                  <a:txBody>
                    <a:bodyPr/>
                    <a:lstStyle/>
                    <a:p>
                      <a:r>
                        <a:rPr lang="en-ZA" sz="1400" dirty="0" smtClean="0"/>
                        <a:t>39</a:t>
                      </a:r>
                      <a:endParaRPr lang="en-ZA" sz="1400" b="0" dirty="0">
                        <a:latin typeface="+mn-lt"/>
                      </a:endParaRPr>
                    </a:p>
                  </a:txBody>
                  <a:tcPr marL="91466" marR="91466" marT="34284" marB="34284" anchor="ctr"/>
                </a:tc>
                <a:tc>
                  <a:txBody>
                    <a:bodyPr/>
                    <a:lstStyle/>
                    <a:p>
                      <a:r>
                        <a:rPr lang="en-ZA" sz="1400" dirty="0" err="1" smtClean="0"/>
                        <a:t>Mer</a:t>
                      </a:r>
                      <a:r>
                        <a:rPr lang="en-ZA" sz="1400" dirty="0" smtClean="0"/>
                        <a:t> </a:t>
                      </a:r>
                      <a:endParaRPr lang="en-ZA" sz="1400" b="0" dirty="0">
                        <a:latin typeface="+mn-lt"/>
                      </a:endParaRPr>
                    </a:p>
                  </a:txBody>
                  <a:tcPr marL="91466" marR="91466" marT="34284" marB="34284" anchor="ctr"/>
                </a:tc>
                <a:tc>
                  <a:txBody>
                    <a:bodyPr/>
                    <a:lstStyle/>
                    <a:p>
                      <a:r>
                        <a:rPr lang="en-ZA" sz="1400" dirty="0" smtClean="0"/>
                        <a:t>KZN</a:t>
                      </a:r>
                      <a:endParaRPr lang="en-ZA" sz="1400" b="0" dirty="0">
                        <a:latin typeface="+mn-lt"/>
                      </a:endParaRPr>
                    </a:p>
                  </a:txBody>
                  <a:tcPr marL="91466" marR="91466" marT="34284" marB="34284" anchor="ctr"/>
                </a:tc>
                <a:extLst>
                  <a:ext uri="{0D108BD9-81ED-4DB2-BD59-A6C34878D82A}">
                    <a16:rowId xmlns:a16="http://schemas.microsoft.com/office/drawing/2014/main" xmlns="" val="10005"/>
                  </a:ext>
                </a:extLst>
              </a:tr>
              <a:tr h="474428">
                <a:tc>
                  <a:txBody>
                    <a:bodyPr/>
                    <a:lstStyle/>
                    <a:p>
                      <a:r>
                        <a:rPr lang="en-ZA" sz="1400" dirty="0" smtClean="0"/>
                        <a:t>6</a:t>
                      </a:r>
                      <a:endParaRPr lang="en-ZA" sz="1400" dirty="0">
                        <a:latin typeface="+mn-lt"/>
                      </a:endParaRPr>
                    </a:p>
                  </a:txBody>
                  <a:tcPr marL="91466" marR="91466" marT="34284" marB="34284"/>
                </a:tc>
                <a:tc>
                  <a:txBody>
                    <a:bodyPr/>
                    <a:lstStyle/>
                    <a:p>
                      <a:r>
                        <a:rPr lang="en-ZA" sz="1400" dirty="0" smtClean="0"/>
                        <a:t>Tech Art Panel</a:t>
                      </a:r>
                      <a:endParaRPr lang="en-ZA" sz="1400" b="0" dirty="0">
                        <a:latin typeface="+mn-lt"/>
                      </a:endParaRPr>
                    </a:p>
                  </a:txBody>
                  <a:tcPr marL="91466" marR="91466" marT="34284" marB="34284"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dirty="0" smtClean="0"/>
                        <a:t> R521 757,64 </a:t>
                      </a:r>
                      <a:endParaRPr lang="en-ZA" sz="1400" b="0" dirty="0" smtClean="0">
                        <a:latin typeface="+mn-lt"/>
                        <a:cs typeface="Arial" panose="020B0604020202020204" pitchFamily="34" charset="0"/>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dirty="0" smtClean="0"/>
                        <a:t>R0.00</a:t>
                      </a:r>
                      <a:endParaRPr lang="en-ZA" sz="1400" b="0" dirty="0" smtClean="0">
                        <a:latin typeface="+mn-lt"/>
                        <a:cs typeface="Arial" panose="020B0604020202020204" pitchFamily="34" charset="0"/>
                      </a:endParaRPr>
                    </a:p>
                  </a:txBody>
                  <a:tcPr marL="0" marR="0" marT="0" marB="0" anchor="ctr"/>
                </a:tc>
                <a:tc>
                  <a:txBody>
                    <a:bodyPr/>
                    <a:lstStyle/>
                    <a:p>
                      <a:r>
                        <a:rPr lang="en-ZA" sz="1400" dirty="0" smtClean="0"/>
                        <a:t>10</a:t>
                      </a:r>
                      <a:endParaRPr lang="en-ZA" sz="1400" b="0" dirty="0">
                        <a:latin typeface="+mn-lt"/>
                      </a:endParaRPr>
                    </a:p>
                  </a:txBody>
                  <a:tcPr marL="91466" marR="91466" marT="34284" marB="34284" anchor="ctr"/>
                </a:tc>
                <a:tc>
                  <a:txBody>
                    <a:bodyPr/>
                    <a:lstStyle/>
                    <a:p>
                      <a:r>
                        <a:rPr lang="en-ZA" sz="1400" dirty="0" err="1" smtClean="0"/>
                        <a:t>Mer</a:t>
                      </a:r>
                      <a:endParaRPr lang="en-ZA" sz="1400" b="0" dirty="0">
                        <a:latin typeface="+mn-lt"/>
                      </a:endParaRPr>
                    </a:p>
                  </a:txBody>
                  <a:tcPr marL="91466" marR="91466" marT="34284" marB="34284" anchor="ctr"/>
                </a:tc>
                <a:tc>
                  <a:txBody>
                    <a:bodyPr/>
                    <a:lstStyle/>
                    <a:p>
                      <a:r>
                        <a:rPr lang="en-ZA" sz="1400" dirty="0" smtClean="0"/>
                        <a:t>KZN</a:t>
                      </a:r>
                      <a:endParaRPr lang="en-ZA" sz="1400" b="0" dirty="0">
                        <a:latin typeface="+mn-lt"/>
                      </a:endParaRPr>
                    </a:p>
                  </a:txBody>
                  <a:tcPr marL="91466" marR="91466" marT="34284" marB="34284" anchor="ctr"/>
                </a:tc>
                <a:extLst>
                  <a:ext uri="{0D108BD9-81ED-4DB2-BD59-A6C34878D82A}">
                    <a16:rowId xmlns:a16="http://schemas.microsoft.com/office/drawing/2014/main" xmlns="" val="10006"/>
                  </a:ext>
                </a:extLst>
              </a:tr>
              <a:tr h="550113">
                <a:tc>
                  <a:txBody>
                    <a:bodyPr/>
                    <a:lstStyle/>
                    <a:p>
                      <a:r>
                        <a:rPr lang="en-ZA" sz="1400" dirty="0" smtClean="0"/>
                        <a:t>7</a:t>
                      </a:r>
                      <a:endParaRPr lang="en-ZA" sz="1400" dirty="0">
                        <a:latin typeface="+mn-lt"/>
                      </a:endParaRPr>
                    </a:p>
                  </a:txBody>
                  <a:tcPr marL="91466" marR="91466" marT="34284" marB="34284"/>
                </a:tc>
                <a:tc>
                  <a:txBody>
                    <a:bodyPr/>
                    <a:lstStyle/>
                    <a:p>
                      <a:r>
                        <a:rPr lang="en-ZA" sz="1400" u="none" strike="noStrike" kern="1200" baseline="0" dirty="0" err="1" smtClean="0"/>
                        <a:t>Biztron</a:t>
                      </a:r>
                      <a:r>
                        <a:rPr lang="en-ZA" sz="1400" u="none" strike="noStrike" kern="1200" baseline="0" dirty="0" smtClean="0"/>
                        <a:t> Trading</a:t>
                      </a:r>
                      <a:endParaRPr lang="en-ZA" sz="1400" b="0" dirty="0">
                        <a:latin typeface="+mn-lt"/>
                      </a:endParaRPr>
                    </a:p>
                  </a:txBody>
                  <a:tcPr marL="91466" marR="91466" marT="34284" marB="34284" anchor="ctr"/>
                </a:tc>
                <a:tc>
                  <a:txBody>
                    <a:bodyPr/>
                    <a:lstStyle/>
                    <a:p>
                      <a:pPr algn="l" fontAlgn="b"/>
                      <a:r>
                        <a:rPr lang="en-ZA" sz="1400" u="none" strike="noStrike" dirty="0">
                          <a:effectLst/>
                        </a:rPr>
                        <a:t> </a:t>
                      </a:r>
                      <a:r>
                        <a:rPr lang="en-ZA" sz="1400" u="none" strike="noStrike" kern="1200" baseline="0" dirty="0" smtClean="0"/>
                        <a:t> R 500 700,80 </a:t>
                      </a:r>
                      <a:endParaRPr lang="en-ZA" sz="1400" b="0" i="0" u="none" strike="noStrike" dirty="0">
                        <a:solidFill>
                          <a:srgbClr val="000000"/>
                        </a:solidFill>
                        <a:effectLst/>
                        <a:latin typeface="+mn-lt"/>
                        <a:cs typeface="Arial" panose="020B0604020202020204" pitchFamily="34" charset="0"/>
                      </a:endParaRPr>
                    </a:p>
                  </a:txBody>
                  <a:tcPr marL="6351" marR="6351" marT="4763" marB="0" anchor="ctr"/>
                </a:tc>
                <a:tc>
                  <a:txBody>
                    <a:bodyPr/>
                    <a:lstStyle/>
                    <a:p>
                      <a:pPr algn="l" fontAlgn="b"/>
                      <a:r>
                        <a:rPr lang="en-ZA" sz="1400" u="none" strike="noStrike" dirty="0" smtClean="0">
                          <a:effectLst/>
                        </a:rPr>
                        <a:t>R0.00</a:t>
                      </a:r>
                      <a:endParaRPr lang="en-ZA" sz="1400" b="0" i="0" u="none" strike="noStrike" dirty="0">
                        <a:solidFill>
                          <a:srgbClr val="000000"/>
                        </a:solidFill>
                        <a:effectLst/>
                        <a:latin typeface="+mn-lt"/>
                        <a:cs typeface="Arial" panose="020B0604020202020204" pitchFamily="34" charset="0"/>
                      </a:endParaRPr>
                    </a:p>
                  </a:txBody>
                  <a:tcPr marL="6351" marR="6351" marT="4763" marB="0" anchor="ctr"/>
                </a:tc>
                <a:tc>
                  <a:txBody>
                    <a:bodyPr/>
                    <a:lstStyle/>
                    <a:p>
                      <a:r>
                        <a:rPr lang="en-ZA" sz="1400" dirty="0" smtClean="0"/>
                        <a:t>22</a:t>
                      </a:r>
                      <a:endParaRPr lang="en-ZA" sz="1400" b="0" dirty="0">
                        <a:latin typeface="+mn-lt"/>
                      </a:endParaRPr>
                    </a:p>
                  </a:txBody>
                  <a:tcPr marL="91466" marR="91466" marT="34284" marB="34284" anchor="ctr"/>
                </a:tc>
                <a:tc>
                  <a:txBody>
                    <a:bodyPr/>
                    <a:lstStyle/>
                    <a:p>
                      <a:r>
                        <a:rPr lang="en-ZA" sz="1200" dirty="0" err="1" smtClean="0"/>
                        <a:t>Serv</a:t>
                      </a:r>
                      <a:endParaRPr lang="en-ZA" sz="1200" b="0" dirty="0">
                        <a:latin typeface="+mn-lt"/>
                      </a:endParaRPr>
                    </a:p>
                  </a:txBody>
                  <a:tcPr marL="91466" marR="91466" marT="34284" marB="34284" anchor="ctr"/>
                </a:tc>
                <a:tc>
                  <a:txBody>
                    <a:bodyPr/>
                    <a:lstStyle/>
                    <a:p>
                      <a:r>
                        <a:rPr lang="en-ZA" sz="1200" dirty="0" smtClean="0"/>
                        <a:t>KZN</a:t>
                      </a:r>
                      <a:endParaRPr lang="en-ZA" sz="1200" b="0" dirty="0">
                        <a:latin typeface="+mn-lt"/>
                      </a:endParaRPr>
                    </a:p>
                  </a:txBody>
                  <a:tcPr marL="91466" marR="91466" marT="34284" marB="34284" anchor="ctr"/>
                </a:tc>
                <a:extLst>
                  <a:ext uri="{0D108BD9-81ED-4DB2-BD59-A6C34878D82A}">
                    <a16:rowId xmlns:a16="http://schemas.microsoft.com/office/drawing/2014/main" xmlns="" val="10007"/>
                  </a:ext>
                </a:extLst>
              </a:tr>
            </a:tbl>
          </a:graphicData>
        </a:graphic>
      </p:graphicFrame>
      <p:sp>
        <p:nvSpPr>
          <p:cNvPr id="59460" name="Slide Number Placeholder 3"/>
          <p:cNvSpPr>
            <a:spLocks noGrp="1"/>
          </p:cNvSpPr>
          <p:nvPr>
            <p:ph type="sldNum" sz="quarter" idx="12"/>
          </p:nvPr>
        </p:nvSpPr>
        <p:spPr bwMode="auto">
          <a:xfrm>
            <a:off x="7010400" y="5668569"/>
            <a:ext cx="213360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ea typeface="ＭＳ Ｐゴシック" pitchFamily="34" charset="-128"/>
              </a:defRPr>
            </a:lvl1pPr>
            <a:lvl2pPr marL="557213" indent="-214313">
              <a:spcBef>
                <a:spcPct val="20000"/>
              </a:spcBef>
              <a:buFont typeface="Arial" charset="0"/>
              <a:buChar char="–"/>
              <a:defRPr sz="2100">
                <a:solidFill>
                  <a:schemeClr val="tx1"/>
                </a:solidFill>
                <a:latin typeface="Calibri" pitchFamily="34" charset="0"/>
                <a:ea typeface="ＭＳ Ｐゴシック" pitchFamily="34" charset="-128"/>
              </a:defRPr>
            </a:lvl2pPr>
            <a:lvl3pPr marL="857250" indent="-171450">
              <a:spcBef>
                <a:spcPct val="20000"/>
              </a:spcBef>
              <a:buFont typeface="Arial" charset="0"/>
              <a:buChar char="•"/>
              <a:defRPr sz="1800">
                <a:solidFill>
                  <a:schemeClr val="tx1"/>
                </a:solidFill>
                <a:latin typeface="Calibri" pitchFamily="34" charset="0"/>
                <a:ea typeface="ＭＳ Ｐゴシック" pitchFamily="34" charset="-128"/>
              </a:defRPr>
            </a:lvl3pPr>
            <a:lvl4pPr marL="1200150" indent="-171450">
              <a:spcBef>
                <a:spcPct val="20000"/>
              </a:spcBef>
              <a:buFont typeface="Arial" charset="0"/>
              <a:buChar char="–"/>
              <a:defRPr sz="1500">
                <a:solidFill>
                  <a:schemeClr val="tx1"/>
                </a:solidFill>
                <a:latin typeface="Calibri" pitchFamily="34" charset="0"/>
                <a:ea typeface="ＭＳ Ｐゴシック" pitchFamily="34" charset="-128"/>
              </a:defRPr>
            </a:lvl4pPr>
            <a:lvl5pPr marL="1543050" indent="-171450">
              <a:spcBef>
                <a:spcPct val="20000"/>
              </a:spcBef>
              <a:buFont typeface="Arial" charset="0"/>
              <a:buChar char="»"/>
              <a:defRPr sz="1500">
                <a:solidFill>
                  <a:schemeClr val="tx1"/>
                </a:solidFill>
                <a:latin typeface="Calibri" pitchFamily="34" charset="0"/>
                <a:ea typeface="ＭＳ Ｐゴシック" pitchFamily="34" charset="-128"/>
              </a:defRPr>
            </a:lvl5pPr>
            <a:lvl6pPr marL="18859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6pPr>
            <a:lvl7pPr marL="22288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7pPr>
            <a:lvl8pPr marL="25717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8pPr>
            <a:lvl9pPr marL="29146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9pPr>
          </a:lstStyle>
          <a:p>
            <a:pPr defTabSz="685800">
              <a:spcBef>
                <a:spcPct val="0"/>
              </a:spcBef>
              <a:buNone/>
            </a:pPr>
            <a:fld id="{DD29F32E-91E8-4E80-B665-B2ED1FB3511D}" type="slidenum">
              <a:rPr lang="en-US" altLang="en-US" sz="900">
                <a:solidFill>
                  <a:srgbClr val="898989"/>
                </a:solidFill>
              </a:rPr>
              <a:pPr defTabSz="685800">
                <a:spcBef>
                  <a:spcPct val="0"/>
                </a:spcBef>
                <a:buNone/>
              </a:pPr>
              <a:t>87</a:t>
            </a:fld>
            <a:endParaRPr lang="en-US" altLang="en-US" sz="900">
              <a:solidFill>
                <a:srgbClr val="898989"/>
              </a:solidFill>
            </a:endParaRPr>
          </a:p>
        </p:txBody>
      </p:sp>
      <p:sp>
        <p:nvSpPr>
          <p:cNvPr id="5" name="TextBox 7"/>
          <p:cNvSpPr txBox="1"/>
          <p:nvPr/>
        </p:nvSpPr>
        <p:spPr>
          <a:xfrm>
            <a:off x="8363304" y="35326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87</a:t>
            </a:r>
            <a:endParaRPr lang="en-ZA" sz="1200" dirty="0">
              <a:solidFill>
                <a:prstClr val="black"/>
              </a:solidFill>
            </a:endParaRPr>
          </a:p>
        </p:txBody>
      </p:sp>
    </p:spTree>
    <p:extLst>
      <p:ext uri="{BB962C8B-B14F-4D97-AF65-F5344CB8AC3E}">
        <p14:creationId xmlns:p14="http://schemas.microsoft.com/office/powerpoint/2010/main" xmlns="" val="20379815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30880" y="332656"/>
            <a:ext cx="7823579" cy="857250"/>
          </a:xfrm>
        </p:spPr>
        <p:txBody>
          <a:bodyPr/>
          <a:lstStyle/>
          <a:p>
            <a:pPr algn="just">
              <a:defRPr/>
            </a:pPr>
            <a:r>
              <a:rPr lang="en-ZA" altLang="en-US" sz="2100" b="1" kern="0" dirty="0" smtClean="0">
                <a:latin typeface="Arial"/>
              </a:rPr>
              <a:t>TERS COMMITTEE </a:t>
            </a:r>
            <a:r>
              <a:rPr lang="en-ZA" altLang="en-US" sz="2100" b="1" kern="0" dirty="0">
                <a:latin typeface="Arial"/>
              </a:rPr>
              <a:t>APPLICATIONS </a:t>
            </a:r>
            <a:r>
              <a:rPr lang="en-ZA" altLang="en-US" sz="2100" b="1" kern="0" dirty="0" smtClean="0">
                <a:latin typeface="Arial"/>
              </a:rPr>
              <a:t>APPROVED AS AT 30/09/2019</a:t>
            </a:r>
            <a:endParaRPr lang="en-ZA" altLang="en-US" sz="2100" b="1" kern="0" dirty="0">
              <a:latin typeface="Aria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035614422"/>
              </p:ext>
            </p:extLst>
          </p:nvPr>
        </p:nvGraphicFramePr>
        <p:xfrm>
          <a:off x="251521" y="1262684"/>
          <a:ext cx="8628362" cy="5190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xmlns="" val="20000"/>
                    </a:ext>
                  </a:extLst>
                </a:gridCol>
                <a:gridCol w="2280120">
                  <a:extLst>
                    <a:ext uri="{9D8B030D-6E8A-4147-A177-3AD203B41FA5}">
                      <a16:colId xmlns:a16="http://schemas.microsoft.com/office/drawing/2014/main" xmlns="" val="20001"/>
                    </a:ext>
                  </a:extLst>
                </a:gridCol>
                <a:gridCol w="1869556">
                  <a:extLst>
                    <a:ext uri="{9D8B030D-6E8A-4147-A177-3AD203B41FA5}">
                      <a16:colId xmlns:a16="http://schemas.microsoft.com/office/drawing/2014/main" xmlns="" val="20002"/>
                    </a:ext>
                  </a:extLst>
                </a:gridCol>
                <a:gridCol w="1738139">
                  <a:extLst>
                    <a:ext uri="{9D8B030D-6E8A-4147-A177-3AD203B41FA5}">
                      <a16:colId xmlns:a16="http://schemas.microsoft.com/office/drawing/2014/main" xmlns="" val="4248885316"/>
                    </a:ext>
                  </a:extLst>
                </a:gridCol>
                <a:gridCol w="858153">
                  <a:extLst>
                    <a:ext uri="{9D8B030D-6E8A-4147-A177-3AD203B41FA5}">
                      <a16:colId xmlns:a16="http://schemas.microsoft.com/office/drawing/2014/main" xmlns="" val="20003"/>
                    </a:ext>
                  </a:extLst>
                </a:gridCol>
                <a:gridCol w="722255">
                  <a:extLst>
                    <a:ext uri="{9D8B030D-6E8A-4147-A177-3AD203B41FA5}">
                      <a16:colId xmlns:a16="http://schemas.microsoft.com/office/drawing/2014/main" xmlns="" val="20004"/>
                    </a:ext>
                  </a:extLst>
                </a:gridCol>
                <a:gridCol w="728091">
                  <a:extLst>
                    <a:ext uri="{9D8B030D-6E8A-4147-A177-3AD203B41FA5}">
                      <a16:colId xmlns:a16="http://schemas.microsoft.com/office/drawing/2014/main" xmlns="" val="20005"/>
                    </a:ext>
                  </a:extLst>
                </a:gridCol>
              </a:tblGrid>
              <a:tr h="778163">
                <a:tc>
                  <a:txBody>
                    <a:bodyPr/>
                    <a:lstStyle/>
                    <a:p>
                      <a:r>
                        <a:rPr lang="en-ZA" sz="1400" dirty="0" smtClean="0"/>
                        <a:t>#</a:t>
                      </a:r>
                      <a:endParaRPr lang="en-ZA" sz="1400" dirty="0">
                        <a:latin typeface="+mn-lt"/>
                      </a:endParaRPr>
                    </a:p>
                  </a:txBody>
                  <a:tcPr marL="91466" marR="91466" marT="34283" marB="34283"/>
                </a:tc>
                <a:tc>
                  <a:txBody>
                    <a:bodyPr/>
                    <a:lstStyle/>
                    <a:p>
                      <a:r>
                        <a:rPr lang="en-ZA" sz="1400" dirty="0" smtClean="0"/>
                        <a:t>NAME OF COMPANY</a:t>
                      </a:r>
                      <a:endParaRPr lang="en-ZA" sz="1400" dirty="0">
                        <a:latin typeface="+mn-lt"/>
                      </a:endParaRPr>
                    </a:p>
                  </a:txBody>
                  <a:tcPr marL="91466" marR="91466" marT="34283" marB="34283"/>
                </a:tc>
                <a:tc>
                  <a:txBody>
                    <a:bodyPr/>
                    <a:lstStyle/>
                    <a:p>
                      <a:r>
                        <a:rPr lang="en-ZA" sz="1400" dirty="0" smtClean="0"/>
                        <a:t>APPROVED AMOUNTS</a:t>
                      </a:r>
                      <a:endParaRPr lang="en-ZA" sz="1400" dirty="0">
                        <a:latin typeface="+mn-lt"/>
                      </a:endParaRPr>
                    </a:p>
                  </a:txBody>
                  <a:tcPr marL="91466" marR="91466" marT="34283" marB="34283"/>
                </a:tc>
                <a:tc>
                  <a:txBody>
                    <a:bodyPr/>
                    <a:lstStyle/>
                    <a:p>
                      <a:r>
                        <a:rPr lang="en-ZA" sz="1400" dirty="0" smtClean="0"/>
                        <a:t>DISBURSED</a:t>
                      </a:r>
                      <a:endParaRPr lang="en-ZA" sz="1400" dirty="0">
                        <a:latin typeface="+mn-lt"/>
                      </a:endParaRPr>
                    </a:p>
                  </a:txBody>
                  <a:tcPr marL="91466" marR="91466" marT="34283" marB="34283"/>
                </a:tc>
                <a:tc>
                  <a:txBody>
                    <a:bodyPr/>
                    <a:lstStyle/>
                    <a:p>
                      <a:r>
                        <a:rPr lang="en-ZA" sz="1400" dirty="0" smtClean="0"/>
                        <a:t>NO EMPLOYEES</a:t>
                      </a:r>
                      <a:endParaRPr lang="en-ZA" sz="1400" dirty="0">
                        <a:latin typeface="+mn-lt"/>
                      </a:endParaRPr>
                    </a:p>
                  </a:txBody>
                  <a:tcPr marL="91466" marR="91466" marT="34283" marB="34283"/>
                </a:tc>
                <a:tc>
                  <a:txBody>
                    <a:bodyPr/>
                    <a:lstStyle/>
                    <a:p>
                      <a:r>
                        <a:rPr lang="en-ZA" sz="1400" dirty="0" smtClean="0"/>
                        <a:t>SETA</a:t>
                      </a:r>
                      <a:endParaRPr lang="en-ZA" sz="1400" dirty="0">
                        <a:latin typeface="+mn-lt"/>
                      </a:endParaRPr>
                    </a:p>
                  </a:txBody>
                  <a:tcPr marL="91466" marR="91466" marT="34283" marB="34283"/>
                </a:tc>
                <a:tc>
                  <a:txBody>
                    <a:bodyPr/>
                    <a:lstStyle/>
                    <a:p>
                      <a:r>
                        <a:rPr lang="en-ZA" sz="1400" dirty="0" smtClean="0"/>
                        <a:t>PROV</a:t>
                      </a:r>
                      <a:endParaRPr lang="en-ZA" sz="1400" dirty="0">
                        <a:latin typeface="+mn-lt"/>
                      </a:endParaRPr>
                    </a:p>
                  </a:txBody>
                  <a:tcPr marL="91466" marR="91466" marT="34283" marB="34283"/>
                </a:tc>
                <a:extLst>
                  <a:ext uri="{0D108BD9-81ED-4DB2-BD59-A6C34878D82A}">
                    <a16:rowId xmlns:a16="http://schemas.microsoft.com/office/drawing/2014/main" xmlns="" val="10000"/>
                  </a:ext>
                </a:extLst>
              </a:tr>
              <a:tr h="309582">
                <a:tc>
                  <a:txBody>
                    <a:bodyPr/>
                    <a:lstStyle/>
                    <a:p>
                      <a:r>
                        <a:rPr lang="en-ZA" sz="1400" dirty="0" smtClean="0"/>
                        <a:t>8</a:t>
                      </a:r>
                      <a:endParaRPr lang="en-ZA" sz="1400" dirty="0">
                        <a:latin typeface="+mn-lt"/>
                      </a:endParaRPr>
                    </a:p>
                  </a:txBody>
                  <a:tcPr marL="91466" marR="91466" marT="34283" marB="34283"/>
                </a:tc>
                <a:tc>
                  <a:txBody>
                    <a:bodyPr/>
                    <a:lstStyle/>
                    <a:p>
                      <a:r>
                        <a:rPr lang="en-ZA" sz="1400" dirty="0" smtClean="0"/>
                        <a:t>WP Timber Products CC</a:t>
                      </a:r>
                      <a:endParaRPr lang="en-ZA" sz="1400" b="0" dirty="0">
                        <a:latin typeface="+mn-lt"/>
                      </a:endParaRPr>
                    </a:p>
                  </a:txBody>
                  <a:tcPr marL="91466" marR="91466" marT="34283" marB="34283" anchor="ctr"/>
                </a:tc>
                <a:tc>
                  <a:txBody>
                    <a:bodyPr/>
                    <a:lstStyle/>
                    <a:p>
                      <a:pPr algn="l"/>
                      <a:r>
                        <a:rPr lang="en-ZA" sz="1400" dirty="0" smtClean="0"/>
                        <a:t>R</a:t>
                      </a:r>
                      <a:r>
                        <a:rPr lang="en-ZA" sz="1400" baseline="0" dirty="0" smtClean="0"/>
                        <a:t> 4 248 329.38</a:t>
                      </a:r>
                      <a:endParaRPr lang="en-ZA" sz="1400" b="0" dirty="0">
                        <a:latin typeface="+mn-lt"/>
                        <a:cs typeface="Arial" panose="020B0604020202020204" pitchFamily="34" charset="0"/>
                      </a:endParaRPr>
                    </a:p>
                  </a:txBody>
                  <a:tcPr marL="91466" marR="91466" marT="34283" marB="34283" anchor="ctr"/>
                </a:tc>
                <a:tc>
                  <a:txBody>
                    <a:bodyPr/>
                    <a:lstStyle/>
                    <a:p>
                      <a:r>
                        <a:rPr lang="en-ZA" sz="1400" dirty="0" smtClean="0"/>
                        <a:t>R0.00</a:t>
                      </a:r>
                      <a:endParaRPr lang="en-ZA" sz="1400" b="0" dirty="0">
                        <a:latin typeface="+mn-lt"/>
                      </a:endParaRPr>
                    </a:p>
                  </a:txBody>
                  <a:tcPr marL="91466" marR="91466" marT="34283" marB="34283" anchor="ctr"/>
                </a:tc>
                <a:tc>
                  <a:txBody>
                    <a:bodyPr/>
                    <a:lstStyle/>
                    <a:p>
                      <a:r>
                        <a:rPr lang="en-ZA" sz="1400" dirty="0" smtClean="0"/>
                        <a:t>111</a:t>
                      </a:r>
                      <a:endParaRPr lang="en-ZA" sz="1400" b="0" dirty="0">
                        <a:latin typeface="+mn-lt"/>
                      </a:endParaRPr>
                    </a:p>
                  </a:txBody>
                  <a:tcPr marL="91466" marR="91466" marT="34283" marB="34283" anchor="ctr"/>
                </a:tc>
                <a:tc>
                  <a:txBody>
                    <a:bodyPr/>
                    <a:lstStyle/>
                    <a:p>
                      <a:r>
                        <a:rPr lang="en-ZA" sz="1400" dirty="0" smtClean="0"/>
                        <a:t>FP&amp;M</a:t>
                      </a:r>
                      <a:endParaRPr lang="en-ZA" sz="1400" b="0" dirty="0">
                        <a:latin typeface="+mn-lt"/>
                      </a:endParaRPr>
                    </a:p>
                  </a:txBody>
                  <a:tcPr marL="91466" marR="91466" marT="34283" marB="34283" anchor="ctr"/>
                </a:tc>
                <a:tc>
                  <a:txBody>
                    <a:bodyPr/>
                    <a:lstStyle/>
                    <a:p>
                      <a:r>
                        <a:rPr lang="en-ZA" sz="1400" dirty="0" smtClean="0"/>
                        <a:t>EC</a:t>
                      </a:r>
                      <a:endParaRPr lang="en-ZA" sz="1400" b="0" dirty="0" smtClean="0">
                        <a:latin typeface="+mn-lt"/>
                      </a:endParaRPr>
                    </a:p>
                  </a:txBody>
                  <a:tcPr marL="91466" marR="91466" marT="34283" marB="34283" anchor="ctr"/>
                </a:tc>
                <a:extLst>
                  <a:ext uri="{0D108BD9-81ED-4DB2-BD59-A6C34878D82A}">
                    <a16:rowId xmlns:a16="http://schemas.microsoft.com/office/drawing/2014/main" xmlns="" val="10001"/>
                  </a:ext>
                </a:extLst>
              </a:tr>
              <a:tr h="543873">
                <a:tc>
                  <a:txBody>
                    <a:bodyPr/>
                    <a:lstStyle/>
                    <a:p>
                      <a:r>
                        <a:rPr lang="en-ZA" sz="1400" dirty="0" smtClean="0"/>
                        <a:t>9</a:t>
                      </a:r>
                      <a:endParaRPr lang="en-ZA" sz="1400" dirty="0">
                        <a:latin typeface="+mn-lt"/>
                      </a:endParaRPr>
                    </a:p>
                  </a:txBody>
                  <a:tcPr marL="91466" marR="91466" marT="34283" marB="34283"/>
                </a:tc>
                <a:tc>
                  <a:txBody>
                    <a:bodyPr/>
                    <a:lstStyle/>
                    <a:p>
                      <a:r>
                        <a:rPr lang="en-ZA" sz="1400" dirty="0" smtClean="0"/>
                        <a:t>PHI Maintenance Bathroom Renovations (Pty) Ltd</a:t>
                      </a:r>
                      <a:endParaRPr lang="en-ZA" sz="1400" b="0" dirty="0">
                        <a:latin typeface="+mn-lt"/>
                      </a:endParaRPr>
                    </a:p>
                  </a:txBody>
                  <a:tcPr marL="91466" marR="91466" marT="34283" marB="34283" anchor="ctr"/>
                </a:tc>
                <a:tc>
                  <a:txBody>
                    <a:bodyPr/>
                    <a:lstStyle/>
                    <a:p>
                      <a:pPr marL="88900" indent="0" algn="l" fontAlgn="b"/>
                      <a:r>
                        <a:rPr lang="en-ZA" sz="1400" u="none" strike="noStrike" kern="1200" baseline="0" dirty="0" smtClean="0"/>
                        <a:t>R    813 895,61 </a:t>
                      </a:r>
                      <a:endParaRPr lang="en-ZA" sz="1400" b="0" i="0" u="none" strike="noStrike" dirty="0">
                        <a:solidFill>
                          <a:srgbClr val="000000"/>
                        </a:solidFill>
                        <a:effectLst/>
                        <a:latin typeface="+mn-lt"/>
                        <a:cs typeface="Arial" panose="020B0604020202020204" pitchFamily="34" charset="0"/>
                      </a:endParaRP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R0.00</a:t>
                      </a:r>
                      <a:endParaRPr lang="en-ZA" sz="1400" b="0" dirty="0" smtClean="0">
                        <a:latin typeface="+mn-lt"/>
                      </a:endParaRPr>
                    </a:p>
                  </a:txBody>
                  <a:tcPr marL="91466" marR="91466" marT="34283" marB="34283" anchor="ctr"/>
                </a:tc>
                <a:tc>
                  <a:txBody>
                    <a:bodyPr/>
                    <a:lstStyle/>
                    <a:p>
                      <a:r>
                        <a:rPr lang="en-ZA" sz="1400" dirty="0" smtClean="0"/>
                        <a:t>12</a:t>
                      </a:r>
                      <a:endParaRPr lang="en-ZA" sz="1400" b="0" dirty="0">
                        <a:latin typeface="+mn-lt"/>
                      </a:endParaRPr>
                    </a:p>
                  </a:txBody>
                  <a:tcPr marL="91466" marR="91466" marT="34283" marB="34283" anchor="ctr"/>
                </a:tc>
                <a:tc>
                  <a:txBody>
                    <a:bodyPr/>
                    <a:lstStyle/>
                    <a:p>
                      <a:r>
                        <a:rPr lang="en-ZA" sz="1400" dirty="0" smtClean="0"/>
                        <a:t>CETA</a:t>
                      </a:r>
                      <a:endParaRPr lang="en-ZA" sz="1400" b="0" dirty="0">
                        <a:latin typeface="+mn-lt"/>
                      </a:endParaRPr>
                    </a:p>
                  </a:txBody>
                  <a:tcPr marL="91466" marR="91466" marT="34283" marB="34283" anchor="ctr"/>
                </a:tc>
                <a:tc>
                  <a:txBody>
                    <a:bodyPr/>
                    <a:lstStyle/>
                    <a:p>
                      <a:r>
                        <a:rPr lang="en-ZA" sz="1400" dirty="0" smtClean="0"/>
                        <a:t>GP</a:t>
                      </a:r>
                      <a:endParaRPr lang="en-ZA" sz="1400" b="0" dirty="0" smtClean="0">
                        <a:latin typeface="+mn-lt"/>
                      </a:endParaRPr>
                    </a:p>
                  </a:txBody>
                  <a:tcPr marL="91466" marR="91466" marT="34283" marB="34283" anchor="ctr"/>
                </a:tc>
                <a:extLst>
                  <a:ext uri="{0D108BD9-81ED-4DB2-BD59-A6C34878D82A}">
                    <a16:rowId xmlns:a16="http://schemas.microsoft.com/office/drawing/2014/main" xmlns="" val="10002"/>
                  </a:ext>
                </a:extLst>
              </a:tr>
              <a:tr h="564376">
                <a:tc>
                  <a:txBody>
                    <a:bodyPr/>
                    <a:lstStyle/>
                    <a:p>
                      <a:r>
                        <a:rPr lang="en-ZA" sz="1400" dirty="0" smtClean="0"/>
                        <a:t>10</a:t>
                      </a:r>
                      <a:endParaRPr lang="en-ZA" sz="1400" dirty="0">
                        <a:latin typeface="+mn-lt"/>
                      </a:endParaRPr>
                    </a:p>
                  </a:txBody>
                  <a:tcPr marL="91466" marR="91466" marT="34283" marB="34283"/>
                </a:tc>
                <a:tc>
                  <a:txBody>
                    <a:bodyPr/>
                    <a:lstStyle/>
                    <a:p>
                      <a:r>
                        <a:rPr lang="en-ZA" sz="1400" dirty="0" smtClean="0"/>
                        <a:t>Armco </a:t>
                      </a:r>
                      <a:r>
                        <a:rPr lang="en-ZA" sz="1400" dirty="0" err="1" smtClean="0"/>
                        <a:t>Superlite</a:t>
                      </a:r>
                      <a:r>
                        <a:rPr lang="en-ZA" sz="1400" dirty="0" smtClean="0"/>
                        <a:t> (Pty) Ltd</a:t>
                      </a:r>
                      <a:endParaRPr lang="en-ZA" sz="1400" b="0" dirty="0">
                        <a:latin typeface="+mn-lt"/>
                      </a:endParaRPr>
                    </a:p>
                  </a:txBody>
                  <a:tcPr marL="91466" marR="91466" marT="34283" marB="34283" anchor="ctr"/>
                </a:tc>
                <a:tc>
                  <a:txBody>
                    <a:bodyPr/>
                    <a:lstStyle/>
                    <a:p>
                      <a:pPr marL="88900" indent="0"/>
                      <a:r>
                        <a:rPr lang="en-ZA" sz="1400" dirty="0" smtClean="0"/>
                        <a:t>R  7 156 874,82 </a:t>
                      </a:r>
                      <a:endParaRPr lang="en-ZA" sz="1400" b="0" dirty="0">
                        <a:latin typeface="+mn-lt"/>
                        <a:cs typeface="Arial" panose="020B0604020202020204" pitchFamily="34" charset="0"/>
                      </a:endParaRPr>
                    </a:p>
                  </a:txBody>
                  <a:tcPr marL="0" marR="0" marT="0" marB="0" anchor="ctr"/>
                </a:tc>
                <a:tc>
                  <a:txBody>
                    <a:bodyPr/>
                    <a:lstStyle/>
                    <a:p>
                      <a:r>
                        <a:rPr lang="en-ZA" sz="1400" dirty="0" smtClean="0"/>
                        <a:t> R 1 192 812,47 </a:t>
                      </a:r>
                      <a:endParaRPr lang="en-ZA" sz="1400" b="0" dirty="0" smtClean="0">
                        <a:latin typeface="+mn-lt"/>
                      </a:endParaRPr>
                    </a:p>
                  </a:txBody>
                  <a:tcPr marL="91466" marR="91466" marT="34283" marB="34283" anchor="ctr"/>
                </a:tc>
                <a:tc>
                  <a:txBody>
                    <a:bodyPr/>
                    <a:lstStyle/>
                    <a:p>
                      <a:r>
                        <a:rPr lang="en-ZA" sz="1400" dirty="0" smtClean="0"/>
                        <a:t>196</a:t>
                      </a:r>
                      <a:endParaRPr lang="en-ZA" sz="1400" b="0" dirty="0">
                        <a:latin typeface="+mn-lt"/>
                      </a:endParaRPr>
                    </a:p>
                  </a:txBody>
                  <a:tcPr marL="91466" marR="91466" marT="34283" marB="34283" anchor="ctr"/>
                </a:tc>
                <a:tc>
                  <a:txBody>
                    <a:bodyPr/>
                    <a:lstStyle/>
                    <a:p>
                      <a:r>
                        <a:rPr lang="en-ZA" sz="1400" dirty="0" err="1" smtClean="0"/>
                        <a:t>Mer</a:t>
                      </a:r>
                      <a:endParaRPr lang="en-ZA" sz="1400" b="0" dirty="0">
                        <a:latin typeface="+mn-lt"/>
                      </a:endParaRPr>
                    </a:p>
                  </a:txBody>
                  <a:tcPr marL="91466" marR="91466" marT="34283" marB="34283" anchor="ctr"/>
                </a:tc>
                <a:tc>
                  <a:txBody>
                    <a:bodyPr/>
                    <a:lstStyle/>
                    <a:p>
                      <a:r>
                        <a:rPr lang="en-ZA" sz="1400" dirty="0" smtClean="0"/>
                        <a:t>GP</a:t>
                      </a:r>
                      <a:endParaRPr lang="en-ZA" sz="1400" b="0" dirty="0" smtClean="0">
                        <a:latin typeface="+mn-lt"/>
                      </a:endParaRPr>
                    </a:p>
                  </a:txBody>
                  <a:tcPr marL="91466" marR="91466" marT="34283" marB="34283" anchor="ctr"/>
                </a:tc>
                <a:extLst>
                  <a:ext uri="{0D108BD9-81ED-4DB2-BD59-A6C34878D82A}">
                    <a16:rowId xmlns:a16="http://schemas.microsoft.com/office/drawing/2014/main" xmlns="" val="10003"/>
                  </a:ext>
                </a:extLst>
              </a:tr>
              <a:tr h="543873">
                <a:tc>
                  <a:txBody>
                    <a:bodyPr/>
                    <a:lstStyle/>
                    <a:p>
                      <a:r>
                        <a:rPr lang="en-ZA" sz="1400" dirty="0" smtClean="0"/>
                        <a:t>11</a:t>
                      </a:r>
                      <a:endParaRPr lang="en-ZA" sz="1400" dirty="0">
                        <a:latin typeface="+mn-lt"/>
                      </a:endParaRPr>
                    </a:p>
                  </a:txBody>
                  <a:tcPr marL="91466" marR="91466" marT="34283" marB="34283"/>
                </a:tc>
                <a:tc>
                  <a:txBody>
                    <a:bodyPr/>
                    <a:lstStyle/>
                    <a:p>
                      <a:r>
                        <a:rPr lang="en-ZA" sz="1400" dirty="0" smtClean="0"/>
                        <a:t>Excellence Motor Trimmers t/a Big Sky Trading</a:t>
                      </a:r>
                      <a:endParaRPr lang="en-ZA" sz="1400" b="0" dirty="0">
                        <a:latin typeface="+mn-lt"/>
                      </a:endParaRPr>
                    </a:p>
                  </a:txBody>
                  <a:tcPr marL="91466" marR="91466" marT="34283" marB="34283" anchor="ctr"/>
                </a:tc>
                <a:tc>
                  <a:txBody>
                    <a:bodyPr/>
                    <a:lstStyle/>
                    <a:p>
                      <a:r>
                        <a:rPr lang="en-ZA" sz="1400" dirty="0" smtClean="0"/>
                        <a:t>R </a:t>
                      </a:r>
                      <a:r>
                        <a:rPr lang="en-ZA" sz="1400" baseline="0" dirty="0" smtClean="0"/>
                        <a:t> </a:t>
                      </a:r>
                      <a:r>
                        <a:rPr lang="en-ZA" sz="1400" dirty="0" smtClean="0"/>
                        <a:t>1 071 848,20 </a:t>
                      </a:r>
                    </a:p>
                    <a:p>
                      <a:endParaRPr lang="en-ZA" sz="1400" b="0" dirty="0">
                        <a:latin typeface="+mn-lt"/>
                        <a:cs typeface="Arial" panose="020B0604020202020204" pitchFamily="34" charset="0"/>
                      </a:endParaRPr>
                    </a:p>
                  </a:txBody>
                  <a:tcPr marL="91466" marR="91466" marT="34283" marB="34283" anchor="ctr"/>
                </a:tc>
                <a:tc>
                  <a:txBody>
                    <a:bodyPr/>
                    <a:lstStyle/>
                    <a:p>
                      <a:r>
                        <a:rPr lang="en-ZA" sz="1400" dirty="0" smtClean="0"/>
                        <a:t> R 170 347,05 </a:t>
                      </a:r>
                      <a:endParaRPr lang="en-ZA" sz="1400" b="0" dirty="0" smtClean="0">
                        <a:latin typeface="+mn-lt"/>
                      </a:endParaRPr>
                    </a:p>
                  </a:txBody>
                  <a:tcPr marL="91466" marR="91466" marT="34283" marB="34283" anchor="ctr"/>
                </a:tc>
                <a:tc>
                  <a:txBody>
                    <a:bodyPr/>
                    <a:lstStyle/>
                    <a:p>
                      <a:r>
                        <a:rPr lang="en-ZA" sz="1400" dirty="0" smtClean="0"/>
                        <a:t>32</a:t>
                      </a:r>
                      <a:endParaRPr lang="en-ZA" sz="1400" b="0" dirty="0">
                        <a:latin typeface="+mn-lt"/>
                      </a:endParaRPr>
                    </a:p>
                  </a:txBody>
                  <a:tcPr marL="91466" marR="91466" marT="34283" marB="34283" anchor="ctr"/>
                </a:tc>
                <a:tc>
                  <a:txBody>
                    <a:bodyPr/>
                    <a:lstStyle/>
                    <a:p>
                      <a:r>
                        <a:rPr lang="en-ZA" sz="1400" dirty="0" err="1" smtClean="0"/>
                        <a:t>Mer</a:t>
                      </a:r>
                      <a:r>
                        <a:rPr lang="en-ZA" sz="1400" dirty="0" smtClean="0"/>
                        <a:t> </a:t>
                      </a:r>
                      <a:endParaRPr lang="en-ZA" sz="1400" b="0" dirty="0">
                        <a:latin typeface="+mn-lt"/>
                      </a:endParaRPr>
                    </a:p>
                  </a:txBody>
                  <a:tcPr marL="91466" marR="91466" marT="34283" marB="34283" anchor="ctr"/>
                </a:tc>
                <a:tc>
                  <a:txBody>
                    <a:bodyPr/>
                    <a:lstStyle/>
                    <a:p>
                      <a:r>
                        <a:rPr lang="en-ZA" sz="1400" dirty="0" smtClean="0"/>
                        <a:t>GP</a:t>
                      </a:r>
                      <a:endParaRPr lang="en-ZA" sz="1400" b="0" dirty="0">
                        <a:latin typeface="+mn-lt"/>
                      </a:endParaRPr>
                    </a:p>
                  </a:txBody>
                  <a:tcPr marL="91466" marR="91466" marT="34283" marB="34283" anchor="ctr"/>
                </a:tc>
                <a:extLst>
                  <a:ext uri="{0D108BD9-81ED-4DB2-BD59-A6C34878D82A}">
                    <a16:rowId xmlns:a16="http://schemas.microsoft.com/office/drawing/2014/main" xmlns="" val="10004"/>
                  </a:ext>
                </a:extLst>
              </a:tr>
              <a:tr h="543873">
                <a:tc>
                  <a:txBody>
                    <a:bodyPr/>
                    <a:lstStyle/>
                    <a:p>
                      <a:r>
                        <a:rPr lang="en-ZA" sz="1400" dirty="0" smtClean="0"/>
                        <a:t>12</a:t>
                      </a:r>
                      <a:endParaRPr lang="en-ZA" sz="1400" dirty="0">
                        <a:latin typeface="+mn-lt"/>
                      </a:endParaRPr>
                    </a:p>
                  </a:txBody>
                  <a:tcPr marL="91466" marR="91466" marT="34283" marB="34283"/>
                </a:tc>
                <a:tc>
                  <a:txBody>
                    <a:bodyPr/>
                    <a:lstStyle/>
                    <a:p>
                      <a:r>
                        <a:rPr lang="en-ZA" sz="1400" dirty="0" err="1" smtClean="0"/>
                        <a:t>Mangwanani</a:t>
                      </a:r>
                      <a:endParaRPr lang="en-ZA" sz="1400" b="0" dirty="0">
                        <a:latin typeface="+mn-lt"/>
                      </a:endParaRPr>
                    </a:p>
                  </a:txBody>
                  <a:tcPr marL="91466" marR="91466" marT="34283" marB="34283" anchor="ctr"/>
                </a:tc>
                <a:tc>
                  <a:txBody>
                    <a:bodyPr/>
                    <a:lstStyle/>
                    <a:p>
                      <a:pPr marL="88900" indent="0" algn="l" fontAlgn="b"/>
                      <a:r>
                        <a:rPr lang="en-ZA" sz="1400" u="none" strike="noStrike" kern="1200" baseline="0" dirty="0" smtClean="0"/>
                        <a:t>R20 214 604,55 </a:t>
                      </a:r>
                      <a:endParaRPr lang="en-ZA" sz="1400" b="0" i="0" u="none" strike="noStrike" dirty="0">
                        <a:solidFill>
                          <a:srgbClr val="000000"/>
                        </a:solidFill>
                        <a:effectLst/>
                        <a:latin typeface="+mn-lt"/>
                        <a:cs typeface="Arial" panose="020B0604020202020204" pitchFamily="34" charset="0"/>
                      </a:endParaRPr>
                    </a:p>
                  </a:txBody>
                  <a:tcPr marL="6351" marR="6351" marT="4763" marB="0" anchor="ctr"/>
                </a:tc>
                <a:tc>
                  <a:txBody>
                    <a:bodyPr/>
                    <a:lstStyle/>
                    <a:p>
                      <a:r>
                        <a:rPr lang="en-ZA" sz="1400" dirty="0" smtClean="0"/>
                        <a:t> R 5 053</a:t>
                      </a:r>
                      <a:r>
                        <a:rPr lang="en-ZA" sz="1400" baseline="0" dirty="0" smtClean="0"/>
                        <a:t> 651,26</a:t>
                      </a:r>
                      <a:endParaRPr lang="en-ZA" sz="1400" b="0" dirty="0" smtClean="0">
                        <a:latin typeface="+mn-lt"/>
                      </a:endParaRPr>
                    </a:p>
                  </a:txBody>
                  <a:tcPr marL="91466" marR="91466" marT="34283" marB="34283" anchor="ctr"/>
                </a:tc>
                <a:tc>
                  <a:txBody>
                    <a:bodyPr/>
                    <a:lstStyle/>
                    <a:p>
                      <a:r>
                        <a:rPr lang="en-ZA" sz="1400" dirty="0" smtClean="0"/>
                        <a:t>530</a:t>
                      </a:r>
                      <a:endParaRPr lang="en-ZA" sz="1400" b="0" dirty="0">
                        <a:latin typeface="+mn-lt"/>
                      </a:endParaRPr>
                    </a:p>
                  </a:txBody>
                  <a:tcPr marL="91466" marR="91466" marT="34283" marB="34283" anchor="ctr"/>
                </a:tc>
                <a:tc>
                  <a:txBody>
                    <a:bodyPr/>
                    <a:lstStyle/>
                    <a:p>
                      <a:r>
                        <a:rPr lang="en-ZA" sz="1400" smtClean="0"/>
                        <a:t>Services </a:t>
                      </a:r>
                      <a:endParaRPr lang="en-ZA" sz="1400" b="0" dirty="0">
                        <a:latin typeface="+mn-lt"/>
                      </a:endParaRPr>
                    </a:p>
                  </a:txBody>
                  <a:tcPr marL="91466" marR="91466" marT="34283" marB="34283" anchor="ctr"/>
                </a:tc>
                <a:tc>
                  <a:txBody>
                    <a:bodyPr/>
                    <a:lstStyle/>
                    <a:p>
                      <a:r>
                        <a:rPr lang="en-ZA" sz="1400" dirty="0" smtClean="0"/>
                        <a:t>KZN,WC&amp;GP</a:t>
                      </a:r>
                      <a:endParaRPr lang="en-ZA" sz="1400" b="0" dirty="0">
                        <a:latin typeface="+mn-lt"/>
                      </a:endParaRPr>
                    </a:p>
                  </a:txBody>
                  <a:tcPr marL="91466" marR="91466" marT="34283" marB="34283" anchor="ctr"/>
                </a:tc>
                <a:extLst>
                  <a:ext uri="{0D108BD9-81ED-4DB2-BD59-A6C34878D82A}">
                    <a16:rowId xmlns:a16="http://schemas.microsoft.com/office/drawing/2014/main" xmlns="" val="10005"/>
                  </a:ext>
                </a:extLst>
              </a:tr>
              <a:tr h="778163">
                <a:tc>
                  <a:txBody>
                    <a:bodyPr/>
                    <a:lstStyle/>
                    <a:p>
                      <a:r>
                        <a:rPr lang="en-ZA" sz="1400" dirty="0" smtClean="0"/>
                        <a:t>13</a:t>
                      </a:r>
                      <a:endParaRPr lang="en-ZA" sz="1400" dirty="0">
                        <a:latin typeface="+mn-lt"/>
                      </a:endParaRPr>
                    </a:p>
                  </a:txBody>
                  <a:tcPr marL="91466" marR="91466" marT="34283" marB="34283"/>
                </a:tc>
                <a:tc>
                  <a:txBody>
                    <a:bodyPr/>
                    <a:lstStyle/>
                    <a:p>
                      <a:r>
                        <a:rPr lang="en-ZA" sz="1400" dirty="0" err="1" smtClean="0"/>
                        <a:t>Rehau</a:t>
                      </a:r>
                      <a:r>
                        <a:rPr lang="en-ZA" sz="1400" dirty="0" smtClean="0"/>
                        <a:t> Polymer Unlimited Solutions</a:t>
                      </a:r>
                      <a:endParaRPr lang="en-ZA" sz="1400" b="0" dirty="0">
                        <a:latin typeface="+mn-lt"/>
                      </a:endParaRPr>
                    </a:p>
                  </a:txBody>
                  <a:tcPr marL="91466" marR="91466" marT="34283" marB="34283"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u="none" strike="noStrike" kern="1200" baseline="0" dirty="0" smtClean="0"/>
                        <a:t> R   3 436 156,39 </a:t>
                      </a:r>
                      <a:endParaRPr lang="en-ZA" sz="1400" b="0" dirty="0" smtClean="0">
                        <a:latin typeface="+mn-lt"/>
                        <a:cs typeface="Arial" panose="020B0604020202020204" pitchFamily="34" charset="0"/>
                      </a:endParaRP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R0.00 (Expected</a:t>
                      </a:r>
                      <a:r>
                        <a:rPr lang="en-ZA" sz="1400" baseline="0" dirty="0" smtClean="0"/>
                        <a:t> to refund previous money. )</a:t>
                      </a:r>
                      <a:endParaRPr lang="en-ZA" sz="1400" b="0" dirty="0">
                        <a:latin typeface="+mn-lt"/>
                      </a:endParaRPr>
                    </a:p>
                  </a:txBody>
                  <a:tcPr marL="91466" marR="91466" marT="34283" marB="34283" anchor="ctr"/>
                </a:tc>
                <a:tc>
                  <a:txBody>
                    <a:bodyPr/>
                    <a:lstStyle/>
                    <a:p>
                      <a:r>
                        <a:rPr lang="en-ZA" sz="1400" dirty="0" smtClean="0"/>
                        <a:t>300</a:t>
                      </a:r>
                      <a:endParaRPr lang="en-ZA" sz="1400" b="0" dirty="0">
                        <a:latin typeface="+mn-lt"/>
                      </a:endParaRPr>
                    </a:p>
                  </a:txBody>
                  <a:tcPr marL="91466" marR="91466" marT="34283" marB="34283" anchor="ctr"/>
                </a:tc>
                <a:tc>
                  <a:txBody>
                    <a:bodyPr/>
                    <a:lstStyle/>
                    <a:p>
                      <a:r>
                        <a:rPr lang="en-ZA" sz="1400" dirty="0" err="1" smtClean="0"/>
                        <a:t>Mer</a:t>
                      </a:r>
                      <a:endParaRPr lang="en-ZA" sz="1400" b="0" dirty="0">
                        <a:latin typeface="+mn-lt"/>
                      </a:endParaRPr>
                    </a:p>
                  </a:txBody>
                  <a:tcPr marL="91466" marR="91466" marT="34283" marB="34283" anchor="ctr"/>
                </a:tc>
                <a:tc>
                  <a:txBody>
                    <a:bodyPr/>
                    <a:lstStyle/>
                    <a:p>
                      <a:r>
                        <a:rPr lang="en-ZA" sz="1400" dirty="0" smtClean="0"/>
                        <a:t>GP</a:t>
                      </a:r>
                      <a:endParaRPr lang="en-ZA" sz="1400" b="0" dirty="0">
                        <a:latin typeface="+mn-lt"/>
                      </a:endParaRPr>
                    </a:p>
                  </a:txBody>
                  <a:tcPr marL="91466" marR="91466" marT="34283" marB="34283" anchor="ctr"/>
                </a:tc>
                <a:extLst>
                  <a:ext uri="{0D108BD9-81ED-4DB2-BD59-A6C34878D82A}">
                    <a16:rowId xmlns:a16="http://schemas.microsoft.com/office/drawing/2014/main" xmlns="" val="10006"/>
                  </a:ext>
                </a:extLst>
              </a:tr>
              <a:tr h="564376">
                <a:tc>
                  <a:txBody>
                    <a:bodyPr/>
                    <a:lstStyle/>
                    <a:p>
                      <a:r>
                        <a:rPr lang="en-ZA" sz="1400" dirty="0" smtClean="0"/>
                        <a:t>14</a:t>
                      </a:r>
                      <a:endParaRPr lang="en-ZA" sz="1400" dirty="0">
                        <a:latin typeface="+mn-lt"/>
                      </a:endParaRPr>
                    </a:p>
                  </a:txBody>
                  <a:tcPr marL="91466" marR="91466" marT="34283" marB="34283"/>
                </a:tc>
                <a:tc>
                  <a:txBody>
                    <a:bodyPr/>
                    <a:lstStyle/>
                    <a:p>
                      <a:r>
                        <a:rPr lang="en-ZA" sz="1400" dirty="0" err="1" smtClean="0"/>
                        <a:t>Capewell</a:t>
                      </a:r>
                      <a:r>
                        <a:rPr lang="en-ZA" sz="1400" dirty="0" smtClean="0"/>
                        <a:t> (Pty) LTD</a:t>
                      </a:r>
                      <a:endParaRPr lang="en-ZA" sz="1400" b="0" dirty="0">
                        <a:latin typeface="+mn-lt"/>
                      </a:endParaRPr>
                    </a:p>
                  </a:txBody>
                  <a:tcPr marL="91466" marR="91466" marT="34283" marB="34283" anchor="ctr"/>
                </a:tc>
                <a:tc>
                  <a:txBody>
                    <a:bodyPr/>
                    <a:lstStyle/>
                    <a:p>
                      <a:pPr algn="l" fontAlgn="b"/>
                      <a:r>
                        <a:rPr lang="en-ZA" sz="1400" u="none" strike="noStrike" dirty="0">
                          <a:effectLst/>
                        </a:rPr>
                        <a:t> </a:t>
                      </a:r>
                      <a:r>
                        <a:rPr lang="en-ZA" sz="1400" u="none" strike="noStrike" dirty="0" smtClean="0">
                          <a:effectLst/>
                        </a:rPr>
                        <a:t>R</a:t>
                      </a:r>
                      <a:r>
                        <a:rPr lang="en-ZA" sz="1400" u="none" strike="noStrike" baseline="0" dirty="0" smtClean="0">
                          <a:effectLst/>
                        </a:rPr>
                        <a:t>   </a:t>
                      </a:r>
                      <a:r>
                        <a:rPr lang="en-ZA" sz="1400" u="none" strike="noStrike" dirty="0" smtClean="0">
                          <a:effectLst/>
                        </a:rPr>
                        <a:t>1 989 588,96 </a:t>
                      </a:r>
                      <a:endParaRPr lang="en-ZA" sz="1400" b="0" i="0" u="none" strike="noStrike" dirty="0">
                        <a:solidFill>
                          <a:srgbClr val="000000"/>
                        </a:solidFill>
                        <a:effectLst/>
                        <a:latin typeface="+mn-lt"/>
                        <a:cs typeface="Arial" panose="020B0604020202020204" pitchFamily="34" charset="0"/>
                      </a:endParaRPr>
                    </a:p>
                  </a:txBody>
                  <a:tcPr marL="6351" marR="6351" marT="4763" marB="0" anchor="ctr"/>
                </a:tc>
                <a:tc>
                  <a:txBody>
                    <a:bodyPr/>
                    <a:lstStyle/>
                    <a:p>
                      <a:r>
                        <a:rPr lang="en-ZA" sz="1400" dirty="0" smtClean="0"/>
                        <a:t> R 319 764,83 </a:t>
                      </a:r>
                      <a:endParaRPr lang="en-ZA" sz="1400" b="0" dirty="0" smtClean="0">
                        <a:latin typeface="+mn-lt"/>
                      </a:endParaRPr>
                    </a:p>
                  </a:txBody>
                  <a:tcPr marL="91466" marR="91466" marT="34283" marB="34283" anchor="ctr"/>
                </a:tc>
                <a:tc>
                  <a:txBody>
                    <a:bodyPr/>
                    <a:lstStyle/>
                    <a:p>
                      <a:r>
                        <a:rPr lang="en-ZA" sz="1400" dirty="0" smtClean="0"/>
                        <a:t>41</a:t>
                      </a:r>
                      <a:endParaRPr lang="en-ZA" sz="1400" b="0" dirty="0">
                        <a:latin typeface="+mn-lt"/>
                      </a:endParaRPr>
                    </a:p>
                  </a:txBody>
                  <a:tcPr marL="91466" marR="91466" marT="34283" marB="34283" anchor="ctr"/>
                </a:tc>
                <a:tc>
                  <a:txBody>
                    <a:bodyPr/>
                    <a:lstStyle/>
                    <a:p>
                      <a:r>
                        <a:rPr lang="en-ZA" sz="1200" dirty="0" err="1" smtClean="0"/>
                        <a:t>Mer</a:t>
                      </a:r>
                      <a:endParaRPr lang="en-ZA" sz="1200" b="0" dirty="0">
                        <a:latin typeface="+mn-lt"/>
                      </a:endParaRPr>
                    </a:p>
                  </a:txBody>
                  <a:tcPr marL="91466" marR="91466" marT="34283" marB="34283" anchor="ctr"/>
                </a:tc>
                <a:tc>
                  <a:txBody>
                    <a:bodyPr/>
                    <a:lstStyle/>
                    <a:p>
                      <a:r>
                        <a:rPr lang="en-ZA" sz="1200" dirty="0" smtClean="0"/>
                        <a:t>WC</a:t>
                      </a:r>
                      <a:endParaRPr lang="en-ZA" sz="1200" b="0" dirty="0">
                        <a:latin typeface="+mn-lt"/>
                      </a:endParaRPr>
                    </a:p>
                  </a:txBody>
                  <a:tcPr marL="91466" marR="91466" marT="34283" marB="34283" anchor="ctr"/>
                </a:tc>
                <a:extLst>
                  <a:ext uri="{0D108BD9-81ED-4DB2-BD59-A6C34878D82A}">
                    <a16:rowId xmlns:a16="http://schemas.microsoft.com/office/drawing/2014/main" xmlns="" val="10007"/>
                  </a:ext>
                </a:extLst>
              </a:tr>
              <a:tr h="564376">
                <a:tc>
                  <a:txBody>
                    <a:bodyPr/>
                    <a:lstStyle/>
                    <a:p>
                      <a:r>
                        <a:rPr lang="en-ZA" sz="1400" dirty="0" smtClean="0"/>
                        <a:t>15</a:t>
                      </a:r>
                      <a:endParaRPr lang="en-ZA" sz="1400" dirty="0">
                        <a:latin typeface="+mn-lt"/>
                      </a:endParaRPr>
                    </a:p>
                  </a:txBody>
                  <a:tcPr marL="91466" marR="91466" marT="34283" marB="34283"/>
                </a:tc>
                <a:tc>
                  <a:txBody>
                    <a:bodyPr/>
                    <a:lstStyle/>
                    <a:p>
                      <a:r>
                        <a:rPr lang="en-ZA" sz="1400" dirty="0" err="1" smtClean="0"/>
                        <a:t>Sos</a:t>
                      </a:r>
                      <a:r>
                        <a:rPr lang="en-ZA" sz="1400" dirty="0" smtClean="0"/>
                        <a:t> Protec</a:t>
                      </a:r>
                      <a:endParaRPr lang="en-ZA" sz="1400" b="0" dirty="0">
                        <a:latin typeface="+mn-lt"/>
                      </a:endParaRPr>
                    </a:p>
                  </a:txBody>
                  <a:tcPr marL="91466" marR="91466" marT="34283" marB="34283" anchor="ctr"/>
                </a:tc>
                <a:tc>
                  <a:txBody>
                    <a:bodyPr/>
                    <a:lstStyle/>
                    <a:p>
                      <a:pPr algn="ctr" fontAlgn="b"/>
                      <a:r>
                        <a:rPr lang="en-ZA" sz="1400" kern="1200" dirty="0" smtClean="0"/>
                        <a:t>R14 668 106,66</a:t>
                      </a:r>
                      <a:endParaRPr lang="en-ZA" sz="1400" b="0" kern="1200" dirty="0">
                        <a:solidFill>
                          <a:schemeClr val="dk1"/>
                        </a:solidFill>
                        <a:latin typeface="+mn-lt"/>
                        <a:ea typeface="+mn-ea"/>
                        <a:cs typeface="+mn-cs"/>
                      </a:endParaRPr>
                    </a:p>
                  </a:txBody>
                  <a:tcPr marL="6351" marR="6351" marT="4763" marB="0" anchor="ctr"/>
                </a:tc>
                <a:tc>
                  <a:txBody>
                    <a:bodyPr/>
                    <a:lstStyle/>
                    <a:p>
                      <a:r>
                        <a:rPr lang="en-ZA" sz="1400" dirty="0" smtClean="0"/>
                        <a:t> R 2 444 684,44 </a:t>
                      </a:r>
                      <a:endParaRPr lang="en-ZA" sz="1400" b="0" dirty="0" smtClean="0">
                        <a:latin typeface="+mn-lt"/>
                      </a:endParaRPr>
                    </a:p>
                  </a:txBody>
                  <a:tcPr marL="91466" marR="91466" marT="34283" marB="34283" anchor="ctr"/>
                </a:tc>
                <a:tc>
                  <a:txBody>
                    <a:bodyPr/>
                    <a:lstStyle/>
                    <a:p>
                      <a:r>
                        <a:rPr lang="en-ZA" sz="1400" dirty="0" smtClean="0"/>
                        <a:t>673</a:t>
                      </a:r>
                      <a:endParaRPr lang="en-ZA" sz="1400" b="0" dirty="0">
                        <a:latin typeface="+mn-lt"/>
                      </a:endParaRPr>
                    </a:p>
                  </a:txBody>
                  <a:tcPr marL="91466" marR="91466" marT="34283" marB="34283" anchor="ctr"/>
                </a:tc>
                <a:tc>
                  <a:txBody>
                    <a:bodyPr/>
                    <a:lstStyle/>
                    <a:p>
                      <a:r>
                        <a:rPr lang="en-ZA" sz="1200" dirty="0" smtClean="0"/>
                        <a:t>SAS</a:t>
                      </a:r>
                      <a:endParaRPr lang="en-ZA" sz="1200" b="0" dirty="0">
                        <a:latin typeface="+mn-lt"/>
                      </a:endParaRPr>
                    </a:p>
                  </a:txBody>
                  <a:tcPr marL="91466" marR="91466" marT="34283" marB="34283" anchor="ctr"/>
                </a:tc>
                <a:tc>
                  <a:txBody>
                    <a:bodyPr/>
                    <a:lstStyle/>
                    <a:p>
                      <a:r>
                        <a:rPr lang="en-ZA" sz="1200" dirty="0" smtClean="0"/>
                        <a:t>KZN&amp;GP</a:t>
                      </a:r>
                      <a:endParaRPr lang="en-ZA" sz="1200" b="0" dirty="0">
                        <a:latin typeface="+mn-lt"/>
                      </a:endParaRPr>
                    </a:p>
                  </a:txBody>
                  <a:tcPr marL="91466" marR="91466" marT="34283" marB="34283" anchor="ctr"/>
                </a:tc>
                <a:extLst>
                  <a:ext uri="{0D108BD9-81ED-4DB2-BD59-A6C34878D82A}">
                    <a16:rowId xmlns:a16="http://schemas.microsoft.com/office/drawing/2014/main" xmlns="" val="10008"/>
                  </a:ext>
                </a:extLst>
              </a:tr>
            </a:tbl>
          </a:graphicData>
        </a:graphic>
      </p:graphicFrame>
      <p:sp>
        <p:nvSpPr>
          <p:cNvPr id="60491" name="Slide Number Placeholder 3"/>
          <p:cNvSpPr>
            <a:spLocks noGrp="1"/>
          </p:cNvSpPr>
          <p:nvPr>
            <p:ph type="sldNum" sz="quarter" idx="12"/>
          </p:nvPr>
        </p:nvSpPr>
        <p:spPr bwMode="auto">
          <a:xfrm>
            <a:off x="7010400" y="5668569"/>
            <a:ext cx="213360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ea typeface="ＭＳ Ｐゴシック" pitchFamily="34" charset="-128"/>
              </a:defRPr>
            </a:lvl1pPr>
            <a:lvl2pPr marL="557213" indent="-214313">
              <a:spcBef>
                <a:spcPct val="20000"/>
              </a:spcBef>
              <a:buFont typeface="Arial" charset="0"/>
              <a:buChar char="–"/>
              <a:defRPr sz="2100">
                <a:solidFill>
                  <a:schemeClr val="tx1"/>
                </a:solidFill>
                <a:latin typeface="Calibri" pitchFamily="34" charset="0"/>
                <a:ea typeface="ＭＳ Ｐゴシック" pitchFamily="34" charset="-128"/>
              </a:defRPr>
            </a:lvl2pPr>
            <a:lvl3pPr marL="857250" indent="-171450">
              <a:spcBef>
                <a:spcPct val="20000"/>
              </a:spcBef>
              <a:buFont typeface="Arial" charset="0"/>
              <a:buChar char="•"/>
              <a:defRPr sz="1800">
                <a:solidFill>
                  <a:schemeClr val="tx1"/>
                </a:solidFill>
                <a:latin typeface="Calibri" pitchFamily="34" charset="0"/>
                <a:ea typeface="ＭＳ Ｐゴシック" pitchFamily="34" charset="-128"/>
              </a:defRPr>
            </a:lvl3pPr>
            <a:lvl4pPr marL="1200150" indent="-171450">
              <a:spcBef>
                <a:spcPct val="20000"/>
              </a:spcBef>
              <a:buFont typeface="Arial" charset="0"/>
              <a:buChar char="–"/>
              <a:defRPr sz="1500">
                <a:solidFill>
                  <a:schemeClr val="tx1"/>
                </a:solidFill>
                <a:latin typeface="Calibri" pitchFamily="34" charset="0"/>
                <a:ea typeface="ＭＳ Ｐゴシック" pitchFamily="34" charset="-128"/>
              </a:defRPr>
            </a:lvl4pPr>
            <a:lvl5pPr marL="1543050" indent="-171450">
              <a:spcBef>
                <a:spcPct val="20000"/>
              </a:spcBef>
              <a:buFont typeface="Arial" charset="0"/>
              <a:buChar char="»"/>
              <a:defRPr sz="1500">
                <a:solidFill>
                  <a:schemeClr val="tx1"/>
                </a:solidFill>
                <a:latin typeface="Calibri" pitchFamily="34" charset="0"/>
                <a:ea typeface="ＭＳ Ｐゴシック" pitchFamily="34" charset="-128"/>
              </a:defRPr>
            </a:lvl5pPr>
            <a:lvl6pPr marL="18859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6pPr>
            <a:lvl7pPr marL="22288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7pPr>
            <a:lvl8pPr marL="25717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8pPr>
            <a:lvl9pPr marL="29146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9pPr>
          </a:lstStyle>
          <a:p>
            <a:pPr defTabSz="685800">
              <a:spcBef>
                <a:spcPct val="0"/>
              </a:spcBef>
              <a:buNone/>
            </a:pPr>
            <a:fld id="{989637B7-DC6E-4037-BE6E-C25166C618F6}" type="slidenum">
              <a:rPr lang="en-US" altLang="en-US" sz="900">
                <a:solidFill>
                  <a:srgbClr val="898989"/>
                </a:solidFill>
              </a:rPr>
              <a:pPr defTabSz="685800">
                <a:spcBef>
                  <a:spcPct val="0"/>
                </a:spcBef>
                <a:buNone/>
              </a:pPr>
              <a:t>88</a:t>
            </a:fld>
            <a:endParaRPr lang="en-US" altLang="en-US" sz="900">
              <a:solidFill>
                <a:srgbClr val="898989"/>
              </a:solidFill>
            </a:endParaRPr>
          </a:p>
        </p:txBody>
      </p:sp>
      <p:sp>
        <p:nvSpPr>
          <p:cNvPr id="5" name="TextBox 7"/>
          <p:cNvSpPr txBox="1"/>
          <p:nvPr/>
        </p:nvSpPr>
        <p:spPr>
          <a:xfrm>
            <a:off x="8491577" y="31516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88</a:t>
            </a:r>
            <a:endParaRPr lang="en-ZA" sz="1200" dirty="0">
              <a:solidFill>
                <a:prstClr val="black"/>
              </a:solidFill>
            </a:endParaRPr>
          </a:p>
        </p:txBody>
      </p:sp>
    </p:spTree>
    <p:extLst>
      <p:ext uri="{BB962C8B-B14F-4D97-AF65-F5344CB8AC3E}">
        <p14:creationId xmlns:p14="http://schemas.microsoft.com/office/powerpoint/2010/main" xmlns="" val="14180295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562" y="415703"/>
            <a:ext cx="7577920" cy="857250"/>
          </a:xfrm>
        </p:spPr>
        <p:txBody>
          <a:bodyPr/>
          <a:lstStyle/>
          <a:p>
            <a:pPr algn="just">
              <a:defRPr/>
            </a:pPr>
            <a:r>
              <a:rPr lang="en-ZA" altLang="en-US" sz="2100" b="1" kern="0" dirty="0" smtClean="0">
                <a:latin typeface="Arial"/>
              </a:rPr>
              <a:t>TERS COMMITTEE </a:t>
            </a:r>
            <a:r>
              <a:rPr lang="en-ZA" altLang="en-US" sz="2100" b="1" kern="0" dirty="0">
                <a:latin typeface="Arial"/>
              </a:rPr>
              <a:t>APPLICATIONS REVIEWED AS AT  </a:t>
            </a:r>
            <a:r>
              <a:rPr lang="en-ZA" altLang="en-US" sz="2100" b="1" kern="0" dirty="0" smtClean="0">
                <a:latin typeface="Arial"/>
              </a:rPr>
              <a:t>30/09/2019</a:t>
            </a:r>
            <a:endParaRPr lang="en-ZA" altLang="en-US" sz="2100" b="1" kern="0" dirty="0">
              <a:latin typeface="Aria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887653678"/>
              </p:ext>
            </p:extLst>
          </p:nvPr>
        </p:nvGraphicFramePr>
        <p:xfrm>
          <a:off x="323529" y="1423362"/>
          <a:ext cx="8568952" cy="512219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xmlns="" val="20000"/>
                    </a:ext>
                  </a:extLst>
                </a:gridCol>
                <a:gridCol w="1882297">
                  <a:extLst>
                    <a:ext uri="{9D8B030D-6E8A-4147-A177-3AD203B41FA5}">
                      <a16:colId xmlns:a16="http://schemas.microsoft.com/office/drawing/2014/main" xmlns="" val="20001"/>
                    </a:ext>
                  </a:extLst>
                </a:gridCol>
                <a:gridCol w="1823065">
                  <a:extLst>
                    <a:ext uri="{9D8B030D-6E8A-4147-A177-3AD203B41FA5}">
                      <a16:colId xmlns:a16="http://schemas.microsoft.com/office/drawing/2014/main" xmlns="" val="20002"/>
                    </a:ext>
                  </a:extLst>
                </a:gridCol>
                <a:gridCol w="1823065">
                  <a:extLst>
                    <a:ext uri="{9D8B030D-6E8A-4147-A177-3AD203B41FA5}">
                      <a16:colId xmlns:a16="http://schemas.microsoft.com/office/drawing/2014/main" xmlns="" val="326689946"/>
                    </a:ext>
                  </a:extLst>
                </a:gridCol>
                <a:gridCol w="1116414">
                  <a:extLst>
                    <a:ext uri="{9D8B030D-6E8A-4147-A177-3AD203B41FA5}">
                      <a16:colId xmlns:a16="http://schemas.microsoft.com/office/drawing/2014/main" xmlns="" val="20003"/>
                    </a:ext>
                  </a:extLst>
                </a:gridCol>
                <a:gridCol w="777140">
                  <a:extLst>
                    <a:ext uri="{9D8B030D-6E8A-4147-A177-3AD203B41FA5}">
                      <a16:colId xmlns:a16="http://schemas.microsoft.com/office/drawing/2014/main" xmlns="" val="20004"/>
                    </a:ext>
                  </a:extLst>
                </a:gridCol>
                <a:gridCol w="714923">
                  <a:extLst>
                    <a:ext uri="{9D8B030D-6E8A-4147-A177-3AD203B41FA5}">
                      <a16:colId xmlns:a16="http://schemas.microsoft.com/office/drawing/2014/main" xmlns="" val="20005"/>
                    </a:ext>
                  </a:extLst>
                </a:gridCol>
              </a:tblGrid>
              <a:tr h="723869">
                <a:tc>
                  <a:txBody>
                    <a:bodyPr/>
                    <a:lstStyle/>
                    <a:p>
                      <a:r>
                        <a:rPr lang="en-ZA" sz="1400" dirty="0" smtClean="0"/>
                        <a:t>#</a:t>
                      </a:r>
                      <a:endParaRPr lang="en-ZA" sz="1400" dirty="0">
                        <a:latin typeface="+mn-lt"/>
                      </a:endParaRPr>
                    </a:p>
                  </a:txBody>
                  <a:tcPr marL="91466" marR="91466" marT="34280" marB="34280"/>
                </a:tc>
                <a:tc>
                  <a:txBody>
                    <a:bodyPr/>
                    <a:lstStyle/>
                    <a:p>
                      <a:r>
                        <a:rPr lang="en-ZA" sz="1400" dirty="0" smtClean="0"/>
                        <a:t>NAME OF COMPANY</a:t>
                      </a:r>
                      <a:endParaRPr lang="en-ZA" sz="1400" dirty="0">
                        <a:latin typeface="+mn-lt"/>
                      </a:endParaRPr>
                    </a:p>
                  </a:txBody>
                  <a:tcPr marL="91466" marR="91466" marT="34280" marB="34280"/>
                </a:tc>
                <a:tc>
                  <a:txBody>
                    <a:bodyPr/>
                    <a:lstStyle/>
                    <a:p>
                      <a:r>
                        <a:rPr lang="en-ZA" sz="1400" dirty="0" smtClean="0"/>
                        <a:t>AMOUNTS</a:t>
                      </a:r>
                      <a:endParaRPr lang="en-ZA" sz="1400" dirty="0">
                        <a:latin typeface="+mn-lt"/>
                      </a:endParaRPr>
                    </a:p>
                  </a:txBody>
                  <a:tcPr marL="91466" marR="91466" marT="34280" marB="34280"/>
                </a:tc>
                <a:tc>
                  <a:txBody>
                    <a:bodyPr/>
                    <a:lstStyle/>
                    <a:p>
                      <a:r>
                        <a:rPr lang="en-ZA" sz="1400" dirty="0" smtClean="0"/>
                        <a:t>DISBURSED</a:t>
                      </a:r>
                      <a:endParaRPr lang="en-ZA" sz="1400" dirty="0">
                        <a:latin typeface="+mn-lt"/>
                      </a:endParaRPr>
                    </a:p>
                  </a:txBody>
                  <a:tcPr marL="91466" marR="91466" marT="34280" marB="34280"/>
                </a:tc>
                <a:tc>
                  <a:txBody>
                    <a:bodyPr/>
                    <a:lstStyle/>
                    <a:p>
                      <a:r>
                        <a:rPr lang="en-ZA" sz="1400" dirty="0" smtClean="0"/>
                        <a:t>NO EMPLOYEES</a:t>
                      </a:r>
                      <a:endParaRPr lang="en-ZA" sz="1400" dirty="0">
                        <a:latin typeface="+mn-lt"/>
                      </a:endParaRPr>
                    </a:p>
                  </a:txBody>
                  <a:tcPr marL="91466" marR="91466" marT="34280" marB="34280"/>
                </a:tc>
                <a:tc>
                  <a:txBody>
                    <a:bodyPr/>
                    <a:lstStyle/>
                    <a:p>
                      <a:r>
                        <a:rPr lang="en-ZA" sz="1400" dirty="0" smtClean="0"/>
                        <a:t>SETA</a:t>
                      </a:r>
                      <a:endParaRPr lang="en-ZA" sz="1400" dirty="0">
                        <a:latin typeface="+mn-lt"/>
                      </a:endParaRPr>
                    </a:p>
                  </a:txBody>
                  <a:tcPr marL="91466" marR="91466" marT="34280" marB="34280"/>
                </a:tc>
                <a:tc>
                  <a:txBody>
                    <a:bodyPr/>
                    <a:lstStyle/>
                    <a:p>
                      <a:r>
                        <a:rPr lang="en-ZA" sz="1400" dirty="0" smtClean="0"/>
                        <a:t>PROV</a:t>
                      </a:r>
                      <a:endParaRPr lang="en-ZA" sz="1400" dirty="0">
                        <a:latin typeface="+mn-lt"/>
                      </a:endParaRPr>
                    </a:p>
                  </a:txBody>
                  <a:tcPr marL="91466" marR="91466" marT="34280" marB="34280"/>
                </a:tc>
                <a:extLst>
                  <a:ext uri="{0D108BD9-81ED-4DB2-BD59-A6C34878D82A}">
                    <a16:rowId xmlns:a16="http://schemas.microsoft.com/office/drawing/2014/main" xmlns="" val="10000"/>
                  </a:ext>
                </a:extLst>
              </a:tr>
              <a:tr h="505924">
                <a:tc>
                  <a:txBody>
                    <a:bodyPr/>
                    <a:lstStyle/>
                    <a:p>
                      <a:r>
                        <a:rPr lang="en-ZA" sz="1400" dirty="0" smtClean="0"/>
                        <a:t>16</a:t>
                      </a:r>
                      <a:endParaRPr lang="en-ZA" sz="1400" dirty="0">
                        <a:latin typeface="+mn-lt"/>
                      </a:endParaRPr>
                    </a:p>
                  </a:txBody>
                  <a:tcPr marL="91466" marR="91466" marT="34280" marB="34280"/>
                </a:tc>
                <a:tc>
                  <a:txBody>
                    <a:bodyPr/>
                    <a:lstStyle/>
                    <a:p>
                      <a:r>
                        <a:rPr lang="en-ZA" sz="1400" dirty="0" err="1" smtClean="0"/>
                        <a:t>Pfisterer</a:t>
                      </a:r>
                      <a:r>
                        <a:rPr lang="en-ZA" sz="1400" dirty="0" smtClean="0"/>
                        <a:t> (Pty) Ltd </a:t>
                      </a:r>
                      <a:endParaRPr lang="en-ZA" sz="1400" b="0" dirty="0">
                        <a:latin typeface="+mn-lt"/>
                      </a:endParaRPr>
                    </a:p>
                  </a:txBody>
                  <a:tcPr marL="91466" marR="91466" marT="34280" marB="34280"/>
                </a:tc>
                <a:tc>
                  <a:txBody>
                    <a:bodyPr/>
                    <a:lstStyle/>
                    <a:p>
                      <a:pPr algn="l"/>
                      <a:r>
                        <a:rPr lang="en-ZA" sz="1400" u="none" strike="noStrike" kern="1200" baseline="0" dirty="0" smtClean="0"/>
                        <a:t>R 10 467 763,02 </a:t>
                      </a:r>
                      <a:endParaRPr lang="en-ZA" sz="1400" b="0" dirty="0">
                        <a:latin typeface="+mn-lt"/>
                        <a:cs typeface="Arial" panose="020B0604020202020204" pitchFamily="34" charset="0"/>
                      </a:endParaRPr>
                    </a:p>
                  </a:txBody>
                  <a:tcPr marL="91466" marR="91466" marT="34280" marB="34280"/>
                </a:tc>
                <a:tc>
                  <a:txBody>
                    <a:bodyPr/>
                    <a:lstStyle/>
                    <a:p>
                      <a:r>
                        <a:rPr lang="en-ZA" sz="1400" dirty="0" smtClean="0"/>
                        <a:t> R 1 744 627,17 </a:t>
                      </a:r>
                      <a:endParaRPr lang="en-ZA" sz="1400" b="0" dirty="0" smtClean="0">
                        <a:latin typeface="+mn-lt"/>
                      </a:endParaRPr>
                    </a:p>
                  </a:txBody>
                  <a:tcPr marL="91466" marR="91466" marT="34280" marB="34280"/>
                </a:tc>
                <a:tc>
                  <a:txBody>
                    <a:bodyPr/>
                    <a:lstStyle/>
                    <a:p>
                      <a:r>
                        <a:rPr lang="en-ZA" sz="1400" dirty="0" smtClean="0"/>
                        <a:t>250</a:t>
                      </a:r>
                      <a:endParaRPr lang="en-ZA" sz="1400" b="0" dirty="0">
                        <a:latin typeface="+mn-lt"/>
                      </a:endParaRPr>
                    </a:p>
                  </a:txBody>
                  <a:tcPr marL="91466" marR="91466" marT="34280" marB="34280"/>
                </a:tc>
                <a:tc>
                  <a:txBody>
                    <a:bodyPr/>
                    <a:lstStyle/>
                    <a:p>
                      <a:r>
                        <a:rPr lang="en-ZA" sz="1400" dirty="0" smtClean="0"/>
                        <a:t>MER</a:t>
                      </a:r>
                      <a:endParaRPr lang="en-ZA" sz="1400" b="0" dirty="0">
                        <a:latin typeface="+mn-lt"/>
                      </a:endParaRPr>
                    </a:p>
                  </a:txBody>
                  <a:tcPr marL="91466" marR="91466" marT="34280" marB="34280"/>
                </a:tc>
                <a:tc>
                  <a:txBody>
                    <a:bodyPr/>
                    <a:lstStyle/>
                    <a:p>
                      <a:r>
                        <a:rPr lang="en-ZA" sz="1400" dirty="0" smtClean="0"/>
                        <a:t>KZN</a:t>
                      </a:r>
                      <a:endParaRPr lang="en-ZA" sz="1400" b="0" dirty="0" smtClean="0">
                        <a:latin typeface="+mn-lt"/>
                      </a:endParaRPr>
                    </a:p>
                  </a:txBody>
                  <a:tcPr marL="91466" marR="91466" marT="34280" marB="34280"/>
                </a:tc>
                <a:extLst>
                  <a:ext uri="{0D108BD9-81ED-4DB2-BD59-A6C34878D82A}">
                    <a16:rowId xmlns:a16="http://schemas.microsoft.com/office/drawing/2014/main" xmlns="" val="10001"/>
                  </a:ext>
                </a:extLst>
              </a:tr>
              <a:tr h="471526">
                <a:tc>
                  <a:txBody>
                    <a:bodyPr/>
                    <a:lstStyle/>
                    <a:p>
                      <a:r>
                        <a:rPr lang="en-ZA" sz="1400" dirty="0" smtClean="0"/>
                        <a:t>17</a:t>
                      </a:r>
                      <a:endParaRPr lang="en-ZA" sz="1400" dirty="0">
                        <a:latin typeface="+mn-lt"/>
                      </a:endParaRPr>
                    </a:p>
                  </a:txBody>
                  <a:tcPr marL="91466" marR="91466" marT="34280" marB="34280"/>
                </a:tc>
                <a:tc>
                  <a:txBody>
                    <a:bodyPr/>
                    <a:lstStyle/>
                    <a:p>
                      <a:r>
                        <a:rPr lang="en-ZA" sz="1400" dirty="0" err="1" smtClean="0"/>
                        <a:t>Sirdicks</a:t>
                      </a:r>
                      <a:r>
                        <a:rPr lang="en-ZA" sz="1400" baseline="0" dirty="0" smtClean="0"/>
                        <a:t> CC</a:t>
                      </a:r>
                      <a:endParaRPr lang="en-ZA" sz="1400" b="0" dirty="0">
                        <a:latin typeface="+mn-lt"/>
                      </a:endParaRPr>
                    </a:p>
                  </a:txBody>
                  <a:tcPr marL="91466" marR="91466" marT="34280" marB="34280"/>
                </a:tc>
                <a:tc>
                  <a:txBody>
                    <a:bodyPr/>
                    <a:lstStyle/>
                    <a:p>
                      <a:pPr marL="88900" indent="0" algn="l" fontAlgn="b"/>
                      <a:r>
                        <a:rPr lang="en-ZA" sz="1400" u="none" strike="noStrike" kern="1200" baseline="0" dirty="0" smtClean="0"/>
                        <a:t>R    2 048 458,90 </a:t>
                      </a:r>
                      <a:endParaRPr lang="en-ZA" sz="1400" b="0" i="0" u="none" strike="noStrike" kern="1200" baseline="0" dirty="0">
                        <a:solidFill>
                          <a:schemeClr val="dk1"/>
                        </a:solidFill>
                        <a:latin typeface="+mn-lt"/>
                        <a:ea typeface="+mn-ea"/>
                        <a:cs typeface="+mn-cs"/>
                      </a:endParaRPr>
                    </a:p>
                  </a:txBody>
                  <a:tcPr marL="0" marR="0" marT="0" marB="0"/>
                </a:tc>
                <a:tc>
                  <a:txBody>
                    <a:bodyPr/>
                    <a:lstStyle/>
                    <a:p>
                      <a:r>
                        <a:rPr lang="en-ZA" sz="1400" dirty="0" smtClean="0"/>
                        <a:t>R0,00</a:t>
                      </a:r>
                      <a:endParaRPr lang="en-ZA" sz="1400" b="0" dirty="0">
                        <a:latin typeface="+mn-lt"/>
                      </a:endParaRPr>
                    </a:p>
                  </a:txBody>
                  <a:tcPr marL="91466" marR="91466" marT="34280" marB="34280"/>
                </a:tc>
                <a:tc>
                  <a:txBody>
                    <a:bodyPr/>
                    <a:lstStyle/>
                    <a:p>
                      <a:r>
                        <a:rPr lang="en-ZA" sz="1400" dirty="0" smtClean="0"/>
                        <a:t>73</a:t>
                      </a:r>
                      <a:endParaRPr lang="en-ZA" sz="1400" b="0" dirty="0">
                        <a:latin typeface="+mn-lt"/>
                      </a:endParaRPr>
                    </a:p>
                  </a:txBody>
                  <a:tcPr marL="91466" marR="91466" marT="34280" marB="34280"/>
                </a:tc>
                <a:tc>
                  <a:txBody>
                    <a:bodyPr/>
                    <a:lstStyle/>
                    <a:p>
                      <a:r>
                        <a:rPr lang="en-ZA" sz="1400" baseline="0" dirty="0" smtClean="0"/>
                        <a:t> FP&amp;M</a:t>
                      </a:r>
                      <a:endParaRPr lang="en-ZA" sz="1400" b="0" dirty="0">
                        <a:latin typeface="+mn-lt"/>
                      </a:endParaRPr>
                    </a:p>
                  </a:txBody>
                  <a:tcPr marL="91466" marR="91466" marT="34280" marB="34280"/>
                </a:tc>
                <a:tc>
                  <a:txBody>
                    <a:bodyPr/>
                    <a:lstStyle/>
                    <a:p>
                      <a:r>
                        <a:rPr lang="en-ZA" sz="1400" dirty="0" smtClean="0"/>
                        <a:t>WC</a:t>
                      </a:r>
                      <a:endParaRPr lang="en-ZA" sz="1400" b="0" dirty="0" smtClean="0">
                        <a:latin typeface="+mn-lt"/>
                      </a:endParaRPr>
                    </a:p>
                  </a:txBody>
                  <a:tcPr marL="91466" marR="91466" marT="34280" marB="34280"/>
                </a:tc>
                <a:extLst>
                  <a:ext uri="{0D108BD9-81ED-4DB2-BD59-A6C34878D82A}">
                    <a16:rowId xmlns:a16="http://schemas.microsoft.com/office/drawing/2014/main" xmlns="" val="10002"/>
                  </a:ext>
                </a:extLst>
              </a:tr>
              <a:tr h="505924">
                <a:tc>
                  <a:txBody>
                    <a:bodyPr/>
                    <a:lstStyle/>
                    <a:p>
                      <a:r>
                        <a:rPr lang="en-ZA" sz="1400" dirty="0" smtClean="0"/>
                        <a:t>18</a:t>
                      </a:r>
                      <a:endParaRPr lang="en-ZA" sz="1400" dirty="0">
                        <a:latin typeface="+mn-lt"/>
                      </a:endParaRPr>
                    </a:p>
                  </a:txBody>
                  <a:tcPr marL="91466" marR="91466" marT="34280" marB="34280"/>
                </a:tc>
                <a:tc>
                  <a:txBody>
                    <a:bodyPr/>
                    <a:lstStyle/>
                    <a:p>
                      <a:r>
                        <a:rPr lang="en-ZA" sz="1400" dirty="0" smtClean="0"/>
                        <a:t>Industrial</a:t>
                      </a:r>
                      <a:r>
                        <a:rPr lang="en-ZA" sz="1400" baseline="0" dirty="0" smtClean="0"/>
                        <a:t> Hard Chrome</a:t>
                      </a:r>
                      <a:endParaRPr lang="en-ZA" sz="1400" b="0" dirty="0">
                        <a:latin typeface="+mn-lt"/>
                      </a:endParaRPr>
                    </a:p>
                  </a:txBody>
                  <a:tcPr marL="91466" marR="91466" marT="34280" marB="34280"/>
                </a:tc>
                <a:tc>
                  <a:txBody>
                    <a:bodyPr/>
                    <a:lstStyle/>
                    <a:p>
                      <a:pPr marL="88900" indent="0"/>
                      <a:r>
                        <a:rPr lang="en-ZA" sz="1400" u="none" strike="noStrike" kern="1200" baseline="0" dirty="0" smtClean="0"/>
                        <a:t>R    1 429 640,77 </a:t>
                      </a:r>
                      <a:endParaRPr lang="en-ZA" sz="1400" b="0" i="0" u="none" strike="noStrike" kern="1200" baseline="0" dirty="0">
                        <a:solidFill>
                          <a:schemeClr val="dk1"/>
                        </a:solidFill>
                        <a:latin typeface="+mn-lt"/>
                        <a:ea typeface="+mn-ea"/>
                        <a:cs typeface="+mn-cs"/>
                      </a:endParaRPr>
                    </a:p>
                  </a:txBody>
                  <a:tcPr marL="0" marR="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R0,00</a:t>
                      </a:r>
                      <a:endParaRPr lang="en-ZA" sz="1400" b="0" dirty="0" smtClean="0">
                        <a:latin typeface="+mn-lt"/>
                      </a:endParaRPr>
                    </a:p>
                  </a:txBody>
                  <a:tcPr marL="91466" marR="91466" marT="34280" marB="34280"/>
                </a:tc>
                <a:tc>
                  <a:txBody>
                    <a:bodyPr/>
                    <a:lstStyle/>
                    <a:p>
                      <a:r>
                        <a:rPr lang="en-ZA" sz="1400" dirty="0" smtClean="0"/>
                        <a:t>25</a:t>
                      </a:r>
                      <a:endParaRPr lang="en-ZA" sz="1400" b="0" dirty="0">
                        <a:latin typeface="+mn-lt"/>
                      </a:endParaRPr>
                    </a:p>
                  </a:txBody>
                  <a:tcPr marL="91466" marR="91466" marT="34280" marB="34280" anchor="ctr"/>
                </a:tc>
                <a:tc>
                  <a:txBody>
                    <a:bodyPr/>
                    <a:lstStyle/>
                    <a:p>
                      <a:r>
                        <a:rPr lang="en-ZA" sz="1400" dirty="0" smtClean="0"/>
                        <a:t>MER</a:t>
                      </a:r>
                      <a:endParaRPr lang="en-ZA" sz="1400" b="0" dirty="0">
                        <a:latin typeface="+mn-lt"/>
                      </a:endParaRPr>
                    </a:p>
                  </a:txBody>
                  <a:tcPr marL="91466" marR="91466" marT="34280" marB="34280"/>
                </a:tc>
                <a:tc>
                  <a:txBody>
                    <a:bodyPr/>
                    <a:lstStyle/>
                    <a:p>
                      <a:r>
                        <a:rPr lang="en-ZA" sz="1400" dirty="0" smtClean="0"/>
                        <a:t>GP</a:t>
                      </a:r>
                      <a:endParaRPr lang="en-ZA" sz="1400" b="0" dirty="0" smtClean="0">
                        <a:latin typeface="+mn-lt"/>
                      </a:endParaRPr>
                    </a:p>
                  </a:txBody>
                  <a:tcPr marL="91466" marR="91466" marT="34280" marB="34280"/>
                </a:tc>
                <a:extLst>
                  <a:ext uri="{0D108BD9-81ED-4DB2-BD59-A6C34878D82A}">
                    <a16:rowId xmlns:a16="http://schemas.microsoft.com/office/drawing/2014/main" xmlns="" val="10003"/>
                  </a:ext>
                </a:extLst>
              </a:tr>
              <a:tr h="505924">
                <a:tc>
                  <a:txBody>
                    <a:bodyPr/>
                    <a:lstStyle/>
                    <a:p>
                      <a:r>
                        <a:rPr lang="en-ZA" sz="1400" dirty="0" smtClean="0"/>
                        <a:t>19</a:t>
                      </a:r>
                      <a:endParaRPr lang="en-ZA" sz="1400" dirty="0">
                        <a:latin typeface="+mn-lt"/>
                      </a:endParaRPr>
                    </a:p>
                  </a:txBody>
                  <a:tcPr marL="91466" marR="91466" marT="34280" marB="34280"/>
                </a:tc>
                <a:tc>
                  <a:txBody>
                    <a:bodyPr/>
                    <a:lstStyle/>
                    <a:p>
                      <a:r>
                        <a:rPr lang="en-ZA" sz="1400" dirty="0" smtClean="0"/>
                        <a:t>Wire Poultry</a:t>
                      </a:r>
                      <a:endParaRPr lang="en-ZA" sz="1400" b="0" dirty="0">
                        <a:latin typeface="+mn-lt"/>
                      </a:endParaRPr>
                    </a:p>
                  </a:txBody>
                  <a:tcPr marL="91466" marR="91466" marT="34280" marB="34280"/>
                </a:tc>
                <a:tc>
                  <a:txBody>
                    <a:bodyPr/>
                    <a:lstStyle/>
                    <a:p>
                      <a:r>
                        <a:rPr lang="en-ZA" sz="1400" u="none" strike="noStrike" kern="1200" baseline="0" dirty="0" smtClean="0"/>
                        <a:t>R    2 530 836,00 </a:t>
                      </a:r>
                      <a:endParaRPr lang="en-ZA" sz="1400" b="0" i="0" u="none" strike="noStrike" kern="1200" baseline="0" dirty="0">
                        <a:solidFill>
                          <a:schemeClr val="dk1"/>
                        </a:solidFill>
                        <a:latin typeface="+mn-lt"/>
                        <a:ea typeface="+mn-ea"/>
                        <a:cs typeface="+mn-cs"/>
                      </a:endParaRPr>
                    </a:p>
                  </a:txBody>
                  <a:tcPr marL="91466" marR="91466" marT="34280" marB="34280"/>
                </a:tc>
                <a:tc>
                  <a:txBody>
                    <a:bodyPr/>
                    <a:lstStyle/>
                    <a:p>
                      <a:r>
                        <a:rPr lang="en-ZA" sz="1400" dirty="0" smtClean="0"/>
                        <a:t> R 421 806,00 </a:t>
                      </a:r>
                      <a:endParaRPr lang="en-ZA" sz="1400" b="0" dirty="0" smtClean="0">
                        <a:latin typeface="+mn-lt"/>
                      </a:endParaRPr>
                    </a:p>
                  </a:txBody>
                  <a:tcPr marL="91466" marR="91466" marT="34280" marB="34280"/>
                </a:tc>
                <a:tc>
                  <a:txBody>
                    <a:bodyPr/>
                    <a:lstStyle/>
                    <a:p>
                      <a:r>
                        <a:rPr lang="en-ZA" sz="1400" dirty="0" smtClean="0"/>
                        <a:t>65</a:t>
                      </a:r>
                      <a:endParaRPr lang="en-ZA" sz="1400" b="0" dirty="0">
                        <a:latin typeface="+mn-lt"/>
                      </a:endParaRPr>
                    </a:p>
                  </a:txBody>
                  <a:tcPr marL="91466" marR="91466" marT="34280" marB="34280"/>
                </a:tc>
                <a:tc>
                  <a:txBody>
                    <a:bodyPr/>
                    <a:lstStyle/>
                    <a:p>
                      <a:r>
                        <a:rPr lang="en-ZA" sz="1400" dirty="0" smtClean="0"/>
                        <a:t>MER </a:t>
                      </a:r>
                      <a:endParaRPr lang="en-ZA" sz="1400" b="0" dirty="0">
                        <a:latin typeface="+mn-lt"/>
                      </a:endParaRPr>
                    </a:p>
                  </a:txBody>
                  <a:tcPr marL="91466" marR="91466" marT="34280" marB="34280"/>
                </a:tc>
                <a:tc>
                  <a:txBody>
                    <a:bodyPr/>
                    <a:lstStyle/>
                    <a:p>
                      <a:r>
                        <a:rPr lang="en-ZA" sz="1400" dirty="0" smtClean="0"/>
                        <a:t>GP</a:t>
                      </a:r>
                      <a:endParaRPr lang="en-ZA" sz="1400" b="0" dirty="0">
                        <a:latin typeface="+mn-lt"/>
                      </a:endParaRPr>
                    </a:p>
                  </a:txBody>
                  <a:tcPr marL="91466" marR="91466" marT="34280" marB="34280"/>
                </a:tc>
                <a:extLst>
                  <a:ext uri="{0D108BD9-81ED-4DB2-BD59-A6C34878D82A}">
                    <a16:rowId xmlns:a16="http://schemas.microsoft.com/office/drawing/2014/main" xmlns="" val="10004"/>
                  </a:ext>
                </a:extLst>
              </a:tr>
              <a:tr h="471526">
                <a:tc>
                  <a:txBody>
                    <a:bodyPr/>
                    <a:lstStyle/>
                    <a:p>
                      <a:r>
                        <a:rPr lang="en-ZA" sz="1400" dirty="0" smtClean="0"/>
                        <a:t>20</a:t>
                      </a:r>
                      <a:endParaRPr lang="en-ZA" sz="1400" dirty="0">
                        <a:latin typeface="+mn-lt"/>
                      </a:endParaRPr>
                    </a:p>
                  </a:txBody>
                  <a:tcPr marL="91466" marR="91466" marT="34280" marB="34280"/>
                </a:tc>
                <a:tc>
                  <a:txBody>
                    <a:bodyPr/>
                    <a:lstStyle/>
                    <a:p>
                      <a:r>
                        <a:rPr lang="en-ZA" sz="1400" dirty="0" err="1" smtClean="0"/>
                        <a:t>Lianru</a:t>
                      </a:r>
                      <a:r>
                        <a:rPr lang="en-ZA" sz="1400" dirty="0" smtClean="0"/>
                        <a:t> Galvanisers</a:t>
                      </a:r>
                      <a:endParaRPr lang="en-ZA" sz="1400" b="0" dirty="0">
                        <a:latin typeface="+mn-lt"/>
                      </a:endParaRPr>
                    </a:p>
                  </a:txBody>
                  <a:tcPr marL="91466" marR="91466" marT="34280" marB="34280"/>
                </a:tc>
                <a:tc>
                  <a:txBody>
                    <a:bodyPr/>
                    <a:lstStyle/>
                    <a:p>
                      <a:pPr marL="88900" indent="0" algn="l" fontAlgn="b"/>
                      <a:r>
                        <a:rPr lang="en-ZA" sz="1400" u="none" strike="noStrike" kern="1200" baseline="0" dirty="0" smtClean="0"/>
                        <a:t>R    4 745 532,08 </a:t>
                      </a:r>
                      <a:endParaRPr lang="en-ZA" sz="1400" b="0" i="0" u="none" strike="noStrike" kern="1200" baseline="0" dirty="0">
                        <a:solidFill>
                          <a:schemeClr val="dk1"/>
                        </a:solidFill>
                        <a:latin typeface="+mn-lt"/>
                        <a:ea typeface="+mn-ea"/>
                        <a:cs typeface="+mn-cs"/>
                      </a:endParaRPr>
                    </a:p>
                  </a:txBody>
                  <a:tcPr marL="6351" marR="6351" marT="4763" marB="0"/>
                </a:tc>
                <a:tc>
                  <a:txBody>
                    <a:bodyPr/>
                    <a:lstStyle/>
                    <a:p>
                      <a:r>
                        <a:rPr lang="en-ZA" sz="1400" dirty="0" smtClean="0"/>
                        <a:t> R 790 922,01 </a:t>
                      </a:r>
                      <a:endParaRPr lang="en-ZA" sz="1400" b="0" dirty="0" smtClean="0">
                        <a:latin typeface="+mn-lt"/>
                      </a:endParaRPr>
                    </a:p>
                  </a:txBody>
                  <a:tcPr marL="91466" marR="91466" marT="34280" marB="34280"/>
                </a:tc>
                <a:tc>
                  <a:txBody>
                    <a:bodyPr/>
                    <a:lstStyle/>
                    <a:p>
                      <a:r>
                        <a:rPr lang="en-ZA" sz="1400" dirty="0" smtClean="0"/>
                        <a:t>138</a:t>
                      </a:r>
                      <a:endParaRPr lang="en-ZA" sz="1400" b="0" dirty="0">
                        <a:latin typeface="+mn-lt"/>
                      </a:endParaRPr>
                    </a:p>
                  </a:txBody>
                  <a:tcPr marL="91466" marR="91466" marT="34280" marB="34280"/>
                </a:tc>
                <a:tc>
                  <a:txBody>
                    <a:bodyPr/>
                    <a:lstStyle/>
                    <a:p>
                      <a:r>
                        <a:rPr lang="en-ZA" sz="1400" dirty="0" smtClean="0"/>
                        <a:t>MER </a:t>
                      </a:r>
                      <a:endParaRPr lang="en-ZA" sz="1400" b="0" dirty="0">
                        <a:latin typeface="+mn-lt"/>
                      </a:endParaRPr>
                    </a:p>
                  </a:txBody>
                  <a:tcPr marL="91466" marR="91466" marT="34280" marB="34280"/>
                </a:tc>
                <a:tc>
                  <a:txBody>
                    <a:bodyPr/>
                    <a:lstStyle/>
                    <a:p>
                      <a:r>
                        <a:rPr lang="en-ZA" sz="1400" dirty="0" smtClean="0"/>
                        <a:t>GP</a:t>
                      </a:r>
                      <a:endParaRPr lang="en-ZA" sz="1400" b="0" dirty="0">
                        <a:latin typeface="+mn-lt"/>
                      </a:endParaRPr>
                    </a:p>
                  </a:txBody>
                  <a:tcPr marL="91466" marR="91466" marT="34280" marB="34280"/>
                </a:tc>
                <a:extLst>
                  <a:ext uri="{0D108BD9-81ED-4DB2-BD59-A6C34878D82A}">
                    <a16:rowId xmlns:a16="http://schemas.microsoft.com/office/drawing/2014/main" xmlns="" val="10005"/>
                  </a:ext>
                </a:extLst>
              </a:tr>
              <a:tr h="505924">
                <a:tc>
                  <a:txBody>
                    <a:bodyPr/>
                    <a:lstStyle/>
                    <a:p>
                      <a:r>
                        <a:rPr lang="en-ZA" sz="1400" dirty="0" smtClean="0"/>
                        <a:t>21</a:t>
                      </a:r>
                      <a:endParaRPr lang="en-ZA" sz="1400" dirty="0">
                        <a:latin typeface="+mn-lt"/>
                      </a:endParaRPr>
                    </a:p>
                  </a:txBody>
                  <a:tcPr marL="91466" marR="91466" marT="34280" marB="34280"/>
                </a:tc>
                <a:tc>
                  <a:txBody>
                    <a:bodyPr/>
                    <a:lstStyle/>
                    <a:p>
                      <a:r>
                        <a:rPr lang="en-ZA" sz="1400" u="none" strike="noStrike" kern="1200" baseline="0" dirty="0" err="1" smtClean="0"/>
                        <a:t>Francarlo</a:t>
                      </a:r>
                      <a:r>
                        <a:rPr lang="en-ZA" sz="1400" u="none" strike="noStrike" kern="1200" baseline="0" dirty="0" smtClean="0"/>
                        <a:t> (Pty) Ltd</a:t>
                      </a:r>
                      <a:endParaRPr lang="en-ZA" sz="1400" b="0" dirty="0">
                        <a:latin typeface="+mn-lt"/>
                      </a:endParaRPr>
                    </a:p>
                  </a:txBody>
                  <a:tcPr marL="91466" marR="91466" marT="34280" marB="3428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400" u="none" strike="noStrike" kern="1200" baseline="0" dirty="0" smtClean="0"/>
                        <a:t> R     2 091 437,14 </a:t>
                      </a:r>
                      <a:endParaRPr lang="en-ZA" sz="1400" b="0" i="0" u="none" strike="noStrike" kern="1200" baseline="0" dirty="0" smtClean="0">
                        <a:solidFill>
                          <a:schemeClr val="dk1"/>
                        </a:solidFill>
                        <a:latin typeface="+mn-lt"/>
                        <a:ea typeface="+mn-ea"/>
                        <a:cs typeface="+mn-cs"/>
                      </a:endParaRPr>
                    </a:p>
                  </a:txBody>
                  <a:tcPr marL="0" marR="0" marT="0" marB="0" anchor="ctr"/>
                </a:tc>
                <a:tc>
                  <a:txBody>
                    <a:bodyPr/>
                    <a:lstStyle/>
                    <a:p>
                      <a:r>
                        <a:rPr lang="en-ZA" sz="1400" dirty="0" smtClean="0"/>
                        <a:t>R0,00</a:t>
                      </a:r>
                      <a:endParaRPr lang="en-ZA" sz="1400" b="0" dirty="0">
                        <a:latin typeface="+mn-lt"/>
                      </a:endParaRPr>
                    </a:p>
                  </a:txBody>
                  <a:tcPr marL="91466" marR="91466" marT="34280" marB="34280"/>
                </a:tc>
                <a:tc>
                  <a:txBody>
                    <a:bodyPr/>
                    <a:lstStyle/>
                    <a:p>
                      <a:r>
                        <a:rPr lang="en-ZA" sz="1400" dirty="0" smtClean="0"/>
                        <a:t>110</a:t>
                      </a:r>
                      <a:endParaRPr lang="en-ZA" sz="1400" b="0" dirty="0">
                        <a:latin typeface="+mn-lt"/>
                      </a:endParaRPr>
                    </a:p>
                  </a:txBody>
                  <a:tcPr marL="91466" marR="91466" marT="34280" marB="34280" anchor="ctr"/>
                </a:tc>
                <a:tc>
                  <a:txBody>
                    <a:bodyPr/>
                    <a:lstStyle/>
                    <a:p>
                      <a:r>
                        <a:rPr lang="en-ZA" sz="1400" dirty="0" smtClean="0"/>
                        <a:t>FP&amp;M</a:t>
                      </a:r>
                      <a:endParaRPr lang="en-ZA" sz="1400" b="0" dirty="0">
                        <a:latin typeface="+mn-lt"/>
                      </a:endParaRPr>
                    </a:p>
                  </a:txBody>
                  <a:tcPr marL="91466" marR="91466" marT="34280" marB="34280"/>
                </a:tc>
                <a:tc>
                  <a:txBody>
                    <a:bodyPr/>
                    <a:lstStyle/>
                    <a:p>
                      <a:r>
                        <a:rPr lang="en-ZA" sz="1400" dirty="0" smtClean="0"/>
                        <a:t>GP</a:t>
                      </a:r>
                      <a:endParaRPr lang="en-ZA" sz="1400" b="0" dirty="0">
                        <a:latin typeface="+mn-lt"/>
                      </a:endParaRPr>
                    </a:p>
                  </a:txBody>
                  <a:tcPr marL="91466" marR="91466" marT="34280" marB="34280"/>
                </a:tc>
                <a:extLst>
                  <a:ext uri="{0D108BD9-81ED-4DB2-BD59-A6C34878D82A}">
                    <a16:rowId xmlns:a16="http://schemas.microsoft.com/office/drawing/2014/main" xmlns="" val="10006"/>
                  </a:ext>
                </a:extLst>
              </a:tr>
              <a:tr h="355748">
                <a:tc>
                  <a:txBody>
                    <a:bodyPr/>
                    <a:lstStyle/>
                    <a:p>
                      <a:r>
                        <a:rPr lang="en-ZA" sz="1400" dirty="0" smtClean="0"/>
                        <a:t>22</a:t>
                      </a:r>
                      <a:endParaRPr lang="en-ZA" sz="1400" dirty="0">
                        <a:latin typeface="+mn-lt"/>
                      </a:endParaRPr>
                    </a:p>
                  </a:txBody>
                  <a:tcPr marL="91466" marR="91466" marT="34280" marB="34280"/>
                </a:tc>
                <a:tc>
                  <a:txBody>
                    <a:bodyPr/>
                    <a:lstStyle/>
                    <a:p>
                      <a:r>
                        <a:rPr lang="en-ZA" sz="1400" dirty="0" smtClean="0"/>
                        <a:t>Bullet Proofing</a:t>
                      </a:r>
                      <a:endParaRPr lang="en-ZA" sz="1400" b="0" dirty="0">
                        <a:latin typeface="+mn-lt"/>
                      </a:endParaRPr>
                    </a:p>
                  </a:txBody>
                  <a:tcPr marL="91466" marR="91466" marT="34280" marB="34280"/>
                </a:tc>
                <a:tc>
                  <a:txBody>
                    <a:bodyPr/>
                    <a:lstStyle/>
                    <a:p>
                      <a:pPr algn="l" fontAlgn="b"/>
                      <a:r>
                        <a:rPr lang="en-ZA" sz="1400" u="none" strike="noStrike" kern="1200" baseline="0" dirty="0" smtClean="0"/>
                        <a:t>R      1 882 626 ,00</a:t>
                      </a:r>
                      <a:endParaRPr lang="en-ZA" sz="1400" b="0" i="0" u="none" strike="noStrike" kern="1200" baseline="0" dirty="0">
                        <a:solidFill>
                          <a:schemeClr val="dk1"/>
                        </a:solidFill>
                        <a:latin typeface="+mn-lt"/>
                        <a:ea typeface="+mn-ea"/>
                        <a:cs typeface="+mn-cs"/>
                      </a:endParaRPr>
                    </a:p>
                  </a:txBody>
                  <a:tcPr marL="6351" marR="6351" marT="4763" marB="0"/>
                </a:tc>
                <a:tc>
                  <a:txBody>
                    <a:bodyPr/>
                    <a:lstStyle/>
                    <a:p>
                      <a:r>
                        <a:rPr lang="en-ZA" sz="1400" dirty="0" smtClean="0"/>
                        <a:t>R0,00</a:t>
                      </a:r>
                      <a:endParaRPr lang="en-ZA" sz="1400" b="0" dirty="0">
                        <a:latin typeface="+mn-lt"/>
                      </a:endParaRPr>
                    </a:p>
                  </a:txBody>
                  <a:tcPr marL="91466" marR="91466" marT="34280" marB="34280"/>
                </a:tc>
                <a:tc>
                  <a:txBody>
                    <a:bodyPr/>
                    <a:lstStyle/>
                    <a:p>
                      <a:r>
                        <a:rPr lang="en-ZA" sz="1400" dirty="0" smtClean="0"/>
                        <a:t>39</a:t>
                      </a:r>
                      <a:endParaRPr lang="en-ZA" sz="1400" b="0" dirty="0">
                        <a:latin typeface="+mn-lt"/>
                      </a:endParaRPr>
                    </a:p>
                  </a:txBody>
                  <a:tcPr marL="91466" marR="91466" marT="34280" marB="34280"/>
                </a:tc>
                <a:tc>
                  <a:txBody>
                    <a:bodyPr/>
                    <a:lstStyle/>
                    <a:p>
                      <a:r>
                        <a:rPr lang="en-ZA" sz="1200" dirty="0" smtClean="0"/>
                        <a:t>FP&amp;M</a:t>
                      </a:r>
                      <a:endParaRPr lang="en-ZA" sz="1200" b="0" dirty="0">
                        <a:latin typeface="+mn-lt"/>
                      </a:endParaRPr>
                    </a:p>
                  </a:txBody>
                  <a:tcPr marL="91466" marR="91466" marT="34280" marB="34280"/>
                </a:tc>
                <a:tc>
                  <a:txBody>
                    <a:bodyPr/>
                    <a:lstStyle/>
                    <a:p>
                      <a:r>
                        <a:rPr lang="en-ZA" sz="1200" dirty="0" smtClean="0"/>
                        <a:t>GP</a:t>
                      </a:r>
                      <a:endParaRPr lang="en-ZA" sz="1200" b="0" dirty="0">
                        <a:latin typeface="+mn-lt"/>
                      </a:endParaRPr>
                    </a:p>
                  </a:txBody>
                  <a:tcPr marL="91466" marR="91466" marT="34280" marB="34280"/>
                </a:tc>
                <a:extLst>
                  <a:ext uri="{0D108BD9-81ED-4DB2-BD59-A6C34878D82A}">
                    <a16:rowId xmlns:a16="http://schemas.microsoft.com/office/drawing/2014/main" xmlns="" val="10007"/>
                  </a:ext>
                </a:extLst>
              </a:tr>
              <a:tr h="580548">
                <a:tc>
                  <a:txBody>
                    <a:bodyPr/>
                    <a:lstStyle/>
                    <a:p>
                      <a:r>
                        <a:rPr lang="en-ZA" sz="1400" dirty="0" smtClean="0"/>
                        <a:t>23</a:t>
                      </a:r>
                      <a:endParaRPr lang="en-ZA" sz="1400" dirty="0">
                        <a:latin typeface="+mn-lt"/>
                      </a:endParaRPr>
                    </a:p>
                  </a:txBody>
                  <a:tcPr marL="91466" marR="91466" marT="34280" marB="34280"/>
                </a:tc>
                <a:tc>
                  <a:txBody>
                    <a:bodyPr/>
                    <a:lstStyle/>
                    <a:p>
                      <a:r>
                        <a:rPr lang="en-ZA" sz="1400" dirty="0" smtClean="0"/>
                        <a:t>Bearing </a:t>
                      </a:r>
                      <a:r>
                        <a:rPr lang="en-ZA" sz="1400" dirty="0" err="1" smtClean="0"/>
                        <a:t>Lynk</a:t>
                      </a:r>
                      <a:endParaRPr lang="en-ZA" sz="1400" b="0" dirty="0">
                        <a:latin typeface="+mn-lt"/>
                      </a:endParaRPr>
                    </a:p>
                  </a:txBody>
                  <a:tcPr marL="91466" marR="91466" marT="34280" marB="34280"/>
                </a:tc>
                <a:tc>
                  <a:txBody>
                    <a:bodyPr/>
                    <a:lstStyle/>
                    <a:p>
                      <a:pPr algn="l" fontAlgn="b"/>
                      <a:r>
                        <a:rPr lang="en-ZA" sz="1400" u="none" strike="noStrike" kern="1200" baseline="0" dirty="0" smtClean="0"/>
                        <a:t>R       5 422 594,62</a:t>
                      </a:r>
                      <a:endParaRPr lang="en-ZA" sz="1400" b="0" i="0" u="none" strike="noStrike" kern="1200" baseline="0" dirty="0">
                        <a:solidFill>
                          <a:schemeClr val="dk1"/>
                        </a:solidFill>
                        <a:latin typeface="+mn-lt"/>
                        <a:ea typeface="+mn-ea"/>
                        <a:cs typeface="+mn-cs"/>
                      </a:endParaRPr>
                    </a:p>
                  </a:txBody>
                  <a:tcPr marL="6351" marR="6351" marT="4763" marB="0"/>
                </a:tc>
                <a:tc>
                  <a:txBody>
                    <a:bodyPr/>
                    <a:lstStyle/>
                    <a:p>
                      <a:r>
                        <a:rPr lang="en-ZA" sz="1400" dirty="0" smtClean="0"/>
                        <a:t>R0,00</a:t>
                      </a:r>
                      <a:endParaRPr lang="en-ZA" sz="1400" b="0" dirty="0">
                        <a:latin typeface="+mn-lt"/>
                      </a:endParaRPr>
                    </a:p>
                  </a:txBody>
                  <a:tcPr marL="91466" marR="91466" marT="34280" marB="34280"/>
                </a:tc>
                <a:tc>
                  <a:txBody>
                    <a:bodyPr/>
                    <a:lstStyle/>
                    <a:p>
                      <a:r>
                        <a:rPr lang="en-ZA" sz="1400" dirty="0" smtClean="0"/>
                        <a:t>50</a:t>
                      </a:r>
                      <a:endParaRPr lang="en-ZA" sz="1400" b="0" dirty="0">
                        <a:latin typeface="+mn-lt"/>
                      </a:endParaRPr>
                    </a:p>
                  </a:txBody>
                  <a:tcPr marL="91466" marR="91466" marT="34280" marB="34280"/>
                </a:tc>
                <a:tc>
                  <a:txBody>
                    <a:bodyPr/>
                    <a:lstStyle/>
                    <a:p>
                      <a:r>
                        <a:rPr lang="en-ZA" sz="1200" dirty="0" smtClean="0"/>
                        <a:t>SERV</a:t>
                      </a:r>
                      <a:endParaRPr lang="en-ZA" sz="1200" b="0" dirty="0">
                        <a:latin typeface="+mn-lt"/>
                      </a:endParaRPr>
                    </a:p>
                  </a:txBody>
                  <a:tcPr marL="91466" marR="91466" marT="34280" marB="34280"/>
                </a:tc>
                <a:tc>
                  <a:txBody>
                    <a:bodyPr/>
                    <a:lstStyle/>
                    <a:p>
                      <a:r>
                        <a:rPr lang="en-ZA" sz="1200" dirty="0" smtClean="0"/>
                        <a:t>KZN</a:t>
                      </a:r>
                      <a:endParaRPr lang="en-ZA" sz="1200" b="0" dirty="0">
                        <a:latin typeface="+mn-lt"/>
                      </a:endParaRPr>
                    </a:p>
                  </a:txBody>
                  <a:tcPr marL="91466" marR="91466" marT="34280" marB="34280"/>
                </a:tc>
                <a:extLst>
                  <a:ext uri="{0D108BD9-81ED-4DB2-BD59-A6C34878D82A}">
                    <a16:rowId xmlns:a16="http://schemas.microsoft.com/office/drawing/2014/main" xmlns="" val="10008"/>
                  </a:ext>
                </a:extLst>
              </a:tr>
              <a:tr h="471526">
                <a:tc>
                  <a:txBody>
                    <a:bodyPr/>
                    <a:lstStyle/>
                    <a:p>
                      <a:endParaRPr lang="en-ZA" sz="1400" dirty="0">
                        <a:latin typeface="+mn-lt"/>
                      </a:endParaRPr>
                    </a:p>
                  </a:txBody>
                  <a:tcPr marL="91466" marR="91466" marT="34280" marB="34280"/>
                </a:tc>
                <a:tc>
                  <a:txBody>
                    <a:bodyPr/>
                    <a:lstStyle/>
                    <a:p>
                      <a:r>
                        <a:rPr lang="en-ZA" sz="1400" baseline="0" dirty="0" smtClean="0"/>
                        <a:t>TOTAL :1/4/2019 to sept</a:t>
                      </a:r>
                      <a:endParaRPr lang="en-ZA" sz="1400" b="0" dirty="0">
                        <a:latin typeface="+mn-lt"/>
                      </a:endParaRPr>
                    </a:p>
                  </a:txBody>
                  <a:tcPr marL="91466" marR="91466" marT="34280" marB="34280"/>
                </a:tc>
                <a:tc>
                  <a:txBody>
                    <a:bodyPr/>
                    <a:lstStyle/>
                    <a:p>
                      <a:pPr algn="l" fontAlgn="b"/>
                      <a:r>
                        <a:rPr lang="en-ZA" sz="1400" u="none" strike="noStrike" dirty="0" smtClean="0">
                          <a:effectLst/>
                        </a:rPr>
                        <a:t> </a:t>
                      </a:r>
                      <a:r>
                        <a:rPr lang="en-ZA" sz="1400" u="none" strike="noStrike" kern="1200" baseline="0" dirty="0" smtClean="0"/>
                        <a:t> R  </a:t>
                      </a:r>
                      <a:r>
                        <a:rPr lang="en-ZA" sz="1400" dirty="0" smtClean="0"/>
                        <a:t> 91 668 150 ,66</a:t>
                      </a:r>
                      <a:endParaRPr lang="en-ZA" sz="1400" b="0" i="0" u="none" strike="noStrike" dirty="0">
                        <a:solidFill>
                          <a:srgbClr val="000000"/>
                        </a:solidFill>
                        <a:effectLst/>
                        <a:latin typeface="+mn-lt"/>
                        <a:cs typeface="Arial" panose="020B0604020202020204" pitchFamily="34" charset="0"/>
                      </a:endParaRPr>
                    </a:p>
                  </a:txBody>
                  <a:tcPr marL="6351" marR="6351" marT="4763" marB="0"/>
                </a:tc>
                <a:tc>
                  <a:txBody>
                    <a:bodyPr/>
                    <a:lstStyle/>
                    <a:p>
                      <a:r>
                        <a:rPr lang="en-ZA" sz="1400" dirty="0" smtClean="0"/>
                        <a:t> R8 769 514,39 </a:t>
                      </a:r>
                      <a:endParaRPr lang="en-ZA" sz="1400" b="0" dirty="0" smtClean="0">
                        <a:latin typeface="+mn-lt"/>
                      </a:endParaRPr>
                    </a:p>
                  </a:txBody>
                  <a:tcPr marL="91466" marR="91466" marT="34280" marB="34280"/>
                </a:tc>
                <a:tc>
                  <a:txBody>
                    <a:bodyPr/>
                    <a:lstStyle/>
                    <a:p>
                      <a:r>
                        <a:rPr lang="en-ZA" sz="1400" u="none" strike="noStrike" kern="1200" baseline="0" dirty="0" smtClean="0"/>
                        <a:t>3070</a:t>
                      </a:r>
                      <a:endParaRPr lang="en-ZA" sz="1400" b="0" dirty="0">
                        <a:latin typeface="+mn-lt"/>
                      </a:endParaRPr>
                    </a:p>
                  </a:txBody>
                  <a:tcPr marL="91466" marR="91466" marT="34280" marB="34280"/>
                </a:tc>
                <a:tc>
                  <a:txBody>
                    <a:bodyPr/>
                    <a:lstStyle/>
                    <a:p>
                      <a:endParaRPr lang="en-ZA" sz="1200" b="0" dirty="0">
                        <a:latin typeface="+mn-lt"/>
                      </a:endParaRPr>
                    </a:p>
                  </a:txBody>
                  <a:tcPr marL="91466" marR="91466" marT="34280" marB="34280"/>
                </a:tc>
                <a:tc>
                  <a:txBody>
                    <a:bodyPr/>
                    <a:lstStyle/>
                    <a:p>
                      <a:endParaRPr lang="en-ZA" sz="1200" b="0" dirty="0">
                        <a:latin typeface="+mn-lt"/>
                      </a:endParaRPr>
                    </a:p>
                  </a:txBody>
                  <a:tcPr marL="91466" marR="91466" marT="34280" marB="34280"/>
                </a:tc>
                <a:extLst>
                  <a:ext uri="{0D108BD9-81ED-4DB2-BD59-A6C34878D82A}">
                    <a16:rowId xmlns:a16="http://schemas.microsoft.com/office/drawing/2014/main" xmlns="" val="10010"/>
                  </a:ext>
                </a:extLst>
              </a:tr>
            </a:tbl>
          </a:graphicData>
        </a:graphic>
      </p:graphicFrame>
      <p:sp>
        <p:nvSpPr>
          <p:cNvPr id="61529" name="Slide Number Placeholder 3"/>
          <p:cNvSpPr>
            <a:spLocks noGrp="1"/>
          </p:cNvSpPr>
          <p:nvPr>
            <p:ph type="sldNum" sz="quarter" idx="12"/>
          </p:nvPr>
        </p:nvSpPr>
        <p:spPr bwMode="auto">
          <a:xfrm>
            <a:off x="7010400" y="5668569"/>
            <a:ext cx="213360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ea typeface="ＭＳ Ｐゴシック" pitchFamily="34" charset="-128"/>
              </a:defRPr>
            </a:lvl1pPr>
            <a:lvl2pPr marL="557213" indent="-214313">
              <a:spcBef>
                <a:spcPct val="20000"/>
              </a:spcBef>
              <a:buFont typeface="Arial" charset="0"/>
              <a:buChar char="–"/>
              <a:defRPr sz="2100">
                <a:solidFill>
                  <a:schemeClr val="tx1"/>
                </a:solidFill>
                <a:latin typeface="Calibri" pitchFamily="34" charset="0"/>
                <a:ea typeface="ＭＳ Ｐゴシック" pitchFamily="34" charset="-128"/>
              </a:defRPr>
            </a:lvl2pPr>
            <a:lvl3pPr marL="857250" indent="-171450">
              <a:spcBef>
                <a:spcPct val="20000"/>
              </a:spcBef>
              <a:buFont typeface="Arial" charset="0"/>
              <a:buChar char="•"/>
              <a:defRPr sz="1800">
                <a:solidFill>
                  <a:schemeClr val="tx1"/>
                </a:solidFill>
                <a:latin typeface="Calibri" pitchFamily="34" charset="0"/>
                <a:ea typeface="ＭＳ Ｐゴシック" pitchFamily="34" charset="-128"/>
              </a:defRPr>
            </a:lvl3pPr>
            <a:lvl4pPr marL="1200150" indent="-171450">
              <a:spcBef>
                <a:spcPct val="20000"/>
              </a:spcBef>
              <a:buFont typeface="Arial" charset="0"/>
              <a:buChar char="–"/>
              <a:defRPr sz="1500">
                <a:solidFill>
                  <a:schemeClr val="tx1"/>
                </a:solidFill>
                <a:latin typeface="Calibri" pitchFamily="34" charset="0"/>
                <a:ea typeface="ＭＳ Ｐゴシック" pitchFamily="34" charset="-128"/>
              </a:defRPr>
            </a:lvl4pPr>
            <a:lvl5pPr marL="1543050" indent="-171450">
              <a:spcBef>
                <a:spcPct val="20000"/>
              </a:spcBef>
              <a:buFont typeface="Arial" charset="0"/>
              <a:buChar char="»"/>
              <a:defRPr sz="1500">
                <a:solidFill>
                  <a:schemeClr val="tx1"/>
                </a:solidFill>
                <a:latin typeface="Calibri" pitchFamily="34" charset="0"/>
                <a:ea typeface="ＭＳ Ｐゴシック" pitchFamily="34" charset="-128"/>
              </a:defRPr>
            </a:lvl5pPr>
            <a:lvl6pPr marL="18859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6pPr>
            <a:lvl7pPr marL="22288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7pPr>
            <a:lvl8pPr marL="25717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8pPr>
            <a:lvl9pPr marL="29146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9pPr>
          </a:lstStyle>
          <a:p>
            <a:pPr defTabSz="685800">
              <a:spcBef>
                <a:spcPct val="0"/>
              </a:spcBef>
              <a:buNone/>
            </a:pPr>
            <a:fld id="{8517F13A-D2EC-4132-807D-9490946DD99B}" type="slidenum">
              <a:rPr lang="en-US" altLang="en-US" sz="900">
                <a:solidFill>
                  <a:srgbClr val="898989"/>
                </a:solidFill>
              </a:rPr>
              <a:pPr defTabSz="685800">
                <a:spcBef>
                  <a:spcPct val="0"/>
                </a:spcBef>
                <a:buNone/>
              </a:pPr>
              <a:t>89</a:t>
            </a:fld>
            <a:endParaRPr lang="en-US" altLang="en-US" sz="900">
              <a:solidFill>
                <a:srgbClr val="898989"/>
              </a:solidFill>
            </a:endParaRPr>
          </a:p>
        </p:txBody>
      </p:sp>
      <p:sp>
        <p:nvSpPr>
          <p:cNvPr id="5"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89</a:t>
            </a:r>
            <a:endParaRPr lang="en-ZA" sz="1200" dirty="0">
              <a:solidFill>
                <a:prstClr val="black"/>
              </a:solidFill>
            </a:endParaRPr>
          </a:p>
        </p:txBody>
      </p:sp>
    </p:spTree>
    <p:extLst>
      <p:ext uri="{BB962C8B-B14F-4D97-AF65-F5344CB8AC3E}">
        <p14:creationId xmlns:p14="http://schemas.microsoft.com/office/powerpoint/2010/main" xmlns="" val="12302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374391298"/>
              </p:ext>
            </p:extLst>
          </p:nvPr>
        </p:nvGraphicFramePr>
        <p:xfrm>
          <a:off x="228600" y="304800"/>
          <a:ext cx="5334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609600" y="626477"/>
            <a:ext cx="3239242" cy="338554"/>
          </a:xfrm>
          <a:prstGeom prst="rect">
            <a:avLst/>
          </a:prstGeom>
        </p:spPr>
        <p:txBody>
          <a:bodyPr wrap="square">
            <a:spAutoFit/>
          </a:bodyPr>
          <a:lstStyle/>
          <a:p>
            <a:pPr algn="ctr"/>
            <a:r>
              <a:rPr lang="en-ZA" sz="1600" b="1" dirty="0" smtClean="0">
                <a:solidFill>
                  <a:prstClr val="black"/>
                </a:solidFill>
              </a:rPr>
              <a:t>NDP Government Outcomes</a:t>
            </a:r>
            <a:endParaRPr lang="en-ZA" dirty="0">
              <a:solidFill>
                <a:prstClr val="black"/>
              </a:solidFill>
            </a:endParaRPr>
          </a:p>
        </p:txBody>
      </p:sp>
      <p:sp>
        <p:nvSpPr>
          <p:cNvPr id="12" name="Rectangle 11"/>
          <p:cNvSpPr/>
          <p:nvPr/>
        </p:nvSpPr>
        <p:spPr>
          <a:xfrm>
            <a:off x="179512" y="3855265"/>
            <a:ext cx="1917494" cy="2308324"/>
          </a:xfrm>
          <a:prstGeom prst="rect">
            <a:avLst/>
          </a:prstGeom>
        </p:spPr>
        <p:txBody>
          <a:bodyPr wrap="square">
            <a:spAutoFit/>
          </a:bodyPr>
          <a:lstStyle/>
          <a:p>
            <a:r>
              <a:rPr lang="en-ZA" sz="1200" dirty="0" smtClean="0">
                <a:solidFill>
                  <a:prstClr val="black"/>
                </a:solidFill>
              </a:rPr>
              <a:t>1. </a:t>
            </a:r>
            <a:r>
              <a:rPr lang="en-ZA" sz="1100" dirty="0" smtClean="0">
                <a:solidFill>
                  <a:prstClr val="black"/>
                </a:solidFill>
              </a:rPr>
              <a:t>DOL </a:t>
            </a:r>
            <a:r>
              <a:rPr lang="en-ZA" sz="1100" dirty="0">
                <a:solidFill>
                  <a:prstClr val="black"/>
                </a:solidFill>
              </a:rPr>
              <a:t>strategic objective 1, </a:t>
            </a:r>
            <a:r>
              <a:rPr lang="en-ZA" sz="1100" b="1" dirty="0">
                <a:solidFill>
                  <a:prstClr val="black"/>
                </a:solidFill>
              </a:rPr>
              <a:t>Outcome 4</a:t>
            </a:r>
          </a:p>
          <a:p>
            <a:r>
              <a:rPr lang="en-ZA" sz="1100" dirty="0" smtClean="0">
                <a:solidFill>
                  <a:prstClr val="black"/>
                </a:solidFill>
              </a:rPr>
              <a:t>Contribute </a:t>
            </a:r>
            <a:r>
              <a:rPr lang="en-ZA" sz="1100" dirty="0">
                <a:solidFill>
                  <a:prstClr val="black"/>
                </a:solidFill>
              </a:rPr>
              <a:t>to decent employment </a:t>
            </a:r>
            <a:r>
              <a:rPr lang="en-ZA" sz="1100" dirty="0" smtClean="0">
                <a:solidFill>
                  <a:prstClr val="black"/>
                </a:solidFill>
              </a:rPr>
              <a:t>creation</a:t>
            </a:r>
          </a:p>
          <a:p>
            <a:r>
              <a:rPr lang="en-ZA" sz="1100" dirty="0">
                <a:solidFill>
                  <a:prstClr val="black"/>
                </a:solidFill>
              </a:rPr>
              <a:t>	</a:t>
            </a:r>
            <a:endParaRPr lang="en-ZA" sz="1100" dirty="0" smtClean="0">
              <a:solidFill>
                <a:prstClr val="black"/>
              </a:solidFill>
            </a:endParaRPr>
          </a:p>
          <a:p>
            <a:r>
              <a:rPr lang="en-ZA" sz="1100" dirty="0" smtClean="0">
                <a:solidFill>
                  <a:prstClr val="black"/>
                </a:solidFill>
              </a:rPr>
              <a:t>2. DOL </a:t>
            </a:r>
            <a:r>
              <a:rPr lang="en-ZA" sz="1100" dirty="0">
                <a:solidFill>
                  <a:prstClr val="black"/>
                </a:solidFill>
              </a:rPr>
              <a:t>strategic objective 5, </a:t>
            </a:r>
            <a:r>
              <a:rPr lang="en-ZA" sz="1100" b="1" dirty="0">
                <a:solidFill>
                  <a:prstClr val="black"/>
                </a:solidFill>
              </a:rPr>
              <a:t>Outcome </a:t>
            </a:r>
            <a:r>
              <a:rPr lang="en-ZA" sz="1100" b="1" dirty="0" smtClean="0">
                <a:solidFill>
                  <a:prstClr val="black"/>
                </a:solidFill>
              </a:rPr>
              <a:t>13</a:t>
            </a:r>
            <a:r>
              <a:rPr lang="en-ZA" sz="1100" dirty="0">
                <a:solidFill>
                  <a:prstClr val="black"/>
                </a:solidFill>
              </a:rPr>
              <a:t/>
            </a:r>
            <a:br>
              <a:rPr lang="en-ZA" sz="1100" dirty="0">
                <a:solidFill>
                  <a:prstClr val="black"/>
                </a:solidFill>
              </a:rPr>
            </a:br>
            <a:r>
              <a:rPr lang="en-ZA" sz="1100" dirty="0" smtClean="0">
                <a:solidFill>
                  <a:prstClr val="black"/>
                </a:solidFill>
              </a:rPr>
              <a:t>  Strengthening </a:t>
            </a:r>
            <a:r>
              <a:rPr lang="en-ZA" sz="1100" dirty="0">
                <a:solidFill>
                  <a:prstClr val="black"/>
                </a:solidFill>
              </a:rPr>
              <a:t>social </a:t>
            </a:r>
            <a:r>
              <a:rPr lang="en-ZA" sz="1100" dirty="0" smtClean="0">
                <a:solidFill>
                  <a:prstClr val="black"/>
                </a:solidFill>
              </a:rPr>
              <a:t>          protection</a:t>
            </a:r>
            <a:r>
              <a:rPr lang="en-ZA" sz="1100" dirty="0">
                <a:solidFill>
                  <a:prstClr val="black"/>
                </a:solidFill>
              </a:rPr>
              <a:t>	</a:t>
            </a:r>
            <a:endParaRPr lang="en-ZA" sz="1100" dirty="0" smtClean="0">
              <a:solidFill>
                <a:prstClr val="black"/>
              </a:solidFill>
            </a:endParaRPr>
          </a:p>
          <a:p>
            <a:r>
              <a:rPr lang="en-ZA" sz="1100" dirty="0" smtClean="0">
                <a:solidFill>
                  <a:prstClr val="black"/>
                </a:solidFill>
              </a:rPr>
              <a:t>3. DOL </a:t>
            </a:r>
            <a:r>
              <a:rPr lang="en-ZA" sz="1100" dirty="0">
                <a:solidFill>
                  <a:prstClr val="black"/>
                </a:solidFill>
              </a:rPr>
              <a:t>strategic objective 8, </a:t>
            </a:r>
            <a:r>
              <a:rPr lang="en-ZA" sz="1100" b="1" dirty="0">
                <a:solidFill>
                  <a:prstClr val="black"/>
                </a:solidFill>
              </a:rPr>
              <a:t>Outcome </a:t>
            </a:r>
            <a:r>
              <a:rPr lang="en-ZA" sz="1100" b="1" dirty="0" smtClean="0">
                <a:solidFill>
                  <a:prstClr val="black"/>
                </a:solidFill>
              </a:rPr>
              <a:t>12</a:t>
            </a:r>
            <a:r>
              <a:rPr lang="en-ZA" sz="1100" dirty="0">
                <a:solidFill>
                  <a:prstClr val="black"/>
                </a:solidFill>
              </a:rPr>
              <a:t/>
            </a:r>
            <a:br>
              <a:rPr lang="en-ZA" sz="1100" dirty="0">
                <a:solidFill>
                  <a:prstClr val="black"/>
                </a:solidFill>
              </a:rPr>
            </a:br>
            <a:r>
              <a:rPr lang="en-ZA" sz="1100" dirty="0">
                <a:solidFill>
                  <a:prstClr val="black"/>
                </a:solidFill>
              </a:rPr>
              <a:t>Strengthening institutional capacity of the Department </a:t>
            </a:r>
          </a:p>
        </p:txBody>
      </p:sp>
      <p:sp>
        <p:nvSpPr>
          <p:cNvPr id="13" name="Rectangle 12"/>
          <p:cNvSpPr/>
          <p:nvPr/>
        </p:nvSpPr>
        <p:spPr>
          <a:xfrm>
            <a:off x="2555776" y="3827212"/>
            <a:ext cx="3060872" cy="2716128"/>
          </a:xfrm>
          <a:prstGeom prst="rect">
            <a:avLst/>
          </a:prstGeom>
        </p:spPr>
        <p:txBody>
          <a:bodyPr wrap="square">
            <a:spAutoFit/>
          </a:bodyPr>
          <a:lstStyle/>
          <a:p>
            <a:r>
              <a:rPr lang="en-ZA" sz="1200" dirty="0" smtClean="0">
                <a:solidFill>
                  <a:prstClr val="black"/>
                </a:solidFill>
              </a:rPr>
              <a:t>1. </a:t>
            </a:r>
            <a:r>
              <a:rPr lang="en-ZA" sz="1050" b="1" dirty="0">
                <a:solidFill>
                  <a:prstClr val="black"/>
                </a:solidFill>
              </a:rPr>
              <a:t>Outcome </a:t>
            </a:r>
            <a:r>
              <a:rPr lang="en-ZA" sz="1050" b="1" dirty="0" smtClean="0">
                <a:solidFill>
                  <a:prstClr val="black"/>
                </a:solidFill>
              </a:rPr>
              <a:t>12</a:t>
            </a:r>
          </a:p>
          <a:p>
            <a:r>
              <a:rPr lang="en-ZA" sz="1050" dirty="0" smtClean="0">
                <a:solidFill>
                  <a:prstClr val="black"/>
                </a:solidFill>
              </a:rPr>
              <a:t>      Ensure Financial sustainability</a:t>
            </a:r>
            <a:endParaRPr lang="en-ZA" sz="1050" dirty="0">
              <a:solidFill>
                <a:prstClr val="black"/>
              </a:solidFill>
            </a:endParaRPr>
          </a:p>
          <a:p>
            <a:r>
              <a:rPr lang="en-ZA" sz="1050" dirty="0" smtClean="0">
                <a:solidFill>
                  <a:prstClr val="black"/>
                </a:solidFill>
              </a:rPr>
              <a:t>2.  </a:t>
            </a:r>
            <a:r>
              <a:rPr lang="en-ZA" sz="1050" b="1" dirty="0" smtClean="0">
                <a:solidFill>
                  <a:prstClr val="black"/>
                </a:solidFill>
              </a:rPr>
              <a:t>Outcome 13</a:t>
            </a:r>
          </a:p>
          <a:p>
            <a:pPr marL="171450" indent="-171450">
              <a:buFont typeface="Arial" panose="020B0604020202020204" pitchFamily="34" charset="0"/>
              <a:buChar char="•"/>
            </a:pPr>
            <a:r>
              <a:rPr lang="en-ZA" sz="1050" dirty="0" smtClean="0">
                <a:solidFill>
                  <a:prstClr val="black"/>
                </a:solidFill>
              </a:rPr>
              <a:t>Improve </a:t>
            </a:r>
            <a:r>
              <a:rPr lang="en-ZA" sz="1050" dirty="0">
                <a:solidFill>
                  <a:prstClr val="black"/>
                </a:solidFill>
              </a:rPr>
              <a:t>service </a:t>
            </a:r>
            <a:r>
              <a:rPr lang="en-ZA" sz="1050" dirty="0" smtClean="0">
                <a:solidFill>
                  <a:prstClr val="black"/>
                </a:solidFill>
              </a:rPr>
              <a:t>delivery</a:t>
            </a:r>
          </a:p>
          <a:p>
            <a:pPr marL="171450" indent="-171450">
              <a:buFont typeface="Arial" panose="020B0604020202020204" pitchFamily="34" charset="0"/>
              <a:buChar char="•"/>
            </a:pPr>
            <a:r>
              <a:rPr lang="en-ZA" sz="1050" dirty="0" smtClean="0">
                <a:solidFill>
                  <a:prstClr val="black"/>
                </a:solidFill>
              </a:rPr>
              <a:t> Strengthen Institutional capacity of the Fund</a:t>
            </a:r>
          </a:p>
          <a:p>
            <a:pPr marL="171450" indent="-171450">
              <a:buFont typeface="Arial" panose="020B0604020202020204" pitchFamily="34" charset="0"/>
              <a:buChar char="•"/>
            </a:pPr>
            <a:r>
              <a:rPr lang="en-ZA" sz="1050" dirty="0" smtClean="0">
                <a:solidFill>
                  <a:prstClr val="black"/>
                </a:solidFill>
              </a:rPr>
              <a:t> Provide easy to use services through multiple                       </a:t>
            </a:r>
          </a:p>
          <a:p>
            <a:r>
              <a:rPr lang="en-ZA" sz="1050" dirty="0" smtClean="0">
                <a:solidFill>
                  <a:prstClr val="black"/>
                </a:solidFill>
              </a:rPr>
              <a:t>         access points.</a:t>
            </a:r>
            <a:endParaRPr lang="en-ZA" sz="1050" dirty="0">
              <a:solidFill>
                <a:prstClr val="black"/>
              </a:solidFill>
            </a:endParaRPr>
          </a:p>
          <a:p>
            <a:r>
              <a:rPr lang="en-ZA" sz="1050" dirty="0" smtClean="0">
                <a:solidFill>
                  <a:prstClr val="black"/>
                </a:solidFill>
              </a:rPr>
              <a:t>3.   </a:t>
            </a:r>
            <a:r>
              <a:rPr lang="en-ZA" sz="1050" b="1" dirty="0" smtClean="0">
                <a:solidFill>
                  <a:prstClr val="black"/>
                </a:solidFill>
              </a:rPr>
              <a:t>Outcome 13:</a:t>
            </a:r>
          </a:p>
          <a:p>
            <a:r>
              <a:rPr lang="en-ZA" sz="1050" dirty="0">
                <a:solidFill>
                  <a:prstClr val="black"/>
                </a:solidFill>
              </a:rPr>
              <a:t> </a:t>
            </a:r>
            <a:r>
              <a:rPr lang="en-ZA" sz="1050" dirty="0" smtClean="0">
                <a:solidFill>
                  <a:prstClr val="black"/>
                </a:solidFill>
              </a:rPr>
              <a:t>     Collaborate with Stakeholders to Improve         </a:t>
            </a:r>
          </a:p>
          <a:p>
            <a:r>
              <a:rPr lang="en-ZA" sz="1050" dirty="0">
                <a:solidFill>
                  <a:prstClr val="black"/>
                </a:solidFill>
              </a:rPr>
              <a:t> </a:t>
            </a:r>
            <a:r>
              <a:rPr lang="en-ZA" sz="1050" dirty="0" smtClean="0">
                <a:solidFill>
                  <a:prstClr val="black"/>
                </a:solidFill>
              </a:rPr>
              <a:t>     compliance with UIF acts</a:t>
            </a:r>
          </a:p>
          <a:p>
            <a:r>
              <a:rPr lang="en-ZA" sz="1050" dirty="0" smtClean="0">
                <a:solidFill>
                  <a:prstClr val="black"/>
                </a:solidFill>
              </a:rPr>
              <a:t>4</a:t>
            </a:r>
            <a:r>
              <a:rPr lang="en-ZA" sz="1050" dirty="0">
                <a:solidFill>
                  <a:prstClr val="black"/>
                </a:solidFill>
              </a:rPr>
              <a:t>. </a:t>
            </a:r>
            <a:r>
              <a:rPr lang="en-ZA" sz="1050" dirty="0" smtClean="0">
                <a:solidFill>
                  <a:prstClr val="black"/>
                </a:solidFill>
              </a:rPr>
              <a:t>  </a:t>
            </a:r>
            <a:r>
              <a:rPr lang="en-ZA" sz="1050" b="1" dirty="0" smtClean="0">
                <a:solidFill>
                  <a:prstClr val="black"/>
                </a:solidFill>
              </a:rPr>
              <a:t>Outcome 4:</a:t>
            </a:r>
          </a:p>
          <a:p>
            <a:r>
              <a:rPr lang="en-ZA" sz="1050" dirty="0" smtClean="0">
                <a:solidFill>
                  <a:prstClr val="black"/>
                </a:solidFill>
              </a:rPr>
              <a:t>      Enhance employability of UIF                                  </a:t>
            </a:r>
          </a:p>
          <a:p>
            <a:r>
              <a:rPr lang="en-ZA" sz="1050" dirty="0">
                <a:solidFill>
                  <a:prstClr val="black"/>
                </a:solidFill>
              </a:rPr>
              <a:t> </a:t>
            </a:r>
            <a:r>
              <a:rPr lang="en-ZA" sz="1050" dirty="0" smtClean="0">
                <a:solidFill>
                  <a:prstClr val="black"/>
                </a:solidFill>
              </a:rPr>
              <a:t>     beneficiaries, enable  entrepreneurship and  </a:t>
            </a:r>
          </a:p>
          <a:p>
            <a:r>
              <a:rPr lang="en-ZA" sz="1050" dirty="0">
                <a:solidFill>
                  <a:prstClr val="black"/>
                </a:solidFill>
              </a:rPr>
              <a:t> </a:t>
            </a:r>
            <a:r>
              <a:rPr lang="en-ZA" sz="1050" dirty="0" smtClean="0">
                <a:solidFill>
                  <a:prstClr val="black"/>
                </a:solidFill>
              </a:rPr>
              <a:t>     preserve jobs</a:t>
            </a:r>
          </a:p>
          <a:p>
            <a:pPr algn="just"/>
            <a:r>
              <a:rPr lang="en-ZA" sz="1100" dirty="0">
                <a:solidFill>
                  <a:prstClr val="black"/>
                </a:solidFill>
              </a:rPr>
              <a:t> </a:t>
            </a:r>
            <a:r>
              <a:rPr lang="en-ZA" sz="1100" dirty="0" smtClean="0">
                <a:solidFill>
                  <a:prstClr val="black"/>
                </a:solidFill>
              </a:rPr>
              <a:t>    </a:t>
            </a:r>
            <a:endParaRPr lang="en-ZA" sz="1100" dirty="0">
              <a:solidFill>
                <a:prstClr val="black"/>
              </a:solidFill>
            </a:endParaRPr>
          </a:p>
          <a:p>
            <a:pPr algn="just"/>
            <a:endParaRPr lang="en-ZA" sz="1100" dirty="0">
              <a:solidFill>
                <a:prstClr val="black"/>
              </a:solidFill>
            </a:endParaRPr>
          </a:p>
        </p:txBody>
      </p:sp>
      <p:graphicFrame>
        <p:nvGraphicFramePr>
          <p:cNvPr id="14" name="Diagram 13"/>
          <p:cNvGraphicFramePr/>
          <p:nvPr>
            <p:extLst>
              <p:ext uri="{D42A27DB-BD31-4B8C-83A1-F6EECF244321}">
                <p14:modId xmlns:p14="http://schemas.microsoft.com/office/powerpoint/2010/main" xmlns="" val="529986802"/>
              </p:ext>
            </p:extLst>
          </p:nvPr>
        </p:nvGraphicFramePr>
        <p:xfrm>
          <a:off x="5410200" y="1392198"/>
          <a:ext cx="3429000" cy="508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5780905" y="5566378"/>
            <a:ext cx="2930636" cy="646331"/>
          </a:xfrm>
          <a:prstGeom prst="rect">
            <a:avLst/>
          </a:prstGeom>
        </p:spPr>
        <p:txBody>
          <a:bodyPr wrap="square">
            <a:spAutoFit/>
          </a:bodyPr>
          <a:lstStyle/>
          <a:p>
            <a:pPr algn="just"/>
            <a:r>
              <a:rPr lang="en-ZA" sz="1200" dirty="0">
                <a:solidFill>
                  <a:prstClr val="black"/>
                </a:solidFill>
              </a:rPr>
              <a:t>Maintain effective systems of internal control as required by the Public Finance Management Act</a:t>
            </a:r>
          </a:p>
        </p:txBody>
      </p:sp>
      <p:sp>
        <p:nvSpPr>
          <p:cNvPr id="16" name="Rectangle 15"/>
          <p:cNvSpPr/>
          <p:nvPr/>
        </p:nvSpPr>
        <p:spPr>
          <a:xfrm>
            <a:off x="5504906" y="5777660"/>
            <a:ext cx="223765" cy="223765"/>
          </a:xfrm>
          <a:prstGeom prst="rect">
            <a:avLst/>
          </a:pr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818408" y="3472934"/>
            <a:ext cx="838200" cy="369332"/>
          </a:xfrm>
          <a:prstGeom prst="rect">
            <a:avLst/>
          </a:prstGeom>
          <a:noFill/>
        </p:spPr>
        <p:txBody>
          <a:bodyPr wrap="square" rtlCol="0">
            <a:spAutoFit/>
          </a:bodyPr>
          <a:lstStyle/>
          <a:p>
            <a:pPr algn="ctr"/>
            <a:r>
              <a:rPr lang="en-ZA" dirty="0" smtClean="0">
                <a:solidFill>
                  <a:prstClr val="black"/>
                </a:solidFill>
              </a:rPr>
              <a:t>DOL</a:t>
            </a:r>
            <a:endParaRPr lang="en-ZA" dirty="0">
              <a:solidFill>
                <a:prstClr val="black"/>
              </a:solidFill>
            </a:endParaRPr>
          </a:p>
        </p:txBody>
      </p:sp>
      <p:sp>
        <p:nvSpPr>
          <p:cNvPr id="18" name="TextBox 17"/>
          <p:cNvSpPr txBox="1"/>
          <p:nvPr/>
        </p:nvSpPr>
        <p:spPr>
          <a:xfrm>
            <a:off x="2819400" y="3472934"/>
            <a:ext cx="2514600" cy="369332"/>
          </a:xfrm>
          <a:prstGeom prst="rect">
            <a:avLst/>
          </a:prstGeom>
          <a:noFill/>
        </p:spPr>
        <p:txBody>
          <a:bodyPr wrap="square" rtlCol="0">
            <a:spAutoFit/>
          </a:bodyPr>
          <a:lstStyle/>
          <a:p>
            <a:pPr algn="ctr"/>
            <a:r>
              <a:rPr lang="en-ZA" dirty="0" smtClean="0">
                <a:solidFill>
                  <a:prstClr val="black"/>
                </a:solidFill>
              </a:rPr>
              <a:t>UIF Strategic Objectives</a:t>
            </a:r>
            <a:endParaRPr lang="en-ZA" dirty="0">
              <a:solidFill>
                <a:prstClr val="black"/>
              </a:solidFill>
            </a:endParaRPr>
          </a:p>
        </p:txBody>
      </p:sp>
      <p:sp>
        <p:nvSpPr>
          <p:cNvPr id="19" name="Title 1"/>
          <p:cNvSpPr>
            <a:spLocks noGrp="1"/>
          </p:cNvSpPr>
          <p:nvPr>
            <p:ph type="title"/>
          </p:nvPr>
        </p:nvSpPr>
        <p:spPr>
          <a:xfrm>
            <a:off x="5004048" y="350704"/>
            <a:ext cx="3962400" cy="990600"/>
          </a:xfrm>
        </p:spPr>
        <p:txBody>
          <a:bodyPr/>
          <a:lstStyle/>
          <a:p>
            <a:r>
              <a:rPr lang="en-ZA" sz="1800" b="1" dirty="0" smtClean="0"/>
              <a:t>Service Delivery Outcomes &amp; Strategic Goals</a:t>
            </a:r>
            <a:endParaRPr lang="en-ZA" sz="1800" b="1" dirty="0"/>
          </a:p>
        </p:txBody>
      </p:sp>
      <p:sp>
        <p:nvSpPr>
          <p:cNvPr id="21" name="TextBox 20"/>
          <p:cNvSpPr txBox="1"/>
          <p:nvPr/>
        </p:nvSpPr>
        <p:spPr>
          <a:xfrm>
            <a:off x="8303466" y="305432"/>
            <a:ext cx="432048" cy="276999"/>
          </a:xfrm>
          <a:prstGeom prst="rect">
            <a:avLst/>
          </a:prstGeom>
          <a:solidFill>
            <a:schemeClr val="accent2"/>
          </a:solidFill>
        </p:spPr>
        <p:txBody>
          <a:bodyPr wrap="square" rtlCol="0">
            <a:spAutoFit/>
          </a:bodyPr>
          <a:lstStyle/>
          <a:p>
            <a:r>
              <a:rPr lang="en-ZA" sz="1200" dirty="0" smtClean="0">
                <a:solidFill>
                  <a:prstClr val="black"/>
                </a:solidFill>
              </a:rPr>
              <a:t>9</a:t>
            </a:r>
            <a:endParaRPr lang="en-ZA" sz="1200" dirty="0">
              <a:solidFill>
                <a:prstClr val="black"/>
              </a:solidFill>
            </a:endParaRPr>
          </a:p>
        </p:txBody>
      </p:sp>
    </p:spTree>
    <p:extLst>
      <p:ext uri="{BB962C8B-B14F-4D97-AF65-F5344CB8AC3E}">
        <p14:creationId xmlns:p14="http://schemas.microsoft.com/office/powerpoint/2010/main" xmlns="" val="41946529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100" b="1" dirty="0" smtClean="0">
                <a:solidFill>
                  <a:prstClr val="black"/>
                </a:solidFill>
              </a:rPr>
              <a:t>NOT APPROVED STILL AT COMPLIANCE STAGE</a:t>
            </a:r>
            <a:endParaRPr lang="en-ZA" sz="1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35864941"/>
              </p:ext>
            </p:extLst>
          </p:nvPr>
        </p:nvGraphicFramePr>
        <p:xfrm>
          <a:off x="323528" y="1700808"/>
          <a:ext cx="8597871" cy="4176464"/>
        </p:xfrm>
        <a:graphic>
          <a:graphicData uri="http://schemas.openxmlformats.org/drawingml/2006/table">
            <a:tbl>
              <a:tblPr firstRow="1" bandRow="1">
                <a:tableStyleId>{69012ECD-51FC-41F1-AA8D-1B2483CD663E}</a:tableStyleId>
              </a:tblPr>
              <a:tblGrid>
                <a:gridCol w="432048">
                  <a:extLst>
                    <a:ext uri="{9D8B030D-6E8A-4147-A177-3AD203B41FA5}">
                      <a16:colId xmlns:a16="http://schemas.microsoft.com/office/drawing/2014/main" xmlns="" val="20000"/>
                    </a:ext>
                  </a:extLst>
                </a:gridCol>
                <a:gridCol w="2290612">
                  <a:extLst>
                    <a:ext uri="{9D8B030D-6E8A-4147-A177-3AD203B41FA5}">
                      <a16:colId xmlns:a16="http://schemas.microsoft.com/office/drawing/2014/main" xmlns="" val="20001"/>
                    </a:ext>
                  </a:extLst>
                </a:gridCol>
                <a:gridCol w="1309788">
                  <a:extLst>
                    <a:ext uri="{9D8B030D-6E8A-4147-A177-3AD203B41FA5}">
                      <a16:colId xmlns:a16="http://schemas.microsoft.com/office/drawing/2014/main" xmlns="" val="20002"/>
                    </a:ext>
                  </a:extLst>
                </a:gridCol>
                <a:gridCol w="839679">
                  <a:extLst>
                    <a:ext uri="{9D8B030D-6E8A-4147-A177-3AD203B41FA5}">
                      <a16:colId xmlns:a16="http://schemas.microsoft.com/office/drawing/2014/main" xmlns="" val="20003"/>
                    </a:ext>
                  </a:extLst>
                </a:gridCol>
                <a:gridCol w="1003085">
                  <a:extLst>
                    <a:ext uri="{9D8B030D-6E8A-4147-A177-3AD203B41FA5}">
                      <a16:colId xmlns:a16="http://schemas.microsoft.com/office/drawing/2014/main" xmlns="" val="20004"/>
                    </a:ext>
                  </a:extLst>
                </a:gridCol>
                <a:gridCol w="2722659">
                  <a:extLst>
                    <a:ext uri="{9D8B030D-6E8A-4147-A177-3AD203B41FA5}">
                      <a16:colId xmlns:a16="http://schemas.microsoft.com/office/drawing/2014/main" xmlns="" val="20005"/>
                    </a:ext>
                  </a:extLst>
                </a:gridCol>
              </a:tblGrid>
              <a:tr h="589297">
                <a:tc>
                  <a:txBody>
                    <a:bodyPr/>
                    <a:lstStyle/>
                    <a:p>
                      <a:r>
                        <a:rPr lang="en-ZA" sz="1100" dirty="0" smtClean="0"/>
                        <a:t>#</a:t>
                      </a:r>
                      <a:endParaRPr lang="en-ZA" sz="1100" dirty="0"/>
                    </a:p>
                  </a:txBody>
                  <a:tcPr marT="34290" marB="34290"/>
                </a:tc>
                <a:tc>
                  <a:txBody>
                    <a:bodyPr/>
                    <a:lstStyle/>
                    <a:p>
                      <a:r>
                        <a:rPr lang="en-ZA" sz="1400" kern="1200" dirty="0" smtClean="0"/>
                        <a:t>Name of company</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No of employees</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SETA</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Province</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Progress</a:t>
                      </a:r>
                      <a:endParaRPr lang="en-ZA" sz="1400" b="1" kern="1200" dirty="0">
                        <a:solidFill>
                          <a:schemeClr val="tx1"/>
                        </a:solidFill>
                        <a:latin typeface="+mn-lt"/>
                        <a:ea typeface="+mn-ea"/>
                        <a:cs typeface="+mn-cs"/>
                      </a:endParaRPr>
                    </a:p>
                  </a:txBody>
                  <a:tcPr marT="34290" marB="34290"/>
                </a:tc>
                <a:extLst>
                  <a:ext uri="{0D108BD9-81ED-4DB2-BD59-A6C34878D82A}">
                    <a16:rowId xmlns:a16="http://schemas.microsoft.com/office/drawing/2014/main" xmlns="" val="10000"/>
                  </a:ext>
                </a:extLst>
              </a:tr>
              <a:tr h="514813">
                <a:tc>
                  <a:txBody>
                    <a:bodyPr/>
                    <a:lstStyle/>
                    <a:p>
                      <a:pPr marL="0" algn="l" defTabSz="457200" rtl="0" eaLnBrk="1" latinLnBrk="0" hangingPunct="1"/>
                      <a:r>
                        <a:rPr lang="en-ZA" sz="1400" kern="1200" dirty="0" smtClean="0"/>
                        <a:t>24</a:t>
                      </a:r>
                      <a:endParaRPr lang="en-ZA" sz="1400" b="1" kern="1200" dirty="0">
                        <a:solidFill>
                          <a:schemeClr val="lt1"/>
                        </a:solidFill>
                        <a:latin typeface="+mn-lt"/>
                        <a:ea typeface="+mn-ea"/>
                        <a:cs typeface="+mn-cs"/>
                      </a:endParaRPr>
                    </a:p>
                  </a:txBody>
                  <a:tcPr marT="34290" marB="34290"/>
                </a:tc>
                <a:tc>
                  <a:txBody>
                    <a:bodyPr/>
                    <a:lstStyle/>
                    <a:p>
                      <a:pPr marL="0" algn="l" defTabSz="457200" rtl="0" eaLnBrk="1" fontAlgn="b" latinLnBrk="0" hangingPunct="1"/>
                      <a:r>
                        <a:rPr lang="en-ZA" sz="1400" kern="1200" dirty="0" smtClean="0"/>
                        <a:t>Africa People  Movers (PTY) LTD</a:t>
                      </a:r>
                      <a:endParaRPr lang="en-ZA" sz="1400" b="1" kern="1200" dirty="0">
                        <a:solidFill>
                          <a:schemeClr val="tx1"/>
                        </a:solidFill>
                        <a:latin typeface="+mn-lt"/>
                        <a:ea typeface="+mn-ea"/>
                        <a:cs typeface="+mn-cs"/>
                      </a:endParaRPr>
                    </a:p>
                  </a:txBody>
                  <a:tcPr marL="9525" marR="9525" marT="7144" marB="0" anchor="b"/>
                </a:tc>
                <a:tc>
                  <a:txBody>
                    <a:bodyPr/>
                    <a:lstStyle/>
                    <a:p>
                      <a:pPr algn="ctr" fontAlgn="b"/>
                      <a:r>
                        <a:rPr lang="en-ZA" sz="1400" kern="1200" dirty="0" smtClean="0"/>
                        <a:t>146</a:t>
                      </a:r>
                      <a:endParaRPr lang="en-ZA" sz="1400" b="1" kern="1200" dirty="0">
                        <a:solidFill>
                          <a:schemeClr val="tx1"/>
                        </a:solidFill>
                        <a:latin typeface="+mn-lt"/>
                        <a:ea typeface="+mn-ea"/>
                        <a:cs typeface="+mn-cs"/>
                      </a:endParaRPr>
                    </a:p>
                  </a:txBody>
                  <a:tcPr marL="9525" marR="9525" marT="7144" marB="0" anchor="b"/>
                </a:tc>
                <a:tc>
                  <a:txBody>
                    <a:bodyPr/>
                    <a:lstStyle/>
                    <a:p>
                      <a:r>
                        <a:rPr lang="en-ZA" sz="1400" kern="1200" dirty="0" smtClean="0"/>
                        <a:t>TETA</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GP</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recommended</a:t>
                      </a:r>
                      <a:endParaRPr lang="en-ZA" sz="1400" b="1" kern="1200" dirty="0" smtClean="0">
                        <a:solidFill>
                          <a:schemeClr val="tx1"/>
                        </a:solidFill>
                        <a:latin typeface="+mn-lt"/>
                        <a:ea typeface="+mn-ea"/>
                        <a:cs typeface="+mn-cs"/>
                      </a:endParaRPr>
                    </a:p>
                  </a:txBody>
                  <a:tcPr marT="34290" marB="34290"/>
                </a:tc>
                <a:extLst>
                  <a:ext uri="{0D108BD9-81ED-4DB2-BD59-A6C34878D82A}">
                    <a16:rowId xmlns:a16="http://schemas.microsoft.com/office/drawing/2014/main" xmlns="" val="10001"/>
                  </a:ext>
                </a:extLst>
              </a:tr>
              <a:tr h="454875">
                <a:tc>
                  <a:txBody>
                    <a:bodyPr/>
                    <a:lstStyle/>
                    <a:p>
                      <a:pPr marL="0" algn="l" defTabSz="457200" rtl="0" eaLnBrk="1" latinLnBrk="0" hangingPunct="1"/>
                      <a:r>
                        <a:rPr lang="en-ZA" sz="1400" kern="1200" dirty="0" smtClean="0"/>
                        <a:t>25</a:t>
                      </a:r>
                      <a:endParaRPr lang="en-ZA" sz="1400" b="1" kern="1200" dirty="0">
                        <a:solidFill>
                          <a:schemeClr val="lt1"/>
                        </a:solidFill>
                        <a:latin typeface="+mn-lt"/>
                        <a:ea typeface="+mn-ea"/>
                        <a:cs typeface="+mn-cs"/>
                      </a:endParaRPr>
                    </a:p>
                  </a:txBody>
                  <a:tcPr marT="34290" marB="34290"/>
                </a:tc>
                <a:tc>
                  <a:txBody>
                    <a:bodyPr/>
                    <a:lstStyle/>
                    <a:p>
                      <a:pPr marL="0" algn="l" defTabSz="457200" rtl="0" eaLnBrk="1" fontAlgn="b" latinLnBrk="0" hangingPunct="1"/>
                      <a:r>
                        <a:rPr lang="en-ZA" sz="1400" kern="1200" dirty="0" err="1" smtClean="0"/>
                        <a:t>Essa</a:t>
                      </a:r>
                      <a:r>
                        <a:rPr lang="en-ZA" sz="1400" kern="1200" dirty="0" smtClean="0"/>
                        <a:t> Steel</a:t>
                      </a:r>
                      <a:endParaRPr lang="en-ZA" sz="1400" b="1" kern="1200" dirty="0">
                        <a:solidFill>
                          <a:schemeClr val="tx1"/>
                        </a:solidFill>
                        <a:latin typeface="+mn-lt"/>
                        <a:ea typeface="+mn-ea"/>
                        <a:cs typeface="+mn-cs"/>
                      </a:endParaRPr>
                    </a:p>
                  </a:txBody>
                  <a:tcPr marL="9525" marR="9525" marT="7144" marB="0" anchor="b"/>
                </a:tc>
                <a:tc>
                  <a:txBody>
                    <a:bodyPr/>
                    <a:lstStyle/>
                    <a:p>
                      <a:pPr algn="ctr"/>
                      <a:r>
                        <a:rPr lang="en-ZA" sz="1400" kern="1200" dirty="0" smtClean="0"/>
                        <a:t>186</a:t>
                      </a:r>
                      <a:endParaRPr lang="en-ZA" sz="1400" b="1" kern="1200" dirty="0">
                        <a:solidFill>
                          <a:schemeClr val="tx1"/>
                        </a:solidFill>
                        <a:latin typeface="+mn-lt"/>
                        <a:ea typeface="+mn-ea"/>
                        <a:cs typeface="+mn-cs"/>
                      </a:endParaRPr>
                    </a:p>
                  </a:txBody>
                  <a:tcPr marL="9525" marR="9525" marT="7144" marB="0" anchor="ctr"/>
                </a:tc>
                <a:tc>
                  <a:txBody>
                    <a:bodyPr/>
                    <a:lstStyle/>
                    <a:p>
                      <a:r>
                        <a:rPr lang="en-ZA" sz="1400" kern="1200" dirty="0" smtClean="0"/>
                        <a:t>MER</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GP</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recommended</a:t>
                      </a:r>
                      <a:endParaRPr lang="en-ZA" sz="1400" b="1" kern="1200" dirty="0" smtClean="0">
                        <a:solidFill>
                          <a:schemeClr val="tx1"/>
                        </a:solidFill>
                        <a:latin typeface="+mn-lt"/>
                        <a:ea typeface="+mn-ea"/>
                        <a:cs typeface="+mn-cs"/>
                      </a:endParaRPr>
                    </a:p>
                  </a:txBody>
                  <a:tcPr marT="34290" marB="34290"/>
                </a:tc>
                <a:extLst>
                  <a:ext uri="{0D108BD9-81ED-4DB2-BD59-A6C34878D82A}">
                    <a16:rowId xmlns:a16="http://schemas.microsoft.com/office/drawing/2014/main" xmlns="" val="10006"/>
                  </a:ext>
                </a:extLst>
              </a:tr>
              <a:tr h="439610">
                <a:tc>
                  <a:txBody>
                    <a:bodyPr/>
                    <a:lstStyle/>
                    <a:p>
                      <a:pPr marL="0" algn="l" defTabSz="457200" rtl="0" eaLnBrk="1" latinLnBrk="0" hangingPunct="1"/>
                      <a:r>
                        <a:rPr lang="en-ZA" sz="1400" kern="1200" dirty="0" smtClean="0"/>
                        <a:t>26</a:t>
                      </a:r>
                      <a:endParaRPr lang="en-ZA" sz="1400" b="1" kern="1200" dirty="0">
                        <a:solidFill>
                          <a:schemeClr val="lt1"/>
                        </a:solidFill>
                        <a:latin typeface="+mn-lt"/>
                        <a:ea typeface="+mn-ea"/>
                        <a:cs typeface="+mn-cs"/>
                      </a:endParaRPr>
                    </a:p>
                  </a:txBody>
                  <a:tcPr marT="34290" marB="34290"/>
                </a:tc>
                <a:tc>
                  <a:txBody>
                    <a:bodyPr/>
                    <a:lstStyle/>
                    <a:p>
                      <a:pPr marL="0" algn="l" defTabSz="457200" rtl="0" eaLnBrk="1" fontAlgn="ctr" latinLnBrk="0" hangingPunct="1"/>
                      <a:r>
                        <a:rPr lang="en-ZA" sz="1400" kern="1200" dirty="0" smtClean="0"/>
                        <a:t>Beaches Clothing </a:t>
                      </a:r>
                      <a:endParaRPr lang="en-ZA" sz="1400" b="1" kern="1200" dirty="0">
                        <a:solidFill>
                          <a:schemeClr val="tx1"/>
                        </a:solidFill>
                        <a:latin typeface="+mn-lt"/>
                        <a:ea typeface="+mn-ea"/>
                        <a:cs typeface="+mn-cs"/>
                      </a:endParaRPr>
                    </a:p>
                  </a:txBody>
                  <a:tcPr marL="9525" marR="9525" marT="7144" marB="0" anchor="ctr"/>
                </a:tc>
                <a:tc>
                  <a:txBody>
                    <a:bodyPr/>
                    <a:lstStyle/>
                    <a:p>
                      <a:pPr algn="ctr" fontAlgn="ctr"/>
                      <a:r>
                        <a:rPr lang="en-ZA" sz="1400" kern="1200" dirty="0" smtClean="0"/>
                        <a:t>97</a:t>
                      </a:r>
                      <a:endParaRPr lang="en-ZA" sz="1400" b="1" kern="1200" dirty="0">
                        <a:solidFill>
                          <a:schemeClr val="tx1"/>
                        </a:solidFill>
                        <a:latin typeface="+mn-lt"/>
                        <a:ea typeface="+mn-ea"/>
                        <a:cs typeface="+mn-cs"/>
                      </a:endParaRPr>
                    </a:p>
                  </a:txBody>
                  <a:tcPr marL="9525" marR="9525" marT="7144" marB="0" anchor="ctr"/>
                </a:tc>
                <a:tc>
                  <a:txBody>
                    <a:bodyPr/>
                    <a:lstStyle/>
                    <a:p>
                      <a:r>
                        <a:rPr lang="en-ZA" sz="1400" kern="1200" dirty="0" smtClean="0"/>
                        <a:t>FP&amp;M</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WC</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recommended</a:t>
                      </a:r>
                      <a:endParaRPr lang="en-ZA" sz="1400" b="1" kern="1200" dirty="0" smtClean="0">
                        <a:solidFill>
                          <a:schemeClr val="tx1"/>
                        </a:solidFill>
                        <a:latin typeface="+mn-lt"/>
                        <a:ea typeface="+mn-ea"/>
                        <a:cs typeface="+mn-cs"/>
                      </a:endParaRPr>
                    </a:p>
                  </a:txBody>
                  <a:tcPr marT="34290" marB="34290"/>
                </a:tc>
                <a:extLst>
                  <a:ext uri="{0D108BD9-81ED-4DB2-BD59-A6C34878D82A}">
                    <a16:rowId xmlns:a16="http://schemas.microsoft.com/office/drawing/2014/main" xmlns="" val="10007"/>
                  </a:ext>
                </a:extLst>
              </a:tr>
              <a:tr h="439610">
                <a:tc>
                  <a:txBody>
                    <a:bodyPr/>
                    <a:lstStyle/>
                    <a:p>
                      <a:pPr marL="0" algn="l" defTabSz="457200" rtl="0" eaLnBrk="1" latinLnBrk="0" hangingPunct="1"/>
                      <a:r>
                        <a:rPr lang="en-ZA" sz="1400" kern="1200" dirty="0" smtClean="0"/>
                        <a:t>27</a:t>
                      </a:r>
                      <a:endParaRPr lang="en-ZA" sz="1400" b="1" kern="1200" dirty="0">
                        <a:solidFill>
                          <a:schemeClr val="lt1"/>
                        </a:solidFill>
                        <a:latin typeface="+mn-lt"/>
                        <a:ea typeface="+mn-ea"/>
                        <a:cs typeface="+mn-cs"/>
                      </a:endParaRPr>
                    </a:p>
                  </a:txBody>
                  <a:tcPr marT="34290" marB="34290"/>
                </a:tc>
                <a:tc>
                  <a:txBody>
                    <a:bodyPr/>
                    <a:lstStyle/>
                    <a:p>
                      <a:pPr marL="0" algn="l" defTabSz="457200" rtl="0" eaLnBrk="1" fontAlgn="b" latinLnBrk="0" hangingPunct="1"/>
                      <a:r>
                        <a:rPr lang="en-ZA" sz="1400" kern="1200" dirty="0" smtClean="0"/>
                        <a:t>Curve Auto Glass</a:t>
                      </a:r>
                      <a:endParaRPr lang="en-ZA" sz="1400" b="1" kern="1200" dirty="0">
                        <a:solidFill>
                          <a:schemeClr val="tx1"/>
                        </a:solidFill>
                        <a:latin typeface="+mn-lt"/>
                        <a:ea typeface="+mn-ea"/>
                        <a:cs typeface="+mn-cs"/>
                      </a:endParaRPr>
                    </a:p>
                  </a:txBody>
                  <a:tcPr marL="9525" marR="9525" marT="7144" marB="0" anchor="b"/>
                </a:tc>
                <a:tc>
                  <a:txBody>
                    <a:bodyPr/>
                    <a:lstStyle/>
                    <a:p>
                      <a:pPr algn="ctr" fontAlgn="ctr"/>
                      <a:r>
                        <a:rPr lang="en-ZA" sz="1400" kern="1200" dirty="0" smtClean="0"/>
                        <a:t>18</a:t>
                      </a:r>
                      <a:endParaRPr lang="en-ZA" sz="1400" b="1" kern="1200" dirty="0">
                        <a:solidFill>
                          <a:schemeClr val="tx1"/>
                        </a:solidFill>
                        <a:latin typeface="+mn-lt"/>
                        <a:ea typeface="+mn-ea"/>
                        <a:cs typeface="+mn-cs"/>
                      </a:endParaRPr>
                    </a:p>
                  </a:txBody>
                  <a:tcPr marL="9525" marR="9525" marT="7144" marB="0" anchor="ctr"/>
                </a:tc>
                <a:tc>
                  <a:txBody>
                    <a:bodyPr/>
                    <a:lstStyle/>
                    <a:p>
                      <a:r>
                        <a:rPr lang="en-ZA" sz="1400" kern="1200" dirty="0" smtClean="0"/>
                        <a:t>MER</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NW</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recommended</a:t>
                      </a:r>
                      <a:endParaRPr lang="en-ZA" sz="1400" b="1" kern="1200" dirty="0" smtClean="0">
                        <a:solidFill>
                          <a:schemeClr val="tx1"/>
                        </a:solidFill>
                        <a:latin typeface="+mn-lt"/>
                        <a:ea typeface="+mn-ea"/>
                        <a:cs typeface="+mn-cs"/>
                      </a:endParaRPr>
                    </a:p>
                  </a:txBody>
                  <a:tcPr marT="34290" marB="34290"/>
                </a:tc>
                <a:extLst>
                  <a:ext uri="{0D108BD9-81ED-4DB2-BD59-A6C34878D82A}">
                    <a16:rowId xmlns:a16="http://schemas.microsoft.com/office/drawing/2014/main" xmlns="" val="10008"/>
                  </a:ext>
                </a:extLst>
              </a:tr>
              <a:tr h="439610">
                <a:tc>
                  <a:txBody>
                    <a:bodyPr/>
                    <a:lstStyle/>
                    <a:p>
                      <a:pPr marL="0" algn="l" defTabSz="457200" rtl="0" eaLnBrk="1" latinLnBrk="0" hangingPunct="1"/>
                      <a:r>
                        <a:rPr lang="en-ZA" sz="1400" kern="1200" dirty="0" smtClean="0"/>
                        <a:t>28</a:t>
                      </a:r>
                      <a:endParaRPr lang="en-ZA" sz="1400" b="1" kern="1200" dirty="0">
                        <a:solidFill>
                          <a:schemeClr val="lt1"/>
                        </a:solidFill>
                        <a:latin typeface="+mn-lt"/>
                        <a:ea typeface="+mn-ea"/>
                        <a:cs typeface="+mn-cs"/>
                      </a:endParaRPr>
                    </a:p>
                  </a:txBody>
                  <a:tcPr marT="34290" marB="34290"/>
                </a:tc>
                <a:tc>
                  <a:txBody>
                    <a:bodyPr/>
                    <a:lstStyle/>
                    <a:p>
                      <a:pPr marL="0" algn="l" defTabSz="457200" rtl="0" eaLnBrk="1" fontAlgn="b" latinLnBrk="0" hangingPunct="1"/>
                      <a:r>
                        <a:rPr lang="en-ZA" sz="1400" kern="1200" dirty="0" err="1" smtClean="0"/>
                        <a:t>Mabe</a:t>
                      </a:r>
                      <a:r>
                        <a:rPr lang="en-ZA" sz="1400" kern="1200" dirty="0" smtClean="0"/>
                        <a:t> </a:t>
                      </a:r>
                      <a:r>
                        <a:rPr lang="en-ZA" sz="1400" kern="1200" dirty="0" err="1" smtClean="0"/>
                        <a:t>Tinyi</a:t>
                      </a:r>
                      <a:endParaRPr lang="en-ZA" sz="1400" b="1" kern="1200" dirty="0">
                        <a:solidFill>
                          <a:schemeClr val="tx1"/>
                        </a:solidFill>
                        <a:latin typeface="+mn-lt"/>
                        <a:ea typeface="+mn-ea"/>
                        <a:cs typeface="+mn-cs"/>
                      </a:endParaRPr>
                    </a:p>
                  </a:txBody>
                  <a:tcPr marL="9525" marR="9525" marT="7144" marB="0" anchor="b"/>
                </a:tc>
                <a:tc>
                  <a:txBody>
                    <a:bodyPr/>
                    <a:lstStyle/>
                    <a:p>
                      <a:pPr algn="ctr" fontAlgn="b"/>
                      <a:r>
                        <a:rPr lang="en-ZA" sz="1400" kern="1200" dirty="0" smtClean="0"/>
                        <a:t>56</a:t>
                      </a:r>
                      <a:endParaRPr lang="en-ZA" sz="1400" b="1" kern="1200" dirty="0">
                        <a:solidFill>
                          <a:schemeClr val="tx1"/>
                        </a:solidFill>
                        <a:latin typeface="+mn-lt"/>
                        <a:ea typeface="+mn-ea"/>
                        <a:cs typeface="+mn-cs"/>
                      </a:endParaRPr>
                    </a:p>
                  </a:txBody>
                  <a:tcPr marL="9525" marR="9525" marT="7144" marB="0" anchor="b"/>
                </a:tc>
                <a:tc>
                  <a:txBody>
                    <a:bodyPr/>
                    <a:lstStyle/>
                    <a:p>
                      <a:r>
                        <a:rPr lang="en-ZA" sz="1400" kern="1200" dirty="0" smtClean="0"/>
                        <a:t>SERV</a:t>
                      </a:r>
                      <a:endParaRPr lang="en-ZA" sz="1400" b="1" kern="1200" dirty="0" smtClean="0">
                        <a:solidFill>
                          <a:schemeClr val="tx1"/>
                        </a:solidFill>
                        <a:latin typeface="+mn-lt"/>
                        <a:ea typeface="+mn-ea"/>
                        <a:cs typeface="+mn-cs"/>
                      </a:endParaRPr>
                    </a:p>
                  </a:txBody>
                  <a:tcPr marT="34290" marB="34290"/>
                </a:tc>
                <a:tc>
                  <a:txBody>
                    <a:bodyPr/>
                    <a:lstStyle/>
                    <a:p>
                      <a:r>
                        <a:rPr lang="en-ZA" sz="1400" kern="1200" dirty="0" smtClean="0"/>
                        <a:t>LIM</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Approved</a:t>
                      </a:r>
                      <a:endParaRPr lang="en-ZA" sz="1400" b="1" kern="1200" dirty="0" smtClean="0">
                        <a:solidFill>
                          <a:schemeClr val="tx1"/>
                        </a:solidFill>
                        <a:latin typeface="+mn-lt"/>
                        <a:ea typeface="+mn-ea"/>
                        <a:cs typeface="+mn-cs"/>
                      </a:endParaRPr>
                    </a:p>
                  </a:txBody>
                  <a:tcPr marT="34290" marB="34290"/>
                </a:tc>
                <a:extLst>
                  <a:ext uri="{0D108BD9-81ED-4DB2-BD59-A6C34878D82A}">
                    <a16:rowId xmlns:a16="http://schemas.microsoft.com/office/drawing/2014/main" xmlns="" val="10002"/>
                  </a:ext>
                </a:extLst>
              </a:tr>
              <a:tr h="606553">
                <a:tc>
                  <a:txBody>
                    <a:bodyPr/>
                    <a:lstStyle/>
                    <a:p>
                      <a:pPr marL="0" algn="l" defTabSz="457200" rtl="0" eaLnBrk="1" latinLnBrk="0" hangingPunct="1"/>
                      <a:r>
                        <a:rPr lang="en-ZA" sz="1400" kern="1200" dirty="0" smtClean="0"/>
                        <a:t>29</a:t>
                      </a:r>
                      <a:endParaRPr lang="en-ZA" sz="1400" b="1" kern="1200" dirty="0">
                        <a:solidFill>
                          <a:schemeClr val="lt1"/>
                        </a:solidFill>
                        <a:latin typeface="+mn-lt"/>
                        <a:ea typeface="+mn-ea"/>
                        <a:cs typeface="+mn-cs"/>
                      </a:endParaRPr>
                    </a:p>
                  </a:txBody>
                  <a:tcPr marT="34290" marB="34290"/>
                </a:tc>
                <a:tc>
                  <a:txBody>
                    <a:bodyPr/>
                    <a:lstStyle/>
                    <a:p>
                      <a:pPr marL="0" algn="l" defTabSz="457200" rtl="0" eaLnBrk="1" fontAlgn="b" latinLnBrk="0" hangingPunct="1"/>
                      <a:r>
                        <a:rPr lang="en-ZA" sz="1400" kern="1200" dirty="0" smtClean="0"/>
                        <a:t>De </a:t>
                      </a:r>
                      <a:r>
                        <a:rPr lang="en-ZA" sz="1400" kern="1200" dirty="0" err="1" smtClean="0"/>
                        <a:t>Haans</a:t>
                      </a:r>
                      <a:endParaRPr lang="en-ZA" sz="1400" b="1" kern="1200" dirty="0">
                        <a:solidFill>
                          <a:schemeClr val="tx1"/>
                        </a:solidFill>
                        <a:latin typeface="+mn-lt"/>
                        <a:ea typeface="+mn-ea"/>
                        <a:cs typeface="+mn-cs"/>
                      </a:endParaRPr>
                    </a:p>
                  </a:txBody>
                  <a:tcPr marL="9525" marR="9525" marT="7144" marB="0" anchor="b"/>
                </a:tc>
                <a:tc>
                  <a:txBody>
                    <a:bodyPr/>
                    <a:lstStyle/>
                    <a:p>
                      <a:pPr algn="ctr" fontAlgn="b"/>
                      <a:r>
                        <a:rPr lang="en-ZA" sz="1400" kern="1200" dirty="0" smtClean="0"/>
                        <a:t>91</a:t>
                      </a:r>
                      <a:endParaRPr lang="en-ZA" sz="1400" b="1" kern="1200" dirty="0">
                        <a:solidFill>
                          <a:schemeClr val="tx1"/>
                        </a:solidFill>
                        <a:latin typeface="+mn-lt"/>
                        <a:ea typeface="+mn-ea"/>
                        <a:cs typeface="+mn-cs"/>
                      </a:endParaRPr>
                    </a:p>
                  </a:txBody>
                  <a:tcPr marL="9525" marR="9525" marT="7144" marB="0" anchor="b"/>
                </a:tc>
                <a:tc>
                  <a:txBody>
                    <a:bodyPr/>
                    <a:lstStyle/>
                    <a:p>
                      <a:r>
                        <a:rPr lang="en-ZA" sz="1400" kern="1200" dirty="0" smtClean="0"/>
                        <a:t>MER</a:t>
                      </a:r>
                      <a:endParaRPr lang="en-ZA" sz="1400" b="1" kern="1200" dirty="0">
                        <a:solidFill>
                          <a:schemeClr val="tx1"/>
                        </a:solidFill>
                        <a:latin typeface="+mn-lt"/>
                        <a:ea typeface="+mn-ea"/>
                        <a:cs typeface="+mn-cs"/>
                      </a:endParaRPr>
                    </a:p>
                  </a:txBody>
                  <a:tcPr marT="34290" marB="34290"/>
                </a:tc>
                <a:tc>
                  <a:txBody>
                    <a:bodyPr/>
                    <a:lstStyle/>
                    <a:p>
                      <a:r>
                        <a:rPr lang="en-ZA" sz="1400" kern="1200" dirty="0" smtClean="0"/>
                        <a:t>WC</a:t>
                      </a:r>
                      <a:endParaRPr lang="en-ZA" sz="1400" b="1" kern="1200" dirty="0" smtClean="0">
                        <a:solidFill>
                          <a:schemeClr val="tx1"/>
                        </a:solidFill>
                        <a:latin typeface="+mn-lt"/>
                        <a:ea typeface="+mn-ea"/>
                        <a:cs typeface="+mn-cs"/>
                      </a:endParaRPr>
                    </a:p>
                  </a:txBody>
                  <a:tcPr marT="34290" marB="34290"/>
                </a:tc>
                <a:tc>
                  <a:txBody>
                    <a:bodyPr/>
                    <a:lstStyle/>
                    <a:p>
                      <a:r>
                        <a:rPr lang="en-ZA" sz="1400" kern="1200" dirty="0" smtClean="0"/>
                        <a:t>recommended</a:t>
                      </a:r>
                      <a:endParaRPr lang="en-ZA" sz="1400" b="1" kern="1200" dirty="0" smtClean="0">
                        <a:solidFill>
                          <a:schemeClr val="tx1"/>
                        </a:solidFill>
                        <a:latin typeface="+mn-lt"/>
                        <a:ea typeface="+mn-ea"/>
                        <a:cs typeface="+mn-cs"/>
                      </a:endParaRPr>
                    </a:p>
                  </a:txBody>
                  <a:tcPr marT="34290" marB="34290"/>
                </a:tc>
                <a:extLst>
                  <a:ext uri="{0D108BD9-81ED-4DB2-BD59-A6C34878D82A}">
                    <a16:rowId xmlns:a16="http://schemas.microsoft.com/office/drawing/2014/main" xmlns="" val="10003"/>
                  </a:ext>
                </a:extLst>
              </a:tr>
              <a:tr h="692096">
                <a:tc>
                  <a:txBody>
                    <a:bodyPr/>
                    <a:lstStyle/>
                    <a:p>
                      <a:pPr marL="0" algn="l" defTabSz="457200" rtl="0" eaLnBrk="1" latinLnBrk="0" hangingPunct="1"/>
                      <a:endParaRPr lang="en-ZA" sz="1400" b="1" kern="1200" dirty="0">
                        <a:solidFill>
                          <a:schemeClr val="lt1"/>
                        </a:solidFill>
                        <a:latin typeface="+mn-lt"/>
                        <a:ea typeface="+mn-ea"/>
                        <a:cs typeface="+mn-cs"/>
                      </a:endParaRPr>
                    </a:p>
                  </a:txBody>
                  <a:tcPr marT="34290" marB="34290"/>
                </a:tc>
                <a:tc>
                  <a:txBody>
                    <a:bodyPr/>
                    <a:lstStyle/>
                    <a:p>
                      <a:pPr marL="0" algn="l" defTabSz="457200" rtl="0" eaLnBrk="1" fontAlgn="b" latinLnBrk="0" hangingPunct="1"/>
                      <a:endParaRPr lang="en-ZA" sz="1400" b="1" kern="1200" dirty="0">
                        <a:solidFill>
                          <a:schemeClr val="tx1"/>
                        </a:solidFill>
                        <a:latin typeface="+mn-lt"/>
                        <a:ea typeface="+mn-ea"/>
                        <a:cs typeface="+mn-cs"/>
                      </a:endParaRPr>
                    </a:p>
                  </a:txBody>
                  <a:tcPr marL="9525" marR="9525" marT="7144" marB="0" anchor="b"/>
                </a:tc>
                <a:tc>
                  <a:txBody>
                    <a:bodyPr/>
                    <a:lstStyle/>
                    <a:p>
                      <a:pPr algn="ctr" fontAlgn="b"/>
                      <a:endParaRPr lang="en-ZA" sz="1400" b="1" kern="1200" dirty="0">
                        <a:solidFill>
                          <a:schemeClr val="tx1"/>
                        </a:solidFill>
                        <a:latin typeface="+mn-lt"/>
                        <a:ea typeface="+mn-ea"/>
                        <a:cs typeface="+mn-cs"/>
                      </a:endParaRPr>
                    </a:p>
                  </a:txBody>
                  <a:tcPr marL="9525" marR="9525" marT="7144" marB="0" anchor="b"/>
                </a:tc>
                <a:tc>
                  <a:txBody>
                    <a:bodyPr/>
                    <a:lstStyle/>
                    <a:p>
                      <a:endParaRPr lang="en-ZA" sz="1400" b="1" kern="1200" dirty="0">
                        <a:solidFill>
                          <a:schemeClr val="tx1"/>
                        </a:solidFill>
                        <a:latin typeface="+mn-lt"/>
                        <a:ea typeface="+mn-ea"/>
                        <a:cs typeface="+mn-cs"/>
                      </a:endParaRPr>
                    </a:p>
                  </a:txBody>
                  <a:tcPr marT="34290" marB="34290"/>
                </a:tc>
                <a:tc>
                  <a:txBody>
                    <a:bodyPr/>
                    <a:lstStyle/>
                    <a:p>
                      <a:endParaRPr lang="en-ZA" sz="1400" b="1" kern="1200" dirty="0">
                        <a:solidFill>
                          <a:schemeClr val="tx1"/>
                        </a:solidFill>
                        <a:latin typeface="+mn-lt"/>
                        <a:ea typeface="+mn-ea"/>
                        <a:cs typeface="+mn-cs"/>
                      </a:endParaRPr>
                    </a:p>
                  </a:txBody>
                  <a:tcPr marT="34290" marB="34290"/>
                </a:tc>
                <a:tc>
                  <a:txBody>
                    <a:bodyPr/>
                    <a:lstStyle/>
                    <a:p>
                      <a:endParaRPr lang="en-ZA" sz="1400" b="1" kern="1200" dirty="0" smtClean="0">
                        <a:solidFill>
                          <a:schemeClr val="tx1"/>
                        </a:solidFill>
                        <a:latin typeface="+mn-lt"/>
                        <a:ea typeface="+mn-ea"/>
                        <a:cs typeface="+mn-cs"/>
                      </a:endParaRPr>
                    </a:p>
                  </a:txBody>
                  <a:tcPr marT="34290" marB="34290"/>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90</a:t>
            </a:fld>
            <a:endParaRPr lang="en-US" dirty="0"/>
          </a:p>
        </p:txBody>
      </p:sp>
      <p:sp>
        <p:nvSpPr>
          <p:cNvPr id="6"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90</a:t>
            </a:r>
            <a:endParaRPr lang="en-ZA" sz="1200" dirty="0">
              <a:solidFill>
                <a:prstClr val="black"/>
              </a:solidFill>
            </a:endParaRPr>
          </a:p>
        </p:txBody>
      </p:sp>
    </p:spTree>
    <p:extLst>
      <p:ext uri="{BB962C8B-B14F-4D97-AF65-F5344CB8AC3E}">
        <p14:creationId xmlns:p14="http://schemas.microsoft.com/office/powerpoint/2010/main" xmlns="" val="1977131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NOT RECOMMENDED</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52682068"/>
              </p:ext>
            </p:extLst>
          </p:nvPr>
        </p:nvGraphicFramePr>
        <p:xfrm>
          <a:off x="251556" y="1340769"/>
          <a:ext cx="8640961" cy="4472226"/>
        </p:xfrm>
        <a:graphic>
          <a:graphicData uri="http://schemas.openxmlformats.org/drawingml/2006/table">
            <a:tbl>
              <a:tblPr firstRow="1" bandRow="1">
                <a:tableStyleId>{BC89EF96-8CEA-46FF-86C4-4CE0E7609802}</a:tableStyleId>
              </a:tblPr>
              <a:tblGrid>
                <a:gridCol w="4211408">
                  <a:extLst>
                    <a:ext uri="{9D8B030D-6E8A-4147-A177-3AD203B41FA5}">
                      <a16:colId xmlns:a16="http://schemas.microsoft.com/office/drawing/2014/main" xmlns="" val="20000"/>
                    </a:ext>
                  </a:extLst>
                </a:gridCol>
                <a:gridCol w="1374689">
                  <a:extLst>
                    <a:ext uri="{9D8B030D-6E8A-4147-A177-3AD203B41FA5}">
                      <a16:colId xmlns:a16="http://schemas.microsoft.com/office/drawing/2014/main" xmlns="" val="20001"/>
                    </a:ext>
                  </a:extLst>
                </a:gridCol>
                <a:gridCol w="662220">
                  <a:extLst>
                    <a:ext uri="{9D8B030D-6E8A-4147-A177-3AD203B41FA5}">
                      <a16:colId xmlns:a16="http://schemas.microsoft.com/office/drawing/2014/main" xmlns="" val="20002"/>
                    </a:ext>
                  </a:extLst>
                </a:gridCol>
                <a:gridCol w="2392644">
                  <a:extLst>
                    <a:ext uri="{9D8B030D-6E8A-4147-A177-3AD203B41FA5}">
                      <a16:colId xmlns:a16="http://schemas.microsoft.com/office/drawing/2014/main" xmlns="" val="20003"/>
                    </a:ext>
                  </a:extLst>
                </a:gridCol>
              </a:tblGrid>
              <a:tr h="961319">
                <a:tc>
                  <a:txBody>
                    <a:bodyPr/>
                    <a:lstStyle/>
                    <a:p>
                      <a:r>
                        <a:rPr lang="en-ZA" sz="2000" dirty="0" smtClean="0"/>
                        <a:t>name</a:t>
                      </a:r>
                      <a:endParaRPr lang="en-ZA" sz="2000" dirty="0"/>
                    </a:p>
                  </a:txBody>
                  <a:tcPr/>
                </a:tc>
                <a:tc>
                  <a:txBody>
                    <a:bodyPr/>
                    <a:lstStyle/>
                    <a:p>
                      <a:r>
                        <a:rPr lang="en-ZA" sz="2000" dirty="0" smtClean="0"/>
                        <a:t># employees</a:t>
                      </a:r>
                      <a:endParaRPr lang="en-ZA" sz="2000" dirty="0"/>
                    </a:p>
                  </a:txBody>
                  <a:tcPr/>
                </a:tc>
                <a:tc>
                  <a:txBody>
                    <a:bodyPr/>
                    <a:lstStyle/>
                    <a:p>
                      <a:r>
                        <a:rPr lang="en-ZA" sz="2000" dirty="0" smtClean="0"/>
                        <a:t>SETA</a:t>
                      </a:r>
                      <a:endParaRPr lang="en-ZA" sz="2000" dirty="0"/>
                    </a:p>
                  </a:txBody>
                  <a:tcPr/>
                </a:tc>
                <a:tc>
                  <a:txBody>
                    <a:bodyPr/>
                    <a:lstStyle/>
                    <a:p>
                      <a:r>
                        <a:rPr lang="en-ZA" sz="2000" dirty="0" smtClean="0"/>
                        <a:t>Province</a:t>
                      </a:r>
                      <a:r>
                        <a:rPr lang="en-ZA" sz="2000" baseline="0" dirty="0" smtClean="0"/>
                        <a:t> </a:t>
                      </a:r>
                      <a:endParaRPr lang="en-ZA" sz="2000" dirty="0"/>
                    </a:p>
                  </a:txBody>
                  <a:tcPr/>
                </a:tc>
                <a:extLst>
                  <a:ext uri="{0D108BD9-81ED-4DB2-BD59-A6C34878D82A}">
                    <a16:rowId xmlns:a16="http://schemas.microsoft.com/office/drawing/2014/main" xmlns="" val="10000"/>
                  </a:ext>
                </a:extLst>
              </a:tr>
              <a:tr h="794134">
                <a:tc>
                  <a:txBody>
                    <a:bodyPr/>
                    <a:lstStyle/>
                    <a:p>
                      <a:r>
                        <a:rPr lang="en-ZA" sz="1600" u="none" strike="noStrike" baseline="0" dirty="0" smtClean="0"/>
                        <a:t>Southern Ambition 342 T/A Security </a:t>
                      </a:r>
                      <a:r>
                        <a:rPr lang="en-ZA" sz="1600" u="none" strike="noStrike" baseline="0" dirty="0" err="1" smtClean="0"/>
                        <a:t>Hyperstore</a:t>
                      </a:r>
                      <a:r>
                        <a:rPr lang="en-ZA" sz="1600" u="none" strike="noStrike" baseline="0" dirty="0" smtClean="0"/>
                        <a:t>		</a:t>
                      </a:r>
                      <a:endParaRPr lang="en-ZA" sz="1600" b="0" i="0" u="none" strike="noStrike" baseline="0" dirty="0" smtClean="0">
                        <a:solidFill>
                          <a:srgbClr val="000000"/>
                        </a:solidFill>
                        <a:latin typeface="Arial" panose="020B0604020202020204" pitchFamily="34" charset="0"/>
                        <a:cs typeface="Arial" panose="020B0604020202020204" pitchFamily="34" charset="0"/>
                      </a:endParaRPr>
                    </a:p>
                  </a:txBody>
                  <a:tcPr/>
                </a:tc>
                <a:tc>
                  <a:txBody>
                    <a:bodyPr/>
                    <a:lstStyle/>
                    <a:p>
                      <a:r>
                        <a:rPr lang="en-ZA" sz="1600" u="none" strike="noStrike" baseline="0" dirty="0" smtClean="0"/>
                        <a:t>35 </a:t>
                      </a:r>
                      <a:endParaRPr lang="en-ZA" sz="1600" b="0" i="0" u="none" strike="noStrike" baseline="0" dirty="0" smtClean="0">
                        <a:solidFill>
                          <a:srgbClr val="000000"/>
                        </a:solidFill>
                        <a:latin typeface="Arial Narrow"/>
                      </a:endParaRPr>
                    </a:p>
                  </a:txBody>
                  <a:tcPr/>
                </a:tc>
                <a:tc>
                  <a:txBody>
                    <a:bodyPr/>
                    <a:lstStyle/>
                    <a:p>
                      <a:pPr algn="ctr"/>
                      <a:r>
                        <a:rPr lang="en-ZA" sz="1600" u="none" strike="noStrike" baseline="0" dirty="0" smtClean="0"/>
                        <a:t>SAS</a:t>
                      </a:r>
                      <a:endParaRPr lang="en-ZA" sz="1600" b="0" i="0" u="none" strike="noStrike" baseline="0" dirty="0" smtClean="0">
                        <a:solidFill>
                          <a:srgbClr val="000000"/>
                        </a:solidFill>
                        <a:latin typeface="Arial Narrow"/>
                      </a:endParaRPr>
                    </a:p>
                  </a:txBody>
                  <a:tcPr/>
                </a:tc>
                <a:tc>
                  <a:txBody>
                    <a:bodyPr/>
                    <a:lstStyle/>
                    <a:p>
                      <a:r>
                        <a:rPr lang="en-ZA" sz="1600" dirty="0" smtClean="0"/>
                        <a:t>KZN</a:t>
                      </a:r>
                      <a:endParaRPr lang="en-ZA" sz="1600" dirty="0"/>
                    </a:p>
                  </a:txBody>
                  <a:tcPr/>
                </a:tc>
                <a:extLst>
                  <a:ext uri="{0D108BD9-81ED-4DB2-BD59-A6C34878D82A}">
                    <a16:rowId xmlns:a16="http://schemas.microsoft.com/office/drawing/2014/main" xmlns="" val="10001"/>
                  </a:ext>
                </a:extLst>
              </a:tr>
              <a:tr h="794134">
                <a:tc>
                  <a:txBody>
                    <a:bodyPr/>
                    <a:lstStyle/>
                    <a:p>
                      <a:r>
                        <a:rPr lang="en-ZA" sz="1600" u="none" strike="noStrike" baseline="0" dirty="0" err="1" smtClean="0"/>
                        <a:t>Mtelecoms</a:t>
                      </a:r>
                      <a:r>
                        <a:rPr lang="en-ZA" sz="1600" u="none" strike="noStrike" baseline="0" dirty="0" smtClean="0"/>
                        <a:t> Africa (Pty) Ltd		</a:t>
                      </a:r>
                      <a:endParaRPr lang="en-ZA" sz="1600" b="0" i="0" u="none" strike="noStrike" baseline="0" dirty="0" smtClean="0">
                        <a:solidFill>
                          <a:srgbClr val="000000"/>
                        </a:solidFill>
                        <a:latin typeface="Arial" panose="020B0604020202020204" pitchFamily="34" charset="0"/>
                        <a:cs typeface="Arial" panose="020B0604020202020204" pitchFamily="34" charset="0"/>
                      </a:endParaRPr>
                    </a:p>
                  </a:txBody>
                  <a:tcPr/>
                </a:tc>
                <a:tc>
                  <a:txBody>
                    <a:bodyPr/>
                    <a:lstStyle/>
                    <a:p>
                      <a:r>
                        <a:rPr lang="en-ZA" sz="1600" dirty="0" smtClean="0"/>
                        <a:t>348</a:t>
                      </a:r>
                      <a:endParaRPr lang="en-ZA" sz="1600" dirty="0"/>
                    </a:p>
                  </a:txBody>
                  <a:tcPr/>
                </a:tc>
                <a:tc>
                  <a:txBody>
                    <a:bodyPr/>
                    <a:lstStyle/>
                    <a:p>
                      <a:r>
                        <a:rPr lang="en-ZA" sz="1600" dirty="0" smtClean="0"/>
                        <a:t>MICT</a:t>
                      </a:r>
                      <a:endParaRPr lang="en-ZA" sz="1600" dirty="0"/>
                    </a:p>
                  </a:txBody>
                  <a:tcPr/>
                </a:tc>
                <a:tc>
                  <a:txBody>
                    <a:bodyPr/>
                    <a:lstStyle/>
                    <a:p>
                      <a:r>
                        <a:rPr lang="en-ZA" sz="1600" dirty="0" smtClean="0"/>
                        <a:t>GP</a:t>
                      </a:r>
                      <a:endParaRPr lang="en-ZA" sz="1600" dirty="0"/>
                    </a:p>
                  </a:txBody>
                  <a:tcPr/>
                </a:tc>
                <a:extLst>
                  <a:ext uri="{0D108BD9-81ED-4DB2-BD59-A6C34878D82A}">
                    <a16:rowId xmlns:a16="http://schemas.microsoft.com/office/drawing/2014/main" xmlns="" val="10002"/>
                  </a:ext>
                </a:extLst>
              </a:tr>
              <a:tr h="1128505">
                <a:tc>
                  <a:txBody>
                    <a:bodyPr/>
                    <a:lstStyle/>
                    <a:p>
                      <a:r>
                        <a:rPr lang="en-ZA" sz="1600" u="none" strike="noStrike" baseline="0" dirty="0" smtClean="0"/>
                        <a:t>	</a:t>
                      </a:r>
                    </a:p>
                    <a:p>
                      <a:r>
                        <a:rPr lang="en-ZA" sz="1600" u="none" strike="noStrike" baseline="0" dirty="0" err="1" smtClean="0"/>
                        <a:t>Mohatsela</a:t>
                      </a:r>
                      <a:r>
                        <a:rPr lang="en-ZA" sz="1600" u="none" strike="noStrike" baseline="0" dirty="0" smtClean="0"/>
                        <a:t> Events Management (Pty) Ltd	</a:t>
                      </a:r>
                      <a:endParaRPr lang="en-ZA" sz="1600" b="0" i="0" u="none" strike="noStrike" baseline="0" dirty="0" smtClean="0">
                        <a:solidFill>
                          <a:srgbClr val="000000"/>
                        </a:solidFill>
                        <a:latin typeface="Arial" panose="020B0604020202020204" pitchFamily="34" charset="0"/>
                        <a:cs typeface="Arial" panose="020B0604020202020204" pitchFamily="34" charset="0"/>
                      </a:endParaRPr>
                    </a:p>
                  </a:txBody>
                  <a:tcPr/>
                </a:tc>
                <a:tc>
                  <a:txBody>
                    <a:bodyPr/>
                    <a:lstStyle/>
                    <a:p>
                      <a:r>
                        <a:rPr lang="en-ZA" sz="1600" dirty="0" smtClean="0"/>
                        <a:t>15</a:t>
                      </a:r>
                      <a:endParaRPr lang="en-ZA" sz="1600" dirty="0"/>
                    </a:p>
                  </a:txBody>
                  <a:tcPr/>
                </a:tc>
                <a:tc>
                  <a:txBody>
                    <a:bodyPr/>
                    <a:lstStyle/>
                    <a:p>
                      <a:r>
                        <a:rPr lang="en-ZA" sz="1600" dirty="0" smtClean="0"/>
                        <a:t>SERV</a:t>
                      </a:r>
                      <a:endParaRPr lang="en-ZA" sz="1600" dirty="0"/>
                    </a:p>
                  </a:txBody>
                  <a:tcPr/>
                </a:tc>
                <a:tc>
                  <a:txBody>
                    <a:bodyPr/>
                    <a:lstStyle/>
                    <a:p>
                      <a:r>
                        <a:rPr lang="en-ZA" sz="1600" dirty="0" smtClean="0"/>
                        <a:t>GP</a:t>
                      </a:r>
                      <a:endParaRPr lang="en-ZA" sz="1600" dirty="0"/>
                    </a:p>
                  </a:txBody>
                  <a:tcPr/>
                </a:tc>
                <a:extLst>
                  <a:ext uri="{0D108BD9-81ED-4DB2-BD59-A6C34878D82A}">
                    <a16:rowId xmlns:a16="http://schemas.microsoft.com/office/drawing/2014/main" xmlns="" val="10003"/>
                  </a:ext>
                </a:extLst>
              </a:tr>
              <a:tr h="794134">
                <a:tc>
                  <a:txBody>
                    <a:bodyPr/>
                    <a:lstStyle/>
                    <a:p>
                      <a:r>
                        <a:rPr lang="en-ZA" sz="1600" u="none" strike="noStrike" baseline="0" dirty="0" smtClean="0"/>
                        <a:t>Starling Plumbers (Pty) Ltd			</a:t>
                      </a:r>
                      <a:endParaRPr lang="en-ZA" sz="1600" b="0" i="0" u="none" strike="noStrike" baseline="0" dirty="0" smtClean="0">
                        <a:solidFill>
                          <a:srgbClr val="000000"/>
                        </a:solidFill>
                        <a:latin typeface="Arial" panose="020B0604020202020204" pitchFamily="34" charset="0"/>
                        <a:cs typeface="Arial" panose="020B0604020202020204" pitchFamily="34" charset="0"/>
                      </a:endParaRPr>
                    </a:p>
                  </a:txBody>
                  <a:tcPr/>
                </a:tc>
                <a:tc>
                  <a:txBody>
                    <a:bodyPr/>
                    <a:lstStyle/>
                    <a:p>
                      <a:r>
                        <a:rPr lang="en-ZA" sz="1600" dirty="0" smtClean="0"/>
                        <a:t>25</a:t>
                      </a:r>
                      <a:endParaRPr lang="en-ZA" sz="1600" dirty="0"/>
                    </a:p>
                  </a:txBody>
                  <a:tcPr/>
                </a:tc>
                <a:tc>
                  <a:txBody>
                    <a:bodyPr/>
                    <a:lstStyle/>
                    <a:p>
                      <a:r>
                        <a:rPr lang="en-ZA" sz="1600" dirty="0" smtClean="0"/>
                        <a:t>CETA</a:t>
                      </a:r>
                      <a:endParaRPr lang="en-ZA" sz="1600" dirty="0"/>
                    </a:p>
                  </a:txBody>
                  <a:tcPr/>
                </a:tc>
                <a:tc>
                  <a:txBody>
                    <a:bodyPr/>
                    <a:lstStyle/>
                    <a:p>
                      <a:r>
                        <a:rPr lang="en-ZA" sz="1600" dirty="0" smtClean="0"/>
                        <a:t>KZN</a:t>
                      </a:r>
                      <a:endParaRPr lang="en-ZA" sz="1600" dirty="0"/>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91</a:t>
            </a:fld>
            <a:endParaRPr lang="en-US" dirty="0"/>
          </a:p>
        </p:txBody>
      </p:sp>
      <p:sp>
        <p:nvSpPr>
          <p:cNvPr id="6"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91</a:t>
            </a:r>
            <a:endParaRPr lang="en-ZA" sz="1200" dirty="0">
              <a:solidFill>
                <a:prstClr val="black"/>
              </a:solidFill>
            </a:endParaRPr>
          </a:p>
        </p:txBody>
      </p:sp>
    </p:spTree>
    <p:extLst>
      <p:ext uri="{BB962C8B-B14F-4D97-AF65-F5344CB8AC3E}">
        <p14:creationId xmlns:p14="http://schemas.microsoft.com/office/powerpoint/2010/main" xmlns="" val="31272988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33375" y="2708275"/>
            <a:ext cx="8229600" cy="1143000"/>
          </a:xfrm>
          <a:solidFill>
            <a:schemeClr val="bg1"/>
          </a:solidFill>
        </p:spPr>
        <p:txBody>
          <a:bodyPr/>
          <a:lstStyle/>
          <a:p>
            <a:r>
              <a:rPr lang="en-ZA" altLang="en-US" sz="3200" b="1" dirty="0">
                <a:solidFill>
                  <a:srgbClr val="00B0F0"/>
                </a:solidFill>
                <a:latin typeface="+mn-lt"/>
                <a:ea typeface="MS PGothic" pitchFamily="34" charset="-128"/>
                <a:cs typeface="Arial" panose="020B0604020202020204" pitchFamily="34" charset="0"/>
              </a:rPr>
              <a:t>TRAINING OF THE UNEMPLOYED (TOU)</a:t>
            </a: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92</a:t>
            </a:fld>
            <a:endParaRPr lang="en-US" dirty="0"/>
          </a:p>
        </p:txBody>
      </p:sp>
      <p:sp>
        <p:nvSpPr>
          <p:cNvPr id="4"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92</a:t>
            </a:r>
            <a:endParaRPr lang="en-ZA" sz="1200" dirty="0">
              <a:solidFill>
                <a:prstClr val="black"/>
              </a:solidFill>
            </a:endParaRPr>
          </a:p>
        </p:txBody>
      </p:sp>
    </p:spTree>
    <p:extLst>
      <p:ext uri="{BB962C8B-B14F-4D97-AF65-F5344CB8AC3E}">
        <p14:creationId xmlns:p14="http://schemas.microsoft.com/office/powerpoint/2010/main" xmlns="" val="21378077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FUNDING AGREEMENTS</a:t>
            </a:r>
            <a:endParaRPr lang="en-ZA" sz="2800" b="1" dirty="0"/>
          </a:p>
        </p:txBody>
      </p:sp>
      <p:sp>
        <p:nvSpPr>
          <p:cNvPr id="3" name="Content Placeholder 2"/>
          <p:cNvSpPr>
            <a:spLocks noGrp="1"/>
          </p:cNvSpPr>
          <p:nvPr>
            <p:ph idx="1"/>
          </p:nvPr>
        </p:nvSpPr>
        <p:spPr>
          <a:xfrm>
            <a:off x="457200" y="1417645"/>
            <a:ext cx="8229600" cy="4525963"/>
          </a:xfrm>
        </p:spPr>
        <p:txBody>
          <a:bodyPr/>
          <a:lstStyle/>
          <a:p>
            <a:r>
              <a:rPr lang="en-ZA" dirty="0" smtClean="0"/>
              <a:t>The UIF issued three (3) Requests for Partnership Proposals in the 2018/19 financial year and accepted other proposals from contributing entities.</a:t>
            </a:r>
          </a:p>
          <a:p>
            <a:r>
              <a:rPr lang="en-ZA" dirty="0" smtClean="0"/>
              <a:t>LAP prepared submissions to delegated authorities for recommended proposals. Not all recommended proposals are finalised. There are those that have been finalised with Funding Agreements, some with letters of approval and others still requiring submissions</a:t>
            </a:r>
          </a:p>
          <a:p>
            <a:pPr marL="457200" lvl="1" indent="0">
              <a:buNone/>
            </a:pPr>
            <a:endParaRPr lang="en-ZA" dirty="0" smtClean="0"/>
          </a:p>
        </p:txBody>
      </p:sp>
      <p:sp>
        <p:nvSpPr>
          <p:cNvPr id="4" name="Slide Number Placeholder 3"/>
          <p:cNvSpPr>
            <a:spLocks noGrp="1"/>
          </p:cNvSpPr>
          <p:nvPr>
            <p:ph type="sldNum" sz="quarter" idx="12"/>
          </p:nvPr>
        </p:nvSpPr>
        <p:spPr/>
        <p:txBody>
          <a:bodyPr/>
          <a:lstStyle/>
          <a:p>
            <a:fld id="{96CA8298-9D91-4CF9-AB6A-504DBB769D5D}" type="slidenum">
              <a:rPr lang="en-US" smtClean="0"/>
              <a:pPr/>
              <a:t>93</a:t>
            </a:fld>
            <a:endParaRPr lang="en-US" dirty="0"/>
          </a:p>
        </p:txBody>
      </p:sp>
      <p:sp>
        <p:nvSpPr>
          <p:cNvPr id="5"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93</a:t>
            </a:r>
            <a:endParaRPr lang="en-ZA" sz="1200" dirty="0">
              <a:solidFill>
                <a:prstClr val="black"/>
              </a:solidFill>
            </a:endParaRPr>
          </a:p>
        </p:txBody>
      </p:sp>
    </p:spTree>
    <p:extLst>
      <p:ext uri="{BB962C8B-B14F-4D97-AF65-F5344CB8AC3E}">
        <p14:creationId xmlns:p14="http://schemas.microsoft.com/office/powerpoint/2010/main" xmlns="" val="37490876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FUNDING AGREEMENTS</a:t>
            </a:r>
            <a:endParaRPr lang="en-ZA" sz="2800" b="1" dirty="0"/>
          </a:p>
        </p:txBody>
      </p:sp>
      <p:sp>
        <p:nvSpPr>
          <p:cNvPr id="3" name="Content Placeholder 2"/>
          <p:cNvSpPr>
            <a:spLocks noGrp="1"/>
          </p:cNvSpPr>
          <p:nvPr>
            <p:ph idx="1"/>
          </p:nvPr>
        </p:nvSpPr>
        <p:spPr>
          <a:xfrm>
            <a:off x="457200" y="1417645"/>
            <a:ext cx="8229600" cy="4525963"/>
          </a:xfrm>
        </p:spPr>
        <p:txBody>
          <a:bodyPr/>
          <a:lstStyle/>
          <a:p>
            <a:r>
              <a:rPr lang="en-ZA" dirty="0" smtClean="0"/>
              <a:t>The UIF have signed 46 Funding Agreements</a:t>
            </a:r>
          </a:p>
          <a:p>
            <a:r>
              <a:rPr lang="en-ZA" dirty="0" smtClean="0"/>
              <a:t>The total number of learners for the signed Funding Agreements is </a:t>
            </a:r>
            <a:r>
              <a:rPr lang="en-ZA" dirty="0"/>
              <a:t>84 </a:t>
            </a:r>
            <a:r>
              <a:rPr lang="en-ZA" dirty="0" smtClean="0"/>
              <a:t>783</a:t>
            </a:r>
          </a:p>
          <a:p>
            <a:r>
              <a:rPr lang="en-ZA" dirty="0" smtClean="0"/>
              <a:t>The total financial commitment is currently at </a:t>
            </a:r>
            <a:r>
              <a:rPr lang="pt-BR" dirty="0"/>
              <a:t>R 2 673 395 799.63</a:t>
            </a:r>
          </a:p>
          <a:p>
            <a:r>
              <a:rPr lang="pt-BR" dirty="0" smtClean="0"/>
              <a:t>The above amount is not necessarily for the 2019/20 financial year as the partnerships are varying in duration as adised by the LAP Committee to accomodate multi-year agreements</a:t>
            </a:r>
            <a:endParaRPr lang="pt-BR" dirty="0"/>
          </a:p>
          <a:p>
            <a:endParaRPr lang="en-ZA" dirty="0" smtClean="0"/>
          </a:p>
          <a:p>
            <a:pPr marL="457200" lvl="1" indent="0">
              <a:buNone/>
            </a:pPr>
            <a:endParaRPr lang="en-ZA" dirty="0" smtClean="0"/>
          </a:p>
        </p:txBody>
      </p:sp>
      <p:sp>
        <p:nvSpPr>
          <p:cNvPr id="4" name="Slide Number Placeholder 3"/>
          <p:cNvSpPr>
            <a:spLocks noGrp="1"/>
          </p:cNvSpPr>
          <p:nvPr>
            <p:ph type="sldNum" sz="quarter" idx="12"/>
          </p:nvPr>
        </p:nvSpPr>
        <p:spPr/>
        <p:txBody>
          <a:bodyPr/>
          <a:lstStyle/>
          <a:p>
            <a:fld id="{96CA8298-9D91-4CF9-AB6A-504DBB769D5D}" type="slidenum">
              <a:rPr lang="en-US" smtClean="0"/>
              <a:pPr/>
              <a:t>94</a:t>
            </a:fld>
            <a:endParaRPr lang="en-US" dirty="0"/>
          </a:p>
        </p:txBody>
      </p:sp>
      <p:sp>
        <p:nvSpPr>
          <p:cNvPr id="5"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94</a:t>
            </a:r>
            <a:endParaRPr lang="en-ZA" sz="1200" dirty="0">
              <a:solidFill>
                <a:prstClr val="black"/>
              </a:solidFill>
            </a:endParaRPr>
          </a:p>
        </p:txBody>
      </p:sp>
    </p:spTree>
    <p:extLst>
      <p:ext uri="{BB962C8B-B14F-4D97-AF65-F5344CB8AC3E}">
        <p14:creationId xmlns:p14="http://schemas.microsoft.com/office/powerpoint/2010/main" xmlns="" val="37776129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kern="0" dirty="0" smtClean="0">
                <a:latin typeface="Arial"/>
              </a:rPr>
              <a:t>SUMMARY</a:t>
            </a:r>
            <a:endParaRPr lang="en-ZA" sz="2800" dirty="0"/>
          </a:p>
        </p:txBody>
      </p:sp>
      <p:sp>
        <p:nvSpPr>
          <p:cNvPr id="16387" name="Content Placeholder 2"/>
          <p:cNvSpPr>
            <a:spLocks noGrp="1"/>
          </p:cNvSpPr>
          <p:nvPr>
            <p:ph idx="1"/>
          </p:nvPr>
        </p:nvSpPr>
        <p:spPr>
          <a:xfrm>
            <a:off x="457200" y="1192220"/>
            <a:ext cx="8229600" cy="5164137"/>
          </a:xfrm>
        </p:spPr>
        <p:txBody>
          <a:bodyPr/>
          <a:lstStyle/>
          <a:p>
            <a:pPr>
              <a:defRPr/>
            </a:pPr>
            <a:endParaRPr lang="en-ZA" altLang="en-US" sz="2400" dirty="0" smtClean="0"/>
          </a:p>
          <a:p>
            <a:pPr marL="457200" lvl="1" indent="0">
              <a:buFont typeface="Arial" panose="020B0604020202020204" pitchFamily="34" charset="0"/>
              <a:buNone/>
              <a:defRPr/>
            </a:pPr>
            <a:endParaRPr lang="en-ZA" altLang="en-US" sz="2000" dirty="0" smtClean="0"/>
          </a:p>
          <a:p>
            <a:pPr lvl="1">
              <a:defRPr/>
            </a:pPr>
            <a:endParaRPr lang="en-ZA" altLang="en-US" sz="20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55EB164-BCD4-482D-96AE-7F73432F670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95</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729232798"/>
              </p:ext>
            </p:extLst>
          </p:nvPr>
        </p:nvGraphicFramePr>
        <p:xfrm>
          <a:off x="323528" y="1417638"/>
          <a:ext cx="8568951" cy="4888420"/>
        </p:xfrm>
        <a:graphic>
          <a:graphicData uri="http://schemas.openxmlformats.org/drawingml/2006/table">
            <a:tbl>
              <a:tblPr firstRow="1" firstCol="1" bandRow="1">
                <a:tableStyleId>{16D9F66E-5EB9-4882-86FB-DCBF35E3C3E4}</a:tableStyleId>
              </a:tblPr>
              <a:tblGrid>
                <a:gridCol w="2016224">
                  <a:extLst>
                    <a:ext uri="{9D8B030D-6E8A-4147-A177-3AD203B41FA5}">
                      <a16:colId xmlns:a16="http://schemas.microsoft.com/office/drawing/2014/main" xmlns="" val="2778538153"/>
                    </a:ext>
                  </a:extLst>
                </a:gridCol>
                <a:gridCol w="1689267">
                  <a:extLst>
                    <a:ext uri="{9D8B030D-6E8A-4147-A177-3AD203B41FA5}">
                      <a16:colId xmlns:a16="http://schemas.microsoft.com/office/drawing/2014/main" xmlns="" val="3734661984"/>
                    </a:ext>
                  </a:extLst>
                </a:gridCol>
                <a:gridCol w="3263922">
                  <a:extLst>
                    <a:ext uri="{9D8B030D-6E8A-4147-A177-3AD203B41FA5}">
                      <a16:colId xmlns:a16="http://schemas.microsoft.com/office/drawing/2014/main" xmlns="" val="2982060993"/>
                    </a:ext>
                  </a:extLst>
                </a:gridCol>
                <a:gridCol w="1599538">
                  <a:extLst>
                    <a:ext uri="{9D8B030D-6E8A-4147-A177-3AD203B41FA5}">
                      <a16:colId xmlns:a16="http://schemas.microsoft.com/office/drawing/2014/main" xmlns="" val="20002"/>
                    </a:ext>
                  </a:extLst>
                </a:gridCol>
              </a:tblGrid>
              <a:tr h="1738684">
                <a:tc>
                  <a:txBody>
                    <a:bodyPr/>
                    <a:lstStyle/>
                    <a:p>
                      <a:pPr algn="l" fontAlgn="b"/>
                      <a:r>
                        <a:rPr lang="en-ZA" sz="1600" b="0" i="0" u="none" strike="noStrike" dirty="0">
                          <a:solidFill>
                            <a:srgbClr val="000000"/>
                          </a:solidFill>
                          <a:effectLst/>
                          <a:latin typeface="Calibri" panose="020F0502020204030204" pitchFamily="34" charset="0"/>
                        </a:rPr>
                        <a:t> </a:t>
                      </a:r>
                    </a:p>
                  </a:txBody>
                  <a:tcPr marL="0" marR="0" marT="0" marB="0" anchor="b"/>
                </a:tc>
                <a:tc>
                  <a:txBody>
                    <a:bodyPr/>
                    <a:lstStyle/>
                    <a:p>
                      <a:pPr algn="ctr" fontAlgn="ctr"/>
                      <a:r>
                        <a:rPr lang="en-ZA" sz="1600" b="1" i="0" u="none" strike="noStrike" dirty="0">
                          <a:solidFill>
                            <a:srgbClr val="000000"/>
                          </a:solidFill>
                          <a:effectLst/>
                          <a:latin typeface="Calibri" panose="020F0502020204030204" pitchFamily="34" charset="0"/>
                        </a:rPr>
                        <a:t>Number</a:t>
                      </a:r>
                    </a:p>
                  </a:txBody>
                  <a:tcPr marL="0" marR="0" marT="0" marB="0" anchor="ctr"/>
                </a:tc>
                <a:tc>
                  <a:txBody>
                    <a:bodyPr/>
                    <a:lstStyle/>
                    <a:p>
                      <a:pPr algn="ctr" fontAlgn="ctr"/>
                      <a:r>
                        <a:rPr lang="en-ZA" sz="1600" b="1" i="0" u="none" strike="noStrike" dirty="0">
                          <a:solidFill>
                            <a:srgbClr val="000000"/>
                          </a:solidFill>
                          <a:effectLst/>
                          <a:latin typeface="Calibri" panose="020F0502020204030204" pitchFamily="34" charset="0"/>
                        </a:rPr>
                        <a:t>Required Budget</a:t>
                      </a:r>
                    </a:p>
                  </a:txBody>
                  <a:tcPr marL="0" marR="0" marT="0" marB="0" anchor="ctr"/>
                </a:tc>
                <a:tc>
                  <a:txBody>
                    <a:bodyPr/>
                    <a:lstStyle/>
                    <a:p>
                      <a:pPr algn="ctr" fontAlgn="ctr"/>
                      <a:r>
                        <a:rPr lang="en-ZA" sz="1600" b="1" i="0" u="none" strike="noStrike" dirty="0">
                          <a:solidFill>
                            <a:srgbClr val="000000"/>
                          </a:solidFill>
                          <a:effectLst/>
                          <a:latin typeface="Calibri" panose="020F0502020204030204" pitchFamily="34" charset="0"/>
                        </a:rPr>
                        <a:t>Number of Learners</a:t>
                      </a:r>
                    </a:p>
                  </a:txBody>
                  <a:tcPr marL="0" marR="0" marT="0" marB="0" anchor="ctr"/>
                </a:tc>
                <a:extLst>
                  <a:ext uri="{0D108BD9-81ED-4DB2-BD59-A6C34878D82A}">
                    <a16:rowId xmlns:a16="http://schemas.microsoft.com/office/drawing/2014/main" xmlns="" val="1648704369"/>
                  </a:ext>
                </a:extLst>
              </a:tr>
              <a:tr h="1648337">
                <a:tc>
                  <a:txBody>
                    <a:bodyPr/>
                    <a:lstStyle/>
                    <a:p>
                      <a:pPr algn="l" fontAlgn="ctr"/>
                      <a:r>
                        <a:rPr lang="en-ZA" sz="1600" b="1" i="0" u="none" strike="noStrike" dirty="0" smtClean="0">
                          <a:solidFill>
                            <a:srgbClr val="000000"/>
                          </a:solidFill>
                          <a:effectLst/>
                          <a:latin typeface="Calibri" panose="020F0502020204030204" pitchFamily="34" charset="0"/>
                        </a:rPr>
                        <a:t>Signed Funding </a:t>
                      </a:r>
                      <a:r>
                        <a:rPr lang="en-ZA" sz="1600" b="1" i="0" u="none" strike="noStrike" dirty="0">
                          <a:solidFill>
                            <a:srgbClr val="000000"/>
                          </a:solidFill>
                          <a:effectLst/>
                          <a:latin typeface="Calibri" panose="020F0502020204030204" pitchFamily="34" charset="0"/>
                        </a:rPr>
                        <a:t>Agreements</a:t>
                      </a:r>
                    </a:p>
                  </a:txBody>
                  <a:tcPr marL="0" marR="0" marT="0" marB="0" anchor="ctr"/>
                </a:tc>
                <a:tc>
                  <a:txBody>
                    <a:bodyPr/>
                    <a:lstStyle/>
                    <a:p>
                      <a:pPr algn="ctr" fontAlgn="ctr"/>
                      <a:r>
                        <a:rPr lang="en-ZA" sz="1600" b="1" i="0" u="none" strike="noStrike" kern="1200" dirty="0" smtClean="0">
                          <a:solidFill>
                            <a:srgbClr val="000000"/>
                          </a:solidFill>
                          <a:effectLst/>
                          <a:latin typeface="Calibri" panose="020F0502020204030204" pitchFamily="34" charset="0"/>
                          <a:ea typeface="+mn-ea"/>
                          <a:cs typeface="+mn-cs"/>
                        </a:rPr>
                        <a:t>46</a:t>
                      </a:r>
                      <a:endParaRPr lang="en-ZA" sz="16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algn="ctr" fontAlgn="ctr"/>
                      <a:r>
                        <a:rPr lang="pt-BR" sz="1600" b="1" i="0" u="none" strike="noStrike" kern="1200" dirty="0" smtClean="0">
                          <a:solidFill>
                            <a:srgbClr val="000000"/>
                          </a:solidFill>
                          <a:effectLst/>
                          <a:latin typeface="Calibri" panose="020F0502020204030204" pitchFamily="34" charset="0"/>
                          <a:ea typeface="+mn-ea"/>
                          <a:cs typeface="+mn-cs"/>
                        </a:rPr>
                        <a:t>R 2 673 395 799.63</a:t>
                      </a:r>
                    </a:p>
                  </a:txBody>
                  <a:tcPr marL="0" marR="0" marT="0" marB="0" anchor="ctr"/>
                </a:tc>
                <a:tc>
                  <a:txBody>
                    <a:bodyPr/>
                    <a:lstStyle/>
                    <a:p>
                      <a:pPr algn="ctr" fontAlgn="ctr"/>
                      <a:r>
                        <a:rPr lang="en-ZA" sz="1600" b="1" i="0" u="none" strike="noStrike" kern="1200" dirty="0" smtClean="0">
                          <a:solidFill>
                            <a:srgbClr val="000000"/>
                          </a:solidFill>
                          <a:effectLst/>
                          <a:latin typeface="Calibri" panose="020F0502020204030204" pitchFamily="34" charset="0"/>
                          <a:ea typeface="+mn-ea"/>
                          <a:cs typeface="+mn-cs"/>
                        </a:rPr>
                        <a:t>84 783</a:t>
                      </a:r>
                      <a:endParaRPr lang="en-ZA" sz="16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xmlns="" val="2246025166"/>
                  </a:ext>
                </a:extLst>
              </a:tr>
              <a:tr h="1501399">
                <a:tc>
                  <a:txBody>
                    <a:bodyPr/>
                    <a:lstStyle/>
                    <a:p>
                      <a:pPr algn="l" fontAlgn="ctr"/>
                      <a:r>
                        <a:rPr lang="en-ZA" sz="1600" b="1" i="0" u="none" strike="noStrike" dirty="0" smtClean="0">
                          <a:solidFill>
                            <a:srgbClr val="000000"/>
                          </a:solidFill>
                          <a:effectLst/>
                          <a:latin typeface="Calibri" panose="020F0502020204030204" pitchFamily="34" charset="0"/>
                        </a:rPr>
                        <a:t>Budget for the Current Financial Year</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ZA" sz="14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457200" rtl="0" eaLnBrk="1" fontAlgn="ctr" latinLnBrk="0" hangingPunct="1"/>
                      <a:r>
                        <a:rPr lang="pt-BR" sz="1600" b="1" i="0" u="none" strike="noStrike" kern="1200" dirty="0" smtClean="0">
                          <a:solidFill>
                            <a:srgbClr val="000000"/>
                          </a:solidFill>
                          <a:effectLst/>
                          <a:latin typeface="Calibri" panose="020F0502020204030204" pitchFamily="34" charset="0"/>
                          <a:ea typeface="+mn-ea"/>
                          <a:cs typeface="+mn-cs"/>
                        </a:rPr>
                        <a:t>R 784 358 000.00</a:t>
                      </a:r>
                    </a:p>
                    <a:p>
                      <a:pPr algn="ctr" fontAlgn="ctr"/>
                      <a:endParaRPr lang="pt-BR"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ZA"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515877564"/>
                  </a:ext>
                </a:extLst>
              </a:tr>
            </a:tbl>
          </a:graphicData>
        </a:graphic>
      </p:graphicFrame>
      <p:sp>
        <p:nvSpPr>
          <p:cNvPr id="19507" name="Rectangle 2"/>
          <p:cNvSpPr>
            <a:spLocks noChangeArrowheads="1"/>
          </p:cNvSpPr>
          <p:nvPr/>
        </p:nvSpPr>
        <p:spPr bwMode="auto">
          <a:xfrm>
            <a:off x="1433550" y="24442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95</a:t>
            </a:r>
            <a:endParaRPr lang="en-ZA" sz="1200" dirty="0">
              <a:solidFill>
                <a:prstClr val="black"/>
              </a:solidFill>
            </a:endParaRPr>
          </a:p>
        </p:txBody>
      </p:sp>
    </p:spTree>
    <p:extLst>
      <p:ext uri="{BB962C8B-B14F-4D97-AF65-F5344CB8AC3E}">
        <p14:creationId xmlns:p14="http://schemas.microsoft.com/office/powerpoint/2010/main" xmlns="" val="25083628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kern="0" dirty="0" smtClean="0">
                <a:latin typeface="Arial"/>
              </a:rPr>
              <a:t>SIGNED FUNDING AGREEMENTS IN THE REPORT OF 08 AUGUST 2019</a:t>
            </a:r>
            <a:endParaRPr lang="en-ZA" sz="2800" dirty="0"/>
          </a:p>
        </p:txBody>
      </p:sp>
      <p:sp>
        <p:nvSpPr>
          <p:cNvPr id="16387" name="Content Placeholder 2"/>
          <p:cNvSpPr>
            <a:spLocks noGrp="1"/>
          </p:cNvSpPr>
          <p:nvPr>
            <p:ph idx="1"/>
          </p:nvPr>
        </p:nvSpPr>
        <p:spPr>
          <a:xfrm>
            <a:off x="457200" y="1192220"/>
            <a:ext cx="8229600" cy="5164137"/>
          </a:xfrm>
        </p:spPr>
        <p:txBody>
          <a:bodyPr/>
          <a:lstStyle/>
          <a:p>
            <a:pPr>
              <a:defRPr/>
            </a:pPr>
            <a:endParaRPr lang="en-ZA" altLang="en-US" sz="2400" dirty="0" smtClean="0"/>
          </a:p>
          <a:p>
            <a:pPr marL="457200" lvl="1" indent="0">
              <a:buFont typeface="Arial" panose="020B0604020202020204" pitchFamily="34" charset="0"/>
              <a:buNone/>
              <a:defRPr/>
            </a:pPr>
            <a:endParaRPr lang="en-ZA" altLang="en-US" sz="2000" dirty="0" smtClean="0"/>
          </a:p>
          <a:p>
            <a:pPr lvl="1">
              <a:defRPr/>
            </a:pPr>
            <a:endParaRPr lang="en-ZA" altLang="en-US" sz="20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55EB164-BCD4-482D-96AE-7F73432F670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96</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719165600"/>
              </p:ext>
            </p:extLst>
          </p:nvPr>
        </p:nvGraphicFramePr>
        <p:xfrm>
          <a:off x="457200" y="1417638"/>
          <a:ext cx="8363272" cy="4603650"/>
        </p:xfrm>
        <a:graphic>
          <a:graphicData uri="http://schemas.openxmlformats.org/drawingml/2006/table">
            <a:tbl>
              <a:tblPr firstRow="1" firstCol="1" bandRow="1">
                <a:tableStyleId>{16D9F66E-5EB9-4882-86FB-DCBF35E3C3E4}</a:tableStyleId>
              </a:tblPr>
              <a:tblGrid>
                <a:gridCol w="2345229">
                  <a:extLst>
                    <a:ext uri="{9D8B030D-6E8A-4147-A177-3AD203B41FA5}">
                      <a16:colId xmlns:a16="http://schemas.microsoft.com/office/drawing/2014/main" xmlns="" val="2778538153"/>
                    </a:ext>
                  </a:extLst>
                </a:gridCol>
                <a:gridCol w="1265144">
                  <a:extLst>
                    <a:ext uri="{9D8B030D-6E8A-4147-A177-3AD203B41FA5}">
                      <a16:colId xmlns:a16="http://schemas.microsoft.com/office/drawing/2014/main" xmlns="" val="3734661984"/>
                    </a:ext>
                  </a:extLst>
                </a:gridCol>
                <a:gridCol w="1690934">
                  <a:extLst>
                    <a:ext uri="{9D8B030D-6E8A-4147-A177-3AD203B41FA5}">
                      <a16:colId xmlns:a16="http://schemas.microsoft.com/office/drawing/2014/main" xmlns="" val="2982060993"/>
                    </a:ext>
                  </a:extLst>
                </a:gridCol>
                <a:gridCol w="1416731">
                  <a:extLst>
                    <a:ext uri="{9D8B030D-6E8A-4147-A177-3AD203B41FA5}">
                      <a16:colId xmlns:a16="http://schemas.microsoft.com/office/drawing/2014/main" xmlns="" val="20002"/>
                    </a:ext>
                  </a:extLst>
                </a:gridCol>
                <a:gridCol w="1645234">
                  <a:extLst>
                    <a:ext uri="{9D8B030D-6E8A-4147-A177-3AD203B41FA5}">
                      <a16:colId xmlns:a16="http://schemas.microsoft.com/office/drawing/2014/main" xmlns="" val="20003"/>
                    </a:ext>
                  </a:extLst>
                </a:gridCol>
              </a:tblGrid>
              <a:tr h="2363225">
                <a:tc>
                  <a:txBody>
                    <a:bodyPr/>
                    <a:lstStyle/>
                    <a:p>
                      <a:pPr algn="l" fontAlgn="b"/>
                      <a:r>
                        <a:rPr lang="en-ZA" sz="1600" b="0" i="0" u="none" strike="noStrike" dirty="0">
                          <a:solidFill>
                            <a:srgbClr val="000000"/>
                          </a:solidFill>
                          <a:effectLst/>
                          <a:latin typeface="Calibri" panose="020F0502020204030204" pitchFamily="34" charset="0"/>
                        </a:rPr>
                        <a:t> </a:t>
                      </a:r>
                    </a:p>
                  </a:txBody>
                  <a:tcPr marL="0" marR="0" marT="0" marB="0" anchor="b"/>
                </a:tc>
                <a:tc>
                  <a:txBody>
                    <a:bodyPr/>
                    <a:lstStyle/>
                    <a:p>
                      <a:pPr algn="ctr" fontAlgn="ctr"/>
                      <a:r>
                        <a:rPr lang="en-ZA" sz="1600" b="1" i="0" u="none" strike="noStrike" dirty="0" smtClean="0">
                          <a:solidFill>
                            <a:srgbClr val="000000"/>
                          </a:solidFill>
                          <a:effectLst/>
                          <a:latin typeface="Calibri" panose="020F0502020204030204" pitchFamily="34" charset="0"/>
                        </a:rPr>
                        <a:t>RFPP1</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ZA" sz="1600" b="1" i="0" u="none" strike="noStrike" dirty="0" smtClean="0">
                          <a:solidFill>
                            <a:srgbClr val="000000"/>
                          </a:solidFill>
                          <a:effectLst/>
                          <a:latin typeface="Calibri" panose="020F0502020204030204" pitchFamily="34" charset="0"/>
                        </a:rPr>
                        <a:t>RFPP2</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ZA" sz="1600" b="1" i="0" u="none" strike="noStrike" dirty="0" smtClean="0">
                          <a:solidFill>
                            <a:srgbClr val="000000"/>
                          </a:solidFill>
                          <a:effectLst/>
                          <a:latin typeface="Calibri" panose="020F0502020204030204" pitchFamily="34" charset="0"/>
                        </a:rPr>
                        <a:t>RFPP3</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ZA" sz="1600" b="1" i="0" u="none" strike="noStrike" dirty="0" smtClean="0">
                          <a:solidFill>
                            <a:srgbClr val="000000"/>
                          </a:solidFill>
                          <a:effectLst/>
                          <a:latin typeface="Calibri" panose="020F0502020204030204" pitchFamily="34" charset="0"/>
                        </a:rPr>
                        <a:t>Re-active Approach</a:t>
                      </a:r>
                      <a:endParaRPr lang="en-ZA"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648704369"/>
                  </a:ext>
                </a:extLst>
              </a:tr>
              <a:tr h="2240425">
                <a:tc>
                  <a:txBody>
                    <a:bodyPr/>
                    <a:lstStyle/>
                    <a:p>
                      <a:pPr algn="l" fontAlgn="ctr"/>
                      <a:r>
                        <a:rPr lang="en-ZA" sz="1600" b="1" i="0" u="none" strike="noStrike" dirty="0">
                          <a:solidFill>
                            <a:srgbClr val="000000"/>
                          </a:solidFill>
                          <a:effectLst/>
                          <a:latin typeface="Calibri" panose="020F0502020204030204" pitchFamily="34" charset="0"/>
                        </a:rPr>
                        <a:t>Funding Agreements</a:t>
                      </a:r>
                    </a:p>
                  </a:txBody>
                  <a:tcPr marL="0" marR="0" marT="0" marB="0" anchor="ctr"/>
                </a:tc>
                <a:tc>
                  <a:txBody>
                    <a:bodyPr/>
                    <a:lstStyle/>
                    <a:p>
                      <a:pPr marL="0" algn="ctr" defTabSz="457200" rtl="0" eaLnBrk="1" fontAlgn="ctr" latinLnBrk="0" hangingPunct="1"/>
                      <a:r>
                        <a:rPr lang="en-ZA" sz="1600" b="1" i="0" u="none" strike="noStrike" kern="1200" dirty="0" smtClean="0">
                          <a:solidFill>
                            <a:srgbClr val="000000"/>
                          </a:solidFill>
                          <a:effectLst/>
                          <a:latin typeface="Calibri" panose="020F0502020204030204" pitchFamily="34" charset="0"/>
                          <a:ea typeface="+mn-ea"/>
                          <a:cs typeface="+mn-cs"/>
                        </a:rPr>
                        <a:t>25</a:t>
                      </a:r>
                      <a:endParaRPr lang="en-ZA" sz="16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ctr" latinLnBrk="0" hangingPunct="1"/>
                      <a:r>
                        <a:rPr lang="pt-BR" sz="1600" b="1" i="0" u="none" strike="noStrike" kern="1200" dirty="0" smtClean="0">
                          <a:solidFill>
                            <a:srgbClr val="000000"/>
                          </a:solidFill>
                          <a:effectLst/>
                          <a:latin typeface="Calibri" panose="020F0502020204030204" pitchFamily="34" charset="0"/>
                          <a:ea typeface="+mn-ea"/>
                          <a:cs typeface="+mn-cs"/>
                        </a:rPr>
                        <a:t>1</a:t>
                      </a:r>
                      <a:endParaRPr lang="pt-BR" sz="16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ctr" latinLnBrk="0" hangingPunct="1"/>
                      <a:r>
                        <a:rPr lang="en-ZA" sz="1600" b="1" i="0" u="none" strike="noStrike" kern="1200" dirty="0" smtClean="0">
                          <a:solidFill>
                            <a:srgbClr val="000000"/>
                          </a:solidFill>
                          <a:effectLst/>
                          <a:latin typeface="Calibri" panose="020F0502020204030204" pitchFamily="34" charset="0"/>
                          <a:ea typeface="+mn-ea"/>
                          <a:cs typeface="+mn-cs"/>
                        </a:rPr>
                        <a:t>0</a:t>
                      </a:r>
                      <a:endParaRPr lang="en-ZA" sz="16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ctr" latinLnBrk="0" hangingPunct="1"/>
                      <a:r>
                        <a:rPr lang="pt-BR" sz="1600" b="1" i="0" u="none" strike="noStrike" kern="1200" dirty="0" smtClean="0">
                          <a:solidFill>
                            <a:srgbClr val="000000"/>
                          </a:solidFill>
                          <a:effectLst/>
                          <a:latin typeface="Calibri" panose="020F0502020204030204" pitchFamily="34" charset="0"/>
                          <a:ea typeface="+mn-ea"/>
                          <a:cs typeface="+mn-cs"/>
                        </a:rPr>
                        <a:t>9</a:t>
                      </a:r>
                      <a:endParaRPr lang="pt-BR" sz="16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xmlns="" val="2246025166"/>
                  </a:ext>
                </a:extLst>
              </a:tr>
            </a:tbl>
          </a:graphicData>
        </a:graphic>
      </p:graphicFrame>
      <p:sp>
        <p:nvSpPr>
          <p:cNvPr id="19507" name="Rectangle 2"/>
          <p:cNvSpPr>
            <a:spLocks noChangeArrowheads="1"/>
          </p:cNvSpPr>
          <p:nvPr/>
        </p:nvSpPr>
        <p:spPr bwMode="auto">
          <a:xfrm>
            <a:off x="1433550" y="24442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96</a:t>
            </a:r>
            <a:endParaRPr lang="en-ZA" sz="1200" dirty="0">
              <a:solidFill>
                <a:prstClr val="black"/>
              </a:solidFill>
            </a:endParaRPr>
          </a:p>
        </p:txBody>
      </p:sp>
    </p:spTree>
    <p:extLst>
      <p:ext uri="{BB962C8B-B14F-4D97-AF65-F5344CB8AC3E}">
        <p14:creationId xmlns:p14="http://schemas.microsoft.com/office/powerpoint/2010/main" xmlns="" val="18135242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PAYMENTS MADE TO DATE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27923948"/>
              </p:ext>
            </p:extLst>
          </p:nvPr>
        </p:nvGraphicFramePr>
        <p:xfrm>
          <a:off x="251520" y="1484784"/>
          <a:ext cx="8640960" cy="4984960"/>
        </p:xfrm>
        <a:graphic>
          <a:graphicData uri="http://schemas.openxmlformats.org/drawingml/2006/table">
            <a:tbl>
              <a:tblPr firstRow="1" bandRow="1">
                <a:tableStyleId>{93296810-A885-4BE3-A3E7-6D5BEEA58F35}</a:tableStyleId>
              </a:tblPr>
              <a:tblGrid>
                <a:gridCol w="1440160">
                  <a:extLst>
                    <a:ext uri="{9D8B030D-6E8A-4147-A177-3AD203B41FA5}">
                      <a16:colId xmlns:a16="http://schemas.microsoft.com/office/drawing/2014/main" xmlns="" val="2036912040"/>
                    </a:ext>
                  </a:extLst>
                </a:gridCol>
                <a:gridCol w="1656184">
                  <a:extLst>
                    <a:ext uri="{9D8B030D-6E8A-4147-A177-3AD203B41FA5}">
                      <a16:colId xmlns:a16="http://schemas.microsoft.com/office/drawing/2014/main" xmlns="" val="3103242716"/>
                    </a:ext>
                  </a:extLst>
                </a:gridCol>
                <a:gridCol w="1728192">
                  <a:extLst>
                    <a:ext uri="{9D8B030D-6E8A-4147-A177-3AD203B41FA5}">
                      <a16:colId xmlns:a16="http://schemas.microsoft.com/office/drawing/2014/main" xmlns="" val="941976040"/>
                    </a:ext>
                  </a:extLst>
                </a:gridCol>
                <a:gridCol w="1440160">
                  <a:extLst>
                    <a:ext uri="{9D8B030D-6E8A-4147-A177-3AD203B41FA5}">
                      <a16:colId xmlns:a16="http://schemas.microsoft.com/office/drawing/2014/main" xmlns="" val="251987456"/>
                    </a:ext>
                  </a:extLst>
                </a:gridCol>
                <a:gridCol w="1224136">
                  <a:extLst>
                    <a:ext uri="{9D8B030D-6E8A-4147-A177-3AD203B41FA5}">
                      <a16:colId xmlns:a16="http://schemas.microsoft.com/office/drawing/2014/main" xmlns="" val="2278848292"/>
                    </a:ext>
                  </a:extLst>
                </a:gridCol>
                <a:gridCol w="1152128">
                  <a:extLst>
                    <a:ext uri="{9D8B030D-6E8A-4147-A177-3AD203B41FA5}">
                      <a16:colId xmlns:a16="http://schemas.microsoft.com/office/drawing/2014/main" xmlns="" val="2647990944"/>
                    </a:ext>
                  </a:extLst>
                </a:gridCol>
              </a:tblGrid>
              <a:tr h="442870">
                <a:tc>
                  <a:txBody>
                    <a:bodyPr/>
                    <a:lstStyle/>
                    <a:p>
                      <a:pPr algn="ctr" fontAlgn="ctr"/>
                      <a:r>
                        <a:rPr lang="en-ZA" sz="1000" b="1" i="0" u="none" strike="noStrike" dirty="0" smtClean="0">
                          <a:solidFill>
                            <a:srgbClr val="000000"/>
                          </a:solidFill>
                          <a:effectLst/>
                          <a:latin typeface="Arial" panose="020B0604020202020204" pitchFamily="34" charset="0"/>
                        </a:rPr>
                        <a:t>PARTNER</a:t>
                      </a:r>
                      <a:endParaRPr lang="en-ZA" sz="10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ZA" sz="1000" b="1" i="0" u="none" strike="noStrike" dirty="0" smtClean="0">
                          <a:solidFill>
                            <a:srgbClr val="000000"/>
                          </a:solidFill>
                          <a:effectLst/>
                          <a:latin typeface="Arial" panose="020B0604020202020204" pitchFamily="34" charset="0"/>
                        </a:rPr>
                        <a:t>BUDGET</a:t>
                      </a:r>
                    </a:p>
                    <a:p>
                      <a:pPr algn="ctr" fontAlgn="b"/>
                      <a:endParaRPr lang="en-ZA" sz="10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ZA" sz="1000" b="1" i="0" u="none" strike="noStrike" dirty="0">
                          <a:solidFill>
                            <a:srgbClr val="000000"/>
                          </a:solidFill>
                          <a:effectLst/>
                          <a:latin typeface="Arial" panose="020B0604020202020204" pitchFamily="34" charset="0"/>
                        </a:rPr>
                        <a:t>TRANCHE 1</a:t>
                      </a:r>
                    </a:p>
                  </a:txBody>
                  <a:tcPr marL="7620" marR="7620" marT="7620" marB="0" anchor="b"/>
                </a:tc>
                <a:tc>
                  <a:txBody>
                    <a:bodyPr/>
                    <a:lstStyle/>
                    <a:p>
                      <a:pPr algn="ctr" fontAlgn="b"/>
                      <a:r>
                        <a:rPr lang="en-ZA" sz="1000" b="1" i="0" u="none" strike="noStrike">
                          <a:solidFill>
                            <a:srgbClr val="000000"/>
                          </a:solidFill>
                          <a:effectLst/>
                          <a:latin typeface="Arial" panose="020B0604020202020204" pitchFamily="34" charset="0"/>
                        </a:rPr>
                        <a:t>TRANCHE 2</a:t>
                      </a:r>
                    </a:p>
                  </a:txBody>
                  <a:tcPr marL="7620" marR="7620" marT="7620" marB="0" anchor="b"/>
                </a:tc>
                <a:tc>
                  <a:txBody>
                    <a:bodyPr/>
                    <a:lstStyle/>
                    <a:p>
                      <a:pPr algn="ctr" fontAlgn="b"/>
                      <a:r>
                        <a:rPr lang="en-ZA" sz="1000" b="1" i="0" u="none" strike="noStrike" dirty="0" smtClean="0">
                          <a:solidFill>
                            <a:srgbClr val="000000"/>
                          </a:solidFill>
                          <a:effectLst/>
                          <a:latin typeface="Arial" panose="020B0604020202020204" pitchFamily="34" charset="0"/>
                        </a:rPr>
                        <a:t>Purchase </a:t>
                      </a:r>
                      <a:r>
                        <a:rPr lang="en-ZA" sz="1000" b="1" i="0" u="none" strike="noStrike" dirty="0">
                          <a:solidFill>
                            <a:srgbClr val="000000"/>
                          </a:solidFill>
                          <a:effectLst/>
                          <a:latin typeface="Arial" panose="020B0604020202020204" pitchFamily="34" charset="0"/>
                        </a:rPr>
                        <a:t>Order</a:t>
                      </a:r>
                    </a:p>
                  </a:txBody>
                  <a:tcPr marL="7620" marR="7620" marT="7620" marB="0" anchor="b"/>
                </a:tc>
                <a:tc>
                  <a:txBody>
                    <a:bodyPr/>
                    <a:lstStyle/>
                    <a:p>
                      <a:pPr algn="ctr" fontAlgn="b"/>
                      <a:r>
                        <a:rPr lang="en-ZA" sz="1000" b="1" i="0" u="none" strike="noStrike">
                          <a:solidFill>
                            <a:srgbClr val="000000"/>
                          </a:solidFill>
                          <a:effectLst/>
                          <a:latin typeface="Arial" panose="020B0604020202020204" pitchFamily="34" charset="0"/>
                        </a:rPr>
                        <a:t>Learners</a:t>
                      </a:r>
                    </a:p>
                  </a:txBody>
                  <a:tcPr marL="7620" marR="7620" marT="7620" marB="0" anchor="b"/>
                </a:tc>
                <a:extLst>
                  <a:ext uri="{0D108BD9-81ED-4DB2-BD59-A6C34878D82A}">
                    <a16:rowId xmlns:a16="http://schemas.microsoft.com/office/drawing/2014/main" xmlns="" val="2021406394"/>
                  </a:ext>
                </a:extLst>
              </a:tr>
              <a:tr h="442870">
                <a:tc>
                  <a:txBody>
                    <a:bodyPr/>
                    <a:lstStyle/>
                    <a:p>
                      <a:pPr algn="l" fontAlgn="b"/>
                      <a:r>
                        <a:rPr lang="en-ZA" sz="1200" b="0" i="0" u="none" strike="noStrike" dirty="0" smtClean="0">
                          <a:solidFill>
                            <a:srgbClr val="000000"/>
                          </a:solidFill>
                          <a:effectLst/>
                          <a:latin typeface="Arial" panose="020B0604020202020204" pitchFamily="34" charset="0"/>
                        </a:rPr>
                        <a:t>NSFAS</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1 500 000.00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675 000.00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a:solidFill>
                            <a:srgbClr val="000000"/>
                          </a:solidFill>
                          <a:effectLst/>
                          <a:latin typeface="Calibri" panose="020F0502020204030204" pitchFamily="34" charset="0"/>
                        </a:rPr>
                        <a:t>               50 </a:t>
                      </a:r>
                    </a:p>
                  </a:txBody>
                  <a:tcPr marL="7620" marR="7620" marT="7620" marB="0" anchor="b"/>
                </a:tc>
                <a:extLst>
                  <a:ext uri="{0D108BD9-81ED-4DB2-BD59-A6C34878D82A}">
                    <a16:rowId xmlns:a16="http://schemas.microsoft.com/office/drawing/2014/main" xmlns="" val="4077159395"/>
                  </a:ext>
                </a:extLst>
              </a:tr>
              <a:tr h="442870">
                <a:tc>
                  <a:txBody>
                    <a:bodyPr/>
                    <a:lstStyle/>
                    <a:p>
                      <a:pPr algn="l" fontAlgn="b"/>
                      <a:r>
                        <a:rPr lang="en-ZA" sz="1200" b="0" i="0" u="none" strike="noStrike" dirty="0" smtClean="0">
                          <a:solidFill>
                            <a:srgbClr val="000000"/>
                          </a:solidFill>
                          <a:effectLst/>
                          <a:latin typeface="Arial" panose="020B0604020202020204" pitchFamily="34" charset="0"/>
                        </a:rPr>
                        <a:t>MHLATHUZE</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155 490 000.00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21 300 000.00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2493418911"/>
                  </a:ext>
                </a:extLst>
              </a:tr>
              <a:tr h="442870">
                <a:tc>
                  <a:txBody>
                    <a:bodyPr/>
                    <a:lstStyle/>
                    <a:p>
                      <a:pPr algn="l" fontAlgn="b"/>
                      <a:r>
                        <a:rPr lang="en-ZA" sz="1200" b="0" i="0" u="none" strike="noStrike" dirty="0" smtClean="0">
                          <a:solidFill>
                            <a:srgbClr val="000000"/>
                          </a:solidFill>
                          <a:effectLst/>
                          <a:latin typeface="Arial" panose="020B0604020202020204" pitchFamily="34" charset="0"/>
                        </a:rPr>
                        <a:t>ENTERPRISE ILEMBE</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57 942 500.00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14 485 625.00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15 474 750.00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1 000 </a:t>
                      </a:r>
                    </a:p>
                  </a:txBody>
                  <a:tcPr marL="7620" marR="7620" marT="7620" marB="0" anchor="b"/>
                </a:tc>
                <a:extLst>
                  <a:ext uri="{0D108BD9-81ED-4DB2-BD59-A6C34878D82A}">
                    <a16:rowId xmlns:a16="http://schemas.microsoft.com/office/drawing/2014/main" xmlns="" val="286651102"/>
                  </a:ext>
                </a:extLst>
              </a:tr>
              <a:tr h="442870">
                <a:tc>
                  <a:txBody>
                    <a:bodyPr/>
                    <a:lstStyle/>
                    <a:p>
                      <a:pPr algn="l" fontAlgn="b"/>
                      <a:r>
                        <a:rPr lang="en-ZA" sz="1200" b="0" i="0" u="none" strike="noStrike" dirty="0" smtClean="0">
                          <a:solidFill>
                            <a:srgbClr val="000000"/>
                          </a:solidFill>
                          <a:effectLst/>
                          <a:latin typeface="Arial" panose="020B0604020202020204" pitchFamily="34" charset="0"/>
                        </a:rPr>
                        <a:t>ENTERPRISE ILEMBE</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6 666 410.40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1 185 187.50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100 </a:t>
                      </a:r>
                    </a:p>
                  </a:txBody>
                  <a:tcPr marL="7620" marR="7620" marT="7620" marB="0" anchor="b"/>
                </a:tc>
                <a:extLst>
                  <a:ext uri="{0D108BD9-81ED-4DB2-BD59-A6C34878D82A}">
                    <a16:rowId xmlns:a16="http://schemas.microsoft.com/office/drawing/2014/main" xmlns="" val="2772306771"/>
                  </a:ext>
                </a:extLst>
              </a:tr>
              <a:tr h="442870">
                <a:tc>
                  <a:txBody>
                    <a:bodyPr/>
                    <a:lstStyle/>
                    <a:p>
                      <a:pPr algn="l" fontAlgn="b"/>
                      <a:r>
                        <a:rPr lang="en-ZA" sz="1200" b="0" i="0" u="none" strike="noStrike" dirty="0" smtClean="0">
                          <a:solidFill>
                            <a:srgbClr val="000000"/>
                          </a:solidFill>
                          <a:effectLst/>
                          <a:latin typeface="Calibri" panose="020F0502020204030204" pitchFamily="34" charset="0"/>
                        </a:rPr>
                        <a:t>PSIRA</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211 500 000.00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13 420 000.00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1555216847"/>
                  </a:ext>
                </a:extLst>
              </a:tr>
              <a:tr h="442870">
                <a:tc>
                  <a:txBody>
                    <a:bodyPr/>
                    <a:lstStyle/>
                    <a:p>
                      <a:pPr algn="l" fontAlgn="b"/>
                      <a:r>
                        <a:rPr lang="en-ZA" sz="1200" b="0" i="0" u="none" strike="noStrike" dirty="0" smtClean="0">
                          <a:solidFill>
                            <a:srgbClr val="000000"/>
                          </a:solidFill>
                          <a:effectLst/>
                          <a:latin typeface="Calibri" panose="020F0502020204030204" pitchFamily="34" charset="0"/>
                        </a:rPr>
                        <a:t>PSIRA</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129 982 657.50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113 489 550.00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7 071 </a:t>
                      </a:r>
                    </a:p>
                  </a:txBody>
                  <a:tcPr marL="7620" marR="7620" marT="7620" marB="0" anchor="b"/>
                </a:tc>
                <a:extLst>
                  <a:ext uri="{0D108BD9-81ED-4DB2-BD59-A6C34878D82A}">
                    <a16:rowId xmlns:a16="http://schemas.microsoft.com/office/drawing/2014/main" xmlns="" val="2722904206"/>
                  </a:ext>
                </a:extLst>
              </a:tr>
              <a:tr h="442870">
                <a:tc>
                  <a:txBody>
                    <a:bodyPr/>
                    <a:lstStyle/>
                    <a:p>
                      <a:pPr algn="l" fontAlgn="b"/>
                      <a:r>
                        <a:rPr lang="en-ZA" sz="1200" b="0" i="0" u="none" strike="noStrike" dirty="0" smtClean="0">
                          <a:solidFill>
                            <a:srgbClr val="000000"/>
                          </a:solidFill>
                          <a:effectLst/>
                          <a:latin typeface="Calibri" panose="020F0502020204030204" pitchFamily="34" charset="0"/>
                        </a:rPr>
                        <a:t>GTMI</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29 996 370.00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12 508 848.00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984 </a:t>
                      </a:r>
                    </a:p>
                  </a:txBody>
                  <a:tcPr marL="7620" marR="7620" marT="7620" marB="0" anchor="b"/>
                </a:tc>
                <a:extLst>
                  <a:ext uri="{0D108BD9-81ED-4DB2-BD59-A6C34878D82A}">
                    <a16:rowId xmlns:a16="http://schemas.microsoft.com/office/drawing/2014/main" xmlns="" val="1112804139"/>
                  </a:ext>
                </a:extLst>
              </a:tr>
              <a:tr h="442870">
                <a:tc>
                  <a:txBody>
                    <a:bodyPr/>
                    <a:lstStyle/>
                    <a:p>
                      <a:pPr algn="l" fontAlgn="b"/>
                      <a:r>
                        <a:rPr lang="en-ZA" sz="1200" b="0" i="0" u="none" strike="noStrike" dirty="0" smtClean="0">
                          <a:solidFill>
                            <a:srgbClr val="000000"/>
                          </a:solidFill>
                          <a:effectLst/>
                          <a:latin typeface="Calibri" panose="020F0502020204030204" pitchFamily="34" charset="0"/>
                        </a:rPr>
                        <a:t>NDA</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142 222 500.00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23 703 750.00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480974868"/>
                  </a:ext>
                </a:extLst>
              </a:tr>
              <a:tr h="442870">
                <a:tc>
                  <a:txBody>
                    <a:bodyPr/>
                    <a:lstStyle/>
                    <a:p>
                      <a:pPr algn="l" fontAlgn="b"/>
                      <a:r>
                        <a:rPr lang="en-ZA" sz="1200" b="0" i="0" u="none" strike="noStrike" dirty="0" smtClean="0">
                          <a:solidFill>
                            <a:srgbClr val="000000"/>
                          </a:solidFill>
                          <a:effectLst/>
                          <a:latin typeface="Calibri" panose="020F0502020204030204" pitchFamily="34" charset="0"/>
                        </a:rPr>
                        <a:t>LIMPOPO ECONOMIC DEVELOPMENT AGENCY</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30 000 000.00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5 453 820.00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678 </a:t>
                      </a:r>
                    </a:p>
                  </a:txBody>
                  <a:tcPr marL="7620" marR="7620" marT="7620" marB="0" anchor="b"/>
                </a:tc>
                <a:extLst>
                  <a:ext uri="{0D108BD9-81ED-4DB2-BD59-A6C34878D82A}">
                    <a16:rowId xmlns:a16="http://schemas.microsoft.com/office/drawing/2014/main" xmlns="" val="2807570086"/>
                  </a:ext>
                </a:extLst>
              </a:tr>
              <a:tr h="442870">
                <a:tc>
                  <a:txBody>
                    <a:bodyPr/>
                    <a:lstStyle/>
                    <a:p>
                      <a:pPr algn="l" fontAlgn="b"/>
                      <a:r>
                        <a:rPr lang="en-ZA" sz="1200" b="0" i="0" u="none" strike="noStrike" dirty="0" smtClean="0">
                          <a:solidFill>
                            <a:srgbClr val="000000"/>
                          </a:solidFill>
                          <a:effectLst/>
                          <a:latin typeface="Calibri" panose="020F0502020204030204" pitchFamily="34" charset="0"/>
                        </a:rPr>
                        <a:t>WEST COAST TVET COLLEGE</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algn="l" defTabSz="457200" rtl="0" eaLnBrk="1" fontAlgn="b" latinLnBrk="0" hangingPunct="1"/>
                      <a:r>
                        <a:rPr lang="en-ZA" sz="1200" b="0" i="0" u="none" strike="noStrike" kern="1200" dirty="0">
                          <a:solidFill>
                            <a:srgbClr val="000000"/>
                          </a:solidFill>
                          <a:effectLst/>
                          <a:latin typeface="Arial" panose="020B0604020202020204" pitchFamily="34" charset="0"/>
                          <a:ea typeface="+mn-ea"/>
                          <a:cs typeface="+mn-cs"/>
                        </a:rPr>
                        <a:t> R            1 800 000.00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1 237 063.97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xmlns="" val="2493616575"/>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97</a:t>
            </a:fld>
            <a:endParaRPr lang="en-US" dirty="0"/>
          </a:p>
        </p:txBody>
      </p:sp>
      <p:sp>
        <p:nvSpPr>
          <p:cNvPr id="6"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97</a:t>
            </a:r>
            <a:endParaRPr lang="en-ZA" sz="1200" dirty="0">
              <a:solidFill>
                <a:prstClr val="black"/>
              </a:solidFill>
            </a:endParaRPr>
          </a:p>
        </p:txBody>
      </p:sp>
    </p:spTree>
    <p:extLst>
      <p:ext uri="{BB962C8B-B14F-4D97-AF65-F5344CB8AC3E}">
        <p14:creationId xmlns:p14="http://schemas.microsoft.com/office/powerpoint/2010/main" xmlns="" val="8227289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PAYMENTS MADE TO DATE</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81362869"/>
              </p:ext>
            </p:extLst>
          </p:nvPr>
        </p:nvGraphicFramePr>
        <p:xfrm>
          <a:off x="251520" y="1340765"/>
          <a:ext cx="8640960" cy="5350755"/>
        </p:xfrm>
        <a:graphic>
          <a:graphicData uri="http://schemas.openxmlformats.org/drawingml/2006/table">
            <a:tbl>
              <a:tblPr firstRow="1" bandRow="1">
                <a:tableStyleId>{93296810-A885-4BE3-A3E7-6D5BEEA58F35}</a:tableStyleId>
              </a:tblPr>
              <a:tblGrid>
                <a:gridCol w="1392156">
                  <a:extLst>
                    <a:ext uri="{9D8B030D-6E8A-4147-A177-3AD203B41FA5}">
                      <a16:colId xmlns:a16="http://schemas.microsoft.com/office/drawing/2014/main" xmlns="" val="2036912040"/>
                    </a:ext>
                  </a:extLst>
                </a:gridCol>
                <a:gridCol w="1464163">
                  <a:extLst>
                    <a:ext uri="{9D8B030D-6E8A-4147-A177-3AD203B41FA5}">
                      <a16:colId xmlns:a16="http://schemas.microsoft.com/office/drawing/2014/main" xmlns="" val="881845221"/>
                    </a:ext>
                  </a:extLst>
                </a:gridCol>
                <a:gridCol w="1608177">
                  <a:extLst>
                    <a:ext uri="{9D8B030D-6E8A-4147-A177-3AD203B41FA5}">
                      <a16:colId xmlns:a16="http://schemas.microsoft.com/office/drawing/2014/main" xmlns="" val="941976040"/>
                    </a:ext>
                  </a:extLst>
                </a:gridCol>
                <a:gridCol w="1440160">
                  <a:extLst>
                    <a:ext uri="{9D8B030D-6E8A-4147-A177-3AD203B41FA5}">
                      <a16:colId xmlns:a16="http://schemas.microsoft.com/office/drawing/2014/main" xmlns="" val="251987456"/>
                    </a:ext>
                  </a:extLst>
                </a:gridCol>
                <a:gridCol w="1440160">
                  <a:extLst>
                    <a:ext uri="{9D8B030D-6E8A-4147-A177-3AD203B41FA5}">
                      <a16:colId xmlns:a16="http://schemas.microsoft.com/office/drawing/2014/main" xmlns="" val="2278848292"/>
                    </a:ext>
                  </a:extLst>
                </a:gridCol>
                <a:gridCol w="1296144">
                  <a:extLst>
                    <a:ext uri="{9D8B030D-6E8A-4147-A177-3AD203B41FA5}">
                      <a16:colId xmlns:a16="http://schemas.microsoft.com/office/drawing/2014/main" xmlns="" val="2647990944"/>
                    </a:ext>
                  </a:extLst>
                </a:gridCol>
              </a:tblGrid>
              <a:tr h="432051">
                <a:tc>
                  <a:txBody>
                    <a:bodyPr/>
                    <a:lstStyle/>
                    <a:p>
                      <a:pPr algn="ctr" fontAlgn="ctr"/>
                      <a:r>
                        <a:rPr lang="en-ZA" sz="1200" b="1" i="0" u="none" strike="noStrike" dirty="0" smtClean="0">
                          <a:solidFill>
                            <a:srgbClr val="000000"/>
                          </a:solidFill>
                          <a:effectLst/>
                          <a:latin typeface="Arial" panose="020B0604020202020204" pitchFamily="34" charset="0"/>
                        </a:rPr>
                        <a:t>PARTNER</a:t>
                      </a:r>
                      <a:endParaRPr lang="en-ZA" sz="1200" b="1" i="0" u="none" strike="noStrike" dirty="0">
                        <a:solidFill>
                          <a:srgbClr val="000000"/>
                        </a:solidFill>
                        <a:effectLst/>
                        <a:latin typeface="Arial" panose="020B0604020202020204" pitchFamily="34" charset="0"/>
                      </a:endParaRPr>
                    </a:p>
                  </a:txBody>
                  <a:tcPr marL="7620" marR="7620" marT="7620" marB="0" anchor="ctr"/>
                </a:tc>
                <a:tc>
                  <a:txBody>
                    <a:bodyPr/>
                    <a:lstStyle/>
                    <a:p>
                      <a:pPr marL="0" algn="ctr" defTabSz="457200" rtl="0" eaLnBrk="1" fontAlgn="ctr" latinLnBrk="0" hangingPunct="1"/>
                      <a:r>
                        <a:rPr lang="en-ZA" sz="1200" b="1" i="0" u="none" strike="noStrike" kern="1200" dirty="0" smtClean="0">
                          <a:solidFill>
                            <a:srgbClr val="000000"/>
                          </a:solidFill>
                          <a:effectLst/>
                          <a:latin typeface="Arial" panose="020B0604020202020204" pitchFamily="34" charset="0"/>
                          <a:ea typeface="+mn-ea"/>
                          <a:cs typeface="+mn-cs"/>
                        </a:rPr>
                        <a:t>BUDGET</a:t>
                      </a:r>
                      <a:endParaRPr lang="en-ZA" sz="1200" b="1" i="0" u="none" strike="noStrike" kern="1200" dirty="0">
                        <a:solidFill>
                          <a:srgbClr val="000000"/>
                        </a:solidFill>
                        <a:effectLst/>
                        <a:latin typeface="Arial" panose="020B0604020202020204" pitchFamily="34" charset="0"/>
                        <a:ea typeface="+mn-ea"/>
                        <a:cs typeface="+mn-cs"/>
                      </a:endParaRPr>
                    </a:p>
                  </a:txBody>
                  <a:tcPr marL="7620" marR="7620" marT="7620" marB="0" anchor="b"/>
                </a:tc>
                <a:tc>
                  <a:txBody>
                    <a:bodyPr/>
                    <a:lstStyle/>
                    <a:p>
                      <a:pPr marL="0" algn="ctr" defTabSz="457200" rtl="0" eaLnBrk="1" fontAlgn="ctr" latinLnBrk="0" hangingPunct="1"/>
                      <a:r>
                        <a:rPr lang="en-ZA" sz="1200" b="1" i="0" u="none" strike="noStrike" kern="1200" dirty="0">
                          <a:solidFill>
                            <a:srgbClr val="000000"/>
                          </a:solidFill>
                          <a:effectLst/>
                          <a:latin typeface="Arial" panose="020B0604020202020204" pitchFamily="34" charset="0"/>
                          <a:ea typeface="+mn-ea"/>
                          <a:cs typeface="+mn-cs"/>
                        </a:rPr>
                        <a:t>TRANCHE 1</a:t>
                      </a:r>
                    </a:p>
                  </a:txBody>
                  <a:tcPr marL="7620" marR="7620" marT="7620" marB="0" anchor="b"/>
                </a:tc>
                <a:tc>
                  <a:txBody>
                    <a:bodyPr/>
                    <a:lstStyle/>
                    <a:p>
                      <a:pPr marL="0" algn="ctr" defTabSz="457200" rtl="0" eaLnBrk="1" fontAlgn="ctr" latinLnBrk="0" hangingPunct="1"/>
                      <a:r>
                        <a:rPr lang="en-ZA" sz="1200" b="1" i="0" u="none" strike="noStrike" kern="1200" dirty="0">
                          <a:solidFill>
                            <a:srgbClr val="000000"/>
                          </a:solidFill>
                          <a:effectLst/>
                          <a:latin typeface="Arial" panose="020B0604020202020204" pitchFamily="34" charset="0"/>
                          <a:ea typeface="+mn-ea"/>
                          <a:cs typeface="+mn-cs"/>
                        </a:rPr>
                        <a:t>TRANCHE 2</a:t>
                      </a:r>
                    </a:p>
                  </a:txBody>
                  <a:tcPr marL="7620" marR="7620" marT="7620" marB="0" anchor="b"/>
                </a:tc>
                <a:tc>
                  <a:txBody>
                    <a:bodyPr/>
                    <a:lstStyle/>
                    <a:p>
                      <a:pPr marL="0" algn="ctr" defTabSz="457200" rtl="0" eaLnBrk="1" fontAlgn="ctr" latinLnBrk="0" hangingPunct="1"/>
                      <a:r>
                        <a:rPr lang="en-ZA" sz="1200" b="1" i="0" u="none" strike="noStrike" kern="1200" dirty="0" smtClean="0">
                          <a:solidFill>
                            <a:srgbClr val="000000"/>
                          </a:solidFill>
                          <a:effectLst/>
                          <a:latin typeface="Arial" panose="020B0604020202020204" pitchFamily="34" charset="0"/>
                          <a:ea typeface="+mn-ea"/>
                          <a:cs typeface="+mn-cs"/>
                        </a:rPr>
                        <a:t>Purchase </a:t>
                      </a:r>
                      <a:r>
                        <a:rPr lang="en-ZA" sz="1200" b="1" i="0" u="none" strike="noStrike" kern="1200" dirty="0">
                          <a:solidFill>
                            <a:srgbClr val="000000"/>
                          </a:solidFill>
                          <a:effectLst/>
                          <a:latin typeface="Arial" panose="020B0604020202020204" pitchFamily="34" charset="0"/>
                          <a:ea typeface="+mn-ea"/>
                          <a:cs typeface="+mn-cs"/>
                        </a:rPr>
                        <a:t>Order</a:t>
                      </a:r>
                    </a:p>
                  </a:txBody>
                  <a:tcPr marL="7620" marR="7620" marT="7620" marB="0" anchor="b"/>
                </a:tc>
                <a:tc>
                  <a:txBody>
                    <a:bodyPr/>
                    <a:lstStyle/>
                    <a:p>
                      <a:pPr marL="0" algn="ctr" defTabSz="457200" rtl="0" eaLnBrk="1" fontAlgn="ctr" latinLnBrk="0" hangingPunct="1"/>
                      <a:r>
                        <a:rPr lang="en-ZA" sz="1200" b="1" i="0" u="none" strike="noStrike" kern="1200" dirty="0">
                          <a:solidFill>
                            <a:srgbClr val="000000"/>
                          </a:solidFill>
                          <a:effectLst/>
                          <a:latin typeface="Arial" panose="020B0604020202020204" pitchFamily="34" charset="0"/>
                          <a:ea typeface="+mn-ea"/>
                          <a:cs typeface="+mn-cs"/>
                        </a:rPr>
                        <a:t>Learners</a:t>
                      </a:r>
                    </a:p>
                  </a:txBody>
                  <a:tcPr marL="7620" marR="7620" marT="7620" marB="0" anchor="b"/>
                </a:tc>
                <a:extLst>
                  <a:ext uri="{0D108BD9-81ED-4DB2-BD59-A6C34878D82A}">
                    <a16:rowId xmlns:a16="http://schemas.microsoft.com/office/drawing/2014/main" xmlns="" val="2021406394"/>
                  </a:ext>
                </a:extLst>
              </a:tr>
              <a:tr h="409892">
                <a:tc>
                  <a:txBody>
                    <a:bodyPr/>
                    <a:lstStyle/>
                    <a:p>
                      <a:pPr algn="l" fontAlgn="b"/>
                      <a:r>
                        <a:rPr lang="en-ZA" sz="1200" b="0" i="0" u="none" strike="noStrike" dirty="0" smtClean="0">
                          <a:solidFill>
                            <a:srgbClr val="000000"/>
                          </a:solidFill>
                          <a:effectLst/>
                          <a:latin typeface="Calibri" panose="020F0502020204030204" pitchFamily="34" charset="0"/>
                        </a:rPr>
                        <a:t>NORTHERN CAPE TVET COLLEGE</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000" b="0" i="0" u="none" strike="noStrike" dirty="0">
                          <a:solidFill>
                            <a:srgbClr val="000000"/>
                          </a:solidFill>
                          <a:effectLst/>
                          <a:latin typeface="Arial" panose="020B0604020202020204" pitchFamily="34" charset="0"/>
                        </a:rPr>
                        <a:t> R           51 361 350.00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12 840 337.50 </a:t>
                      </a:r>
                    </a:p>
                  </a:txBody>
                  <a:tcPr marL="7620" marR="7620" marT="7620" marB="0" anchor="b"/>
                </a:tc>
                <a:tc>
                  <a:txBody>
                    <a:bodyPr/>
                    <a:lstStyle/>
                    <a:p>
                      <a:pPr algn="ctr" fontAlgn="b"/>
                      <a:r>
                        <a:rPr lang="en-ZA" sz="1200" b="0" i="0" u="none" strike="noStrike">
                          <a:solidFill>
                            <a:srgbClr val="000000"/>
                          </a:solidFill>
                          <a:effectLst/>
                          <a:latin typeface="Calibri" panose="020F0502020204030204" pitchFamily="34" charset="0"/>
                        </a:rPr>
                        <a:t>         1 000 </a:t>
                      </a:r>
                    </a:p>
                  </a:txBody>
                  <a:tcPr marL="7620" marR="7620" marT="7620" marB="0" anchor="b"/>
                </a:tc>
                <a:extLst>
                  <a:ext uri="{0D108BD9-81ED-4DB2-BD59-A6C34878D82A}">
                    <a16:rowId xmlns:a16="http://schemas.microsoft.com/office/drawing/2014/main" xmlns="" val="4077159395"/>
                  </a:ext>
                </a:extLst>
              </a:tr>
              <a:tr h="409892">
                <a:tc>
                  <a:txBody>
                    <a:bodyPr/>
                    <a:lstStyle/>
                    <a:p>
                      <a:pPr algn="l" fontAlgn="b"/>
                      <a:r>
                        <a:rPr lang="en-ZA" sz="1200" b="0" i="0" u="none" strike="noStrike" dirty="0" smtClean="0">
                          <a:solidFill>
                            <a:srgbClr val="000000"/>
                          </a:solidFill>
                          <a:effectLst/>
                          <a:latin typeface="Calibri" panose="020F0502020204030204" pitchFamily="34" charset="0"/>
                        </a:rPr>
                        <a:t>FALSE BAY COLLEGE</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18 592 800.00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646 540.40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115 </a:t>
                      </a:r>
                    </a:p>
                  </a:txBody>
                  <a:tcPr marL="7620" marR="7620" marT="7620" marB="0" anchor="b"/>
                </a:tc>
                <a:extLst>
                  <a:ext uri="{0D108BD9-81ED-4DB2-BD59-A6C34878D82A}">
                    <a16:rowId xmlns:a16="http://schemas.microsoft.com/office/drawing/2014/main" xmlns="" val="2493418911"/>
                  </a:ext>
                </a:extLst>
              </a:tr>
              <a:tr h="409892">
                <a:tc>
                  <a:txBody>
                    <a:bodyPr/>
                    <a:lstStyle/>
                    <a:p>
                      <a:pPr algn="l" fontAlgn="b"/>
                      <a:r>
                        <a:rPr lang="en-ZA" sz="1200" b="0" i="0" u="none" strike="noStrike" dirty="0" smtClean="0">
                          <a:solidFill>
                            <a:srgbClr val="000000"/>
                          </a:solidFill>
                          <a:effectLst/>
                          <a:latin typeface="Calibri" panose="020F0502020204030204" pitchFamily="34" charset="0"/>
                        </a:rPr>
                        <a:t>NTINGASOC</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70 035 000.00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17 598 750.00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286651102"/>
                  </a:ext>
                </a:extLst>
              </a:tr>
              <a:tr h="409892">
                <a:tc>
                  <a:txBody>
                    <a:bodyPr/>
                    <a:lstStyle/>
                    <a:p>
                      <a:pPr algn="l" fontAlgn="b"/>
                      <a:r>
                        <a:rPr lang="en-ZA" sz="1200" b="0" i="0" u="none" strike="noStrike" dirty="0" smtClean="0">
                          <a:solidFill>
                            <a:srgbClr val="000000"/>
                          </a:solidFill>
                          <a:effectLst/>
                          <a:latin typeface="Calibri" panose="020F0502020204030204" pitchFamily="34" charset="0"/>
                        </a:rPr>
                        <a:t>CETA</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71 595 000.00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37 029 600.00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2772306771"/>
                  </a:ext>
                </a:extLst>
              </a:tr>
              <a:tr h="409892">
                <a:tc>
                  <a:txBody>
                    <a:bodyPr/>
                    <a:lstStyle/>
                    <a:p>
                      <a:pPr algn="l" fontAlgn="b"/>
                      <a:r>
                        <a:rPr lang="en-ZA" sz="1200" b="0" i="0" u="none" strike="noStrike" dirty="0" smtClean="0">
                          <a:solidFill>
                            <a:srgbClr val="000000"/>
                          </a:solidFill>
                          <a:effectLst/>
                          <a:latin typeface="Calibri" panose="020F0502020204030204" pitchFamily="34" charset="0"/>
                        </a:rPr>
                        <a:t>WALTER SISULU UNIVERSITY</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156 224 375.00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39 056 093.75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1555216847"/>
                  </a:ext>
                </a:extLst>
              </a:tr>
              <a:tr h="409892">
                <a:tc>
                  <a:txBody>
                    <a:bodyPr/>
                    <a:lstStyle/>
                    <a:p>
                      <a:pPr algn="l" fontAlgn="b"/>
                      <a:r>
                        <a:rPr lang="en-ZA" sz="1200" b="0" i="0" u="none" strike="noStrike" dirty="0" smtClean="0">
                          <a:solidFill>
                            <a:srgbClr val="000000"/>
                          </a:solidFill>
                          <a:effectLst/>
                          <a:latin typeface="Calibri" panose="020F0502020204030204" pitchFamily="34" charset="0"/>
                        </a:rPr>
                        <a:t>WCCETC</a:t>
                      </a:r>
                      <a:endParaRPr lang="en-ZA"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94 230 000.00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9 028 000.00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9 028 000.00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1 000 </a:t>
                      </a:r>
                    </a:p>
                  </a:txBody>
                  <a:tcPr marL="7620" marR="7620" marT="7620" marB="0" anchor="b"/>
                </a:tc>
                <a:extLst>
                  <a:ext uri="{0D108BD9-81ED-4DB2-BD59-A6C34878D82A}">
                    <a16:rowId xmlns:a16="http://schemas.microsoft.com/office/drawing/2014/main" xmlns="" val="2722904206"/>
                  </a:ext>
                </a:extLst>
              </a:tr>
              <a:tr h="409892">
                <a:tc>
                  <a:txBody>
                    <a:bodyPr/>
                    <a:lstStyle/>
                    <a:p>
                      <a:pPr algn="l" fontAlgn="b"/>
                      <a:r>
                        <a:rPr lang="en-ZA" sz="1200" b="0" i="0" u="none" strike="noStrike" dirty="0" smtClean="0">
                          <a:solidFill>
                            <a:srgbClr val="000000"/>
                          </a:solidFill>
                          <a:effectLst/>
                          <a:latin typeface="Arial" panose="020B0604020202020204" pitchFamily="34" charset="0"/>
                        </a:rPr>
                        <a:t>JL DUBE</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218 958 150.00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39 718 562.00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45 262 275.00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1112804139"/>
                  </a:ext>
                </a:extLst>
              </a:tr>
              <a:tr h="409892">
                <a:tc>
                  <a:txBody>
                    <a:bodyPr/>
                    <a:lstStyle/>
                    <a:p>
                      <a:pPr algn="l" fontAlgn="b"/>
                      <a:r>
                        <a:rPr lang="en-ZA" sz="1200" b="0" i="0" u="none" strike="noStrike" dirty="0" smtClean="0">
                          <a:solidFill>
                            <a:srgbClr val="000000"/>
                          </a:solidFill>
                          <a:effectLst/>
                          <a:latin typeface="Arial" panose="020B0604020202020204" pitchFamily="34" charset="0"/>
                        </a:rPr>
                        <a:t>FDC</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76 450 000.00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18 230 000.00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480974868"/>
                  </a:ext>
                </a:extLst>
              </a:tr>
              <a:tr h="409892">
                <a:tc>
                  <a:txBody>
                    <a:bodyPr/>
                    <a:lstStyle/>
                    <a:p>
                      <a:pPr algn="l" fontAlgn="b"/>
                      <a:r>
                        <a:rPr lang="en-ZA" sz="1200" b="0" i="0" u="none" strike="noStrike" dirty="0" smtClean="0">
                          <a:solidFill>
                            <a:srgbClr val="000000"/>
                          </a:solidFill>
                          <a:effectLst/>
                          <a:latin typeface="Arial" panose="020B0604020202020204" pitchFamily="34" charset="0"/>
                        </a:rPr>
                        <a:t>UMFOLOZI TVET</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ZA" sz="1000" b="0" i="0" u="none" strike="noStrike">
                          <a:solidFill>
                            <a:srgbClr val="000000"/>
                          </a:solidFill>
                          <a:effectLst/>
                          <a:latin typeface="Arial" panose="020B0604020202020204" pitchFamily="34" charset="0"/>
                        </a:rPr>
                        <a:t> R           39 150 000.00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6 718 960.00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1 000 </a:t>
                      </a:r>
                    </a:p>
                  </a:txBody>
                  <a:tcPr marL="7620" marR="7620" marT="7620" marB="0" anchor="b"/>
                </a:tc>
                <a:extLst>
                  <a:ext uri="{0D108BD9-81ED-4DB2-BD59-A6C34878D82A}">
                    <a16:rowId xmlns:a16="http://schemas.microsoft.com/office/drawing/2014/main" xmlns="" val="2807570086"/>
                  </a:ext>
                </a:extLst>
              </a:tr>
              <a:tr h="409892">
                <a:tc>
                  <a:txBody>
                    <a:bodyPr/>
                    <a:lstStyle/>
                    <a:p>
                      <a:pPr algn="l" fontAlgn="b"/>
                      <a:r>
                        <a:rPr lang="en-ZA" sz="1200" b="0" i="0" u="none" strike="noStrike" dirty="0" smtClean="0">
                          <a:solidFill>
                            <a:srgbClr val="000000"/>
                          </a:solidFill>
                          <a:effectLst/>
                          <a:latin typeface="Arial" panose="020B0604020202020204" pitchFamily="34" charset="0"/>
                        </a:rPr>
                        <a:t>SATN</a:t>
                      </a:r>
                      <a:endParaRPr lang="en-ZA" sz="12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ZA" sz="1000" b="0" i="0" u="none" strike="noStrike" dirty="0">
                          <a:solidFill>
                            <a:srgbClr val="000000"/>
                          </a:solidFill>
                          <a:effectLst/>
                          <a:latin typeface="Arial" panose="020B0604020202020204" pitchFamily="34" charset="0"/>
                        </a:rPr>
                        <a:t> R         249 850 000.00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24 134 137.50 </a:t>
                      </a:r>
                    </a:p>
                  </a:txBody>
                  <a:tcPr marL="7620" marR="7620" marT="7620" marB="0" anchor="b"/>
                </a:tc>
                <a:tc>
                  <a:txBody>
                    <a:bodyPr/>
                    <a:lstStyle/>
                    <a:p>
                      <a:pPr algn="l" fontAlgn="b"/>
                      <a:r>
                        <a:rPr lang="en-ZA" sz="1200" b="0" i="0" u="none" strike="noStrike" dirty="0">
                          <a:solidFill>
                            <a:srgbClr val="000000"/>
                          </a:solidFill>
                          <a:effectLst/>
                          <a:latin typeface="Arial" panose="020B0604020202020204" pitchFamily="34" charset="0"/>
                        </a:rPr>
                        <a:t> R                        -   </a:t>
                      </a:r>
                    </a:p>
                  </a:txBody>
                  <a:tcPr marL="7620" marR="7620" marT="7620" marB="0" anchor="b"/>
                </a:tc>
                <a:tc>
                  <a:txBody>
                    <a:bodyPr/>
                    <a:lstStyle/>
                    <a:p>
                      <a:pPr algn="l" fontAlgn="b"/>
                      <a:r>
                        <a:rPr lang="en-ZA" sz="1200" b="0" i="0" u="none" strike="noStrike">
                          <a:solidFill>
                            <a:srgbClr val="000000"/>
                          </a:solidFill>
                          <a:effectLst/>
                          <a:latin typeface="Arial" panose="020B0604020202020204" pitchFamily="34" charset="0"/>
                        </a:rPr>
                        <a:t> R                        -   </a:t>
                      </a:r>
                    </a:p>
                  </a:txBody>
                  <a:tcPr marL="7620" marR="7620" marT="7620" marB="0" anchor="b"/>
                </a:tc>
                <a:tc>
                  <a:txBody>
                    <a:bodyPr/>
                    <a:lstStyle/>
                    <a:p>
                      <a:pPr algn="ctr" fontAlgn="b"/>
                      <a:r>
                        <a:rPr lang="en-ZA" sz="1200" b="0" i="0" u="none" strike="noStrike" dirty="0">
                          <a:solidFill>
                            <a:srgbClr val="000000"/>
                          </a:solidFill>
                          <a:effectLst/>
                          <a:latin typeface="Calibri" panose="020F0502020204030204" pitchFamily="34" charset="0"/>
                        </a:rPr>
                        <a:t>         2 000 </a:t>
                      </a:r>
                    </a:p>
                  </a:txBody>
                  <a:tcPr marL="7620" marR="7620" marT="7620" marB="0" anchor="b"/>
                </a:tc>
                <a:extLst>
                  <a:ext uri="{0D108BD9-81ED-4DB2-BD59-A6C34878D82A}">
                    <a16:rowId xmlns:a16="http://schemas.microsoft.com/office/drawing/2014/main" xmlns="" val="2493616575"/>
                  </a:ext>
                </a:extLst>
              </a:tr>
              <a:tr h="409892">
                <a:tc>
                  <a:txBody>
                    <a:bodyPr/>
                    <a:lstStyle/>
                    <a:p>
                      <a:pPr algn="l" fontAlgn="b"/>
                      <a:r>
                        <a:rPr lang="en-ZA" sz="1200" b="0" i="0" u="none" strike="noStrike" dirty="0">
                          <a:solidFill>
                            <a:srgbClr val="000000"/>
                          </a:solidFill>
                          <a:effectLst/>
                          <a:latin typeface="Arial" panose="020B0604020202020204" pitchFamily="34" charset="0"/>
                        </a:rPr>
                        <a:t> </a:t>
                      </a:r>
                    </a:p>
                  </a:txBody>
                  <a:tcPr marL="7620" marR="7620" marT="7620" marB="0" anchor="b"/>
                </a:tc>
                <a:tc>
                  <a:txBody>
                    <a:bodyPr/>
                    <a:lstStyle/>
                    <a:p>
                      <a:pPr algn="l" fontAlgn="b"/>
                      <a:endParaRPr lang="en-ZA" sz="1200" b="1" i="0" u="none" strike="noStrike" dirty="0">
                        <a:solidFill>
                          <a:srgbClr val="000000"/>
                        </a:solidFill>
                        <a:effectLst/>
                        <a:latin typeface="Arial" panose="020B0604020202020204" pitchFamily="34" charset="0"/>
                      </a:endParaRPr>
                    </a:p>
                  </a:txBody>
                  <a:tcPr marL="7620" marR="7620" marT="7620" marB="0" anchor="b"/>
                </a:tc>
                <a:tc>
                  <a:txBody>
                    <a:bodyPr/>
                    <a:lstStyle/>
                    <a:p>
                      <a:pPr marL="0" algn="l" defTabSz="4572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 R  </a:t>
                      </a:r>
                      <a:r>
                        <a:rPr lang="en-ZA" sz="1200" b="1" i="0" u="none" strike="noStrike" kern="1200" dirty="0" smtClean="0">
                          <a:solidFill>
                            <a:srgbClr val="000000"/>
                          </a:solidFill>
                          <a:effectLst/>
                          <a:latin typeface="Arial" panose="020B0604020202020204" pitchFamily="34" charset="0"/>
                          <a:ea typeface="+mn-ea"/>
                          <a:cs typeface="+mn-cs"/>
                        </a:rPr>
                        <a:t>    394 </a:t>
                      </a:r>
                      <a:r>
                        <a:rPr lang="en-ZA" sz="1200" b="1" i="0" u="none" strike="noStrike" kern="1200" dirty="0">
                          <a:solidFill>
                            <a:srgbClr val="000000"/>
                          </a:solidFill>
                          <a:effectLst/>
                          <a:latin typeface="Arial" panose="020B0604020202020204" pitchFamily="34" charset="0"/>
                          <a:ea typeface="+mn-ea"/>
                          <a:cs typeface="+mn-cs"/>
                        </a:rPr>
                        <a:t>861 075.62 </a:t>
                      </a:r>
                    </a:p>
                  </a:txBody>
                  <a:tcPr marL="7620" marR="7620" marT="7620" marB="0" anchor="ctr"/>
                </a:tc>
                <a:tc>
                  <a:txBody>
                    <a:bodyPr/>
                    <a:lstStyle/>
                    <a:p>
                      <a:pPr marL="0" algn="l" defTabSz="4572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 R  </a:t>
                      </a:r>
                      <a:r>
                        <a:rPr lang="en-ZA" sz="1200" b="1" i="0" u="none" strike="noStrike" kern="1200" dirty="0" smtClean="0">
                          <a:solidFill>
                            <a:srgbClr val="000000"/>
                          </a:solidFill>
                          <a:effectLst/>
                          <a:latin typeface="Arial" panose="020B0604020202020204" pitchFamily="34" charset="0"/>
                          <a:ea typeface="+mn-ea"/>
                          <a:cs typeface="+mn-cs"/>
                        </a:rPr>
                        <a:t>     60 </a:t>
                      </a:r>
                      <a:r>
                        <a:rPr lang="en-ZA" sz="1200" b="1" i="0" u="none" strike="noStrike" kern="1200" dirty="0">
                          <a:solidFill>
                            <a:srgbClr val="000000"/>
                          </a:solidFill>
                          <a:effectLst/>
                          <a:latin typeface="Arial" panose="020B0604020202020204" pitchFamily="34" charset="0"/>
                          <a:ea typeface="+mn-ea"/>
                          <a:cs typeface="+mn-cs"/>
                        </a:rPr>
                        <a:t>737 025.00 </a:t>
                      </a:r>
                    </a:p>
                  </a:txBody>
                  <a:tcPr marL="7620" marR="7620" marT="7620" marB="0" anchor="ctr"/>
                </a:tc>
                <a:tc>
                  <a:txBody>
                    <a:bodyPr/>
                    <a:lstStyle/>
                    <a:p>
                      <a:pPr marL="0" algn="l" defTabSz="457200" rtl="0" eaLnBrk="1" fontAlgn="b" latinLnBrk="0" hangingPunct="1"/>
                      <a:r>
                        <a:rPr lang="en-ZA" sz="1200" b="1" i="0" u="none" strike="noStrike" kern="1200" dirty="0">
                          <a:solidFill>
                            <a:srgbClr val="000000"/>
                          </a:solidFill>
                          <a:effectLst/>
                          <a:latin typeface="Arial" panose="020B0604020202020204" pitchFamily="34" charset="0"/>
                          <a:ea typeface="+mn-ea"/>
                          <a:cs typeface="+mn-cs"/>
                        </a:rPr>
                        <a:t> R   </a:t>
                      </a:r>
                      <a:r>
                        <a:rPr lang="en-ZA" sz="1200" b="1" i="0" u="none" strike="noStrike" kern="1200" dirty="0" smtClean="0">
                          <a:solidFill>
                            <a:srgbClr val="000000"/>
                          </a:solidFill>
                          <a:effectLst/>
                          <a:latin typeface="Arial" panose="020B0604020202020204" pitchFamily="34" charset="0"/>
                          <a:ea typeface="+mn-ea"/>
                          <a:cs typeface="+mn-cs"/>
                        </a:rPr>
                        <a:t>    26 </a:t>
                      </a:r>
                      <a:r>
                        <a:rPr lang="en-ZA" sz="1200" b="1" i="0" u="none" strike="noStrike" kern="1200" dirty="0">
                          <a:solidFill>
                            <a:srgbClr val="000000"/>
                          </a:solidFill>
                          <a:effectLst/>
                          <a:latin typeface="Arial" panose="020B0604020202020204" pitchFamily="34" charset="0"/>
                          <a:ea typeface="+mn-ea"/>
                          <a:cs typeface="+mn-cs"/>
                        </a:rPr>
                        <a:t>626 750.00 </a:t>
                      </a:r>
                    </a:p>
                  </a:txBody>
                  <a:tcPr marL="7620" marR="7620" marT="7620" marB="0" anchor="ctr"/>
                </a:tc>
                <a:tc>
                  <a:txBody>
                    <a:bodyPr/>
                    <a:lstStyle/>
                    <a:p>
                      <a:pPr algn="ctr" fontAlgn="b"/>
                      <a:r>
                        <a:rPr lang="en-ZA" sz="1200" b="1" i="0" u="none" strike="noStrike" dirty="0">
                          <a:solidFill>
                            <a:srgbClr val="000000"/>
                          </a:solidFill>
                          <a:effectLst/>
                          <a:latin typeface="Calibri" panose="020F0502020204030204" pitchFamily="34" charset="0"/>
                        </a:rPr>
                        <a:t>       30 998 </a:t>
                      </a:r>
                    </a:p>
                  </a:txBody>
                  <a:tcPr marL="7620" marR="7620" marT="7620" marB="0" anchor="b"/>
                </a:tc>
                <a:extLst>
                  <a:ext uri="{0D108BD9-81ED-4DB2-BD59-A6C34878D82A}">
                    <a16:rowId xmlns:a16="http://schemas.microsoft.com/office/drawing/2014/main" xmlns="" val="2751813410"/>
                  </a:ext>
                </a:extLst>
              </a:tr>
              <a:tr h="409892">
                <a:tc>
                  <a:txBody>
                    <a:bodyPr/>
                    <a:lstStyle/>
                    <a:p>
                      <a:pPr algn="l" fontAlgn="b"/>
                      <a:r>
                        <a:rPr lang="en-ZA" sz="1200" b="1" i="0" u="none" strike="noStrike" dirty="0">
                          <a:solidFill>
                            <a:srgbClr val="000000"/>
                          </a:solidFill>
                          <a:effectLst/>
                          <a:latin typeface="Calibri" panose="020F0502020204030204" pitchFamily="34" charset="0"/>
                        </a:rPr>
                        <a:t>GRAND </a:t>
                      </a:r>
                      <a:r>
                        <a:rPr lang="en-ZA" sz="1200" b="1" i="0" u="none" strike="noStrike" dirty="0" smtClean="0">
                          <a:solidFill>
                            <a:srgbClr val="000000"/>
                          </a:solidFill>
                          <a:effectLst/>
                          <a:latin typeface="Calibri" panose="020F0502020204030204" pitchFamily="34" charset="0"/>
                        </a:rPr>
                        <a:t>TOTAL PAID</a:t>
                      </a:r>
                      <a:endParaRPr lang="en-ZA"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A"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ZA" sz="1200" b="1" i="0" u="none" strike="noStrike" dirty="0">
                          <a:solidFill>
                            <a:srgbClr val="000000"/>
                          </a:solidFill>
                          <a:effectLst/>
                          <a:latin typeface="Arial" panose="020B0604020202020204" pitchFamily="34" charset="0"/>
                        </a:rPr>
                        <a:t> </a:t>
                      </a:r>
                    </a:p>
                  </a:txBody>
                  <a:tcPr marL="7620" marR="7620" marT="7620" marB="0" anchor="b"/>
                </a:tc>
                <a:tc>
                  <a:txBody>
                    <a:bodyPr/>
                    <a:lstStyle/>
                    <a:p>
                      <a:pPr algn="l" fontAlgn="b"/>
                      <a:r>
                        <a:rPr lang="en-ZA" sz="1200" b="1" i="0" u="none" strike="noStrike" dirty="0">
                          <a:solidFill>
                            <a:srgbClr val="000000"/>
                          </a:solidFill>
                          <a:effectLst/>
                          <a:latin typeface="Calibri" panose="020F0502020204030204" pitchFamily="34" charset="0"/>
                        </a:rPr>
                        <a:t> R       482 224 850.62 </a:t>
                      </a:r>
                    </a:p>
                  </a:txBody>
                  <a:tcPr marL="7620" marR="7620" marT="7620" marB="0" anchor="b"/>
                </a:tc>
                <a:tc>
                  <a:txBody>
                    <a:bodyPr/>
                    <a:lstStyle/>
                    <a:p>
                      <a:pPr algn="l" fontAlgn="b"/>
                      <a:r>
                        <a:rPr lang="en-ZA" sz="1200" b="1" i="0" u="none" strike="noStrike" dirty="0">
                          <a:solidFill>
                            <a:srgbClr val="000000"/>
                          </a:solidFill>
                          <a:effectLst/>
                          <a:latin typeface="Calibri" panose="020F0502020204030204" pitchFamily="34" charset="0"/>
                        </a:rPr>
                        <a:t> </a:t>
                      </a:r>
                    </a:p>
                  </a:txBody>
                  <a:tcPr marL="7620" marR="7620" marT="7620" marB="0" anchor="b"/>
                </a:tc>
                <a:tc>
                  <a:txBody>
                    <a:bodyPr/>
                    <a:lstStyle/>
                    <a:p>
                      <a:pPr algn="ctr" fontAlgn="b"/>
                      <a:endParaRPr lang="en-ZA"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165772321"/>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98</a:t>
            </a:fld>
            <a:endParaRPr lang="en-US" dirty="0"/>
          </a:p>
        </p:txBody>
      </p:sp>
      <p:sp>
        <p:nvSpPr>
          <p:cNvPr id="6"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98</a:t>
            </a:r>
            <a:endParaRPr lang="en-ZA" sz="1200" dirty="0">
              <a:solidFill>
                <a:prstClr val="black"/>
              </a:solidFill>
            </a:endParaRPr>
          </a:p>
        </p:txBody>
      </p:sp>
    </p:spTree>
    <p:extLst>
      <p:ext uri="{BB962C8B-B14F-4D97-AF65-F5344CB8AC3E}">
        <p14:creationId xmlns:p14="http://schemas.microsoft.com/office/powerpoint/2010/main" xmlns="" val="2163848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SUMMARY OF LEARNERS AND DEMOGRAPHICS</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10683451"/>
              </p:ext>
            </p:extLst>
          </p:nvPr>
        </p:nvGraphicFramePr>
        <p:xfrm>
          <a:off x="251520" y="1472820"/>
          <a:ext cx="8640960" cy="5152068"/>
        </p:xfrm>
        <a:graphic>
          <a:graphicData uri="http://schemas.openxmlformats.org/drawingml/2006/table">
            <a:tbl>
              <a:tblPr firstRow="1" bandRow="1">
                <a:tableStyleId>{93296810-A885-4BE3-A3E7-6D5BEEA58F35}</a:tableStyleId>
              </a:tblPr>
              <a:tblGrid>
                <a:gridCol w="504056">
                  <a:extLst>
                    <a:ext uri="{9D8B030D-6E8A-4147-A177-3AD203B41FA5}">
                      <a16:colId xmlns:a16="http://schemas.microsoft.com/office/drawing/2014/main" xmlns="" val="2036912040"/>
                    </a:ext>
                  </a:extLst>
                </a:gridCol>
                <a:gridCol w="3096344">
                  <a:extLst>
                    <a:ext uri="{9D8B030D-6E8A-4147-A177-3AD203B41FA5}">
                      <a16:colId xmlns:a16="http://schemas.microsoft.com/office/drawing/2014/main" xmlns="" val="941976040"/>
                    </a:ext>
                  </a:extLst>
                </a:gridCol>
                <a:gridCol w="1152128">
                  <a:extLst>
                    <a:ext uri="{9D8B030D-6E8A-4147-A177-3AD203B41FA5}">
                      <a16:colId xmlns:a16="http://schemas.microsoft.com/office/drawing/2014/main" xmlns="" val="251987456"/>
                    </a:ext>
                  </a:extLst>
                </a:gridCol>
                <a:gridCol w="936104">
                  <a:extLst>
                    <a:ext uri="{9D8B030D-6E8A-4147-A177-3AD203B41FA5}">
                      <a16:colId xmlns:a16="http://schemas.microsoft.com/office/drawing/2014/main" xmlns="" val="2278848292"/>
                    </a:ext>
                  </a:extLst>
                </a:gridCol>
                <a:gridCol w="1224136">
                  <a:extLst>
                    <a:ext uri="{9D8B030D-6E8A-4147-A177-3AD203B41FA5}">
                      <a16:colId xmlns:a16="http://schemas.microsoft.com/office/drawing/2014/main" xmlns="" val="2647990944"/>
                    </a:ext>
                  </a:extLst>
                </a:gridCol>
                <a:gridCol w="720080">
                  <a:extLst>
                    <a:ext uri="{9D8B030D-6E8A-4147-A177-3AD203B41FA5}">
                      <a16:colId xmlns:a16="http://schemas.microsoft.com/office/drawing/2014/main" xmlns="" val="3639585448"/>
                    </a:ext>
                  </a:extLst>
                </a:gridCol>
                <a:gridCol w="1008112">
                  <a:extLst>
                    <a:ext uri="{9D8B030D-6E8A-4147-A177-3AD203B41FA5}">
                      <a16:colId xmlns:a16="http://schemas.microsoft.com/office/drawing/2014/main" xmlns="" val="1106852385"/>
                    </a:ext>
                  </a:extLst>
                </a:gridCol>
              </a:tblGrid>
              <a:tr h="409892">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NO.</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Name of entity</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Youth</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Not Youth</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Female</a:t>
                      </a:r>
                    </a:p>
                  </a:txBody>
                  <a:tcPr marL="0" marR="0" marT="0" marB="0" anchor="b"/>
                </a:tc>
                <a:tc>
                  <a:txBody>
                    <a:bodyPr/>
                    <a:lstStyle/>
                    <a:p>
                      <a:pPr marL="0" algn="l" defTabSz="457200" rtl="0" eaLnBrk="1" fontAlgn="b" latinLnBrk="0" hangingPunct="1"/>
                      <a:r>
                        <a:rPr lang="en-ZA" sz="1600" b="0" i="0" u="none" strike="noStrike" kern="1200">
                          <a:solidFill>
                            <a:srgbClr val="000000"/>
                          </a:solidFill>
                          <a:effectLst/>
                          <a:latin typeface="Calibri" panose="020F0502020204030204" pitchFamily="34" charset="0"/>
                          <a:ea typeface="+mn-ea"/>
                          <a:cs typeface="+mn-cs"/>
                        </a:rPr>
                        <a:t>Male</a:t>
                      </a:r>
                    </a:p>
                  </a:txBody>
                  <a:tcPr marL="0" marR="0" marT="0" marB="0" anchor="b"/>
                </a:tc>
                <a:tc>
                  <a:txBody>
                    <a:bodyPr/>
                    <a:lstStyle/>
                    <a:p>
                      <a:pPr marL="0" algn="l" defTabSz="457200" rtl="0" eaLnBrk="1" fontAlgn="b" latinLnBrk="0" hangingPunct="1"/>
                      <a:r>
                        <a:rPr lang="en-ZA" sz="1600" b="0" i="0" u="none" strike="noStrike" kern="1200" dirty="0">
                          <a:solidFill>
                            <a:srgbClr val="000000"/>
                          </a:solidFill>
                          <a:effectLst/>
                          <a:latin typeface="Calibri" panose="020F0502020204030204" pitchFamily="34" charset="0"/>
                          <a:ea typeface="+mn-ea"/>
                          <a:cs typeface="+mn-cs"/>
                        </a:rPr>
                        <a:t>TOTAL </a:t>
                      </a:r>
                      <a:r>
                        <a:rPr lang="en-ZA" sz="1600" b="0" i="0" u="none" strike="noStrike" kern="1200" dirty="0" smtClean="0">
                          <a:solidFill>
                            <a:srgbClr val="000000"/>
                          </a:solidFill>
                          <a:effectLst/>
                          <a:latin typeface="Calibri" panose="020F0502020204030204" pitchFamily="34" charset="0"/>
                          <a:ea typeface="+mn-ea"/>
                          <a:cs typeface="+mn-cs"/>
                        </a:rPr>
                        <a:t>LEARNERS</a:t>
                      </a:r>
                      <a:endParaRPr lang="en-ZA" sz="1600" b="0" i="0" u="none" strike="noStrike" kern="1200" dirty="0">
                        <a:solidFill>
                          <a:srgbClr val="000000"/>
                        </a:solidFill>
                        <a:effectLst/>
                        <a:latin typeface="Calibri" panose="020F0502020204030204" pitchFamily="34" charset="0"/>
                        <a:ea typeface="+mn-ea"/>
                        <a:cs typeface="+mn-cs"/>
                      </a:endParaRPr>
                    </a:p>
                  </a:txBody>
                  <a:tcPr marL="0" marR="0" marT="0" marB="0" anchor="b"/>
                </a:tc>
                <a:extLst>
                  <a:ext uri="{0D108BD9-81ED-4DB2-BD59-A6C34878D82A}">
                    <a16:rowId xmlns:a16="http://schemas.microsoft.com/office/drawing/2014/main" xmlns="" val="2021406394"/>
                  </a:ext>
                </a:extLst>
              </a:tr>
              <a:tr h="409892">
                <a:tc>
                  <a:txBody>
                    <a:bodyPr/>
                    <a:lstStyle/>
                    <a:p>
                      <a:pPr algn="ctr" fontAlgn="b"/>
                      <a:r>
                        <a:rPr lang="en-ZA" sz="1600" b="0" i="0" u="none" strike="noStrike" dirty="0">
                          <a:solidFill>
                            <a:srgbClr val="000000"/>
                          </a:solidFill>
                          <a:effectLst/>
                          <a:latin typeface="Calibri" panose="020F0502020204030204" pitchFamily="34" charset="0"/>
                        </a:rPr>
                        <a:t>1</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JL Dube Institute</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1488</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500</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1376</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612</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1988</a:t>
                      </a:r>
                    </a:p>
                  </a:txBody>
                  <a:tcPr marL="0" marR="0" marT="0" marB="0" anchor="b"/>
                </a:tc>
                <a:extLst>
                  <a:ext uri="{0D108BD9-81ED-4DB2-BD59-A6C34878D82A}">
                    <a16:rowId xmlns:a16="http://schemas.microsoft.com/office/drawing/2014/main" xmlns="" val="2507802804"/>
                  </a:ext>
                </a:extLst>
              </a:tr>
              <a:tr h="409892">
                <a:tc>
                  <a:txBody>
                    <a:bodyPr/>
                    <a:lstStyle/>
                    <a:p>
                      <a:pPr algn="ctr" fontAlgn="b"/>
                      <a:r>
                        <a:rPr lang="en-ZA" sz="1600" b="0" i="0" u="none" strike="noStrike" dirty="0">
                          <a:solidFill>
                            <a:srgbClr val="000000"/>
                          </a:solidFill>
                          <a:effectLst/>
                          <a:latin typeface="Calibri" panose="020F0502020204030204" pitchFamily="34" charset="0"/>
                        </a:rPr>
                        <a:t>2</a:t>
                      </a:r>
                    </a:p>
                  </a:txBody>
                  <a:tcPr marL="0" marR="0" marT="0" marB="0" anchor="b"/>
                </a:tc>
                <a:tc>
                  <a:txBody>
                    <a:bodyPr/>
                    <a:lstStyle/>
                    <a:p>
                      <a:pPr algn="l" fontAlgn="b"/>
                      <a:r>
                        <a:rPr lang="en-ZA" sz="1600" b="0" i="0" u="none" strike="noStrike" dirty="0" err="1">
                          <a:solidFill>
                            <a:srgbClr val="000000"/>
                          </a:solidFill>
                          <a:effectLst/>
                          <a:latin typeface="Calibri" panose="020F0502020204030204" pitchFamily="34" charset="0"/>
                        </a:rPr>
                        <a:t>Mhlathuze</a:t>
                      </a:r>
                      <a:r>
                        <a:rPr lang="en-ZA" sz="1600" b="0" i="0" u="none" strike="noStrike" dirty="0">
                          <a:solidFill>
                            <a:srgbClr val="000000"/>
                          </a:solidFill>
                          <a:effectLst/>
                          <a:latin typeface="Calibri" panose="020F0502020204030204" pitchFamily="34" charset="0"/>
                        </a:rPr>
                        <a:t> Water Board</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1689</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312</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1448</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553</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2001</a:t>
                      </a:r>
                    </a:p>
                  </a:txBody>
                  <a:tcPr marL="0" marR="0" marT="0" marB="0" anchor="b"/>
                </a:tc>
                <a:extLst>
                  <a:ext uri="{0D108BD9-81ED-4DB2-BD59-A6C34878D82A}">
                    <a16:rowId xmlns:a16="http://schemas.microsoft.com/office/drawing/2014/main" xmlns="" val="4077159395"/>
                  </a:ext>
                </a:extLst>
              </a:tr>
              <a:tr h="409892">
                <a:tc>
                  <a:txBody>
                    <a:bodyPr/>
                    <a:lstStyle/>
                    <a:p>
                      <a:pPr algn="ctr" fontAlgn="b"/>
                      <a:r>
                        <a:rPr lang="en-ZA" sz="1600" b="0" i="0" u="none" strike="noStrike" dirty="0">
                          <a:solidFill>
                            <a:srgbClr val="000000"/>
                          </a:solidFill>
                          <a:effectLst/>
                          <a:latin typeface="Calibri" panose="020F0502020204030204" pitchFamily="34" charset="0"/>
                        </a:rPr>
                        <a:t>3</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Private Security Industry Regulatory Authority</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5446</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1625</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4099</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2972</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7071</a:t>
                      </a:r>
                    </a:p>
                  </a:txBody>
                  <a:tcPr marL="0" marR="0" marT="0" marB="0" anchor="b"/>
                </a:tc>
                <a:extLst>
                  <a:ext uri="{0D108BD9-81ED-4DB2-BD59-A6C34878D82A}">
                    <a16:rowId xmlns:a16="http://schemas.microsoft.com/office/drawing/2014/main" xmlns="" val="2493418911"/>
                  </a:ext>
                </a:extLst>
              </a:tr>
              <a:tr h="409892">
                <a:tc>
                  <a:txBody>
                    <a:bodyPr/>
                    <a:lstStyle/>
                    <a:p>
                      <a:pPr algn="ctr" fontAlgn="b"/>
                      <a:r>
                        <a:rPr lang="en-ZA" sz="1600" b="0" i="0" u="none" strike="noStrike" dirty="0">
                          <a:solidFill>
                            <a:srgbClr val="000000"/>
                          </a:solidFill>
                          <a:effectLst/>
                          <a:latin typeface="Calibri" panose="020F0502020204030204" pitchFamily="34" charset="0"/>
                        </a:rPr>
                        <a:t>4</a:t>
                      </a:r>
                    </a:p>
                  </a:txBody>
                  <a:tcPr marL="0" marR="0" marT="0" marB="0" anchor="b"/>
                </a:tc>
                <a:tc>
                  <a:txBody>
                    <a:bodyPr/>
                    <a:lstStyle/>
                    <a:p>
                      <a:pPr algn="l" fontAlgn="b"/>
                      <a:r>
                        <a:rPr lang="en-ZA" sz="1600" b="0" i="0" u="none" strike="noStrike" dirty="0" err="1">
                          <a:solidFill>
                            <a:srgbClr val="000000"/>
                          </a:solidFill>
                          <a:effectLst/>
                          <a:latin typeface="Calibri" panose="020F0502020204030204" pitchFamily="34" charset="0"/>
                        </a:rPr>
                        <a:t>Umfolozi</a:t>
                      </a:r>
                      <a:r>
                        <a:rPr lang="en-ZA" sz="1600" b="0" i="0" u="none" strike="noStrike" dirty="0">
                          <a:solidFill>
                            <a:srgbClr val="000000"/>
                          </a:solidFill>
                          <a:effectLst/>
                          <a:latin typeface="Calibri" panose="020F0502020204030204" pitchFamily="34" charset="0"/>
                        </a:rPr>
                        <a:t> TVET college</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624</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84</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541</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167</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708</a:t>
                      </a:r>
                    </a:p>
                  </a:txBody>
                  <a:tcPr marL="0" marR="0" marT="0" marB="0" anchor="b"/>
                </a:tc>
                <a:extLst>
                  <a:ext uri="{0D108BD9-81ED-4DB2-BD59-A6C34878D82A}">
                    <a16:rowId xmlns:a16="http://schemas.microsoft.com/office/drawing/2014/main" xmlns="" val="286651102"/>
                  </a:ext>
                </a:extLst>
              </a:tr>
              <a:tr h="409892">
                <a:tc>
                  <a:txBody>
                    <a:bodyPr/>
                    <a:lstStyle/>
                    <a:p>
                      <a:pPr algn="ctr" fontAlgn="b"/>
                      <a:r>
                        <a:rPr lang="en-ZA" sz="1600" b="0" i="0" u="none" strike="noStrike" dirty="0">
                          <a:solidFill>
                            <a:srgbClr val="000000"/>
                          </a:solidFill>
                          <a:effectLst/>
                          <a:latin typeface="Calibri" panose="020F0502020204030204" pitchFamily="34" charset="0"/>
                        </a:rPr>
                        <a:t>5</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Enterprise Ilembe NVC</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102</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2</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74</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30</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104</a:t>
                      </a:r>
                    </a:p>
                  </a:txBody>
                  <a:tcPr marL="0" marR="0" marT="0" marB="0" anchor="b"/>
                </a:tc>
                <a:extLst>
                  <a:ext uri="{0D108BD9-81ED-4DB2-BD59-A6C34878D82A}">
                    <a16:rowId xmlns:a16="http://schemas.microsoft.com/office/drawing/2014/main" xmlns="" val="2772306771"/>
                  </a:ext>
                </a:extLst>
              </a:tr>
              <a:tr h="409892">
                <a:tc>
                  <a:txBody>
                    <a:bodyPr/>
                    <a:lstStyle/>
                    <a:p>
                      <a:pPr algn="ctr" fontAlgn="b"/>
                      <a:r>
                        <a:rPr lang="en-ZA" sz="1600" b="0" i="0" u="none" strike="noStrike" dirty="0">
                          <a:solidFill>
                            <a:srgbClr val="000000"/>
                          </a:solidFill>
                          <a:effectLst/>
                          <a:latin typeface="Calibri" panose="020F0502020204030204" pitchFamily="34" charset="0"/>
                        </a:rPr>
                        <a:t>6</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Enterprise Ilembe Learnerships</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847</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36</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605</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278</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883</a:t>
                      </a:r>
                    </a:p>
                  </a:txBody>
                  <a:tcPr marL="0" marR="0" marT="0" marB="0" anchor="b"/>
                </a:tc>
                <a:extLst>
                  <a:ext uri="{0D108BD9-81ED-4DB2-BD59-A6C34878D82A}">
                    <a16:rowId xmlns:a16="http://schemas.microsoft.com/office/drawing/2014/main" xmlns="" val="1555216847"/>
                  </a:ext>
                </a:extLst>
              </a:tr>
              <a:tr h="409892">
                <a:tc>
                  <a:txBody>
                    <a:bodyPr/>
                    <a:lstStyle/>
                    <a:p>
                      <a:pPr algn="ctr" fontAlgn="b"/>
                      <a:r>
                        <a:rPr lang="en-ZA" sz="1600" b="0" i="0" u="none" strike="noStrike" dirty="0">
                          <a:solidFill>
                            <a:srgbClr val="000000"/>
                          </a:solidFill>
                          <a:effectLst/>
                          <a:latin typeface="Calibri" panose="020F0502020204030204" pitchFamily="34" charset="0"/>
                        </a:rPr>
                        <a:t>7</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Mpumalanga Reginal Training Trust</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76</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20</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49</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47</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96</a:t>
                      </a:r>
                    </a:p>
                  </a:txBody>
                  <a:tcPr marL="0" marR="0" marT="0" marB="0" anchor="b"/>
                </a:tc>
                <a:extLst>
                  <a:ext uri="{0D108BD9-81ED-4DB2-BD59-A6C34878D82A}">
                    <a16:rowId xmlns:a16="http://schemas.microsoft.com/office/drawing/2014/main" xmlns="" val="2722904206"/>
                  </a:ext>
                </a:extLst>
              </a:tr>
              <a:tr h="409892">
                <a:tc>
                  <a:txBody>
                    <a:bodyPr/>
                    <a:lstStyle/>
                    <a:p>
                      <a:pPr algn="ctr" fontAlgn="b"/>
                      <a:r>
                        <a:rPr lang="en-ZA" sz="1600" b="0" i="0" u="none" strike="noStrike" dirty="0">
                          <a:solidFill>
                            <a:srgbClr val="000000"/>
                          </a:solidFill>
                          <a:effectLst/>
                          <a:latin typeface="Calibri" panose="020F0502020204030204" pitchFamily="34" charset="0"/>
                        </a:rPr>
                        <a:t>8</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South African Technology Networks</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1819</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183</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1329</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673</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2002</a:t>
                      </a:r>
                    </a:p>
                  </a:txBody>
                  <a:tcPr marL="0" marR="0" marT="0" marB="0" anchor="b"/>
                </a:tc>
                <a:extLst>
                  <a:ext uri="{0D108BD9-81ED-4DB2-BD59-A6C34878D82A}">
                    <a16:rowId xmlns:a16="http://schemas.microsoft.com/office/drawing/2014/main" xmlns="" val="1112804139"/>
                  </a:ext>
                </a:extLst>
              </a:tr>
              <a:tr h="409892">
                <a:tc>
                  <a:txBody>
                    <a:bodyPr/>
                    <a:lstStyle/>
                    <a:p>
                      <a:pPr algn="ctr" fontAlgn="b"/>
                      <a:r>
                        <a:rPr lang="en-ZA" sz="1600" b="0" i="0" u="none" strike="noStrike" dirty="0">
                          <a:solidFill>
                            <a:srgbClr val="000000"/>
                          </a:solidFill>
                          <a:effectLst/>
                          <a:latin typeface="Calibri" panose="020F0502020204030204" pitchFamily="34" charset="0"/>
                        </a:rPr>
                        <a:t>9</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Mpumalanga Economic Development Agency</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1347</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31</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871</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507</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1378</a:t>
                      </a:r>
                    </a:p>
                  </a:txBody>
                  <a:tcPr marL="0" marR="0" marT="0" marB="0" anchor="b"/>
                </a:tc>
                <a:extLst>
                  <a:ext uri="{0D108BD9-81ED-4DB2-BD59-A6C34878D82A}">
                    <a16:rowId xmlns:a16="http://schemas.microsoft.com/office/drawing/2014/main" xmlns="" val="480974868"/>
                  </a:ext>
                </a:extLst>
              </a:tr>
              <a:tr h="409892">
                <a:tc>
                  <a:txBody>
                    <a:bodyPr/>
                    <a:lstStyle/>
                    <a:p>
                      <a:pPr algn="ctr" fontAlgn="b"/>
                      <a:r>
                        <a:rPr lang="en-ZA" sz="1600" b="0" i="0" u="none" strike="noStrike" dirty="0">
                          <a:solidFill>
                            <a:srgbClr val="000000"/>
                          </a:solidFill>
                          <a:effectLst/>
                          <a:latin typeface="Calibri" panose="020F0502020204030204" pitchFamily="34" charset="0"/>
                        </a:rPr>
                        <a:t>10</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Nelson Mandela University</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24</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19</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6</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25</a:t>
                      </a:r>
                    </a:p>
                  </a:txBody>
                  <a:tcPr marL="0" marR="0" marT="0" marB="0" anchor="b"/>
                </a:tc>
                <a:extLst>
                  <a:ext uri="{0D108BD9-81ED-4DB2-BD59-A6C34878D82A}">
                    <a16:rowId xmlns:a16="http://schemas.microsoft.com/office/drawing/2014/main" xmlns="" val="2807570086"/>
                  </a:ext>
                </a:extLst>
              </a:tr>
              <a:tr h="409892">
                <a:tc>
                  <a:txBody>
                    <a:bodyPr/>
                    <a:lstStyle/>
                    <a:p>
                      <a:pPr algn="ctr" fontAlgn="b"/>
                      <a:r>
                        <a:rPr lang="en-ZA" sz="1600" b="0" i="0" u="none" strike="noStrike" dirty="0">
                          <a:solidFill>
                            <a:srgbClr val="000000"/>
                          </a:solidFill>
                          <a:effectLst/>
                          <a:latin typeface="Calibri" panose="020F0502020204030204" pitchFamily="34" charset="0"/>
                        </a:rPr>
                        <a:t>11</a:t>
                      </a:r>
                    </a:p>
                  </a:txBody>
                  <a:tcPr marL="0" marR="0" marT="0" marB="0" anchor="b"/>
                </a:tc>
                <a:tc>
                  <a:txBody>
                    <a:bodyPr/>
                    <a:lstStyle/>
                    <a:p>
                      <a:pPr algn="l" fontAlgn="b"/>
                      <a:r>
                        <a:rPr lang="en-ZA" sz="1600" b="0" i="0" u="none" strike="noStrike" dirty="0">
                          <a:solidFill>
                            <a:srgbClr val="000000"/>
                          </a:solidFill>
                          <a:effectLst/>
                          <a:latin typeface="Calibri" panose="020F0502020204030204" pitchFamily="34" charset="0"/>
                        </a:rPr>
                        <a:t>Walter </a:t>
                      </a:r>
                      <a:r>
                        <a:rPr lang="en-ZA" sz="1600" b="0" i="0" u="none" strike="noStrike" dirty="0" err="1" smtClean="0">
                          <a:solidFill>
                            <a:srgbClr val="000000"/>
                          </a:solidFill>
                          <a:effectLst/>
                          <a:latin typeface="Calibri" panose="020F0502020204030204" pitchFamily="34" charset="0"/>
                        </a:rPr>
                        <a:t>Sisulu</a:t>
                      </a:r>
                      <a:r>
                        <a:rPr lang="en-ZA" sz="1600" b="0" i="0" u="none" strike="noStrike" dirty="0" smtClean="0">
                          <a:solidFill>
                            <a:srgbClr val="000000"/>
                          </a:solidFill>
                          <a:effectLst/>
                          <a:latin typeface="Calibri" panose="020F0502020204030204" pitchFamily="34" charset="0"/>
                        </a:rPr>
                        <a:t> University</a:t>
                      </a:r>
                      <a:endParaRPr lang="en-ZA"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18</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7</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13</a:t>
                      </a:r>
                    </a:p>
                  </a:txBody>
                  <a:tcPr marL="0" marR="0" marT="0" marB="0" anchor="b"/>
                </a:tc>
                <a:tc>
                  <a:txBody>
                    <a:bodyPr/>
                    <a:lstStyle/>
                    <a:p>
                      <a:pPr algn="l" fontAlgn="b"/>
                      <a:r>
                        <a:rPr lang="en-ZA" sz="1600" b="0" i="0" u="none" strike="noStrike">
                          <a:solidFill>
                            <a:srgbClr val="000000"/>
                          </a:solidFill>
                          <a:effectLst/>
                          <a:latin typeface="Calibri" panose="020F0502020204030204" pitchFamily="34" charset="0"/>
                        </a:rPr>
                        <a:t>12</a:t>
                      </a:r>
                    </a:p>
                  </a:txBody>
                  <a:tcPr marL="0" marR="0" marT="0" marB="0" anchor="b"/>
                </a:tc>
                <a:tc>
                  <a:txBody>
                    <a:bodyPr/>
                    <a:lstStyle/>
                    <a:p>
                      <a:pPr algn="l" fontAlgn="b"/>
                      <a:r>
                        <a:rPr lang="en-ZA" sz="1600" b="1" i="0" u="none" strike="noStrike" dirty="0">
                          <a:solidFill>
                            <a:srgbClr val="000000"/>
                          </a:solidFill>
                          <a:effectLst/>
                          <a:latin typeface="Calibri" panose="020F0502020204030204" pitchFamily="34" charset="0"/>
                        </a:rPr>
                        <a:t>25</a:t>
                      </a:r>
                    </a:p>
                  </a:txBody>
                  <a:tcPr marL="0" marR="0" marT="0" marB="0" anchor="b"/>
                </a:tc>
                <a:extLst>
                  <a:ext uri="{0D108BD9-81ED-4DB2-BD59-A6C34878D82A}">
                    <a16:rowId xmlns:a16="http://schemas.microsoft.com/office/drawing/2014/main" xmlns="" val="2165772321"/>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99</a:t>
            </a:fld>
            <a:endParaRPr lang="en-US" dirty="0"/>
          </a:p>
        </p:txBody>
      </p:sp>
      <p:sp>
        <p:nvSpPr>
          <p:cNvPr id="6" name="TextBox 7"/>
          <p:cNvSpPr txBox="1"/>
          <p:nvPr/>
        </p:nvSpPr>
        <p:spPr>
          <a:xfrm>
            <a:off x="8363304" y="40530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99</a:t>
            </a:r>
            <a:endParaRPr lang="en-ZA" sz="1200" dirty="0">
              <a:solidFill>
                <a:prstClr val="black"/>
              </a:solidFill>
            </a:endParaRPr>
          </a:p>
        </p:txBody>
      </p:sp>
    </p:spTree>
    <p:extLst>
      <p:ext uri="{BB962C8B-B14F-4D97-AF65-F5344CB8AC3E}">
        <p14:creationId xmlns:p14="http://schemas.microsoft.com/office/powerpoint/2010/main" xmlns="" val="440613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5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6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7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8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9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TotalTime>
  <Words>13115</Words>
  <Application>Microsoft Office PowerPoint</Application>
  <PresentationFormat>On-screen Show (4:3)</PresentationFormat>
  <Paragraphs>4813</Paragraphs>
  <Slides>121</Slides>
  <Notes>18</Notes>
  <HiddenSlides>0</HiddenSlides>
  <MMClips>0</MMClips>
  <ScaleCrop>false</ScaleCrop>
  <HeadingPairs>
    <vt:vector size="4" baseType="variant">
      <vt:variant>
        <vt:lpstr>Theme</vt:lpstr>
      </vt:variant>
      <vt:variant>
        <vt:i4>32</vt:i4>
      </vt:variant>
      <vt:variant>
        <vt:lpstr>Slide Titles</vt:lpstr>
      </vt:variant>
      <vt:variant>
        <vt:i4>121</vt:i4>
      </vt:variant>
    </vt:vector>
  </HeadingPairs>
  <TitlesOfParts>
    <vt:vector size="153" baseType="lpstr">
      <vt:lpstr>1_Office Theme</vt:lpstr>
      <vt:lpstr>Theme1</vt:lpstr>
      <vt:lpstr>3_Office Theme</vt:lpstr>
      <vt:lpstr>1_Accenture_tiger_InterpretationA_animate_full</vt:lpstr>
      <vt:lpstr>4_Office Theme</vt:lpstr>
      <vt:lpstr>22_Office Theme</vt:lpstr>
      <vt:lpstr>1_Theme1</vt:lpstr>
      <vt:lpstr>5_Office Theme</vt:lpstr>
      <vt:lpstr>4_Theme1</vt:lpstr>
      <vt:lpstr>2_Theme1</vt:lpstr>
      <vt:lpstr>3_Theme1</vt:lpstr>
      <vt:lpstr>24_Office Theme</vt:lpstr>
      <vt:lpstr>Office Theme</vt:lpstr>
      <vt:lpstr>2_Office Theme</vt:lpstr>
      <vt:lpstr>9_Office Theme</vt:lpstr>
      <vt:lpstr>29_Office Theme</vt:lpstr>
      <vt:lpstr>8_Office Theme</vt:lpstr>
      <vt:lpstr>23_Office Theme</vt:lpstr>
      <vt:lpstr>10_Office Theme</vt:lpstr>
      <vt:lpstr>11_Office Theme</vt:lpstr>
      <vt:lpstr>13_Office Theme</vt:lpstr>
      <vt:lpstr>7_Office Theme</vt:lpstr>
      <vt:lpstr>5_Theme1</vt:lpstr>
      <vt:lpstr>14_Office Theme</vt:lpstr>
      <vt:lpstr>26_Office Theme</vt:lpstr>
      <vt:lpstr>6_Office Theme</vt:lpstr>
      <vt:lpstr>6_Theme1</vt:lpstr>
      <vt:lpstr>7_Theme1</vt:lpstr>
      <vt:lpstr>8_Theme1</vt:lpstr>
      <vt:lpstr>9_Theme1</vt:lpstr>
      <vt:lpstr>12_Office Theme</vt:lpstr>
      <vt:lpstr>18_Office Theme</vt:lpstr>
      <vt:lpstr>Slide 1</vt:lpstr>
      <vt:lpstr>Focus Area</vt:lpstr>
      <vt:lpstr>Slide 3</vt:lpstr>
      <vt:lpstr>Slide 4</vt:lpstr>
      <vt:lpstr>UI Contributions Act No 4 of 2002</vt:lpstr>
      <vt:lpstr>Slide 6</vt:lpstr>
      <vt:lpstr>Vision, Mission and Values</vt:lpstr>
      <vt:lpstr>Slide 8</vt:lpstr>
      <vt:lpstr>Service Delivery Outcomes &amp; Strategic Goals</vt:lpstr>
      <vt:lpstr>Slide 10</vt:lpstr>
      <vt:lpstr>COMPARATIVE ANALYSIS OF 2019/20  PERFORMANCE PER QUARTER </vt:lpstr>
      <vt:lpstr>PROGRAMME 1: ADMINISTRATION</vt:lpstr>
      <vt:lpstr>PROGRAMME 1: ADMINISTRATION</vt:lpstr>
      <vt:lpstr>PROGRAMME 1: ADMINISTRATION</vt:lpstr>
      <vt:lpstr>PROGRAMME 2: BUSINESS OPERATIONS</vt:lpstr>
      <vt:lpstr>PROGRAMME 2: BUSINESS OPERATIONS</vt:lpstr>
      <vt:lpstr>PROGRAMME 2: BUSINESS OPERATIONS</vt:lpstr>
      <vt:lpstr> PROGRAMME 3: LABOUR ACTIVATION PROGRAMMES</vt:lpstr>
      <vt:lpstr> VARIANCES AND ACTION PLAN</vt:lpstr>
      <vt:lpstr>Slide 20</vt:lpstr>
      <vt:lpstr>PERFORMANCE INFORMATION Q1 (ASSURANCE ENGAGEMENT) </vt:lpstr>
      <vt:lpstr>Status of Audit per Indicator</vt:lpstr>
      <vt:lpstr>Status of Audit per Indicator</vt:lpstr>
      <vt:lpstr>Slide 24</vt:lpstr>
      <vt:lpstr>COMPARATIVE ANALYSIS OF 2018/19 &amp; 2019/20  PERFORMANCE PER QUARTER </vt:lpstr>
      <vt:lpstr>COMPARATIVE ANALYSIS OF 2019/20  PERFORMANCE PER QUARTER </vt:lpstr>
      <vt:lpstr>PROGRAMME 1: ADMINISTRATION</vt:lpstr>
      <vt:lpstr>PROGRAMME 1: ADMINISTRATION</vt:lpstr>
      <vt:lpstr>PROGRAMME 1: ADMINISTRATION</vt:lpstr>
      <vt:lpstr>PROGRAMME 2: BUSINESS OPERATIONS</vt:lpstr>
      <vt:lpstr>PROGRAMME 2: BUSINESS OPERATIONS</vt:lpstr>
      <vt:lpstr>PROGRAMME 2: BUSINESS OPERATIONS</vt:lpstr>
      <vt:lpstr> PROGRAMME 3: LABOUR ACTIVATION PROGRAMMES</vt:lpstr>
      <vt:lpstr> VARIANCES AND ACTION PLAN</vt:lpstr>
      <vt:lpstr>Slide 35</vt:lpstr>
      <vt:lpstr>Slide 36</vt:lpstr>
      <vt:lpstr>Q2 PERFORMANCE </vt:lpstr>
      <vt:lpstr>Q2 PERFORMANCE cont...</vt:lpstr>
      <vt:lpstr>Q2 PERFORMANCE cont...</vt:lpstr>
      <vt:lpstr>Q2 PERFORMANCE cont...</vt:lpstr>
      <vt:lpstr>Q2 PERFORMANCE cont...</vt:lpstr>
      <vt:lpstr>Q2 PERFORMANCE cont...</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VALUE AND VOLUME OF BENEFITS PAYMENTS</vt:lpstr>
      <vt:lpstr>VALUE AND VOLUME OF BENEFITS PAYMENTS</vt:lpstr>
      <vt:lpstr>2nd  QUARTER   EXPENDITURE REPORT</vt:lpstr>
      <vt:lpstr>Slide 59</vt:lpstr>
      <vt:lpstr>Slide 60</vt:lpstr>
      <vt:lpstr>Slide 61</vt:lpstr>
      <vt:lpstr> 2019/20 ADJUSTMENT BUDGET  </vt:lpstr>
      <vt:lpstr>Slide 63</vt:lpstr>
      <vt:lpstr> IRREGULAR EXPENDITURE </vt:lpstr>
      <vt:lpstr>PROGRESS ON IRREGULAR EXPENDITURE</vt:lpstr>
      <vt:lpstr>CORRECTIVE MEASURES TO REDUCE IRREGULAR EXPENDITURE</vt:lpstr>
      <vt:lpstr>CORRECTIVE MEASURES TO REDUCE IRREGULAR EXPENDITURE</vt:lpstr>
      <vt:lpstr> FRUITLESS AND WASTEFUL EXPENDITURE </vt:lpstr>
      <vt:lpstr>PROGRESS ON FRUITLESS EXPENDITURE</vt:lpstr>
      <vt:lpstr> PROCUREMENT PLAN </vt:lpstr>
      <vt:lpstr>              PROGRESS ON PROCUREMENT PLAN</vt:lpstr>
      <vt:lpstr> CONTRACT MANAGEMENT</vt:lpstr>
      <vt:lpstr>              PROGRESS ON CONTRACT MANAGEMENT</vt:lpstr>
      <vt:lpstr>STRATEGIC RISK REGISTER</vt:lpstr>
      <vt:lpstr>Strategic Risks Update as at Q2</vt:lpstr>
      <vt:lpstr>Strategic Risks Update for Q2</vt:lpstr>
      <vt:lpstr>Strategic Risks Update for Q2</vt:lpstr>
      <vt:lpstr>Strategic Risks Update for Q2</vt:lpstr>
      <vt:lpstr>Strategic Risks Update for Q2</vt:lpstr>
      <vt:lpstr> LABOUR ACTIVATION PROGRAMME </vt:lpstr>
      <vt:lpstr>LAP APP TARGETS FOR 2019/20   FINANCIAL YEAR</vt:lpstr>
      <vt:lpstr>PROGRAMME 3: LABOUR ACTIVATION PROGRAMME </vt:lpstr>
      <vt:lpstr>PROGRESS OF THE NEWLY FORMED TERS</vt:lpstr>
      <vt:lpstr>PROGRESS ON TERS </vt:lpstr>
      <vt:lpstr>SUMMARY OF Q1 AND Q2 ACHIEVEMENT</vt:lpstr>
      <vt:lpstr>TERS COMMITTEE APPLICATIONS APPROVED IN THE CURRENT FINANCIAL YEAR AS AT 30 SEPTEMBER 2019</vt:lpstr>
      <vt:lpstr>TERS COMMITTEE APPLICATIONS APPROVED AS AT  30/09/2019</vt:lpstr>
      <vt:lpstr>TERS COMMITTEE APPLICATIONS APPROVED AS AT 30/09/2019</vt:lpstr>
      <vt:lpstr>TERS COMMITTEE APPLICATIONS REVIEWED AS AT  30/09/2019</vt:lpstr>
      <vt:lpstr>NOT APPROVED STILL AT COMPLIANCE STAGE</vt:lpstr>
      <vt:lpstr>NOT RECOMMENDED</vt:lpstr>
      <vt:lpstr>TRAINING OF THE UNEMPLOYED (TOU)</vt:lpstr>
      <vt:lpstr>FUNDING AGREEMENTS</vt:lpstr>
      <vt:lpstr>FUNDING AGREEMENTS</vt:lpstr>
      <vt:lpstr>SUMMARY</vt:lpstr>
      <vt:lpstr>SIGNED FUNDING AGREEMENTS IN THE REPORT OF 08 AUGUST 2019</vt:lpstr>
      <vt:lpstr>PAYMENTS MADE TO DATE</vt:lpstr>
      <vt:lpstr>PAYMENTS MADE TO DATE</vt:lpstr>
      <vt:lpstr>SUMMARY OF LEARNERS AND DEMOGRAPHICS</vt:lpstr>
      <vt:lpstr>SUMMARY OF LEARNERS AND DEMOGRAPHICS  (WORK IN PROGRESS)</vt:lpstr>
      <vt:lpstr>SUMMARY OF LEARNERS AND DEMOGRAPHICS (WORK IN PROGRESS)</vt:lpstr>
      <vt:lpstr>GENDER DISTRIBUTION OF LEARNERS</vt:lpstr>
      <vt:lpstr>YOUTH IN LAP PROGRAMMES</vt:lpstr>
      <vt:lpstr>Slide 104</vt:lpstr>
      <vt:lpstr>DISRUPTORS</vt:lpstr>
      <vt:lpstr>DISRUPTORS </vt:lpstr>
      <vt:lpstr> PROGRESS ON EASY OF DOING BUSINESS</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1432</cp:revision>
  <cp:lastPrinted>2019-12-11T09:02:55Z</cp:lastPrinted>
  <dcterms:created xsi:type="dcterms:W3CDTF">2012-07-27T11:56:16Z</dcterms:created>
  <dcterms:modified xsi:type="dcterms:W3CDTF">2020-03-05T10:16:47Z</dcterms:modified>
</cp:coreProperties>
</file>