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4643" r:id="rId2"/>
  </p:sldMasterIdLst>
  <p:notesMasterIdLst>
    <p:notesMasterId r:id="rId33"/>
  </p:notesMasterIdLst>
  <p:handoutMasterIdLst>
    <p:handoutMasterId r:id="rId34"/>
  </p:handoutMasterIdLst>
  <p:sldIdLst>
    <p:sldId id="673" r:id="rId3"/>
    <p:sldId id="676" r:id="rId4"/>
    <p:sldId id="746" r:id="rId5"/>
    <p:sldId id="739" r:id="rId6"/>
    <p:sldId id="677" r:id="rId7"/>
    <p:sldId id="735" r:id="rId8"/>
    <p:sldId id="698" r:id="rId9"/>
    <p:sldId id="545" r:id="rId10"/>
    <p:sldId id="747" r:id="rId11"/>
    <p:sldId id="748" r:id="rId12"/>
    <p:sldId id="749" r:id="rId13"/>
    <p:sldId id="706" r:id="rId14"/>
    <p:sldId id="763" r:id="rId15"/>
    <p:sldId id="764" r:id="rId16"/>
    <p:sldId id="765" r:id="rId17"/>
    <p:sldId id="753" r:id="rId18"/>
    <p:sldId id="754" r:id="rId19"/>
    <p:sldId id="710" r:id="rId20"/>
    <p:sldId id="755" r:id="rId21"/>
    <p:sldId id="716" r:id="rId22"/>
    <p:sldId id="741" r:id="rId23"/>
    <p:sldId id="762" r:id="rId24"/>
    <p:sldId id="722" r:id="rId25"/>
    <p:sldId id="733" r:id="rId26"/>
    <p:sldId id="743" r:id="rId27"/>
    <p:sldId id="771" r:id="rId28"/>
    <p:sldId id="773" r:id="rId29"/>
    <p:sldId id="775" r:id="rId30"/>
    <p:sldId id="761" r:id="rId31"/>
    <p:sldId id="682" r:id="rId32"/>
  </p:sldIdLst>
  <p:sldSz cx="9144000" cy="6858000" type="screen4x3"/>
  <p:notesSz cx="6669088" cy="9926638"/>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nase Mokgolo" initials="MM" lastIdx="1" clrIdx="0">
    <p:extLst/>
  </p:cmAuthor>
  <p:cmAuthor id="2" name="Cameron Jacobs" initials="CJ" lastIdx="0"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990000"/>
    <a:srgbClr val="3B3BB7"/>
    <a:srgbClr val="FFFFCC"/>
    <a:srgbClr val="E5E5FF"/>
    <a:srgbClr val="CCFFCC"/>
    <a:srgbClr val="EFEFFF"/>
    <a:srgbClr val="E5FFE5"/>
    <a:srgbClr val="008080"/>
    <a:srgbClr val="EBFFEB"/>
    <a:srgbClr val="00999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83569" autoAdjust="0"/>
  </p:normalViewPr>
  <p:slideViewPr>
    <p:cSldViewPr>
      <p:cViewPr varScale="1">
        <p:scale>
          <a:sx n="116" d="100"/>
          <a:sy n="116" d="100"/>
        </p:scale>
        <p:origin x="-1500" y="-114"/>
      </p:cViewPr>
      <p:guideLst>
        <p:guide orient="horz" pos="2160"/>
        <p:guide pos="2880"/>
      </p:guideLst>
    </p:cSldViewPr>
  </p:slideViewPr>
  <p:outlineViewPr>
    <p:cViewPr>
      <p:scale>
        <a:sx n="33" d="100"/>
        <a:sy n="33" d="100"/>
      </p:scale>
      <p:origin x="0" y="-392"/>
    </p:cViewPr>
  </p:outlineViewPr>
  <p:notesTextViewPr>
    <p:cViewPr>
      <p:scale>
        <a:sx n="3" d="2"/>
        <a:sy n="3" d="2"/>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82241039-06B6-4C96-9B37-B14C9A7BF5C2}"/>
              </a:ext>
            </a:extLst>
          </p:cNvPr>
          <p:cNvSpPr>
            <a:spLocks noGrp="1"/>
          </p:cNvSpPr>
          <p:nvPr>
            <p:ph type="hdr" sz="quarter"/>
          </p:nvPr>
        </p:nvSpPr>
        <p:spPr>
          <a:xfrm>
            <a:off x="0" y="0"/>
            <a:ext cx="2888395" cy="496671"/>
          </a:xfrm>
          <a:prstGeom prst="rect">
            <a:avLst/>
          </a:prstGeom>
        </p:spPr>
        <p:txBody>
          <a:bodyPr vert="horz" lIns="91440" tIns="45720" rIns="91440" bIns="45720" rtlCol="0"/>
          <a:lstStyle>
            <a:lvl1pPr algn="l" eaLnBrk="1" hangingPunct="1">
              <a:defRPr sz="1200">
                <a:latin typeface="Arial" charset="0"/>
                <a:cs typeface="+mn-cs"/>
              </a:defRPr>
            </a:lvl1pPr>
          </a:lstStyle>
          <a:p>
            <a:pPr>
              <a:defRPr/>
            </a:pPr>
            <a:endParaRPr lang="en-US" dirty="0"/>
          </a:p>
        </p:txBody>
      </p:sp>
      <p:sp>
        <p:nvSpPr>
          <p:cNvPr id="3" name="Date Placeholder 2">
            <a:extLst>
              <a:ext uri="{FF2B5EF4-FFF2-40B4-BE49-F238E27FC236}">
                <a16:creationId xmlns:a16="http://schemas.microsoft.com/office/drawing/2014/main" xmlns="" id="{7BA7299F-D54F-40EE-83FA-348C794BBE10}"/>
              </a:ext>
            </a:extLst>
          </p:cNvPr>
          <p:cNvSpPr>
            <a:spLocks noGrp="1"/>
          </p:cNvSpPr>
          <p:nvPr>
            <p:ph type="dt" sz="quarter" idx="1"/>
          </p:nvPr>
        </p:nvSpPr>
        <p:spPr>
          <a:xfrm>
            <a:off x="3779150" y="0"/>
            <a:ext cx="2888395" cy="496671"/>
          </a:xfrm>
          <a:prstGeom prst="rect">
            <a:avLst/>
          </a:prstGeom>
        </p:spPr>
        <p:txBody>
          <a:bodyPr vert="horz" lIns="91440" tIns="45720" rIns="91440" bIns="45720" rtlCol="0"/>
          <a:lstStyle>
            <a:lvl1pPr algn="r" eaLnBrk="1" hangingPunct="1">
              <a:defRPr sz="1200">
                <a:latin typeface="Arial" charset="0"/>
                <a:cs typeface="+mn-cs"/>
              </a:defRPr>
            </a:lvl1pPr>
          </a:lstStyle>
          <a:p>
            <a:pPr>
              <a:defRPr/>
            </a:pPr>
            <a:fld id="{CE92BB46-5730-4F7F-89B9-3CBA7ED4F9B1}" type="datetimeFigureOut">
              <a:rPr lang="en-US"/>
              <a:pPr>
                <a:defRPr/>
              </a:pPr>
              <a:t>3/5/2020</a:t>
            </a:fld>
            <a:endParaRPr lang="en-US" dirty="0"/>
          </a:p>
        </p:txBody>
      </p:sp>
      <p:sp>
        <p:nvSpPr>
          <p:cNvPr id="4" name="Footer Placeholder 3">
            <a:extLst>
              <a:ext uri="{FF2B5EF4-FFF2-40B4-BE49-F238E27FC236}">
                <a16:creationId xmlns:a16="http://schemas.microsoft.com/office/drawing/2014/main" xmlns="" id="{DE0DFE14-7A54-4E51-BC4D-6E739751128A}"/>
              </a:ext>
            </a:extLst>
          </p:cNvPr>
          <p:cNvSpPr>
            <a:spLocks noGrp="1"/>
          </p:cNvSpPr>
          <p:nvPr>
            <p:ph type="ftr" sz="quarter" idx="2"/>
          </p:nvPr>
        </p:nvSpPr>
        <p:spPr>
          <a:xfrm>
            <a:off x="0" y="9428272"/>
            <a:ext cx="2888395" cy="496671"/>
          </a:xfrm>
          <a:prstGeom prst="rect">
            <a:avLst/>
          </a:prstGeom>
        </p:spPr>
        <p:txBody>
          <a:bodyPr vert="horz" lIns="91440" tIns="45720" rIns="91440" bIns="45720" rtlCol="0" anchor="b"/>
          <a:lstStyle>
            <a:lvl1pPr algn="l" eaLnBrk="1" hangingPunct="1">
              <a:defRPr sz="1200">
                <a:latin typeface="Arial" charset="0"/>
                <a:cs typeface="+mn-cs"/>
              </a:defRPr>
            </a:lvl1pPr>
          </a:lstStyle>
          <a:p>
            <a:pPr>
              <a:defRPr/>
            </a:pPr>
            <a:endParaRPr lang="en-US" dirty="0"/>
          </a:p>
        </p:txBody>
      </p:sp>
      <p:sp>
        <p:nvSpPr>
          <p:cNvPr id="5" name="Slide Number Placeholder 4">
            <a:extLst>
              <a:ext uri="{FF2B5EF4-FFF2-40B4-BE49-F238E27FC236}">
                <a16:creationId xmlns:a16="http://schemas.microsoft.com/office/drawing/2014/main" xmlns="" id="{EA1AA61D-99B3-4DCD-9962-2E9191667B39}"/>
              </a:ext>
            </a:extLst>
          </p:cNvPr>
          <p:cNvSpPr>
            <a:spLocks noGrp="1"/>
          </p:cNvSpPr>
          <p:nvPr>
            <p:ph type="sldNum" sz="quarter" idx="3"/>
          </p:nvPr>
        </p:nvSpPr>
        <p:spPr>
          <a:xfrm>
            <a:off x="3779150" y="9428272"/>
            <a:ext cx="2888395" cy="496671"/>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5E21111-5364-4F45-845E-211FC057FEC8}" type="slidenum">
              <a:rPr lang="en-US" altLang="en-US"/>
              <a:pPr>
                <a:defRPr/>
              </a:pPr>
              <a:t>‹#›</a:t>
            </a:fld>
            <a:endParaRPr lang="en-US" altLang="en-US" dirty="0"/>
          </a:p>
        </p:txBody>
      </p:sp>
    </p:spTree>
    <p:extLst>
      <p:ext uri="{BB962C8B-B14F-4D97-AF65-F5344CB8AC3E}">
        <p14:creationId xmlns:p14="http://schemas.microsoft.com/office/powerpoint/2010/main" xmlns="" val="42598509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xmlns="" id="{A29476DC-ECEA-4227-9F1D-E5F94A0BC31E}"/>
              </a:ext>
            </a:extLst>
          </p:cNvPr>
          <p:cNvSpPr>
            <a:spLocks noGrp="1" noChangeArrowheads="1"/>
          </p:cNvSpPr>
          <p:nvPr>
            <p:ph type="hdr" sz="quarter"/>
          </p:nvPr>
        </p:nvSpPr>
        <p:spPr bwMode="auto">
          <a:xfrm>
            <a:off x="0" y="0"/>
            <a:ext cx="2888395" cy="49667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cs typeface="+mn-cs"/>
              </a:defRPr>
            </a:lvl1pPr>
          </a:lstStyle>
          <a:p>
            <a:pPr>
              <a:defRPr/>
            </a:pPr>
            <a:endParaRPr lang="en-US" dirty="0"/>
          </a:p>
        </p:txBody>
      </p:sp>
      <p:sp>
        <p:nvSpPr>
          <p:cNvPr id="7171" name="Rectangle 3">
            <a:extLst>
              <a:ext uri="{FF2B5EF4-FFF2-40B4-BE49-F238E27FC236}">
                <a16:creationId xmlns:a16="http://schemas.microsoft.com/office/drawing/2014/main" xmlns="" id="{9A4BF0C0-515C-4D0E-8A20-A4292ECE8688}"/>
              </a:ext>
            </a:extLst>
          </p:cNvPr>
          <p:cNvSpPr>
            <a:spLocks noGrp="1" noChangeArrowheads="1"/>
          </p:cNvSpPr>
          <p:nvPr>
            <p:ph type="dt" idx="1"/>
          </p:nvPr>
        </p:nvSpPr>
        <p:spPr bwMode="auto">
          <a:xfrm>
            <a:off x="3779150" y="0"/>
            <a:ext cx="2888395" cy="49667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cs typeface="+mn-cs"/>
              </a:defRPr>
            </a:lvl1pPr>
          </a:lstStyle>
          <a:p>
            <a:pPr>
              <a:defRPr/>
            </a:pPr>
            <a:endParaRPr lang="en-US" dirty="0"/>
          </a:p>
        </p:txBody>
      </p:sp>
      <p:sp>
        <p:nvSpPr>
          <p:cNvPr id="17412" name="Rectangle 4">
            <a:extLst>
              <a:ext uri="{FF2B5EF4-FFF2-40B4-BE49-F238E27FC236}">
                <a16:creationId xmlns:a16="http://schemas.microsoft.com/office/drawing/2014/main" xmlns="" id="{A65B958D-3DDF-43BF-AB02-411EABE5465F}"/>
              </a:ext>
            </a:extLst>
          </p:cNvPr>
          <p:cNvSpPr>
            <a:spLocks noGrp="1" noRot="1" noChangeAspect="1" noChangeArrowheads="1" noTextEdit="1"/>
          </p:cNvSpPr>
          <p:nvPr>
            <p:ph type="sldImg" idx="2"/>
          </p:nvPr>
        </p:nvSpPr>
        <p:spPr bwMode="auto">
          <a:xfrm>
            <a:off x="854075" y="744538"/>
            <a:ext cx="4960938" cy="3722687"/>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173" name="Rectangle 5">
            <a:extLst>
              <a:ext uri="{FF2B5EF4-FFF2-40B4-BE49-F238E27FC236}">
                <a16:creationId xmlns:a16="http://schemas.microsoft.com/office/drawing/2014/main" xmlns="" id="{0A5084A5-57F1-43F6-804A-320544AECBCB}"/>
              </a:ext>
            </a:extLst>
          </p:cNvPr>
          <p:cNvSpPr>
            <a:spLocks noGrp="1" noChangeArrowheads="1"/>
          </p:cNvSpPr>
          <p:nvPr>
            <p:ph type="body" sz="quarter" idx="3"/>
          </p:nvPr>
        </p:nvSpPr>
        <p:spPr bwMode="auto">
          <a:xfrm>
            <a:off x="666909" y="4714137"/>
            <a:ext cx="5335270" cy="446834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174" name="Rectangle 6">
            <a:extLst>
              <a:ext uri="{FF2B5EF4-FFF2-40B4-BE49-F238E27FC236}">
                <a16:creationId xmlns:a16="http://schemas.microsoft.com/office/drawing/2014/main" xmlns="" id="{B0EACAE3-1379-4C44-91BD-49E45CA30AF8}"/>
              </a:ext>
            </a:extLst>
          </p:cNvPr>
          <p:cNvSpPr>
            <a:spLocks noGrp="1" noChangeArrowheads="1"/>
          </p:cNvSpPr>
          <p:nvPr>
            <p:ph type="ftr" sz="quarter" idx="4"/>
          </p:nvPr>
        </p:nvSpPr>
        <p:spPr bwMode="auto">
          <a:xfrm>
            <a:off x="0" y="9428272"/>
            <a:ext cx="2888395" cy="49667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mn-cs"/>
              </a:defRPr>
            </a:lvl1pPr>
          </a:lstStyle>
          <a:p>
            <a:pPr>
              <a:defRPr/>
            </a:pPr>
            <a:endParaRPr lang="en-US" dirty="0"/>
          </a:p>
        </p:txBody>
      </p:sp>
      <p:sp>
        <p:nvSpPr>
          <p:cNvPr id="7175" name="Rectangle 7">
            <a:extLst>
              <a:ext uri="{FF2B5EF4-FFF2-40B4-BE49-F238E27FC236}">
                <a16:creationId xmlns:a16="http://schemas.microsoft.com/office/drawing/2014/main" xmlns="" id="{83F12E01-5604-4F31-803C-C3858C5295EC}"/>
              </a:ext>
            </a:extLst>
          </p:cNvPr>
          <p:cNvSpPr>
            <a:spLocks noGrp="1" noChangeArrowheads="1"/>
          </p:cNvSpPr>
          <p:nvPr>
            <p:ph type="sldNum" sz="quarter" idx="5"/>
          </p:nvPr>
        </p:nvSpPr>
        <p:spPr bwMode="auto">
          <a:xfrm>
            <a:off x="3779150" y="9428272"/>
            <a:ext cx="2888395" cy="49667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0ECEE4DE-C844-4CA2-A356-FABBC657FADB}" type="slidenum">
              <a:rPr lang="en-US" altLang="en-US"/>
              <a:pPr>
                <a:defRPr/>
              </a:pPr>
              <a:t>‹#›</a:t>
            </a:fld>
            <a:endParaRPr lang="en-US" altLang="en-US" dirty="0"/>
          </a:p>
        </p:txBody>
      </p:sp>
    </p:spTree>
    <p:extLst>
      <p:ext uri="{BB962C8B-B14F-4D97-AF65-F5344CB8AC3E}">
        <p14:creationId xmlns:p14="http://schemas.microsoft.com/office/powerpoint/2010/main" xmlns="" val="363985505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xmlns="" id="{802A7855-4B6D-423E-957B-6D53E6639755}"/>
              </a:ext>
            </a:extLst>
          </p:cNvPr>
          <p:cNvSpPr>
            <a:spLocks noGrp="1" noRot="1" noChangeAspect="1" noTextEdit="1"/>
          </p:cNvSpPr>
          <p:nvPr>
            <p:ph type="sldImg"/>
          </p:nvPr>
        </p:nvSpPr>
        <p:spPr>
          <a:ln/>
        </p:spPr>
      </p:sp>
      <p:sp>
        <p:nvSpPr>
          <p:cNvPr id="20483" name="Notes Placeholder 2">
            <a:extLst>
              <a:ext uri="{FF2B5EF4-FFF2-40B4-BE49-F238E27FC236}">
                <a16:creationId xmlns:a16="http://schemas.microsoft.com/office/drawing/2014/main" xmlns="" id="{6722AF4A-FDF9-4231-A795-F15F55569AD5}"/>
              </a:ext>
            </a:extLst>
          </p:cNvPr>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0484" name="Slide Number Placeholder 3">
            <a:extLst>
              <a:ext uri="{FF2B5EF4-FFF2-40B4-BE49-F238E27FC236}">
                <a16:creationId xmlns:a16="http://schemas.microsoft.com/office/drawing/2014/main" xmlns="" id="{9B649540-E00B-4153-9A5C-521643F4185C}"/>
              </a:ext>
            </a:extLst>
          </p:cNvPr>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A08CFE0-3CCD-46E3-97D0-651FD3DF1844}" type="slidenum">
              <a:rPr lang="en-US" altLang="en-US" smtClean="0"/>
              <a:pPr/>
              <a:t>1</a:t>
            </a:fld>
            <a:endParaRPr lang="en-US" altLang="en-US" dirty="0"/>
          </a:p>
        </p:txBody>
      </p:sp>
    </p:spTree>
    <p:extLst>
      <p:ext uri="{BB962C8B-B14F-4D97-AF65-F5344CB8AC3E}">
        <p14:creationId xmlns:p14="http://schemas.microsoft.com/office/powerpoint/2010/main" xmlns="" val="2541751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ZA" sz="1000" dirty="0" smtClean="0"/>
              <a:t>Note: MECs are excluded from</a:t>
            </a:r>
            <a:r>
              <a:rPr lang="en-ZA" sz="1000" baseline="0" dirty="0" smtClean="0"/>
              <a:t> the provision to appoint Special Advisors in terms of Section 3 of the </a:t>
            </a:r>
            <a:r>
              <a:rPr lang="en-ZA" sz="1000" kern="1200" dirty="0" smtClean="0">
                <a:solidFill>
                  <a:schemeClr val="tx1"/>
                </a:solidFill>
                <a:latin typeface="Arial" charset="0"/>
                <a:ea typeface="+mn-ea"/>
                <a:cs typeface="+mn-cs"/>
              </a:rPr>
              <a:t>Dispensation for the Appointment and Remuneration of Persons Appointed to Executive Authorities on Ground of Policy Considerations, which was approved by</a:t>
            </a:r>
            <a:r>
              <a:rPr lang="en-ZA" sz="1000" kern="1200" baseline="0" dirty="0" smtClean="0">
                <a:solidFill>
                  <a:schemeClr val="tx1"/>
                </a:solidFill>
                <a:latin typeface="Arial" charset="0"/>
                <a:ea typeface="+mn-ea"/>
                <a:cs typeface="+mn-cs"/>
              </a:rPr>
              <a:t> Cabinet</a:t>
            </a:r>
            <a:r>
              <a:rPr lang="en-ZA" sz="1000" kern="1200" dirty="0" smtClean="0">
                <a:solidFill>
                  <a:schemeClr val="tx1"/>
                </a:solidFill>
                <a:latin typeface="Arial" charset="0"/>
                <a:ea typeface="+mn-ea"/>
                <a:cs typeface="+mn-cs"/>
              </a:rPr>
              <a:t>.</a:t>
            </a:r>
            <a:r>
              <a:rPr lang="en-ZA" sz="1000" baseline="0" dirty="0" smtClean="0"/>
              <a:t>  </a:t>
            </a:r>
          </a:p>
          <a:p>
            <a:pPr marL="171450" indent="-171450">
              <a:buFont typeface="Arial" panose="020B0604020202020204" pitchFamily="34" charset="0"/>
              <a:buChar char="•"/>
            </a:pPr>
            <a:r>
              <a:rPr lang="en-ZA" sz="1000" baseline="0" dirty="0" smtClean="0"/>
              <a:t>The compensation levels for Special Advisors are determined by their skills, qualifications, recognition and experience and can be at levels equivalent to a Director, Chief Director, Deputy Director-General or Director-General. </a:t>
            </a:r>
          </a:p>
          <a:p>
            <a:endParaRPr lang="en-ZA" sz="1000" dirty="0"/>
          </a:p>
        </p:txBody>
      </p:sp>
      <p:sp>
        <p:nvSpPr>
          <p:cNvPr id="4" name="Slide Number Placeholder 3"/>
          <p:cNvSpPr>
            <a:spLocks noGrp="1"/>
          </p:cNvSpPr>
          <p:nvPr>
            <p:ph type="sldNum" sz="quarter" idx="10"/>
          </p:nvPr>
        </p:nvSpPr>
        <p:spPr/>
        <p:txBody>
          <a:bodyPr/>
          <a:lstStyle/>
          <a:p>
            <a:pPr>
              <a:defRPr/>
            </a:pPr>
            <a:fld id="{0ECEE4DE-C844-4CA2-A356-FABBC657FADB}" type="slidenum">
              <a:rPr lang="en-US" altLang="en-US" smtClean="0"/>
              <a:pPr>
                <a:defRPr/>
              </a:pPr>
              <a:t>16</a:t>
            </a:fld>
            <a:endParaRPr lang="en-US" altLang="en-US" dirty="0"/>
          </a:p>
        </p:txBody>
      </p:sp>
    </p:spTree>
    <p:extLst>
      <p:ext uri="{BB962C8B-B14F-4D97-AF65-F5344CB8AC3E}">
        <p14:creationId xmlns:p14="http://schemas.microsoft.com/office/powerpoint/2010/main" xmlns="" val="535214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Refer to pages 28-38 of</a:t>
            </a:r>
            <a:r>
              <a:rPr lang="en-ZA" baseline="0" dirty="0" smtClean="0"/>
              <a:t> the Guide for details </a:t>
            </a:r>
          </a:p>
          <a:p>
            <a:endParaRPr lang="en-ZA" baseline="0" dirty="0" smtClean="0"/>
          </a:p>
          <a:p>
            <a:r>
              <a:rPr lang="en-ZA" baseline="0" dirty="0" smtClean="0"/>
              <a:t> </a:t>
            </a:r>
          </a:p>
          <a:p>
            <a:endParaRPr lang="en-ZA" dirty="0"/>
          </a:p>
        </p:txBody>
      </p:sp>
      <p:sp>
        <p:nvSpPr>
          <p:cNvPr id="4" name="Slide Number Placeholder 3"/>
          <p:cNvSpPr>
            <a:spLocks noGrp="1"/>
          </p:cNvSpPr>
          <p:nvPr>
            <p:ph type="sldNum" sz="quarter" idx="10"/>
          </p:nvPr>
        </p:nvSpPr>
        <p:spPr/>
        <p:txBody>
          <a:bodyPr/>
          <a:lstStyle/>
          <a:p>
            <a:pPr>
              <a:defRPr/>
            </a:pPr>
            <a:fld id="{0ECEE4DE-C844-4CA2-A356-FABBC657FADB}" type="slidenum">
              <a:rPr lang="en-US" altLang="en-US" smtClean="0"/>
              <a:pPr>
                <a:defRPr/>
              </a:pPr>
              <a:t>18</a:t>
            </a:fld>
            <a:endParaRPr lang="en-US" altLang="en-US" dirty="0"/>
          </a:p>
        </p:txBody>
      </p:sp>
    </p:spTree>
    <p:extLst>
      <p:ext uri="{BB962C8B-B14F-4D97-AF65-F5344CB8AC3E}">
        <p14:creationId xmlns:p14="http://schemas.microsoft.com/office/powerpoint/2010/main" xmlns="" val="15111329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smtClean="0"/>
          </a:p>
          <a:p>
            <a:r>
              <a:rPr lang="en-ZA" baseline="0" dirty="0" smtClean="0"/>
              <a:t>Performance management of DDGs (use recommendations of the PSC on the performance management of DDGs)</a:t>
            </a:r>
            <a:endParaRPr lang="en-ZA" dirty="0"/>
          </a:p>
        </p:txBody>
      </p:sp>
      <p:sp>
        <p:nvSpPr>
          <p:cNvPr id="4" name="Slide Number Placeholder 3"/>
          <p:cNvSpPr>
            <a:spLocks noGrp="1"/>
          </p:cNvSpPr>
          <p:nvPr>
            <p:ph type="sldNum" sz="quarter" idx="10"/>
          </p:nvPr>
        </p:nvSpPr>
        <p:spPr/>
        <p:txBody>
          <a:bodyPr/>
          <a:lstStyle/>
          <a:p>
            <a:pPr>
              <a:defRPr/>
            </a:pPr>
            <a:fld id="{0ECEE4DE-C844-4CA2-A356-FABBC657FADB}" type="slidenum">
              <a:rPr lang="en-US" altLang="en-US" smtClean="0"/>
              <a:pPr>
                <a:defRPr/>
              </a:pPr>
              <a:t>20</a:t>
            </a:fld>
            <a:endParaRPr lang="en-US" altLang="en-US" dirty="0"/>
          </a:p>
        </p:txBody>
      </p:sp>
    </p:spTree>
    <p:extLst>
      <p:ext uri="{BB962C8B-B14F-4D97-AF65-F5344CB8AC3E}">
        <p14:creationId xmlns:p14="http://schemas.microsoft.com/office/powerpoint/2010/main" xmlns="" val="40050308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aseline="0" dirty="0" smtClean="0"/>
          </a:p>
        </p:txBody>
      </p:sp>
      <p:sp>
        <p:nvSpPr>
          <p:cNvPr id="4" name="Slide Number Placeholder 3"/>
          <p:cNvSpPr>
            <a:spLocks noGrp="1"/>
          </p:cNvSpPr>
          <p:nvPr>
            <p:ph type="sldNum" sz="quarter" idx="10"/>
          </p:nvPr>
        </p:nvSpPr>
        <p:spPr/>
        <p:txBody>
          <a:bodyPr/>
          <a:lstStyle/>
          <a:p>
            <a:pPr>
              <a:defRPr/>
            </a:pPr>
            <a:fld id="{0ECEE4DE-C844-4CA2-A356-FABBC657FADB}" type="slidenum">
              <a:rPr lang="en-US" altLang="en-US" smtClean="0"/>
              <a:pPr>
                <a:defRPr/>
              </a:pPr>
              <a:t>24</a:t>
            </a:fld>
            <a:endParaRPr lang="en-US" altLang="en-US" dirty="0"/>
          </a:p>
        </p:txBody>
      </p:sp>
    </p:spTree>
    <p:extLst>
      <p:ext uri="{BB962C8B-B14F-4D97-AF65-F5344CB8AC3E}">
        <p14:creationId xmlns:p14="http://schemas.microsoft.com/office/powerpoint/2010/main" xmlns="" val="38232474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0" fontAlgn="base" latinLnBrk="0" hangingPunct="0">
              <a:lnSpc>
                <a:spcPct val="100000"/>
              </a:lnSpc>
              <a:spcBef>
                <a:spcPct val="30000"/>
              </a:spcBef>
              <a:spcAft>
                <a:spcPct val="0"/>
              </a:spcAft>
              <a:buClrTx/>
              <a:buSzTx/>
              <a:buFontTx/>
              <a:buAutoNum type="arabicPeriod"/>
              <a:tabLst/>
              <a:defRPr/>
            </a:pPr>
            <a:r>
              <a:rPr lang="en-ZA" sz="1000" dirty="0" smtClean="0">
                <a:solidFill>
                  <a:srgbClr val="FF0000"/>
                </a:solidFill>
              </a:rPr>
              <a:t>Section 23 of</a:t>
            </a:r>
            <a:r>
              <a:rPr lang="en-ZA" sz="1000" baseline="0" dirty="0" smtClean="0">
                <a:solidFill>
                  <a:srgbClr val="FF0000"/>
                </a:solidFill>
              </a:rPr>
              <a:t> the Constitution emphasises the importance of fair labour practices, including the right to form or join a union and the right to strike.  It also emphasises the rights of the employer in determining and organising programmes and further emphasises the rights of employers and employees to collective bargaining. </a:t>
            </a:r>
          </a:p>
          <a:p>
            <a:pPr marL="228600" marR="0" lvl="0" indent="-228600" algn="l" defTabSz="914400" rtl="0" eaLnBrk="0" fontAlgn="base" latinLnBrk="0" hangingPunct="0">
              <a:lnSpc>
                <a:spcPct val="100000"/>
              </a:lnSpc>
              <a:spcBef>
                <a:spcPct val="30000"/>
              </a:spcBef>
              <a:spcAft>
                <a:spcPct val="0"/>
              </a:spcAft>
              <a:buClrTx/>
              <a:buSzTx/>
              <a:buFontTx/>
              <a:buAutoNum type="arabicPeriod"/>
              <a:tabLst/>
              <a:defRPr/>
            </a:pPr>
            <a:r>
              <a:rPr lang="en-ZA" sz="1000" dirty="0" smtClean="0">
                <a:solidFill>
                  <a:srgbClr val="FF0000"/>
                </a:solidFill>
              </a:rPr>
              <a:t>189</a:t>
            </a:r>
            <a:r>
              <a:rPr lang="en-ZA" sz="1000" baseline="30000" dirty="0" smtClean="0">
                <a:solidFill>
                  <a:srgbClr val="FF0000"/>
                </a:solidFill>
              </a:rPr>
              <a:t>th</a:t>
            </a:r>
            <a:r>
              <a:rPr lang="en-ZA" sz="1000" dirty="0" smtClean="0">
                <a:solidFill>
                  <a:srgbClr val="FF0000"/>
                </a:solidFill>
              </a:rPr>
              <a:t> ILO Convention on Decent Work (also known as Decent Work Agenda) deals with the setting of labour standards, including  fair wages, working conditions, access to development opportunities and engagements with organised labour. In September 2015, </a:t>
            </a:r>
            <a:r>
              <a:rPr lang="en-ZA" sz="1000" dirty="0" smtClean="0"/>
              <a:t>the four pillars of the Decent Work Agenda – employment creation, social protection, rights at work, and social dialogue  were integrated into Goal 8 of 2030 Agenda for Sustainable Development, which deals with the promotion of sustained, inclusive and sustainable economic growth, full and productive employment and decent work. </a:t>
            </a:r>
          </a:p>
          <a:p>
            <a:pPr marL="228600" marR="0" lvl="0" indent="-228600" algn="l" defTabSz="914400" rtl="0" eaLnBrk="0" fontAlgn="base" latinLnBrk="0" hangingPunct="0">
              <a:lnSpc>
                <a:spcPct val="100000"/>
              </a:lnSpc>
              <a:spcBef>
                <a:spcPct val="30000"/>
              </a:spcBef>
              <a:spcAft>
                <a:spcPct val="0"/>
              </a:spcAft>
              <a:buClrTx/>
              <a:buSzTx/>
              <a:buFontTx/>
              <a:buAutoNum type="arabicPeriod"/>
              <a:tabLst/>
              <a:defRPr/>
            </a:pPr>
            <a:r>
              <a:rPr lang="en-ZA" sz="1000" dirty="0" smtClean="0"/>
              <a:t>The Disciplinary Code and Procedures for the Public Service, Resolution 1 of 2003 of the General Public Service Coordinating Bargaining Council stipulates that discipline is a management function and it is a corrective but not a punitive measure.  It must be applied promptly</a:t>
            </a:r>
            <a:r>
              <a:rPr lang="en-ZA" sz="1000" baseline="0" dirty="0" smtClean="0"/>
              <a:t> and fairly. </a:t>
            </a:r>
            <a:endParaRPr lang="en-ZA" dirty="0"/>
          </a:p>
        </p:txBody>
      </p:sp>
      <p:sp>
        <p:nvSpPr>
          <p:cNvPr id="4" name="Slide Number Placeholder 3"/>
          <p:cNvSpPr>
            <a:spLocks noGrp="1"/>
          </p:cNvSpPr>
          <p:nvPr>
            <p:ph type="sldNum" sz="quarter" idx="10"/>
          </p:nvPr>
        </p:nvSpPr>
        <p:spPr/>
        <p:txBody>
          <a:bodyPr/>
          <a:lstStyle/>
          <a:p>
            <a:pPr>
              <a:defRPr/>
            </a:pPr>
            <a:fld id="{0ECEE4DE-C844-4CA2-A356-FABBC657FADB}" type="slidenum">
              <a:rPr lang="en-US" altLang="en-US" smtClean="0"/>
              <a:pPr>
                <a:defRPr/>
              </a:pPr>
              <a:t>25</a:t>
            </a:fld>
            <a:endParaRPr lang="en-US" altLang="en-US" dirty="0"/>
          </a:p>
        </p:txBody>
      </p:sp>
    </p:spTree>
    <p:extLst>
      <p:ext uri="{BB962C8B-B14F-4D97-AF65-F5344CB8AC3E}">
        <p14:creationId xmlns:p14="http://schemas.microsoft.com/office/powerpoint/2010/main" xmlns="" val="35035474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latin typeface="Arial" charset="0"/>
            </a:endParaRPr>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fld id="{B6F7C17A-68B5-47D1-8F95-87219FB6AB16}" type="slidenum">
              <a:rPr lang="en-US" altLang="en-US" sz="1200"/>
              <a:pPr/>
              <a:t>30</a:t>
            </a:fld>
            <a:endParaRPr lang="en-US" altLang="en-US" sz="1200" dirty="0"/>
          </a:p>
        </p:txBody>
      </p:sp>
    </p:spTree>
    <p:extLst>
      <p:ext uri="{BB962C8B-B14F-4D97-AF65-F5344CB8AC3E}">
        <p14:creationId xmlns:p14="http://schemas.microsoft.com/office/powerpoint/2010/main" xmlns="" val="6350668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5363" name="Notes Placeholder 2"/>
          <p:cNvSpPr>
            <a:spLocks noGrp="1"/>
          </p:cNvSpPr>
          <p:nvPr>
            <p:ph type="body" idx="1"/>
          </p:nvPr>
        </p:nvSpPr>
        <p:spPr>
          <a:noFill/>
        </p:spPr>
        <p:txBody>
          <a:bodyPr/>
          <a:lstStyle/>
          <a:p>
            <a:endParaRPr lang="en-US" dirty="0" smtClean="0">
              <a:cs typeface="Arial" panose="020B0604020202020204" pitchFamily="34" charset="0"/>
            </a:endParaRPr>
          </a:p>
        </p:txBody>
      </p:sp>
      <p:sp>
        <p:nvSpPr>
          <p:cNvPr id="15364" name="Slide Number Placeholder 3"/>
          <p:cNvSpPr>
            <a:spLocks noGrp="1"/>
          </p:cNvSpPr>
          <p:nvPr>
            <p:ph type="sldNum" sz="quarter" idx="5"/>
          </p:nvPr>
        </p:nvSpPr>
        <p:spPr>
          <a:noFill/>
        </p:spPr>
        <p:txBody>
          <a:bodyPr/>
          <a:lstStyle>
            <a:lvl1pPr defTabSz="931863">
              <a:defRPr sz="3200" b="1">
                <a:solidFill>
                  <a:schemeClr val="tx1"/>
                </a:solidFill>
                <a:latin typeface="Arial" panose="020B0604020202020204" pitchFamily="34" charset="0"/>
                <a:ea typeface="MS PGothic" panose="020B0600070205080204" pitchFamily="34" charset="-128"/>
              </a:defRPr>
            </a:lvl1pPr>
            <a:lvl2pPr marL="742950" indent="-285750" defTabSz="931863">
              <a:defRPr sz="3200" b="1">
                <a:solidFill>
                  <a:schemeClr val="tx1"/>
                </a:solidFill>
                <a:latin typeface="Arial" panose="020B0604020202020204" pitchFamily="34" charset="0"/>
                <a:ea typeface="MS PGothic" panose="020B0600070205080204" pitchFamily="34" charset="-128"/>
              </a:defRPr>
            </a:lvl2pPr>
            <a:lvl3pPr marL="1143000" indent="-228600" defTabSz="931863">
              <a:defRPr sz="3200" b="1">
                <a:solidFill>
                  <a:schemeClr val="tx1"/>
                </a:solidFill>
                <a:latin typeface="Arial" panose="020B0604020202020204" pitchFamily="34" charset="0"/>
                <a:ea typeface="MS PGothic" panose="020B0600070205080204" pitchFamily="34" charset="-128"/>
              </a:defRPr>
            </a:lvl3pPr>
            <a:lvl4pPr marL="1600200" indent="-228600" defTabSz="931863">
              <a:defRPr sz="3200" b="1">
                <a:solidFill>
                  <a:schemeClr val="tx1"/>
                </a:solidFill>
                <a:latin typeface="Arial" panose="020B0604020202020204" pitchFamily="34" charset="0"/>
                <a:ea typeface="MS PGothic" panose="020B0600070205080204" pitchFamily="34" charset="-128"/>
              </a:defRPr>
            </a:lvl4pPr>
            <a:lvl5pPr marL="2057400" indent="-228600" defTabSz="931863">
              <a:defRPr sz="3200" b="1">
                <a:solidFill>
                  <a:schemeClr val="tx1"/>
                </a:solidFill>
                <a:latin typeface="Arial" panose="020B0604020202020204" pitchFamily="34" charset="0"/>
                <a:ea typeface="MS PGothic" panose="020B0600070205080204" pitchFamily="34" charset="-128"/>
              </a:defRPr>
            </a:lvl5pPr>
            <a:lvl6pPr marL="2514600" indent="-228600" defTabSz="931863" eaLnBrk="0" fontAlgn="base" hangingPunct="0">
              <a:spcBef>
                <a:spcPct val="0"/>
              </a:spcBef>
              <a:spcAft>
                <a:spcPct val="0"/>
              </a:spcAft>
              <a:defRPr sz="3200" b="1">
                <a:solidFill>
                  <a:schemeClr val="tx1"/>
                </a:solidFill>
                <a:latin typeface="Arial" panose="020B0604020202020204" pitchFamily="34" charset="0"/>
                <a:ea typeface="MS PGothic" panose="020B0600070205080204" pitchFamily="34" charset="-128"/>
              </a:defRPr>
            </a:lvl6pPr>
            <a:lvl7pPr marL="2971800" indent="-228600" defTabSz="931863" eaLnBrk="0" fontAlgn="base" hangingPunct="0">
              <a:spcBef>
                <a:spcPct val="0"/>
              </a:spcBef>
              <a:spcAft>
                <a:spcPct val="0"/>
              </a:spcAft>
              <a:defRPr sz="3200" b="1">
                <a:solidFill>
                  <a:schemeClr val="tx1"/>
                </a:solidFill>
                <a:latin typeface="Arial" panose="020B0604020202020204" pitchFamily="34" charset="0"/>
                <a:ea typeface="MS PGothic" panose="020B0600070205080204" pitchFamily="34" charset="-128"/>
              </a:defRPr>
            </a:lvl7pPr>
            <a:lvl8pPr marL="3429000" indent="-228600" defTabSz="931863" eaLnBrk="0" fontAlgn="base" hangingPunct="0">
              <a:spcBef>
                <a:spcPct val="0"/>
              </a:spcBef>
              <a:spcAft>
                <a:spcPct val="0"/>
              </a:spcAft>
              <a:defRPr sz="3200" b="1">
                <a:solidFill>
                  <a:schemeClr val="tx1"/>
                </a:solidFill>
                <a:latin typeface="Arial" panose="020B0604020202020204" pitchFamily="34" charset="0"/>
                <a:ea typeface="MS PGothic" panose="020B0600070205080204" pitchFamily="34" charset="-128"/>
              </a:defRPr>
            </a:lvl8pPr>
            <a:lvl9pPr marL="3886200" indent="-228600" defTabSz="931863" eaLnBrk="0" fontAlgn="base" hangingPunct="0">
              <a:spcBef>
                <a:spcPct val="0"/>
              </a:spcBef>
              <a:spcAft>
                <a:spcPct val="0"/>
              </a:spcAft>
              <a:defRPr sz="3200" b="1">
                <a:solidFill>
                  <a:schemeClr val="tx1"/>
                </a:solidFill>
                <a:latin typeface="Arial" panose="020B0604020202020204" pitchFamily="34" charset="0"/>
                <a:ea typeface="MS PGothic" panose="020B0600070205080204" pitchFamily="34" charset="-128"/>
              </a:defRPr>
            </a:lvl9pPr>
          </a:lstStyle>
          <a:p>
            <a:fld id="{8E2A49A3-FA25-44D6-84DD-5B12D5035984}" type="slidenum">
              <a:rPr lang="en-ZA" sz="1200" b="0" smtClean="0"/>
              <a:pPr/>
              <a:t>3</a:t>
            </a:fld>
            <a:endParaRPr lang="en-ZA" sz="1200" b="0" dirty="0" smtClean="0"/>
          </a:p>
        </p:txBody>
      </p:sp>
    </p:spTree>
    <p:extLst>
      <p:ext uri="{BB962C8B-B14F-4D97-AF65-F5344CB8AC3E}">
        <p14:creationId xmlns:p14="http://schemas.microsoft.com/office/powerpoint/2010/main" xmlns="" val="12579304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0ECEE4DE-C844-4CA2-A356-FABBC657FADB}" type="slidenum">
              <a:rPr lang="en-US" altLang="en-US" smtClean="0"/>
              <a:pPr>
                <a:defRPr/>
              </a:pPr>
              <a:t>5</a:t>
            </a:fld>
            <a:endParaRPr lang="en-US" altLang="en-US" dirty="0"/>
          </a:p>
        </p:txBody>
      </p:sp>
    </p:spTree>
    <p:extLst>
      <p:ext uri="{BB962C8B-B14F-4D97-AF65-F5344CB8AC3E}">
        <p14:creationId xmlns:p14="http://schemas.microsoft.com/office/powerpoint/2010/main" xmlns="" val="22581229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Section 7(1) provides that</a:t>
            </a:r>
            <a:r>
              <a:rPr lang="en-ZA" baseline="0" dirty="0" smtClean="0"/>
              <a:t> the Bill of Rights is the cornerstone of democracy. It enshrines the rights of all people in our country and affirms the democratic values of human dignity, equality and freedom. </a:t>
            </a:r>
            <a:endParaRPr lang="en-ZA" dirty="0"/>
          </a:p>
        </p:txBody>
      </p:sp>
      <p:sp>
        <p:nvSpPr>
          <p:cNvPr id="4" name="Slide Number Placeholder 3"/>
          <p:cNvSpPr>
            <a:spLocks noGrp="1"/>
          </p:cNvSpPr>
          <p:nvPr>
            <p:ph type="sldNum" sz="quarter" idx="10"/>
          </p:nvPr>
        </p:nvSpPr>
        <p:spPr/>
        <p:txBody>
          <a:bodyPr/>
          <a:lstStyle/>
          <a:p>
            <a:pPr>
              <a:defRPr/>
            </a:pPr>
            <a:fld id="{0ECEE4DE-C844-4CA2-A356-FABBC657FADB}" type="slidenum">
              <a:rPr lang="en-US" altLang="en-US" smtClean="0"/>
              <a:pPr>
                <a:defRPr/>
              </a:pPr>
              <a:t>7</a:t>
            </a:fld>
            <a:endParaRPr lang="en-US" altLang="en-US" dirty="0"/>
          </a:p>
        </p:txBody>
      </p:sp>
    </p:spTree>
    <p:extLst>
      <p:ext uri="{BB962C8B-B14F-4D97-AF65-F5344CB8AC3E}">
        <p14:creationId xmlns:p14="http://schemas.microsoft.com/office/powerpoint/2010/main" xmlns="" val="12630910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ZA" dirty="0" smtClean="0"/>
              <a:t>Section</a:t>
            </a:r>
            <a:r>
              <a:rPr lang="en-ZA" baseline="0" dirty="0" smtClean="0"/>
              <a:t> 92 of Constitution: Provides for the accountability and responsibility of the Deputy President and Ministers. (p9 of Guide).</a:t>
            </a:r>
          </a:p>
          <a:p>
            <a:pPr marL="171450" indent="-171450">
              <a:buFont typeface="Arial" panose="020B0604020202020204" pitchFamily="34" charset="0"/>
              <a:buChar char="•"/>
            </a:pPr>
            <a:r>
              <a:rPr lang="en-ZA" baseline="0" dirty="0" smtClean="0"/>
              <a:t>Section 133 of Constitution: Provides for the accountability and responsibility of the Members of Executive Council. (pg. 10 of Guide).  </a:t>
            </a:r>
          </a:p>
          <a:p>
            <a:pPr marL="171450" indent="-171450">
              <a:buFont typeface="Arial" panose="020B0604020202020204" pitchFamily="34" charset="0"/>
              <a:buChar char="•"/>
            </a:pPr>
            <a:r>
              <a:rPr lang="en-ZA" baseline="0" dirty="0" smtClean="0"/>
              <a:t>Section 3(7) of PSA: Powers and duties of EA for HRM. (pg.11 of Guide). </a:t>
            </a:r>
          </a:p>
          <a:p>
            <a:pPr marL="171450" indent="-171450">
              <a:buFont typeface="Arial" panose="020B0604020202020204" pitchFamily="34" charset="0"/>
              <a:buChar char="•"/>
            </a:pPr>
            <a:r>
              <a:rPr lang="en-ZA" baseline="0" dirty="0" smtClean="0"/>
              <a:t>Section 3A of PSA: Establishment and abolishment of departments with consultation with MPSA and Minister of Finance. </a:t>
            </a:r>
          </a:p>
          <a:p>
            <a:pPr marL="171450" indent="-171450">
              <a:buFont typeface="Arial" panose="020B0604020202020204" pitchFamily="34" charset="0"/>
              <a:buChar char="•"/>
            </a:pPr>
            <a:r>
              <a:rPr lang="en-ZA" baseline="0" dirty="0" smtClean="0"/>
              <a:t>Section 42A of PSA: Delegation of powers of the EA. </a:t>
            </a:r>
          </a:p>
          <a:p>
            <a:pPr marL="171450" indent="-171450">
              <a:buFont typeface="Arial" panose="020B0604020202020204" pitchFamily="34" charset="0"/>
              <a:buChar char="•"/>
            </a:pPr>
            <a:r>
              <a:rPr lang="en-ZA" baseline="0" dirty="0" smtClean="0"/>
              <a:t>Section 44 of PFMA: Assignment of powers and duties to accounting officers. </a:t>
            </a:r>
            <a:endParaRPr lang="en-ZA" dirty="0"/>
          </a:p>
        </p:txBody>
      </p:sp>
      <p:sp>
        <p:nvSpPr>
          <p:cNvPr id="4" name="Slide Number Placeholder 3"/>
          <p:cNvSpPr>
            <a:spLocks noGrp="1"/>
          </p:cNvSpPr>
          <p:nvPr>
            <p:ph type="sldNum" sz="quarter" idx="10"/>
          </p:nvPr>
        </p:nvSpPr>
        <p:spPr/>
        <p:txBody>
          <a:bodyPr/>
          <a:lstStyle/>
          <a:p>
            <a:pPr>
              <a:defRPr/>
            </a:pPr>
            <a:fld id="{0ECEE4DE-C844-4CA2-A356-FABBC657FADB}" type="slidenum">
              <a:rPr lang="en-US" altLang="en-US" smtClean="0"/>
              <a:pPr>
                <a:defRPr/>
              </a:pPr>
              <a:t>8</a:t>
            </a:fld>
            <a:endParaRPr lang="en-US" altLang="en-US" dirty="0"/>
          </a:p>
        </p:txBody>
      </p:sp>
    </p:spTree>
    <p:extLst>
      <p:ext uri="{BB962C8B-B14F-4D97-AF65-F5344CB8AC3E}">
        <p14:creationId xmlns:p14="http://schemas.microsoft.com/office/powerpoint/2010/main" xmlns="" val="33028363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ZA" dirty="0"/>
          </a:p>
        </p:txBody>
      </p:sp>
      <p:sp>
        <p:nvSpPr>
          <p:cNvPr id="4" name="Slide Number Placeholder 3"/>
          <p:cNvSpPr>
            <a:spLocks noGrp="1"/>
          </p:cNvSpPr>
          <p:nvPr>
            <p:ph type="sldNum" sz="quarter" idx="10"/>
          </p:nvPr>
        </p:nvSpPr>
        <p:spPr/>
        <p:txBody>
          <a:bodyPr/>
          <a:lstStyle/>
          <a:p>
            <a:pPr>
              <a:defRPr/>
            </a:pPr>
            <a:fld id="{0ECEE4DE-C844-4CA2-A356-FABBC657FADB}" type="slidenum">
              <a:rPr lang="en-US" altLang="en-US" smtClean="0"/>
              <a:pPr>
                <a:defRPr/>
              </a:pPr>
              <a:t>9</a:t>
            </a:fld>
            <a:endParaRPr lang="en-US" altLang="en-US" dirty="0"/>
          </a:p>
        </p:txBody>
      </p:sp>
    </p:spTree>
    <p:extLst>
      <p:ext uri="{BB962C8B-B14F-4D97-AF65-F5344CB8AC3E}">
        <p14:creationId xmlns:p14="http://schemas.microsoft.com/office/powerpoint/2010/main" xmlns="" val="18938647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ZA" dirty="0"/>
          </a:p>
        </p:txBody>
      </p:sp>
      <p:sp>
        <p:nvSpPr>
          <p:cNvPr id="4" name="Slide Number Placeholder 3"/>
          <p:cNvSpPr>
            <a:spLocks noGrp="1"/>
          </p:cNvSpPr>
          <p:nvPr>
            <p:ph type="sldNum" sz="quarter" idx="10"/>
          </p:nvPr>
        </p:nvSpPr>
        <p:spPr/>
        <p:txBody>
          <a:bodyPr/>
          <a:lstStyle/>
          <a:p>
            <a:pPr>
              <a:defRPr/>
            </a:pPr>
            <a:fld id="{0ECEE4DE-C844-4CA2-A356-FABBC657FADB}" type="slidenum">
              <a:rPr lang="en-US" altLang="en-US" smtClean="0"/>
              <a:pPr>
                <a:defRPr/>
              </a:pPr>
              <a:t>10</a:t>
            </a:fld>
            <a:endParaRPr lang="en-US" altLang="en-US" dirty="0"/>
          </a:p>
        </p:txBody>
      </p:sp>
    </p:spTree>
    <p:extLst>
      <p:ext uri="{BB962C8B-B14F-4D97-AF65-F5344CB8AC3E}">
        <p14:creationId xmlns:p14="http://schemas.microsoft.com/office/powerpoint/2010/main" xmlns="" val="21156878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ZA" dirty="0"/>
          </a:p>
        </p:txBody>
      </p:sp>
      <p:sp>
        <p:nvSpPr>
          <p:cNvPr id="4" name="Slide Number Placeholder 3"/>
          <p:cNvSpPr>
            <a:spLocks noGrp="1"/>
          </p:cNvSpPr>
          <p:nvPr>
            <p:ph type="sldNum" sz="quarter" idx="10"/>
          </p:nvPr>
        </p:nvSpPr>
        <p:spPr/>
        <p:txBody>
          <a:bodyPr/>
          <a:lstStyle/>
          <a:p>
            <a:pPr>
              <a:defRPr/>
            </a:pPr>
            <a:fld id="{0ECEE4DE-C844-4CA2-A356-FABBC657FADB}" type="slidenum">
              <a:rPr lang="en-US" altLang="en-US" smtClean="0"/>
              <a:pPr>
                <a:defRPr/>
              </a:pPr>
              <a:t>11</a:t>
            </a:fld>
            <a:endParaRPr lang="en-US" altLang="en-US" dirty="0"/>
          </a:p>
        </p:txBody>
      </p:sp>
    </p:spTree>
    <p:extLst>
      <p:ext uri="{BB962C8B-B14F-4D97-AF65-F5344CB8AC3E}">
        <p14:creationId xmlns:p14="http://schemas.microsoft.com/office/powerpoint/2010/main" xmlns="" val="37007519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ZA" sz="1000" dirty="0" smtClean="0"/>
              <a:t>Section:</a:t>
            </a:r>
            <a:r>
              <a:rPr lang="en-ZA" sz="1000" baseline="0" dirty="0" smtClean="0"/>
              <a:t> 8A: Mechanisms for obtaining the services of persons in the Public Service.</a:t>
            </a:r>
          </a:p>
          <a:p>
            <a:pPr marL="171450" indent="-171450">
              <a:buFont typeface="Arial" panose="020B0604020202020204" pitchFamily="34" charset="0"/>
              <a:buChar char="•"/>
            </a:pPr>
            <a:r>
              <a:rPr lang="en-ZA" sz="1000" baseline="0" dirty="0" smtClean="0"/>
              <a:t>Section 9: Powers of EAs in terms of appointments, promotions and transfers. </a:t>
            </a:r>
          </a:p>
          <a:p>
            <a:pPr marL="171450" indent="-171450">
              <a:buFont typeface="Arial" panose="020B0604020202020204" pitchFamily="34" charset="0"/>
              <a:buChar char="•"/>
            </a:pPr>
            <a:r>
              <a:rPr lang="en-ZA" sz="1000" baseline="0" dirty="0" smtClean="0"/>
              <a:t>Section 10: Qualifications for appointment.</a:t>
            </a:r>
          </a:p>
          <a:p>
            <a:pPr marL="171450" indent="-171450">
              <a:buFont typeface="Arial" panose="020B0604020202020204" pitchFamily="34" charset="0"/>
              <a:buChar char="•"/>
            </a:pPr>
            <a:r>
              <a:rPr lang="en-ZA" sz="1000" baseline="0" dirty="0" smtClean="0"/>
              <a:t>Section 11: Appointment and filling of posts.  </a:t>
            </a:r>
            <a:endParaRPr lang="en-ZA" sz="1000" dirty="0" smtClean="0"/>
          </a:p>
          <a:p>
            <a:pPr marL="171450" indent="-171450">
              <a:buFont typeface="Arial" panose="020B0604020202020204" pitchFamily="34" charset="0"/>
              <a:buChar char="•"/>
            </a:pPr>
            <a:r>
              <a:rPr lang="en-ZA" sz="1000" dirty="0" smtClean="0"/>
              <a:t>Section 12 A: Appointment</a:t>
            </a:r>
            <a:r>
              <a:rPr lang="en-ZA" sz="1000" baseline="0" dirty="0" smtClean="0"/>
              <a:t> of persons on the grounds of policy considerations.</a:t>
            </a:r>
          </a:p>
          <a:p>
            <a:pPr marL="171450" indent="-171450">
              <a:buFont typeface="Arial" panose="020B0604020202020204" pitchFamily="34" charset="0"/>
              <a:buChar char="•"/>
            </a:pPr>
            <a:r>
              <a:rPr lang="en-ZA" sz="1000" baseline="0" dirty="0" smtClean="0"/>
              <a:t>Section 14: Transfers within the Public Service.</a:t>
            </a:r>
          </a:p>
          <a:p>
            <a:pPr marL="171450" indent="-171450">
              <a:buFont typeface="Arial" panose="020B0604020202020204" pitchFamily="34" charset="0"/>
              <a:buChar char="•"/>
            </a:pPr>
            <a:r>
              <a:rPr lang="en-ZA" sz="1000" baseline="0" dirty="0" smtClean="0"/>
              <a:t>Section 15: Transfer and secondment of officials. </a:t>
            </a:r>
          </a:p>
          <a:p>
            <a:pPr marL="171450" indent="-171450">
              <a:buFont typeface="Arial" panose="020B0604020202020204" pitchFamily="34" charset="0"/>
              <a:buChar char="•"/>
            </a:pPr>
            <a:r>
              <a:rPr lang="en-ZA" sz="1000" baseline="0" dirty="0" smtClean="0"/>
              <a:t>Section 32: Assignment of other functions to officers and employees. </a:t>
            </a:r>
          </a:p>
          <a:p>
            <a:pPr marL="171450" indent="-171450">
              <a:buFont typeface="Arial" panose="020B0604020202020204" pitchFamily="34" charset="0"/>
              <a:buChar char="•"/>
            </a:pPr>
            <a:r>
              <a:rPr lang="en-ZA" sz="1000" baseline="0" dirty="0" smtClean="0"/>
              <a:t>Chapter 8 of Ministerial Handbook: Information on Private Office of the Member</a:t>
            </a:r>
            <a:endParaRPr lang="en-ZA" sz="1000" dirty="0"/>
          </a:p>
        </p:txBody>
      </p:sp>
      <p:sp>
        <p:nvSpPr>
          <p:cNvPr id="4" name="Slide Number Placeholder 3"/>
          <p:cNvSpPr>
            <a:spLocks noGrp="1"/>
          </p:cNvSpPr>
          <p:nvPr>
            <p:ph type="sldNum" sz="quarter" idx="10"/>
          </p:nvPr>
        </p:nvSpPr>
        <p:spPr/>
        <p:txBody>
          <a:bodyPr/>
          <a:lstStyle/>
          <a:p>
            <a:pPr>
              <a:defRPr/>
            </a:pPr>
            <a:fld id="{0ECEE4DE-C844-4CA2-A356-FABBC657FADB}" type="slidenum">
              <a:rPr lang="en-US" altLang="en-US" smtClean="0"/>
              <a:pPr>
                <a:defRPr/>
              </a:pPr>
              <a:t>12</a:t>
            </a:fld>
            <a:endParaRPr lang="en-US" altLang="en-US" dirty="0"/>
          </a:p>
        </p:txBody>
      </p:sp>
    </p:spTree>
    <p:extLst>
      <p:ext uri="{BB962C8B-B14F-4D97-AF65-F5344CB8AC3E}">
        <p14:creationId xmlns:p14="http://schemas.microsoft.com/office/powerpoint/2010/main" xmlns="" val="15748470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6" descr="H:\doc\Public Service\main.jpg">
            <a:extLst>
              <a:ext uri="{FF2B5EF4-FFF2-40B4-BE49-F238E27FC236}">
                <a16:creationId xmlns:a16="http://schemas.microsoft.com/office/drawing/2014/main" xmlns="" id="{B4C5EE39-992C-4F51-BFE8-C61792BCC2AA}"/>
              </a:ext>
            </a:extLst>
          </p:cNvPr>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19050" y="0"/>
            <a:ext cx="9163050" cy="6877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 Box 9">
            <a:extLst>
              <a:ext uri="{FF2B5EF4-FFF2-40B4-BE49-F238E27FC236}">
                <a16:creationId xmlns:a16="http://schemas.microsoft.com/office/drawing/2014/main" xmlns="" id="{CD8A6136-419B-4C93-8D19-2C465C9375D5}"/>
              </a:ext>
            </a:extLst>
          </p:cNvPr>
          <p:cNvSpPr txBox="1">
            <a:spLocks noChangeArrowheads="1"/>
          </p:cNvSpPr>
          <p:nvPr userDrawn="1"/>
        </p:nvSpPr>
        <p:spPr bwMode="auto">
          <a:xfrm>
            <a:off x="1187450" y="2924175"/>
            <a:ext cx="6913563" cy="579438"/>
          </a:xfrm>
          <a:prstGeom prst="rect">
            <a:avLst/>
          </a:prstGeom>
          <a:noFill/>
          <a:ln>
            <a:noFill/>
          </a:ln>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defRPr/>
            </a:pPr>
            <a:endParaRPr lang="en-US" sz="3200" b="1" dirty="0">
              <a:cs typeface="+mn-cs"/>
            </a:endParaRPr>
          </a:p>
        </p:txBody>
      </p:sp>
      <p:sp>
        <p:nvSpPr>
          <p:cNvPr id="6" name="Text Box 10">
            <a:extLst>
              <a:ext uri="{FF2B5EF4-FFF2-40B4-BE49-F238E27FC236}">
                <a16:creationId xmlns:a16="http://schemas.microsoft.com/office/drawing/2014/main" xmlns="" id="{0B0372D2-4E9B-4C30-A858-455F697E4F1E}"/>
              </a:ext>
            </a:extLst>
          </p:cNvPr>
          <p:cNvSpPr txBox="1">
            <a:spLocks noChangeArrowheads="1"/>
          </p:cNvSpPr>
          <p:nvPr userDrawn="1"/>
        </p:nvSpPr>
        <p:spPr bwMode="auto">
          <a:xfrm>
            <a:off x="1187450" y="3141663"/>
            <a:ext cx="6913563" cy="579437"/>
          </a:xfrm>
          <a:prstGeom prst="rect">
            <a:avLst/>
          </a:prstGeom>
          <a:noFill/>
          <a:ln>
            <a:noFill/>
          </a:ln>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defRPr/>
            </a:pPr>
            <a:endParaRPr lang="en-US" sz="3200" b="1" dirty="0">
              <a:cs typeface="+mn-cs"/>
            </a:endParaRPr>
          </a:p>
        </p:txBody>
      </p:sp>
      <p:sp>
        <p:nvSpPr>
          <p:cNvPr id="7" name="Text Box 11">
            <a:extLst>
              <a:ext uri="{FF2B5EF4-FFF2-40B4-BE49-F238E27FC236}">
                <a16:creationId xmlns:a16="http://schemas.microsoft.com/office/drawing/2014/main" xmlns="" id="{E83507CC-921C-4521-AE3C-89B154DAFB35}"/>
              </a:ext>
            </a:extLst>
          </p:cNvPr>
          <p:cNvSpPr txBox="1">
            <a:spLocks noChangeArrowheads="1"/>
          </p:cNvSpPr>
          <p:nvPr userDrawn="1"/>
        </p:nvSpPr>
        <p:spPr bwMode="auto">
          <a:xfrm>
            <a:off x="1403350" y="3860800"/>
            <a:ext cx="6913563" cy="579438"/>
          </a:xfrm>
          <a:prstGeom prst="rect">
            <a:avLst/>
          </a:prstGeom>
          <a:noFill/>
          <a:ln>
            <a:noFill/>
          </a:ln>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defRPr/>
            </a:pPr>
            <a:endParaRPr lang="en-US" sz="3200" b="1" dirty="0">
              <a:cs typeface="+mn-cs"/>
            </a:endParaRPr>
          </a:p>
        </p:txBody>
      </p:sp>
      <p:sp>
        <p:nvSpPr>
          <p:cNvPr id="8" name="Text Box 12">
            <a:extLst>
              <a:ext uri="{FF2B5EF4-FFF2-40B4-BE49-F238E27FC236}">
                <a16:creationId xmlns:a16="http://schemas.microsoft.com/office/drawing/2014/main" xmlns="" id="{B2A26D7F-C17F-4555-ACEF-BF39ECF1213F}"/>
              </a:ext>
            </a:extLst>
          </p:cNvPr>
          <p:cNvSpPr txBox="1">
            <a:spLocks noChangeArrowheads="1"/>
          </p:cNvSpPr>
          <p:nvPr userDrawn="1"/>
        </p:nvSpPr>
        <p:spPr bwMode="auto">
          <a:xfrm>
            <a:off x="1403350" y="2997200"/>
            <a:ext cx="6913563" cy="579438"/>
          </a:xfrm>
          <a:prstGeom prst="rect">
            <a:avLst/>
          </a:prstGeom>
          <a:noFill/>
          <a:ln>
            <a:noFill/>
          </a:ln>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defRPr/>
            </a:pPr>
            <a:endParaRPr lang="en-US" sz="3200" b="1" dirty="0">
              <a:cs typeface="+mn-cs"/>
            </a:endParaRPr>
          </a:p>
        </p:txBody>
      </p:sp>
      <p:sp>
        <p:nvSpPr>
          <p:cNvPr id="9" name="Text Box 14">
            <a:extLst>
              <a:ext uri="{FF2B5EF4-FFF2-40B4-BE49-F238E27FC236}">
                <a16:creationId xmlns:a16="http://schemas.microsoft.com/office/drawing/2014/main" xmlns="" id="{5286CD22-87EE-4B15-9CD2-16D2397E473F}"/>
              </a:ext>
            </a:extLst>
          </p:cNvPr>
          <p:cNvSpPr txBox="1">
            <a:spLocks noChangeArrowheads="1"/>
          </p:cNvSpPr>
          <p:nvPr userDrawn="1"/>
        </p:nvSpPr>
        <p:spPr bwMode="auto">
          <a:xfrm>
            <a:off x="1331913" y="2997200"/>
            <a:ext cx="6913562" cy="579438"/>
          </a:xfrm>
          <a:prstGeom prst="rect">
            <a:avLst/>
          </a:prstGeom>
          <a:noFill/>
          <a:ln>
            <a:noFill/>
          </a:ln>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defRPr/>
            </a:pPr>
            <a:endParaRPr lang="en-US" sz="3200" b="1" dirty="0">
              <a:cs typeface="+mn-cs"/>
            </a:endParaRPr>
          </a:p>
        </p:txBody>
      </p:sp>
      <p:sp>
        <p:nvSpPr>
          <p:cNvPr id="10" name="Text Box 15">
            <a:extLst>
              <a:ext uri="{FF2B5EF4-FFF2-40B4-BE49-F238E27FC236}">
                <a16:creationId xmlns:a16="http://schemas.microsoft.com/office/drawing/2014/main" xmlns="" id="{F3AF0941-DF0E-40AC-BBEA-D52661D9222E}"/>
              </a:ext>
            </a:extLst>
          </p:cNvPr>
          <p:cNvSpPr txBox="1">
            <a:spLocks noChangeArrowheads="1"/>
          </p:cNvSpPr>
          <p:nvPr userDrawn="1"/>
        </p:nvSpPr>
        <p:spPr bwMode="auto">
          <a:xfrm>
            <a:off x="1547813" y="3213100"/>
            <a:ext cx="6913562" cy="579438"/>
          </a:xfrm>
          <a:prstGeom prst="rect">
            <a:avLst/>
          </a:prstGeom>
          <a:noFill/>
          <a:ln>
            <a:noFill/>
          </a:ln>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defRPr/>
            </a:pPr>
            <a:endParaRPr lang="en-US" sz="3200" b="1" dirty="0">
              <a:cs typeface="+mn-cs"/>
            </a:endParaRPr>
          </a:p>
        </p:txBody>
      </p:sp>
      <p:sp>
        <p:nvSpPr>
          <p:cNvPr id="4099" name="Rectangle 3"/>
          <p:cNvSpPr>
            <a:spLocks noGrp="1" noChangeArrowheads="1"/>
          </p:cNvSpPr>
          <p:nvPr>
            <p:ph type="ctrTitle"/>
          </p:nvPr>
        </p:nvSpPr>
        <p:spPr>
          <a:xfrm>
            <a:off x="684213" y="2708275"/>
            <a:ext cx="7772400" cy="1470025"/>
          </a:xfrm>
        </p:spPr>
        <p:txBody>
          <a:bodyPr/>
          <a:lstStyle>
            <a:lvl1pPr>
              <a:defRPr/>
            </a:lvl1pPr>
          </a:lstStyle>
          <a:p>
            <a:r>
              <a:rPr lang="en-US"/>
              <a:t>Click to edit Master title style</a:t>
            </a:r>
          </a:p>
        </p:txBody>
      </p:sp>
      <p:sp>
        <p:nvSpPr>
          <p:cNvPr id="4100" name="Rectangle 4"/>
          <p:cNvSpPr>
            <a:spLocks noGrp="1" noChangeArrowheads="1"/>
          </p:cNvSpPr>
          <p:nvPr>
            <p:ph type="subTitle" idx="1"/>
          </p:nvPr>
        </p:nvSpPr>
        <p:spPr>
          <a:xfrm>
            <a:off x="1371600" y="4508500"/>
            <a:ext cx="6400800" cy="1130300"/>
          </a:xfrm>
        </p:spPr>
        <p:txBody>
          <a:bodyPr/>
          <a:lstStyle>
            <a:lvl1pPr marL="0" indent="0" algn="ctr">
              <a:buFont typeface="Wingdings" pitchFamily="2" charset="2"/>
              <a:buNone/>
              <a:defRPr/>
            </a:lvl1pPr>
          </a:lstStyle>
          <a:p>
            <a:r>
              <a:rPr lang="en-US"/>
              <a:t>Click to edit Master subtitle style</a:t>
            </a:r>
          </a:p>
        </p:txBody>
      </p:sp>
      <p:sp>
        <p:nvSpPr>
          <p:cNvPr id="11" name="Rectangle 5">
            <a:extLst>
              <a:ext uri="{FF2B5EF4-FFF2-40B4-BE49-F238E27FC236}">
                <a16:creationId xmlns:a16="http://schemas.microsoft.com/office/drawing/2014/main" xmlns="" id="{B259CDF2-B078-466D-8148-0F9E8F0F36BE}"/>
              </a:ext>
            </a:extLst>
          </p:cNvPr>
          <p:cNvSpPr>
            <a:spLocks noGrp="1" noChangeArrowheads="1"/>
          </p:cNvSpPr>
          <p:nvPr>
            <p:ph type="dt" sz="half" idx="10"/>
          </p:nvPr>
        </p:nvSpPr>
        <p:spPr/>
        <p:txBody>
          <a:bodyPr/>
          <a:lstStyle>
            <a:lvl1pPr>
              <a:defRPr/>
            </a:lvl1pPr>
          </a:lstStyle>
          <a:p>
            <a:pPr>
              <a:defRPr/>
            </a:pPr>
            <a:endParaRPr lang="en-US" dirty="0"/>
          </a:p>
        </p:txBody>
      </p:sp>
      <p:sp>
        <p:nvSpPr>
          <p:cNvPr id="12" name="Rectangle 6">
            <a:extLst>
              <a:ext uri="{FF2B5EF4-FFF2-40B4-BE49-F238E27FC236}">
                <a16:creationId xmlns:a16="http://schemas.microsoft.com/office/drawing/2014/main" xmlns="" id="{E4EE7B4B-D784-4A4F-BE83-EDB9B2F17A89}"/>
              </a:ext>
            </a:extLst>
          </p:cNvPr>
          <p:cNvSpPr>
            <a:spLocks noGrp="1" noChangeArrowheads="1"/>
          </p:cNvSpPr>
          <p:nvPr>
            <p:ph type="ftr" sz="quarter" idx="11"/>
          </p:nvPr>
        </p:nvSpPr>
        <p:spPr/>
        <p:txBody>
          <a:bodyPr/>
          <a:lstStyle>
            <a:lvl1pPr>
              <a:defRPr/>
            </a:lvl1pPr>
          </a:lstStyle>
          <a:p>
            <a:pPr>
              <a:defRPr/>
            </a:pPr>
            <a:endParaRPr lang="en-US" dirty="0"/>
          </a:p>
        </p:txBody>
      </p:sp>
      <p:sp>
        <p:nvSpPr>
          <p:cNvPr id="13" name="Rectangle 7">
            <a:extLst>
              <a:ext uri="{FF2B5EF4-FFF2-40B4-BE49-F238E27FC236}">
                <a16:creationId xmlns:a16="http://schemas.microsoft.com/office/drawing/2014/main" xmlns="" id="{EBF00BDE-D1D8-40CF-9C4B-95D1002E26BC}"/>
              </a:ext>
            </a:extLst>
          </p:cNvPr>
          <p:cNvSpPr>
            <a:spLocks noGrp="1" noChangeArrowheads="1"/>
          </p:cNvSpPr>
          <p:nvPr>
            <p:ph type="sldNum" sz="quarter" idx="12"/>
          </p:nvPr>
        </p:nvSpPr>
        <p:spPr/>
        <p:txBody>
          <a:bodyPr/>
          <a:lstStyle>
            <a:lvl1pPr>
              <a:defRPr/>
            </a:lvl1pPr>
          </a:lstStyle>
          <a:p>
            <a:pPr>
              <a:defRPr/>
            </a:pPr>
            <a:fld id="{8C4ED58F-D83C-465D-9951-5940255C814B}" type="slidenum">
              <a:rPr lang="en-US" altLang="en-US"/>
              <a:pPr>
                <a:defRPr/>
              </a:pPr>
              <a:t>‹#›</a:t>
            </a:fld>
            <a:endParaRPr lang="en-US" altLang="en-US" dirty="0"/>
          </a:p>
        </p:txBody>
      </p:sp>
    </p:spTree>
    <p:extLst>
      <p:ext uri="{BB962C8B-B14F-4D97-AF65-F5344CB8AC3E}">
        <p14:creationId xmlns:p14="http://schemas.microsoft.com/office/powerpoint/2010/main" xmlns="" val="18944568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xmlns="" id="{84C551E3-37F2-4B4E-A378-8265584D9A6A}"/>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a:extLst>
              <a:ext uri="{FF2B5EF4-FFF2-40B4-BE49-F238E27FC236}">
                <a16:creationId xmlns:a16="http://schemas.microsoft.com/office/drawing/2014/main" xmlns="" id="{672DE541-0AA1-4C17-B3A8-09A25E8776F7}"/>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a:extLst>
              <a:ext uri="{FF2B5EF4-FFF2-40B4-BE49-F238E27FC236}">
                <a16:creationId xmlns:a16="http://schemas.microsoft.com/office/drawing/2014/main" xmlns="" id="{771FB759-8E58-4294-8C5D-62BA6AAC90F4}"/>
              </a:ext>
            </a:extLst>
          </p:cNvPr>
          <p:cNvSpPr>
            <a:spLocks noGrp="1" noChangeArrowheads="1"/>
          </p:cNvSpPr>
          <p:nvPr>
            <p:ph type="sldNum" sz="quarter" idx="12"/>
          </p:nvPr>
        </p:nvSpPr>
        <p:spPr>
          <a:ln/>
        </p:spPr>
        <p:txBody>
          <a:bodyPr/>
          <a:lstStyle>
            <a:lvl1pPr>
              <a:defRPr/>
            </a:lvl1pPr>
          </a:lstStyle>
          <a:p>
            <a:pPr>
              <a:defRPr/>
            </a:pPr>
            <a:fld id="{35B4A63C-9719-4ACD-9910-961ABC792F2C}" type="slidenum">
              <a:rPr lang="en-US" altLang="en-US"/>
              <a:pPr>
                <a:defRPr/>
              </a:pPr>
              <a:t>‹#›</a:t>
            </a:fld>
            <a:endParaRPr lang="en-US" altLang="en-US" dirty="0"/>
          </a:p>
        </p:txBody>
      </p:sp>
    </p:spTree>
    <p:extLst>
      <p:ext uri="{BB962C8B-B14F-4D97-AF65-F5344CB8AC3E}">
        <p14:creationId xmlns:p14="http://schemas.microsoft.com/office/powerpoint/2010/main" xmlns="" val="2834068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20713"/>
            <a:ext cx="2057400" cy="55054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620713"/>
            <a:ext cx="6019800" cy="5505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xmlns="" id="{DE6688DC-AE12-471A-BE88-BB8505398F73}"/>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a:extLst>
              <a:ext uri="{FF2B5EF4-FFF2-40B4-BE49-F238E27FC236}">
                <a16:creationId xmlns:a16="http://schemas.microsoft.com/office/drawing/2014/main" xmlns="" id="{84EB47B3-1B2F-4969-9AC8-1108841DD318}"/>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a:extLst>
              <a:ext uri="{FF2B5EF4-FFF2-40B4-BE49-F238E27FC236}">
                <a16:creationId xmlns:a16="http://schemas.microsoft.com/office/drawing/2014/main" xmlns="" id="{54D4389A-1932-44A4-BCA1-8953EEA15481}"/>
              </a:ext>
            </a:extLst>
          </p:cNvPr>
          <p:cNvSpPr>
            <a:spLocks noGrp="1" noChangeArrowheads="1"/>
          </p:cNvSpPr>
          <p:nvPr>
            <p:ph type="sldNum" sz="quarter" idx="12"/>
          </p:nvPr>
        </p:nvSpPr>
        <p:spPr>
          <a:ln/>
        </p:spPr>
        <p:txBody>
          <a:bodyPr/>
          <a:lstStyle>
            <a:lvl1pPr>
              <a:defRPr/>
            </a:lvl1pPr>
          </a:lstStyle>
          <a:p>
            <a:pPr>
              <a:defRPr/>
            </a:pPr>
            <a:fld id="{91E1C314-E695-4B49-A335-AFD781A7E35E}" type="slidenum">
              <a:rPr lang="en-US" altLang="en-US"/>
              <a:pPr>
                <a:defRPr/>
              </a:pPr>
              <a:t>‹#›</a:t>
            </a:fld>
            <a:endParaRPr lang="en-US" altLang="en-US" dirty="0"/>
          </a:p>
        </p:txBody>
      </p:sp>
    </p:spTree>
    <p:extLst>
      <p:ext uri="{BB962C8B-B14F-4D97-AF65-F5344CB8AC3E}">
        <p14:creationId xmlns:p14="http://schemas.microsoft.com/office/powerpoint/2010/main" xmlns="" val="36107250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descr="C:\Users\JusticeK\AppData\Local\Microsoft\Windows\Temporary Internet Files\Content.Outlook\3R6TD3T3\100 YEARS LOGO.jpg">
            <a:extLst>
              <a:ext uri="{FF2B5EF4-FFF2-40B4-BE49-F238E27FC236}">
                <a16:creationId xmlns:a16="http://schemas.microsoft.com/office/drawing/2014/main" xmlns="" id="{49C54EA7-5A06-49DD-A6A4-1CCE922AFDC4}"/>
              </a:ext>
            </a:extLst>
          </p:cNvPr>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539750" y="6316663"/>
            <a:ext cx="98425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685800" y="2130449"/>
            <a:ext cx="7772400" cy="1470025"/>
          </a:xfrm>
        </p:spPr>
        <p:txBody>
          <a:bodyPr/>
          <a:lstStyle/>
          <a:p>
            <a:r>
              <a:rPr lang="en-US"/>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ZA"/>
          </a:p>
        </p:txBody>
      </p:sp>
      <p:sp>
        <p:nvSpPr>
          <p:cNvPr id="5" name="Date Placeholder 4">
            <a:extLst>
              <a:ext uri="{FF2B5EF4-FFF2-40B4-BE49-F238E27FC236}">
                <a16:creationId xmlns:a16="http://schemas.microsoft.com/office/drawing/2014/main" xmlns="" id="{C54BC022-D75A-4393-AD38-07E955994F7F}"/>
              </a:ext>
            </a:extLst>
          </p:cNvPr>
          <p:cNvSpPr>
            <a:spLocks noGrp="1" noChangeArrowheads="1"/>
          </p:cNvSpPr>
          <p:nvPr>
            <p:ph type="dt" sz="half" idx="10"/>
          </p:nvPr>
        </p:nvSpPr>
        <p:spPr/>
        <p:txBody>
          <a:bodyPr/>
          <a:lstStyle>
            <a:lvl1pPr>
              <a:defRPr>
                <a:cs typeface="Arial" charset="0"/>
              </a:defRPr>
            </a:lvl1pPr>
          </a:lstStyle>
          <a:p>
            <a:pPr>
              <a:defRPr/>
            </a:pPr>
            <a:fld id="{7345610C-945E-4111-AF20-AA201F1B1692}" type="datetime1">
              <a:rPr lang="en-US"/>
              <a:pPr>
                <a:defRPr/>
              </a:pPr>
              <a:t>3/5/2020</a:t>
            </a:fld>
            <a:endParaRPr lang="en-US" dirty="0"/>
          </a:p>
        </p:txBody>
      </p:sp>
      <p:sp>
        <p:nvSpPr>
          <p:cNvPr id="6" name="Footer Placeholder 5">
            <a:extLst>
              <a:ext uri="{FF2B5EF4-FFF2-40B4-BE49-F238E27FC236}">
                <a16:creationId xmlns:a16="http://schemas.microsoft.com/office/drawing/2014/main" xmlns="" id="{BA952F87-10C0-4371-A943-6FB77FD20DC5}"/>
              </a:ext>
            </a:extLst>
          </p:cNvPr>
          <p:cNvSpPr>
            <a:spLocks noGrp="1" noChangeArrowheads="1"/>
          </p:cNvSpPr>
          <p:nvPr>
            <p:ph type="ftr" sz="quarter" idx="11"/>
          </p:nvPr>
        </p:nvSpPr>
        <p:spPr/>
        <p:txBody>
          <a:bodyPr/>
          <a:lstStyle>
            <a:lvl1pPr algn="l">
              <a:defRPr>
                <a:cs typeface="Arial" charset="0"/>
              </a:defRPr>
            </a:lvl1pPr>
          </a:lstStyle>
          <a:p>
            <a:pPr>
              <a:defRPr/>
            </a:pPr>
            <a:endParaRPr lang="en-US" dirty="0"/>
          </a:p>
        </p:txBody>
      </p:sp>
    </p:spTree>
    <p:extLst>
      <p:ext uri="{BB962C8B-B14F-4D97-AF65-F5344CB8AC3E}">
        <p14:creationId xmlns:p14="http://schemas.microsoft.com/office/powerpoint/2010/main" xmlns="" val="9189190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Rectangle 4">
            <a:extLst>
              <a:ext uri="{FF2B5EF4-FFF2-40B4-BE49-F238E27FC236}">
                <a16:creationId xmlns:a16="http://schemas.microsoft.com/office/drawing/2014/main" xmlns="" id="{43C41F76-FAE6-47B4-BD3D-D0C64DFA2F0D}"/>
              </a:ext>
            </a:extLst>
          </p:cNvPr>
          <p:cNvSpPr>
            <a:spLocks noGrp="1" noChangeArrowheads="1"/>
          </p:cNvSpPr>
          <p:nvPr>
            <p:ph type="dt" sz="half" idx="10"/>
          </p:nvPr>
        </p:nvSpPr>
        <p:spPr/>
        <p:txBody>
          <a:bodyPr/>
          <a:lstStyle>
            <a:lvl1pPr>
              <a:defRPr>
                <a:cs typeface="Arial" charset="0"/>
              </a:defRPr>
            </a:lvl1pPr>
          </a:lstStyle>
          <a:p>
            <a:pPr>
              <a:defRPr/>
            </a:pPr>
            <a:fld id="{F1F850A2-9B42-48A9-ABBA-CE3429CE00B7}" type="datetime1">
              <a:rPr lang="en-US"/>
              <a:pPr>
                <a:defRPr/>
              </a:pPr>
              <a:t>3/5/2020</a:t>
            </a:fld>
            <a:endParaRPr lang="en-US" dirty="0"/>
          </a:p>
        </p:txBody>
      </p:sp>
      <p:sp>
        <p:nvSpPr>
          <p:cNvPr id="5" name="Rectangle 5">
            <a:extLst>
              <a:ext uri="{FF2B5EF4-FFF2-40B4-BE49-F238E27FC236}">
                <a16:creationId xmlns:a16="http://schemas.microsoft.com/office/drawing/2014/main" xmlns="" id="{65B9DA8A-94B1-429A-98A4-9A9827FF45D2}"/>
              </a:ext>
            </a:extLst>
          </p:cNvPr>
          <p:cNvSpPr>
            <a:spLocks noGrp="1" noChangeArrowheads="1"/>
          </p:cNvSpPr>
          <p:nvPr>
            <p:ph type="ftr" sz="quarter" idx="11"/>
          </p:nvPr>
        </p:nvSpPr>
        <p:spPr/>
        <p:txBody>
          <a:bodyPr/>
          <a:lstStyle>
            <a:lvl1pPr algn="l">
              <a:defRPr>
                <a:cs typeface="Arial" charset="0"/>
              </a:defRPr>
            </a:lvl1pPr>
          </a:lstStyle>
          <a:p>
            <a:pPr>
              <a:defRPr/>
            </a:pPr>
            <a:endParaRPr lang="en-US" dirty="0"/>
          </a:p>
        </p:txBody>
      </p:sp>
    </p:spTree>
    <p:extLst>
      <p:ext uri="{BB962C8B-B14F-4D97-AF65-F5344CB8AC3E}">
        <p14:creationId xmlns:p14="http://schemas.microsoft.com/office/powerpoint/2010/main" xmlns="" val="22931916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24"/>
            <a:ext cx="7772400" cy="1362075"/>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xmlns="" id="{69206254-0649-4313-BE70-C2159536F258}"/>
              </a:ext>
            </a:extLst>
          </p:cNvPr>
          <p:cNvSpPr>
            <a:spLocks noGrp="1" noChangeArrowheads="1"/>
          </p:cNvSpPr>
          <p:nvPr>
            <p:ph type="dt" sz="half" idx="10"/>
          </p:nvPr>
        </p:nvSpPr>
        <p:spPr/>
        <p:txBody>
          <a:bodyPr/>
          <a:lstStyle>
            <a:lvl1pPr>
              <a:defRPr>
                <a:cs typeface="Arial" charset="0"/>
              </a:defRPr>
            </a:lvl1pPr>
          </a:lstStyle>
          <a:p>
            <a:pPr>
              <a:defRPr/>
            </a:pPr>
            <a:fld id="{9F215524-A706-4E5F-850A-B80843C0903D}" type="datetime1">
              <a:rPr lang="en-US"/>
              <a:pPr>
                <a:defRPr/>
              </a:pPr>
              <a:t>3/5/2020</a:t>
            </a:fld>
            <a:endParaRPr lang="en-US" dirty="0"/>
          </a:p>
        </p:txBody>
      </p:sp>
      <p:sp>
        <p:nvSpPr>
          <p:cNvPr id="5" name="Rectangle 5">
            <a:extLst>
              <a:ext uri="{FF2B5EF4-FFF2-40B4-BE49-F238E27FC236}">
                <a16:creationId xmlns:a16="http://schemas.microsoft.com/office/drawing/2014/main" xmlns="" id="{8309A2B8-94A3-4245-9F6C-92ECD1DCBBCF}"/>
              </a:ext>
            </a:extLst>
          </p:cNvPr>
          <p:cNvSpPr>
            <a:spLocks noGrp="1" noChangeArrowheads="1"/>
          </p:cNvSpPr>
          <p:nvPr>
            <p:ph type="ftr" sz="quarter" idx="11"/>
          </p:nvPr>
        </p:nvSpPr>
        <p:spPr/>
        <p:txBody>
          <a:bodyPr/>
          <a:lstStyle>
            <a:lvl1pPr algn="l">
              <a:defRPr>
                <a:cs typeface="Arial" charset="0"/>
              </a:defRPr>
            </a:lvl1pPr>
          </a:lstStyle>
          <a:p>
            <a:pPr>
              <a:defRPr/>
            </a:pPr>
            <a:endParaRPr lang="en-US" dirty="0"/>
          </a:p>
        </p:txBody>
      </p:sp>
    </p:spTree>
    <p:extLst>
      <p:ext uri="{BB962C8B-B14F-4D97-AF65-F5344CB8AC3E}">
        <p14:creationId xmlns:p14="http://schemas.microsoft.com/office/powerpoint/2010/main" xmlns="" val="30251739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611188" y="15573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802188" y="15573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xmlns="" id="{6A8969F8-2619-4ACB-9D71-34BA6ACD73E3}"/>
              </a:ext>
            </a:extLst>
          </p:cNvPr>
          <p:cNvSpPr>
            <a:spLocks noGrp="1" noChangeArrowheads="1"/>
          </p:cNvSpPr>
          <p:nvPr>
            <p:ph type="dt" sz="half" idx="10"/>
          </p:nvPr>
        </p:nvSpPr>
        <p:spPr/>
        <p:txBody>
          <a:bodyPr/>
          <a:lstStyle>
            <a:lvl1pPr>
              <a:defRPr>
                <a:cs typeface="Arial" charset="0"/>
              </a:defRPr>
            </a:lvl1pPr>
          </a:lstStyle>
          <a:p>
            <a:pPr>
              <a:defRPr/>
            </a:pPr>
            <a:fld id="{729A113F-4492-4E3F-8F11-99765A6769A1}" type="datetime1">
              <a:rPr lang="en-US"/>
              <a:pPr>
                <a:defRPr/>
              </a:pPr>
              <a:t>3/5/2020</a:t>
            </a:fld>
            <a:endParaRPr lang="en-US" dirty="0"/>
          </a:p>
        </p:txBody>
      </p:sp>
      <p:sp>
        <p:nvSpPr>
          <p:cNvPr id="6" name="Footer Placeholder 5">
            <a:extLst>
              <a:ext uri="{FF2B5EF4-FFF2-40B4-BE49-F238E27FC236}">
                <a16:creationId xmlns:a16="http://schemas.microsoft.com/office/drawing/2014/main" xmlns="" id="{DEFC074B-8A58-4ABE-80D8-B871836E5EE6}"/>
              </a:ext>
            </a:extLst>
          </p:cNvPr>
          <p:cNvSpPr>
            <a:spLocks noGrp="1" noChangeArrowheads="1"/>
          </p:cNvSpPr>
          <p:nvPr>
            <p:ph type="ftr" sz="quarter" idx="11"/>
          </p:nvPr>
        </p:nvSpPr>
        <p:spPr/>
        <p:txBody>
          <a:bodyPr/>
          <a:lstStyle>
            <a:lvl1pPr algn="l">
              <a:defRPr>
                <a:cs typeface="Arial" charset="0"/>
              </a:defRPr>
            </a:lvl1pPr>
          </a:lstStyle>
          <a:p>
            <a:pPr>
              <a:defRPr/>
            </a:pPr>
            <a:endParaRPr lang="en-US" dirty="0"/>
          </a:p>
        </p:txBody>
      </p:sp>
    </p:spTree>
    <p:extLst>
      <p:ext uri="{BB962C8B-B14F-4D97-AF65-F5344CB8AC3E}">
        <p14:creationId xmlns:p14="http://schemas.microsoft.com/office/powerpoint/2010/main" xmlns="" val="36741942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03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Rectangle 4">
            <a:extLst>
              <a:ext uri="{FF2B5EF4-FFF2-40B4-BE49-F238E27FC236}">
                <a16:creationId xmlns:a16="http://schemas.microsoft.com/office/drawing/2014/main" xmlns="" id="{7D66A557-D59C-4FCD-BC7C-2422572686B3}"/>
              </a:ext>
            </a:extLst>
          </p:cNvPr>
          <p:cNvSpPr>
            <a:spLocks noGrp="1" noChangeArrowheads="1"/>
          </p:cNvSpPr>
          <p:nvPr>
            <p:ph type="dt" sz="half" idx="10"/>
          </p:nvPr>
        </p:nvSpPr>
        <p:spPr/>
        <p:txBody>
          <a:bodyPr/>
          <a:lstStyle>
            <a:lvl1pPr>
              <a:defRPr>
                <a:cs typeface="Arial" charset="0"/>
              </a:defRPr>
            </a:lvl1pPr>
          </a:lstStyle>
          <a:p>
            <a:pPr>
              <a:defRPr/>
            </a:pPr>
            <a:fld id="{10D026AC-F103-485E-8710-C0F45A36BD13}" type="datetime1">
              <a:rPr lang="en-US"/>
              <a:pPr>
                <a:defRPr/>
              </a:pPr>
              <a:t>3/5/2020</a:t>
            </a:fld>
            <a:endParaRPr lang="en-US" dirty="0"/>
          </a:p>
        </p:txBody>
      </p:sp>
      <p:sp>
        <p:nvSpPr>
          <p:cNvPr id="8" name="Rectangle 5">
            <a:extLst>
              <a:ext uri="{FF2B5EF4-FFF2-40B4-BE49-F238E27FC236}">
                <a16:creationId xmlns:a16="http://schemas.microsoft.com/office/drawing/2014/main" xmlns="" id="{18E004B5-19C8-4E09-9772-D3DE88F06339}"/>
              </a:ext>
            </a:extLst>
          </p:cNvPr>
          <p:cNvSpPr>
            <a:spLocks noGrp="1" noChangeArrowheads="1"/>
          </p:cNvSpPr>
          <p:nvPr>
            <p:ph type="ftr" sz="quarter" idx="11"/>
          </p:nvPr>
        </p:nvSpPr>
        <p:spPr/>
        <p:txBody>
          <a:bodyPr/>
          <a:lstStyle>
            <a:lvl1pPr algn="l">
              <a:defRPr>
                <a:cs typeface="Arial" charset="0"/>
              </a:defRPr>
            </a:lvl1pPr>
          </a:lstStyle>
          <a:p>
            <a:pPr>
              <a:defRPr/>
            </a:pPr>
            <a:endParaRPr lang="en-US" dirty="0"/>
          </a:p>
        </p:txBody>
      </p:sp>
    </p:spTree>
    <p:extLst>
      <p:ext uri="{BB962C8B-B14F-4D97-AF65-F5344CB8AC3E}">
        <p14:creationId xmlns:p14="http://schemas.microsoft.com/office/powerpoint/2010/main" xmlns="" val="862739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Rectangle 4">
            <a:extLst>
              <a:ext uri="{FF2B5EF4-FFF2-40B4-BE49-F238E27FC236}">
                <a16:creationId xmlns:a16="http://schemas.microsoft.com/office/drawing/2014/main" xmlns="" id="{BA0822E0-7E5D-43E1-BF45-C086862453D0}"/>
              </a:ext>
            </a:extLst>
          </p:cNvPr>
          <p:cNvSpPr>
            <a:spLocks noGrp="1" noChangeArrowheads="1"/>
          </p:cNvSpPr>
          <p:nvPr>
            <p:ph type="dt" sz="half" idx="10"/>
          </p:nvPr>
        </p:nvSpPr>
        <p:spPr/>
        <p:txBody>
          <a:bodyPr/>
          <a:lstStyle>
            <a:lvl1pPr>
              <a:defRPr>
                <a:cs typeface="Arial" charset="0"/>
              </a:defRPr>
            </a:lvl1pPr>
          </a:lstStyle>
          <a:p>
            <a:pPr>
              <a:defRPr/>
            </a:pPr>
            <a:fld id="{5324D017-87D6-4873-8340-5D3BB70B9832}" type="datetime1">
              <a:rPr lang="en-US"/>
              <a:pPr>
                <a:defRPr/>
              </a:pPr>
              <a:t>3/5/2020</a:t>
            </a:fld>
            <a:endParaRPr lang="en-US" dirty="0"/>
          </a:p>
        </p:txBody>
      </p:sp>
      <p:sp>
        <p:nvSpPr>
          <p:cNvPr id="4" name="Rectangle 5">
            <a:extLst>
              <a:ext uri="{FF2B5EF4-FFF2-40B4-BE49-F238E27FC236}">
                <a16:creationId xmlns:a16="http://schemas.microsoft.com/office/drawing/2014/main" xmlns="" id="{88B773AD-4469-495E-A5A8-4E009D8B90C1}"/>
              </a:ext>
            </a:extLst>
          </p:cNvPr>
          <p:cNvSpPr>
            <a:spLocks noGrp="1" noChangeArrowheads="1"/>
          </p:cNvSpPr>
          <p:nvPr>
            <p:ph type="ftr" sz="quarter" idx="11"/>
          </p:nvPr>
        </p:nvSpPr>
        <p:spPr/>
        <p:txBody>
          <a:bodyPr/>
          <a:lstStyle>
            <a:lvl1pPr algn="l">
              <a:defRPr>
                <a:cs typeface="Arial" charset="0"/>
              </a:defRPr>
            </a:lvl1pPr>
          </a:lstStyle>
          <a:p>
            <a:pPr>
              <a:defRPr/>
            </a:pPr>
            <a:endParaRPr lang="en-US" dirty="0"/>
          </a:p>
        </p:txBody>
      </p:sp>
    </p:spTree>
    <p:extLst>
      <p:ext uri="{BB962C8B-B14F-4D97-AF65-F5344CB8AC3E}">
        <p14:creationId xmlns:p14="http://schemas.microsoft.com/office/powerpoint/2010/main" xmlns="" val="3005683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xmlns="" id="{CADCB01C-01BD-47F3-81D3-9966CEBFB791}"/>
              </a:ext>
            </a:extLst>
          </p:cNvPr>
          <p:cNvSpPr>
            <a:spLocks noGrp="1" noChangeArrowheads="1"/>
          </p:cNvSpPr>
          <p:nvPr>
            <p:ph type="dt" sz="half" idx="10"/>
          </p:nvPr>
        </p:nvSpPr>
        <p:spPr/>
        <p:txBody>
          <a:bodyPr/>
          <a:lstStyle>
            <a:lvl1pPr>
              <a:defRPr>
                <a:cs typeface="Arial" charset="0"/>
              </a:defRPr>
            </a:lvl1pPr>
          </a:lstStyle>
          <a:p>
            <a:pPr>
              <a:defRPr/>
            </a:pPr>
            <a:fld id="{354226A9-A9A0-41AF-AD5E-EB2B8E667A2C}" type="datetime1">
              <a:rPr lang="en-US"/>
              <a:pPr>
                <a:defRPr/>
              </a:pPr>
              <a:t>3/5/2020</a:t>
            </a:fld>
            <a:endParaRPr lang="en-US" dirty="0"/>
          </a:p>
        </p:txBody>
      </p:sp>
      <p:sp>
        <p:nvSpPr>
          <p:cNvPr id="3" name="Rectangle 5">
            <a:extLst>
              <a:ext uri="{FF2B5EF4-FFF2-40B4-BE49-F238E27FC236}">
                <a16:creationId xmlns:a16="http://schemas.microsoft.com/office/drawing/2014/main" xmlns="" id="{3B5C8B3D-0662-4773-B367-8DA384F0CD37}"/>
              </a:ext>
            </a:extLst>
          </p:cNvPr>
          <p:cNvSpPr>
            <a:spLocks noGrp="1" noChangeArrowheads="1"/>
          </p:cNvSpPr>
          <p:nvPr>
            <p:ph type="ftr" sz="quarter" idx="11"/>
          </p:nvPr>
        </p:nvSpPr>
        <p:spPr/>
        <p:txBody>
          <a:bodyPr/>
          <a:lstStyle>
            <a:lvl1pPr algn="l">
              <a:defRPr>
                <a:cs typeface="Arial" charset="0"/>
              </a:defRPr>
            </a:lvl1pPr>
          </a:lstStyle>
          <a:p>
            <a:pPr>
              <a:defRPr/>
            </a:pPr>
            <a:endParaRPr lang="en-US" dirty="0"/>
          </a:p>
        </p:txBody>
      </p:sp>
    </p:spTree>
    <p:extLst>
      <p:ext uri="{BB962C8B-B14F-4D97-AF65-F5344CB8AC3E}">
        <p14:creationId xmlns:p14="http://schemas.microsoft.com/office/powerpoint/2010/main" xmlns="" val="3576273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2" y="273050"/>
            <a:ext cx="3008313" cy="1162050"/>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5721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xmlns="" id="{93382033-3E5D-44FA-96D5-59789B3C42EB}"/>
              </a:ext>
            </a:extLst>
          </p:cNvPr>
          <p:cNvSpPr>
            <a:spLocks noGrp="1" noChangeArrowheads="1"/>
          </p:cNvSpPr>
          <p:nvPr>
            <p:ph type="dt" sz="half" idx="10"/>
          </p:nvPr>
        </p:nvSpPr>
        <p:spPr/>
        <p:txBody>
          <a:bodyPr/>
          <a:lstStyle>
            <a:lvl1pPr>
              <a:defRPr>
                <a:cs typeface="Arial" charset="0"/>
              </a:defRPr>
            </a:lvl1pPr>
          </a:lstStyle>
          <a:p>
            <a:pPr>
              <a:defRPr/>
            </a:pPr>
            <a:fld id="{E8438943-7920-4B04-8C62-F69F63F2CE9D}" type="datetime1">
              <a:rPr lang="en-US"/>
              <a:pPr>
                <a:defRPr/>
              </a:pPr>
              <a:t>3/5/2020</a:t>
            </a:fld>
            <a:endParaRPr lang="en-US" dirty="0"/>
          </a:p>
        </p:txBody>
      </p:sp>
      <p:sp>
        <p:nvSpPr>
          <p:cNvPr id="6" name="Footer Placeholder 5">
            <a:extLst>
              <a:ext uri="{FF2B5EF4-FFF2-40B4-BE49-F238E27FC236}">
                <a16:creationId xmlns:a16="http://schemas.microsoft.com/office/drawing/2014/main" xmlns="" id="{4A808236-BD1C-47F6-B7E4-38E6FA27E793}"/>
              </a:ext>
            </a:extLst>
          </p:cNvPr>
          <p:cNvSpPr>
            <a:spLocks noGrp="1" noChangeArrowheads="1"/>
          </p:cNvSpPr>
          <p:nvPr>
            <p:ph type="ftr" sz="quarter" idx="11"/>
          </p:nvPr>
        </p:nvSpPr>
        <p:spPr/>
        <p:txBody>
          <a:bodyPr/>
          <a:lstStyle>
            <a:lvl1pPr algn="l">
              <a:defRPr>
                <a:cs typeface="Arial" charset="0"/>
              </a:defRPr>
            </a:lvl1pPr>
          </a:lstStyle>
          <a:p>
            <a:pPr>
              <a:defRPr/>
            </a:pPr>
            <a:endParaRPr lang="en-US" dirty="0"/>
          </a:p>
        </p:txBody>
      </p:sp>
    </p:spTree>
    <p:extLst>
      <p:ext uri="{BB962C8B-B14F-4D97-AF65-F5344CB8AC3E}">
        <p14:creationId xmlns:p14="http://schemas.microsoft.com/office/powerpoint/2010/main" xmlns="" val="9016453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a:extLst>
              <a:ext uri="{FF2B5EF4-FFF2-40B4-BE49-F238E27FC236}">
                <a16:creationId xmlns:a16="http://schemas.microsoft.com/office/drawing/2014/main" xmlns="" id="{A45C1EAB-AB7F-420E-8884-D15702989F38}"/>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a:extLst>
              <a:ext uri="{FF2B5EF4-FFF2-40B4-BE49-F238E27FC236}">
                <a16:creationId xmlns:a16="http://schemas.microsoft.com/office/drawing/2014/main" xmlns="" id="{D5250FB3-3053-43A3-B113-AF802F94EE52}"/>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a:extLst>
              <a:ext uri="{FF2B5EF4-FFF2-40B4-BE49-F238E27FC236}">
                <a16:creationId xmlns:a16="http://schemas.microsoft.com/office/drawing/2014/main" xmlns="" id="{789C5CD4-4F9B-494F-AE4A-B8063350C6A8}"/>
              </a:ext>
            </a:extLst>
          </p:cNvPr>
          <p:cNvSpPr>
            <a:spLocks noGrp="1" noChangeArrowheads="1"/>
          </p:cNvSpPr>
          <p:nvPr>
            <p:ph type="sldNum" sz="quarter" idx="12"/>
          </p:nvPr>
        </p:nvSpPr>
        <p:spPr>
          <a:ln/>
        </p:spPr>
        <p:txBody>
          <a:bodyPr/>
          <a:lstStyle>
            <a:lvl1pPr>
              <a:defRPr/>
            </a:lvl1pPr>
          </a:lstStyle>
          <a:p>
            <a:pPr>
              <a:defRPr/>
            </a:pPr>
            <a:fld id="{4E9250B9-2D58-49F2-9994-51915C2C0244}" type="slidenum">
              <a:rPr lang="en-US" altLang="en-US"/>
              <a:pPr>
                <a:defRPr/>
              </a:pPr>
              <a:t>‹#›</a:t>
            </a:fld>
            <a:endParaRPr lang="en-US" altLang="en-US" dirty="0"/>
          </a:p>
        </p:txBody>
      </p:sp>
    </p:spTree>
    <p:extLst>
      <p:ext uri="{BB962C8B-B14F-4D97-AF65-F5344CB8AC3E}">
        <p14:creationId xmlns:p14="http://schemas.microsoft.com/office/powerpoint/2010/main" xmlns="" val="16048642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xmlns="" id="{8269BED3-4A0B-40C0-95BB-B90520CEC6BF}"/>
              </a:ext>
            </a:extLst>
          </p:cNvPr>
          <p:cNvSpPr>
            <a:spLocks noGrp="1" noChangeArrowheads="1"/>
          </p:cNvSpPr>
          <p:nvPr>
            <p:ph type="dt" sz="half" idx="10"/>
          </p:nvPr>
        </p:nvSpPr>
        <p:spPr/>
        <p:txBody>
          <a:bodyPr/>
          <a:lstStyle>
            <a:lvl1pPr>
              <a:defRPr>
                <a:cs typeface="Arial" charset="0"/>
              </a:defRPr>
            </a:lvl1pPr>
          </a:lstStyle>
          <a:p>
            <a:pPr>
              <a:defRPr/>
            </a:pPr>
            <a:fld id="{EE95C1BE-9BA3-49F7-984D-A8F2CC1CE6CE}" type="datetime1">
              <a:rPr lang="en-US"/>
              <a:pPr>
                <a:defRPr/>
              </a:pPr>
              <a:t>3/5/2020</a:t>
            </a:fld>
            <a:endParaRPr lang="en-US" dirty="0"/>
          </a:p>
        </p:txBody>
      </p:sp>
      <p:sp>
        <p:nvSpPr>
          <p:cNvPr id="6" name="Footer Placeholder 5">
            <a:extLst>
              <a:ext uri="{FF2B5EF4-FFF2-40B4-BE49-F238E27FC236}">
                <a16:creationId xmlns:a16="http://schemas.microsoft.com/office/drawing/2014/main" xmlns="" id="{CF33A85A-1B66-479A-BD49-7F7E8CC1322D}"/>
              </a:ext>
            </a:extLst>
          </p:cNvPr>
          <p:cNvSpPr>
            <a:spLocks noGrp="1" noChangeArrowheads="1"/>
          </p:cNvSpPr>
          <p:nvPr>
            <p:ph type="ftr" sz="quarter" idx="11"/>
          </p:nvPr>
        </p:nvSpPr>
        <p:spPr/>
        <p:txBody>
          <a:bodyPr/>
          <a:lstStyle>
            <a:lvl1pPr algn="l">
              <a:defRPr>
                <a:cs typeface="Arial" charset="0"/>
              </a:defRPr>
            </a:lvl1pPr>
          </a:lstStyle>
          <a:p>
            <a:pPr>
              <a:defRPr/>
            </a:pPr>
            <a:endParaRPr lang="en-US" dirty="0"/>
          </a:p>
        </p:txBody>
      </p:sp>
    </p:spTree>
    <p:extLst>
      <p:ext uri="{BB962C8B-B14F-4D97-AF65-F5344CB8AC3E}">
        <p14:creationId xmlns:p14="http://schemas.microsoft.com/office/powerpoint/2010/main" xmlns="" val="904542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Rectangle 4">
            <a:extLst>
              <a:ext uri="{FF2B5EF4-FFF2-40B4-BE49-F238E27FC236}">
                <a16:creationId xmlns:a16="http://schemas.microsoft.com/office/drawing/2014/main" xmlns="" id="{882141A6-92C0-41D0-91C8-AD1411A9978E}"/>
              </a:ext>
            </a:extLst>
          </p:cNvPr>
          <p:cNvSpPr>
            <a:spLocks noGrp="1" noChangeArrowheads="1"/>
          </p:cNvSpPr>
          <p:nvPr>
            <p:ph type="dt" sz="half" idx="10"/>
          </p:nvPr>
        </p:nvSpPr>
        <p:spPr/>
        <p:txBody>
          <a:bodyPr/>
          <a:lstStyle>
            <a:lvl1pPr>
              <a:defRPr>
                <a:cs typeface="Arial" charset="0"/>
              </a:defRPr>
            </a:lvl1pPr>
          </a:lstStyle>
          <a:p>
            <a:pPr>
              <a:defRPr/>
            </a:pPr>
            <a:fld id="{0FD6F740-CE56-47AA-9ADE-9D5AC97D634B}" type="datetime1">
              <a:rPr lang="en-US"/>
              <a:pPr>
                <a:defRPr/>
              </a:pPr>
              <a:t>3/5/2020</a:t>
            </a:fld>
            <a:endParaRPr lang="en-US" dirty="0"/>
          </a:p>
        </p:txBody>
      </p:sp>
      <p:sp>
        <p:nvSpPr>
          <p:cNvPr id="5" name="Rectangle 5">
            <a:extLst>
              <a:ext uri="{FF2B5EF4-FFF2-40B4-BE49-F238E27FC236}">
                <a16:creationId xmlns:a16="http://schemas.microsoft.com/office/drawing/2014/main" xmlns="" id="{C749CE4D-9842-4D1B-8F34-768D12D56A0E}"/>
              </a:ext>
            </a:extLst>
          </p:cNvPr>
          <p:cNvSpPr>
            <a:spLocks noGrp="1" noChangeArrowheads="1"/>
          </p:cNvSpPr>
          <p:nvPr>
            <p:ph type="ftr" sz="quarter" idx="11"/>
          </p:nvPr>
        </p:nvSpPr>
        <p:spPr/>
        <p:txBody>
          <a:bodyPr/>
          <a:lstStyle>
            <a:lvl1pPr algn="l">
              <a:defRPr>
                <a:cs typeface="Arial" charset="0"/>
              </a:defRPr>
            </a:lvl1pPr>
          </a:lstStyle>
          <a:p>
            <a:pPr>
              <a:defRPr/>
            </a:pPr>
            <a:endParaRPr lang="en-US" dirty="0"/>
          </a:p>
        </p:txBody>
      </p:sp>
    </p:spTree>
    <p:extLst>
      <p:ext uri="{BB962C8B-B14F-4D97-AF65-F5344CB8AC3E}">
        <p14:creationId xmlns:p14="http://schemas.microsoft.com/office/powerpoint/2010/main" xmlns="" val="9381905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5288" y="274638"/>
            <a:ext cx="2095500" cy="5808662"/>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457200" y="274638"/>
            <a:ext cx="6135688" cy="58086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Rectangle 4">
            <a:extLst>
              <a:ext uri="{FF2B5EF4-FFF2-40B4-BE49-F238E27FC236}">
                <a16:creationId xmlns:a16="http://schemas.microsoft.com/office/drawing/2014/main" xmlns="" id="{99693D22-5F95-45B7-BCD2-662337F81697}"/>
              </a:ext>
            </a:extLst>
          </p:cNvPr>
          <p:cNvSpPr>
            <a:spLocks noGrp="1" noChangeArrowheads="1"/>
          </p:cNvSpPr>
          <p:nvPr>
            <p:ph type="dt" sz="half" idx="10"/>
          </p:nvPr>
        </p:nvSpPr>
        <p:spPr/>
        <p:txBody>
          <a:bodyPr/>
          <a:lstStyle>
            <a:lvl1pPr>
              <a:defRPr>
                <a:cs typeface="Arial" charset="0"/>
              </a:defRPr>
            </a:lvl1pPr>
          </a:lstStyle>
          <a:p>
            <a:pPr>
              <a:defRPr/>
            </a:pPr>
            <a:fld id="{A1735296-39F7-4CE1-9FF0-4DD19231DED8}" type="datetime1">
              <a:rPr lang="en-US"/>
              <a:pPr>
                <a:defRPr/>
              </a:pPr>
              <a:t>3/5/2020</a:t>
            </a:fld>
            <a:endParaRPr lang="en-US" dirty="0"/>
          </a:p>
        </p:txBody>
      </p:sp>
      <p:sp>
        <p:nvSpPr>
          <p:cNvPr id="5" name="Rectangle 5">
            <a:extLst>
              <a:ext uri="{FF2B5EF4-FFF2-40B4-BE49-F238E27FC236}">
                <a16:creationId xmlns:a16="http://schemas.microsoft.com/office/drawing/2014/main" xmlns="" id="{7878D273-46C3-4CD6-B55D-5A5825201DE3}"/>
              </a:ext>
            </a:extLst>
          </p:cNvPr>
          <p:cNvSpPr>
            <a:spLocks noGrp="1" noChangeArrowheads="1"/>
          </p:cNvSpPr>
          <p:nvPr>
            <p:ph type="ftr" sz="quarter" idx="11"/>
          </p:nvPr>
        </p:nvSpPr>
        <p:spPr/>
        <p:txBody>
          <a:bodyPr/>
          <a:lstStyle>
            <a:lvl1pPr algn="l">
              <a:defRPr>
                <a:cs typeface="Arial" charset="0"/>
              </a:defRPr>
            </a:lvl1pPr>
          </a:lstStyle>
          <a:p>
            <a:pPr>
              <a:defRPr/>
            </a:pPr>
            <a:endParaRPr lang="en-US" dirty="0"/>
          </a:p>
        </p:txBody>
      </p:sp>
    </p:spTree>
    <p:extLst>
      <p:ext uri="{BB962C8B-B14F-4D97-AF65-F5344CB8AC3E}">
        <p14:creationId xmlns:p14="http://schemas.microsoft.com/office/powerpoint/2010/main" xmlns="" val="39806720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12" y="274638"/>
            <a:ext cx="8229600" cy="1143000"/>
          </a:xfrm>
        </p:spPr>
        <p:txBody>
          <a:bodyPr/>
          <a:lstStyle/>
          <a:p>
            <a:r>
              <a:rPr lang="en-US"/>
              <a:t>Click to edit Master title style</a:t>
            </a:r>
            <a:endParaRPr lang="en-ZA"/>
          </a:p>
        </p:txBody>
      </p:sp>
      <p:sp>
        <p:nvSpPr>
          <p:cNvPr id="3" name="Text Placeholder 2"/>
          <p:cNvSpPr>
            <a:spLocks noGrp="1"/>
          </p:cNvSpPr>
          <p:nvPr>
            <p:ph type="body" sz="half" idx="1"/>
          </p:nvPr>
        </p:nvSpPr>
        <p:spPr>
          <a:xfrm>
            <a:off x="611188" y="1557338"/>
            <a:ext cx="4038600" cy="4525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802188" y="1557338"/>
            <a:ext cx="4038600" cy="4525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xmlns="" id="{B0DC9F02-1801-4E7E-A688-4157640E79F0}"/>
              </a:ext>
            </a:extLst>
          </p:cNvPr>
          <p:cNvSpPr>
            <a:spLocks noGrp="1" noChangeArrowheads="1"/>
          </p:cNvSpPr>
          <p:nvPr>
            <p:ph type="dt" sz="half" idx="10"/>
          </p:nvPr>
        </p:nvSpPr>
        <p:spPr/>
        <p:txBody>
          <a:bodyPr/>
          <a:lstStyle>
            <a:lvl1pPr>
              <a:defRPr>
                <a:cs typeface="Arial" charset="0"/>
              </a:defRPr>
            </a:lvl1pPr>
          </a:lstStyle>
          <a:p>
            <a:pPr>
              <a:defRPr/>
            </a:pPr>
            <a:fld id="{0F46F3BA-700A-4E8A-B386-7EEBDEBF95A7}" type="datetime1">
              <a:rPr lang="en-US"/>
              <a:pPr>
                <a:defRPr/>
              </a:pPr>
              <a:t>3/5/2020</a:t>
            </a:fld>
            <a:endParaRPr lang="en-US" dirty="0"/>
          </a:p>
        </p:txBody>
      </p:sp>
      <p:sp>
        <p:nvSpPr>
          <p:cNvPr id="6" name="Footer Placeholder 5">
            <a:extLst>
              <a:ext uri="{FF2B5EF4-FFF2-40B4-BE49-F238E27FC236}">
                <a16:creationId xmlns:a16="http://schemas.microsoft.com/office/drawing/2014/main" xmlns="" id="{966210C6-6814-4A8B-990A-6FC41B20EE34}"/>
              </a:ext>
            </a:extLst>
          </p:cNvPr>
          <p:cNvSpPr>
            <a:spLocks noGrp="1" noChangeArrowheads="1"/>
          </p:cNvSpPr>
          <p:nvPr>
            <p:ph type="ftr" sz="quarter" idx="11"/>
          </p:nvPr>
        </p:nvSpPr>
        <p:spPr/>
        <p:txBody>
          <a:bodyPr/>
          <a:lstStyle>
            <a:lvl1pPr algn="l">
              <a:defRPr>
                <a:cs typeface="Arial" charset="0"/>
              </a:defRPr>
            </a:lvl1pPr>
          </a:lstStyle>
          <a:p>
            <a:pPr>
              <a:defRPr/>
            </a:pPr>
            <a:endParaRPr lang="en-US" dirty="0"/>
          </a:p>
        </p:txBody>
      </p:sp>
    </p:spTree>
    <p:extLst>
      <p:ext uri="{BB962C8B-B14F-4D97-AF65-F5344CB8AC3E}">
        <p14:creationId xmlns:p14="http://schemas.microsoft.com/office/powerpoint/2010/main" xmlns="" val="27289252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12" y="274638"/>
            <a:ext cx="8229600" cy="1143000"/>
          </a:xfrm>
        </p:spPr>
        <p:txBody>
          <a:bodyPr/>
          <a:lstStyle/>
          <a:p>
            <a:r>
              <a:rPr lang="en-US"/>
              <a:t>Click to edit Master title style</a:t>
            </a:r>
            <a:endParaRPr lang="en-ZA"/>
          </a:p>
        </p:txBody>
      </p:sp>
      <p:sp>
        <p:nvSpPr>
          <p:cNvPr id="3" name="Table Placeholder 2"/>
          <p:cNvSpPr>
            <a:spLocks noGrp="1"/>
          </p:cNvSpPr>
          <p:nvPr>
            <p:ph type="tbl" idx="1"/>
          </p:nvPr>
        </p:nvSpPr>
        <p:spPr>
          <a:xfrm>
            <a:off x="611188" y="1557338"/>
            <a:ext cx="8229600" cy="4525962"/>
          </a:xfrm>
        </p:spPr>
        <p:txBody>
          <a:bodyPr/>
          <a:lstStyle/>
          <a:p>
            <a:pPr lvl="0"/>
            <a:endParaRPr lang="en-ZA" noProof="0" dirty="0"/>
          </a:p>
        </p:txBody>
      </p:sp>
      <p:sp>
        <p:nvSpPr>
          <p:cNvPr id="4" name="Rectangle 4">
            <a:extLst>
              <a:ext uri="{FF2B5EF4-FFF2-40B4-BE49-F238E27FC236}">
                <a16:creationId xmlns:a16="http://schemas.microsoft.com/office/drawing/2014/main" xmlns="" id="{43370222-D380-4362-B852-762E136BC30E}"/>
              </a:ext>
            </a:extLst>
          </p:cNvPr>
          <p:cNvSpPr>
            <a:spLocks noGrp="1" noChangeArrowheads="1"/>
          </p:cNvSpPr>
          <p:nvPr>
            <p:ph type="dt" sz="half" idx="10"/>
          </p:nvPr>
        </p:nvSpPr>
        <p:spPr/>
        <p:txBody>
          <a:bodyPr/>
          <a:lstStyle>
            <a:lvl1pPr>
              <a:defRPr>
                <a:cs typeface="Arial" charset="0"/>
              </a:defRPr>
            </a:lvl1pPr>
          </a:lstStyle>
          <a:p>
            <a:pPr>
              <a:defRPr/>
            </a:pPr>
            <a:fld id="{C7AEB082-0C30-4169-BEAE-9F989FC0FA55}" type="datetime1">
              <a:rPr lang="en-US"/>
              <a:pPr>
                <a:defRPr/>
              </a:pPr>
              <a:t>3/5/2020</a:t>
            </a:fld>
            <a:endParaRPr lang="en-US" dirty="0"/>
          </a:p>
        </p:txBody>
      </p:sp>
      <p:sp>
        <p:nvSpPr>
          <p:cNvPr id="5" name="Rectangle 5">
            <a:extLst>
              <a:ext uri="{FF2B5EF4-FFF2-40B4-BE49-F238E27FC236}">
                <a16:creationId xmlns:a16="http://schemas.microsoft.com/office/drawing/2014/main" xmlns="" id="{BC2366A2-CFD1-4788-AE8C-07A3293A46B0}"/>
              </a:ext>
            </a:extLst>
          </p:cNvPr>
          <p:cNvSpPr>
            <a:spLocks noGrp="1" noChangeArrowheads="1"/>
          </p:cNvSpPr>
          <p:nvPr>
            <p:ph type="ftr" sz="quarter" idx="11"/>
          </p:nvPr>
        </p:nvSpPr>
        <p:spPr/>
        <p:txBody>
          <a:bodyPr/>
          <a:lstStyle>
            <a:lvl1pPr algn="l">
              <a:defRPr>
                <a:cs typeface="Arial" charset="0"/>
              </a:defRPr>
            </a:lvl1pPr>
          </a:lstStyle>
          <a:p>
            <a:pPr>
              <a:defRPr/>
            </a:pPr>
            <a:endParaRPr lang="en-US" dirty="0"/>
          </a:p>
        </p:txBody>
      </p:sp>
    </p:spTree>
    <p:extLst>
      <p:ext uri="{BB962C8B-B14F-4D97-AF65-F5344CB8AC3E}">
        <p14:creationId xmlns:p14="http://schemas.microsoft.com/office/powerpoint/2010/main" xmlns="" val="5153677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xmlns="" id="{0D074213-8E66-4795-85E7-0FB104F0A6DF}"/>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a:extLst>
              <a:ext uri="{FF2B5EF4-FFF2-40B4-BE49-F238E27FC236}">
                <a16:creationId xmlns:a16="http://schemas.microsoft.com/office/drawing/2014/main" xmlns="" id="{88C0B53C-113E-49CF-AFA2-626FB043CEAE}"/>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a:extLst>
              <a:ext uri="{FF2B5EF4-FFF2-40B4-BE49-F238E27FC236}">
                <a16:creationId xmlns:a16="http://schemas.microsoft.com/office/drawing/2014/main" xmlns="" id="{D1827287-6EB9-4522-A478-F95619E66AF7}"/>
              </a:ext>
            </a:extLst>
          </p:cNvPr>
          <p:cNvSpPr>
            <a:spLocks noGrp="1" noChangeArrowheads="1"/>
          </p:cNvSpPr>
          <p:nvPr>
            <p:ph type="sldNum" sz="quarter" idx="12"/>
          </p:nvPr>
        </p:nvSpPr>
        <p:spPr>
          <a:ln/>
        </p:spPr>
        <p:txBody>
          <a:bodyPr/>
          <a:lstStyle>
            <a:lvl1pPr>
              <a:defRPr/>
            </a:lvl1pPr>
          </a:lstStyle>
          <a:p>
            <a:pPr>
              <a:defRPr/>
            </a:pPr>
            <a:fld id="{D1A2F731-3ED2-49AE-931B-4C66EC9C3852}" type="slidenum">
              <a:rPr lang="en-US" altLang="en-US"/>
              <a:pPr>
                <a:defRPr/>
              </a:pPr>
              <a:t>‹#›</a:t>
            </a:fld>
            <a:endParaRPr lang="en-US" altLang="en-US" dirty="0"/>
          </a:p>
        </p:txBody>
      </p:sp>
    </p:spTree>
    <p:extLst>
      <p:ext uri="{BB962C8B-B14F-4D97-AF65-F5344CB8AC3E}">
        <p14:creationId xmlns:p14="http://schemas.microsoft.com/office/powerpoint/2010/main" xmlns="" val="27176660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xmlns="" id="{51CAA761-7BF8-4110-A5D8-77645163083C}"/>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a:extLst>
              <a:ext uri="{FF2B5EF4-FFF2-40B4-BE49-F238E27FC236}">
                <a16:creationId xmlns:a16="http://schemas.microsoft.com/office/drawing/2014/main" xmlns="" id="{706F003F-EDD1-4BBD-B78D-F7C18171F928}"/>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a:extLst>
              <a:ext uri="{FF2B5EF4-FFF2-40B4-BE49-F238E27FC236}">
                <a16:creationId xmlns:a16="http://schemas.microsoft.com/office/drawing/2014/main" xmlns="" id="{93F6E48D-1615-4B79-A04B-52F162B2A5B2}"/>
              </a:ext>
            </a:extLst>
          </p:cNvPr>
          <p:cNvSpPr>
            <a:spLocks noGrp="1" noChangeArrowheads="1"/>
          </p:cNvSpPr>
          <p:nvPr>
            <p:ph type="sldNum" sz="quarter" idx="12"/>
          </p:nvPr>
        </p:nvSpPr>
        <p:spPr>
          <a:ln/>
        </p:spPr>
        <p:txBody>
          <a:bodyPr/>
          <a:lstStyle>
            <a:lvl1pPr>
              <a:defRPr/>
            </a:lvl1pPr>
          </a:lstStyle>
          <a:p>
            <a:pPr>
              <a:defRPr/>
            </a:pPr>
            <a:fld id="{F5A6FF1F-65DC-4E14-8AF3-33330FD34884}" type="slidenum">
              <a:rPr lang="en-US" altLang="en-US"/>
              <a:pPr>
                <a:defRPr/>
              </a:pPr>
              <a:t>‹#›</a:t>
            </a:fld>
            <a:endParaRPr lang="en-US" altLang="en-US" dirty="0"/>
          </a:p>
        </p:txBody>
      </p:sp>
    </p:spTree>
    <p:extLst>
      <p:ext uri="{BB962C8B-B14F-4D97-AF65-F5344CB8AC3E}">
        <p14:creationId xmlns:p14="http://schemas.microsoft.com/office/powerpoint/2010/main" xmlns="" val="18471344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xmlns="" id="{28905CA1-4D13-4788-B0A8-B7CB316EEC39}"/>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a:extLst>
              <a:ext uri="{FF2B5EF4-FFF2-40B4-BE49-F238E27FC236}">
                <a16:creationId xmlns:a16="http://schemas.microsoft.com/office/drawing/2014/main" xmlns="" id="{5E7C9652-B3D9-4B3B-8B58-B3D5920BB6F0}"/>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a:extLst>
              <a:ext uri="{FF2B5EF4-FFF2-40B4-BE49-F238E27FC236}">
                <a16:creationId xmlns:a16="http://schemas.microsoft.com/office/drawing/2014/main" xmlns="" id="{EB542BCF-F9D7-4952-95A3-985348936485}"/>
              </a:ext>
            </a:extLst>
          </p:cNvPr>
          <p:cNvSpPr>
            <a:spLocks noGrp="1" noChangeArrowheads="1"/>
          </p:cNvSpPr>
          <p:nvPr>
            <p:ph type="sldNum" sz="quarter" idx="12"/>
          </p:nvPr>
        </p:nvSpPr>
        <p:spPr>
          <a:ln/>
        </p:spPr>
        <p:txBody>
          <a:bodyPr/>
          <a:lstStyle>
            <a:lvl1pPr>
              <a:defRPr/>
            </a:lvl1pPr>
          </a:lstStyle>
          <a:p>
            <a:pPr>
              <a:defRPr/>
            </a:pPr>
            <a:fld id="{36A6AA44-B08F-4046-8DF1-8B954A97BAFD}" type="slidenum">
              <a:rPr lang="en-US" altLang="en-US"/>
              <a:pPr>
                <a:defRPr/>
              </a:pPr>
              <a:t>‹#›</a:t>
            </a:fld>
            <a:endParaRPr lang="en-US" altLang="en-US" dirty="0"/>
          </a:p>
        </p:txBody>
      </p:sp>
    </p:spTree>
    <p:extLst>
      <p:ext uri="{BB962C8B-B14F-4D97-AF65-F5344CB8AC3E}">
        <p14:creationId xmlns:p14="http://schemas.microsoft.com/office/powerpoint/2010/main" xmlns="" val="39947519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xmlns="" id="{F9C4F8D3-8409-4C7E-8755-C83ED2D0806C}"/>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a:extLst>
              <a:ext uri="{FF2B5EF4-FFF2-40B4-BE49-F238E27FC236}">
                <a16:creationId xmlns:a16="http://schemas.microsoft.com/office/drawing/2014/main" xmlns="" id="{84167B4D-AEA7-4A63-9AE0-5941B5ECC7F0}"/>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a:extLst>
              <a:ext uri="{FF2B5EF4-FFF2-40B4-BE49-F238E27FC236}">
                <a16:creationId xmlns:a16="http://schemas.microsoft.com/office/drawing/2014/main" xmlns="" id="{F50DCB44-313E-4D2F-96C0-2AEE5EF1CE2D}"/>
              </a:ext>
            </a:extLst>
          </p:cNvPr>
          <p:cNvSpPr>
            <a:spLocks noGrp="1" noChangeArrowheads="1"/>
          </p:cNvSpPr>
          <p:nvPr>
            <p:ph type="sldNum" sz="quarter" idx="12"/>
          </p:nvPr>
        </p:nvSpPr>
        <p:spPr>
          <a:ln/>
        </p:spPr>
        <p:txBody>
          <a:bodyPr/>
          <a:lstStyle>
            <a:lvl1pPr>
              <a:defRPr/>
            </a:lvl1pPr>
          </a:lstStyle>
          <a:p>
            <a:pPr>
              <a:defRPr/>
            </a:pPr>
            <a:fld id="{57EA3662-A4C7-4FD2-965E-E85D596B1C61}" type="slidenum">
              <a:rPr lang="en-US" altLang="en-US"/>
              <a:pPr>
                <a:defRPr/>
              </a:pPr>
              <a:t>‹#›</a:t>
            </a:fld>
            <a:endParaRPr lang="en-US" altLang="en-US" dirty="0"/>
          </a:p>
        </p:txBody>
      </p:sp>
    </p:spTree>
    <p:extLst>
      <p:ext uri="{BB962C8B-B14F-4D97-AF65-F5344CB8AC3E}">
        <p14:creationId xmlns:p14="http://schemas.microsoft.com/office/powerpoint/2010/main" xmlns="" val="41755217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xmlns="" id="{35992AF3-7933-45B1-BDF5-5965165E9309}"/>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a:extLst>
              <a:ext uri="{FF2B5EF4-FFF2-40B4-BE49-F238E27FC236}">
                <a16:creationId xmlns:a16="http://schemas.microsoft.com/office/drawing/2014/main" xmlns="" id="{7A41AEF2-F993-4312-BBD6-C350A0B7890E}"/>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a:extLst>
              <a:ext uri="{FF2B5EF4-FFF2-40B4-BE49-F238E27FC236}">
                <a16:creationId xmlns:a16="http://schemas.microsoft.com/office/drawing/2014/main" xmlns="" id="{4403849D-7831-4E88-BB4C-F1C72B1D63F7}"/>
              </a:ext>
            </a:extLst>
          </p:cNvPr>
          <p:cNvSpPr>
            <a:spLocks noGrp="1" noChangeArrowheads="1"/>
          </p:cNvSpPr>
          <p:nvPr>
            <p:ph type="sldNum" sz="quarter" idx="12"/>
          </p:nvPr>
        </p:nvSpPr>
        <p:spPr>
          <a:ln/>
        </p:spPr>
        <p:txBody>
          <a:bodyPr/>
          <a:lstStyle>
            <a:lvl1pPr>
              <a:defRPr/>
            </a:lvl1pPr>
          </a:lstStyle>
          <a:p>
            <a:pPr>
              <a:defRPr/>
            </a:pPr>
            <a:fld id="{5D0FE442-9B6E-4405-9D96-25FE40FBBC57}" type="slidenum">
              <a:rPr lang="en-US" altLang="en-US"/>
              <a:pPr>
                <a:defRPr/>
              </a:pPr>
              <a:t>‹#›</a:t>
            </a:fld>
            <a:endParaRPr lang="en-US" altLang="en-US" dirty="0"/>
          </a:p>
        </p:txBody>
      </p:sp>
    </p:spTree>
    <p:extLst>
      <p:ext uri="{BB962C8B-B14F-4D97-AF65-F5344CB8AC3E}">
        <p14:creationId xmlns:p14="http://schemas.microsoft.com/office/powerpoint/2010/main" xmlns="" val="34965514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xmlns="" id="{39EB2B0B-0026-48FD-B1DE-F9D873917FFA}"/>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a:extLst>
              <a:ext uri="{FF2B5EF4-FFF2-40B4-BE49-F238E27FC236}">
                <a16:creationId xmlns:a16="http://schemas.microsoft.com/office/drawing/2014/main" xmlns="" id="{B8872473-2087-432E-9974-52281D2B271B}"/>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a:extLst>
              <a:ext uri="{FF2B5EF4-FFF2-40B4-BE49-F238E27FC236}">
                <a16:creationId xmlns:a16="http://schemas.microsoft.com/office/drawing/2014/main" xmlns="" id="{16DE5CD5-454B-42E8-97A4-A814E6A89F25}"/>
              </a:ext>
            </a:extLst>
          </p:cNvPr>
          <p:cNvSpPr>
            <a:spLocks noGrp="1" noChangeArrowheads="1"/>
          </p:cNvSpPr>
          <p:nvPr>
            <p:ph type="sldNum" sz="quarter" idx="12"/>
          </p:nvPr>
        </p:nvSpPr>
        <p:spPr>
          <a:ln/>
        </p:spPr>
        <p:txBody>
          <a:bodyPr/>
          <a:lstStyle>
            <a:lvl1pPr>
              <a:defRPr/>
            </a:lvl1pPr>
          </a:lstStyle>
          <a:p>
            <a:pPr>
              <a:defRPr/>
            </a:pPr>
            <a:fld id="{AEE93726-06AF-44F5-9FE3-A0C792D8CA8A}" type="slidenum">
              <a:rPr lang="en-US" altLang="en-US"/>
              <a:pPr>
                <a:defRPr/>
              </a:pPr>
              <a:t>‹#›</a:t>
            </a:fld>
            <a:endParaRPr lang="en-US" altLang="en-US" dirty="0"/>
          </a:p>
        </p:txBody>
      </p:sp>
    </p:spTree>
    <p:extLst>
      <p:ext uri="{BB962C8B-B14F-4D97-AF65-F5344CB8AC3E}">
        <p14:creationId xmlns:p14="http://schemas.microsoft.com/office/powerpoint/2010/main" xmlns="" val="9872633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xmlns="" id="{358D685C-3B59-4CB4-A16D-856874422167}"/>
              </a:ext>
            </a:extLst>
          </p:cNvPr>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a:extLst>
              <a:ext uri="{FF2B5EF4-FFF2-40B4-BE49-F238E27FC236}">
                <a16:creationId xmlns:a16="http://schemas.microsoft.com/office/drawing/2014/main" xmlns="" id="{4BD24645-9A4D-4F88-9751-222DC6183153}"/>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a:extLst>
              <a:ext uri="{FF2B5EF4-FFF2-40B4-BE49-F238E27FC236}">
                <a16:creationId xmlns:a16="http://schemas.microsoft.com/office/drawing/2014/main" xmlns="" id="{AEA21D79-98D3-4383-9724-33F6D7285EB7}"/>
              </a:ext>
            </a:extLst>
          </p:cNvPr>
          <p:cNvSpPr>
            <a:spLocks noGrp="1" noChangeArrowheads="1"/>
          </p:cNvSpPr>
          <p:nvPr>
            <p:ph type="sldNum" sz="quarter" idx="12"/>
          </p:nvPr>
        </p:nvSpPr>
        <p:spPr>
          <a:ln/>
        </p:spPr>
        <p:txBody>
          <a:bodyPr/>
          <a:lstStyle>
            <a:lvl1pPr>
              <a:defRPr/>
            </a:lvl1pPr>
          </a:lstStyle>
          <a:p>
            <a:pPr>
              <a:defRPr/>
            </a:pPr>
            <a:fld id="{6673F37C-52CD-4C4B-9984-1A97D03EF241}" type="slidenum">
              <a:rPr lang="en-US" altLang="en-US"/>
              <a:pPr>
                <a:defRPr/>
              </a:pPr>
              <a:t>‹#›</a:t>
            </a:fld>
            <a:endParaRPr lang="en-US" altLang="en-US" dirty="0"/>
          </a:p>
        </p:txBody>
      </p:sp>
    </p:spTree>
    <p:extLst>
      <p:ext uri="{BB962C8B-B14F-4D97-AF65-F5344CB8AC3E}">
        <p14:creationId xmlns:p14="http://schemas.microsoft.com/office/powerpoint/2010/main" xmlns="" val="42287067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1" descr="slide2_nu.jpg">
            <a:extLst>
              <a:ext uri="{FF2B5EF4-FFF2-40B4-BE49-F238E27FC236}">
                <a16:creationId xmlns:a16="http://schemas.microsoft.com/office/drawing/2014/main" xmlns="" id="{E23EF1F8-AE99-4F68-B7FE-CF8760D5A941}"/>
              </a:ext>
            </a:extLst>
          </p:cNvPr>
          <p:cNvPicPr>
            <a:picLocks noChangeAspect="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3175" y="0"/>
            <a:ext cx="913765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7" name="Rectangle 2">
            <a:extLst>
              <a:ext uri="{FF2B5EF4-FFF2-40B4-BE49-F238E27FC236}">
                <a16:creationId xmlns:a16="http://schemas.microsoft.com/office/drawing/2014/main" xmlns="" id="{A84864A9-7621-48F3-AF69-67F3545C7A7D}"/>
              </a:ext>
            </a:extLst>
          </p:cNvPr>
          <p:cNvSpPr>
            <a:spLocks noGrp="1" noChangeArrowheads="1"/>
          </p:cNvSpPr>
          <p:nvPr>
            <p:ph type="title"/>
          </p:nvPr>
        </p:nvSpPr>
        <p:spPr bwMode="auto">
          <a:xfrm>
            <a:off x="457200" y="620713"/>
            <a:ext cx="8229600" cy="796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a:extLst>
              <a:ext uri="{FF2B5EF4-FFF2-40B4-BE49-F238E27FC236}">
                <a16:creationId xmlns:a16="http://schemas.microsoft.com/office/drawing/2014/main" xmlns="" id="{00B481F5-A533-445E-8D95-627F0FEBDB53}"/>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Rectangle 4">
            <a:extLst>
              <a:ext uri="{FF2B5EF4-FFF2-40B4-BE49-F238E27FC236}">
                <a16:creationId xmlns:a16="http://schemas.microsoft.com/office/drawing/2014/main" xmlns="" id="{8EF0E132-E59B-44B9-A688-612584CF3B9B}"/>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mn-cs"/>
              </a:defRPr>
            </a:lvl1pPr>
          </a:lstStyle>
          <a:p>
            <a:pPr>
              <a:defRPr/>
            </a:pPr>
            <a:endParaRPr lang="en-US" dirty="0"/>
          </a:p>
        </p:txBody>
      </p:sp>
      <p:sp>
        <p:nvSpPr>
          <p:cNvPr id="1029" name="Rectangle 5">
            <a:extLst>
              <a:ext uri="{FF2B5EF4-FFF2-40B4-BE49-F238E27FC236}">
                <a16:creationId xmlns:a16="http://schemas.microsoft.com/office/drawing/2014/main" xmlns="" id="{449C12EF-4D29-491C-8EE5-DFFF95433FF6}"/>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mn-cs"/>
              </a:defRPr>
            </a:lvl1pPr>
          </a:lstStyle>
          <a:p>
            <a:pPr>
              <a:defRPr/>
            </a:pPr>
            <a:endParaRPr lang="en-US" dirty="0"/>
          </a:p>
        </p:txBody>
      </p:sp>
      <p:sp>
        <p:nvSpPr>
          <p:cNvPr id="1030" name="Rectangle 6">
            <a:extLst>
              <a:ext uri="{FF2B5EF4-FFF2-40B4-BE49-F238E27FC236}">
                <a16:creationId xmlns:a16="http://schemas.microsoft.com/office/drawing/2014/main" xmlns="" id="{F85DF311-5253-4720-A202-13C12574DC06}"/>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C44B8140-25AF-47A2-9E8C-4E416DB12567}"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6353" r:id="rId1"/>
    <p:sldLayoutId id="2147486343" r:id="rId2"/>
    <p:sldLayoutId id="2147486344" r:id="rId3"/>
    <p:sldLayoutId id="2147486345" r:id="rId4"/>
    <p:sldLayoutId id="2147486346" r:id="rId5"/>
    <p:sldLayoutId id="2147486347" r:id="rId6"/>
    <p:sldLayoutId id="2147486348" r:id="rId7"/>
    <p:sldLayoutId id="2147486349" r:id="rId8"/>
    <p:sldLayoutId id="2147486350" r:id="rId9"/>
    <p:sldLayoutId id="2147486351" r:id="rId10"/>
    <p:sldLayoutId id="2147486352" r:id="rId11"/>
  </p:sldLayoutIdLst>
  <p:hf hdr="0" ftr="0" dt="0"/>
  <p:txStyles>
    <p:titleStyle>
      <a:lvl1pPr algn="ctr" rtl="0" eaLnBrk="0" fontAlgn="base" hangingPunct="0">
        <a:spcBef>
          <a:spcPct val="0"/>
        </a:spcBef>
        <a:spcAft>
          <a:spcPct val="0"/>
        </a:spcAft>
        <a:defRPr sz="3200" b="1">
          <a:solidFill>
            <a:srgbClr val="660033"/>
          </a:solidFill>
          <a:latin typeface="+mj-lt"/>
          <a:ea typeface="+mj-ea"/>
          <a:cs typeface="+mj-cs"/>
        </a:defRPr>
      </a:lvl1pPr>
      <a:lvl2pPr algn="ctr" rtl="0" eaLnBrk="0" fontAlgn="base" hangingPunct="0">
        <a:spcBef>
          <a:spcPct val="0"/>
        </a:spcBef>
        <a:spcAft>
          <a:spcPct val="0"/>
        </a:spcAft>
        <a:defRPr sz="3200" b="1">
          <a:solidFill>
            <a:srgbClr val="660033"/>
          </a:solidFill>
          <a:latin typeface="Arial" charset="0"/>
        </a:defRPr>
      </a:lvl2pPr>
      <a:lvl3pPr algn="ctr" rtl="0" eaLnBrk="0" fontAlgn="base" hangingPunct="0">
        <a:spcBef>
          <a:spcPct val="0"/>
        </a:spcBef>
        <a:spcAft>
          <a:spcPct val="0"/>
        </a:spcAft>
        <a:defRPr sz="3200" b="1">
          <a:solidFill>
            <a:srgbClr val="660033"/>
          </a:solidFill>
          <a:latin typeface="Arial" charset="0"/>
        </a:defRPr>
      </a:lvl3pPr>
      <a:lvl4pPr algn="ctr" rtl="0" eaLnBrk="0" fontAlgn="base" hangingPunct="0">
        <a:spcBef>
          <a:spcPct val="0"/>
        </a:spcBef>
        <a:spcAft>
          <a:spcPct val="0"/>
        </a:spcAft>
        <a:defRPr sz="3200" b="1">
          <a:solidFill>
            <a:srgbClr val="660033"/>
          </a:solidFill>
          <a:latin typeface="Arial" charset="0"/>
        </a:defRPr>
      </a:lvl4pPr>
      <a:lvl5pPr algn="ctr" rtl="0" eaLnBrk="0" fontAlgn="base" hangingPunct="0">
        <a:spcBef>
          <a:spcPct val="0"/>
        </a:spcBef>
        <a:spcAft>
          <a:spcPct val="0"/>
        </a:spcAft>
        <a:defRPr sz="3200" b="1">
          <a:solidFill>
            <a:srgbClr val="660033"/>
          </a:solidFill>
          <a:latin typeface="Arial" charset="0"/>
        </a:defRPr>
      </a:lvl5pPr>
      <a:lvl6pPr marL="457200" algn="ctr" rtl="0" fontAlgn="base">
        <a:spcBef>
          <a:spcPct val="0"/>
        </a:spcBef>
        <a:spcAft>
          <a:spcPct val="0"/>
        </a:spcAft>
        <a:defRPr sz="3200" b="1">
          <a:solidFill>
            <a:schemeClr val="tx2"/>
          </a:solidFill>
          <a:latin typeface="Arial" charset="0"/>
        </a:defRPr>
      </a:lvl6pPr>
      <a:lvl7pPr marL="914400" algn="ctr" rtl="0" fontAlgn="base">
        <a:spcBef>
          <a:spcPct val="0"/>
        </a:spcBef>
        <a:spcAft>
          <a:spcPct val="0"/>
        </a:spcAft>
        <a:defRPr sz="3200" b="1">
          <a:solidFill>
            <a:schemeClr val="tx2"/>
          </a:solidFill>
          <a:latin typeface="Arial" charset="0"/>
        </a:defRPr>
      </a:lvl7pPr>
      <a:lvl8pPr marL="1371600" algn="ctr" rtl="0" fontAlgn="base">
        <a:spcBef>
          <a:spcPct val="0"/>
        </a:spcBef>
        <a:spcAft>
          <a:spcPct val="0"/>
        </a:spcAft>
        <a:defRPr sz="3200" b="1">
          <a:solidFill>
            <a:schemeClr val="tx2"/>
          </a:solidFill>
          <a:latin typeface="Arial" charset="0"/>
        </a:defRPr>
      </a:lvl8pPr>
      <a:lvl9pPr marL="1828800" algn="ctr" rtl="0" fontAlgn="base">
        <a:spcBef>
          <a:spcPct val="0"/>
        </a:spcBef>
        <a:spcAft>
          <a:spcPct val="0"/>
        </a:spcAft>
        <a:defRPr sz="3200" b="1">
          <a:solidFill>
            <a:schemeClr val="tx2"/>
          </a:solidFill>
          <a:latin typeface="Arial" charset="0"/>
        </a:defRPr>
      </a:lvl9pPr>
    </p:titleStyle>
    <p:bodyStyle>
      <a:lvl1pPr marL="342900" indent="-342900" algn="l" rtl="0" eaLnBrk="0" fontAlgn="base" hangingPunct="0">
        <a:spcBef>
          <a:spcPct val="20000"/>
        </a:spcBef>
        <a:spcAft>
          <a:spcPct val="0"/>
        </a:spcAft>
        <a:buClr>
          <a:srgbClr val="660033"/>
        </a:buClr>
        <a:buSzPct val="120000"/>
        <a:buFont typeface="Wingdings" panose="05000000000000000000" pitchFamily="2" charset="2"/>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lr>
          <a:srgbClr val="006666"/>
        </a:buClr>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xmlns="" id="{5966BFCA-64A3-41AB-A69B-59598C4AA802}"/>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Rectangle 3">
            <a:extLst>
              <a:ext uri="{FF2B5EF4-FFF2-40B4-BE49-F238E27FC236}">
                <a16:creationId xmlns:a16="http://schemas.microsoft.com/office/drawing/2014/main" xmlns="" id="{DB80AF6E-FEA0-4921-9E78-5BD7A46BBC91}"/>
              </a:ext>
            </a:extLst>
          </p:cNvPr>
          <p:cNvSpPr>
            <a:spLocks noGrp="1" noChangeArrowheads="1"/>
          </p:cNvSpPr>
          <p:nvPr>
            <p:ph type="body" idx="1"/>
          </p:nvPr>
        </p:nvSpPr>
        <p:spPr bwMode="auto">
          <a:xfrm>
            <a:off x="611188" y="1557338"/>
            <a:ext cx="8229600" cy="4525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2468" name="Rectangle 4">
            <a:extLst>
              <a:ext uri="{FF2B5EF4-FFF2-40B4-BE49-F238E27FC236}">
                <a16:creationId xmlns:a16="http://schemas.microsoft.com/office/drawing/2014/main" xmlns="" id="{7627D4F9-D22A-4AAE-BA98-F8EDF5BB54BD}"/>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400" b="0">
                <a:solidFill>
                  <a:srgbClr val="000000"/>
                </a:solidFill>
                <a:latin typeface="Arial" charset="0"/>
                <a:ea typeface="ＭＳ Ｐゴシック" pitchFamily="34" charset="-128"/>
                <a:cs typeface="Arial"/>
              </a:defRPr>
            </a:lvl1pPr>
          </a:lstStyle>
          <a:p>
            <a:pPr>
              <a:defRPr/>
            </a:pPr>
            <a:fld id="{68952083-C1A7-4762-A60B-991B5994B9AF}" type="datetime1">
              <a:rPr lang="en-US"/>
              <a:pPr>
                <a:defRPr/>
              </a:pPr>
              <a:t>3/5/2020</a:t>
            </a:fld>
            <a:endParaRPr lang="en-US" dirty="0"/>
          </a:p>
        </p:txBody>
      </p:sp>
      <p:sp>
        <p:nvSpPr>
          <p:cNvPr id="62469" name="Rectangle 5">
            <a:extLst>
              <a:ext uri="{FF2B5EF4-FFF2-40B4-BE49-F238E27FC236}">
                <a16:creationId xmlns:a16="http://schemas.microsoft.com/office/drawing/2014/main" xmlns="" id="{3FBB24E2-D2B7-45EC-8941-DE2AD4FD914E}"/>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b="0">
                <a:solidFill>
                  <a:srgbClr val="000000"/>
                </a:solidFill>
                <a:latin typeface="Arial" charset="0"/>
                <a:ea typeface="ＭＳ Ｐゴシック" pitchFamily="34" charset="-128"/>
                <a:cs typeface="Arial"/>
              </a:defRPr>
            </a:lvl1pPr>
          </a:lstStyle>
          <a:p>
            <a:pPr>
              <a:defRPr/>
            </a:pPr>
            <a:endParaRPr lang="en-US" dirty="0"/>
          </a:p>
        </p:txBody>
      </p:sp>
      <p:pic>
        <p:nvPicPr>
          <p:cNvPr id="2054" name="Picture 11" descr="slide2_nu.jpg">
            <a:extLst>
              <a:ext uri="{FF2B5EF4-FFF2-40B4-BE49-F238E27FC236}">
                <a16:creationId xmlns:a16="http://schemas.microsoft.com/office/drawing/2014/main" xmlns="" id="{64D2E7E8-3E38-4520-81C7-700A77BE2256}"/>
              </a:ext>
            </a:extLst>
          </p:cNvPr>
          <p:cNvPicPr>
            <a:picLocks noChangeAspect="1"/>
          </p:cNvPicPr>
          <p:nvPr/>
        </p:nvPicPr>
        <p:blipFill>
          <a:blip r:embed="rId15" cstate="print">
            <a:extLst>
              <a:ext uri="{28A0092B-C50C-407E-A947-70E740481C1C}">
                <a14:useLocalDpi xmlns:a14="http://schemas.microsoft.com/office/drawing/2010/main" xmlns="" val="0"/>
              </a:ext>
            </a:extLst>
          </a:blip>
          <a:srcRect/>
          <a:stretch>
            <a:fillRect/>
          </a:stretch>
        </p:blipFill>
        <p:spPr bwMode="auto">
          <a:xfrm>
            <a:off x="3175" y="0"/>
            <a:ext cx="9140825"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354" r:id="rId1"/>
    <p:sldLayoutId id="2147486355" r:id="rId2"/>
    <p:sldLayoutId id="2147486356" r:id="rId3"/>
    <p:sldLayoutId id="2147486357" r:id="rId4"/>
    <p:sldLayoutId id="2147486358" r:id="rId5"/>
    <p:sldLayoutId id="2147486359" r:id="rId6"/>
    <p:sldLayoutId id="2147486360" r:id="rId7"/>
    <p:sldLayoutId id="2147486361" r:id="rId8"/>
    <p:sldLayoutId id="2147486362" r:id="rId9"/>
    <p:sldLayoutId id="2147486363" r:id="rId10"/>
    <p:sldLayoutId id="2147486364" r:id="rId11"/>
    <p:sldLayoutId id="2147486365" r:id="rId12"/>
    <p:sldLayoutId id="2147486366" r:id="rId13"/>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grayscl/>
          </a:blip>
          <a:srcRect l="-1" t="1" r="127" b="31003"/>
          <a:stretch/>
        </p:blipFill>
        <p:spPr>
          <a:xfrm>
            <a:off x="-36512" y="2564904"/>
            <a:ext cx="9180512" cy="4293096"/>
          </a:xfrm>
          <a:prstGeom prst="rect">
            <a:avLst/>
          </a:prstGeom>
        </p:spPr>
      </p:pic>
      <p:sp>
        <p:nvSpPr>
          <p:cNvPr id="19458" name="Rectangle 3">
            <a:extLst>
              <a:ext uri="{FF2B5EF4-FFF2-40B4-BE49-F238E27FC236}">
                <a16:creationId xmlns:a16="http://schemas.microsoft.com/office/drawing/2014/main" xmlns="" id="{2A10D835-D00A-4D40-AF50-A2370968F30A}"/>
              </a:ext>
            </a:extLst>
          </p:cNvPr>
          <p:cNvSpPr>
            <a:spLocks noGrp="1" noChangeArrowheads="1"/>
          </p:cNvSpPr>
          <p:nvPr>
            <p:ph type="subTitle" idx="1"/>
          </p:nvPr>
        </p:nvSpPr>
        <p:spPr>
          <a:xfrm>
            <a:off x="431540" y="2852935"/>
            <a:ext cx="8424614" cy="1800201"/>
          </a:xfrm>
        </p:spPr>
        <p:txBody>
          <a:bodyPr anchor="ctr"/>
          <a:lstStyle/>
          <a:p>
            <a:pPr algn="just" eaLnBrk="1" hangingPunct="1">
              <a:lnSpc>
                <a:spcPct val="90000"/>
              </a:lnSpc>
            </a:pPr>
            <a:endParaRPr lang="en-US" altLang="en-US" sz="3200" b="1" dirty="0">
              <a:solidFill>
                <a:srgbClr val="990000"/>
              </a:solidFill>
              <a:latin typeface="Berlin Sans FB" panose="020E0602020502020306" pitchFamily="34" charset="0"/>
            </a:endParaRPr>
          </a:p>
          <a:p>
            <a:pPr eaLnBrk="1" hangingPunct="1"/>
            <a:r>
              <a:rPr lang="en-ZA" sz="3200" b="1" dirty="0" smtClean="0">
                <a:solidFill>
                  <a:srgbClr val="990000"/>
                </a:solidFill>
                <a:latin typeface="Arial Black" panose="020B0A04020102020204" pitchFamily="34" charset="0"/>
                <a:cs typeface="Aharoni" panose="02010803020104030203" pitchFamily="2" charset="-79"/>
              </a:rPr>
              <a:t>GUIDE </a:t>
            </a:r>
            <a:r>
              <a:rPr lang="en-ZA" sz="3200" b="1" dirty="0">
                <a:solidFill>
                  <a:srgbClr val="990000"/>
                </a:solidFill>
                <a:latin typeface="Arial Black" panose="020B0A04020102020204" pitchFamily="34" charset="0"/>
                <a:cs typeface="Aharoni" panose="02010803020104030203" pitchFamily="2" charset="-79"/>
              </a:rPr>
              <a:t>ON GOVERNANCE PRACTICE FOR EXECUTIVE AUTHORITIES AND HEADS OF </a:t>
            </a:r>
            <a:r>
              <a:rPr lang="en-ZA" sz="3200" b="1" dirty="0" smtClean="0">
                <a:solidFill>
                  <a:srgbClr val="990000"/>
                </a:solidFill>
                <a:latin typeface="Arial Black" panose="020B0A04020102020204" pitchFamily="34" charset="0"/>
                <a:cs typeface="Aharoni" panose="02010803020104030203" pitchFamily="2" charset="-79"/>
              </a:rPr>
              <a:t>DEPARTMENT</a:t>
            </a:r>
            <a:endParaRPr lang="en-US" altLang="en-US" sz="3200" b="1" dirty="0">
              <a:solidFill>
                <a:srgbClr val="990000"/>
              </a:solidFill>
              <a:latin typeface="Arial Black" panose="020B0A04020102020204" pitchFamily="34" charset="0"/>
              <a:cs typeface="Aharoni" panose="02010803020104030203" pitchFamily="2" charset="-79"/>
            </a:endParaRPr>
          </a:p>
          <a:p>
            <a:pPr algn="just" eaLnBrk="1" hangingPunct="1"/>
            <a:endParaRPr lang="en-US" altLang="en-US" sz="3200" b="1" dirty="0">
              <a:solidFill>
                <a:srgbClr val="990000"/>
              </a:solidFill>
              <a:latin typeface="Berlin Sans FB" panose="020E0602020502020306" pitchFamily="34" charset="0"/>
              <a:cs typeface="Aharoni" panose="02010803020104030203" pitchFamily="2" charset="-79"/>
            </a:endParaRPr>
          </a:p>
        </p:txBody>
      </p:sp>
      <p:sp>
        <p:nvSpPr>
          <p:cNvPr id="19460" name="TextBox 1">
            <a:extLst>
              <a:ext uri="{FF2B5EF4-FFF2-40B4-BE49-F238E27FC236}">
                <a16:creationId xmlns:a16="http://schemas.microsoft.com/office/drawing/2014/main" xmlns="" id="{DC11BD3E-DC25-43DE-BF24-F473D796C029}"/>
              </a:ext>
            </a:extLst>
          </p:cNvPr>
          <p:cNvSpPr txBox="1">
            <a:spLocks noChangeArrowheads="1"/>
          </p:cNvSpPr>
          <p:nvPr/>
        </p:nvSpPr>
        <p:spPr bwMode="auto">
          <a:xfrm>
            <a:off x="435885" y="4365104"/>
            <a:ext cx="8352606" cy="24929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Clr>
                <a:srgbClr val="660033"/>
              </a:buClr>
              <a:buSzPct val="120000"/>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006666"/>
              </a:buClr>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None/>
            </a:pPr>
            <a:endParaRPr lang="en-US" sz="2000" b="1" dirty="0" smtClean="0">
              <a:solidFill>
                <a:srgbClr val="990000"/>
              </a:solidFill>
              <a:latin typeface="Arial Black" panose="020B0A04020102020204" pitchFamily="34" charset="0"/>
              <a:cs typeface="Aharoni" panose="02010803020104030203" pitchFamily="2" charset="-79"/>
            </a:endParaRPr>
          </a:p>
          <a:p>
            <a:pPr algn="ctr" eaLnBrk="1" hangingPunct="1">
              <a:buNone/>
            </a:pPr>
            <a:r>
              <a:rPr lang="en-US" sz="2000" b="1" dirty="0" smtClean="0">
                <a:solidFill>
                  <a:srgbClr val="990000"/>
                </a:solidFill>
                <a:latin typeface="Arial Black" panose="020B0A04020102020204" pitchFamily="34" charset="0"/>
                <a:cs typeface="Aharoni" panose="02010803020104030203" pitchFamily="2" charset="-79"/>
              </a:rPr>
              <a:t>PRESENTATION TO PORTFOLIO COMMITTEE ON PUBLIC SERVICE AND ADMINISTRATION, PERFORMANCE MONITORING &amp; EVALUATION </a:t>
            </a:r>
          </a:p>
          <a:p>
            <a:pPr algn="ctr" eaLnBrk="1" hangingPunct="1">
              <a:buNone/>
            </a:pPr>
            <a:endParaRPr lang="en-US" altLang="en-US" sz="2000" b="1" dirty="0" smtClean="0">
              <a:solidFill>
                <a:srgbClr val="990000"/>
              </a:solidFill>
              <a:latin typeface="Arial Black" panose="020B0A04020102020204" pitchFamily="34" charset="0"/>
              <a:cs typeface="Aharoni" panose="02010803020104030203" pitchFamily="2" charset="-79"/>
            </a:endParaRPr>
          </a:p>
          <a:p>
            <a:pPr algn="ctr" eaLnBrk="1" hangingPunct="1">
              <a:buNone/>
            </a:pPr>
            <a:endParaRPr lang="en-US" altLang="en-US" sz="2000" b="1" dirty="0">
              <a:solidFill>
                <a:srgbClr val="990000"/>
              </a:solidFill>
              <a:latin typeface="Arial Black" panose="020B0A04020102020204" pitchFamily="34" charset="0"/>
              <a:cs typeface="Aharoni" panose="02010803020104030203" pitchFamily="2" charset="-79"/>
            </a:endParaRPr>
          </a:p>
          <a:p>
            <a:pPr algn="ctr" eaLnBrk="1" hangingPunct="1">
              <a:buNone/>
            </a:pPr>
            <a:r>
              <a:rPr lang="en-US" altLang="en-US" sz="2000" b="1" dirty="0" smtClean="0">
                <a:solidFill>
                  <a:srgbClr val="990000"/>
                </a:solidFill>
                <a:latin typeface="Arial Black" panose="020B0A04020102020204" pitchFamily="34" charset="0"/>
                <a:cs typeface="Aharoni" panose="02010803020104030203" pitchFamily="2" charset="-79"/>
              </a:rPr>
              <a:t>DATE</a:t>
            </a:r>
            <a:r>
              <a:rPr lang="en-US" altLang="en-US" sz="2000" b="1" dirty="0">
                <a:solidFill>
                  <a:srgbClr val="990000"/>
                </a:solidFill>
                <a:latin typeface="Arial Black" panose="020B0A04020102020204" pitchFamily="34" charset="0"/>
                <a:cs typeface="Aharoni" panose="02010803020104030203" pitchFamily="2" charset="-79"/>
              </a:rPr>
              <a:t>: </a:t>
            </a:r>
            <a:r>
              <a:rPr lang="en-US" altLang="en-US" sz="2000" b="1" dirty="0" smtClean="0">
                <a:solidFill>
                  <a:srgbClr val="990000"/>
                </a:solidFill>
                <a:latin typeface="Arial Black" panose="020B0A04020102020204" pitchFamily="34" charset="0"/>
                <a:cs typeface="Aharoni" panose="02010803020104030203" pitchFamily="2" charset="-79"/>
              </a:rPr>
              <a:t>04 MARCH 2020</a:t>
            </a:r>
            <a:endParaRPr lang="en-US" altLang="en-US" sz="2000" b="1" dirty="0">
              <a:solidFill>
                <a:srgbClr val="990000"/>
              </a:solidFill>
              <a:latin typeface="Arial Black" panose="020B0A04020102020204" pitchFamily="34" charset="0"/>
              <a:cs typeface="Aharoni" panose="02010803020104030203" pitchFamily="2" charset="-79"/>
            </a:endParaRPr>
          </a:p>
        </p:txBody>
      </p:sp>
    </p:spTree>
    <p:extLst>
      <p:ext uri="{BB962C8B-B14F-4D97-AF65-F5344CB8AC3E}">
        <p14:creationId xmlns:p14="http://schemas.microsoft.com/office/powerpoint/2010/main" xmlns="" val="17442341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xmlns="" id="{DD1D1B4B-B47F-45D1-9002-2F846454D9F9}"/>
              </a:ext>
            </a:extLst>
          </p:cNvPr>
          <p:cNvSpPr>
            <a:spLocks noGrp="1"/>
          </p:cNvSpPr>
          <p:nvPr>
            <p:ph type="title"/>
          </p:nvPr>
        </p:nvSpPr>
        <p:spPr>
          <a:xfrm>
            <a:off x="11832" y="764704"/>
            <a:ext cx="9173494" cy="576064"/>
          </a:xfrm>
        </p:spPr>
        <p:txBody>
          <a:bodyPr/>
          <a:lstStyle/>
          <a:p>
            <a:r>
              <a:rPr lang="en-US" altLang="en-US" sz="2800" dirty="0" smtClean="0">
                <a:solidFill>
                  <a:srgbClr val="990000"/>
                </a:solidFill>
                <a:latin typeface="Arial Black" panose="020B0A04020102020204" pitchFamily="34" charset="0"/>
              </a:rPr>
              <a:t>ROLE CLARIFICATION AT THE </a:t>
            </a:r>
            <a:br>
              <a:rPr lang="en-US" altLang="en-US" sz="2800" dirty="0" smtClean="0">
                <a:solidFill>
                  <a:srgbClr val="990000"/>
                </a:solidFill>
                <a:latin typeface="Arial Black" panose="020B0A04020102020204" pitchFamily="34" charset="0"/>
              </a:rPr>
            </a:br>
            <a:r>
              <a:rPr lang="en-US" altLang="en-US" sz="2800" dirty="0" smtClean="0">
                <a:solidFill>
                  <a:srgbClr val="990000"/>
                </a:solidFill>
                <a:latin typeface="Arial Black" panose="020B0A04020102020204" pitchFamily="34" charset="0"/>
              </a:rPr>
              <a:t>EXECUTIVE/ADMINISTRATIVE INTERFACE</a:t>
            </a:r>
            <a:endParaRPr lang="en-ZA" altLang="en-US" sz="2800" dirty="0">
              <a:solidFill>
                <a:srgbClr val="990000"/>
              </a:solidFill>
              <a:latin typeface="Arial Black" panose="020B0A04020102020204" pitchFamily="34" charset="0"/>
            </a:endParaRPr>
          </a:p>
        </p:txBody>
      </p:sp>
      <p:sp>
        <p:nvSpPr>
          <p:cNvPr id="21507" name="Content Placeholder 2">
            <a:extLst>
              <a:ext uri="{FF2B5EF4-FFF2-40B4-BE49-F238E27FC236}">
                <a16:creationId xmlns:a16="http://schemas.microsoft.com/office/drawing/2014/main" xmlns="" id="{26AE08E7-19DA-4E1B-A166-045A2F5B4AC4}"/>
              </a:ext>
            </a:extLst>
          </p:cNvPr>
          <p:cNvSpPr>
            <a:spLocks noGrp="1"/>
          </p:cNvSpPr>
          <p:nvPr>
            <p:ph idx="1"/>
          </p:nvPr>
        </p:nvSpPr>
        <p:spPr>
          <a:xfrm>
            <a:off x="431031" y="1650902"/>
            <a:ext cx="8255769" cy="4594324"/>
          </a:xfrm>
        </p:spPr>
        <p:txBody>
          <a:bodyPr/>
          <a:lstStyle/>
          <a:p>
            <a:pPr marL="231775" indent="-231775" algn="just">
              <a:spcBef>
                <a:spcPts val="0"/>
              </a:spcBef>
              <a:buSzPct val="100000"/>
            </a:pPr>
            <a:r>
              <a:rPr lang="en-US" sz="1800" dirty="0" smtClean="0">
                <a:latin typeface="+mn-lt"/>
              </a:rPr>
              <a:t>The </a:t>
            </a:r>
            <a:r>
              <a:rPr lang="en-US" sz="1800" dirty="0">
                <a:latin typeface="+mn-lt"/>
              </a:rPr>
              <a:t>authority that </a:t>
            </a:r>
            <a:r>
              <a:rPr lang="en-US" sz="1800" b="1" dirty="0">
                <a:solidFill>
                  <a:srgbClr val="990000"/>
                </a:solidFill>
                <a:latin typeface="+mn-lt"/>
              </a:rPr>
              <a:t>gives effect to the sanction </a:t>
            </a:r>
            <a:r>
              <a:rPr lang="en-US" sz="1800" dirty="0">
                <a:latin typeface="+mn-lt"/>
              </a:rPr>
              <a:t>imposed is provided for in sections 16B and 17(1) of the Public </a:t>
            </a:r>
            <a:r>
              <a:rPr lang="en-US" sz="1800" dirty="0" smtClean="0">
                <a:latin typeface="+mn-lt"/>
              </a:rPr>
              <a:t>Service Act is the </a:t>
            </a:r>
            <a:r>
              <a:rPr lang="en-US" sz="1800" b="1" dirty="0" smtClean="0">
                <a:solidFill>
                  <a:srgbClr val="990000"/>
                </a:solidFill>
                <a:latin typeface="+mn-lt"/>
              </a:rPr>
              <a:t>President</a:t>
            </a:r>
            <a:r>
              <a:rPr lang="en-US" sz="1800" dirty="0" smtClean="0">
                <a:latin typeface="+mn-lt"/>
              </a:rPr>
              <a:t>, through the issuing of a formal minute.</a:t>
            </a:r>
            <a:endParaRPr lang="en-ZA" sz="1800" dirty="0" smtClean="0">
              <a:latin typeface="+mn-lt"/>
            </a:endParaRPr>
          </a:p>
          <a:p>
            <a:pPr marL="231775" indent="-231775" algn="just">
              <a:spcBef>
                <a:spcPts val="0"/>
              </a:spcBef>
              <a:buSzPct val="100000"/>
            </a:pPr>
            <a:r>
              <a:rPr lang="en-US" sz="1800" dirty="0">
                <a:latin typeface="+mn-lt"/>
                <a:cs typeface="Arial" panose="020B0604020202020204" pitchFamily="34" charset="0"/>
              </a:rPr>
              <a:t>The PSC has found in its research that in many instances there is </a:t>
            </a:r>
            <a:r>
              <a:rPr lang="en-US" sz="1800" b="1" dirty="0">
                <a:solidFill>
                  <a:srgbClr val="990000"/>
                </a:solidFill>
                <a:latin typeface="+mn-lt"/>
                <a:cs typeface="Arial" panose="020B0604020202020204" pitchFamily="34" charset="0"/>
              </a:rPr>
              <a:t>lack of established trust </a:t>
            </a:r>
            <a:r>
              <a:rPr lang="en-US" sz="1800" dirty="0">
                <a:latin typeface="+mn-lt"/>
                <a:cs typeface="Arial" panose="020B0604020202020204" pitchFamily="34" charset="0"/>
              </a:rPr>
              <a:t>between some HoDs and EAs often for unclear and unsound reasons. </a:t>
            </a:r>
          </a:p>
          <a:p>
            <a:pPr marL="231775" indent="-231775" algn="just">
              <a:spcBef>
                <a:spcPts val="0"/>
              </a:spcBef>
              <a:buSzPct val="100000"/>
            </a:pPr>
            <a:r>
              <a:rPr lang="en-US" sz="1800" dirty="0">
                <a:latin typeface="+mn-lt"/>
                <a:cs typeface="Arial" panose="020B0604020202020204" pitchFamily="34" charset="0"/>
              </a:rPr>
              <a:t>In some instances the lack of trust is created by EAs who are uncomfortable and do not want to work with an HoD they did not </a:t>
            </a:r>
            <a:r>
              <a:rPr lang="en-US" sz="1800" dirty="0" smtClean="0">
                <a:latin typeface="+mn-lt"/>
                <a:cs typeface="Arial" panose="020B0604020202020204" pitchFamily="34" charset="0"/>
              </a:rPr>
              <a:t>appoint.</a:t>
            </a:r>
            <a:endParaRPr lang="en-US" sz="1800" b="1" dirty="0">
              <a:latin typeface="+mn-lt"/>
              <a:cs typeface="Arial" panose="020B0604020202020204" pitchFamily="34" charset="0"/>
            </a:endParaRPr>
          </a:p>
          <a:p>
            <a:pPr marL="231775" indent="-231775" algn="just">
              <a:spcBef>
                <a:spcPts val="0"/>
              </a:spcBef>
              <a:buSzPct val="100000"/>
            </a:pPr>
            <a:r>
              <a:rPr lang="en-US" sz="1800" dirty="0">
                <a:latin typeface="+mn-lt"/>
                <a:cs typeface="Arial" panose="020B0604020202020204" pitchFamily="34" charset="0"/>
              </a:rPr>
              <a:t>There have also been many instances where EAs turn against the same HoDs they have appointed and the breakdown is often reduced to irreconcilable differences. </a:t>
            </a:r>
          </a:p>
          <a:p>
            <a:pPr marL="231775" indent="-231775" algn="just">
              <a:spcBef>
                <a:spcPts val="0"/>
              </a:spcBef>
              <a:buSzPct val="100000"/>
            </a:pPr>
            <a:r>
              <a:rPr lang="en-US" sz="1800" dirty="0">
                <a:latin typeface="+mn-lt"/>
                <a:cs typeface="Arial" panose="020B0604020202020204" pitchFamily="34" charset="0"/>
              </a:rPr>
              <a:t>The lack of trust between EAs and HoDs for whatever reason creates a serious strain that obstructs the effective management and </a:t>
            </a:r>
            <a:r>
              <a:rPr lang="en-US" sz="1800" dirty="0" smtClean="0">
                <a:latin typeface="+mn-lt"/>
                <a:cs typeface="Arial" panose="020B0604020202020204" pitchFamily="34" charset="0"/>
              </a:rPr>
              <a:t>day-to-day </a:t>
            </a:r>
            <a:r>
              <a:rPr lang="en-US" sz="1800" dirty="0">
                <a:latin typeface="+mn-lt"/>
                <a:cs typeface="Arial" panose="020B0604020202020204" pitchFamily="34" charset="0"/>
              </a:rPr>
              <a:t>decision making of departments. </a:t>
            </a:r>
          </a:p>
          <a:p>
            <a:pPr marL="231775" indent="-231775" algn="just">
              <a:spcBef>
                <a:spcPts val="0"/>
              </a:spcBef>
              <a:buSzPct val="100000"/>
            </a:pPr>
            <a:endParaRPr lang="en-US" sz="1800" dirty="0">
              <a:latin typeface="+mn-lt"/>
              <a:cs typeface="Arial" panose="020B0604020202020204" pitchFamily="34" charset="0"/>
            </a:endParaRPr>
          </a:p>
        </p:txBody>
      </p:sp>
      <p:sp>
        <p:nvSpPr>
          <p:cNvPr id="21508" name="Slide Number Placeholder 3">
            <a:extLst>
              <a:ext uri="{FF2B5EF4-FFF2-40B4-BE49-F238E27FC236}">
                <a16:creationId xmlns:a16="http://schemas.microsoft.com/office/drawing/2014/main" xmlns="" id="{8A04AE03-7D3C-40F7-BCCC-32443321BE54}"/>
              </a:ext>
            </a:extLst>
          </p:cNvPr>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660033"/>
              </a:buClr>
              <a:buSzPct val="120000"/>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006666"/>
              </a:buClr>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SzTx/>
              <a:buFontTx/>
              <a:buNone/>
            </a:pPr>
            <a:fld id="{374D92AE-5629-42AD-BF3F-8DE7CEDA4E89}" type="slidenum">
              <a:rPr lang="en-US" altLang="en-US" sz="1400" smtClean="0"/>
              <a:pPr>
                <a:spcBef>
                  <a:spcPct val="0"/>
                </a:spcBef>
                <a:buClrTx/>
                <a:buSzTx/>
                <a:buFontTx/>
                <a:buNone/>
              </a:pPr>
              <a:t>10</a:t>
            </a:fld>
            <a:endParaRPr lang="en-US" altLang="en-US" sz="1400" dirty="0"/>
          </a:p>
        </p:txBody>
      </p:sp>
    </p:spTree>
    <p:extLst>
      <p:ext uri="{BB962C8B-B14F-4D97-AF65-F5344CB8AC3E}">
        <p14:creationId xmlns:p14="http://schemas.microsoft.com/office/powerpoint/2010/main" xmlns="" val="27266198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xmlns="" id="{DD1D1B4B-B47F-45D1-9002-2F846454D9F9}"/>
              </a:ext>
            </a:extLst>
          </p:cNvPr>
          <p:cNvSpPr>
            <a:spLocks noGrp="1"/>
          </p:cNvSpPr>
          <p:nvPr>
            <p:ph type="title"/>
          </p:nvPr>
        </p:nvSpPr>
        <p:spPr>
          <a:xfrm>
            <a:off x="0" y="548680"/>
            <a:ext cx="9173494" cy="576064"/>
          </a:xfrm>
        </p:spPr>
        <p:txBody>
          <a:bodyPr/>
          <a:lstStyle/>
          <a:p>
            <a:r>
              <a:rPr lang="en-US" altLang="en-US" sz="2800" dirty="0" smtClean="0">
                <a:solidFill>
                  <a:srgbClr val="990000"/>
                </a:solidFill>
                <a:latin typeface="Arial Black" panose="020B0A04020102020204" pitchFamily="34" charset="0"/>
              </a:rPr>
              <a:t/>
            </a:r>
            <a:br>
              <a:rPr lang="en-US" altLang="en-US" sz="2800" dirty="0" smtClean="0">
                <a:solidFill>
                  <a:srgbClr val="990000"/>
                </a:solidFill>
                <a:latin typeface="Arial Black" panose="020B0A04020102020204" pitchFamily="34" charset="0"/>
              </a:rPr>
            </a:br>
            <a:r>
              <a:rPr lang="en-US" altLang="en-US" sz="2800" dirty="0" smtClean="0">
                <a:solidFill>
                  <a:srgbClr val="990000"/>
                </a:solidFill>
                <a:latin typeface="Arial Black" panose="020B0A04020102020204" pitchFamily="34" charset="0"/>
              </a:rPr>
              <a:t>ROLE CLARIFICATION AT THE </a:t>
            </a:r>
            <a:br>
              <a:rPr lang="en-US" altLang="en-US" sz="2800" dirty="0" smtClean="0">
                <a:solidFill>
                  <a:srgbClr val="990000"/>
                </a:solidFill>
                <a:latin typeface="Arial Black" panose="020B0A04020102020204" pitchFamily="34" charset="0"/>
              </a:rPr>
            </a:br>
            <a:r>
              <a:rPr lang="en-US" altLang="en-US" sz="2800" dirty="0" smtClean="0">
                <a:solidFill>
                  <a:srgbClr val="990000"/>
                </a:solidFill>
                <a:latin typeface="Arial Black" panose="020B0A04020102020204" pitchFamily="34" charset="0"/>
              </a:rPr>
              <a:t>EXECUTIVE/ADMINISTRATIVE INTERFACE</a:t>
            </a:r>
            <a:endParaRPr lang="en-ZA" altLang="en-US" sz="2800" dirty="0">
              <a:solidFill>
                <a:srgbClr val="990000"/>
              </a:solidFill>
              <a:latin typeface="Arial Black" panose="020B0A04020102020204" pitchFamily="34" charset="0"/>
            </a:endParaRPr>
          </a:p>
        </p:txBody>
      </p:sp>
      <p:sp>
        <p:nvSpPr>
          <p:cNvPr id="21507" name="Content Placeholder 2">
            <a:extLst>
              <a:ext uri="{FF2B5EF4-FFF2-40B4-BE49-F238E27FC236}">
                <a16:creationId xmlns:a16="http://schemas.microsoft.com/office/drawing/2014/main" xmlns="" id="{26AE08E7-19DA-4E1B-A166-045A2F5B4AC4}"/>
              </a:ext>
            </a:extLst>
          </p:cNvPr>
          <p:cNvSpPr>
            <a:spLocks noGrp="1"/>
          </p:cNvSpPr>
          <p:nvPr>
            <p:ph idx="1"/>
          </p:nvPr>
        </p:nvSpPr>
        <p:spPr>
          <a:xfrm>
            <a:off x="431031" y="1650902"/>
            <a:ext cx="8255769" cy="4594324"/>
          </a:xfrm>
        </p:spPr>
        <p:txBody>
          <a:bodyPr/>
          <a:lstStyle/>
          <a:p>
            <a:r>
              <a:rPr lang="en-ZA" sz="1800" dirty="0">
                <a:latin typeface="Arial" panose="020B0604020202020204" pitchFamily="34" charset="0"/>
                <a:cs typeface="Arial" panose="020B0604020202020204" pitchFamily="34" charset="0"/>
              </a:rPr>
              <a:t>In ensuring that the relations are managed, EAs and HoDs must: </a:t>
            </a:r>
          </a:p>
          <a:p>
            <a:pPr marL="857250" indent="-349250" algn="just">
              <a:buClr>
                <a:srgbClr val="009999"/>
              </a:buClr>
              <a:buSzPct val="100000"/>
              <a:buFont typeface="Wingdings" panose="05000000000000000000" pitchFamily="2" charset="2"/>
              <a:buChar char="ü"/>
            </a:pPr>
            <a:r>
              <a:rPr lang="en-ZA" sz="1800" dirty="0">
                <a:latin typeface="Arial" panose="020B0604020202020204" pitchFamily="34" charset="0"/>
                <a:cs typeface="Arial" panose="020B0604020202020204" pitchFamily="34" charset="0"/>
              </a:rPr>
              <a:t>Establish and maintain governance arrangements such as monthly and quarterly meetings. </a:t>
            </a:r>
          </a:p>
          <a:p>
            <a:pPr marL="857250" indent="-349250" algn="just">
              <a:buClr>
                <a:srgbClr val="009999"/>
              </a:buClr>
              <a:buSzPct val="100000"/>
              <a:buFont typeface="Wingdings" panose="05000000000000000000" pitchFamily="2" charset="2"/>
              <a:buChar char="ü"/>
            </a:pPr>
            <a:r>
              <a:rPr lang="en-ZA" sz="1800" dirty="0">
                <a:latin typeface="Arial" panose="020B0604020202020204" pitchFamily="34" charset="0"/>
                <a:cs typeface="Arial" panose="020B0604020202020204" pitchFamily="34" charset="0"/>
              </a:rPr>
              <a:t>Maintain sound communication through honest and open dialogue. </a:t>
            </a:r>
          </a:p>
          <a:p>
            <a:pPr marL="857250" indent="-349250" algn="just">
              <a:buClr>
                <a:srgbClr val="009999"/>
              </a:buClr>
              <a:buSzPct val="100000"/>
              <a:buFont typeface="Wingdings" panose="05000000000000000000" pitchFamily="2" charset="2"/>
              <a:buChar char="ü"/>
            </a:pPr>
            <a:r>
              <a:rPr lang="en-ZA" sz="1800" dirty="0">
                <a:latin typeface="Arial" panose="020B0604020202020204" pitchFamily="34" charset="0"/>
                <a:cs typeface="Arial" panose="020B0604020202020204" pitchFamily="34" charset="0"/>
              </a:rPr>
              <a:t>Adhere to constructive conflict resolution driven through mediation instead of confrontation. </a:t>
            </a:r>
            <a:endParaRPr lang="en-ZA" sz="1800" dirty="0" smtClean="0">
              <a:latin typeface="Arial" panose="020B0604020202020204" pitchFamily="34" charset="0"/>
              <a:cs typeface="Arial" panose="020B0604020202020204" pitchFamily="34" charset="0"/>
            </a:endParaRPr>
          </a:p>
          <a:p>
            <a:pPr marL="857250" indent="-349250" algn="just">
              <a:buClr>
                <a:srgbClr val="009999"/>
              </a:buClr>
              <a:buSzPct val="100000"/>
              <a:buFont typeface="Wingdings" panose="05000000000000000000" pitchFamily="2" charset="2"/>
              <a:buChar char="ü"/>
            </a:pPr>
            <a:r>
              <a:rPr lang="en-ZA" sz="1800" dirty="0" smtClean="0">
                <a:latin typeface="Arial" panose="020B0604020202020204" pitchFamily="34" charset="0"/>
                <a:cs typeface="Arial" panose="020B0604020202020204" pitchFamily="34" charset="0"/>
              </a:rPr>
              <a:t>Manage the HoDs performance through regular reviews and performance assessments.</a:t>
            </a:r>
            <a:endParaRPr lang="en-ZA" sz="1800" dirty="0">
              <a:latin typeface="Arial" panose="020B0604020202020204" pitchFamily="34" charset="0"/>
              <a:cs typeface="Arial" panose="020B0604020202020204" pitchFamily="34" charset="0"/>
            </a:endParaRPr>
          </a:p>
          <a:p>
            <a:pPr marL="231775" indent="-231775" algn="just">
              <a:spcBef>
                <a:spcPts val="0"/>
              </a:spcBef>
              <a:buSzPct val="100000"/>
            </a:pPr>
            <a:endParaRPr lang="en-US" sz="1800" dirty="0">
              <a:latin typeface="Arial" panose="020B0604020202020204" pitchFamily="34" charset="0"/>
              <a:cs typeface="Arial" panose="020B0604020202020204" pitchFamily="34" charset="0"/>
            </a:endParaRPr>
          </a:p>
        </p:txBody>
      </p:sp>
      <p:sp>
        <p:nvSpPr>
          <p:cNvPr id="21508" name="Slide Number Placeholder 3">
            <a:extLst>
              <a:ext uri="{FF2B5EF4-FFF2-40B4-BE49-F238E27FC236}">
                <a16:creationId xmlns:a16="http://schemas.microsoft.com/office/drawing/2014/main" xmlns="" id="{8A04AE03-7D3C-40F7-BCCC-32443321BE54}"/>
              </a:ext>
            </a:extLst>
          </p:cNvPr>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660033"/>
              </a:buClr>
              <a:buSzPct val="120000"/>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006666"/>
              </a:buClr>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SzTx/>
              <a:buFontTx/>
              <a:buNone/>
            </a:pPr>
            <a:fld id="{374D92AE-5629-42AD-BF3F-8DE7CEDA4E89}" type="slidenum">
              <a:rPr lang="en-US" altLang="en-US" sz="1400" smtClean="0"/>
              <a:pPr>
                <a:spcBef>
                  <a:spcPct val="0"/>
                </a:spcBef>
                <a:buClrTx/>
                <a:buSzTx/>
                <a:buFontTx/>
                <a:buNone/>
              </a:pPr>
              <a:t>11</a:t>
            </a:fld>
            <a:endParaRPr lang="en-US" altLang="en-US" sz="1400" dirty="0"/>
          </a:p>
        </p:txBody>
      </p:sp>
    </p:spTree>
    <p:extLst>
      <p:ext uri="{BB962C8B-B14F-4D97-AF65-F5344CB8AC3E}">
        <p14:creationId xmlns:p14="http://schemas.microsoft.com/office/powerpoint/2010/main" xmlns="" val="3510802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761" y="620688"/>
            <a:ext cx="8998822" cy="781216"/>
          </a:xfrm>
        </p:spPr>
        <p:txBody>
          <a:bodyPr/>
          <a:lstStyle/>
          <a:p>
            <a:r>
              <a:rPr lang="en-US" sz="2800" dirty="0" smtClean="0">
                <a:solidFill>
                  <a:srgbClr val="990000"/>
                </a:solidFill>
                <a:latin typeface="Arial Black" panose="020B0A04020102020204" pitchFamily="34" charset="0"/>
              </a:rPr>
              <a:t> APPOINTMENTS IN THE PRIVATE OFFICES OF EXECUTIVE AUTHORITIES </a:t>
            </a:r>
            <a:endParaRPr lang="en-US" sz="2800" dirty="0">
              <a:solidFill>
                <a:srgbClr val="990000"/>
              </a:solidFill>
              <a:latin typeface="Arial Black" panose="020B0A04020102020204" pitchFamily="34" charset="0"/>
            </a:endParaRPr>
          </a:p>
        </p:txBody>
      </p:sp>
      <p:sp>
        <p:nvSpPr>
          <p:cNvPr id="3" name="Content Placeholder 2"/>
          <p:cNvSpPr>
            <a:spLocks noGrp="1"/>
          </p:cNvSpPr>
          <p:nvPr>
            <p:ph idx="1"/>
          </p:nvPr>
        </p:nvSpPr>
        <p:spPr>
          <a:xfrm>
            <a:off x="251520" y="1401904"/>
            <a:ext cx="8640960" cy="4763400"/>
          </a:xfrm>
        </p:spPr>
        <p:txBody>
          <a:bodyPr/>
          <a:lstStyle/>
          <a:p>
            <a:pPr marL="231775" indent="-231775" algn="just">
              <a:lnSpc>
                <a:spcPct val="95000"/>
              </a:lnSpc>
              <a:spcBef>
                <a:spcPts val="0"/>
              </a:spcBef>
              <a:buSzPct val="100000"/>
            </a:pPr>
            <a:r>
              <a:rPr lang="en-US" sz="1800" dirty="0" smtClean="0">
                <a:latin typeface="Arial" panose="020B0604020202020204" pitchFamily="34" charset="0"/>
                <a:cs typeface="Arial" panose="020B0604020202020204" pitchFamily="34" charset="0"/>
              </a:rPr>
              <a:t>The recruitment and appointment of staff in the private offices of EAs are regulated by the </a:t>
            </a:r>
            <a:r>
              <a:rPr lang="en-US" sz="1800" b="1" dirty="0" smtClean="0">
                <a:solidFill>
                  <a:srgbClr val="990000"/>
                </a:solidFill>
                <a:latin typeface="Arial" panose="020B0604020202020204" pitchFamily="34" charset="0"/>
                <a:cs typeface="Arial" panose="020B0604020202020204" pitchFamily="34" charset="0"/>
              </a:rPr>
              <a:t>PSA</a:t>
            </a:r>
            <a:r>
              <a:rPr lang="en-US" sz="1800" dirty="0" smtClean="0">
                <a:latin typeface="Arial" panose="020B0604020202020204" pitchFamily="34" charset="0"/>
                <a:cs typeface="Arial" panose="020B0604020202020204" pitchFamily="34" charset="0"/>
              </a:rPr>
              <a:t>, the </a:t>
            </a:r>
            <a:r>
              <a:rPr lang="en-US" sz="1800" b="1" dirty="0" smtClean="0">
                <a:solidFill>
                  <a:srgbClr val="990000"/>
                </a:solidFill>
                <a:latin typeface="Arial" panose="020B0604020202020204" pitchFamily="34" charset="0"/>
                <a:cs typeface="Arial" panose="020B0604020202020204" pitchFamily="34" charset="0"/>
              </a:rPr>
              <a:t>Public Service Regulations</a:t>
            </a:r>
            <a:r>
              <a:rPr lang="en-US" sz="1800" dirty="0" smtClean="0">
                <a:latin typeface="Arial" panose="020B0604020202020204" pitchFamily="34" charset="0"/>
                <a:cs typeface="Arial" panose="020B0604020202020204" pitchFamily="34" charset="0"/>
              </a:rPr>
              <a:t> (Reg 66), read in conjunction with the SMS Handbook</a:t>
            </a:r>
            <a:r>
              <a:rPr lang="en-US" sz="1800" dirty="0">
                <a:latin typeface="Arial" panose="020B0604020202020204" pitchFamily="34" charset="0"/>
                <a:cs typeface="Arial" panose="020B0604020202020204" pitchFamily="34" charset="0"/>
              </a:rPr>
              <a:t> </a:t>
            </a:r>
            <a:r>
              <a:rPr lang="en-US" sz="1800" dirty="0" smtClean="0">
                <a:latin typeface="Arial" panose="020B0604020202020204" pitchFamily="34" charset="0"/>
                <a:cs typeface="Arial" panose="020B0604020202020204" pitchFamily="34" charset="0"/>
              </a:rPr>
              <a:t>and </a:t>
            </a:r>
            <a:r>
              <a:rPr lang="en-US" sz="1800" b="1" i="1" dirty="0" smtClean="0">
                <a:solidFill>
                  <a:srgbClr val="0070C0"/>
                </a:solidFill>
                <a:latin typeface="Arial" panose="020B0604020202020204" pitchFamily="34" charset="0"/>
                <a:cs typeface="Arial" panose="020B0604020202020204" pitchFamily="34" charset="0"/>
              </a:rPr>
              <a:t>Guide for Members of the Executive, 2019.</a:t>
            </a:r>
          </a:p>
          <a:p>
            <a:pPr marL="231775" indent="-231775" algn="just">
              <a:lnSpc>
                <a:spcPct val="95000"/>
              </a:lnSpc>
              <a:spcBef>
                <a:spcPts val="0"/>
              </a:spcBef>
              <a:buSzPct val="100000"/>
            </a:pPr>
            <a:r>
              <a:rPr lang="en-US" sz="1800" dirty="0">
                <a:latin typeface="Arial" panose="020B0604020202020204" pitchFamily="34" charset="0"/>
                <a:cs typeface="Arial" panose="020B0604020202020204" pitchFamily="34" charset="0"/>
              </a:rPr>
              <a:t>An </a:t>
            </a:r>
            <a:r>
              <a:rPr lang="en-US" sz="1800" b="1" dirty="0" smtClean="0">
                <a:solidFill>
                  <a:srgbClr val="990000"/>
                </a:solidFill>
                <a:latin typeface="Arial" panose="020B0604020202020204" pitchFamily="34" charset="0"/>
                <a:cs typeface="Arial" panose="020B0604020202020204" pitchFamily="34" charset="0"/>
              </a:rPr>
              <a:t>EA</a:t>
            </a:r>
            <a:r>
              <a:rPr lang="en-US" sz="1800" dirty="0" smtClean="0">
                <a:latin typeface="Arial" panose="020B0604020202020204" pitchFamily="34" charset="0"/>
                <a:cs typeface="Arial" panose="020B0604020202020204" pitchFamily="34" charset="0"/>
              </a:rPr>
              <a:t> may </a:t>
            </a:r>
            <a:r>
              <a:rPr lang="en-US" sz="1800" dirty="0">
                <a:latin typeface="Arial" panose="020B0604020202020204" pitchFamily="34" charset="0"/>
                <a:cs typeface="Arial" panose="020B0604020202020204" pitchFamily="34" charset="0"/>
              </a:rPr>
              <a:t>only fill vacancies in the Office of an </a:t>
            </a:r>
            <a:r>
              <a:rPr lang="en-US" sz="1800" dirty="0" smtClean="0">
                <a:latin typeface="Arial" panose="020B0604020202020204" pitchFamily="34" charset="0"/>
                <a:cs typeface="Arial" panose="020B0604020202020204" pitchFamily="34" charset="0"/>
              </a:rPr>
              <a:t>EA or in the office of a </a:t>
            </a:r>
            <a:r>
              <a:rPr lang="en-US" sz="1800" dirty="0">
                <a:latin typeface="Arial" panose="020B0604020202020204" pitchFamily="34" charset="0"/>
                <a:cs typeface="Arial" panose="020B0604020202020204" pitchFamily="34" charset="0"/>
              </a:rPr>
              <a:t>Deputy Minister by means of: </a:t>
            </a:r>
            <a:endParaRPr lang="en-US" sz="1800" dirty="0" smtClean="0">
              <a:latin typeface="Arial" panose="020B0604020202020204" pitchFamily="34" charset="0"/>
              <a:cs typeface="Arial" panose="020B0604020202020204" pitchFamily="34" charset="0"/>
            </a:endParaRPr>
          </a:p>
          <a:p>
            <a:pPr marL="685800" lvl="1" algn="just">
              <a:lnSpc>
                <a:spcPct val="95000"/>
              </a:lnSpc>
              <a:spcBef>
                <a:spcPts val="0"/>
              </a:spcBef>
              <a:buSzPct val="100000"/>
              <a:buFont typeface="Wingdings" panose="05000000000000000000" pitchFamily="2" charset="2"/>
              <a:buChar char="ü"/>
            </a:pPr>
            <a:r>
              <a:rPr lang="en-US" sz="1800" dirty="0" smtClean="0">
                <a:latin typeface="Arial" panose="020B0604020202020204" pitchFamily="34" charset="0"/>
                <a:cs typeface="Arial" panose="020B0604020202020204" pitchFamily="34" charset="0"/>
              </a:rPr>
              <a:t>an </a:t>
            </a:r>
            <a:r>
              <a:rPr lang="en-US" sz="1800" b="1" dirty="0">
                <a:solidFill>
                  <a:srgbClr val="990000"/>
                </a:solidFill>
                <a:latin typeface="Arial" panose="020B0604020202020204" pitchFamily="34" charset="0"/>
                <a:cs typeface="Arial" panose="020B0604020202020204" pitchFamily="34" charset="0"/>
              </a:rPr>
              <a:t>appointment</a:t>
            </a:r>
            <a:r>
              <a:rPr lang="en-US" sz="1800" dirty="0">
                <a:latin typeface="Arial" panose="020B0604020202020204" pitchFamily="34" charset="0"/>
                <a:cs typeface="Arial" panose="020B0604020202020204" pitchFamily="34" charset="0"/>
              </a:rPr>
              <a:t> in terms of section 9 of the </a:t>
            </a:r>
            <a:r>
              <a:rPr lang="en-US" sz="1800" dirty="0" smtClean="0">
                <a:latin typeface="Arial" panose="020B0604020202020204" pitchFamily="34" charset="0"/>
                <a:cs typeface="Arial" panose="020B0604020202020204" pitchFamily="34" charset="0"/>
              </a:rPr>
              <a:t>PSA for the </a:t>
            </a:r>
            <a:r>
              <a:rPr lang="en-US" sz="1800" b="1" dirty="0">
                <a:solidFill>
                  <a:srgbClr val="990000"/>
                </a:solidFill>
                <a:latin typeface="Arial" panose="020B0604020202020204" pitchFamily="34" charset="0"/>
                <a:cs typeface="Arial" panose="020B0604020202020204" pitchFamily="34" charset="0"/>
              </a:rPr>
              <a:t>term of office</a:t>
            </a:r>
            <a:r>
              <a:rPr lang="en-US" sz="1800" dirty="0">
                <a:latin typeface="Arial" panose="020B0604020202020204" pitchFamily="34" charset="0"/>
                <a:cs typeface="Arial" panose="020B0604020202020204" pitchFamily="34" charset="0"/>
              </a:rPr>
              <a:t> of the incumbent </a:t>
            </a:r>
            <a:r>
              <a:rPr lang="en-US" sz="1800" dirty="0" smtClean="0">
                <a:latin typeface="Arial" panose="020B0604020202020204" pitchFamily="34" charset="0"/>
                <a:cs typeface="Arial" panose="020B0604020202020204" pitchFamily="34" charset="0"/>
              </a:rPr>
              <a:t>EA or </a:t>
            </a:r>
            <a:r>
              <a:rPr lang="en-US" sz="1800" dirty="0">
                <a:latin typeface="Arial" panose="020B0604020202020204" pitchFamily="34" charset="0"/>
                <a:cs typeface="Arial" panose="020B0604020202020204" pitchFamily="34" charset="0"/>
              </a:rPr>
              <a:t>Deputy </a:t>
            </a:r>
            <a:r>
              <a:rPr lang="en-US" sz="1800" dirty="0" smtClean="0">
                <a:latin typeface="Arial" panose="020B0604020202020204" pitchFamily="34" charset="0"/>
                <a:cs typeface="Arial" panose="020B0604020202020204" pitchFamily="34" charset="0"/>
              </a:rPr>
              <a:t>Minister;</a:t>
            </a:r>
          </a:p>
          <a:p>
            <a:pPr marL="685800" lvl="1" algn="just">
              <a:lnSpc>
                <a:spcPct val="95000"/>
              </a:lnSpc>
              <a:spcBef>
                <a:spcPts val="0"/>
              </a:spcBef>
              <a:buSzPct val="100000"/>
              <a:buFont typeface="Wingdings" panose="05000000000000000000" pitchFamily="2" charset="2"/>
              <a:buChar char="ü"/>
            </a:pPr>
            <a:r>
              <a:rPr lang="en-US" sz="1800" dirty="0" smtClean="0">
                <a:latin typeface="Arial" panose="020B0604020202020204" pitchFamily="34" charset="0"/>
                <a:cs typeface="Arial" panose="020B0604020202020204" pitchFamily="34" charset="0"/>
              </a:rPr>
              <a:t>a </a:t>
            </a:r>
            <a:r>
              <a:rPr lang="en-US" sz="1800" b="1" dirty="0" smtClean="0">
                <a:solidFill>
                  <a:srgbClr val="990000"/>
                </a:solidFill>
                <a:latin typeface="Arial" panose="020B0604020202020204" pitchFamily="34" charset="0"/>
                <a:cs typeface="Arial" panose="020B0604020202020204" pitchFamily="34" charset="0"/>
              </a:rPr>
              <a:t>transfer</a:t>
            </a:r>
            <a:r>
              <a:rPr lang="en-US" sz="1800" dirty="0" smtClean="0">
                <a:latin typeface="Arial" panose="020B0604020202020204" pitchFamily="34" charset="0"/>
                <a:cs typeface="Arial" panose="020B0604020202020204" pitchFamily="34" charset="0"/>
              </a:rPr>
              <a:t> in terms of section 14 of the PSA, provided that the employment status of the transferred employees as permanent or temporary, as the case may be, shall remain unaffected by the transfer.</a:t>
            </a:r>
          </a:p>
          <a:p>
            <a:pPr algn="just">
              <a:lnSpc>
                <a:spcPct val="95000"/>
              </a:lnSpc>
              <a:spcBef>
                <a:spcPts val="0"/>
              </a:spcBef>
              <a:buSzPct val="100000"/>
            </a:pPr>
            <a:r>
              <a:rPr lang="en-US" sz="1800" dirty="0" smtClean="0">
                <a:latin typeface="Arial" panose="020B0604020202020204" pitchFamily="34" charset="0"/>
                <a:cs typeface="Arial" panose="020B0604020202020204" pitchFamily="34" charset="0"/>
              </a:rPr>
              <a:t>A person may also be </a:t>
            </a:r>
            <a:r>
              <a:rPr lang="en-US" sz="1800" b="1" dirty="0" smtClean="0">
                <a:solidFill>
                  <a:srgbClr val="990000"/>
                </a:solidFill>
                <a:latin typeface="Arial" panose="020B0604020202020204" pitchFamily="34" charset="0"/>
                <a:cs typeface="Arial" panose="020B0604020202020204" pitchFamily="34" charset="0"/>
              </a:rPr>
              <a:t>seconded</a:t>
            </a:r>
            <a:r>
              <a:rPr lang="en-US" sz="1800" dirty="0" smtClean="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in terms of section 15(2) or (3) of the </a:t>
            </a:r>
            <a:r>
              <a:rPr lang="en-US" sz="1800" dirty="0" smtClean="0">
                <a:latin typeface="Arial" panose="020B0604020202020204" pitchFamily="34" charset="0"/>
                <a:cs typeface="Arial" panose="020B0604020202020204" pitchFamily="34" charset="0"/>
              </a:rPr>
              <a:t>PSA or an employee may also be </a:t>
            </a:r>
            <a:r>
              <a:rPr lang="en-US" sz="1800" b="1" dirty="0" smtClean="0">
                <a:solidFill>
                  <a:srgbClr val="990000"/>
                </a:solidFill>
                <a:latin typeface="Arial" panose="020B0604020202020204" pitchFamily="34" charset="0"/>
                <a:cs typeface="Arial" panose="020B0604020202020204" pitchFamily="34" charset="0"/>
              </a:rPr>
              <a:t>assigned</a:t>
            </a:r>
            <a:r>
              <a:rPr lang="en-US" sz="1800" dirty="0" smtClean="0">
                <a:solidFill>
                  <a:srgbClr val="990000"/>
                </a:solidFill>
                <a:latin typeface="Arial" panose="020B0604020202020204" pitchFamily="34" charset="0"/>
                <a:cs typeface="Arial" panose="020B0604020202020204" pitchFamily="34" charset="0"/>
              </a:rPr>
              <a:t> </a:t>
            </a:r>
            <a:r>
              <a:rPr lang="en-US" sz="1800" dirty="0" smtClean="0">
                <a:latin typeface="Arial" panose="020B0604020202020204" pitchFamily="34" charset="0"/>
                <a:cs typeface="Arial" panose="020B0604020202020204" pitchFamily="34" charset="0"/>
              </a:rPr>
              <a:t>in </a:t>
            </a:r>
            <a:r>
              <a:rPr lang="en-US" sz="1800" dirty="0">
                <a:latin typeface="Arial" panose="020B0604020202020204" pitchFamily="34" charset="0"/>
                <a:cs typeface="Arial" panose="020B0604020202020204" pitchFamily="34" charset="0"/>
              </a:rPr>
              <a:t>terms of section 32 of the </a:t>
            </a:r>
            <a:r>
              <a:rPr lang="en-US" sz="1800" dirty="0" smtClean="0">
                <a:latin typeface="Arial" panose="020B0604020202020204" pitchFamily="34" charset="0"/>
                <a:cs typeface="Arial" panose="020B0604020202020204" pitchFamily="34" charset="0"/>
              </a:rPr>
              <a:t>PSA to </a:t>
            </a:r>
            <a:r>
              <a:rPr lang="en-US" sz="1800" dirty="0">
                <a:latin typeface="Arial" panose="020B0604020202020204" pitchFamily="34" charset="0"/>
                <a:cs typeface="Arial" panose="020B0604020202020204" pitchFamily="34" charset="0"/>
              </a:rPr>
              <a:t>perform the functions of a post in the office of an </a:t>
            </a:r>
            <a:r>
              <a:rPr lang="en-US" sz="1800" dirty="0" smtClean="0">
                <a:latin typeface="Arial" panose="020B0604020202020204" pitchFamily="34" charset="0"/>
                <a:cs typeface="Arial" panose="020B0604020202020204" pitchFamily="34" charset="0"/>
              </a:rPr>
              <a:t>EA or </a:t>
            </a:r>
            <a:r>
              <a:rPr lang="en-US" sz="1800" dirty="0">
                <a:latin typeface="Arial" panose="020B0604020202020204" pitchFamily="34" charset="0"/>
                <a:cs typeface="Arial" panose="020B0604020202020204" pitchFamily="34" charset="0"/>
              </a:rPr>
              <a:t>a Deputy Minister. </a:t>
            </a:r>
            <a:endParaRPr lang="en-US" sz="1800" dirty="0" smtClean="0">
              <a:latin typeface="Arial" panose="020B0604020202020204" pitchFamily="34" charset="0"/>
              <a:cs typeface="Arial" panose="020B0604020202020204" pitchFamily="34" charset="0"/>
            </a:endParaRPr>
          </a:p>
          <a:p>
            <a:pPr algn="just">
              <a:lnSpc>
                <a:spcPct val="95000"/>
              </a:lnSpc>
              <a:spcBef>
                <a:spcPts val="0"/>
              </a:spcBef>
              <a:buSzPct val="100000"/>
            </a:pPr>
            <a:r>
              <a:rPr lang="en-GB" sz="1800" dirty="0">
                <a:latin typeface="Arial" panose="020B0604020202020204" pitchFamily="34" charset="0"/>
                <a:cs typeface="Arial" panose="020B0604020202020204" pitchFamily="34" charset="0"/>
              </a:rPr>
              <a:t>These appointments may be made </a:t>
            </a:r>
            <a:r>
              <a:rPr lang="en-GB" sz="1800" b="1" dirty="0">
                <a:solidFill>
                  <a:srgbClr val="990000"/>
                </a:solidFill>
                <a:latin typeface="Arial" panose="020B0604020202020204" pitchFamily="34" charset="0"/>
                <a:cs typeface="Arial" panose="020B0604020202020204" pitchFamily="34" charset="0"/>
              </a:rPr>
              <a:t>without following advertisement processes</a:t>
            </a:r>
            <a:r>
              <a:rPr lang="en-GB" sz="1800" dirty="0">
                <a:latin typeface="Arial" panose="020B0604020202020204" pitchFamily="34" charset="0"/>
                <a:cs typeface="Arial" panose="020B0604020202020204" pitchFamily="34" charset="0"/>
              </a:rPr>
              <a:t>, but the suitability of such candidates must still be assessed on the basis of the </a:t>
            </a:r>
            <a:r>
              <a:rPr lang="en-GB" sz="1800" b="1" dirty="0">
                <a:solidFill>
                  <a:srgbClr val="990000"/>
                </a:solidFill>
                <a:latin typeface="Arial" panose="020B0604020202020204" pitchFamily="34" charset="0"/>
                <a:cs typeface="Arial" panose="020B0604020202020204" pitchFamily="34" charset="0"/>
              </a:rPr>
              <a:t>inherent requirements of the post</a:t>
            </a:r>
            <a:r>
              <a:rPr lang="en-US" sz="1800" dirty="0">
                <a:latin typeface="Arial" panose="020B0604020202020204" pitchFamily="34" charset="0"/>
                <a:cs typeface="Arial" panose="020B0604020202020204" pitchFamily="34" charset="0"/>
              </a:rPr>
              <a:t> and as per the </a:t>
            </a:r>
            <a:r>
              <a:rPr lang="en-US" sz="1800" b="1" dirty="0">
                <a:solidFill>
                  <a:srgbClr val="990000"/>
                </a:solidFill>
                <a:latin typeface="Arial" panose="020B0604020202020204" pitchFamily="34" charset="0"/>
                <a:cs typeface="Arial" panose="020B0604020202020204" pitchFamily="34" charset="0"/>
              </a:rPr>
              <a:t>outcome of the job evaluation process</a:t>
            </a:r>
            <a:r>
              <a:rPr lang="en-US" sz="1800" dirty="0">
                <a:latin typeface="Arial" panose="020B0604020202020204" pitchFamily="34" charset="0"/>
                <a:cs typeface="Arial" panose="020B0604020202020204" pitchFamily="34" charset="0"/>
              </a:rPr>
              <a:t>.</a:t>
            </a:r>
          </a:p>
          <a:p>
            <a:pPr algn="just">
              <a:lnSpc>
                <a:spcPct val="95000"/>
              </a:lnSpc>
              <a:spcBef>
                <a:spcPts val="0"/>
              </a:spcBef>
              <a:buSzPct val="100000"/>
            </a:pPr>
            <a:endParaRPr lang="en-US" sz="1800" dirty="0" smtClean="0">
              <a:solidFill>
                <a:srgbClr val="FF0000"/>
              </a:solidFill>
              <a:latin typeface="Arial" panose="020B0604020202020204" pitchFamily="34" charset="0"/>
              <a:cs typeface="Arial" panose="020B0604020202020204" pitchFamily="34" charset="0"/>
            </a:endParaRPr>
          </a:p>
        </p:txBody>
      </p:sp>
      <p:sp>
        <p:nvSpPr>
          <p:cNvPr id="5" name="Slide Number Placeholder 3"/>
          <p:cNvSpPr>
            <a:spLocks noGrp="1"/>
          </p:cNvSpPr>
          <p:nvPr>
            <p:ph type="sldNum" sz="quarter" idx="12"/>
          </p:nvPr>
        </p:nvSpPr>
        <p:spPr/>
        <p:txBody>
          <a:bodyPr/>
          <a:lstStyle/>
          <a:p>
            <a:pPr>
              <a:defRPr/>
            </a:pPr>
            <a:r>
              <a:rPr lang="en-US" altLang="en-US" dirty="0" smtClean="0"/>
              <a:t> 12</a:t>
            </a:r>
            <a:endParaRPr lang="en-US" altLang="en-US" dirty="0"/>
          </a:p>
        </p:txBody>
      </p:sp>
    </p:spTree>
    <p:extLst>
      <p:ext uri="{BB962C8B-B14F-4D97-AF65-F5344CB8AC3E}">
        <p14:creationId xmlns:p14="http://schemas.microsoft.com/office/powerpoint/2010/main" xmlns="" val="1685375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5134" y="908720"/>
            <a:ext cx="8229600" cy="504056"/>
          </a:xfrm>
        </p:spPr>
        <p:txBody>
          <a:bodyPr/>
          <a:lstStyle/>
          <a:p>
            <a:pPr algn="just"/>
            <a:r>
              <a:rPr lang="en-US" sz="2400" dirty="0">
                <a:solidFill>
                  <a:srgbClr val="990000"/>
                </a:solidFill>
                <a:latin typeface="Arial Black" panose="020B0A04020102020204" pitchFamily="34" charset="0"/>
              </a:rPr>
              <a:t>STAFF ESTABLISHMENT FOR THE PRIVATE OFFICE OF MEMBERS OF THE EXECUTIVE</a:t>
            </a:r>
            <a:br>
              <a:rPr lang="en-US" sz="2400" dirty="0">
                <a:solidFill>
                  <a:srgbClr val="990000"/>
                </a:solidFill>
                <a:latin typeface="Arial Black" panose="020B0A04020102020204" pitchFamily="34" charset="0"/>
              </a:rPr>
            </a:br>
            <a:r>
              <a:rPr lang="en-US" sz="1400" dirty="0" smtClean="0">
                <a:latin typeface="Arial Black" panose="020B0A04020102020204" pitchFamily="34" charset="0"/>
              </a:rPr>
              <a:t/>
            </a:r>
            <a:br>
              <a:rPr lang="en-US" sz="1400" dirty="0" smtClean="0">
                <a:latin typeface="Arial Black" panose="020B0A04020102020204" pitchFamily="34" charset="0"/>
              </a:rPr>
            </a:br>
            <a:r>
              <a:rPr lang="en-US" sz="1400" dirty="0" smtClean="0">
                <a:latin typeface="Arial Black" panose="020B0A04020102020204" pitchFamily="34" charset="0"/>
              </a:rPr>
              <a:t>Table:1 Staff establishment for Office of a Member (Private Office), </a:t>
            </a:r>
            <a:r>
              <a:rPr lang="en-US" sz="1400" dirty="0" smtClean="0">
                <a:solidFill>
                  <a:srgbClr val="0070C0"/>
                </a:solidFill>
                <a:latin typeface="Arial Black" panose="020B0A04020102020204" pitchFamily="34" charset="0"/>
              </a:rPr>
              <a:t>2019 Guide</a:t>
            </a:r>
            <a:endParaRPr lang="en-US" sz="1400" dirty="0">
              <a:solidFill>
                <a:srgbClr val="0070C0"/>
              </a:solidFill>
              <a:latin typeface="Arial Black" panose="020B0A04020102020204" pitchFamily="34"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3027225031"/>
              </p:ext>
            </p:extLst>
          </p:nvPr>
        </p:nvGraphicFramePr>
        <p:xfrm>
          <a:off x="189856" y="1772816"/>
          <a:ext cx="8774632" cy="4445996"/>
        </p:xfrm>
        <a:graphic>
          <a:graphicData uri="http://schemas.openxmlformats.org/drawingml/2006/table">
            <a:tbl>
              <a:tblPr firstRow="1" firstCol="1" lastRow="1" lastCol="1" bandRow="1" bandCol="1"/>
              <a:tblGrid>
                <a:gridCol w="1047418">
                  <a:extLst>
                    <a:ext uri="{9D8B030D-6E8A-4147-A177-3AD203B41FA5}">
                      <a16:colId xmlns:a16="http://schemas.microsoft.com/office/drawing/2014/main" xmlns="" val="20000"/>
                    </a:ext>
                  </a:extLst>
                </a:gridCol>
                <a:gridCol w="1174486">
                  <a:extLst>
                    <a:ext uri="{9D8B030D-6E8A-4147-A177-3AD203B41FA5}">
                      <a16:colId xmlns:a16="http://schemas.microsoft.com/office/drawing/2014/main" xmlns="" val="20001"/>
                    </a:ext>
                  </a:extLst>
                </a:gridCol>
                <a:gridCol w="921280">
                  <a:extLst>
                    <a:ext uri="{9D8B030D-6E8A-4147-A177-3AD203B41FA5}">
                      <a16:colId xmlns:a16="http://schemas.microsoft.com/office/drawing/2014/main" xmlns="" val="20002"/>
                    </a:ext>
                  </a:extLst>
                </a:gridCol>
                <a:gridCol w="1047418">
                  <a:extLst>
                    <a:ext uri="{9D8B030D-6E8A-4147-A177-3AD203B41FA5}">
                      <a16:colId xmlns:a16="http://schemas.microsoft.com/office/drawing/2014/main" xmlns="" val="20003"/>
                    </a:ext>
                  </a:extLst>
                </a:gridCol>
                <a:gridCol w="1047418">
                  <a:extLst>
                    <a:ext uri="{9D8B030D-6E8A-4147-A177-3AD203B41FA5}">
                      <a16:colId xmlns:a16="http://schemas.microsoft.com/office/drawing/2014/main" xmlns="" val="20004"/>
                    </a:ext>
                  </a:extLst>
                </a:gridCol>
                <a:gridCol w="1048348">
                  <a:extLst>
                    <a:ext uri="{9D8B030D-6E8A-4147-A177-3AD203B41FA5}">
                      <a16:colId xmlns:a16="http://schemas.microsoft.com/office/drawing/2014/main" xmlns="" val="20005"/>
                    </a:ext>
                  </a:extLst>
                </a:gridCol>
                <a:gridCol w="1047418">
                  <a:extLst>
                    <a:ext uri="{9D8B030D-6E8A-4147-A177-3AD203B41FA5}">
                      <a16:colId xmlns:a16="http://schemas.microsoft.com/office/drawing/2014/main" xmlns="" val="20006"/>
                    </a:ext>
                  </a:extLst>
                </a:gridCol>
                <a:gridCol w="1440846">
                  <a:extLst>
                    <a:ext uri="{9D8B030D-6E8A-4147-A177-3AD203B41FA5}">
                      <a16:colId xmlns:a16="http://schemas.microsoft.com/office/drawing/2014/main" xmlns="" val="20007"/>
                    </a:ext>
                  </a:extLst>
                </a:gridCol>
              </a:tblGrid>
              <a:tr h="360040">
                <a:tc gridSpan="2">
                  <a:txBody>
                    <a:bodyPr/>
                    <a:lstStyle/>
                    <a:p>
                      <a:pPr marL="438150" marR="0">
                        <a:spcBef>
                          <a:spcPts val="180"/>
                        </a:spcBef>
                        <a:spcAft>
                          <a:spcPts val="0"/>
                        </a:spcAft>
                      </a:pPr>
                      <a:r>
                        <a:rPr lang="en-US" sz="1200" b="1" dirty="0">
                          <a:effectLst/>
                          <a:latin typeface="+mj-lt"/>
                          <a:ea typeface="Arial" panose="020B0604020202020204" pitchFamily="34" charset="0"/>
                          <a:cs typeface="Times New Roman" panose="02020603050405020304" pitchFamily="18" charset="0"/>
                        </a:rPr>
                        <a:t>MINISTERS</a:t>
                      </a:r>
                      <a:endParaRPr lang="en-US" sz="1200" dirty="0">
                        <a:effectLst/>
                        <a:latin typeface="+mj-lt"/>
                        <a:ea typeface="Arial" panose="020B06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219075" marR="0">
                        <a:spcBef>
                          <a:spcPts val="180"/>
                        </a:spcBef>
                        <a:spcAft>
                          <a:spcPts val="0"/>
                        </a:spcAft>
                      </a:pPr>
                      <a:r>
                        <a:rPr lang="en-US" sz="1200" b="1" dirty="0">
                          <a:effectLst/>
                          <a:latin typeface="+mj-lt"/>
                          <a:ea typeface="Arial" panose="020B0604020202020204" pitchFamily="34" charset="0"/>
                          <a:cs typeface="Times New Roman" panose="02020603050405020304" pitchFamily="18" charset="0"/>
                        </a:rPr>
                        <a:t>DEPUTY MINISTERS</a:t>
                      </a:r>
                      <a:endParaRPr lang="en-US" sz="1200" dirty="0">
                        <a:effectLst/>
                        <a:latin typeface="+mj-lt"/>
                        <a:ea typeface="Arial" panose="020B06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449580" marR="0">
                        <a:spcBef>
                          <a:spcPts val="180"/>
                        </a:spcBef>
                        <a:spcAft>
                          <a:spcPts val="0"/>
                        </a:spcAft>
                      </a:pPr>
                      <a:r>
                        <a:rPr lang="en-US" sz="1200" b="1" dirty="0">
                          <a:effectLst/>
                          <a:latin typeface="+mj-lt"/>
                          <a:ea typeface="Arial" panose="020B0604020202020204" pitchFamily="34" charset="0"/>
                          <a:cs typeface="Times New Roman" panose="02020603050405020304" pitchFamily="18" charset="0"/>
                        </a:rPr>
                        <a:t>PREMIERS</a:t>
                      </a:r>
                      <a:endParaRPr lang="en-US" sz="1200" dirty="0">
                        <a:effectLst/>
                        <a:latin typeface="+mj-lt"/>
                        <a:ea typeface="Arial" panose="020B06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182245" marR="166370" indent="-1905" algn="ctr">
                        <a:lnSpc>
                          <a:spcPct val="93000"/>
                        </a:lnSpc>
                        <a:spcBef>
                          <a:spcPts val="225"/>
                        </a:spcBef>
                        <a:spcAft>
                          <a:spcPts val="0"/>
                        </a:spcAft>
                      </a:pPr>
                      <a:r>
                        <a:rPr lang="en-US" sz="1200" b="1" dirty="0">
                          <a:effectLst/>
                          <a:latin typeface="+mj-lt"/>
                          <a:ea typeface="Arial" panose="020B0604020202020204" pitchFamily="34" charset="0"/>
                          <a:cs typeface="Times New Roman" panose="02020603050405020304" pitchFamily="18" charset="0"/>
                        </a:rPr>
                        <a:t>MEMBERS OF THE EXECUTIVE COUNCIL (MEC)</a:t>
                      </a:r>
                      <a:endParaRPr lang="en-US" sz="1200" dirty="0">
                        <a:effectLst/>
                        <a:latin typeface="+mj-lt"/>
                        <a:ea typeface="Arial" panose="020B06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xmlns="" val="10000"/>
                  </a:ext>
                </a:extLst>
              </a:tr>
              <a:tr h="552901">
                <a:tc gridSpan="2">
                  <a:txBody>
                    <a:bodyPr/>
                    <a:lstStyle/>
                    <a:p>
                      <a:pPr marL="50165" marR="101600">
                        <a:lnSpc>
                          <a:spcPct val="93000"/>
                        </a:lnSpc>
                        <a:spcBef>
                          <a:spcPts val="225"/>
                        </a:spcBef>
                        <a:spcAft>
                          <a:spcPts val="0"/>
                        </a:spcAft>
                      </a:pPr>
                      <a:r>
                        <a:rPr lang="en-US" sz="1200" b="1" dirty="0">
                          <a:effectLst/>
                          <a:latin typeface="+mj-lt"/>
                          <a:ea typeface="Arial" panose="020B0604020202020204" pitchFamily="34" charset="0"/>
                          <a:cs typeface="Times New Roman" panose="02020603050405020304" pitchFamily="18" charset="0"/>
                        </a:rPr>
                        <a:t>OFFICE OF THE MEMBER ITO REGULATION 66 OF THE PSR, 2016</a:t>
                      </a:r>
                      <a:endParaRPr lang="en-US" sz="1200" dirty="0">
                        <a:effectLst/>
                        <a:latin typeface="+mj-lt"/>
                        <a:ea typeface="Arial" panose="020B06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50165" marR="100965">
                        <a:lnSpc>
                          <a:spcPct val="93000"/>
                        </a:lnSpc>
                        <a:spcBef>
                          <a:spcPts val="225"/>
                        </a:spcBef>
                        <a:spcAft>
                          <a:spcPts val="0"/>
                        </a:spcAft>
                      </a:pPr>
                      <a:r>
                        <a:rPr lang="en-US" sz="1200" b="1" dirty="0">
                          <a:effectLst/>
                          <a:latin typeface="+mj-lt"/>
                          <a:ea typeface="Arial" panose="020B0604020202020204" pitchFamily="34" charset="0"/>
                          <a:cs typeface="Times New Roman" panose="02020603050405020304" pitchFamily="18" charset="0"/>
                        </a:rPr>
                        <a:t>OFFICE OF THE MEMBER ITO REGULATION 66 OF THE PSR, 2016</a:t>
                      </a:r>
                      <a:endParaRPr lang="en-US" sz="1200" dirty="0">
                        <a:effectLst/>
                        <a:latin typeface="+mj-lt"/>
                        <a:ea typeface="Arial" panose="020B06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50165" marR="101600">
                        <a:lnSpc>
                          <a:spcPct val="93000"/>
                        </a:lnSpc>
                        <a:spcBef>
                          <a:spcPts val="225"/>
                        </a:spcBef>
                        <a:spcAft>
                          <a:spcPts val="0"/>
                        </a:spcAft>
                      </a:pPr>
                      <a:r>
                        <a:rPr lang="en-US" sz="1200" b="1" dirty="0">
                          <a:effectLst/>
                          <a:latin typeface="+mj-lt"/>
                          <a:ea typeface="Arial" panose="020B0604020202020204" pitchFamily="34" charset="0"/>
                          <a:cs typeface="Times New Roman" panose="02020603050405020304" pitchFamily="18" charset="0"/>
                        </a:rPr>
                        <a:t>OFFICE OF THE MEMBER ITO REGULATION 66 OF THE PSR, 2016</a:t>
                      </a:r>
                      <a:endParaRPr lang="en-US" sz="1200" dirty="0">
                        <a:effectLst/>
                        <a:latin typeface="+mj-lt"/>
                        <a:ea typeface="Arial" panose="020B06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50165" marR="100965">
                        <a:lnSpc>
                          <a:spcPct val="93000"/>
                        </a:lnSpc>
                        <a:spcBef>
                          <a:spcPts val="225"/>
                        </a:spcBef>
                        <a:spcAft>
                          <a:spcPts val="0"/>
                        </a:spcAft>
                      </a:pPr>
                      <a:r>
                        <a:rPr lang="en-US" sz="1200" b="1" dirty="0">
                          <a:effectLst/>
                          <a:latin typeface="+mj-lt"/>
                          <a:ea typeface="Arial" panose="020B0604020202020204" pitchFamily="34" charset="0"/>
                          <a:cs typeface="Times New Roman" panose="02020603050405020304" pitchFamily="18" charset="0"/>
                        </a:rPr>
                        <a:t>OFFICE OF THE MEMBER ITO REGULATION 66 OF THE PSR, 2016</a:t>
                      </a:r>
                      <a:endParaRPr lang="en-US" sz="1200" dirty="0">
                        <a:effectLst/>
                        <a:latin typeface="+mj-lt"/>
                        <a:ea typeface="Arial" panose="020B06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xmlns="" val="10001"/>
                  </a:ext>
                </a:extLst>
              </a:tr>
              <a:tr h="235512">
                <a:tc gridSpan="2">
                  <a:txBody>
                    <a:bodyPr/>
                    <a:lstStyle/>
                    <a:p>
                      <a:pPr marL="50165" marR="0">
                        <a:spcBef>
                          <a:spcPts val="180"/>
                        </a:spcBef>
                        <a:spcAft>
                          <a:spcPts val="0"/>
                        </a:spcAft>
                      </a:pPr>
                      <a:r>
                        <a:rPr lang="en-US" sz="1300" dirty="0">
                          <a:effectLst/>
                          <a:latin typeface="+mj-lt"/>
                          <a:ea typeface="Arial" panose="020B0604020202020204" pitchFamily="34" charset="0"/>
                          <a:cs typeface="Times New Roman" panose="02020603050405020304" pitchFamily="18" charset="0"/>
                        </a:rPr>
                        <a:t>1 X Chief of Staff : SL 14</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50165" marR="0">
                        <a:spcBef>
                          <a:spcPts val="180"/>
                        </a:spcBef>
                        <a:spcAft>
                          <a:spcPts val="0"/>
                        </a:spcAft>
                      </a:pPr>
                      <a:r>
                        <a:rPr lang="en-US" sz="1300" dirty="0">
                          <a:effectLst/>
                          <a:latin typeface="+mj-lt"/>
                          <a:ea typeface="Arial" panose="020B0604020202020204" pitchFamily="34" charset="0"/>
                          <a:cs typeface="Times New Roman" panose="02020603050405020304" pitchFamily="18" charset="0"/>
                        </a:rPr>
                        <a:t>1 X Head of Office: SL 13</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50165" marR="0">
                        <a:spcBef>
                          <a:spcPts val="180"/>
                        </a:spcBef>
                        <a:spcAft>
                          <a:spcPts val="0"/>
                        </a:spcAft>
                      </a:pPr>
                      <a:r>
                        <a:rPr lang="en-US" sz="1300" dirty="0">
                          <a:effectLst/>
                          <a:latin typeface="+mj-lt"/>
                          <a:ea typeface="Arial" panose="020B0604020202020204" pitchFamily="34" charset="0"/>
                          <a:cs typeface="Times New Roman" panose="02020603050405020304" pitchFamily="18" charset="0"/>
                        </a:rPr>
                        <a:t>1 X Chief of Staff : SL 14</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50165" marR="0">
                        <a:spcBef>
                          <a:spcPts val="180"/>
                        </a:spcBef>
                        <a:spcAft>
                          <a:spcPts val="0"/>
                        </a:spcAft>
                      </a:pPr>
                      <a:r>
                        <a:rPr lang="en-US" sz="1300" dirty="0">
                          <a:effectLst/>
                          <a:latin typeface="+mj-lt"/>
                          <a:ea typeface="Arial" panose="020B0604020202020204" pitchFamily="34" charset="0"/>
                          <a:cs typeface="Times New Roman" panose="02020603050405020304" pitchFamily="18" charset="0"/>
                        </a:rPr>
                        <a:t>1 X Head of Office: SL 13</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xmlns="" val="10002"/>
                  </a:ext>
                </a:extLst>
              </a:tr>
              <a:tr h="456303">
                <a:tc gridSpan="2">
                  <a:txBody>
                    <a:bodyPr/>
                    <a:lstStyle/>
                    <a:p>
                      <a:pPr marL="50165" marR="0">
                        <a:spcBef>
                          <a:spcPts val="180"/>
                        </a:spcBef>
                        <a:spcAft>
                          <a:spcPts val="0"/>
                        </a:spcAft>
                      </a:pPr>
                      <a:r>
                        <a:rPr lang="en-US" sz="1300" dirty="0">
                          <a:effectLst/>
                          <a:latin typeface="+mj-lt"/>
                          <a:ea typeface="Arial" panose="020B0604020202020204" pitchFamily="34" charset="0"/>
                          <a:cs typeface="Times New Roman" panose="02020603050405020304" pitchFamily="18" charset="0"/>
                        </a:rPr>
                        <a:t>1 X Private and Appointment</a:t>
                      </a:r>
                    </a:p>
                    <a:p>
                      <a:pPr marL="50165" marR="0">
                        <a:spcBef>
                          <a:spcPts val="280"/>
                        </a:spcBef>
                        <a:spcAft>
                          <a:spcPts val="0"/>
                        </a:spcAft>
                      </a:pPr>
                      <a:r>
                        <a:rPr lang="en-US" sz="1300" dirty="0">
                          <a:effectLst/>
                          <a:latin typeface="+mj-lt"/>
                          <a:ea typeface="Arial" panose="020B0604020202020204" pitchFamily="34" charset="0"/>
                          <a:cs typeface="Times New Roman" panose="02020603050405020304" pitchFamily="18" charset="0"/>
                        </a:rPr>
                        <a:t>Secretary: SL 13</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50165" marR="0">
                        <a:spcBef>
                          <a:spcPts val="180"/>
                        </a:spcBef>
                        <a:spcAft>
                          <a:spcPts val="0"/>
                        </a:spcAft>
                      </a:pPr>
                      <a:r>
                        <a:rPr lang="en-US" sz="1300" dirty="0">
                          <a:effectLst/>
                          <a:latin typeface="+mj-lt"/>
                          <a:ea typeface="Arial" panose="020B0604020202020204" pitchFamily="34" charset="0"/>
                          <a:cs typeface="Times New Roman" panose="02020603050405020304" pitchFamily="18" charset="0"/>
                        </a:rPr>
                        <a:t>1 X Private and Appointment</a:t>
                      </a:r>
                    </a:p>
                    <a:p>
                      <a:pPr marL="50165" marR="0">
                        <a:spcBef>
                          <a:spcPts val="280"/>
                        </a:spcBef>
                        <a:spcAft>
                          <a:spcPts val="0"/>
                        </a:spcAft>
                      </a:pPr>
                      <a:r>
                        <a:rPr lang="en-US" sz="1300" dirty="0">
                          <a:effectLst/>
                          <a:latin typeface="+mj-lt"/>
                          <a:ea typeface="Arial" panose="020B0604020202020204" pitchFamily="34" charset="0"/>
                          <a:cs typeface="Times New Roman" panose="02020603050405020304" pitchFamily="18" charset="0"/>
                        </a:rPr>
                        <a:t>Secretary: SL 12</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50165" marR="0">
                        <a:spcBef>
                          <a:spcPts val="180"/>
                        </a:spcBef>
                        <a:spcAft>
                          <a:spcPts val="0"/>
                        </a:spcAft>
                      </a:pPr>
                      <a:r>
                        <a:rPr lang="en-US" sz="1300" dirty="0">
                          <a:effectLst/>
                          <a:latin typeface="+mj-lt"/>
                          <a:ea typeface="Arial" panose="020B0604020202020204" pitchFamily="34" charset="0"/>
                          <a:cs typeface="Times New Roman" panose="02020603050405020304" pitchFamily="18" charset="0"/>
                        </a:rPr>
                        <a:t>1 X Private and Appointment</a:t>
                      </a:r>
                    </a:p>
                    <a:p>
                      <a:pPr marL="50165" marR="0">
                        <a:spcBef>
                          <a:spcPts val="280"/>
                        </a:spcBef>
                        <a:spcAft>
                          <a:spcPts val="0"/>
                        </a:spcAft>
                      </a:pPr>
                      <a:r>
                        <a:rPr lang="en-US" sz="1300" dirty="0">
                          <a:effectLst/>
                          <a:latin typeface="+mj-lt"/>
                          <a:ea typeface="Arial" panose="020B0604020202020204" pitchFamily="34" charset="0"/>
                          <a:cs typeface="Times New Roman" panose="02020603050405020304" pitchFamily="18" charset="0"/>
                        </a:rPr>
                        <a:t>Secretary: SL 13</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50165" marR="0">
                        <a:spcBef>
                          <a:spcPts val="180"/>
                        </a:spcBef>
                        <a:spcAft>
                          <a:spcPts val="0"/>
                        </a:spcAft>
                      </a:pPr>
                      <a:r>
                        <a:rPr lang="en-US" sz="1300" dirty="0">
                          <a:effectLst/>
                          <a:latin typeface="+mj-lt"/>
                          <a:ea typeface="Arial" panose="020B0604020202020204" pitchFamily="34" charset="0"/>
                          <a:cs typeface="Times New Roman" panose="02020603050405020304" pitchFamily="18" charset="0"/>
                        </a:rPr>
                        <a:t>1 X Private and Appointment</a:t>
                      </a:r>
                    </a:p>
                    <a:p>
                      <a:pPr marL="50165" marR="0">
                        <a:spcBef>
                          <a:spcPts val="280"/>
                        </a:spcBef>
                        <a:spcAft>
                          <a:spcPts val="0"/>
                        </a:spcAft>
                      </a:pPr>
                      <a:r>
                        <a:rPr lang="en-US" sz="1300" dirty="0">
                          <a:effectLst/>
                          <a:latin typeface="+mj-lt"/>
                          <a:ea typeface="Arial" panose="020B0604020202020204" pitchFamily="34" charset="0"/>
                          <a:cs typeface="Times New Roman" panose="02020603050405020304" pitchFamily="18" charset="0"/>
                        </a:rPr>
                        <a:t>Secretary: SL 12</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xmlns="" val="10003"/>
                  </a:ext>
                </a:extLst>
              </a:tr>
              <a:tr h="456303">
                <a:tc gridSpan="2">
                  <a:txBody>
                    <a:bodyPr/>
                    <a:lstStyle/>
                    <a:p>
                      <a:pPr marL="50165" marR="0">
                        <a:spcBef>
                          <a:spcPts val="180"/>
                        </a:spcBef>
                        <a:spcAft>
                          <a:spcPts val="0"/>
                        </a:spcAft>
                      </a:pPr>
                      <a:r>
                        <a:rPr lang="en-US" sz="1300" dirty="0">
                          <a:effectLst/>
                          <a:latin typeface="+mj-lt"/>
                          <a:ea typeface="Arial" panose="020B0604020202020204" pitchFamily="34" charset="0"/>
                          <a:cs typeface="Times New Roman" panose="02020603050405020304" pitchFamily="18" charset="0"/>
                        </a:rPr>
                        <a:t>1 X Media Liaison Officer:</a:t>
                      </a:r>
                    </a:p>
                    <a:p>
                      <a:pPr marL="50165" marR="0">
                        <a:spcBef>
                          <a:spcPts val="280"/>
                        </a:spcBef>
                        <a:spcAft>
                          <a:spcPts val="0"/>
                        </a:spcAft>
                      </a:pPr>
                      <a:r>
                        <a:rPr lang="en-US" sz="1300" dirty="0">
                          <a:effectLst/>
                          <a:latin typeface="+mj-lt"/>
                          <a:ea typeface="Arial" panose="020B0604020202020204" pitchFamily="34" charset="0"/>
                          <a:cs typeface="Times New Roman" panose="02020603050405020304" pitchFamily="18" charset="0"/>
                        </a:rPr>
                        <a:t>SL 13</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spcBef>
                          <a:spcPts val="0"/>
                        </a:spcBef>
                        <a:spcAft>
                          <a:spcPts val="0"/>
                        </a:spcAft>
                      </a:pPr>
                      <a:r>
                        <a:rPr lang="en-US" sz="1300" dirty="0">
                          <a:effectLst/>
                          <a:latin typeface="+mj-lt"/>
                          <a:ea typeface="Arial" panose="020B0604020202020204" pitchFamily="34" charset="0"/>
                          <a:cs typeface="Arial" panose="020B0604020202020204" pitchFamily="34" charset="0"/>
                        </a:rPr>
                        <a:t> </a:t>
                      </a:r>
                      <a:endParaRPr lang="en-US" sz="1300" dirty="0">
                        <a:effectLst/>
                        <a:latin typeface="+mj-lt"/>
                        <a:ea typeface="Arial" panose="020B06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50165" marR="0">
                        <a:spcBef>
                          <a:spcPts val="180"/>
                        </a:spcBef>
                        <a:spcAft>
                          <a:spcPts val="0"/>
                        </a:spcAft>
                      </a:pPr>
                      <a:r>
                        <a:rPr lang="en-US" sz="1300" dirty="0">
                          <a:effectLst/>
                          <a:latin typeface="+mj-lt"/>
                          <a:ea typeface="Arial" panose="020B0604020202020204" pitchFamily="34" charset="0"/>
                          <a:cs typeface="Times New Roman" panose="02020603050405020304" pitchFamily="18" charset="0"/>
                        </a:rPr>
                        <a:t>1 X Media Liaison Officer:</a:t>
                      </a:r>
                    </a:p>
                    <a:p>
                      <a:pPr marL="50165" marR="0">
                        <a:spcBef>
                          <a:spcPts val="280"/>
                        </a:spcBef>
                        <a:spcAft>
                          <a:spcPts val="0"/>
                        </a:spcAft>
                      </a:pPr>
                      <a:r>
                        <a:rPr lang="en-US" sz="1300" dirty="0">
                          <a:effectLst/>
                          <a:latin typeface="+mj-lt"/>
                          <a:ea typeface="Arial" panose="020B0604020202020204" pitchFamily="34" charset="0"/>
                          <a:cs typeface="Times New Roman" panose="02020603050405020304" pitchFamily="18" charset="0"/>
                        </a:rPr>
                        <a:t>SL 13</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50165" marR="0">
                        <a:spcBef>
                          <a:spcPts val="180"/>
                        </a:spcBef>
                        <a:spcAft>
                          <a:spcPts val="0"/>
                        </a:spcAft>
                      </a:pPr>
                      <a:r>
                        <a:rPr lang="en-US" sz="1300" dirty="0">
                          <a:effectLst/>
                          <a:latin typeface="+mj-lt"/>
                          <a:ea typeface="Arial" panose="020B0604020202020204" pitchFamily="34" charset="0"/>
                          <a:cs typeface="Times New Roman" panose="02020603050405020304" pitchFamily="18" charset="0"/>
                        </a:rPr>
                        <a:t>1 X Media Liaison Officer:</a:t>
                      </a:r>
                    </a:p>
                    <a:p>
                      <a:pPr marL="50165" marR="0">
                        <a:spcBef>
                          <a:spcPts val="280"/>
                        </a:spcBef>
                        <a:spcAft>
                          <a:spcPts val="0"/>
                        </a:spcAft>
                      </a:pPr>
                      <a:r>
                        <a:rPr lang="en-US" sz="1300" dirty="0">
                          <a:effectLst/>
                          <a:latin typeface="+mj-lt"/>
                          <a:ea typeface="Arial" panose="020B0604020202020204" pitchFamily="34" charset="0"/>
                          <a:cs typeface="Times New Roman" panose="02020603050405020304" pitchFamily="18" charset="0"/>
                        </a:rPr>
                        <a:t>SL 12</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xmlns="" val="10004"/>
                  </a:ext>
                </a:extLst>
              </a:tr>
              <a:tr h="456303">
                <a:tc gridSpan="2">
                  <a:txBody>
                    <a:bodyPr/>
                    <a:lstStyle/>
                    <a:p>
                      <a:pPr marL="50165" marR="0">
                        <a:spcBef>
                          <a:spcPts val="180"/>
                        </a:spcBef>
                        <a:spcAft>
                          <a:spcPts val="0"/>
                        </a:spcAft>
                      </a:pPr>
                      <a:r>
                        <a:rPr lang="en-US" sz="1300" dirty="0">
                          <a:effectLst/>
                          <a:latin typeface="+mj-lt"/>
                          <a:ea typeface="Arial" panose="020B0604020202020204" pitchFamily="34" charset="0"/>
                          <a:cs typeface="Times New Roman" panose="02020603050405020304" pitchFamily="18" charset="0"/>
                        </a:rPr>
                        <a:t>1 X Parliamentary Officer:</a:t>
                      </a:r>
                    </a:p>
                    <a:p>
                      <a:pPr marL="50165" marR="0">
                        <a:spcBef>
                          <a:spcPts val="280"/>
                        </a:spcBef>
                        <a:spcAft>
                          <a:spcPts val="0"/>
                        </a:spcAft>
                      </a:pPr>
                      <a:r>
                        <a:rPr lang="en-US" sz="1300" dirty="0">
                          <a:effectLst/>
                          <a:latin typeface="+mj-lt"/>
                          <a:ea typeface="Arial" panose="020B0604020202020204" pitchFamily="34" charset="0"/>
                          <a:cs typeface="Times New Roman" panose="02020603050405020304" pitchFamily="18" charset="0"/>
                        </a:rPr>
                        <a:t>SL 13</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50165" marR="78105">
                        <a:lnSpc>
                          <a:spcPct val="93000"/>
                        </a:lnSpc>
                        <a:spcBef>
                          <a:spcPts val="225"/>
                        </a:spcBef>
                        <a:spcAft>
                          <a:spcPts val="0"/>
                        </a:spcAft>
                      </a:pPr>
                      <a:r>
                        <a:rPr lang="en-US" sz="1300" dirty="0">
                          <a:effectLst/>
                          <a:latin typeface="+mj-lt"/>
                          <a:ea typeface="Arial" panose="020B0604020202020204" pitchFamily="34" charset="0"/>
                          <a:cs typeface="Times New Roman" panose="02020603050405020304" pitchFamily="18" charset="0"/>
                        </a:rPr>
                        <a:t>1 X Parliamentary and Cabi- net Support: SL 11</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50165" marR="0">
                        <a:spcBef>
                          <a:spcPts val="180"/>
                        </a:spcBef>
                        <a:spcAft>
                          <a:spcPts val="0"/>
                        </a:spcAft>
                      </a:pPr>
                      <a:r>
                        <a:rPr lang="en-US" sz="1300" dirty="0">
                          <a:effectLst/>
                          <a:latin typeface="+mj-lt"/>
                          <a:ea typeface="Arial" panose="020B0604020202020204" pitchFamily="34" charset="0"/>
                          <a:cs typeface="Times New Roman" panose="02020603050405020304" pitchFamily="18" charset="0"/>
                        </a:rPr>
                        <a:t>1 X Legislature Officer: SL</a:t>
                      </a:r>
                    </a:p>
                    <a:p>
                      <a:pPr marL="50165" marR="0">
                        <a:spcBef>
                          <a:spcPts val="280"/>
                        </a:spcBef>
                        <a:spcAft>
                          <a:spcPts val="0"/>
                        </a:spcAft>
                      </a:pPr>
                      <a:r>
                        <a:rPr lang="en-US" sz="1300" dirty="0">
                          <a:effectLst/>
                          <a:latin typeface="+mj-lt"/>
                          <a:ea typeface="Arial" panose="020B0604020202020204" pitchFamily="34" charset="0"/>
                          <a:cs typeface="Times New Roman" panose="02020603050405020304" pitchFamily="18" charset="0"/>
                        </a:rPr>
                        <a:t>13</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spcBef>
                          <a:spcPts val="0"/>
                        </a:spcBef>
                        <a:spcAft>
                          <a:spcPts val="0"/>
                        </a:spcAft>
                      </a:pPr>
                      <a:r>
                        <a:rPr lang="en-US" sz="1300" dirty="0">
                          <a:effectLst/>
                          <a:latin typeface="+mj-lt"/>
                          <a:ea typeface="Arial" panose="020B0604020202020204" pitchFamily="34" charset="0"/>
                          <a:cs typeface="Arial" panose="020B0604020202020204" pitchFamily="34" charset="0"/>
                        </a:rPr>
                        <a:t> </a:t>
                      </a:r>
                      <a:endParaRPr lang="en-US" sz="1300" dirty="0">
                        <a:effectLst/>
                        <a:latin typeface="+mj-lt"/>
                        <a:ea typeface="Arial" panose="020B06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xmlns="" val="10005"/>
                  </a:ext>
                </a:extLst>
              </a:tr>
              <a:tr h="552901">
                <a:tc gridSpan="2">
                  <a:txBody>
                    <a:bodyPr/>
                    <a:lstStyle/>
                    <a:p>
                      <a:pPr marL="50165" marR="213995">
                        <a:lnSpc>
                          <a:spcPct val="93000"/>
                        </a:lnSpc>
                        <a:spcBef>
                          <a:spcPts val="225"/>
                        </a:spcBef>
                        <a:spcAft>
                          <a:spcPts val="0"/>
                        </a:spcAft>
                      </a:pPr>
                      <a:r>
                        <a:rPr lang="en-US" sz="1300" dirty="0">
                          <a:effectLst/>
                          <a:latin typeface="+mj-lt"/>
                          <a:ea typeface="Arial" panose="020B0604020202020204" pitchFamily="34" charset="0"/>
                          <a:cs typeface="Times New Roman" panose="02020603050405020304" pitchFamily="18" charset="0"/>
                        </a:rPr>
                        <a:t>1 X Community Outreach Officer: SL 11</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50165" marR="213360">
                        <a:lnSpc>
                          <a:spcPct val="93000"/>
                        </a:lnSpc>
                        <a:spcBef>
                          <a:spcPts val="225"/>
                        </a:spcBef>
                        <a:spcAft>
                          <a:spcPts val="0"/>
                        </a:spcAft>
                      </a:pPr>
                      <a:r>
                        <a:rPr lang="en-US" sz="1300" dirty="0">
                          <a:effectLst/>
                          <a:latin typeface="+mj-lt"/>
                          <a:ea typeface="Arial" panose="020B0604020202020204" pitchFamily="34" charset="0"/>
                          <a:cs typeface="Times New Roman" panose="02020603050405020304" pitchFamily="18" charset="0"/>
                        </a:rPr>
                        <a:t>1 X Community Outreach Officer: SL 11</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50165" marR="213995">
                        <a:lnSpc>
                          <a:spcPct val="93000"/>
                        </a:lnSpc>
                        <a:spcBef>
                          <a:spcPts val="225"/>
                        </a:spcBef>
                        <a:spcAft>
                          <a:spcPts val="0"/>
                        </a:spcAft>
                      </a:pPr>
                      <a:r>
                        <a:rPr lang="en-US" sz="1300" dirty="0">
                          <a:effectLst/>
                          <a:latin typeface="+mj-lt"/>
                          <a:ea typeface="Arial" panose="020B0604020202020204" pitchFamily="34" charset="0"/>
                          <a:cs typeface="Times New Roman" panose="02020603050405020304" pitchFamily="18" charset="0"/>
                        </a:rPr>
                        <a:t>1 X Community Outreach Officer: SL 11</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50165" marR="213360">
                        <a:lnSpc>
                          <a:spcPct val="93000"/>
                        </a:lnSpc>
                        <a:spcBef>
                          <a:spcPts val="225"/>
                        </a:spcBef>
                        <a:spcAft>
                          <a:spcPts val="0"/>
                        </a:spcAft>
                      </a:pPr>
                      <a:r>
                        <a:rPr lang="en-US" sz="1300" dirty="0">
                          <a:effectLst/>
                          <a:latin typeface="+mj-lt"/>
                          <a:ea typeface="Arial" panose="020B0604020202020204" pitchFamily="34" charset="0"/>
                          <a:cs typeface="Times New Roman" panose="02020603050405020304" pitchFamily="18" charset="0"/>
                        </a:rPr>
                        <a:t>1 X Community Outreach and Legislature Support: SL 11</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xmlns="" val="10006"/>
                  </a:ext>
                </a:extLst>
              </a:tr>
              <a:tr h="552901">
                <a:tc gridSpan="2">
                  <a:txBody>
                    <a:bodyPr/>
                    <a:lstStyle/>
                    <a:p>
                      <a:pPr marL="50165" marR="179705" algn="just">
                        <a:lnSpc>
                          <a:spcPct val="93000"/>
                        </a:lnSpc>
                        <a:spcBef>
                          <a:spcPts val="225"/>
                        </a:spcBef>
                        <a:spcAft>
                          <a:spcPts val="0"/>
                        </a:spcAft>
                      </a:pPr>
                      <a:r>
                        <a:rPr lang="en-US" sz="1300" dirty="0">
                          <a:effectLst/>
                          <a:latin typeface="+mj-lt"/>
                          <a:ea typeface="Arial" panose="020B0604020202020204" pitchFamily="34" charset="0"/>
                          <a:cs typeface="Times New Roman" panose="02020603050405020304" pitchFamily="18" charset="0"/>
                        </a:rPr>
                        <a:t>1 X Assistant</a:t>
                      </a:r>
                      <a:r>
                        <a:rPr lang="en-US" sz="1300" spc="-95" dirty="0">
                          <a:effectLst/>
                          <a:latin typeface="+mj-lt"/>
                          <a:ea typeface="Arial" panose="020B0604020202020204" pitchFamily="34" charset="0"/>
                          <a:cs typeface="Times New Roman" panose="02020603050405020304" pitchFamily="18" charset="0"/>
                        </a:rPr>
                        <a:t> </a:t>
                      </a:r>
                      <a:r>
                        <a:rPr lang="en-US" sz="1300" dirty="0">
                          <a:effectLst/>
                          <a:latin typeface="+mj-lt"/>
                          <a:ea typeface="Arial" panose="020B0604020202020204" pitchFamily="34" charset="0"/>
                          <a:cs typeface="Times New Roman" panose="02020603050405020304" pitchFamily="18" charset="0"/>
                        </a:rPr>
                        <a:t>Appointment and Administrative </a:t>
                      </a:r>
                      <a:r>
                        <a:rPr lang="en-US" sz="1300" spc="-15" dirty="0">
                          <a:effectLst/>
                          <a:latin typeface="+mj-lt"/>
                          <a:ea typeface="Arial" panose="020B0604020202020204" pitchFamily="34" charset="0"/>
                          <a:cs typeface="Times New Roman" panose="02020603050405020304" pitchFamily="18" charset="0"/>
                        </a:rPr>
                        <a:t>Secre- </a:t>
                      </a:r>
                      <a:r>
                        <a:rPr lang="en-US" sz="1300" dirty="0">
                          <a:effectLst/>
                          <a:latin typeface="+mj-lt"/>
                          <a:ea typeface="Arial" panose="020B0604020202020204" pitchFamily="34" charset="0"/>
                          <a:cs typeface="Times New Roman" panose="02020603050405020304" pitchFamily="18" charset="0"/>
                        </a:rPr>
                        <a:t>tary: SL</a:t>
                      </a:r>
                      <a:r>
                        <a:rPr lang="en-US" sz="1300" spc="-30" dirty="0">
                          <a:effectLst/>
                          <a:latin typeface="+mj-lt"/>
                          <a:ea typeface="Arial" panose="020B0604020202020204" pitchFamily="34" charset="0"/>
                          <a:cs typeface="Times New Roman" panose="02020603050405020304" pitchFamily="18" charset="0"/>
                        </a:rPr>
                        <a:t> </a:t>
                      </a:r>
                      <a:r>
                        <a:rPr lang="en-US" sz="1300" dirty="0">
                          <a:effectLst/>
                          <a:latin typeface="+mj-lt"/>
                          <a:ea typeface="Arial" panose="020B0604020202020204" pitchFamily="34" charset="0"/>
                          <a:cs typeface="Times New Roman" panose="02020603050405020304" pitchFamily="18" charset="0"/>
                        </a:rPr>
                        <a:t>9</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spcBef>
                          <a:spcPts val="0"/>
                        </a:spcBef>
                        <a:spcAft>
                          <a:spcPts val="0"/>
                        </a:spcAft>
                      </a:pPr>
                      <a:r>
                        <a:rPr lang="en-US" sz="1300" dirty="0">
                          <a:effectLst/>
                          <a:latin typeface="+mj-lt"/>
                          <a:ea typeface="Arial" panose="020B0604020202020204" pitchFamily="34" charset="0"/>
                          <a:cs typeface="Arial" panose="020B0604020202020204" pitchFamily="34" charset="0"/>
                        </a:rPr>
                        <a:t> </a:t>
                      </a:r>
                      <a:endParaRPr lang="en-US" sz="1300" dirty="0">
                        <a:effectLst/>
                        <a:latin typeface="+mj-lt"/>
                        <a:ea typeface="Arial" panose="020B06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50165" marR="19050">
                        <a:lnSpc>
                          <a:spcPct val="93000"/>
                        </a:lnSpc>
                        <a:spcBef>
                          <a:spcPts val="225"/>
                        </a:spcBef>
                        <a:spcAft>
                          <a:spcPts val="0"/>
                        </a:spcAft>
                      </a:pPr>
                      <a:r>
                        <a:rPr lang="en-US" sz="1300" dirty="0">
                          <a:effectLst/>
                          <a:latin typeface="+mj-lt"/>
                          <a:ea typeface="Arial" panose="020B0604020202020204" pitchFamily="34" charset="0"/>
                          <a:cs typeface="Times New Roman" panose="02020603050405020304" pitchFamily="18" charset="0"/>
                        </a:rPr>
                        <a:t>1 X Assistant Appointment and Administrative Secretary: SL 9</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spcBef>
                          <a:spcPts val="0"/>
                        </a:spcBef>
                        <a:spcAft>
                          <a:spcPts val="0"/>
                        </a:spcAft>
                      </a:pPr>
                      <a:r>
                        <a:rPr lang="en-US" sz="1300" dirty="0">
                          <a:effectLst/>
                          <a:latin typeface="+mj-lt"/>
                          <a:ea typeface="Arial" panose="020B0604020202020204" pitchFamily="34" charset="0"/>
                          <a:cs typeface="Arial" panose="020B0604020202020204" pitchFamily="34" charset="0"/>
                        </a:rPr>
                        <a:t> </a:t>
                      </a:r>
                      <a:endParaRPr lang="en-US" sz="1300" dirty="0">
                        <a:effectLst/>
                        <a:latin typeface="+mj-lt"/>
                        <a:ea typeface="Arial" panose="020B06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xmlns="" val="10007"/>
                  </a:ext>
                </a:extLst>
              </a:tr>
              <a:tr h="283852">
                <a:tc gridSpan="2">
                  <a:txBody>
                    <a:bodyPr/>
                    <a:lstStyle/>
                    <a:p>
                      <a:pPr marL="50165" marR="0">
                        <a:spcBef>
                          <a:spcPts val="180"/>
                        </a:spcBef>
                        <a:spcAft>
                          <a:spcPts val="0"/>
                        </a:spcAft>
                      </a:pPr>
                      <a:r>
                        <a:rPr lang="en-US" sz="1300" dirty="0">
                          <a:effectLst/>
                          <a:latin typeface="+mj-lt"/>
                          <a:ea typeface="Arial" panose="020B0604020202020204" pitchFamily="34" charset="0"/>
                          <a:cs typeface="Times New Roman" panose="02020603050405020304" pitchFamily="18" charset="0"/>
                        </a:rPr>
                        <a:t>1X Receptionist: SL 5</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50165" marR="0">
                        <a:spcBef>
                          <a:spcPts val="180"/>
                        </a:spcBef>
                        <a:spcAft>
                          <a:spcPts val="0"/>
                        </a:spcAft>
                      </a:pPr>
                      <a:r>
                        <a:rPr lang="en-US" sz="1300" dirty="0">
                          <a:effectLst/>
                          <a:latin typeface="+mj-lt"/>
                          <a:ea typeface="Arial" panose="020B0604020202020204" pitchFamily="34" charset="0"/>
                          <a:cs typeface="Times New Roman" panose="02020603050405020304" pitchFamily="18" charset="0"/>
                        </a:rPr>
                        <a:t>1X Receptionist: SL 5</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50165" marR="0">
                        <a:spcBef>
                          <a:spcPts val="180"/>
                        </a:spcBef>
                        <a:spcAft>
                          <a:spcPts val="0"/>
                        </a:spcAft>
                      </a:pPr>
                      <a:r>
                        <a:rPr lang="en-US" sz="1300" dirty="0">
                          <a:effectLst/>
                          <a:latin typeface="+mj-lt"/>
                          <a:ea typeface="Arial" panose="020B0604020202020204" pitchFamily="34" charset="0"/>
                          <a:cs typeface="Times New Roman" panose="02020603050405020304" pitchFamily="18" charset="0"/>
                        </a:rPr>
                        <a:t>1X Receptionist: SL 5</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50165" marR="0">
                        <a:spcBef>
                          <a:spcPts val="180"/>
                        </a:spcBef>
                        <a:spcAft>
                          <a:spcPts val="0"/>
                        </a:spcAft>
                      </a:pPr>
                      <a:r>
                        <a:rPr lang="en-US" sz="1300" b="0" dirty="0">
                          <a:effectLst/>
                          <a:latin typeface="+mj-lt"/>
                          <a:ea typeface="Arial" panose="020B0604020202020204" pitchFamily="34" charset="0"/>
                          <a:cs typeface="Times New Roman" panose="02020603050405020304" pitchFamily="18" charset="0"/>
                        </a:rPr>
                        <a:t>1X Receptionist: SL 5</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xmlns="" val="10008"/>
                  </a:ext>
                </a:extLst>
              </a:tr>
              <a:tr h="235512">
                <a:tc>
                  <a:txBody>
                    <a:bodyPr/>
                    <a:lstStyle/>
                    <a:p>
                      <a:pPr marL="50165" marR="0">
                        <a:spcBef>
                          <a:spcPts val="180"/>
                        </a:spcBef>
                        <a:spcAft>
                          <a:spcPts val="0"/>
                        </a:spcAft>
                      </a:pPr>
                      <a:r>
                        <a:rPr lang="en-US" sz="1300" b="1" dirty="0">
                          <a:effectLst/>
                          <a:latin typeface="+mj-lt"/>
                          <a:ea typeface="Arial" panose="020B0604020202020204" pitchFamily="34" charset="0"/>
                          <a:cs typeface="Times New Roman" panose="02020603050405020304" pitchFamily="18" charset="0"/>
                        </a:rPr>
                        <a:t>TOTAL</a:t>
                      </a:r>
                      <a:endParaRPr lang="en-US" sz="1300" dirty="0">
                        <a:effectLst/>
                        <a:latin typeface="+mj-lt"/>
                        <a:ea typeface="Arial" panose="020B06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165" marR="0">
                        <a:spcBef>
                          <a:spcPts val="180"/>
                        </a:spcBef>
                        <a:spcAft>
                          <a:spcPts val="0"/>
                        </a:spcAft>
                      </a:pPr>
                      <a:r>
                        <a:rPr lang="en-US" sz="1300" b="1" dirty="0">
                          <a:effectLst/>
                          <a:latin typeface="+mj-lt"/>
                          <a:ea typeface="Arial" panose="020B0604020202020204" pitchFamily="34" charset="0"/>
                          <a:cs typeface="Times New Roman" panose="02020603050405020304" pitchFamily="18" charset="0"/>
                        </a:rPr>
                        <a:t>7</a:t>
                      </a:r>
                      <a:endParaRPr lang="en-US" sz="1300" dirty="0">
                        <a:effectLst/>
                        <a:latin typeface="+mj-lt"/>
                        <a:ea typeface="Arial" panose="020B06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165" marR="0">
                        <a:spcBef>
                          <a:spcPts val="180"/>
                        </a:spcBef>
                        <a:spcAft>
                          <a:spcPts val="0"/>
                        </a:spcAft>
                      </a:pPr>
                      <a:r>
                        <a:rPr lang="en-US" sz="1300" b="1" dirty="0">
                          <a:effectLst/>
                          <a:latin typeface="+mj-lt"/>
                          <a:ea typeface="Arial" panose="020B0604020202020204" pitchFamily="34" charset="0"/>
                          <a:cs typeface="Times New Roman" panose="02020603050405020304" pitchFamily="18" charset="0"/>
                        </a:rPr>
                        <a:t>TOTAL</a:t>
                      </a:r>
                      <a:endParaRPr lang="en-US" sz="1300" dirty="0">
                        <a:effectLst/>
                        <a:latin typeface="+mj-lt"/>
                        <a:ea typeface="Arial" panose="020B06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165" marR="0">
                        <a:spcBef>
                          <a:spcPts val="180"/>
                        </a:spcBef>
                        <a:spcAft>
                          <a:spcPts val="0"/>
                        </a:spcAft>
                      </a:pPr>
                      <a:r>
                        <a:rPr lang="en-US" sz="1300" b="1" dirty="0">
                          <a:effectLst/>
                          <a:latin typeface="+mj-lt"/>
                          <a:ea typeface="Arial" panose="020B0604020202020204" pitchFamily="34" charset="0"/>
                          <a:cs typeface="Times New Roman" panose="02020603050405020304" pitchFamily="18" charset="0"/>
                        </a:rPr>
                        <a:t>5</a:t>
                      </a:r>
                      <a:endParaRPr lang="en-US" sz="1300" dirty="0">
                        <a:effectLst/>
                        <a:latin typeface="+mj-lt"/>
                        <a:ea typeface="Arial" panose="020B06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165" marR="0">
                        <a:spcBef>
                          <a:spcPts val="180"/>
                        </a:spcBef>
                        <a:spcAft>
                          <a:spcPts val="0"/>
                        </a:spcAft>
                      </a:pPr>
                      <a:r>
                        <a:rPr lang="en-US" sz="1300" b="1" dirty="0">
                          <a:effectLst/>
                          <a:latin typeface="+mj-lt"/>
                          <a:ea typeface="Arial" panose="020B0604020202020204" pitchFamily="34" charset="0"/>
                          <a:cs typeface="Times New Roman" panose="02020603050405020304" pitchFamily="18" charset="0"/>
                        </a:rPr>
                        <a:t>TOTAL</a:t>
                      </a:r>
                      <a:endParaRPr lang="en-US" sz="1300" dirty="0">
                        <a:effectLst/>
                        <a:latin typeface="+mj-lt"/>
                        <a:ea typeface="Arial" panose="020B06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165" marR="0">
                        <a:spcBef>
                          <a:spcPts val="180"/>
                        </a:spcBef>
                        <a:spcAft>
                          <a:spcPts val="0"/>
                        </a:spcAft>
                      </a:pPr>
                      <a:r>
                        <a:rPr lang="en-US" sz="1300" b="1" dirty="0">
                          <a:effectLst/>
                          <a:latin typeface="+mj-lt"/>
                          <a:ea typeface="Arial" panose="020B0604020202020204" pitchFamily="34" charset="0"/>
                          <a:cs typeface="Times New Roman" panose="02020603050405020304" pitchFamily="18" charset="0"/>
                        </a:rPr>
                        <a:t>7</a:t>
                      </a:r>
                      <a:endParaRPr lang="en-US" sz="1300" dirty="0">
                        <a:effectLst/>
                        <a:latin typeface="+mj-lt"/>
                        <a:ea typeface="Arial" panose="020B06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165" marR="0">
                        <a:spcBef>
                          <a:spcPts val="180"/>
                        </a:spcBef>
                        <a:spcAft>
                          <a:spcPts val="0"/>
                        </a:spcAft>
                      </a:pPr>
                      <a:r>
                        <a:rPr lang="en-US" sz="1300" b="1" dirty="0">
                          <a:effectLst/>
                          <a:latin typeface="+mj-lt"/>
                          <a:ea typeface="Arial" panose="020B0604020202020204" pitchFamily="34" charset="0"/>
                          <a:cs typeface="Times New Roman" panose="02020603050405020304" pitchFamily="18" charset="0"/>
                        </a:rPr>
                        <a:t>TOTAL</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165" marR="0">
                        <a:spcBef>
                          <a:spcPts val="180"/>
                        </a:spcBef>
                        <a:spcAft>
                          <a:spcPts val="0"/>
                        </a:spcAft>
                      </a:pPr>
                      <a:r>
                        <a:rPr lang="en-US" sz="1300" b="1" dirty="0">
                          <a:effectLst/>
                          <a:latin typeface="+mj-lt"/>
                          <a:ea typeface="Arial" panose="020B0604020202020204" pitchFamily="34" charset="0"/>
                          <a:cs typeface="Times New Roman" panose="02020603050405020304" pitchFamily="18" charset="0"/>
                        </a:rPr>
                        <a:t>5</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9"/>
                  </a:ext>
                </a:extLst>
              </a:tr>
            </a:tbl>
          </a:graphicData>
        </a:graphic>
      </p:graphicFrame>
      <p:sp>
        <p:nvSpPr>
          <p:cNvPr id="4" name="Slide Number Placeholder 3"/>
          <p:cNvSpPr>
            <a:spLocks noGrp="1"/>
          </p:cNvSpPr>
          <p:nvPr>
            <p:ph type="sldNum" sz="quarter" idx="12"/>
          </p:nvPr>
        </p:nvSpPr>
        <p:spPr/>
        <p:txBody>
          <a:bodyPr/>
          <a:lstStyle/>
          <a:p>
            <a:pPr>
              <a:defRPr/>
            </a:pPr>
            <a:fld id="{4E9250B9-2D58-49F2-9994-51915C2C0244}" type="slidenum">
              <a:rPr lang="en-US" altLang="en-US" smtClean="0"/>
              <a:pPr>
                <a:defRPr/>
              </a:pPr>
              <a:t>13</a:t>
            </a:fld>
            <a:endParaRPr lang="en-US" altLang="en-US" dirty="0"/>
          </a:p>
        </p:txBody>
      </p:sp>
    </p:spTree>
    <p:extLst>
      <p:ext uri="{BB962C8B-B14F-4D97-AF65-F5344CB8AC3E}">
        <p14:creationId xmlns:p14="http://schemas.microsoft.com/office/powerpoint/2010/main" xmlns="" val="31964546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476673"/>
            <a:ext cx="8968179" cy="1296144"/>
          </a:xfrm>
        </p:spPr>
        <p:txBody>
          <a:bodyPr/>
          <a:lstStyle/>
          <a:p>
            <a:r>
              <a:rPr lang="en-US" sz="2400" dirty="0">
                <a:solidFill>
                  <a:srgbClr val="990000"/>
                </a:solidFill>
                <a:latin typeface="Arial Black" panose="020B0A04020102020204" pitchFamily="34" charset="0"/>
              </a:rPr>
              <a:t>STAFF ESTABLISHMENT FOR THE PRIVATE OFFICE OF MEMBERS OF THE </a:t>
            </a:r>
            <a:r>
              <a:rPr lang="en-US" sz="2400" dirty="0" smtClean="0">
                <a:solidFill>
                  <a:srgbClr val="990000"/>
                </a:solidFill>
                <a:latin typeface="Arial Black" panose="020B0A04020102020204" pitchFamily="34" charset="0"/>
              </a:rPr>
              <a:t>EXECUTIVE cont.</a:t>
            </a:r>
            <a:endParaRPr lang="en-US" sz="2400" dirty="0">
              <a:solidFill>
                <a:srgbClr val="990000"/>
              </a:solidFill>
              <a:latin typeface="Arial Black" panose="020B0A04020102020204" pitchFamily="34"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1032508494"/>
              </p:ext>
            </p:extLst>
          </p:nvPr>
        </p:nvGraphicFramePr>
        <p:xfrm>
          <a:off x="179515" y="2218496"/>
          <a:ext cx="8712966" cy="4046991"/>
        </p:xfrm>
        <a:graphic>
          <a:graphicData uri="http://schemas.openxmlformats.org/drawingml/2006/table">
            <a:tbl>
              <a:tblPr firstRow="1" firstCol="1" lastRow="1" lastCol="1" bandRow="1" bandCol="1"/>
              <a:tblGrid>
                <a:gridCol w="1089242">
                  <a:extLst>
                    <a:ext uri="{9D8B030D-6E8A-4147-A177-3AD203B41FA5}">
                      <a16:colId xmlns:a16="http://schemas.microsoft.com/office/drawing/2014/main" xmlns="" val="20000"/>
                    </a:ext>
                  </a:extLst>
                </a:gridCol>
                <a:gridCol w="1089242">
                  <a:extLst>
                    <a:ext uri="{9D8B030D-6E8A-4147-A177-3AD203B41FA5}">
                      <a16:colId xmlns:a16="http://schemas.microsoft.com/office/drawing/2014/main" xmlns="" val="20001"/>
                    </a:ext>
                  </a:extLst>
                </a:gridCol>
                <a:gridCol w="1089242">
                  <a:extLst>
                    <a:ext uri="{9D8B030D-6E8A-4147-A177-3AD203B41FA5}">
                      <a16:colId xmlns:a16="http://schemas.microsoft.com/office/drawing/2014/main" xmlns="" val="20002"/>
                    </a:ext>
                  </a:extLst>
                </a:gridCol>
                <a:gridCol w="1089242">
                  <a:extLst>
                    <a:ext uri="{9D8B030D-6E8A-4147-A177-3AD203B41FA5}">
                      <a16:colId xmlns:a16="http://schemas.microsoft.com/office/drawing/2014/main" xmlns="" val="20003"/>
                    </a:ext>
                  </a:extLst>
                </a:gridCol>
                <a:gridCol w="1088272">
                  <a:extLst>
                    <a:ext uri="{9D8B030D-6E8A-4147-A177-3AD203B41FA5}">
                      <a16:colId xmlns:a16="http://schemas.microsoft.com/office/drawing/2014/main" xmlns="" val="20004"/>
                    </a:ext>
                  </a:extLst>
                </a:gridCol>
                <a:gridCol w="1089242">
                  <a:extLst>
                    <a:ext uri="{9D8B030D-6E8A-4147-A177-3AD203B41FA5}">
                      <a16:colId xmlns:a16="http://schemas.microsoft.com/office/drawing/2014/main" xmlns="" val="20005"/>
                    </a:ext>
                  </a:extLst>
                </a:gridCol>
                <a:gridCol w="1089242">
                  <a:extLst>
                    <a:ext uri="{9D8B030D-6E8A-4147-A177-3AD203B41FA5}">
                      <a16:colId xmlns:a16="http://schemas.microsoft.com/office/drawing/2014/main" xmlns="" val="20006"/>
                    </a:ext>
                  </a:extLst>
                </a:gridCol>
                <a:gridCol w="1089242">
                  <a:extLst>
                    <a:ext uri="{9D8B030D-6E8A-4147-A177-3AD203B41FA5}">
                      <a16:colId xmlns:a16="http://schemas.microsoft.com/office/drawing/2014/main" xmlns="" val="20007"/>
                    </a:ext>
                  </a:extLst>
                </a:gridCol>
              </a:tblGrid>
              <a:tr h="641671">
                <a:tc gridSpan="2">
                  <a:txBody>
                    <a:bodyPr/>
                    <a:lstStyle/>
                    <a:p>
                      <a:pPr marL="435610" marR="0">
                        <a:spcBef>
                          <a:spcPts val="180"/>
                        </a:spcBef>
                        <a:spcAft>
                          <a:spcPts val="0"/>
                        </a:spcAft>
                      </a:pPr>
                      <a:r>
                        <a:rPr lang="en-US" sz="1400" b="1" dirty="0">
                          <a:effectLst/>
                          <a:latin typeface="Arial" panose="020B0604020202020204" pitchFamily="34" charset="0"/>
                          <a:ea typeface="Arial" panose="020B0604020202020204" pitchFamily="34" charset="0"/>
                          <a:cs typeface="Times New Roman" panose="02020603050405020304" pitchFamily="18" charset="0"/>
                        </a:rPr>
                        <a:t>MINISTERS</a:t>
                      </a:r>
                      <a:endParaRPr lang="en-US" sz="24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216535" marR="0">
                        <a:spcBef>
                          <a:spcPts val="180"/>
                        </a:spcBef>
                        <a:spcAft>
                          <a:spcPts val="0"/>
                        </a:spcAft>
                      </a:pPr>
                      <a:r>
                        <a:rPr lang="en-US" sz="1400" b="1" dirty="0">
                          <a:effectLst/>
                          <a:latin typeface="Arial" panose="020B0604020202020204" pitchFamily="34" charset="0"/>
                          <a:ea typeface="Arial" panose="020B0604020202020204" pitchFamily="34" charset="0"/>
                          <a:cs typeface="Times New Roman" panose="02020603050405020304" pitchFamily="18" charset="0"/>
                        </a:rPr>
                        <a:t>DEPUTY MINISTERS</a:t>
                      </a:r>
                      <a:endParaRPr lang="en-US" sz="24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446405" marR="0">
                        <a:spcBef>
                          <a:spcPts val="180"/>
                        </a:spcBef>
                        <a:spcAft>
                          <a:spcPts val="0"/>
                        </a:spcAft>
                      </a:pPr>
                      <a:r>
                        <a:rPr lang="en-US" sz="1400" b="1" dirty="0">
                          <a:effectLst/>
                          <a:latin typeface="Arial" panose="020B0604020202020204" pitchFamily="34" charset="0"/>
                          <a:ea typeface="Arial" panose="020B0604020202020204" pitchFamily="34" charset="0"/>
                          <a:cs typeface="Times New Roman" panose="02020603050405020304" pitchFamily="18" charset="0"/>
                        </a:rPr>
                        <a:t>PREMIERS</a:t>
                      </a:r>
                      <a:endParaRPr lang="en-US" sz="24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179705" marR="163830" indent="-1905" algn="ctr">
                        <a:lnSpc>
                          <a:spcPct val="93000"/>
                        </a:lnSpc>
                        <a:spcBef>
                          <a:spcPts val="225"/>
                        </a:spcBef>
                        <a:spcAft>
                          <a:spcPts val="0"/>
                        </a:spcAft>
                      </a:pPr>
                      <a:r>
                        <a:rPr lang="en-US" sz="1400" b="1" dirty="0">
                          <a:effectLst/>
                          <a:latin typeface="Arial" panose="020B0604020202020204" pitchFamily="34" charset="0"/>
                          <a:ea typeface="Arial" panose="020B0604020202020204" pitchFamily="34" charset="0"/>
                          <a:cs typeface="Times New Roman" panose="02020603050405020304" pitchFamily="18" charset="0"/>
                        </a:rPr>
                        <a:t>MEMBERS OF THE EXECUTIVE COUNCIL (MEC)</a:t>
                      </a:r>
                      <a:endParaRPr lang="en-US" sz="24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xmlns="" val="10000"/>
                  </a:ext>
                </a:extLst>
              </a:tr>
              <a:tr h="585480">
                <a:tc gridSpan="2">
                  <a:txBody>
                    <a:bodyPr/>
                    <a:lstStyle/>
                    <a:p>
                      <a:pPr marL="50800" marR="95250">
                        <a:lnSpc>
                          <a:spcPct val="93000"/>
                        </a:lnSpc>
                        <a:spcBef>
                          <a:spcPts val="225"/>
                        </a:spcBef>
                        <a:spcAft>
                          <a:spcPts val="0"/>
                        </a:spcAft>
                      </a:pPr>
                      <a:r>
                        <a:rPr lang="en-US" sz="1200" b="1" dirty="0">
                          <a:effectLst/>
                          <a:latin typeface="Arial" panose="020B0604020202020204" pitchFamily="34" charset="0"/>
                          <a:ea typeface="Arial" panose="020B0604020202020204" pitchFamily="34" charset="0"/>
                          <a:cs typeface="Times New Roman" panose="02020603050405020304" pitchFamily="18" charset="0"/>
                        </a:rPr>
                        <a:t>OFFICE OF THE MEMBER ITO REGULATION 66 OF THE PSR, 2016</a:t>
                      </a:r>
                      <a:endParaRPr lang="en-US" sz="12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50800" marR="95250">
                        <a:lnSpc>
                          <a:spcPct val="93000"/>
                        </a:lnSpc>
                        <a:spcBef>
                          <a:spcPts val="225"/>
                        </a:spcBef>
                        <a:spcAft>
                          <a:spcPts val="0"/>
                        </a:spcAft>
                      </a:pPr>
                      <a:r>
                        <a:rPr lang="en-US" sz="1200" b="1" dirty="0">
                          <a:effectLst/>
                          <a:latin typeface="Arial" panose="020B0604020202020204" pitchFamily="34" charset="0"/>
                          <a:ea typeface="Arial" panose="020B0604020202020204" pitchFamily="34" charset="0"/>
                          <a:cs typeface="Times New Roman" panose="02020603050405020304" pitchFamily="18" charset="0"/>
                        </a:rPr>
                        <a:t>OFFICE OF THE MEMBER ITO REGULATION 66 OF THE PSR, 2016</a:t>
                      </a:r>
                      <a:endParaRPr lang="en-US" sz="12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50800" marR="94615">
                        <a:lnSpc>
                          <a:spcPct val="93000"/>
                        </a:lnSpc>
                        <a:spcBef>
                          <a:spcPts val="225"/>
                        </a:spcBef>
                        <a:spcAft>
                          <a:spcPts val="0"/>
                        </a:spcAft>
                      </a:pPr>
                      <a:r>
                        <a:rPr lang="en-US" sz="1200" b="1" dirty="0">
                          <a:effectLst/>
                          <a:latin typeface="Arial" panose="020B0604020202020204" pitchFamily="34" charset="0"/>
                          <a:ea typeface="Arial" panose="020B0604020202020204" pitchFamily="34" charset="0"/>
                          <a:cs typeface="Times New Roman" panose="02020603050405020304" pitchFamily="18" charset="0"/>
                        </a:rPr>
                        <a:t>OFFICE OF THE MEMBER ITO REGULATION 66 OF THE PSR, 2016</a:t>
                      </a:r>
                      <a:endParaRPr lang="en-US" sz="12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50800" marR="95250">
                        <a:lnSpc>
                          <a:spcPct val="93000"/>
                        </a:lnSpc>
                        <a:spcBef>
                          <a:spcPts val="225"/>
                        </a:spcBef>
                        <a:spcAft>
                          <a:spcPts val="0"/>
                        </a:spcAft>
                      </a:pPr>
                      <a:r>
                        <a:rPr lang="en-US" sz="1200" b="1" dirty="0">
                          <a:effectLst/>
                          <a:latin typeface="Arial" panose="020B0604020202020204" pitchFamily="34" charset="0"/>
                          <a:ea typeface="Arial" panose="020B0604020202020204" pitchFamily="34" charset="0"/>
                          <a:cs typeface="Times New Roman" panose="02020603050405020304" pitchFamily="18" charset="0"/>
                        </a:rPr>
                        <a:t>OFFICE OF THE MEMBER ITO REGULATION 66 OF THE PSR, 2016</a:t>
                      </a:r>
                      <a:endParaRPr lang="en-US" sz="12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xmlns="" val="10001"/>
                  </a:ext>
                </a:extLst>
              </a:tr>
              <a:tr h="213548">
                <a:tc gridSpan="2">
                  <a:txBody>
                    <a:bodyPr/>
                    <a:lstStyle/>
                    <a:p>
                      <a:pPr marL="50800" marR="0">
                        <a:spcBef>
                          <a:spcPts val="180"/>
                        </a:spcBef>
                        <a:spcAft>
                          <a:spcPts val="0"/>
                        </a:spcAft>
                      </a:pPr>
                      <a:r>
                        <a:rPr lang="en-US" sz="1300" b="1" dirty="0">
                          <a:solidFill>
                            <a:srgbClr val="0070C0"/>
                          </a:solidFill>
                          <a:effectLst/>
                          <a:latin typeface="Arial" panose="020B0604020202020204" pitchFamily="34" charset="0"/>
                          <a:ea typeface="Arial" panose="020B0604020202020204" pitchFamily="34" charset="0"/>
                          <a:cs typeface="Times New Roman" panose="02020603050405020304" pitchFamily="18" charset="0"/>
                        </a:rPr>
                        <a:t>2 X Household Aide: SL 3</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50800" marR="0">
                        <a:spcBef>
                          <a:spcPts val="180"/>
                        </a:spcBef>
                        <a:spcAft>
                          <a:spcPts val="0"/>
                        </a:spcAft>
                      </a:pPr>
                      <a:r>
                        <a:rPr lang="en-US" sz="1300" b="1" dirty="0">
                          <a:solidFill>
                            <a:srgbClr val="0070C0"/>
                          </a:solidFill>
                          <a:effectLst/>
                          <a:latin typeface="Arial" panose="020B0604020202020204" pitchFamily="34" charset="0"/>
                          <a:ea typeface="Arial" panose="020B0604020202020204" pitchFamily="34" charset="0"/>
                          <a:cs typeface="Times New Roman" panose="02020603050405020304" pitchFamily="18" charset="0"/>
                        </a:rPr>
                        <a:t>2 X Household Aide: SL 3</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50800" marR="0">
                        <a:spcBef>
                          <a:spcPts val="180"/>
                        </a:spcBef>
                        <a:spcAft>
                          <a:spcPts val="0"/>
                        </a:spcAft>
                      </a:pPr>
                      <a:r>
                        <a:rPr lang="en-US" sz="1300" b="1" dirty="0">
                          <a:solidFill>
                            <a:srgbClr val="0070C0"/>
                          </a:solidFill>
                          <a:effectLst/>
                          <a:latin typeface="Arial" panose="020B0604020202020204" pitchFamily="34" charset="0"/>
                          <a:ea typeface="Arial" panose="020B0604020202020204" pitchFamily="34" charset="0"/>
                          <a:cs typeface="Times New Roman" panose="02020603050405020304" pitchFamily="18" charset="0"/>
                        </a:rPr>
                        <a:t>1 X Household Aide: SL 3</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50800" marR="0">
                        <a:spcBef>
                          <a:spcPts val="180"/>
                        </a:spcBef>
                        <a:spcAft>
                          <a:spcPts val="0"/>
                        </a:spcAft>
                      </a:pPr>
                      <a:r>
                        <a:rPr lang="en-US" sz="1300" b="1" dirty="0">
                          <a:solidFill>
                            <a:srgbClr val="0070C0"/>
                          </a:solidFill>
                          <a:effectLst/>
                          <a:latin typeface="Arial" panose="020B0604020202020204" pitchFamily="34" charset="0"/>
                          <a:ea typeface="Arial" panose="020B0604020202020204" pitchFamily="34" charset="0"/>
                          <a:cs typeface="Times New Roman" panose="02020603050405020304" pitchFamily="18" charset="0"/>
                        </a:rPr>
                        <a:t>1 X Household Aide: SL 3</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xmlns="" val="10002"/>
                  </a:ext>
                </a:extLst>
              </a:tr>
              <a:tr h="213548">
                <a:tc>
                  <a:txBody>
                    <a:bodyPr/>
                    <a:lstStyle/>
                    <a:p>
                      <a:pPr marL="50800" marR="0">
                        <a:spcBef>
                          <a:spcPts val="180"/>
                        </a:spcBef>
                        <a:spcAft>
                          <a:spcPts val="0"/>
                        </a:spcAft>
                      </a:pPr>
                      <a:r>
                        <a:rPr lang="en-US" sz="1300" b="1" dirty="0" smtClean="0">
                          <a:effectLst/>
                          <a:latin typeface="Arial" panose="020B0604020202020204" pitchFamily="34" charset="0"/>
                          <a:ea typeface="Arial" panose="020B0604020202020204" pitchFamily="34" charset="0"/>
                          <a:cs typeface="Times New Roman" panose="02020603050405020304" pitchFamily="18" charset="0"/>
                        </a:rPr>
                        <a:t>Total</a:t>
                      </a:r>
                      <a:endParaRPr lang="en-US" sz="13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165" marR="0">
                        <a:spcBef>
                          <a:spcPts val="180"/>
                        </a:spcBef>
                        <a:spcAft>
                          <a:spcPts val="0"/>
                        </a:spcAft>
                      </a:pPr>
                      <a:r>
                        <a:rPr lang="en-US" sz="1300" b="1" dirty="0" smtClean="0">
                          <a:effectLst/>
                          <a:latin typeface="Arial" panose="020B0604020202020204" pitchFamily="34" charset="0"/>
                          <a:ea typeface="Arial" panose="020B0604020202020204" pitchFamily="34" charset="0"/>
                          <a:cs typeface="Times New Roman" panose="02020603050405020304" pitchFamily="18" charset="0"/>
                        </a:rPr>
                        <a:t>2</a:t>
                      </a:r>
                      <a:endParaRPr lang="en-US" sz="13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165" marR="0">
                        <a:spcBef>
                          <a:spcPts val="180"/>
                        </a:spcBef>
                        <a:spcAft>
                          <a:spcPts val="0"/>
                        </a:spcAft>
                      </a:pPr>
                      <a:r>
                        <a:rPr lang="en-US" sz="1300" b="1" dirty="0" smtClean="0">
                          <a:effectLst/>
                          <a:latin typeface="Arial" panose="020B0604020202020204" pitchFamily="34" charset="0"/>
                          <a:ea typeface="Arial" panose="020B0604020202020204" pitchFamily="34" charset="0"/>
                          <a:cs typeface="Times New Roman" panose="02020603050405020304" pitchFamily="18" charset="0"/>
                        </a:rPr>
                        <a:t>Total</a:t>
                      </a:r>
                      <a:endParaRPr lang="en-US" sz="13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165" marR="0">
                        <a:spcBef>
                          <a:spcPts val="180"/>
                        </a:spcBef>
                        <a:spcAft>
                          <a:spcPts val="0"/>
                        </a:spcAft>
                      </a:pPr>
                      <a:r>
                        <a:rPr lang="en-US" sz="1300" b="1" dirty="0" smtClean="0">
                          <a:effectLst/>
                          <a:latin typeface="Arial" panose="020B0604020202020204" pitchFamily="34" charset="0"/>
                          <a:ea typeface="Arial" panose="020B0604020202020204" pitchFamily="34" charset="0"/>
                          <a:cs typeface="Times New Roman" panose="02020603050405020304" pitchFamily="18" charset="0"/>
                        </a:rPr>
                        <a:t>2</a:t>
                      </a:r>
                      <a:endParaRPr lang="en-US" sz="13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165" marR="0">
                        <a:spcBef>
                          <a:spcPts val="180"/>
                        </a:spcBef>
                        <a:spcAft>
                          <a:spcPts val="0"/>
                        </a:spcAft>
                      </a:pPr>
                      <a:r>
                        <a:rPr lang="en-US" sz="1300" b="1" dirty="0" smtClean="0">
                          <a:effectLst/>
                          <a:latin typeface="Arial" panose="020B0604020202020204" pitchFamily="34" charset="0"/>
                          <a:ea typeface="Arial" panose="020B0604020202020204" pitchFamily="34" charset="0"/>
                          <a:cs typeface="Times New Roman" panose="02020603050405020304" pitchFamily="18" charset="0"/>
                        </a:rPr>
                        <a:t>Total</a:t>
                      </a:r>
                      <a:endParaRPr lang="en-US" sz="13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165" marR="0">
                        <a:spcBef>
                          <a:spcPts val="180"/>
                        </a:spcBef>
                        <a:spcAft>
                          <a:spcPts val="0"/>
                        </a:spcAft>
                      </a:pPr>
                      <a:r>
                        <a:rPr lang="en-US" sz="1300" b="1" dirty="0" smtClean="0">
                          <a:effectLst/>
                          <a:latin typeface="Arial" panose="020B0604020202020204" pitchFamily="34" charset="0"/>
                          <a:ea typeface="Arial" panose="020B0604020202020204" pitchFamily="34" charset="0"/>
                          <a:cs typeface="Times New Roman" panose="02020603050405020304" pitchFamily="18" charset="0"/>
                        </a:rPr>
                        <a:t>1</a:t>
                      </a:r>
                      <a:endParaRPr lang="en-US" sz="13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165" marR="0">
                        <a:spcBef>
                          <a:spcPts val="180"/>
                        </a:spcBef>
                        <a:spcAft>
                          <a:spcPts val="0"/>
                        </a:spcAft>
                      </a:pPr>
                      <a:r>
                        <a:rPr lang="en-US" sz="1300" b="1" dirty="0" smtClean="0">
                          <a:effectLst/>
                          <a:latin typeface="Arial" panose="020B0604020202020204" pitchFamily="34" charset="0"/>
                          <a:ea typeface="Arial" panose="020B0604020202020204" pitchFamily="34" charset="0"/>
                          <a:cs typeface="Times New Roman" panose="02020603050405020304" pitchFamily="18" charset="0"/>
                        </a:rPr>
                        <a:t>Total</a:t>
                      </a:r>
                      <a:endParaRPr lang="en-US" sz="13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0165" marR="0">
                        <a:spcBef>
                          <a:spcPts val="180"/>
                        </a:spcBef>
                        <a:spcAft>
                          <a:spcPts val="0"/>
                        </a:spcAft>
                      </a:pPr>
                      <a:r>
                        <a:rPr lang="en-US" sz="1300" b="1" dirty="0" smtClean="0">
                          <a:effectLst/>
                          <a:latin typeface="Arial" panose="020B0604020202020204" pitchFamily="34" charset="0"/>
                          <a:ea typeface="Arial" panose="020B0604020202020204" pitchFamily="34" charset="0"/>
                          <a:cs typeface="Times New Roman" panose="02020603050405020304" pitchFamily="18" charset="0"/>
                        </a:rPr>
                        <a:t>1</a:t>
                      </a:r>
                      <a:endParaRPr lang="en-US" sz="13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2292560">
                <a:tc gridSpan="8">
                  <a:txBody>
                    <a:bodyPr/>
                    <a:lstStyle/>
                    <a:p>
                      <a:pPr marL="171450" marR="74930" indent="-57150" algn="just">
                        <a:lnSpc>
                          <a:spcPct val="93000"/>
                        </a:lnSpc>
                        <a:spcBef>
                          <a:spcPts val="250"/>
                        </a:spcBef>
                        <a:spcAft>
                          <a:spcPts val="0"/>
                        </a:spcAft>
                      </a:pPr>
                      <a:endParaRPr lang="en-US" sz="1400" b="1" dirty="0" smtClean="0">
                        <a:effectLst/>
                        <a:latin typeface="Arial" panose="020B0604020202020204" pitchFamily="34" charset="0"/>
                        <a:ea typeface="Arial" panose="020B0604020202020204" pitchFamily="34" charset="0"/>
                        <a:cs typeface="Times New Roman" panose="02020603050405020304" pitchFamily="18" charset="0"/>
                      </a:endParaRPr>
                    </a:p>
                    <a:p>
                      <a:pPr marL="171450" marR="74930" indent="-57150" algn="just">
                        <a:lnSpc>
                          <a:spcPct val="93000"/>
                        </a:lnSpc>
                        <a:spcBef>
                          <a:spcPts val="250"/>
                        </a:spcBef>
                        <a:spcAft>
                          <a:spcPts val="0"/>
                        </a:spcAft>
                      </a:pPr>
                      <a:r>
                        <a:rPr lang="en-US" sz="1800" b="0" dirty="0" smtClean="0">
                          <a:effectLst/>
                          <a:latin typeface="Arial" panose="020B0604020202020204" pitchFamily="34" charset="0"/>
                          <a:ea typeface="Arial" panose="020B0604020202020204" pitchFamily="34" charset="0"/>
                          <a:cs typeface="Times New Roman" panose="02020603050405020304" pitchFamily="18" charset="0"/>
                        </a:rPr>
                        <a:t>Employees </a:t>
                      </a:r>
                      <a:r>
                        <a:rPr lang="en-US" sz="1800" b="0" dirty="0">
                          <a:effectLst/>
                          <a:latin typeface="Arial" panose="020B0604020202020204" pitchFamily="34" charset="0"/>
                          <a:ea typeface="Arial" panose="020B0604020202020204" pitchFamily="34" charset="0"/>
                          <a:cs typeface="Times New Roman" panose="02020603050405020304" pitchFamily="18" charset="0"/>
                        </a:rPr>
                        <a:t>who occupy posts in the Office of a Member reflected in Tables 1 and 2 above are subject to the </a:t>
                      </a:r>
                      <a:r>
                        <a:rPr lang="en-US" sz="1800" b="0" dirty="0" smtClean="0">
                          <a:effectLst/>
                          <a:latin typeface="Arial" panose="020B0604020202020204" pitchFamily="34" charset="0"/>
                          <a:ea typeface="Arial" panose="020B0604020202020204" pitchFamily="34" charset="0"/>
                          <a:cs typeface="Times New Roman" panose="02020603050405020304" pitchFamily="18" charset="0"/>
                        </a:rPr>
                        <a:t>following-</a:t>
                      </a:r>
                      <a:endParaRPr lang="en-US" sz="1800" b="0" dirty="0">
                        <a:effectLst/>
                        <a:latin typeface="Arial" panose="020B0604020202020204" pitchFamily="34" charset="0"/>
                        <a:ea typeface="Arial" panose="020B0604020202020204" pitchFamily="34" charset="0"/>
                        <a:cs typeface="Times New Roman" panose="02020603050405020304" pitchFamily="18" charset="0"/>
                      </a:endParaRPr>
                    </a:p>
                    <a:p>
                      <a:pPr marL="457200" marR="0" lvl="0" indent="-342900" algn="just">
                        <a:spcBef>
                          <a:spcPts val="0"/>
                        </a:spcBef>
                        <a:spcAft>
                          <a:spcPts val="0"/>
                        </a:spcAft>
                        <a:buFont typeface="+mj-lt"/>
                        <a:buAutoNum type="alphaLcParenR"/>
                      </a:pPr>
                      <a:r>
                        <a:rPr lang="en-US" sz="1800" b="0" dirty="0" smtClean="0">
                          <a:effectLst/>
                          <a:latin typeface="Arial" panose="020B0604020202020204" pitchFamily="34" charset="0"/>
                          <a:ea typeface="Arial" panose="020B0604020202020204" pitchFamily="34" charset="0"/>
                          <a:cs typeface="Times New Roman" panose="02020603050405020304" pitchFamily="18" charset="0"/>
                        </a:rPr>
                        <a:t>appointments</a:t>
                      </a:r>
                      <a:r>
                        <a:rPr lang="en-US" sz="1800" b="0" spc="-20" dirty="0" smtClean="0">
                          <a:effectLst/>
                          <a:latin typeface="Arial" panose="020B0604020202020204" pitchFamily="34" charset="0"/>
                          <a:ea typeface="Arial" panose="020B0604020202020204" pitchFamily="34" charset="0"/>
                          <a:cs typeface="Times New Roman" panose="02020603050405020304" pitchFamily="18" charset="0"/>
                        </a:rPr>
                        <a:t> </a:t>
                      </a:r>
                      <a:r>
                        <a:rPr lang="en-US" sz="1800" b="0" dirty="0">
                          <a:effectLst/>
                          <a:latin typeface="Arial" panose="020B0604020202020204" pitchFamily="34" charset="0"/>
                          <a:ea typeface="Arial" panose="020B0604020202020204" pitchFamily="34" charset="0"/>
                          <a:cs typeface="Times New Roman" panose="02020603050405020304" pitchFamily="18" charset="0"/>
                        </a:rPr>
                        <a:t>made</a:t>
                      </a:r>
                      <a:r>
                        <a:rPr lang="en-US" sz="1800" b="0" spc="-15" dirty="0">
                          <a:effectLst/>
                          <a:latin typeface="Arial" panose="020B0604020202020204" pitchFamily="34" charset="0"/>
                          <a:ea typeface="Arial" panose="020B0604020202020204" pitchFamily="34" charset="0"/>
                          <a:cs typeface="Times New Roman" panose="02020603050405020304" pitchFamily="18" charset="0"/>
                        </a:rPr>
                        <a:t> </a:t>
                      </a:r>
                      <a:r>
                        <a:rPr lang="en-US" sz="1800" b="0" dirty="0">
                          <a:effectLst/>
                          <a:latin typeface="Arial" panose="020B0604020202020204" pitchFamily="34" charset="0"/>
                          <a:ea typeface="Arial" panose="020B0604020202020204" pitchFamily="34" charset="0"/>
                          <a:cs typeface="Times New Roman" panose="02020603050405020304" pitchFamily="18" charset="0"/>
                        </a:rPr>
                        <a:t>in</a:t>
                      </a:r>
                      <a:r>
                        <a:rPr lang="en-US" sz="1800" b="0" spc="-10" dirty="0">
                          <a:effectLst/>
                          <a:latin typeface="Arial" panose="020B0604020202020204" pitchFamily="34" charset="0"/>
                          <a:ea typeface="Arial" panose="020B0604020202020204" pitchFamily="34" charset="0"/>
                          <a:cs typeface="Times New Roman" panose="02020603050405020304" pitchFamily="18" charset="0"/>
                        </a:rPr>
                        <a:t> </a:t>
                      </a:r>
                      <a:r>
                        <a:rPr lang="en-US" sz="1800" b="0" dirty="0">
                          <a:effectLst/>
                          <a:latin typeface="Arial" panose="020B0604020202020204" pitchFamily="34" charset="0"/>
                          <a:ea typeface="Arial" panose="020B0604020202020204" pitchFamily="34" charset="0"/>
                          <a:cs typeface="Times New Roman" panose="02020603050405020304" pitchFamily="18" charset="0"/>
                        </a:rPr>
                        <a:t>terms</a:t>
                      </a:r>
                      <a:r>
                        <a:rPr lang="en-US" sz="1800" b="0" spc="-10" dirty="0">
                          <a:effectLst/>
                          <a:latin typeface="Arial" panose="020B0604020202020204" pitchFamily="34" charset="0"/>
                          <a:ea typeface="Arial" panose="020B0604020202020204" pitchFamily="34" charset="0"/>
                          <a:cs typeface="Times New Roman" panose="02020603050405020304" pitchFamily="18" charset="0"/>
                        </a:rPr>
                        <a:t> </a:t>
                      </a:r>
                      <a:r>
                        <a:rPr lang="en-US" sz="1800" b="0" dirty="0">
                          <a:effectLst/>
                          <a:latin typeface="Arial" panose="020B0604020202020204" pitchFamily="34" charset="0"/>
                          <a:ea typeface="Arial" panose="020B0604020202020204" pitchFamily="34" charset="0"/>
                          <a:cs typeface="Times New Roman" panose="02020603050405020304" pitchFamily="18" charset="0"/>
                        </a:rPr>
                        <a:t>of</a:t>
                      </a:r>
                      <a:r>
                        <a:rPr lang="en-US" sz="1800" b="0" spc="-10" dirty="0">
                          <a:effectLst/>
                          <a:latin typeface="Arial" panose="020B0604020202020204" pitchFamily="34" charset="0"/>
                          <a:ea typeface="Arial" panose="020B0604020202020204" pitchFamily="34" charset="0"/>
                          <a:cs typeface="Times New Roman" panose="02020603050405020304" pitchFamily="18" charset="0"/>
                        </a:rPr>
                        <a:t> </a:t>
                      </a:r>
                      <a:r>
                        <a:rPr lang="en-US" sz="1800" b="0" dirty="0">
                          <a:effectLst/>
                          <a:latin typeface="Arial" panose="020B0604020202020204" pitchFamily="34" charset="0"/>
                          <a:ea typeface="Arial" panose="020B0604020202020204" pitchFamily="34" charset="0"/>
                          <a:cs typeface="Times New Roman" panose="02020603050405020304" pitchFamily="18" charset="0"/>
                        </a:rPr>
                        <a:t>section</a:t>
                      </a:r>
                      <a:r>
                        <a:rPr lang="en-US" sz="1800" b="0" spc="-15" dirty="0">
                          <a:effectLst/>
                          <a:latin typeface="Arial" panose="020B0604020202020204" pitchFamily="34" charset="0"/>
                          <a:ea typeface="Arial" panose="020B0604020202020204" pitchFamily="34" charset="0"/>
                          <a:cs typeface="Times New Roman" panose="02020603050405020304" pitchFamily="18" charset="0"/>
                        </a:rPr>
                        <a:t> </a:t>
                      </a:r>
                      <a:r>
                        <a:rPr lang="en-US" sz="1800" b="0" dirty="0">
                          <a:effectLst/>
                          <a:latin typeface="Arial" panose="020B0604020202020204" pitchFamily="34" charset="0"/>
                          <a:ea typeface="Arial" panose="020B0604020202020204" pitchFamily="34" charset="0"/>
                          <a:cs typeface="Times New Roman" panose="02020603050405020304" pitchFamily="18" charset="0"/>
                        </a:rPr>
                        <a:t>9</a:t>
                      </a:r>
                      <a:r>
                        <a:rPr lang="en-US" sz="1800" b="0" spc="-15" dirty="0">
                          <a:effectLst/>
                          <a:latin typeface="Arial" panose="020B0604020202020204" pitchFamily="34" charset="0"/>
                          <a:ea typeface="Arial" panose="020B0604020202020204" pitchFamily="34" charset="0"/>
                          <a:cs typeface="Times New Roman" panose="02020603050405020304" pitchFamily="18" charset="0"/>
                        </a:rPr>
                        <a:t> </a:t>
                      </a:r>
                      <a:r>
                        <a:rPr lang="en-US" sz="1800" b="0" dirty="0">
                          <a:effectLst/>
                          <a:latin typeface="Arial" panose="020B0604020202020204" pitchFamily="34" charset="0"/>
                          <a:ea typeface="Arial" panose="020B0604020202020204" pitchFamily="34" charset="0"/>
                          <a:cs typeface="Times New Roman" panose="02020603050405020304" pitchFamily="18" charset="0"/>
                        </a:rPr>
                        <a:t>of</a:t>
                      </a:r>
                      <a:r>
                        <a:rPr lang="en-US" sz="1800" b="0" spc="-10" dirty="0">
                          <a:effectLst/>
                          <a:latin typeface="Arial" panose="020B0604020202020204" pitchFamily="34" charset="0"/>
                          <a:ea typeface="Arial" panose="020B0604020202020204" pitchFamily="34" charset="0"/>
                          <a:cs typeface="Times New Roman" panose="02020603050405020304" pitchFamily="18" charset="0"/>
                        </a:rPr>
                        <a:t> </a:t>
                      </a:r>
                      <a:r>
                        <a:rPr lang="en-US" sz="1800" b="0" dirty="0">
                          <a:effectLst/>
                          <a:latin typeface="Arial" panose="020B0604020202020204" pitchFamily="34" charset="0"/>
                          <a:ea typeface="Arial" panose="020B0604020202020204" pitchFamily="34" charset="0"/>
                          <a:cs typeface="Times New Roman" panose="02020603050405020304" pitchFamily="18" charset="0"/>
                        </a:rPr>
                        <a:t>the</a:t>
                      </a:r>
                      <a:r>
                        <a:rPr lang="en-US" sz="1800" b="0" spc="-10" dirty="0">
                          <a:effectLst/>
                          <a:latin typeface="Arial" panose="020B0604020202020204" pitchFamily="34" charset="0"/>
                          <a:ea typeface="Arial" panose="020B0604020202020204" pitchFamily="34" charset="0"/>
                          <a:cs typeface="Times New Roman" panose="02020603050405020304" pitchFamily="18" charset="0"/>
                        </a:rPr>
                        <a:t> </a:t>
                      </a:r>
                      <a:r>
                        <a:rPr lang="en-US" sz="1800" b="0" dirty="0">
                          <a:effectLst/>
                          <a:latin typeface="Arial" panose="020B0604020202020204" pitchFamily="34" charset="0"/>
                          <a:ea typeface="Arial" panose="020B0604020202020204" pitchFamily="34" charset="0"/>
                          <a:cs typeface="Times New Roman" panose="02020603050405020304" pitchFamily="18" charset="0"/>
                        </a:rPr>
                        <a:t>Public</a:t>
                      </a:r>
                      <a:r>
                        <a:rPr lang="en-US" sz="1800" b="0" spc="-15" dirty="0">
                          <a:effectLst/>
                          <a:latin typeface="Arial" panose="020B0604020202020204" pitchFamily="34" charset="0"/>
                          <a:ea typeface="Arial" panose="020B0604020202020204" pitchFamily="34" charset="0"/>
                          <a:cs typeface="Times New Roman" panose="02020603050405020304" pitchFamily="18" charset="0"/>
                        </a:rPr>
                        <a:t> </a:t>
                      </a:r>
                      <a:r>
                        <a:rPr lang="en-US" sz="1800" b="0" dirty="0">
                          <a:effectLst/>
                          <a:latin typeface="Arial" panose="020B0604020202020204" pitchFamily="34" charset="0"/>
                          <a:ea typeface="Arial" panose="020B0604020202020204" pitchFamily="34" charset="0"/>
                          <a:cs typeface="Times New Roman" panose="02020603050405020304" pitchFamily="18" charset="0"/>
                        </a:rPr>
                        <a:t>Service</a:t>
                      </a:r>
                      <a:r>
                        <a:rPr lang="en-US" sz="1800" b="0" spc="-40" dirty="0">
                          <a:effectLst/>
                          <a:latin typeface="Arial" panose="020B0604020202020204" pitchFamily="34" charset="0"/>
                          <a:ea typeface="Arial" panose="020B0604020202020204" pitchFamily="34" charset="0"/>
                          <a:cs typeface="Times New Roman" panose="02020603050405020304" pitchFamily="18" charset="0"/>
                        </a:rPr>
                        <a:t> </a:t>
                      </a:r>
                      <a:r>
                        <a:rPr lang="en-US" sz="1800" b="0" dirty="0">
                          <a:effectLst/>
                          <a:latin typeface="Arial" panose="020B0604020202020204" pitchFamily="34" charset="0"/>
                          <a:ea typeface="Arial" panose="020B0604020202020204" pitchFamily="34" charset="0"/>
                          <a:cs typeface="Times New Roman" panose="02020603050405020304" pitchFamily="18" charset="0"/>
                        </a:rPr>
                        <a:t>Act</a:t>
                      </a:r>
                      <a:r>
                        <a:rPr lang="en-US" sz="1800" b="0" spc="-15" dirty="0">
                          <a:effectLst/>
                          <a:latin typeface="Arial" panose="020B0604020202020204" pitchFamily="34" charset="0"/>
                          <a:ea typeface="Arial" panose="020B0604020202020204" pitchFamily="34" charset="0"/>
                          <a:cs typeface="Times New Roman" panose="02020603050405020304" pitchFamily="18" charset="0"/>
                        </a:rPr>
                        <a:t> </a:t>
                      </a:r>
                      <a:r>
                        <a:rPr lang="en-US" sz="1800" b="0" dirty="0">
                          <a:effectLst/>
                          <a:latin typeface="Arial" panose="020B0604020202020204" pitchFamily="34" charset="0"/>
                          <a:ea typeface="Arial" panose="020B0604020202020204" pitchFamily="34" charset="0"/>
                          <a:cs typeface="Times New Roman" panose="02020603050405020304" pitchFamily="18" charset="0"/>
                        </a:rPr>
                        <a:t>must</a:t>
                      </a:r>
                      <a:r>
                        <a:rPr lang="en-US" sz="1800" b="0" spc="-20" dirty="0">
                          <a:effectLst/>
                          <a:latin typeface="Arial" panose="020B0604020202020204" pitchFamily="34" charset="0"/>
                          <a:ea typeface="Arial" panose="020B0604020202020204" pitchFamily="34" charset="0"/>
                          <a:cs typeface="Times New Roman" panose="02020603050405020304" pitchFamily="18" charset="0"/>
                        </a:rPr>
                        <a:t> </a:t>
                      </a:r>
                      <a:r>
                        <a:rPr lang="en-US" sz="1800" b="0" dirty="0">
                          <a:effectLst/>
                          <a:latin typeface="Arial" panose="020B0604020202020204" pitchFamily="34" charset="0"/>
                          <a:ea typeface="Arial" panose="020B0604020202020204" pitchFamily="34" charset="0"/>
                          <a:cs typeface="Times New Roman" panose="02020603050405020304" pitchFamily="18" charset="0"/>
                        </a:rPr>
                        <a:t>be</a:t>
                      </a:r>
                      <a:r>
                        <a:rPr lang="en-US" sz="1800" b="0" spc="-10" dirty="0">
                          <a:effectLst/>
                          <a:latin typeface="Arial" panose="020B0604020202020204" pitchFamily="34" charset="0"/>
                          <a:ea typeface="Arial" panose="020B0604020202020204" pitchFamily="34" charset="0"/>
                          <a:cs typeface="Times New Roman" panose="02020603050405020304" pitchFamily="18" charset="0"/>
                        </a:rPr>
                        <a:t> </a:t>
                      </a:r>
                      <a:r>
                        <a:rPr lang="en-US" sz="1800" b="0" dirty="0">
                          <a:effectLst/>
                          <a:latin typeface="Arial" panose="020B0604020202020204" pitchFamily="34" charset="0"/>
                          <a:ea typeface="Arial" panose="020B0604020202020204" pitchFamily="34" charset="0"/>
                          <a:cs typeface="Times New Roman" panose="02020603050405020304" pitchFamily="18" charset="0"/>
                        </a:rPr>
                        <a:t>done</a:t>
                      </a:r>
                      <a:r>
                        <a:rPr lang="en-US" sz="1800" b="0" spc="-10" dirty="0">
                          <a:effectLst/>
                          <a:latin typeface="Arial" panose="020B0604020202020204" pitchFamily="34" charset="0"/>
                          <a:ea typeface="Arial" panose="020B0604020202020204" pitchFamily="34" charset="0"/>
                          <a:cs typeface="Times New Roman" panose="02020603050405020304" pitchFamily="18" charset="0"/>
                        </a:rPr>
                        <a:t> </a:t>
                      </a:r>
                      <a:r>
                        <a:rPr lang="en-US" sz="1800" b="0" dirty="0">
                          <a:effectLst/>
                          <a:latin typeface="Arial" panose="020B0604020202020204" pitchFamily="34" charset="0"/>
                          <a:ea typeface="Arial" panose="020B0604020202020204" pitchFamily="34" charset="0"/>
                          <a:cs typeface="Times New Roman" panose="02020603050405020304" pitchFamily="18" charset="0"/>
                        </a:rPr>
                        <a:t>with</a:t>
                      </a:r>
                      <a:r>
                        <a:rPr lang="en-US" sz="1800" b="0" spc="-10" dirty="0">
                          <a:effectLst/>
                          <a:latin typeface="Arial" panose="020B0604020202020204" pitchFamily="34" charset="0"/>
                          <a:ea typeface="Arial" panose="020B0604020202020204" pitchFamily="34" charset="0"/>
                          <a:cs typeface="Times New Roman" panose="02020603050405020304" pitchFamily="18" charset="0"/>
                        </a:rPr>
                        <a:t> </a:t>
                      </a:r>
                      <a:r>
                        <a:rPr lang="en-US" sz="1800" b="0" dirty="0">
                          <a:effectLst/>
                          <a:latin typeface="Arial" panose="020B0604020202020204" pitchFamily="34" charset="0"/>
                          <a:ea typeface="Arial" panose="020B0604020202020204" pitchFamily="34" charset="0"/>
                          <a:cs typeface="Times New Roman" panose="02020603050405020304" pitchFamily="18" charset="0"/>
                        </a:rPr>
                        <a:t>regard</a:t>
                      </a:r>
                      <a:r>
                        <a:rPr lang="en-US" sz="1800" b="0" spc="-15" dirty="0">
                          <a:effectLst/>
                          <a:latin typeface="Arial" panose="020B0604020202020204" pitchFamily="34" charset="0"/>
                          <a:ea typeface="Arial" panose="020B0604020202020204" pitchFamily="34" charset="0"/>
                          <a:cs typeface="Times New Roman" panose="02020603050405020304" pitchFamily="18" charset="0"/>
                        </a:rPr>
                        <a:t> </a:t>
                      </a:r>
                      <a:r>
                        <a:rPr lang="en-US" sz="1800" b="0" dirty="0">
                          <a:effectLst/>
                          <a:latin typeface="Arial" panose="020B0604020202020204" pitchFamily="34" charset="0"/>
                          <a:ea typeface="Arial" panose="020B0604020202020204" pitchFamily="34" charset="0"/>
                          <a:cs typeface="Times New Roman" panose="02020603050405020304" pitchFamily="18" charset="0"/>
                        </a:rPr>
                        <a:t>to</a:t>
                      </a:r>
                      <a:r>
                        <a:rPr lang="en-US" sz="1800" b="0" spc="-10" dirty="0">
                          <a:effectLst/>
                          <a:latin typeface="Arial" panose="020B0604020202020204" pitchFamily="34" charset="0"/>
                          <a:ea typeface="Arial" panose="020B0604020202020204" pitchFamily="34" charset="0"/>
                          <a:cs typeface="Times New Roman" panose="02020603050405020304" pitchFamily="18" charset="0"/>
                        </a:rPr>
                        <a:t> </a:t>
                      </a:r>
                      <a:r>
                        <a:rPr lang="en-US" sz="1800" b="0" dirty="0">
                          <a:effectLst/>
                          <a:latin typeface="Arial" panose="020B0604020202020204" pitchFamily="34" charset="0"/>
                          <a:ea typeface="Arial" panose="020B0604020202020204" pitchFamily="34" charset="0"/>
                          <a:cs typeface="Times New Roman" panose="02020603050405020304" pitchFamily="18" charset="0"/>
                        </a:rPr>
                        <a:t>Regulation 66 of the Public Service Regulations, 2016 </a:t>
                      </a:r>
                      <a:r>
                        <a:rPr lang="en-US" sz="1800" b="0" i="1" dirty="0">
                          <a:solidFill>
                            <a:srgbClr val="0070C0"/>
                          </a:solidFill>
                          <a:effectLst/>
                          <a:latin typeface="Arial" panose="020B0604020202020204" pitchFamily="34" charset="0"/>
                          <a:ea typeface="Arial" panose="020B0604020202020204" pitchFamily="34" charset="0"/>
                          <a:cs typeface="Times New Roman" panose="02020603050405020304" pitchFamily="18" charset="0"/>
                        </a:rPr>
                        <a:t>and must be linked to the term of office of the Member</a:t>
                      </a:r>
                      <a:r>
                        <a:rPr lang="en-US" sz="1800" b="0" dirty="0">
                          <a:effectLst/>
                          <a:latin typeface="Arial" panose="020B0604020202020204" pitchFamily="34" charset="0"/>
                          <a:ea typeface="Arial" panose="020B0604020202020204" pitchFamily="34" charset="0"/>
                          <a:cs typeface="Times New Roman" panose="02020603050405020304" pitchFamily="18" charset="0"/>
                        </a:rPr>
                        <a:t>;</a:t>
                      </a:r>
                      <a:r>
                        <a:rPr lang="en-US" sz="1800" b="0" spc="-115" dirty="0">
                          <a:effectLst/>
                          <a:latin typeface="Arial" panose="020B0604020202020204" pitchFamily="34" charset="0"/>
                          <a:ea typeface="Arial" panose="020B0604020202020204" pitchFamily="34" charset="0"/>
                          <a:cs typeface="Times New Roman" panose="02020603050405020304" pitchFamily="18" charset="0"/>
                        </a:rPr>
                        <a:t> </a:t>
                      </a:r>
                      <a:r>
                        <a:rPr lang="en-US" sz="1800" b="0" dirty="0" smtClean="0">
                          <a:effectLst/>
                          <a:latin typeface="Arial" panose="020B0604020202020204" pitchFamily="34" charset="0"/>
                          <a:ea typeface="Arial" panose="020B0604020202020204" pitchFamily="34" charset="0"/>
                          <a:cs typeface="Times New Roman" panose="02020603050405020304" pitchFamily="18" charset="0"/>
                        </a:rPr>
                        <a:t>and</a:t>
                      </a:r>
                    </a:p>
                    <a:p>
                      <a:pPr marL="457200" marR="0" lvl="0" indent="-342900" algn="just">
                        <a:spcBef>
                          <a:spcPts val="0"/>
                        </a:spcBef>
                        <a:spcAft>
                          <a:spcPts val="0"/>
                        </a:spcAft>
                        <a:buFont typeface="+mj-lt"/>
                        <a:buAutoNum type="alphaLcParenR"/>
                      </a:pPr>
                      <a:r>
                        <a:rPr lang="en-US" sz="1800" b="0" dirty="0" smtClean="0">
                          <a:effectLst/>
                          <a:latin typeface="Arial" panose="020B0604020202020204" pitchFamily="34" charset="0"/>
                          <a:ea typeface="Arial" panose="020B0604020202020204" pitchFamily="34" charset="0"/>
                          <a:cs typeface="Times New Roman" panose="02020603050405020304" pitchFamily="18" charset="0"/>
                        </a:rPr>
                        <a:t>employees</a:t>
                      </a:r>
                      <a:r>
                        <a:rPr lang="en-US" sz="1800" b="0" spc="-20" dirty="0" smtClean="0">
                          <a:effectLst/>
                          <a:latin typeface="Arial" panose="020B0604020202020204" pitchFamily="34" charset="0"/>
                          <a:ea typeface="Arial" panose="020B0604020202020204" pitchFamily="34" charset="0"/>
                          <a:cs typeface="Times New Roman" panose="02020603050405020304" pitchFamily="18" charset="0"/>
                        </a:rPr>
                        <a:t> </a:t>
                      </a:r>
                      <a:r>
                        <a:rPr lang="en-US" sz="1800" b="0" dirty="0">
                          <a:effectLst/>
                          <a:latin typeface="Arial" panose="020B0604020202020204" pitchFamily="34" charset="0"/>
                          <a:ea typeface="Arial" panose="020B0604020202020204" pitchFamily="34" charset="0"/>
                          <a:cs typeface="Times New Roman" panose="02020603050405020304" pitchFamily="18" charset="0"/>
                        </a:rPr>
                        <a:t>shall,</a:t>
                      </a:r>
                      <a:r>
                        <a:rPr lang="en-US" sz="1800" b="0" spc="-20" dirty="0">
                          <a:effectLst/>
                          <a:latin typeface="Arial" panose="020B0604020202020204" pitchFamily="34" charset="0"/>
                          <a:ea typeface="Arial" panose="020B0604020202020204" pitchFamily="34" charset="0"/>
                          <a:cs typeface="Times New Roman" panose="02020603050405020304" pitchFamily="18" charset="0"/>
                        </a:rPr>
                        <a:t> </a:t>
                      </a:r>
                      <a:r>
                        <a:rPr lang="en-US" sz="1800" b="0" dirty="0">
                          <a:effectLst/>
                          <a:latin typeface="Arial" panose="020B0604020202020204" pitchFamily="34" charset="0"/>
                          <a:ea typeface="Arial" panose="020B0604020202020204" pitchFamily="34" charset="0"/>
                          <a:cs typeface="Times New Roman" panose="02020603050405020304" pitchFamily="18" charset="0"/>
                        </a:rPr>
                        <a:t>subject</a:t>
                      </a:r>
                      <a:r>
                        <a:rPr lang="en-US" sz="1800" b="0" spc="-20" dirty="0">
                          <a:effectLst/>
                          <a:latin typeface="Arial" panose="020B0604020202020204" pitchFamily="34" charset="0"/>
                          <a:ea typeface="Arial" panose="020B0604020202020204" pitchFamily="34" charset="0"/>
                          <a:cs typeface="Times New Roman" panose="02020603050405020304" pitchFamily="18" charset="0"/>
                        </a:rPr>
                        <a:t> </a:t>
                      </a:r>
                      <a:r>
                        <a:rPr lang="en-US" sz="1800" b="0" dirty="0">
                          <a:effectLst/>
                          <a:latin typeface="Arial" panose="020B0604020202020204" pitchFamily="34" charset="0"/>
                          <a:ea typeface="Arial" panose="020B0604020202020204" pitchFamily="34" charset="0"/>
                          <a:cs typeface="Times New Roman" panose="02020603050405020304" pitchFamily="18" charset="0"/>
                        </a:rPr>
                        <a:t>to</a:t>
                      </a:r>
                      <a:r>
                        <a:rPr lang="en-US" sz="1800" b="0" spc="-15" dirty="0">
                          <a:effectLst/>
                          <a:latin typeface="Arial" panose="020B0604020202020204" pitchFamily="34" charset="0"/>
                          <a:ea typeface="Arial" panose="020B0604020202020204" pitchFamily="34" charset="0"/>
                          <a:cs typeface="Times New Roman" panose="02020603050405020304" pitchFamily="18" charset="0"/>
                        </a:rPr>
                        <a:t> </a:t>
                      </a:r>
                      <a:r>
                        <a:rPr lang="en-US" sz="1800" b="0" dirty="0">
                          <a:effectLst/>
                          <a:latin typeface="Arial" panose="020B0604020202020204" pitchFamily="34" charset="0"/>
                          <a:ea typeface="Arial" panose="020B0604020202020204" pitchFamily="34" charset="0"/>
                          <a:cs typeface="Times New Roman" panose="02020603050405020304" pitchFamily="18" charset="0"/>
                        </a:rPr>
                        <a:t>the</a:t>
                      </a:r>
                      <a:r>
                        <a:rPr lang="en-US" sz="1800" b="0" spc="-15" dirty="0">
                          <a:effectLst/>
                          <a:latin typeface="Arial" panose="020B0604020202020204" pitchFamily="34" charset="0"/>
                          <a:ea typeface="Arial" panose="020B0604020202020204" pitchFamily="34" charset="0"/>
                          <a:cs typeface="Times New Roman" panose="02020603050405020304" pitchFamily="18" charset="0"/>
                        </a:rPr>
                        <a:t> </a:t>
                      </a:r>
                      <a:r>
                        <a:rPr lang="en-US" sz="1800" b="0" dirty="0">
                          <a:effectLst/>
                          <a:latin typeface="Arial" panose="020B0604020202020204" pitchFamily="34" charset="0"/>
                          <a:ea typeface="Arial" panose="020B0604020202020204" pitchFamily="34" charset="0"/>
                          <a:cs typeface="Times New Roman" panose="02020603050405020304" pitchFamily="18" charset="0"/>
                        </a:rPr>
                        <a:t>Cabinet</a:t>
                      </a:r>
                      <a:r>
                        <a:rPr lang="en-US" sz="1800" b="0" spc="-20" dirty="0">
                          <a:effectLst/>
                          <a:latin typeface="Arial" panose="020B0604020202020204" pitchFamily="34" charset="0"/>
                          <a:ea typeface="Arial" panose="020B0604020202020204" pitchFamily="34" charset="0"/>
                          <a:cs typeface="Times New Roman" panose="02020603050405020304" pitchFamily="18" charset="0"/>
                        </a:rPr>
                        <a:t> </a:t>
                      </a:r>
                      <a:r>
                        <a:rPr lang="en-US" sz="1800" b="0" dirty="0">
                          <a:effectLst/>
                          <a:latin typeface="Arial" panose="020B0604020202020204" pitchFamily="34" charset="0"/>
                          <a:ea typeface="Arial" panose="020B0604020202020204" pitchFamily="34" charset="0"/>
                          <a:cs typeface="Times New Roman" panose="02020603050405020304" pitchFamily="18" charset="0"/>
                        </a:rPr>
                        <a:t>decision</a:t>
                      </a:r>
                      <a:r>
                        <a:rPr lang="en-US" sz="1800" b="0" spc="-15" dirty="0">
                          <a:effectLst/>
                          <a:latin typeface="Arial" panose="020B0604020202020204" pitchFamily="34" charset="0"/>
                          <a:ea typeface="Arial" panose="020B0604020202020204" pitchFamily="34" charset="0"/>
                          <a:cs typeface="Times New Roman" panose="02020603050405020304" pitchFamily="18" charset="0"/>
                        </a:rPr>
                        <a:t> </a:t>
                      </a:r>
                      <a:r>
                        <a:rPr lang="en-US" sz="1800" b="0" dirty="0">
                          <a:effectLst/>
                          <a:latin typeface="Arial" panose="020B0604020202020204" pitchFamily="34" charset="0"/>
                          <a:ea typeface="Arial" panose="020B0604020202020204" pitchFamily="34" charset="0"/>
                          <a:cs typeface="Times New Roman" panose="02020603050405020304" pitchFamily="18" charset="0"/>
                        </a:rPr>
                        <a:t>as</a:t>
                      </a:r>
                      <a:r>
                        <a:rPr lang="en-US" sz="1800" b="0" spc="-20" dirty="0">
                          <a:effectLst/>
                          <a:latin typeface="Arial" panose="020B0604020202020204" pitchFamily="34" charset="0"/>
                          <a:ea typeface="Arial" panose="020B0604020202020204" pitchFamily="34" charset="0"/>
                          <a:cs typeface="Times New Roman" panose="02020603050405020304" pitchFamily="18" charset="0"/>
                        </a:rPr>
                        <a:t> </a:t>
                      </a:r>
                      <a:r>
                        <a:rPr lang="en-US" sz="1800" b="0" dirty="0">
                          <a:effectLst/>
                          <a:latin typeface="Arial" panose="020B0604020202020204" pitchFamily="34" charset="0"/>
                          <a:ea typeface="Arial" panose="020B0604020202020204" pitchFamily="34" charset="0"/>
                          <a:cs typeface="Times New Roman" panose="02020603050405020304" pitchFamily="18" charset="0"/>
                        </a:rPr>
                        <a:t>contemplated</a:t>
                      </a:r>
                      <a:r>
                        <a:rPr lang="en-US" sz="1800" b="0" spc="-20" dirty="0">
                          <a:effectLst/>
                          <a:latin typeface="Arial" panose="020B0604020202020204" pitchFamily="34" charset="0"/>
                          <a:ea typeface="Arial" panose="020B0604020202020204" pitchFamily="34" charset="0"/>
                          <a:cs typeface="Times New Roman" panose="02020603050405020304" pitchFamily="18" charset="0"/>
                        </a:rPr>
                        <a:t> </a:t>
                      </a:r>
                      <a:r>
                        <a:rPr lang="en-US" sz="1800" b="0" dirty="0">
                          <a:effectLst/>
                          <a:latin typeface="Arial" panose="020B0604020202020204" pitchFamily="34" charset="0"/>
                          <a:ea typeface="Arial" panose="020B0604020202020204" pitchFamily="34" charset="0"/>
                          <a:cs typeface="Times New Roman" panose="02020603050405020304" pitchFamily="18" charset="0"/>
                        </a:rPr>
                        <a:t>in</a:t>
                      </a:r>
                      <a:r>
                        <a:rPr lang="en-US" sz="1800" b="0" spc="-15" dirty="0">
                          <a:effectLst/>
                          <a:latin typeface="Arial" panose="020B0604020202020204" pitchFamily="34" charset="0"/>
                          <a:ea typeface="Arial" panose="020B0604020202020204" pitchFamily="34" charset="0"/>
                          <a:cs typeface="Times New Roman" panose="02020603050405020304" pitchFamily="18" charset="0"/>
                        </a:rPr>
                        <a:t> </a:t>
                      </a:r>
                      <a:r>
                        <a:rPr lang="en-US" sz="1800" b="0" dirty="0">
                          <a:effectLst/>
                          <a:latin typeface="Arial" panose="020B0604020202020204" pitchFamily="34" charset="0"/>
                          <a:ea typeface="Arial" panose="020B0604020202020204" pitchFamily="34" charset="0"/>
                          <a:cs typeface="Times New Roman" panose="02020603050405020304" pitchFamily="18" charset="0"/>
                        </a:rPr>
                        <a:t>clause</a:t>
                      </a:r>
                      <a:r>
                        <a:rPr lang="en-US" sz="1800" b="0" spc="-20" dirty="0">
                          <a:effectLst/>
                          <a:latin typeface="Arial" panose="020B0604020202020204" pitchFamily="34" charset="0"/>
                          <a:ea typeface="Arial" panose="020B0604020202020204" pitchFamily="34" charset="0"/>
                          <a:cs typeface="Times New Roman" panose="02020603050405020304" pitchFamily="18" charset="0"/>
                        </a:rPr>
                        <a:t> </a:t>
                      </a:r>
                      <a:r>
                        <a:rPr lang="en-US" sz="1800" b="0" dirty="0">
                          <a:effectLst/>
                          <a:latin typeface="Arial" panose="020B0604020202020204" pitchFamily="34" charset="0"/>
                          <a:ea typeface="Arial" panose="020B0604020202020204" pitchFamily="34" charset="0"/>
                          <a:cs typeface="Times New Roman" panose="02020603050405020304" pitchFamily="18" charset="0"/>
                        </a:rPr>
                        <a:t>XIX</a:t>
                      </a:r>
                      <a:r>
                        <a:rPr lang="en-US" sz="1800" b="0" spc="-15" dirty="0">
                          <a:effectLst/>
                          <a:latin typeface="Arial" panose="020B0604020202020204" pitchFamily="34" charset="0"/>
                          <a:ea typeface="Arial" panose="020B0604020202020204" pitchFamily="34" charset="0"/>
                          <a:cs typeface="Times New Roman" panose="02020603050405020304" pitchFamily="18" charset="0"/>
                        </a:rPr>
                        <a:t> </a:t>
                      </a:r>
                      <a:r>
                        <a:rPr lang="en-US" sz="1800" b="0" dirty="0">
                          <a:effectLst/>
                          <a:latin typeface="Arial" panose="020B0604020202020204" pitchFamily="34" charset="0"/>
                          <a:ea typeface="Arial" panose="020B0604020202020204" pitchFamily="34" charset="0"/>
                          <a:cs typeface="Times New Roman" panose="02020603050405020304" pitchFamily="18" charset="0"/>
                        </a:rPr>
                        <a:t>of</a:t>
                      </a:r>
                      <a:r>
                        <a:rPr lang="en-US" sz="1800" b="0" spc="-15" dirty="0">
                          <a:effectLst/>
                          <a:latin typeface="Arial" panose="020B0604020202020204" pitchFamily="34" charset="0"/>
                          <a:ea typeface="Arial" panose="020B0604020202020204" pitchFamily="34" charset="0"/>
                          <a:cs typeface="Times New Roman" panose="02020603050405020304" pitchFamily="18" charset="0"/>
                        </a:rPr>
                        <a:t> </a:t>
                      </a:r>
                      <a:r>
                        <a:rPr lang="en-US" sz="1800" b="0" dirty="0">
                          <a:effectLst/>
                          <a:latin typeface="Arial" panose="020B0604020202020204" pitchFamily="34" charset="0"/>
                          <a:ea typeface="Arial" panose="020B0604020202020204" pitchFamily="34" charset="0"/>
                          <a:cs typeface="Times New Roman" panose="02020603050405020304" pitchFamily="18" charset="0"/>
                        </a:rPr>
                        <a:t>PSCBC</a:t>
                      </a:r>
                      <a:r>
                        <a:rPr lang="en-US" sz="1800" b="0" spc="-15" dirty="0">
                          <a:effectLst/>
                          <a:latin typeface="Arial" panose="020B0604020202020204" pitchFamily="34" charset="0"/>
                          <a:ea typeface="Arial" panose="020B0604020202020204" pitchFamily="34" charset="0"/>
                          <a:cs typeface="Times New Roman" panose="02020603050405020304" pitchFamily="18" charset="0"/>
                        </a:rPr>
                        <a:t> </a:t>
                      </a:r>
                      <a:r>
                        <a:rPr lang="en-US" sz="1800" b="0" dirty="0">
                          <a:effectLst/>
                          <a:latin typeface="Arial" panose="020B0604020202020204" pitchFamily="34" charset="0"/>
                          <a:ea typeface="Arial" panose="020B0604020202020204" pitchFamily="34" charset="0"/>
                          <a:cs typeface="Times New Roman" panose="02020603050405020304" pitchFamily="18" charset="0"/>
                        </a:rPr>
                        <a:t>Resolution</a:t>
                      </a:r>
                      <a:r>
                        <a:rPr lang="en-US" sz="1800" b="0" spc="-20" dirty="0">
                          <a:effectLst/>
                          <a:latin typeface="Arial" panose="020B0604020202020204" pitchFamily="34" charset="0"/>
                          <a:ea typeface="Arial" panose="020B0604020202020204" pitchFamily="34" charset="0"/>
                          <a:cs typeface="Times New Roman" panose="02020603050405020304" pitchFamily="18" charset="0"/>
                        </a:rPr>
                        <a:t> </a:t>
                      </a:r>
                      <a:r>
                        <a:rPr lang="en-US" sz="1800" b="0" dirty="0">
                          <a:effectLst/>
                          <a:latin typeface="Arial" panose="020B0604020202020204" pitchFamily="34" charset="0"/>
                          <a:ea typeface="Arial" panose="020B0604020202020204" pitchFamily="34" charset="0"/>
                          <a:cs typeface="Times New Roman" panose="02020603050405020304" pitchFamily="18" charset="0"/>
                        </a:rPr>
                        <a:t>3</a:t>
                      </a:r>
                      <a:r>
                        <a:rPr lang="en-US" sz="1800" b="0" spc="-15" dirty="0">
                          <a:effectLst/>
                          <a:latin typeface="Arial" panose="020B0604020202020204" pitchFamily="34" charset="0"/>
                          <a:ea typeface="Arial" panose="020B0604020202020204" pitchFamily="34" charset="0"/>
                          <a:cs typeface="Times New Roman" panose="02020603050405020304" pitchFamily="18" charset="0"/>
                        </a:rPr>
                        <a:t> </a:t>
                      </a:r>
                      <a:r>
                        <a:rPr lang="en-US" sz="1800" b="0" dirty="0">
                          <a:effectLst/>
                          <a:latin typeface="Arial" panose="020B0604020202020204" pitchFamily="34" charset="0"/>
                          <a:ea typeface="Arial" panose="020B0604020202020204" pitchFamily="34" charset="0"/>
                          <a:cs typeface="Times New Roman" panose="02020603050405020304" pitchFamily="18" charset="0"/>
                        </a:rPr>
                        <a:t>of 1999 and the determination by the Minister responsible for the Public Service and Administration, qualify for the role playing</a:t>
                      </a:r>
                      <a:r>
                        <a:rPr lang="en-US" sz="1800" b="0" spc="-10" dirty="0">
                          <a:effectLst/>
                          <a:latin typeface="Arial" panose="020B0604020202020204" pitchFamily="34" charset="0"/>
                          <a:ea typeface="Arial" panose="020B0604020202020204" pitchFamily="34" charset="0"/>
                          <a:cs typeface="Times New Roman" panose="02020603050405020304" pitchFamily="18" charset="0"/>
                        </a:rPr>
                        <a:t> </a:t>
                      </a:r>
                      <a:r>
                        <a:rPr lang="en-US" sz="1800" b="0" dirty="0">
                          <a:effectLst/>
                          <a:latin typeface="Arial" panose="020B0604020202020204" pitchFamily="34" charset="0"/>
                          <a:ea typeface="Arial" panose="020B0604020202020204" pitchFamily="34" charset="0"/>
                          <a:cs typeface="Times New Roman" panose="02020603050405020304" pitchFamily="18" charset="0"/>
                        </a:rPr>
                        <a:t>allowance.</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4"/>
                  </a:ext>
                </a:extLst>
              </a:tr>
            </a:tbl>
          </a:graphicData>
        </a:graphic>
      </p:graphicFrame>
      <p:sp>
        <p:nvSpPr>
          <p:cNvPr id="4" name="Slide Number Placeholder 3"/>
          <p:cNvSpPr>
            <a:spLocks noGrp="1"/>
          </p:cNvSpPr>
          <p:nvPr>
            <p:ph type="sldNum" sz="quarter" idx="12"/>
          </p:nvPr>
        </p:nvSpPr>
        <p:spPr/>
        <p:txBody>
          <a:bodyPr/>
          <a:lstStyle/>
          <a:p>
            <a:pPr>
              <a:defRPr/>
            </a:pPr>
            <a:fld id="{4E9250B9-2D58-49F2-9994-51915C2C0244}" type="slidenum">
              <a:rPr lang="en-US" altLang="en-US" smtClean="0"/>
              <a:pPr>
                <a:defRPr/>
              </a:pPr>
              <a:t>14</a:t>
            </a:fld>
            <a:endParaRPr lang="en-US" altLang="en-US" dirty="0"/>
          </a:p>
        </p:txBody>
      </p:sp>
      <p:graphicFrame>
        <p:nvGraphicFramePr>
          <p:cNvPr id="6" name="Table 5"/>
          <p:cNvGraphicFramePr>
            <a:graphicFrameLocks noGrp="1"/>
          </p:cNvGraphicFramePr>
          <p:nvPr>
            <p:extLst>
              <p:ext uri="{D42A27DB-BD31-4B8C-83A1-F6EECF244321}">
                <p14:modId xmlns:p14="http://schemas.microsoft.com/office/powerpoint/2010/main" xmlns="" val="3272571188"/>
              </p:ext>
            </p:extLst>
          </p:nvPr>
        </p:nvGraphicFramePr>
        <p:xfrm>
          <a:off x="421816" y="1678041"/>
          <a:ext cx="8229596" cy="304800"/>
        </p:xfrm>
        <a:graphic>
          <a:graphicData uri="http://schemas.openxmlformats.org/drawingml/2006/table">
            <a:tbl>
              <a:tblPr firstRow="1" bandRow="1">
                <a:tableStyleId>{5C22544A-7EE6-4342-B048-85BDC9FD1C3A}</a:tableStyleId>
              </a:tblPr>
              <a:tblGrid>
                <a:gridCol w="8229596">
                  <a:extLst>
                    <a:ext uri="{9D8B030D-6E8A-4147-A177-3AD203B41FA5}">
                      <a16:colId xmlns:a16="http://schemas.microsoft.com/office/drawing/2014/main" xmlns="" val="20000"/>
                    </a:ext>
                  </a:extLst>
                </a:gridCol>
              </a:tblGrid>
              <a:tr h="0">
                <a:tc>
                  <a:txBody>
                    <a:bodyPr/>
                    <a:lstStyle/>
                    <a:p>
                      <a:r>
                        <a:rPr lang="en-US" sz="1400" dirty="0" smtClean="0">
                          <a:solidFill>
                            <a:srgbClr val="990000"/>
                          </a:solidFill>
                          <a:latin typeface="Arial Black" panose="020B0A04020102020204" pitchFamily="34" charset="0"/>
                        </a:rPr>
                        <a:t>Table: 2 Support in the Members official residence, 2019 Guide </a:t>
                      </a:r>
                      <a:endParaRPr lang="en-ZA" sz="1400" dirty="0"/>
                    </a:p>
                  </a:txBody>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xmlns="" val="32967778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4E9250B9-2D58-49F2-9994-51915C2C0244}" type="slidenum">
              <a:rPr lang="en-US" altLang="en-US" smtClean="0"/>
              <a:pPr>
                <a:defRPr/>
              </a:pPr>
              <a:t>15</a:t>
            </a:fld>
            <a:endParaRPr lang="en-US" alt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3864804207"/>
              </p:ext>
            </p:extLst>
          </p:nvPr>
        </p:nvGraphicFramePr>
        <p:xfrm>
          <a:off x="179509" y="1388025"/>
          <a:ext cx="8784978" cy="4910931"/>
        </p:xfrm>
        <a:graphic>
          <a:graphicData uri="http://schemas.openxmlformats.org/drawingml/2006/table">
            <a:tbl>
              <a:tblPr firstRow="1" firstCol="1" lastRow="1" lastCol="1" bandRow="1" bandCol="1"/>
              <a:tblGrid>
                <a:gridCol w="1190703">
                  <a:extLst>
                    <a:ext uri="{9D8B030D-6E8A-4147-A177-3AD203B41FA5}">
                      <a16:colId xmlns:a16="http://schemas.microsoft.com/office/drawing/2014/main" xmlns="" val="20000"/>
                    </a:ext>
                  </a:extLst>
                </a:gridCol>
                <a:gridCol w="1334512">
                  <a:extLst>
                    <a:ext uri="{9D8B030D-6E8A-4147-A177-3AD203B41FA5}">
                      <a16:colId xmlns:a16="http://schemas.microsoft.com/office/drawing/2014/main" xmlns="" val="20001"/>
                    </a:ext>
                  </a:extLst>
                </a:gridCol>
                <a:gridCol w="139084">
                  <a:extLst>
                    <a:ext uri="{9D8B030D-6E8A-4147-A177-3AD203B41FA5}">
                      <a16:colId xmlns:a16="http://schemas.microsoft.com/office/drawing/2014/main" xmlns="" val="20002"/>
                    </a:ext>
                  </a:extLst>
                </a:gridCol>
                <a:gridCol w="889183">
                  <a:extLst>
                    <a:ext uri="{9D8B030D-6E8A-4147-A177-3AD203B41FA5}">
                      <a16:colId xmlns:a16="http://schemas.microsoft.com/office/drawing/2014/main" xmlns="" val="20008"/>
                    </a:ext>
                  </a:extLst>
                </a:gridCol>
                <a:gridCol w="805476">
                  <a:extLst>
                    <a:ext uri="{9D8B030D-6E8A-4147-A177-3AD203B41FA5}">
                      <a16:colId xmlns:a16="http://schemas.microsoft.com/office/drawing/2014/main" xmlns="" val="20003"/>
                    </a:ext>
                  </a:extLst>
                </a:gridCol>
                <a:gridCol w="249557">
                  <a:extLst>
                    <a:ext uri="{9D8B030D-6E8A-4147-A177-3AD203B41FA5}">
                      <a16:colId xmlns:a16="http://schemas.microsoft.com/office/drawing/2014/main" xmlns="" val="20004"/>
                    </a:ext>
                  </a:extLst>
                </a:gridCol>
                <a:gridCol w="1308491">
                  <a:extLst>
                    <a:ext uri="{9D8B030D-6E8A-4147-A177-3AD203B41FA5}">
                      <a16:colId xmlns:a16="http://schemas.microsoft.com/office/drawing/2014/main" xmlns="" val="20009"/>
                    </a:ext>
                  </a:extLst>
                </a:gridCol>
                <a:gridCol w="789084">
                  <a:extLst>
                    <a:ext uri="{9D8B030D-6E8A-4147-A177-3AD203B41FA5}">
                      <a16:colId xmlns:a16="http://schemas.microsoft.com/office/drawing/2014/main" xmlns="" val="20005"/>
                    </a:ext>
                  </a:extLst>
                </a:gridCol>
                <a:gridCol w="1586363">
                  <a:extLst>
                    <a:ext uri="{9D8B030D-6E8A-4147-A177-3AD203B41FA5}">
                      <a16:colId xmlns:a16="http://schemas.microsoft.com/office/drawing/2014/main" xmlns="" val="20006"/>
                    </a:ext>
                  </a:extLst>
                </a:gridCol>
                <a:gridCol w="492525">
                  <a:extLst>
                    <a:ext uri="{9D8B030D-6E8A-4147-A177-3AD203B41FA5}">
                      <a16:colId xmlns:a16="http://schemas.microsoft.com/office/drawing/2014/main" xmlns="" val="20007"/>
                    </a:ext>
                  </a:extLst>
                </a:gridCol>
              </a:tblGrid>
              <a:tr h="450403">
                <a:tc gridSpan="3">
                  <a:txBody>
                    <a:bodyPr/>
                    <a:lstStyle/>
                    <a:p>
                      <a:pPr marL="420370" marR="0">
                        <a:lnSpc>
                          <a:spcPct val="107000"/>
                        </a:lnSpc>
                        <a:spcBef>
                          <a:spcPts val="180"/>
                        </a:spcBef>
                        <a:spcAft>
                          <a:spcPts val="0"/>
                        </a:spcAft>
                      </a:pPr>
                      <a:r>
                        <a:rPr lang="en-US" sz="1300" b="1"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MINISTERS</a:t>
                      </a:r>
                      <a:endParaRPr lang="en-US" sz="1300" b="1"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pPr marL="402590" marR="393065" algn="ctr">
                        <a:lnSpc>
                          <a:spcPct val="107000"/>
                        </a:lnSpc>
                        <a:spcBef>
                          <a:spcPts val="180"/>
                        </a:spcBef>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402590" marR="393065" algn="ctr">
                        <a:lnSpc>
                          <a:spcPct val="107000"/>
                        </a:lnSpc>
                        <a:spcBef>
                          <a:spcPts val="180"/>
                        </a:spcBef>
                        <a:spcAft>
                          <a:spcPts val="0"/>
                        </a:spcAft>
                      </a:pPr>
                      <a:r>
                        <a:rPr lang="en-US" sz="1300" b="1"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DEPUTY</a:t>
                      </a:r>
                      <a:endParaRPr lang="en-US" sz="1300" b="1" dirty="0">
                        <a:effectLst/>
                        <a:latin typeface="Calibri" panose="020F0502020204030204" pitchFamily="34" charset="0"/>
                        <a:ea typeface="Calibri" panose="020F0502020204030204" pitchFamily="34" charset="0"/>
                        <a:cs typeface="Times New Roman" panose="02020603050405020304" pitchFamily="18" charset="0"/>
                      </a:endParaRPr>
                    </a:p>
                    <a:p>
                      <a:pPr marL="402590" marR="393065" algn="ctr">
                        <a:lnSpc>
                          <a:spcPct val="107000"/>
                        </a:lnSpc>
                        <a:spcBef>
                          <a:spcPts val="745"/>
                        </a:spcBef>
                        <a:spcAft>
                          <a:spcPts val="0"/>
                        </a:spcAft>
                      </a:pPr>
                      <a:r>
                        <a:rPr lang="en-US" sz="1300" b="1" kern="1200" dirty="0" smtClean="0">
                          <a:solidFill>
                            <a:srgbClr val="000000"/>
                          </a:solidFill>
                          <a:effectLst/>
                          <a:latin typeface="Arial" panose="020B0604020202020204" pitchFamily="34" charset="0"/>
                          <a:ea typeface="Arial" panose="020B0604020202020204" pitchFamily="34" charset="0"/>
                          <a:cs typeface="Times New Roman" panose="02020603050405020304" pitchFamily="18" charset="0"/>
                        </a:rPr>
                        <a:t>MINISTERS</a:t>
                      </a:r>
                      <a:endParaRPr lang="en-US" sz="1300" b="1"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pPr marL="429895" marR="0">
                        <a:lnSpc>
                          <a:spcPct val="107000"/>
                        </a:lnSpc>
                        <a:spcBef>
                          <a:spcPts val="180"/>
                        </a:spcBef>
                        <a:spcAft>
                          <a:spcPts val="0"/>
                        </a:spcAft>
                      </a:pPr>
                      <a:endParaRPr lang="en-US" sz="1300" b="1"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429895" marR="0">
                        <a:lnSpc>
                          <a:spcPct val="107000"/>
                        </a:lnSpc>
                        <a:spcBef>
                          <a:spcPts val="180"/>
                        </a:spcBef>
                        <a:spcAft>
                          <a:spcPts val="0"/>
                        </a:spcAft>
                      </a:pPr>
                      <a:r>
                        <a:rPr lang="en-US" sz="1300" b="1"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PREMIERS</a:t>
                      </a:r>
                      <a:endParaRPr lang="en-US" sz="1300" b="1"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137160" marR="36830" indent="-73025">
                        <a:lnSpc>
                          <a:spcPct val="92000"/>
                        </a:lnSpc>
                        <a:spcBef>
                          <a:spcPts val="225"/>
                        </a:spcBef>
                        <a:spcAft>
                          <a:spcPts val="0"/>
                        </a:spcAft>
                      </a:pPr>
                      <a:r>
                        <a:rPr lang="en-US" sz="1300" b="1"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MEMBERS OF THE EXEC- UTIVE COUNCIL (MEC)</a:t>
                      </a:r>
                      <a:endParaRPr lang="en-US" sz="1300" b="1"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xmlns="" val="10000"/>
                  </a:ext>
                </a:extLst>
              </a:tr>
              <a:tr h="1407120">
                <a:tc gridSpan="3">
                  <a:txBody>
                    <a:bodyPr/>
                    <a:lstStyle/>
                    <a:p>
                      <a:pPr marL="54610" marR="0" algn="just">
                        <a:lnSpc>
                          <a:spcPct val="92000"/>
                        </a:lnSpc>
                        <a:spcBef>
                          <a:spcPts val="225"/>
                        </a:spcBef>
                        <a:spcAft>
                          <a:spcPts val="0"/>
                        </a:spcAft>
                      </a:pPr>
                      <a:r>
                        <a:rPr lang="en-US" sz="16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1 X Administrative Support and Co-ordination: SL 11</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1600" b="1"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16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1x Parliamentary and Cabinet Support SL 11</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endParaRPr lang="en-US" sz="400" b="1"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pPr marL="0" marR="0" algn="just">
                        <a:lnSpc>
                          <a:spcPct val="107000"/>
                        </a:lnSpc>
                        <a:spcBef>
                          <a:spcPts val="0"/>
                        </a:spcBef>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marR="0" algn="just">
                        <a:lnSpc>
                          <a:spcPct val="107000"/>
                        </a:lnSpc>
                        <a:spcBef>
                          <a:spcPts val="0"/>
                        </a:spcBef>
                        <a:spcAft>
                          <a:spcPts val="0"/>
                        </a:spcAft>
                      </a:pPr>
                      <a:r>
                        <a:rPr lang="en-US" sz="1600" kern="1200" dirty="0">
                          <a:solidFill>
                            <a:srgbClr val="000000"/>
                          </a:solidFill>
                          <a:effectLst/>
                          <a:latin typeface="Times New Roman" panose="02020603050405020304" pitchFamily="18" charset="0"/>
                          <a:ea typeface="Arial" panose="020B0604020202020204" pitchFamily="34" charset="0"/>
                          <a:cs typeface="Arial" panose="020B0604020202020204" pitchFamily="34" charset="0"/>
                        </a:rPr>
                        <a:t> </a:t>
                      </a:r>
                      <a:r>
                        <a:rPr lang="en-US" sz="1600" kern="1200" dirty="0" smtClean="0">
                          <a:solidFill>
                            <a:srgbClr val="000000"/>
                          </a:solidFill>
                          <a:effectLst/>
                          <a:latin typeface="+mj-lt"/>
                          <a:ea typeface="Arial" panose="020B0604020202020204" pitchFamily="34" charset="0"/>
                          <a:cs typeface="Arial" panose="020B0604020202020204" pitchFamily="34" charset="0"/>
                        </a:rPr>
                        <a:t>None </a:t>
                      </a:r>
                      <a:endParaRPr lang="en-US" sz="1600" dirty="0">
                        <a:effectLst/>
                        <a:latin typeface="+mj-lt"/>
                        <a:ea typeface="Calibri" panose="020F0502020204030204" pitchFamily="34" charset="0"/>
                        <a:cs typeface="Times New Roman" panose="02020603050405020304" pitchFamily="18"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pPr marL="54610" marR="0" algn="just">
                        <a:lnSpc>
                          <a:spcPct val="92000"/>
                        </a:lnSpc>
                        <a:spcBef>
                          <a:spcPts val="225"/>
                        </a:spcBef>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54610" marR="0" algn="just">
                        <a:lnSpc>
                          <a:spcPct val="92000"/>
                        </a:lnSpc>
                        <a:spcBef>
                          <a:spcPts val="225"/>
                        </a:spcBef>
                        <a:spcAft>
                          <a:spcPts val="0"/>
                        </a:spcAft>
                      </a:pPr>
                      <a:r>
                        <a:rPr lang="en-US" sz="16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1 X Administrative, Support and Co-ordination: SL 11</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1600" b="1"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54610" marR="0" algn="just">
                        <a:lnSpc>
                          <a:spcPct val="92000"/>
                        </a:lnSpc>
                        <a:spcBef>
                          <a:spcPts val="225"/>
                        </a:spcBef>
                        <a:spcAft>
                          <a:spcPts val="0"/>
                        </a:spcAft>
                      </a:pPr>
                      <a:r>
                        <a:rPr lang="en-US" sz="16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1 X Administrative, Support and Co-ordination: SL 11</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1600" b="1"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xmlns="" val="10001"/>
                  </a:ext>
                </a:extLst>
              </a:tr>
              <a:tr h="1004324">
                <a:tc gridSpan="10">
                  <a:txBody>
                    <a:bodyPr/>
                    <a:lstStyle/>
                    <a:p>
                      <a:pPr marL="54610" marR="36830" lvl="0" indent="0" algn="just" defTabSz="914400" rtl="0" eaLnBrk="1" fontAlgn="auto" latinLnBrk="0" hangingPunct="1">
                        <a:lnSpc>
                          <a:spcPct val="92000"/>
                        </a:lnSpc>
                        <a:spcBef>
                          <a:spcPts val="220"/>
                        </a:spcBef>
                        <a:spcAft>
                          <a:spcPts val="0"/>
                        </a:spcAft>
                        <a:buClrTx/>
                        <a:buSzTx/>
                        <a:buFontTx/>
                        <a:buNone/>
                        <a:tabLst/>
                        <a:defRPr/>
                      </a:pPr>
                      <a:r>
                        <a:rPr lang="en-US" sz="2000" kern="1200" dirty="0" smtClean="0">
                          <a:solidFill>
                            <a:srgbClr val="000000"/>
                          </a:solidFill>
                          <a:effectLst/>
                          <a:latin typeface="Arial" panose="020B0604020202020204" pitchFamily="34" charset="0"/>
                          <a:ea typeface="Arial" panose="020B0604020202020204" pitchFamily="34" charset="0"/>
                          <a:cs typeface="Times New Roman" panose="02020603050405020304" pitchFamily="18" charset="0"/>
                        </a:rPr>
                        <a:t>The departments must ensure that registry, driver/ messenger, food aide services and administrative services/systems are</a:t>
                      </a:r>
                      <a:r>
                        <a:rPr lang="en-US" sz="2000" kern="1200" spc="-55" dirty="0" smtClean="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2000" kern="1200" dirty="0" smtClean="0">
                          <a:solidFill>
                            <a:srgbClr val="000000"/>
                          </a:solidFill>
                          <a:effectLst/>
                          <a:latin typeface="Arial" panose="020B0604020202020204" pitchFamily="34" charset="0"/>
                          <a:ea typeface="Arial" panose="020B0604020202020204" pitchFamily="34" charset="0"/>
                          <a:cs typeface="Times New Roman" panose="02020603050405020304" pitchFamily="18" charset="0"/>
                        </a:rPr>
                        <a:t>provided to the</a:t>
                      </a:r>
                      <a:r>
                        <a:rPr lang="en-US" sz="2000" kern="1200" spc="-15" dirty="0" smtClean="0">
                          <a:solidFill>
                            <a:srgbClr val="000000"/>
                          </a:solidFill>
                          <a:effectLst/>
                          <a:latin typeface="Arial" panose="020B0604020202020204" pitchFamily="34" charset="0"/>
                          <a:ea typeface="Arial" panose="020B0604020202020204" pitchFamily="34" charset="0"/>
                          <a:cs typeface="Times New Roman" panose="02020603050405020304" pitchFamily="18" charset="0"/>
                        </a:rPr>
                        <a:t> Offices of Ministers,</a:t>
                      </a:r>
                      <a:r>
                        <a:rPr lang="en-US" sz="2000" kern="1200" spc="-15" baseline="0" dirty="0" smtClean="0">
                          <a:solidFill>
                            <a:srgbClr val="000000"/>
                          </a:solidFill>
                          <a:effectLst/>
                          <a:latin typeface="Arial" panose="020B0604020202020204" pitchFamily="34" charset="0"/>
                          <a:ea typeface="Arial" panose="020B0604020202020204" pitchFamily="34" charset="0"/>
                          <a:cs typeface="Times New Roman" panose="02020603050405020304" pitchFamily="18" charset="0"/>
                        </a:rPr>
                        <a:t> Deputy Ministers, Premiers and MECs.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pPr marL="54610" marR="36830" algn="just">
                        <a:lnSpc>
                          <a:spcPct val="92000"/>
                        </a:lnSpc>
                        <a:spcBef>
                          <a:spcPts val="220"/>
                        </a:spcBef>
                        <a:spcAft>
                          <a:spcPts val="0"/>
                        </a:spcAf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US"/>
                    </a:p>
                  </a:txBody>
                  <a:tcPr/>
                </a:tc>
                <a:tc hMerge="1">
                  <a:txBody>
                    <a:bodyPr/>
                    <a:lstStyle/>
                    <a:p>
                      <a:pPr marL="54610" marR="36830" algn="just">
                        <a:lnSpc>
                          <a:spcPct val="92000"/>
                        </a:lnSpc>
                        <a:spcBef>
                          <a:spcPts val="220"/>
                        </a:spcBef>
                        <a:spcAft>
                          <a:spcPts val="0"/>
                        </a:spcAf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US"/>
                    </a:p>
                  </a:txBody>
                  <a:tcPr/>
                </a:tc>
                <a:tc hMerge="1">
                  <a:txBody>
                    <a:bodyPr/>
                    <a:lstStyle/>
                    <a:p>
                      <a:pPr marL="54610" marR="36830" algn="just">
                        <a:lnSpc>
                          <a:spcPct val="92000"/>
                        </a:lnSpc>
                        <a:spcBef>
                          <a:spcPts val="220"/>
                        </a:spcBef>
                        <a:spcAft>
                          <a:spcPts val="0"/>
                        </a:spcAf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xmlns="" val="10002"/>
                  </a:ext>
                </a:extLst>
              </a:tr>
              <a:tr h="212923">
                <a:tc>
                  <a:txBody>
                    <a:bodyPr/>
                    <a:lstStyle/>
                    <a:p>
                      <a:pPr marL="54610" marR="0">
                        <a:lnSpc>
                          <a:spcPct val="107000"/>
                        </a:lnSpc>
                        <a:spcBef>
                          <a:spcPts val="175"/>
                        </a:spcBef>
                        <a:spcAft>
                          <a:spcPts val="0"/>
                        </a:spcAft>
                      </a:pPr>
                      <a:r>
                        <a:rPr lang="en-US" sz="1800" b="1"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TOTAL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4610" marR="0">
                        <a:lnSpc>
                          <a:spcPct val="107000"/>
                        </a:lnSpc>
                        <a:spcBef>
                          <a:spcPts val="175"/>
                        </a:spcBef>
                        <a:spcAft>
                          <a:spcPts val="0"/>
                        </a:spcAft>
                      </a:pPr>
                      <a:r>
                        <a:rPr lang="en-US" sz="1800" b="1"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54610" marR="0">
                        <a:lnSpc>
                          <a:spcPct val="107000"/>
                        </a:lnSpc>
                        <a:spcBef>
                          <a:spcPts val="175"/>
                        </a:spcBef>
                        <a:spcAft>
                          <a:spcPts val="0"/>
                        </a:spcAft>
                      </a:pPr>
                      <a:r>
                        <a:rPr lang="en-US" sz="1800" b="1"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TOTAL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a:txBody>
                    <a:bodyPr/>
                    <a:lstStyle/>
                    <a:p>
                      <a:pPr marL="54610" marR="0">
                        <a:lnSpc>
                          <a:spcPct val="107000"/>
                        </a:lnSpc>
                        <a:spcBef>
                          <a:spcPts val="175"/>
                        </a:spcBef>
                        <a:spcAft>
                          <a:spcPts val="0"/>
                        </a:spcAft>
                      </a:pPr>
                      <a:r>
                        <a:rPr lang="en-US" sz="1800" b="1"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45720" marR="0">
                        <a:lnSpc>
                          <a:spcPct val="107000"/>
                        </a:lnSpc>
                        <a:spcBef>
                          <a:spcPts val="175"/>
                        </a:spcBef>
                        <a:spcAft>
                          <a:spcPts val="0"/>
                        </a:spcAft>
                      </a:pPr>
                      <a:r>
                        <a:rPr lang="en-US" sz="1800" b="1"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TOTAL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a:txBody>
                    <a:bodyPr/>
                    <a:lstStyle/>
                    <a:p>
                      <a:pPr marL="45720" marR="0">
                        <a:lnSpc>
                          <a:spcPct val="107000"/>
                        </a:lnSpc>
                        <a:spcBef>
                          <a:spcPts val="175"/>
                        </a:spcBef>
                        <a:spcAft>
                          <a:spcPts val="0"/>
                        </a:spcAft>
                      </a:pPr>
                      <a:r>
                        <a:rPr lang="en-US" sz="1800" b="1"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 marR="0">
                        <a:lnSpc>
                          <a:spcPct val="107000"/>
                        </a:lnSpc>
                        <a:spcBef>
                          <a:spcPts val="175"/>
                        </a:spcBef>
                        <a:spcAft>
                          <a:spcPts val="0"/>
                        </a:spcAft>
                      </a:pPr>
                      <a:r>
                        <a:rPr lang="en-US" sz="1800" b="1"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TOTAL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 marR="0">
                        <a:lnSpc>
                          <a:spcPct val="107000"/>
                        </a:lnSpc>
                        <a:spcBef>
                          <a:spcPts val="175"/>
                        </a:spcBef>
                        <a:spcAft>
                          <a:spcPts val="0"/>
                        </a:spcAft>
                      </a:pPr>
                      <a:r>
                        <a:rPr lang="en-US" sz="1800" b="1"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894780">
                <a:tc gridSpan="10">
                  <a:txBody>
                    <a:bodyPr/>
                    <a:lstStyle/>
                    <a:p>
                      <a:pPr marL="0" marR="0">
                        <a:lnSpc>
                          <a:spcPct val="107000"/>
                        </a:lnSpc>
                        <a:spcBef>
                          <a:spcPts val="0"/>
                        </a:spcBef>
                        <a:spcAft>
                          <a:spcPts val="0"/>
                        </a:spcAft>
                      </a:pPr>
                      <a:r>
                        <a:rPr lang="en-US" sz="1400" b="1"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2000" b="0" kern="1200" dirty="0" smtClean="0">
                          <a:solidFill>
                            <a:srgbClr val="000000"/>
                          </a:solidFill>
                          <a:effectLst/>
                          <a:latin typeface="Arial" panose="020B0604020202020204" pitchFamily="34" charset="0"/>
                          <a:ea typeface="Arial" panose="020B0604020202020204" pitchFamily="34" charset="0"/>
                          <a:cs typeface="Times New Roman" panose="02020603050405020304" pitchFamily="18" charset="0"/>
                        </a:rPr>
                        <a:t>The </a:t>
                      </a:r>
                      <a:r>
                        <a:rPr lang="en-US" sz="2000" b="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post of Administration, Support and Co-ordination must be filled in terms of the open recruitment process as provided for in the Public Service Regulation, 2016  with specific reference to regulation </a:t>
                      </a:r>
                      <a:r>
                        <a:rPr lang="en-US" sz="2000" b="0" kern="1200" dirty="0" smtClean="0">
                          <a:solidFill>
                            <a:srgbClr val="000000"/>
                          </a:solidFill>
                          <a:effectLst/>
                          <a:latin typeface="Arial" panose="020B0604020202020204" pitchFamily="34" charset="0"/>
                          <a:ea typeface="Arial" panose="020B0604020202020204" pitchFamily="34" charset="0"/>
                          <a:cs typeface="Times New Roman" panose="02020603050405020304" pitchFamily="18" charset="0"/>
                        </a:rPr>
                        <a:t>65, i.e.</a:t>
                      </a:r>
                      <a:r>
                        <a:rPr lang="en-US" sz="2000" b="0" kern="1200" baseline="0" dirty="0" smtClean="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r>
                        <a:rPr lang="en-US" sz="2000" b="0" i="1" kern="1200" baseline="0" dirty="0" smtClean="0">
                          <a:solidFill>
                            <a:srgbClr val="0070C0"/>
                          </a:solidFill>
                          <a:effectLst/>
                          <a:latin typeface="Arial" panose="020B0604020202020204" pitchFamily="34" charset="0"/>
                          <a:ea typeface="Arial" panose="020B0604020202020204" pitchFamily="34" charset="0"/>
                          <a:cs typeface="Times New Roman" panose="02020603050405020304" pitchFamily="18" charset="0"/>
                        </a:rPr>
                        <a:t>these people must be appointed by the department permanently to ensure continuity in </a:t>
                      </a:r>
                      <a:r>
                        <a:rPr lang="en-US" sz="2000" b="0" i="1" kern="1200" baseline="0" dirty="0" err="1" smtClean="0">
                          <a:solidFill>
                            <a:srgbClr val="0070C0"/>
                          </a:solidFill>
                          <a:effectLst/>
                          <a:latin typeface="Arial" panose="020B0604020202020204" pitchFamily="34" charset="0"/>
                          <a:ea typeface="Arial" panose="020B0604020202020204" pitchFamily="34" charset="0"/>
                          <a:cs typeface="Times New Roman" panose="02020603050405020304" pitchFamily="18" charset="0"/>
                        </a:rPr>
                        <a:t>EAs’s</a:t>
                      </a:r>
                      <a:r>
                        <a:rPr lang="en-US" sz="2000" b="0" i="1" kern="1200" baseline="0" dirty="0" smtClean="0">
                          <a:solidFill>
                            <a:srgbClr val="0070C0"/>
                          </a:solidFill>
                          <a:effectLst/>
                          <a:latin typeface="Arial" panose="020B0604020202020204" pitchFamily="34" charset="0"/>
                          <a:ea typeface="Arial" panose="020B0604020202020204" pitchFamily="34" charset="0"/>
                          <a:cs typeface="Times New Roman" panose="02020603050405020304" pitchFamily="18" charset="0"/>
                        </a:rPr>
                        <a:t> offices</a:t>
                      </a:r>
                      <a:r>
                        <a:rPr lang="en-US" sz="2000" b="0" kern="1200" dirty="0" smtClean="0">
                          <a:solidFill>
                            <a:srgbClr val="000000"/>
                          </a:solidFill>
                          <a:effectLst/>
                          <a:latin typeface="Arial" panose="020B0604020202020204" pitchFamily="34" charset="0"/>
                          <a:ea typeface="Arial" panose="020B0604020202020204" pitchFamily="34" charset="0"/>
                          <a:cs typeface="Times New Roman" panose="02020603050405020304" pitchFamily="18" charset="0"/>
                        </a:rPr>
                        <a:t>.</a:t>
                      </a:r>
                      <a:endParaRPr lang="en-US"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ZA"/>
                    </a:p>
                  </a:txBody>
                  <a:tcPr/>
                </a:tc>
                <a:tc hMerge="1">
                  <a:txBody>
                    <a:bodyPr/>
                    <a:lstStyle/>
                    <a:p>
                      <a:endParaRPr lang="en-US"/>
                    </a:p>
                  </a:txBody>
                  <a:tcPr/>
                </a:tc>
                <a:tc hMerge="1">
                  <a:txBody>
                    <a:bodyPr/>
                    <a:lstStyle/>
                    <a:p>
                      <a:endParaRPr lang="en-US"/>
                    </a:p>
                  </a:txBody>
                  <a:tcPr/>
                </a:tc>
                <a:tc hMerge="1">
                  <a:txBody>
                    <a:bodyPr/>
                    <a:lstStyle/>
                    <a:p>
                      <a:endParaRPr lang="en-ZA"/>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4"/>
                  </a:ext>
                </a:extLst>
              </a:tr>
            </a:tbl>
          </a:graphicData>
        </a:graphic>
      </p:graphicFrame>
      <p:sp>
        <p:nvSpPr>
          <p:cNvPr id="8" name="Title 1"/>
          <p:cNvSpPr txBox="1">
            <a:spLocks noGrp="1"/>
          </p:cNvSpPr>
          <p:nvPr>
            <p:ph type="title"/>
          </p:nvPr>
        </p:nvSpPr>
        <p:spPr bwMode="auto">
          <a:xfrm>
            <a:off x="179510" y="476673"/>
            <a:ext cx="8784978" cy="9409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rgbClr val="660033"/>
                </a:solidFill>
                <a:latin typeface="Calibri" pitchFamily="34" charset="0"/>
                <a:ea typeface="+mj-ea"/>
                <a:cs typeface="+mj-cs"/>
              </a:defRPr>
            </a:lvl1pPr>
            <a:lvl2pPr algn="ctr" rtl="0" eaLnBrk="0" fontAlgn="base" hangingPunct="0">
              <a:spcBef>
                <a:spcPct val="0"/>
              </a:spcBef>
              <a:spcAft>
                <a:spcPct val="0"/>
              </a:spcAft>
              <a:defRPr sz="3200" b="1">
                <a:solidFill>
                  <a:srgbClr val="660033"/>
                </a:solidFill>
                <a:latin typeface="Arial" charset="0"/>
              </a:defRPr>
            </a:lvl2pPr>
            <a:lvl3pPr algn="ctr" rtl="0" eaLnBrk="0" fontAlgn="base" hangingPunct="0">
              <a:spcBef>
                <a:spcPct val="0"/>
              </a:spcBef>
              <a:spcAft>
                <a:spcPct val="0"/>
              </a:spcAft>
              <a:defRPr sz="3200" b="1">
                <a:solidFill>
                  <a:srgbClr val="660033"/>
                </a:solidFill>
                <a:latin typeface="Arial" charset="0"/>
              </a:defRPr>
            </a:lvl3pPr>
            <a:lvl4pPr algn="ctr" rtl="0" eaLnBrk="0" fontAlgn="base" hangingPunct="0">
              <a:spcBef>
                <a:spcPct val="0"/>
              </a:spcBef>
              <a:spcAft>
                <a:spcPct val="0"/>
              </a:spcAft>
              <a:defRPr sz="3200" b="1">
                <a:solidFill>
                  <a:srgbClr val="660033"/>
                </a:solidFill>
                <a:latin typeface="Arial" charset="0"/>
              </a:defRPr>
            </a:lvl4pPr>
            <a:lvl5pPr algn="ctr" rtl="0" eaLnBrk="0" fontAlgn="base" hangingPunct="0">
              <a:spcBef>
                <a:spcPct val="0"/>
              </a:spcBef>
              <a:spcAft>
                <a:spcPct val="0"/>
              </a:spcAft>
              <a:defRPr sz="3200" b="1">
                <a:solidFill>
                  <a:srgbClr val="660033"/>
                </a:solidFill>
                <a:latin typeface="Arial" charset="0"/>
              </a:defRPr>
            </a:lvl5pPr>
            <a:lvl6pPr marL="457200" algn="ctr" rtl="0" fontAlgn="base">
              <a:spcBef>
                <a:spcPct val="0"/>
              </a:spcBef>
              <a:spcAft>
                <a:spcPct val="0"/>
              </a:spcAft>
              <a:defRPr sz="3200" b="1">
                <a:solidFill>
                  <a:schemeClr val="tx2"/>
                </a:solidFill>
                <a:latin typeface="Arial" charset="0"/>
              </a:defRPr>
            </a:lvl6pPr>
            <a:lvl7pPr marL="914400" algn="ctr" rtl="0" fontAlgn="base">
              <a:spcBef>
                <a:spcPct val="0"/>
              </a:spcBef>
              <a:spcAft>
                <a:spcPct val="0"/>
              </a:spcAft>
              <a:defRPr sz="3200" b="1">
                <a:solidFill>
                  <a:schemeClr val="tx2"/>
                </a:solidFill>
                <a:latin typeface="Arial" charset="0"/>
              </a:defRPr>
            </a:lvl7pPr>
            <a:lvl8pPr marL="1371600" algn="ctr" rtl="0" fontAlgn="base">
              <a:spcBef>
                <a:spcPct val="0"/>
              </a:spcBef>
              <a:spcAft>
                <a:spcPct val="0"/>
              </a:spcAft>
              <a:defRPr sz="3200" b="1">
                <a:solidFill>
                  <a:schemeClr val="tx2"/>
                </a:solidFill>
                <a:latin typeface="Arial" charset="0"/>
              </a:defRPr>
            </a:lvl8pPr>
            <a:lvl9pPr marL="1828800" algn="ctr" rtl="0" fontAlgn="base">
              <a:spcBef>
                <a:spcPct val="0"/>
              </a:spcBef>
              <a:spcAft>
                <a:spcPct val="0"/>
              </a:spcAft>
              <a:defRPr sz="3200" b="1">
                <a:solidFill>
                  <a:schemeClr val="tx2"/>
                </a:solidFill>
                <a:latin typeface="Arial" charset="0"/>
              </a:defRPr>
            </a:lvl9pPr>
          </a:lstStyle>
          <a:p>
            <a:r>
              <a:rPr lang="en-US" sz="2400" kern="0" dirty="0" smtClean="0">
                <a:solidFill>
                  <a:srgbClr val="990000"/>
                </a:solidFill>
                <a:latin typeface="Arial Black" panose="020B0A04020102020204" pitchFamily="34" charset="0"/>
              </a:rPr>
              <a:t>STAFF ESTABLISHMENT FOR THE PRIVATE OFFICE OF MEMBERS OF THE EXECUTIVE cont.</a:t>
            </a:r>
            <a:endParaRPr lang="en-US" sz="2400" kern="0" dirty="0">
              <a:solidFill>
                <a:srgbClr val="990000"/>
              </a:solidFill>
              <a:latin typeface="Arial Black" panose="020B0A04020102020204" pitchFamily="34" charset="0"/>
            </a:endParaRPr>
          </a:p>
        </p:txBody>
      </p:sp>
    </p:spTree>
    <p:extLst>
      <p:ext uri="{BB962C8B-B14F-4D97-AF65-F5344CB8AC3E}">
        <p14:creationId xmlns:p14="http://schemas.microsoft.com/office/powerpoint/2010/main" xmlns="" val="13072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8535" y="490637"/>
            <a:ext cx="8229600" cy="796925"/>
          </a:xfrm>
        </p:spPr>
        <p:txBody>
          <a:bodyPr/>
          <a:lstStyle/>
          <a:p>
            <a:r>
              <a:rPr lang="en-ZA" sz="2800" dirty="0" smtClean="0">
                <a:solidFill>
                  <a:srgbClr val="990000"/>
                </a:solidFill>
                <a:latin typeface="Arial Black" panose="020B0A04020102020204" pitchFamily="34" charset="0"/>
              </a:rPr>
              <a:t>APPOINTMENT OF SPECIAL ADVISORS </a:t>
            </a:r>
            <a:endParaRPr lang="en-ZA" sz="2800" dirty="0">
              <a:solidFill>
                <a:srgbClr val="990000"/>
              </a:solidFill>
              <a:latin typeface="Arial Black" panose="020B0A04020102020204" pitchFamily="34" charset="0"/>
            </a:endParaRPr>
          </a:p>
        </p:txBody>
      </p:sp>
      <p:sp>
        <p:nvSpPr>
          <p:cNvPr id="3" name="Content Placeholder 2"/>
          <p:cNvSpPr>
            <a:spLocks noGrp="1"/>
          </p:cNvSpPr>
          <p:nvPr>
            <p:ph idx="1"/>
          </p:nvPr>
        </p:nvSpPr>
        <p:spPr>
          <a:xfrm>
            <a:off x="476250" y="1287562"/>
            <a:ext cx="5554960" cy="2088233"/>
          </a:xfrm>
        </p:spPr>
        <p:txBody>
          <a:bodyPr/>
          <a:lstStyle/>
          <a:p>
            <a:pPr algn="just">
              <a:spcBef>
                <a:spcPts val="0"/>
              </a:spcBef>
            </a:pPr>
            <a:r>
              <a:rPr lang="en-ZA" sz="1800" dirty="0" smtClean="0">
                <a:latin typeface="+mn-lt"/>
              </a:rPr>
              <a:t>Appointment of Special Advisors is governed by S 12A of the PSA.</a:t>
            </a:r>
          </a:p>
          <a:p>
            <a:pPr algn="just">
              <a:spcBef>
                <a:spcPts val="0"/>
              </a:spcBef>
            </a:pPr>
            <a:r>
              <a:rPr lang="en-ZA" sz="1800" dirty="0" smtClean="0">
                <a:latin typeface="+mn-lt"/>
              </a:rPr>
              <a:t>Appointments are limited to two full time positions for each Minister and Premier. </a:t>
            </a:r>
          </a:p>
          <a:p>
            <a:pPr algn="just">
              <a:spcBef>
                <a:spcPts val="0"/>
              </a:spcBef>
            </a:pPr>
            <a:r>
              <a:rPr lang="en-ZA" sz="1800" dirty="0" smtClean="0">
                <a:latin typeface="+mn-lt"/>
              </a:rPr>
              <a:t>Although the appointment of Special Advisors does not go through the normal advertisement process, there must be </a:t>
            </a:r>
            <a:r>
              <a:rPr lang="en-ZA" sz="1800" b="1" dirty="0" smtClean="0">
                <a:solidFill>
                  <a:srgbClr val="800000"/>
                </a:solidFill>
                <a:latin typeface="+mn-lt"/>
              </a:rPr>
              <a:t>criteria for appointment</a:t>
            </a:r>
            <a:r>
              <a:rPr lang="en-ZA" sz="1800" dirty="0" smtClean="0">
                <a:latin typeface="+mn-lt"/>
              </a:rPr>
              <a:t>.</a:t>
            </a:r>
          </a:p>
        </p:txBody>
      </p:sp>
      <p:sp>
        <p:nvSpPr>
          <p:cNvPr id="4" name="Slide Number Placeholder 3"/>
          <p:cNvSpPr>
            <a:spLocks noGrp="1"/>
          </p:cNvSpPr>
          <p:nvPr>
            <p:ph type="sldNum" sz="quarter" idx="12"/>
          </p:nvPr>
        </p:nvSpPr>
        <p:spPr/>
        <p:txBody>
          <a:bodyPr/>
          <a:lstStyle/>
          <a:p>
            <a:pPr>
              <a:defRPr/>
            </a:pPr>
            <a:fld id="{4E9250B9-2D58-49F2-9994-51915C2C0244}" type="slidenum">
              <a:rPr lang="en-US" altLang="en-US" smtClean="0"/>
              <a:pPr>
                <a:defRPr/>
              </a:pPr>
              <a:t>16</a:t>
            </a:fld>
            <a:endParaRPr lang="en-US" altLang="en-US" dirty="0"/>
          </a:p>
        </p:txBody>
      </p:sp>
      <p:sp>
        <p:nvSpPr>
          <p:cNvPr id="5" name="Rectangle 4"/>
          <p:cNvSpPr/>
          <p:nvPr/>
        </p:nvSpPr>
        <p:spPr>
          <a:xfrm>
            <a:off x="6048925" y="1229010"/>
            <a:ext cx="2767008" cy="2031325"/>
          </a:xfrm>
          <a:prstGeom prst="rect">
            <a:avLst/>
          </a:prstGeom>
          <a:solidFill>
            <a:schemeClr val="accent1"/>
          </a:solidFill>
        </p:spPr>
        <p:txBody>
          <a:bodyPr wrap="square">
            <a:spAutoFit/>
          </a:bodyPr>
          <a:lstStyle/>
          <a:p>
            <a:pPr algn="ctr"/>
            <a:r>
              <a:rPr lang="en-US" dirty="0" smtClean="0">
                <a:solidFill>
                  <a:srgbClr val="000000"/>
                </a:solidFill>
                <a:latin typeface="Verdana-Bold"/>
              </a:rPr>
              <a:t>A person </a:t>
            </a:r>
            <a:r>
              <a:rPr lang="en-US" dirty="0">
                <a:solidFill>
                  <a:srgbClr val="000000"/>
                </a:solidFill>
                <a:latin typeface="Verdana-Bold"/>
              </a:rPr>
              <a:t>appointed in terms of section</a:t>
            </a:r>
          </a:p>
          <a:p>
            <a:pPr algn="ctr"/>
            <a:r>
              <a:rPr lang="en-US" dirty="0" smtClean="0">
                <a:solidFill>
                  <a:srgbClr val="000000"/>
                </a:solidFill>
                <a:latin typeface="Verdana-Bold"/>
              </a:rPr>
              <a:t>12A of the PSA does </a:t>
            </a:r>
            <a:r>
              <a:rPr lang="en-US" b="1" dirty="0" smtClean="0">
                <a:solidFill>
                  <a:srgbClr val="990000"/>
                </a:solidFill>
                <a:latin typeface="Verdana-Bold"/>
              </a:rPr>
              <a:t>not</a:t>
            </a:r>
            <a:r>
              <a:rPr lang="en-US" dirty="0" smtClean="0">
                <a:solidFill>
                  <a:srgbClr val="000000"/>
                </a:solidFill>
                <a:latin typeface="Verdana-Bold"/>
              </a:rPr>
              <a:t> fall within the </a:t>
            </a:r>
            <a:r>
              <a:rPr lang="en-US" b="1" dirty="0" smtClean="0">
                <a:solidFill>
                  <a:srgbClr val="990000"/>
                </a:solidFill>
                <a:latin typeface="Verdana-Bold"/>
              </a:rPr>
              <a:t>definition of “employee” </a:t>
            </a:r>
            <a:r>
              <a:rPr lang="en-US" dirty="0" smtClean="0">
                <a:solidFill>
                  <a:srgbClr val="000000"/>
                </a:solidFill>
                <a:latin typeface="Verdana-Bold"/>
              </a:rPr>
              <a:t>as provided for in section 1 of the PSA</a:t>
            </a:r>
            <a:endParaRPr lang="en-US" dirty="0">
              <a:solidFill>
                <a:srgbClr val="000000"/>
              </a:solidFill>
              <a:latin typeface="Verdana-Bold"/>
            </a:endParaRPr>
          </a:p>
        </p:txBody>
      </p:sp>
      <p:sp>
        <p:nvSpPr>
          <p:cNvPr id="6" name="Content Placeholder 2"/>
          <p:cNvSpPr txBox="1">
            <a:spLocks/>
          </p:cNvSpPr>
          <p:nvPr/>
        </p:nvSpPr>
        <p:spPr bwMode="auto">
          <a:xfrm>
            <a:off x="457200" y="3260335"/>
            <a:ext cx="8229600" cy="28882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660033"/>
              </a:buClr>
              <a:buSzPct val="120000"/>
              <a:buFont typeface="Wingdings" panose="05000000000000000000" pitchFamily="2" charset="2"/>
              <a:buChar char="§"/>
              <a:defRPr sz="2800">
                <a:solidFill>
                  <a:schemeClr val="tx1"/>
                </a:solidFill>
                <a:latin typeface="Calibri" pitchFamily="34" charset="0"/>
                <a:ea typeface="+mn-ea"/>
                <a:cs typeface="+mn-cs"/>
              </a:defRPr>
            </a:lvl1pPr>
            <a:lvl2pPr marL="742950" indent="-285750" algn="l" rtl="0" eaLnBrk="0" fontAlgn="base" hangingPunct="0">
              <a:spcBef>
                <a:spcPct val="20000"/>
              </a:spcBef>
              <a:spcAft>
                <a:spcPct val="0"/>
              </a:spcAft>
              <a:buClr>
                <a:srgbClr val="006666"/>
              </a:buClr>
              <a:buChar char="•"/>
              <a:defRPr sz="2400">
                <a:solidFill>
                  <a:schemeClr val="tx1"/>
                </a:solidFill>
                <a:latin typeface="Calibri" pitchFamily="34" charset="0"/>
              </a:defRPr>
            </a:lvl2pPr>
            <a:lvl3pPr marL="1143000" indent="-228600" algn="l" rtl="0" eaLnBrk="0" fontAlgn="base" hangingPunct="0">
              <a:spcBef>
                <a:spcPct val="20000"/>
              </a:spcBef>
              <a:spcAft>
                <a:spcPct val="0"/>
              </a:spcAft>
              <a:buChar char="•"/>
              <a:defRPr sz="2000">
                <a:solidFill>
                  <a:schemeClr val="tx1"/>
                </a:solidFill>
                <a:latin typeface="Calibri" pitchFamily="34" charset="0"/>
              </a:defRPr>
            </a:lvl3pPr>
            <a:lvl4pPr marL="1600200" indent="-228600" algn="l" rtl="0" eaLnBrk="0" fontAlgn="base" hangingPunct="0">
              <a:spcBef>
                <a:spcPct val="20000"/>
              </a:spcBef>
              <a:spcAft>
                <a:spcPct val="0"/>
              </a:spcAft>
              <a:buChar char="–"/>
              <a:defRPr sz="2000">
                <a:solidFill>
                  <a:schemeClr val="tx1"/>
                </a:solidFill>
                <a:latin typeface="Calibri" pitchFamily="34" charset="0"/>
              </a:defRPr>
            </a:lvl4pPr>
            <a:lvl5pPr marL="2057400" indent="-228600" algn="l" rtl="0" eaLnBrk="0" fontAlgn="base" hangingPunct="0">
              <a:spcBef>
                <a:spcPct val="20000"/>
              </a:spcBef>
              <a:spcAft>
                <a:spcPct val="0"/>
              </a:spcAft>
              <a:buChar char="»"/>
              <a:defRPr sz="2000">
                <a:solidFill>
                  <a:schemeClr val="tx1"/>
                </a:solidFill>
                <a:latin typeface="Calibri"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just">
              <a:spcBef>
                <a:spcPts val="0"/>
              </a:spcBef>
            </a:pPr>
            <a:r>
              <a:rPr lang="en-ZA" sz="1800" kern="0" dirty="0" smtClean="0">
                <a:latin typeface="+mn-lt"/>
              </a:rPr>
              <a:t>The remuneration of a Special Advisor is linked to the job requirements and expertise and is regulated by the </a:t>
            </a:r>
            <a:r>
              <a:rPr lang="en-ZA" sz="1800" b="1" kern="0" dirty="0" smtClean="0">
                <a:solidFill>
                  <a:srgbClr val="800000"/>
                </a:solidFill>
                <a:latin typeface="+mn-lt"/>
              </a:rPr>
              <a:t>four compensation levels </a:t>
            </a:r>
            <a:r>
              <a:rPr lang="en-ZA" sz="1800" kern="0" dirty="0" smtClean="0">
                <a:latin typeface="+mn-lt"/>
              </a:rPr>
              <a:t>(i.e. Director, CD, DDG or DG) in the Dispensation.</a:t>
            </a:r>
          </a:p>
          <a:p>
            <a:pPr algn="just">
              <a:spcBef>
                <a:spcPts val="0"/>
              </a:spcBef>
            </a:pPr>
            <a:r>
              <a:rPr lang="en-ZA" sz="1800" kern="0" dirty="0" smtClean="0">
                <a:latin typeface="+mn-lt"/>
              </a:rPr>
              <a:t>EAs must submit recommendations for the appointment of Special Advisors to the MPSA for approval of the compensation level before appointment is effected.</a:t>
            </a:r>
          </a:p>
          <a:p>
            <a:pPr algn="just">
              <a:spcBef>
                <a:spcPts val="0"/>
              </a:spcBef>
            </a:pPr>
            <a:r>
              <a:rPr lang="en-US" sz="1800" kern="0" dirty="0">
                <a:latin typeface="+mn-lt"/>
              </a:rPr>
              <a:t>Only </a:t>
            </a:r>
            <a:r>
              <a:rPr lang="en-US" sz="1800" b="1" kern="0" dirty="0">
                <a:solidFill>
                  <a:srgbClr val="800000"/>
                </a:solidFill>
                <a:latin typeface="+mn-lt"/>
              </a:rPr>
              <a:t>South African citizens </a:t>
            </a:r>
            <a:r>
              <a:rPr lang="en-US" sz="1800" kern="0" dirty="0">
                <a:latin typeface="+mn-lt"/>
              </a:rPr>
              <a:t>should be appointed as Special Advisers. </a:t>
            </a:r>
            <a:endParaRPr lang="en-US" sz="1800" kern="0" dirty="0" smtClean="0">
              <a:latin typeface="+mn-lt"/>
            </a:endParaRPr>
          </a:p>
          <a:p>
            <a:pPr algn="just">
              <a:spcBef>
                <a:spcPts val="0"/>
              </a:spcBef>
            </a:pPr>
            <a:r>
              <a:rPr lang="en-US" sz="1800" kern="0" dirty="0" smtClean="0">
                <a:latin typeface="+mn-lt"/>
              </a:rPr>
              <a:t>All </a:t>
            </a:r>
            <a:r>
              <a:rPr lang="en-US" sz="1800" kern="0" dirty="0">
                <a:latin typeface="+mn-lt"/>
              </a:rPr>
              <a:t>candidates for appointment as Special Advisers should be subjected to a </a:t>
            </a:r>
            <a:r>
              <a:rPr lang="en-US" sz="1800" b="1" kern="0" dirty="0">
                <a:solidFill>
                  <a:srgbClr val="800000"/>
                </a:solidFill>
                <a:latin typeface="+mn-lt"/>
              </a:rPr>
              <a:t>security clearance before appointment</a:t>
            </a:r>
            <a:r>
              <a:rPr lang="en-US" sz="1800" kern="0" dirty="0">
                <a:latin typeface="+mn-lt"/>
              </a:rPr>
              <a:t>. </a:t>
            </a:r>
            <a:r>
              <a:rPr lang="en-US" sz="1800" kern="0" dirty="0" smtClean="0">
                <a:latin typeface="+mn-lt"/>
              </a:rPr>
              <a:t>If </a:t>
            </a:r>
            <a:r>
              <a:rPr lang="en-US" sz="1800" kern="0" dirty="0">
                <a:latin typeface="+mn-lt"/>
              </a:rPr>
              <a:t>an </a:t>
            </a:r>
            <a:r>
              <a:rPr lang="en-US" sz="1800" kern="0" dirty="0" smtClean="0">
                <a:latin typeface="+mn-lt"/>
              </a:rPr>
              <a:t>EA wishes </a:t>
            </a:r>
            <a:r>
              <a:rPr lang="en-US" sz="1800" kern="0" dirty="0">
                <a:latin typeface="+mn-lt"/>
              </a:rPr>
              <a:t>to deviate from this requirement, the matter must be submitted to the President.</a:t>
            </a:r>
            <a:endParaRPr lang="en-ZA" sz="1800" kern="0" dirty="0">
              <a:latin typeface="+mn-lt"/>
            </a:endParaRPr>
          </a:p>
        </p:txBody>
      </p:sp>
    </p:spTree>
    <p:extLst>
      <p:ext uri="{BB962C8B-B14F-4D97-AF65-F5344CB8AC3E}">
        <p14:creationId xmlns:p14="http://schemas.microsoft.com/office/powerpoint/2010/main" xmlns="" val="21406859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800" dirty="0" smtClean="0">
                <a:solidFill>
                  <a:srgbClr val="990000"/>
                </a:solidFill>
                <a:latin typeface="Arial Black" panose="020B0A04020102020204" pitchFamily="34" charset="0"/>
              </a:rPr>
              <a:t>APPOINTMENT OF SPECIAL ADVISORS </a:t>
            </a:r>
            <a:endParaRPr lang="en-ZA" sz="2800" dirty="0">
              <a:solidFill>
                <a:srgbClr val="990000"/>
              </a:solidFill>
              <a:latin typeface="Arial Black" panose="020B0A04020102020204" pitchFamily="34" charset="0"/>
            </a:endParaRPr>
          </a:p>
        </p:txBody>
      </p:sp>
      <p:sp>
        <p:nvSpPr>
          <p:cNvPr id="3" name="Content Placeholder 2"/>
          <p:cNvSpPr>
            <a:spLocks noGrp="1"/>
          </p:cNvSpPr>
          <p:nvPr>
            <p:ph idx="1"/>
          </p:nvPr>
        </p:nvSpPr>
        <p:spPr>
          <a:xfrm>
            <a:off x="457200" y="1411730"/>
            <a:ext cx="8147248" cy="4609558"/>
          </a:xfrm>
        </p:spPr>
        <p:txBody>
          <a:bodyPr/>
          <a:lstStyle/>
          <a:p>
            <a:pPr algn="just">
              <a:spcBef>
                <a:spcPts val="0"/>
              </a:spcBef>
            </a:pPr>
            <a:r>
              <a:rPr lang="en-ZA" sz="1800" dirty="0">
                <a:latin typeface="+mn-lt"/>
              </a:rPr>
              <a:t>Special Advisors must sign a </a:t>
            </a:r>
            <a:r>
              <a:rPr lang="en-ZA" sz="1800" b="1" dirty="0">
                <a:solidFill>
                  <a:srgbClr val="990000"/>
                </a:solidFill>
                <a:latin typeface="+mn-lt"/>
              </a:rPr>
              <a:t>contract of appointment</a:t>
            </a:r>
            <a:r>
              <a:rPr lang="en-ZA" sz="1800" dirty="0">
                <a:latin typeface="+mn-lt"/>
              </a:rPr>
              <a:t>, a performance agreement </a:t>
            </a:r>
            <a:r>
              <a:rPr lang="en-ZA" sz="1800" dirty="0" smtClean="0">
                <a:latin typeface="+mn-lt"/>
              </a:rPr>
              <a:t>and, </a:t>
            </a:r>
            <a:r>
              <a:rPr lang="en-ZA" sz="1800" dirty="0">
                <a:latin typeface="+mn-lt"/>
              </a:rPr>
              <a:t>if they serve on any </a:t>
            </a:r>
            <a:r>
              <a:rPr lang="en-ZA" sz="1800" dirty="0" smtClean="0">
                <a:latin typeface="+mn-lt"/>
              </a:rPr>
              <a:t>statutory </a:t>
            </a:r>
            <a:r>
              <a:rPr lang="en-ZA" sz="1800" dirty="0">
                <a:latin typeface="+mn-lt"/>
              </a:rPr>
              <a:t>board </a:t>
            </a:r>
            <a:r>
              <a:rPr lang="en-ZA" sz="1800" dirty="0" smtClean="0">
                <a:latin typeface="+mn-lt"/>
              </a:rPr>
              <a:t>or council for </a:t>
            </a:r>
            <a:r>
              <a:rPr lang="en-ZA" sz="1800" dirty="0">
                <a:latin typeface="+mn-lt"/>
              </a:rPr>
              <a:t>which the EA is individually or collectively accountable, it must be terminated so as to avoid a conflict of interest. </a:t>
            </a:r>
          </a:p>
          <a:p>
            <a:pPr algn="just">
              <a:spcBef>
                <a:spcPts val="0"/>
              </a:spcBef>
            </a:pPr>
            <a:r>
              <a:rPr lang="en-US" sz="1800" dirty="0">
                <a:latin typeface="+mn-lt"/>
              </a:rPr>
              <a:t>Since a Special Adviser would act in an </a:t>
            </a:r>
            <a:r>
              <a:rPr lang="en-US" sz="1800" b="1" dirty="0">
                <a:solidFill>
                  <a:srgbClr val="800000"/>
                </a:solidFill>
                <a:latin typeface="+mn-lt"/>
              </a:rPr>
              <a:t>advisory capacity </a:t>
            </a:r>
            <a:r>
              <a:rPr lang="en-US" sz="1800" dirty="0">
                <a:latin typeface="+mn-lt"/>
              </a:rPr>
              <a:t>to advise an </a:t>
            </a:r>
            <a:r>
              <a:rPr lang="en-US" sz="1800" dirty="0" smtClean="0">
                <a:latin typeface="+mn-lt"/>
              </a:rPr>
              <a:t>EA on</a:t>
            </a:r>
            <a:r>
              <a:rPr lang="en-US" sz="1800" dirty="0">
                <a:latin typeface="+mn-lt"/>
              </a:rPr>
              <a:t>, or perform other tasks in respect of, the exercise or performance of the </a:t>
            </a:r>
            <a:r>
              <a:rPr lang="en-US" sz="1800" dirty="0" smtClean="0">
                <a:latin typeface="+mn-lt"/>
              </a:rPr>
              <a:t>EA’s </a:t>
            </a:r>
            <a:r>
              <a:rPr lang="en-US" sz="1800" dirty="0">
                <a:latin typeface="+mn-lt"/>
              </a:rPr>
              <a:t>powers and duties, or to advise the </a:t>
            </a:r>
            <a:r>
              <a:rPr lang="en-US" sz="1800" dirty="0" smtClean="0">
                <a:latin typeface="+mn-lt"/>
              </a:rPr>
              <a:t>EA on </a:t>
            </a:r>
            <a:r>
              <a:rPr lang="en-US" sz="1800" dirty="0">
                <a:latin typeface="+mn-lt"/>
              </a:rPr>
              <a:t>the development of policy that will promote the objectives of the relevant department, there </a:t>
            </a:r>
            <a:r>
              <a:rPr lang="en-US" sz="1800" b="1" dirty="0">
                <a:solidFill>
                  <a:srgbClr val="800000"/>
                </a:solidFill>
                <a:latin typeface="+mn-lt"/>
              </a:rPr>
              <a:t>shall be no relationship of authority between the Special Adviser and the Head of Department concerned</a:t>
            </a:r>
            <a:r>
              <a:rPr lang="en-US" sz="1800" dirty="0">
                <a:latin typeface="+mn-lt"/>
              </a:rPr>
              <a:t>. </a:t>
            </a:r>
          </a:p>
          <a:p>
            <a:pPr algn="just">
              <a:spcBef>
                <a:spcPts val="0"/>
              </a:spcBef>
            </a:pPr>
            <a:r>
              <a:rPr lang="en-US" sz="1800" dirty="0">
                <a:latin typeface="+mn-lt"/>
              </a:rPr>
              <a:t>The Special Adviser shall direct his/her inputs to the </a:t>
            </a:r>
            <a:r>
              <a:rPr lang="en-US" sz="1800" dirty="0" smtClean="0">
                <a:latin typeface="+mn-lt"/>
              </a:rPr>
              <a:t>EA and </a:t>
            </a:r>
            <a:r>
              <a:rPr lang="en-US" sz="1800" b="1" dirty="0" smtClean="0">
                <a:solidFill>
                  <a:srgbClr val="800000"/>
                </a:solidFill>
                <a:latin typeface="+mn-lt"/>
              </a:rPr>
              <a:t>refrain </a:t>
            </a:r>
            <a:r>
              <a:rPr lang="en-US" sz="1800" b="1" dirty="0">
                <a:solidFill>
                  <a:srgbClr val="800000"/>
                </a:solidFill>
                <a:latin typeface="+mn-lt"/>
              </a:rPr>
              <a:t>from interfering in the administration and management of the department</a:t>
            </a:r>
            <a:r>
              <a:rPr lang="en-US" sz="1800" dirty="0">
                <a:latin typeface="+mn-lt"/>
              </a:rPr>
              <a:t>, which in law is the function and responsibility of the Director-General.</a:t>
            </a:r>
            <a:endParaRPr lang="en-ZA" sz="1800" dirty="0">
              <a:latin typeface="+mn-lt"/>
            </a:endParaRPr>
          </a:p>
          <a:p>
            <a:pPr algn="just">
              <a:spcBef>
                <a:spcPts val="0"/>
              </a:spcBef>
            </a:pPr>
            <a:endParaRPr lang="en-ZA" sz="1800" dirty="0" smtClean="0">
              <a:latin typeface="+mn-lt"/>
            </a:endParaRPr>
          </a:p>
          <a:p>
            <a:pPr algn="just"/>
            <a:endParaRPr lang="en-ZA" dirty="0"/>
          </a:p>
        </p:txBody>
      </p:sp>
      <p:sp>
        <p:nvSpPr>
          <p:cNvPr id="4" name="Slide Number Placeholder 3"/>
          <p:cNvSpPr>
            <a:spLocks noGrp="1"/>
          </p:cNvSpPr>
          <p:nvPr>
            <p:ph type="sldNum" sz="quarter" idx="12"/>
          </p:nvPr>
        </p:nvSpPr>
        <p:spPr/>
        <p:txBody>
          <a:bodyPr/>
          <a:lstStyle/>
          <a:p>
            <a:pPr>
              <a:defRPr/>
            </a:pPr>
            <a:fld id="{4E9250B9-2D58-49F2-9994-51915C2C0244}" type="slidenum">
              <a:rPr lang="en-US" altLang="en-US" smtClean="0"/>
              <a:pPr>
                <a:defRPr/>
              </a:pPr>
              <a:t>17</a:t>
            </a:fld>
            <a:endParaRPr lang="en-US" altLang="en-US" dirty="0"/>
          </a:p>
        </p:txBody>
      </p:sp>
    </p:spTree>
    <p:extLst>
      <p:ext uri="{BB962C8B-B14F-4D97-AF65-F5344CB8AC3E}">
        <p14:creationId xmlns:p14="http://schemas.microsoft.com/office/powerpoint/2010/main" xmlns="" val="22952539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244" y="620713"/>
            <a:ext cx="8557236" cy="796925"/>
          </a:xfrm>
        </p:spPr>
        <p:txBody>
          <a:bodyPr/>
          <a:lstStyle/>
          <a:p>
            <a:r>
              <a:rPr lang="en-ZA" altLang="en-US" sz="2800" dirty="0" smtClean="0">
                <a:solidFill>
                  <a:srgbClr val="990000"/>
                </a:solidFill>
                <a:latin typeface="Arial Black" panose="020B0A04020102020204" pitchFamily="34" charset="0"/>
              </a:rPr>
              <a:t>MANAGEMENT OF </a:t>
            </a:r>
            <a:br>
              <a:rPr lang="en-ZA" altLang="en-US" sz="2800" dirty="0" smtClean="0">
                <a:solidFill>
                  <a:srgbClr val="990000"/>
                </a:solidFill>
                <a:latin typeface="Arial Black" panose="020B0A04020102020204" pitchFamily="34" charset="0"/>
              </a:rPr>
            </a:br>
            <a:r>
              <a:rPr lang="en-ZA" altLang="en-US" sz="2800" dirty="0" smtClean="0">
                <a:solidFill>
                  <a:srgbClr val="990000"/>
                </a:solidFill>
                <a:latin typeface="Arial Black" panose="020B0A04020102020204" pitchFamily="34" charset="0"/>
              </a:rPr>
              <a:t>RECRUITMENT </a:t>
            </a:r>
            <a:r>
              <a:rPr lang="en-ZA" altLang="en-US" sz="2800" dirty="0">
                <a:solidFill>
                  <a:srgbClr val="990000"/>
                </a:solidFill>
                <a:latin typeface="Arial Black" panose="020B0A04020102020204" pitchFamily="34" charset="0"/>
              </a:rPr>
              <a:t>AND </a:t>
            </a:r>
            <a:r>
              <a:rPr lang="en-ZA" altLang="en-US" sz="2800" dirty="0" smtClean="0">
                <a:solidFill>
                  <a:srgbClr val="990000"/>
                </a:solidFill>
                <a:latin typeface="Arial Black" panose="020B0A04020102020204" pitchFamily="34" charset="0"/>
              </a:rPr>
              <a:t>SELECTION </a:t>
            </a:r>
            <a:endParaRPr lang="en-US" sz="2800" dirty="0">
              <a:solidFill>
                <a:srgbClr val="990000"/>
              </a:solidFill>
            </a:endParaRPr>
          </a:p>
        </p:txBody>
      </p:sp>
      <p:sp>
        <p:nvSpPr>
          <p:cNvPr id="3" name="Content Placeholder 2"/>
          <p:cNvSpPr>
            <a:spLocks noGrp="1"/>
          </p:cNvSpPr>
          <p:nvPr>
            <p:ph idx="1"/>
          </p:nvPr>
        </p:nvSpPr>
        <p:spPr>
          <a:xfrm>
            <a:off x="539552" y="1490082"/>
            <a:ext cx="8352928" cy="2109416"/>
          </a:xfrm>
        </p:spPr>
        <p:txBody>
          <a:bodyPr/>
          <a:lstStyle/>
          <a:p>
            <a:pPr marL="231775" lvl="0" indent="-231775" algn="just">
              <a:buSzPct val="100000"/>
            </a:pPr>
            <a:r>
              <a:rPr lang="en-US" sz="1800" dirty="0" smtClean="0">
                <a:solidFill>
                  <a:srgbClr val="000000"/>
                </a:solidFill>
                <a:latin typeface="Arial"/>
              </a:rPr>
              <a:t>Chapter </a:t>
            </a:r>
            <a:r>
              <a:rPr lang="en-US" sz="1800" dirty="0">
                <a:solidFill>
                  <a:srgbClr val="000000"/>
                </a:solidFill>
                <a:latin typeface="Arial"/>
              </a:rPr>
              <a:t>10 of the </a:t>
            </a:r>
            <a:r>
              <a:rPr lang="en-US" sz="1800" dirty="0" smtClean="0">
                <a:solidFill>
                  <a:srgbClr val="000000"/>
                </a:solidFill>
                <a:latin typeface="Arial"/>
              </a:rPr>
              <a:t>Constitution requires that good </a:t>
            </a:r>
            <a:r>
              <a:rPr lang="en-US" sz="1800" dirty="0">
                <a:solidFill>
                  <a:srgbClr val="000000"/>
                </a:solidFill>
                <a:latin typeface="Arial"/>
              </a:rPr>
              <a:t>human resource management and career-development practices be cultivated with employment and personnel management practices </a:t>
            </a:r>
            <a:r>
              <a:rPr lang="en-US" sz="1800" dirty="0" smtClean="0">
                <a:solidFill>
                  <a:srgbClr val="000000"/>
                </a:solidFill>
                <a:latin typeface="Arial"/>
              </a:rPr>
              <a:t>should be </a:t>
            </a:r>
            <a:r>
              <a:rPr lang="en-US" sz="1800" b="1" dirty="0" smtClean="0">
                <a:solidFill>
                  <a:srgbClr val="990000"/>
                </a:solidFill>
                <a:latin typeface="Arial"/>
              </a:rPr>
              <a:t>based </a:t>
            </a:r>
            <a:r>
              <a:rPr lang="en-US" sz="1800" b="1" dirty="0">
                <a:solidFill>
                  <a:srgbClr val="990000"/>
                </a:solidFill>
                <a:latin typeface="Arial"/>
              </a:rPr>
              <a:t>on ability</a:t>
            </a:r>
            <a:r>
              <a:rPr lang="en-US" sz="1800" dirty="0">
                <a:solidFill>
                  <a:srgbClr val="000000"/>
                </a:solidFill>
                <a:latin typeface="Arial"/>
              </a:rPr>
              <a:t>, </a:t>
            </a:r>
            <a:r>
              <a:rPr lang="en-US" sz="1800" b="1" dirty="0">
                <a:solidFill>
                  <a:srgbClr val="990000"/>
                </a:solidFill>
                <a:latin typeface="Arial"/>
              </a:rPr>
              <a:t>objectivity</a:t>
            </a:r>
            <a:r>
              <a:rPr lang="en-US" sz="1800" dirty="0">
                <a:solidFill>
                  <a:srgbClr val="000000"/>
                </a:solidFill>
                <a:latin typeface="Arial"/>
              </a:rPr>
              <a:t>, </a:t>
            </a:r>
            <a:r>
              <a:rPr lang="en-US" sz="1800" b="1" dirty="0">
                <a:solidFill>
                  <a:srgbClr val="990000"/>
                </a:solidFill>
                <a:latin typeface="Arial"/>
              </a:rPr>
              <a:t>fairness</a:t>
            </a:r>
            <a:r>
              <a:rPr lang="en-US" sz="1800" dirty="0">
                <a:solidFill>
                  <a:srgbClr val="000000"/>
                </a:solidFill>
                <a:latin typeface="Arial"/>
              </a:rPr>
              <a:t> </a:t>
            </a:r>
            <a:r>
              <a:rPr lang="en-US" sz="1800" dirty="0" smtClean="0">
                <a:solidFill>
                  <a:srgbClr val="000000"/>
                </a:solidFill>
                <a:latin typeface="Arial"/>
              </a:rPr>
              <a:t>and </a:t>
            </a:r>
            <a:r>
              <a:rPr lang="en-US" sz="1800" dirty="0">
                <a:solidFill>
                  <a:srgbClr val="000000"/>
                </a:solidFill>
                <a:latin typeface="Arial"/>
              </a:rPr>
              <a:t>the need to redress the imbalances of the past to achieve </a:t>
            </a:r>
            <a:r>
              <a:rPr lang="en-US" sz="1800" b="1" dirty="0">
                <a:solidFill>
                  <a:srgbClr val="990000"/>
                </a:solidFill>
                <a:latin typeface="Arial"/>
              </a:rPr>
              <a:t>broad representation </a:t>
            </a:r>
            <a:r>
              <a:rPr lang="en-US" sz="1800" dirty="0">
                <a:solidFill>
                  <a:srgbClr val="000000"/>
                </a:solidFill>
                <a:latin typeface="Arial"/>
              </a:rPr>
              <a:t>in the public </a:t>
            </a:r>
            <a:r>
              <a:rPr lang="en-US" sz="1800" dirty="0" smtClean="0">
                <a:solidFill>
                  <a:srgbClr val="000000"/>
                </a:solidFill>
                <a:latin typeface="Arial"/>
              </a:rPr>
              <a:t>administration.</a:t>
            </a:r>
            <a:endParaRPr lang="en-US" sz="1800" dirty="0">
              <a:solidFill>
                <a:srgbClr val="000000"/>
              </a:solidFill>
              <a:latin typeface="Arial"/>
            </a:endParaRPr>
          </a:p>
          <a:p>
            <a:pPr marL="231775" lvl="0" indent="-231775" algn="just">
              <a:buSzPct val="100000"/>
            </a:pPr>
            <a:r>
              <a:rPr lang="en-US" sz="1800" dirty="0">
                <a:solidFill>
                  <a:srgbClr val="000000"/>
                </a:solidFill>
                <a:latin typeface="Arial"/>
              </a:rPr>
              <a:t>The </a:t>
            </a:r>
            <a:r>
              <a:rPr lang="en-US" sz="1800" dirty="0" smtClean="0">
                <a:solidFill>
                  <a:srgbClr val="000000"/>
                </a:solidFill>
                <a:latin typeface="Arial"/>
              </a:rPr>
              <a:t>recruitment and selection </a:t>
            </a:r>
            <a:r>
              <a:rPr lang="en-US" sz="1800" dirty="0">
                <a:solidFill>
                  <a:srgbClr val="000000"/>
                </a:solidFill>
                <a:latin typeface="Arial"/>
              </a:rPr>
              <a:t>process </a:t>
            </a:r>
            <a:r>
              <a:rPr lang="en-US" sz="1800" dirty="0" smtClean="0">
                <a:solidFill>
                  <a:srgbClr val="000000"/>
                </a:solidFill>
                <a:latin typeface="Arial"/>
              </a:rPr>
              <a:t>must be </a:t>
            </a:r>
            <a:r>
              <a:rPr lang="en-US" sz="1800" dirty="0">
                <a:solidFill>
                  <a:srgbClr val="000000"/>
                </a:solidFill>
                <a:latin typeface="Arial"/>
              </a:rPr>
              <a:t>conducted in terms of </a:t>
            </a:r>
            <a:r>
              <a:rPr lang="en-US" sz="1800" dirty="0" smtClean="0">
                <a:solidFill>
                  <a:srgbClr val="000000"/>
                </a:solidFill>
                <a:latin typeface="Arial"/>
              </a:rPr>
              <a:t>the following </a:t>
            </a:r>
            <a:r>
              <a:rPr lang="en-US" sz="1800" dirty="0">
                <a:solidFill>
                  <a:srgbClr val="000000"/>
                </a:solidFill>
                <a:latin typeface="Arial"/>
              </a:rPr>
              <a:t>legislative and regulatory </a:t>
            </a:r>
            <a:r>
              <a:rPr lang="en-US" sz="1800" dirty="0" smtClean="0">
                <a:solidFill>
                  <a:srgbClr val="000000"/>
                </a:solidFill>
                <a:latin typeface="Arial"/>
              </a:rPr>
              <a:t>framework:</a:t>
            </a:r>
            <a:endParaRPr lang="en-US" sz="1400" dirty="0" smtClean="0">
              <a:solidFill>
                <a:srgbClr val="000000"/>
              </a:solidFill>
              <a:latin typeface="Arial"/>
            </a:endParaRPr>
          </a:p>
          <a:p>
            <a:pPr marL="231775" lvl="0" indent="-231775" algn="just">
              <a:buSzPct val="100000"/>
            </a:pPr>
            <a:endParaRPr lang="en-US" sz="1800" dirty="0" smtClean="0">
              <a:solidFill>
                <a:srgbClr val="000000"/>
              </a:solidFill>
              <a:latin typeface="Arial"/>
            </a:endParaRPr>
          </a:p>
        </p:txBody>
      </p:sp>
      <p:sp>
        <p:nvSpPr>
          <p:cNvPr id="4" name="Slide Number Placeholder 3"/>
          <p:cNvSpPr>
            <a:spLocks noGrp="1"/>
          </p:cNvSpPr>
          <p:nvPr>
            <p:ph type="sldNum" sz="quarter" idx="12"/>
          </p:nvPr>
        </p:nvSpPr>
        <p:spPr/>
        <p:txBody>
          <a:bodyPr/>
          <a:lstStyle/>
          <a:p>
            <a:pPr>
              <a:defRPr/>
            </a:pPr>
            <a:fld id="{4E9250B9-2D58-49F2-9994-51915C2C0244}" type="slidenum">
              <a:rPr lang="en-US" altLang="en-US" smtClean="0"/>
              <a:pPr>
                <a:defRPr/>
              </a:pPr>
              <a:t>18</a:t>
            </a:fld>
            <a:endParaRPr lang="en-US" altLang="en-US" dirty="0"/>
          </a:p>
        </p:txBody>
      </p:sp>
      <p:grpSp>
        <p:nvGrpSpPr>
          <p:cNvPr id="80" name="Group 79"/>
          <p:cNvGrpSpPr/>
          <p:nvPr/>
        </p:nvGrpSpPr>
        <p:grpSpPr>
          <a:xfrm>
            <a:off x="728576" y="3599498"/>
            <a:ext cx="7770570" cy="1333361"/>
            <a:chOff x="737025" y="4797152"/>
            <a:chExt cx="7770570" cy="1333361"/>
          </a:xfrm>
        </p:grpSpPr>
        <p:grpSp>
          <p:nvGrpSpPr>
            <p:cNvPr id="81" name="Group 80"/>
            <p:cNvGrpSpPr/>
            <p:nvPr/>
          </p:nvGrpSpPr>
          <p:grpSpPr>
            <a:xfrm>
              <a:off x="737025" y="4797152"/>
              <a:ext cx="1892952" cy="1333361"/>
              <a:chOff x="4" y="0"/>
              <a:chExt cx="1892952" cy="1333361"/>
            </a:xfrm>
            <a:solidFill>
              <a:schemeClr val="accent5">
                <a:lumMod val="90000"/>
              </a:schemeClr>
            </a:solidFill>
            <a:scene3d>
              <a:camera prst="orthographicFront">
                <a:rot lat="0" lon="0" rev="0"/>
              </a:camera>
              <a:lightRig rig="contrasting" dir="t">
                <a:rot lat="0" lon="0" rev="7800000"/>
              </a:lightRig>
            </a:scene3d>
          </p:grpSpPr>
          <p:sp>
            <p:nvSpPr>
              <p:cNvPr id="103" name="Rounded Rectangle 102"/>
              <p:cNvSpPr/>
              <p:nvPr/>
            </p:nvSpPr>
            <p:spPr>
              <a:xfrm>
                <a:off x="4" y="0"/>
                <a:ext cx="1892952" cy="1333361"/>
              </a:xfrm>
              <a:prstGeom prst="roundRect">
                <a:avLst>
                  <a:gd name="adj" fmla="val 5000"/>
                </a:avLst>
              </a:prstGeom>
              <a:grpFill/>
              <a:ln>
                <a:noFill/>
              </a:ln>
              <a:effectLst/>
              <a:sp3d>
                <a:bevelT w="139700" h="139700"/>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04" name="Rounded Rectangle 4"/>
              <p:cNvSpPr/>
              <p:nvPr/>
            </p:nvSpPr>
            <p:spPr>
              <a:xfrm rot="16200000">
                <a:off x="-380602" y="477386"/>
                <a:ext cx="1327818" cy="373046"/>
              </a:xfrm>
              <a:prstGeom prst="rect">
                <a:avLst/>
              </a:prstGeom>
              <a:grpFill/>
              <a:ln>
                <a:noFill/>
              </a:ln>
              <a:effectLst/>
              <a:sp3d>
                <a:bevelT w="139700" h="139700"/>
              </a:sp3d>
            </p:spPr>
            <p:style>
              <a:lnRef idx="0">
                <a:scrgbClr r="0" g="0" b="0"/>
              </a:lnRef>
              <a:fillRef idx="0">
                <a:scrgbClr r="0" g="0" b="0"/>
              </a:fillRef>
              <a:effectRef idx="0">
                <a:scrgbClr r="0" g="0" b="0"/>
              </a:effectRef>
              <a:fontRef idx="minor">
                <a:schemeClr val="lt1"/>
              </a:fontRef>
            </p:style>
            <p:txBody>
              <a:bodyPr spcFirstLastPara="0" vert="horz" wrap="square" lIns="0" tIns="37719" rIns="48895" bIns="0" numCol="1" spcCol="1270" anchor="t" anchorCtr="0">
                <a:noAutofit/>
              </a:bodyPr>
              <a:lstStyle/>
              <a:p>
                <a:pPr lvl="0" algn="r" defTabSz="466725">
                  <a:lnSpc>
                    <a:spcPct val="90000"/>
                  </a:lnSpc>
                  <a:spcBef>
                    <a:spcPct val="0"/>
                  </a:spcBef>
                  <a:spcAft>
                    <a:spcPct val="35000"/>
                  </a:spcAft>
                </a:pPr>
                <a:r>
                  <a:rPr lang="en-US" sz="1050" kern="1200" dirty="0" smtClean="0">
                    <a:solidFill>
                      <a:schemeClr val="tx1"/>
                    </a:solidFill>
                    <a:latin typeface="Arial"/>
                    <a:ea typeface="+mn-ea"/>
                    <a:cs typeface="+mn-cs"/>
                  </a:rPr>
                  <a:t>Sections 8A, 9-11, 12A, 14-15 </a:t>
                </a:r>
                <a:endParaRPr lang="en-US" sz="1050" kern="1200" dirty="0">
                  <a:solidFill>
                    <a:schemeClr val="tx1"/>
                  </a:solidFill>
                  <a:latin typeface="Arial"/>
                  <a:ea typeface="+mn-ea"/>
                  <a:cs typeface="+mn-cs"/>
                </a:endParaRPr>
              </a:p>
            </p:txBody>
          </p:sp>
        </p:grpSp>
        <p:grpSp>
          <p:nvGrpSpPr>
            <p:cNvPr id="82" name="Group 81"/>
            <p:cNvGrpSpPr/>
            <p:nvPr/>
          </p:nvGrpSpPr>
          <p:grpSpPr>
            <a:xfrm>
              <a:off x="1115616" y="4797152"/>
              <a:ext cx="1410249" cy="1333361"/>
              <a:chOff x="378595" y="0"/>
              <a:chExt cx="1410249" cy="1333361"/>
            </a:xfrm>
          </p:grpSpPr>
          <p:sp>
            <p:nvSpPr>
              <p:cNvPr id="101" name="Rectangle 100"/>
              <p:cNvSpPr/>
              <p:nvPr/>
            </p:nvSpPr>
            <p:spPr>
              <a:xfrm>
                <a:off x="378595" y="0"/>
                <a:ext cx="1410249" cy="1333361"/>
              </a:xfrm>
              <a:prstGeom prst="rect">
                <a:avLst/>
              </a:prstGeom>
              <a:noFill/>
              <a:ln>
                <a:noFill/>
              </a:ln>
              <a:sp3d/>
            </p:spPr>
            <p:style>
              <a:lnRef idx="0">
                <a:scrgbClr r="0" g="0" b="0"/>
              </a:lnRef>
              <a:fillRef idx="3">
                <a:scrgbClr r="0" g="0" b="0"/>
              </a:fillRef>
              <a:effectRef idx="2">
                <a:schemeClr val="accent1">
                  <a:hueOff val="0"/>
                  <a:satOff val="0"/>
                  <a:lumOff val="0"/>
                  <a:alphaOff val="0"/>
                </a:schemeClr>
              </a:effectRef>
              <a:fontRef idx="minor">
                <a:schemeClr val="lt1"/>
              </a:fontRef>
            </p:style>
          </p:sp>
          <p:sp>
            <p:nvSpPr>
              <p:cNvPr id="102" name="Rectangle 101"/>
              <p:cNvSpPr/>
              <p:nvPr/>
            </p:nvSpPr>
            <p:spPr>
              <a:xfrm>
                <a:off x="561064" y="0"/>
                <a:ext cx="1227780" cy="1333361"/>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0" tIns="61722" rIns="0" bIns="0" numCol="1" spcCol="1270" anchor="t" anchorCtr="0">
                <a:noAutofit/>
              </a:bodyPr>
              <a:lstStyle/>
              <a:p>
                <a:pPr lvl="0" algn="l" defTabSz="800100">
                  <a:lnSpc>
                    <a:spcPct val="90000"/>
                  </a:lnSpc>
                  <a:spcBef>
                    <a:spcPct val="0"/>
                  </a:spcBef>
                  <a:spcAft>
                    <a:spcPct val="35000"/>
                  </a:spcAft>
                </a:pPr>
                <a:r>
                  <a:rPr lang="en-US" sz="1800" kern="1200" dirty="0" smtClean="0">
                    <a:solidFill>
                      <a:schemeClr val="tx1"/>
                    </a:solidFill>
                    <a:latin typeface="Arial"/>
                    <a:ea typeface="+mn-ea"/>
                    <a:cs typeface="+mn-cs"/>
                  </a:rPr>
                  <a:t>Public Service Act</a:t>
                </a:r>
                <a:endParaRPr lang="en-US" sz="1800" kern="1200" dirty="0">
                  <a:solidFill>
                    <a:schemeClr val="tx1"/>
                  </a:solidFill>
                  <a:latin typeface="Arial"/>
                  <a:ea typeface="+mn-ea"/>
                  <a:cs typeface="+mn-cs"/>
                </a:endParaRPr>
              </a:p>
            </p:txBody>
          </p:sp>
        </p:grpSp>
        <p:grpSp>
          <p:nvGrpSpPr>
            <p:cNvPr id="83" name="Group 82"/>
            <p:cNvGrpSpPr/>
            <p:nvPr/>
          </p:nvGrpSpPr>
          <p:grpSpPr>
            <a:xfrm>
              <a:off x="2696231" y="4797152"/>
              <a:ext cx="1892952" cy="1333361"/>
              <a:chOff x="1959210" y="0"/>
              <a:chExt cx="1892952" cy="1333361"/>
            </a:xfrm>
            <a:solidFill>
              <a:schemeClr val="accent5">
                <a:lumMod val="90000"/>
              </a:schemeClr>
            </a:solidFill>
            <a:scene3d>
              <a:camera prst="orthographicFront">
                <a:rot lat="0" lon="0" rev="0"/>
              </a:camera>
              <a:lightRig rig="contrasting" dir="t">
                <a:rot lat="0" lon="0" rev="7800000"/>
              </a:lightRig>
            </a:scene3d>
          </p:grpSpPr>
          <p:sp>
            <p:nvSpPr>
              <p:cNvPr id="99" name="Rounded Rectangle 98"/>
              <p:cNvSpPr/>
              <p:nvPr/>
            </p:nvSpPr>
            <p:spPr>
              <a:xfrm>
                <a:off x="1959210" y="0"/>
                <a:ext cx="1892952" cy="1333361"/>
              </a:xfrm>
              <a:prstGeom prst="roundRect">
                <a:avLst>
                  <a:gd name="adj" fmla="val 5000"/>
                </a:avLst>
              </a:prstGeom>
              <a:grpFill/>
              <a:ln>
                <a:noFill/>
              </a:ln>
              <a:effectLst/>
              <a:sp3d>
                <a:bevelT w="139700" h="139700"/>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00" name="Rounded Rectangle 8"/>
              <p:cNvSpPr/>
              <p:nvPr/>
            </p:nvSpPr>
            <p:spPr>
              <a:xfrm rot="16200000">
                <a:off x="1607371" y="362926"/>
                <a:ext cx="1082268" cy="367502"/>
              </a:xfrm>
              <a:prstGeom prst="rect">
                <a:avLst/>
              </a:prstGeom>
              <a:grpFill/>
              <a:ln>
                <a:noFill/>
              </a:ln>
              <a:effectLst/>
              <a:sp3d>
                <a:bevelT w="139700" h="139700"/>
              </a:sp3d>
            </p:spPr>
            <p:style>
              <a:lnRef idx="0">
                <a:scrgbClr r="0" g="0" b="0"/>
              </a:lnRef>
              <a:fillRef idx="0">
                <a:scrgbClr r="0" g="0" b="0"/>
              </a:fillRef>
              <a:effectRef idx="0">
                <a:scrgbClr r="0" g="0" b="0"/>
              </a:effectRef>
              <a:fontRef idx="minor">
                <a:schemeClr val="lt1"/>
              </a:fontRef>
            </p:style>
            <p:txBody>
              <a:bodyPr spcFirstLastPara="0" vert="horz" wrap="square" lIns="0" tIns="41148" rIns="53340" bIns="0" numCol="1" spcCol="1270" anchor="t" anchorCtr="0">
                <a:noAutofit/>
              </a:bodyPr>
              <a:lstStyle/>
              <a:p>
                <a:pPr lvl="0" algn="r" defTabSz="533400">
                  <a:lnSpc>
                    <a:spcPct val="90000"/>
                  </a:lnSpc>
                  <a:spcBef>
                    <a:spcPct val="0"/>
                  </a:spcBef>
                  <a:spcAft>
                    <a:spcPct val="35000"/>
                  </a:spcAft>
                </a:pPr>
                <a:r>
                  <a:rPr lang="en-US" sz="1200" kern="1200" dirty="0" smtClean="0">
                    <a:solidFill>
                      <a:schemeClr val="tx1"/>
                    </a:solidFill>
                    <a:latin typeface="Arial"/>
                    <a:ea typeface="+mn-ea"/>
                    <a:cs typeface="+mn-cs"/>
                  </a:rPr>
                  <a:t>Reg  64-67</a:t>
                </a:r>
                <a:endParaRPr lang="en-US" sz="1200" kern="1200" dirty="0">
                  <a:solidFill>
                    <a:schemeClr val="tx1"/>
                  </a:solidFill>
                  <a:latin typeface="Arial"/>
                  <a:ea typeface="+mn-ea"/>
                  <a:cs typeface="+mn-cs"/>
                </a:endParaRPr>
              </a:p>
            </p:txBody>
          </p:sp>
        </p:grpSp>
        <p:grpSp>
          <p:nvGrpSpPr>
            <p:cNvPr id="84" name="Group 83"/>
            <p:cNvGrpSpPr/>
            <p:nvPr/>
          </p:nvGrpSpPr>
          <p:grpSpPr>
            <a:xfrm>
              <a:off x="3074822" y="4797152"/>
              <a:ext cx="1410249" cy="1333361"/>
              <a:chOff x="2337801" y="0"/>
              <a:chExt cx="1410249" cy="1333361"/>
            </a:xfrm>
          </p:grpSpPr>
          <p:sp>
            <p:nvSpPr>
              <p:cNvPr id="97" name="Rectangle 96"/>
              <p:cNvSpPr/>
              <p:nvPr/>
            </p:nvSpPr>
            <p:spPr>
              <a:xfrm>
                <a:off x="2337801" y="0"/>
                <a:ext cx="1410249" cy="1333361"/>
              </a:xfrm>
              <a:prstGeom prst="rect">
                <a:avLst/>
              </a:prstGeom>
              <a:noFill/>
              <a:ln>
                <a:noFill/>
              </a:ln>
              <a:sp3d/>
            </p:spPr>
            <p:style>
              <a:lnRef idx="0">
                <a:scrgbClr r="0" g="0" b="0"/>
              </a:lnRef>
              <a:fillRef idx="3">
                <a:scrgbClr r="0" g="0" b="0"/>
              </a:fillRef>
              <a:effectRef idx="2">
                <a:schemeClr val="accent1">
                  <a:hueOff val="0"/>
                  <a:satOff val="0"/>
                  <a:lumOff val="0"/>
                  <a:alphaOff val="0"/>
                </a:schemeClr>
              </a:effectRef>
              <a:fontRef idx="minor">
                <a:schemeClr val="lt1"/>
              </a:fontRef>
            </p:style>
          </p:sp>
          <p:sp>
            <p:nvSpPr>
              <p:cNvPr id="98" name="Rectangle 97"/>
              <p:cNvSpPr/>
              <p:nvPr/>
            </p:nvSpPr>
            <p:spPr>
              <a:xfrm>
                <a:off x="2337801" y="0"/>
                <a:ext cx="1410249" cy="1333361"/>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0" tIns="61722" rIns="0" bIns="0" numCol="1" spcCol="1270" anchor="t" anchorCtr="0">
                <a:noAutofit/>
              </a:bodyPr>
              <a:lstStyle/>
              <a:p>
                <a:pPr lvl="0" algn="l" defTabSz="800100">
                  <a:lnSpc>
                    <a:spcPct val="90000"/>
                  </a:lnSpc>
                  <a:spcBef>
                    <a:spcPct val="0"/>
                  </a:spcBef>
                  <a:spcAft>
                    <a:spcPct val="35000"/>
                  </a:spcAft>
                </a:pPr>
                <a:r>
                  <a:rPr lang="en-US" sz="1800" kern="1200" dirty="0" smtClean="0">
                    <a:solidFill>
                      <a:schemeClr val="tx1"/>
                    </a:solidFill>
                    <a:latin typeface="Arial"/>
                    <a:ea typeface="+mn-ea"/>
                    <a:cs typeface="+mn-cs"/>
                  </a:rPr>
                  <a:t>Public Service Regulations</a:t>
                </a:r>
                <a:endParaRPr lang="en-US" sz="1800" kern="1200" dirty="0">
                  <a:solidFill>
                    <a:schemeClr val="tx1"/>
                  </a:solidFill>
                  <a:latin typeface="Arial"/>
                  <a:ea typeface="+mn-ea"/>
                  <a:cs typeface="+mn-cs"/>
                </a:endParaRPr>
              </a:p>
            </p:txBody>
          </p:sp>
        </p:grpSp>
        <p:grpSp>
          <p:nvGrpSpPr>
            <p:cNvPr id="85" name="Group 84"/>
            <p:cNvGrpSpPr/>
            <p:nvPr/>
          </p:nvGrpSpPr>
          <p:grpSpPr>
            <a:xfrm>
              <a:off x="4655437" y="4797152"/>
              <a:ext cx="1892952" cy="1333361"/>
              <a:chOff x="3918416" y="0"/>
              <a:chExt cx="1892952" cy="1333361"/>
            </a:xfrm>
            <a:solidFill>
              <a:schemeClr val="accent5">
                <a:lumMod val="90000"/>
              </a:schemeClr>
            </a:solidFill>
            <a:scene3d>
              <a:camera prst="orthographicFront">
                <a:rot lat="0" lon="0" rev="0"/>
              </a:camera>
              <a:lightRig rig="contrasting" dir="t">
                <a:rot lat="0" lon="0" rev="7800000"/>
              </a:lightRig>
            </a:scene3d>
          </p:grpSpPr>
          <p:sp>
            <p:nvSpPr>
              <p:cNvPr id="95" name="Rounded Rectangle 94"/>
              <p:cNvSpPr/>
              <p:nvPr/>
            </p:nvSpPr>
            <p:spPr>
              <a:xfrm>
                <a:off x="3918416" y="0"/>
                <a:ext cx="1892952" cy="1333361"/>
              </a:xfrm>
              <a:prstGeom prst="roundRect">
                <a:avLst>
                  <a:gd name="adj" fmla="val 5000"/>
                </a:avLst>
              </a:prstGeom>
              <a:grpFill/>
              <a:ln>
                <a:noFill/>
              </a:ln>
              <a:effectLst/>
              <a:sp3d>
                <a:bevelT w="139700" h="139700"/>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96" name="Rounded Rectangle 12"/>
              <p:cNvSpPr/>
              <p:nvPr/>
            </p:nvSpPr>
            <p:spPr>
              <a:xfrm rot="16200000">
                <a:off x="3443802" y="485701"/>
                <a:ext cx="1327818" cy="367502"/>
              </a:xfrm>
              <a:prstGeom prst="rect">
                <a:avLst/>
              </a:prstGeom>
              <a:grpFill/>
              <a:ln>
                <a:noFill/>
              </a:ln>
              <a:effectLst/>
              <a:sp3d>
                <a:bevelT w="139700" h="139700"/>
              </a:sp3d>
            </p:spPr>
            <p:style>
              <a:lnRef idx="0">
                <a:scrgbClr r="0" g="0" b="0"/>
              </a:lnRef>
              <a:fillRef idx="0">
                <a:scrgbClr r="0" g="0" b="0"/>
              </a:fillRef>
              <a:effectRef idx="0">
                <a:scrgbClr r="0" g="0" b="0"/>
              </a:effectRef>
              <a:fontRef idx="minor">
                <a:schemeClr val="lt1"/>
              </a:fontRef>
            </p:style>
            <p:txBody>
              <a:bodyPr spcFirstLastPara="0" vert="horz" wrap="square" lIns="0" tIns="41148" rIns="53340" bIns="0" numCol="1" spcCol="1270" anchor="t" anchorCtr="0">
                <a:noAutofit/>
              </a:bodyPr>
              <a:lstStyle/>
              <a:p>
                <a:pPr lvl="0" algn="r" defTabSz="533400">
                  <a:lnSpc>
                    <a:spcPct val="90000"/>
                  </a:lnSpc>
                  <a:spcBef>
                    <a:spcPct val="0"/>
                  </a:spcBef>
                  <a:spcAft>
                    <a:spcPct val="35000"/>
                  </a:spcAft>
                </a:pPr>
                <a:r>
                  <a:rPr lang="en-US" sz="1200" kern="1200" dirty="0" smtClean="0">
                    <a:solidFill>
                      <a:schemeClr val="tx1"/>
                    </a:solidFill>
                    <a:latin typeface="Arial"/>
                    <a:ea typeface="+mn-ea"/>
                    <a:cs typeface="+mn-cs"/>
                  </a:rPr>
                  <a:t>Sections 185 and 186 </a:t>
                </a:r>
                <a:endParaRPr lang="en-US" sz="1200" kern="1200" dirty="0">
                  <a:solidFill>
                    <a:schemeClr val="tx1"/>
                  </a:solidFill>
                  <a:latin typeface="Arial"/>
                  <a:ea typeface="+mn-ea"/>
                  <a:cs typeface="+mn-cs"/>
                </a:endParaRPr>
              </a:p>
            </p:txBody>
          </p:sp>
        </p:grpSp>
        <p:grpSp>
          <p:nvGrpSpPr>
            <p:cNvPr id="86" name="Group 85"/>
            <p:cNvGrpSpPr/>
            <p:nvPr/>
          </p:nvGrpSpPr>
          <p:grpSpPr>
            <a:xfrm>
              <a:off x="5034027" y="4797152"/>
              <a:ext cx="1410249" cy="1333361"/>
              <a:chOff x="4297006" y="0"/>
              <a:chExt cx="1410249" cy="1333361"/>
            </a:xfrm>
          </p:grpSpPr>
          <p:sp>
            <p:nvSpPr>
              <p:cNvPr id="93" name="Rectangle 92"/>
              <p:cNvSpPr/>
              <p:nvPr/>
            </p:nvSpPr>
            <p:spPr>
              <a:xfrm>
                <a:off x="4297006" y="0"/>
                <a:ext cx="1410249" cy="1333361"/>
              </a:xfrm>
              <a:prstGeom prst="rect">
                <a:avLst/>
              </a:prstGeom>
              <a:noFill/>
              <a:ln>
                <a:noFill/>
              </a:ln>
              <a:sp3d/>
            </p:spPr>
            <p:style>
              <a:lnRef idx="0">
                <a:scrgbClr r="0" g="0" b="0"/>
              </a:lnRef>
              <a:fillRef idx="3">
                <a:scrgbClr r="0" g="0" b="0"/>
              </a:fillRef>
              <a:effectRef idx="2">
                <a:schemeClr val="accent1">
                  <a:hueOff val="0"/>
                  <a:satOff val="0"/>
                  <a:lumOff val="0"/>
                  <a:alphaOff val="0"/>
                </a:schemeClr>
              </a:effectRef>
              <a:fontRef idx="minor">
                <a:schemeClr val="lt1"/>
              </a:fontRef>
            </p:style>
          </p:sp>
          <p:sp>
            <p:nvSpPr>
              <p:cNvPr id="94" name="Rectangle 93"/>
              <p:cNvSpPr/>
              <p:nvPr/>
            </p:nvSpPr>
            <p:spPr>
              <a:xfrm>
                <a:off x="4437739" y="0"/>
                <a:ext cx="1269516" cy="1333361"/>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0" tIns="61722" rIns="0" bIns="0" numCol="1" spcCol="1270" anchor="t" anchorCtr="0">
                <a:noAutofit/>
              </a:bodyPr>
              <a:lstStyle/>
              <a:p>
                <a:pPr lvl="0" algn="l" defTabSz="800100">
                  <a:lnSpc>
                    <a:spcPct val="90000"/>
                  </a:lnSpc>
                  <a:spcBef>
                    <a:spcPct val="0"/>
                  </a:spcBef>
                  <a:spcAft>
                    <a:spcPct val="35000"/>
                  </a:spcAft>
                </a:pPr>
                <a:r>
                  <a:rPr lang="en-US" sz="1800" kern="1200" dirty="0" smtClean="0">
                    <a:solidFill>
                      <a:schemeClr val="tx1"/>
                    </a:solidFill>
                    <a:latin typeface="Arial"/>
                    <a:ea typeface="+mn-ea"/>
                    <a:cs typeface="+mn-cs"/>
                  </a:rPr>
                  <a:t>Labour Relations Act</a:t>
                </a:r>
                <a:endParaRPr lang="en-US" sz="1800" kern="1200" dirty="0">
                  <a:solidFill>
                    <a:schemeClr val="tx1"/>
                  </a:solidFill>
                  <a:latin typeface="Arial"/>
                  <a:ea typeface="+mn-ea"/>
                  <a:cs typeface="+mn-cs"/>
                </a:endParaRPr>
              </a:p>
            </p:txBody>
          </p:sp>
        </p:grpSp>
        <p:grpSp>
          <p:nvGrpSpPr>
            <p:cNvPr id="87" name="Group 86"/>
            <p:cNvGrpSpPr/>
            <p:nvPr/>
          </p:nvGrpSpPr>
          <p:grpSpPr>
            <a:xfrm>
              <a:off x="6614643" y="4797152"/>
              <a:ext cx="1892952" cy="1333361"/>
              <a:chOff x="5877622" y="0"/>
              <a:chExt cx="1892952" cy="1333361"/>
            </a:xfrm>
            <a:solidFill>
              <a:schemeClr val="accent5">
                <a:lumMod val="90000"/>
              </a:schemeClr>
            </a:solidFill>
            <a:scene3d>
              <a:camera prst="orthographicFront">
                <a:rot lat="0" lon="0" rev="0"/>
              </a:camera>
              <a:lightRig rig="contrasting" dir="t">
                <a:rot lat="0" lon="0" rev="7800000"/>
              </a:lightRig>
            </a:scene3d>
          </p:grpSpPr>
          <p:sp>
            <p:nvSpPr>
              <p:cNvPr id="91" name="Rounded Rectangle 90"/>
              <p:cNvSpPr/>
              <p:nvPr/>
            </p:nvSpPr>
            <p:spPr>
              <a:xfrm>
                <a:off x="5877622" y="0"/>
                <a:ext cx="1892952" cy="1333361"/>
              </a:xfrm>
              <a:prstGeom prst="roundRect">
                <a:avLst>
                  <a:gd name="adj" fmla="val 5000"/>
                </a:avLst>
              </a:prstGeom>
              <a:grpFill/>
              <a:ln>
                <a:noFill/>
              </a:ln>
              <a:effectLst/>
              <a:sp3d>
                <a:bevelT w="139700" h="139700"/>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92" name="Rounded Rectangle 16"/>
              <p:cNvSpPr/>
              <p:nvPr/>
            </p:nvSpPr>
            <p:spPr>
              <a:xfrm rot="16200000">
                <a:off x="5413680" y="475029"/>
                <a:ext cx="1327818" cy="388846"/>
              </a:xfrm>
              <a:prstGeom prst="rect">
                <a:avLst/>
              </a:prstGeom>
              <a:grpFill/>
              <a:ln>
                <a:noFill/>
              </a:ln>
              <a:effectLst/>
              <a:sp3d>
                <a:bevelT w="139700" h="139700"/>
              </a:sp3d>
            </p:spPr>
            <p:style>
              <a:lnRef idx="0">
                <a:scrgbClr r="0" g="0" b="0"/>
              </a:lnRef>
              <a:fillRef idx="0">
                <a:scrgbClr r="0" g="0" b="0"/>
              </a:fillRef>
              <a:effectRef idx="0">
                <a:scrgbClr r="0" g="0" b="0"/>
              </a:effectRef>
              <a:fontRef idx="minor">
                <a:schemeClr val="lt1"/>
              </a:fontRef>
            </p:style>
            <p:txBody>
              <a:bodyPr spcFirstLastPara="0" vert="horz" wrap="square" lIns="0" tIns="41148" rIns="53340" bIns="0" numCol="1" spcCol="1270" anchor="t" anchorCtr="0">
                <a:noAutofit/>
              </a:bodyPr>
              <a:lstStyle/>
              <a:p>
                <a:pPr lvl="0" algn="r" defTabSz="533400">
                  <a:lnSpc>
                    <a:spcPct val="90000"/>
                  </a:lnSpc>
                  <a:spcBef>
                    <a:spcPct val="0"/>
                  </a:spcBef>
                  <a:spcAft>
                    <a:spcPct val="35000"/>
                  </a:spcAft>
                </a:pPr>
                <a:r>
                  <a:rPr lang="en-US" sz="1200" kern="1200" dirty="0" smtClean="0">
                    <a:solidFill>
                      <a:schemeClr val="tx1"/>
                    </a:solidFill>
                    <a:latin typeface="Arial"/>
                    <a:ea typeface="+mn-ea"/>
                    <a:cs typeface="+mn-cs"/>
                  </a:rPr>
                  <a:t>Section 20(2)(c); Section  23(3)</a:t>
                </a:r>
                <a:endParaRPr lang="en-US" sz="1200" kern="1200" dirty="0">
                  <a:solidFill>
                    <a:schemeClr val="tx1"/>
                  </a:solidFill>
                  <a:latin typeface="Arial"/>
                  <a:ea typeface="+mn-ea"/>
                  <a:cs typeface="+mn-cs"/>
                </a:endParaRPr>
              </a:p>
            </p:txBody>
          </p:sp>
        </p:grpSp>
        <p:grpSp>
          <p:nvGrpSpPr>
            <p:cNvPr id="88" name="Group 87"/>
            <p:cNvGrpSpPr/>
            <p:nvPr/>
          </p:nvGrpSpPr>
          <p:grpSpPr>
            <a:xfrm>
              <a:off x="6993233" y="4797152"/>
              <a:ext cx="1514362" cy="1333361"/>
              <a:chOff x="6256212" y="0"/>
              <a:chExt cx="1514362" cy="1333361"/>
            </a:xfrm>
          </p:grpSpPr>
          <p:sp>
            <p:nvSpPr>
              <p:cNvPr id="89" name="Rectangle 88"/>
              <p:cNvSpPr/>
              <p:nvPr/>
            </p:nvSpPr>
            <p:spPr>
              <a:xfrm>
                <a:off x="6256212" y="0"/>
                <a:ext cx="1410249" cy="1333361"/>
              </a:xfrm>
              <a:prstGeom prst="rect">
                <a:avLst/>
              </a:prstGeom>
              <a:noFill/>
              <a:ln>
                <a:noFill/>
              </a:ln>
              <a:sp3d/>
            </p:spPr>
            <p:style>
              <a:lnRef idx="0">
                <a:scrgbClr r="0" g="0" b="0"/>
              </a:lnRef>
              <a:fillRef idx="3">
                <a:scrgbClr r="0" g="0" b="0"/>
              </a:fillRef>
              <a:effectRef idx="2">
                <a:schemeClr val="accent1">
                  <a:hueOff val="0"/>
                  <a:satOff val="0"/>
                  <a:lumOff val="0"/>
                  <a:alphaOff val="0"/>
                </a:schemeClr>
              </a:effectRef>
              <a:fontRef idx="minor">
                <a:schemeClr val="lt1"/>
              </a:fontRef>
            </p:style>
          </p:sp>
          <p:sp>
            <p:nvSpPr>
              <p:cNvPr id="90" name="Rectangle 89"/>
              <p:cNvSpPr/>
              <p:nvPr/>
            </p:nvSpPr>
            <p:spPr>
              <a:xfrm>
                <a:off x="6272012" y="0"/>
                <a:ext cx="1498562" cy="1333361"/>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0" tIns="61722" rIns="0" bIns="0" numCol="1" spcCol="1270" anchor="t" anchorCtr="0">
                <a:noAutofit/>
              </a:bodyPr>
              <a:lstStyle/>
              <a:p>
                <a:pPr lvl="0" algn="l" defTabSz="800100">
                  <a:lnSpc>
                    <a:spcPct val="90000"/>
                  </a:lnSpc>
                  <a:spcBef>
                    <a:spcPct val="0"/>
                  </a:spcBef>
                  <a:spcAft>
                    <a:spcPct val="35000"/>
                  </a:spcAft>
                </a:pPr>
                <a:r>
                  <a:rPr lang="en-US" sz="1800" kern="1200" dirty="0" smtClean="0">
                    <a:solidFill>
                      <a:schemeClr val="tx1"/>
                    </a:solidFill>
                    <a:latin typeface="Arial"/>
                    <a:ea typeface="+mn-ea"/>
                    <a:cs typeface="+mn-cs"/>
                  </a:rPr>
                  <a:t>Employment Equity Act</a:t>
                </a:r>
                <a:endParaRPr lang="en-US" sz="1800" kern="1200" dirty="0">
                  <a:solidFill>
                    <a:schemeClr val="tx1"/>
                  </a:solidFill>
                  <a:latin typeface="Arial"/>
                  <a:ea typeface="+mn-ea"/>
                  <a:cs typeface="+mn-cs"/>
                </a:endParaRPr>
              </a:p>
            </p:txBody>
          </p:sp>
        </p:grpSp>
      </p:grpSp>
      <p:sp>
        <p:nvSpPr>
          <p:cNvPr id="5" name="Rectangle 4"/>
          <p:cNvSpPr/>
          <p:nvPr/>
        </p:nvSpPr>
        <p:spPr>
          <a:xfrm>
            <a:off x="634750" y="5054723"/>
            <a:ext cx="7958223" cy="1200329"/>
          </a:xfrm>
          <a:prstGeom prst="rect">
            <a:avLst/>
          </a:prstGeom>
        </p:spPr>
        <p:txBody>
          <a:bodyPr wrap="square">
            <a:spAutoFit/>
          </a:bodyPr>
          <a:lstStyle/>
          <a:p>
            <a:pPr marL="285750" lvl="0" indent="-285750" algn="just">
              <a:spcBef>
                <a:spcPts val="0"/>
              </a:spcBef>
              <a:buClr>
                <a:srgbClr val="990000"/>
              </a:buClr>
              <a:buSzPct val="100000"/>
              <a:buFont typeface="Wingdings" panose="05000000000000000000" pitchFamily="2" charset="2"/>
              <a:buChar char="§"/>
            </a:pPr>
            <a:r>
              <a:rPr lang="en-US" dirty="0"/>
              <a:t>The NDP calls for the </a:t>
            </a:r>
            <a:r>
              <a:rPr lang="en-US" b="1" dirty="0">
                <a:solidFill>
                  <a:srgbClr val="990000"/>
                </a:solidFill>
              </a:rPr>
              <a:t>professionalisation</a:t>
            </a:r>
            <a:r>
              <a:rPr lang="en-US" dirty="0">
                <a:solidFill>
                  <a:srgbClr val="990000"/>
                </a:solidFill>
              </a:rPr>
              <a:t> </a:t>
            </a:r>
            <a:r>
              <a:rPr lang="en-US" dirty="0"/>
              <a:t>of the Public Service in order to serve the citizenry better. Professionalisation is a social process whereby a trade or occupation </a:t>
            </a:r>
            <a:r>
              <a:rPr lang="en-US" dirty="0">
                <a:solidFill>
                  <a:srgbClr val="000000"/>
                </a:solidFill>
                <a:latin typeface="Arial"/>
                <a:cs typeface="+mn-cs"/>
              </a:rPr>
              <a:t>transforms</a:t>
            </a:r>
            <a:r>
              <a:rPr lang="en-US" dirty="0"/>
              <a:t> itself into a true profession of the </a:t>
            </a:r>
            <a:r>
              <a:rPr lang="en-US" b="1" dirty="0">
                <a:solidFill>
                  <a:srgbClr val="990000"/>
                </a:solidFill>
              </a:rPr>
              <a:t>highest</a:t>
            </a:r>
            <a:r>
              <a:rPr lang="en-US" b="1" dirty="0"/>
              <a:t> </a:t>
            </a:r>
            <a:r>
              <a:rPr lang="en-US" b="1" dirty="0">
                <a:solidFill>
                  <a:srgbClr val="990000"/>
                </a:solidFill>
              </a:rPr>
              <a:t>integrity</a:t>
            </a:r>
            <a:r>
              <a:rPr lang="en-US" b="1" dirty="0"/>
              <a:t> </a:t>
            </a:r>
            <a:r>
              <a:rPr lang="en-US" dirty="0"/>
              <a:t>and </a:t>
            </a:r>
            <a:r>
              <a:rPr lang="en-US" b="1" dirty="0">
                <a:solidFill>
                  <a:srgbClr val="990000"/>
                </a:solidFill>
              </a:rPr>
              <a:t>competence</a:t>
            </a:r>
            <a:r>
              <a:rPr lang="en-US" b="1" dirty="0"/>
              <a:t>. </a:t>
            </a:r>
          </a:p>
        </p:txBody>
      </p:sp>
    </p:spTree>
    <p:extLst>
      <p:ext uri="{BB962C8B-B14F-4D97-AF65-F5344CB8AC3E}">
        <p14:creationId xmlns:p14="http://schemas.microsoft.com/office/powerpoint/2010/main" xmlns="" val="29369589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altLang="en-US" sz="2800" dirty="0">
                <a:solidFill>
                  <a:srgbClr val="990000"/>
                </a:solidFill>
                <a:latin typeface="Arial Black" panose="020B0A04020102020204" pitchFamily="34" charset="0"/>
              </a:rPr>
              <a:t>MANAGEMENT OF </a:t>
            </a:r>
            <a:r>
              <a:rPr lang="en-ZA" altLang="en-US" sz="2800" dirty="0" smtClean="0">
                <a:solidFill>
                  <a:srgbClr val="990000"/>
                </a:solidFill>
                <a:latin typeface="Arial Black" panose="020B0A04020102020204" pitchFamily="34" charset="0"/>
              </a:rPr>
              <a:t/>
            </a:r>
            <a:br>
              <a:rPr lang="en-ZA" altLang="en-US" sz="2800" dirty="0" smtClean="0">
                <a:solidFill>
                  <a:srgbClr val="990000"/>
                </a:solidFill>
                <a:latin typeface="Arial Black" panose="020B0A04020102020204" pitchFamily="34" charset="0"/>
              </a:rPr>
            </a:br>
            <a:r>
              <a:rPr lang="en-ZA" altLang="en-US" sz="2800" dirty="0" smtClean="0">
                <a:solidFill>
                  <a:srgbClr val="990000"/>
                </a:solidFill>
                <a:latin typeface="Arial Black" panose="020B0A04020102020204" pitchFamily="34" charset="0"/>
              </a:rPr>
              <a:t>RECRUITMENT </a:t>
            </a:r>
            <a:r>
              <a:rPr lang="en-ZA" altLang="en-US" sz="2800" dirty="0">
                <a:solidFill>
                  <a:srgbClr val="990000"/>
                </a:solidFill>
                <a:latin typeface="Arial Black" panose="020B0A04020102020204" pitchFamily="34" charset="0"/>
              </a:rPr>
              <a:t>AND SELECTION </a:t>
            </a:r>
            <a:endParaRPr lang="en-US" sz="2800" dirty="0">
              <a:solidFill>
                <a:srgbClr val="990000"/>
              </a:solidFill>
            </a:endParaRPr>
          </a:p>
        </p:txBody>
      </p:sp>
      <p:sp>
        <p:nvSpPr>
          <p:cNvPr id="3" name="Content Placeholder 2"/>
          <p:cNvSpPr>
            <a:spLocks noGrp="1"/>
          </p:cNvSpPr>
          <p:nvPr>
            <p:ph idx="1"/>
          </p:nvPr>
        </p:nvSpPr>
        <p:spPr>
          <a:xfrm>
            <a:off x="457200" y="1440905"/>
            <a:ext cx="8229600" cy="4804320"/>
          </a:xfrm>
        </p:spPr>
        <p:txBody>
          <a:bodyPr/>
          <a:lstStyle/>
          <a:p>
            <a:pPr algn="just"/>
            <a:r>
              <a:rPr lang="en-US" sz="1800" dirty="0" smtClean="0">
                <a:latin typeface="Arial" panose="020B0604020202020204" pitchFamily="34" charset="0"/>
                <a:cs typeface="Arial" panose="020B0604020202020204" pitchFamily="34" charset="0"/>
              </a:rPr>
              <a:t>EAs play a critical role in the professionalization of the Public Service and are in terms of PSR 39 responsible for establishing a </a:t>
            </a:r>
            <a:r>
              <a:rPr lang="en-US" sz="1800" b="1" dirty="0">
                <a:solidFill>
                  <a:srgbClr val="800000"/>
                </a:solidFill>
                <a:latin typeface="Arial" panose="020B0604020202020204" pitchFamily="34" charset="0"/>
                <a:cs typeface="Arial" panose="020B0604020202020204" pitchFamily="34" charset="0"/>
              </a:rPr>
              <a:t>job description </a:t>
            </a:r>
            <a:r>
              <a:rPr lang="en-US" sz="1800" dirty="0">
                <a:latin typeface="Arial" panose="020B0604020202020204" pitchFamily="34" charset="0"/>
                <a:cs typeface="Arial" panose="020B0604020202020204" pitchFamily="34" charset="0"/>
              </a:rPr>
              <a:t>and </a:t>
            </a:r>
            <a:r>
              <a:rPr lang="en-US" sz="1800" b="1" dirty="0">
                <a:solidFill>
                  <a:srgbClr val="990000"/>
                </a:solidFill>
                <a:latin typeface="Arial" panose="020B0604020202020204" pitchFamily="34" charset="0"/>
                <a:cs typeface="Arial" panose="020B0604020202020204" pitchFamily="34" charset="0"/>
              </a:rPr>
              <a:t>job title </a:t>
            </a:r>
            <a:r>
              <a:rPr lang="en-US" sz="1800" dirty="0">
                <a:latin typeface="Arial" panose="020B0604020202020204" pitchFamily="34" charset="0"/>
                <a:cs typeface="Arial" panose="020B0604020202020204" pitchFamily="34" charset="0"/>
              </a:rPr>
              <a:t>that indicate, </a:t>
            </a:r>
            <a:r>
              <a:rPr lang="en-US" sz="1800" dirty="0" smtClean="0">
                <a:latin typeface="Arial" panose="020B0604020202020204" pitchFamily="34" charset="0"/>
                <a:cs typeface="Arial" panose="020B0604020202020204" pitchFamily="34" charset="0"/>
              </a:rPr>
              <a:t>amongst others, the </a:t>
            </a:r>
            <a:r>
              <a:rPr lang="en-US" sz="1800" b="1" dirty="0">
                <a:solidFill>
                  <a:srgbClr val="990000"/>
                </a:solidFill>
                <a:latin typeface="Arial" panose="020B0604020202020204" pitchFamily="34" charset="0"/>
                <a:cs typeface="Arial" panose="020B0604020202020204" pitchFamily="34" charset="0"/>
              </a:rPr>
              <a:t>inherent requirements </a:t>
            </a:r>
            <a:r>
              <a:rPr lang="en-US" sz="1800" dirty="0">
                <a:latin typeface="Arial" panose="020B0604020202020204" pitchFamily="34" charset="0"/>
                <a:cs typeface="Arial" panose="020B0604020202020204" pitchFamily="34" charset="0"/>
              </a:rPr>
              <a:t>of the job. </a:t>
            </a:r>
            <a:endParaRPr lang="en-ZA" sz="1800" dirty="0">
              <a:latin typeface="Arial" panose="020B0604020202020204" pitchFamily="34" charset="0"/>
              <a:cs typeface="Arial" panose="020B0604020202020204" pitchFamily="34" charset="0"/>
            </a:endParaRPr>
          </a:p>
          <a:p>
            <a:pPr algn="just">
              <a:spcBef>
                <a:spcPts val="0"/>
              </a:spcBef>
            </a:pPr>
            <a:r>
              <a:rPr lang="en-US" sz="1800" dirty="0">
                <a:latin typeface="Arial" panose="020B0604020202020204" pitchFamily="34" charset="0"/>
                <a:cs typeface="Arial" panose="020B0604020202020204" pitchFamily="34" charset="0"/>
              </a:rPr>
              <a:t>Before creating a post for any </a:t>
            </a:r>
            <a:r>
              <a:rPr lang="en-US" sz="1800" b="1" dirty="0">
                <a:solidFill>
                  <a:srgbClr val="990000"/>
                </a:solidFill>
                <a:latin typeface="Arial" panose="020B0604020202020204" pitchFamily="34" charset="0"/>
                <a:cs typeface="Arial" panose="020B0604020202020204" pitchFamily="34" charset="0"/>
              </a:rPr>
              <a:t>new job</a:t>
            </a:r>
            <a:r>
              <a:rPr lang="en-US" sz="1800" dirty="0">
                <a:latin typeface="Arial" panose="020B0604020202020204" pitchFamily="34" charset="0"/>
                <a:cs typeface="Arial" panose="020B0604020202020204" pitchFamily="34" charset="0"/>
              </a:rPr>
              <a:t>, or filling any </a:t>
            </a:r>
            <a:r>
              <a:rPr lang="en-US" sz="1800" b="1" dirty="0">
                <a:solidFill>
                  <a:srgbClr val="990000"/>
                </a:solidFill>
                <a:latin typeface="Arial" panose="020B0604020202020204" pitchFamily="34" charset="0"/>
                <a:cs typeface="Arial" panose="020B0604020202020204" pitchFamily="34" charset="0"/>
              </a:rPr>
              <a:t>vacancy</a:t>
            </a:r>
            <a:r>
              <a:rPr lang="en-US" sz="1800" dirty="0">
                <a:latin typeface="Arial" panose="020B0604020202020204" pitchFamily="34" charset="0"/>
                <a:cs typeface="Arial" panose="020B0604020202020204" pitchFamily="34" charset="0"/>
              </a:rPr>
              <a:t>, an </a:t>
            </a:r>
            <a:r>
              <a:rPr lang="en-US" sz="1800" dirty="0" smtClean="0">
                <a:latin typeface="Arial" panose="020B0604020202020204" pitchFamily="34" charset="0"/>
                <a:cs typeface="Arial" panose="020B0604020202020204" pitchFamily="34" charset="0"/>
              </a:rPr>
              <a:t>EA </a:t>
            </a:r>
            <a:r>
              <a:rPr lang="en-US" sz="1800" dirty="0">
                <a:latin typeface="Arial" panose="020B0604020202020204" pitchFamily="34" charset="0"/>
                <a:cs typeface="Arial" panose="020B0604020202020204" pitchFamily="34" charset="0"/>
              </a:rPr>
              <a:t>shall—</a:t>
            </a:r>
          </a:p>
          <a:p>
            <a:pPr lvl="1" algn="just">
              <a:spcBef>
                <a:spcPts val="0"/>
              </a:spcBef>
            </a:pPr>
            <a:r>
              <a:rPr lang="en-US" sz="1800" dirty="0" smtClean="0">
                <a:latin typeface="Arial" panose="020B0604020202020204" pitchFamily="34" charset="0"/>
                <a:cs typeface="Arial" panose="020B0604020202020204" pitchFamily="34" charset="0"/>
              </a:rPr>
              <a:t>confirm </a:t>
            </a:r>
            <a:r>
              <a:rPr lang="en-US" sz="1800" dirty="0">
                <a:latin typeface="Arial" panose="020B0604020202020204" pitchFamily="34" charset="0"/>
                <a:cs typeface="Arial" panose="020B0604020202020204" pitchFamily="34" charset="0"/>
              </a:rPr>
              <a:t>that he or she </a:t>
            </a:r>
            <a:r>
              <a:rPr lang="en-US" sz="1800" b="1" dirty="0">
                <a:solidFill>
                  <a:srgbClr val="990000"/>
                </a:solidFill>
                <a:latin typeface="Arial" panose="020B0604020202020204" pitchFamily="34" charset="0"/>
                <a:cs typeface="Arial" panose="020B0604020202020204" pitchFamily="34" charset="0"/>
              </a:rPr>
              <a:t>requires the post </a:t>
            </a:r>
            <a:r>
              <a:rPr lang="en-US" sz="1800" dirty="0">
                <a:latin typeface="Arial" panose="020B0604020202020204" pitchFamily="34" charset="0"/>
                <a:cs typeface="Arial" panose="020B0604020202020204" pitchFamily="34" charset="0"/>
              </a:rPr>
              <a:t>to meet the department’s </a:t>
            </a:r>
            <a:r>
              <a:rPr lang="en-US" sz="1800" dirty="0" smtClean="0">
                <a:latin typeface="Arial" panose="020B0604020202020204" pitchFamily="34" charset="0"/>
                <a:cs typeface="Arial" panose="020B0604020202020204" pitchFamily="34" charset="0"/>
              </a:rPr>
              <a:t>objectives;</a:t>
            </a:r>
            <a:endParaRPr lang="en-US" sz="1800" dirty="0">
              <a:latin typeface="Arial" panose="020B0604020202020204" pitchFamily="34" charset="0"/>
              <a:cs typeface="Arial" panose="020B0604020202020204" pitchFamily="34" charset="0"/>
            </a:endParaRPr>
          </a:p>
          <a:p>
            <a:pPr lvl="1" algn="just">
              <a:spcBef>
                <a:spcPts val="0"/>
              </a:spcBef>
            </a:pPr>
            <a:r>
              <a:rPr lang="en-US" sz="1800" dirty="0" smtClean="0">
                <a:latin typeface="Arial" panose="020B0604020202020204" pitchFamily="34" charset="0"/>
                <a:cs typeface="Arial" panose="020B0604020202020204" pitchFamily="34" charset="0"/>
              </a:rPr>
              <a:t>in </a:t>
            </a:r>
            <a:r>
              <a:rPr lang="en-US" sz="1800" dirty="0">
                <a:latin typeface="Arial" panose="020B0604020202020204" pitchFamily="34" charset="0"/>
                <a:cs typeface="Arial" panose="020B0604020202020204" pitchFamily="34" charset="0"/>
              </a:rPr>
              <a:t>the case of a new job, </a:t>
            </a:r>
            <a:r>
              <a:rPr lang="en-US" sz="1800" b="1" dirty="0">
                <a:solidFill>
                  <a:srgbClr val="990000"/>
                </a:solidFill>
                <a:latin typeface="Arial" panose="020B0604020202020204" pitchFamily="34" charset="0"/>
                <a:cs typeface="Arial" panose="020B0604020202020204" pitchFamily="34" charset="0"/>
              </a:rPr>
              <a:t>evaluate the job</a:t>
            </a:r>
            <a:r>
              <a:rPr lang="en-US" sz="1800" b="1" dirty="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in terms of the job evaluation and job grading </a:t>
            </a:r>
            <a:r>
              <a:rPr lang="en-US" sz="1800" dirty="0" smtClean="0">
                <a:latin typeface="Arial" panose="020B0604020202020204" pitchFamily="34" charset="0"/>
                <a:cs typeface="Arial" panose="020B0604020202020204" pitchFamily="34" charset="0"/>
              </a:rPr>
              <a:t>system.</a:t>
            </a:r>
          </a:p>
          <a:p>
            <a:pPr algn="just">
              <a:spcBef>
                <a:spcPts val="0"/>
              </a:spcBef>
            </a:pPr>
            <a:r>
              <a:rPr lang="en-US" sz="1800" dirty="0" smtClean="0">
                <a:latin typeface="Arial" panose="020B0604020202020204" pitchFamily="34" charset="0"/>
                <a:cs typeface="Arial" panose="020B0604020202020204" pitchFamily="34" charset="0"/>
              </a:rPr>
              <a:t>All posts must be </a:t>
            </a:r>
            <a:r>
              <a:rPr lang="en-US" sz="1800" b="1" dirty="0" smtClean="0">
                <a:solidFill>
                  <a:srgbClr val="990000"/>
                </a:solidFill>
                <a:latin typeface="Arial" panose="020B0604020202020204" pitchFamily="34" charset="0"/>
                <a:cs typeface="Arial" panose="020B0604020202020204" pitchFamily="34" charset="0"/>
              </a:rPr>
              <a:t>advertised</a:t>
            </a:r>
            <a:r>
              <a:rPr lang="en-US" sz="1800" b="1" dirty="0" smtClean="0">
                <a:latin typeface="Arial" panose="020B0604020202020204" pitchFamily="34" charset="0"/>
                <a:cs typeface="Arial" panose="020B0604020202020204" pitchFamily="34" charset="0"/>
              </a:rPr>
              <a:t>, </a:t>
            </a:r>
            <a:r>
              <a:rPr lang="en-US" sz="1800" b="1" dirty="0" smtClean="0">
                <a:solidFill>
                  <a:srgbClr val="990000"/>
                </a:solidFill>
                <a:latin typeface="Arial" panose="020B0604020202020204" pitchFamily="34" charset="0"/>
                <a:cs typeface="Arial" panose="020B0604020202020204" pitchFamily="34" charset="0"/>
              </a:rPr>
              <a:t>interviews</a:t>
            </a:r>
            <a:r>
              <a:rPr lang="en-US" sz="1800" b="1" dirty="0" smtClean="0">
                <a:latin typeface="Arial" panose="020B0604020202020204" pitchFamily="34" charset="0"/>
                <a:cs typeface="Arial" panose="020B0604020202020204" pitchFamily="34" charset="0"/>
              </a:rPr>
              <a:t> </a:t>
            </a:r>
            <a:r>
              <a:rPr lang="en-US" sz="1800" dirty="0" smtClean="0">
                <a:latin typeface="Arial" panose="020B0604020202020204" pitchFamily="34" charset="0"/>
                <a:cs typeface="Arial" panose="020B0604020202020204" pitchFamily="34" charset="0"/>
              </a:rPr>
              <a:t>must be conducted in line with the </a:t>
            </a:r>
            <a:r>
              <a:rPr lang="en-US" sz="1800" b="1" dirty="0" smtClean="0">
                <a:solidFill>
                  <a:srgbClr val="990000"/>
                </a:solidFill>
                <a:latin typeface="Arial" panose="020B0604020202020204" pitchFamily="34" charset="0"/>
                <a:cs typeface="Arial" panose="020B0604020202020204" pitchFamily="34" charset="0"/>
              </a:rPr>
              <a:t>advertised requirements</a:t>
            </a:r>
            <a:r>
              <a:rPr lang="en-US" sz="1800" dirty="0" smtClean="0">
                <a:latin typeface="Arial" panose="020B0604020202020204" pitchFamily="34" charset="0"/>
                <a:cs typeface="Arial" panose="020B0604020202020204" pitchFamily="34" charset="0"/>
              </a:rPr>
              <a:t>, and a </a:t>
            </a:r>
            <a:r>
              <a:rPr lang="en-US" sz="1800" b="1" dirty="0" smtClean="0">
                <a:solidFill>
                  <a:srgbClr val="990000"/>
                </a:solidFill>
                <a:latin typeface="Arial" panose="020B0604020202020204" pitchFamily="34" charset="0"/>
                <a:cs typeface="Arial" panose="020B0604020202020204" pitchFamily="34" charset="0"/>
              </a:rPr>
              <a:t>competency assessment </a:t>
            </a:r>
            <a:r>
              <a:rPr lang="en-US" sz="1800" dirty="0" smtClean="0">
                <a:latin typeface="Arial" panose="020B0604020202020204" pitchFamily="34" charset="0"/>
                <a:cs typeface="Arial" panose="020B0604020202020204" pitchFamily="34" charset="0"/>
              </a:rPr>
              <a:t>must be conducted in the case of SMS posts.</a:t>
            </a:r>
          </a:p>
          <a:p>
            <a:pPr algn="just">
              <a:spcBef>
                <a:spcPts val="0"/>
              </a:spcBef>
            </a:pPr>
            <a:endParaRPr lang="en-US" sz="18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4E9250B9-2D58-49F2-9994-51915C2C0244}" type="slidenum">
              <a:rPr lang="en-US" altLang="en-US" smtClean="0"/>
              <a:pPr>
                <a:defRPr/>
              </a:pPr>
              <a:t>19</a:t>
            </a:fld>
            <a:endParaRPr lang="en-US" altLang="en-US" dirty="0"/>
          </a:p>
        </p:txBody>
      </p:sp>
    </p:spTree>
    <p:extLst>
      <p:ext uri="{BB962C8B-B14F-4D97-AF65-F5344CB8AC3E}">
        <p14:creationId xmlns:p14="http://schemas.microsoft.com/office/powerpoint/2010/main" xmlns="" val="27341153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xmlns="" id="{DD1D1B4B-B47F-45D1-9002-2F846454D9F9}"/>
              </a:ext>
            </a:extLst>
          </p:cNvPr>
          <p:cNvSpPr>
            <a:spLocks noGrp="1"/>
          </p:cNvSpPr>
          <p:nvPr>
            <p:ph type="title"/>
          </p:nvPr>
        </p:nvSpPr>
        <p:spPr>
          <a:xfrm>
            <a:off x="457200" y="620714"/>
            <a:ext cx="8229600" cy="534442"/>
          </a:xfrm>
        </p:spPr>
        <p:txBody>
          <a:bodyPr/>
          <a:lstStyle/>
          <a:p>
            <a:r>
              <a:rPr lang="en-ZA" altLang="en-US" sz="3000" dirty="0">
                <a:solidFill>
                  <a:srgbClr val="990000"/>
                </a:solidFill>
                <a:latin typeface="Arial Black" panose="020B0A04020102020204" pitchFamily="34" charset="0"/>
              </a:rPr>
              <a:t>O</a:t>
            </a:r>
            <a:r>
              <a:rPr lang="en-GB" altLang="en-US" sz="3000" dirty="0">
                <a:solidFill>
                  <a:srgbClr val="990000"/>
                </a:solidFill>
                <a:latin typeface="Arial Black" panose="020B0A04020102020204" pitchFamily="34" charset="0"/>
              </a:rPr>
              <a:t>VERVIEW OF THE PRESENTATION</a:t>
            </a:r>
            <a:endParaRPr lang="en-ZA" altLang="en-US" sz="3000" dirty="0">
              <a:solidFill>
                <a:srgbClr val="990000"/>
              </a:solidFill>
              <a:latin typeface="Arial Black" panose="020B0A04020102020204" pitchFamily="34" charset="0"/>
            </a:endParaRPr>
          </a:p>
        </p:txBody>
      </p:sp>
      <p:sp>
        <p:nvSpPr>
          <p:cNvPr id="21507" name="Content Placeholder 2">
            <a:extLst>
              <a:ext uri="{FF2B5EF4-FFF2-40B4-BE49-F238E27FC236}">
                <a16:creationId xmlns:a16="http://schemas.microsoft.com/office/drawing/2014/main" xmlns="" id="{26AE08E7-19DA-4E1B-A166-045A2F5B4AC4}"/>
              </a:ext>
            </a:extLst>
          </p:cNvPr>
          <p:cNvSpPr>
            <a:spLocks noGrp="1"/>
          </p:cNvSpPr>
          <p:nvPr>
            <p:ph idx="1"/>
          </p:nvPr>
        </p:nvSpPr>
        <p:spPr>
          <a:xfrm>
            <a:off x="457200" y="1268760"/>
            <a:ext cx="8229600" cy="4976464"/>
          </a:xfrm>
        </p:spPr>
        <p:txBody>
          <a:bodyPr/>
          <a:lstStyle/>
          <a:p>
            <a:pPr>
              <a:lnSpc>
                <a:spcPct val="120000"/>
              </a:lnSpc>
              <a:spcBef>
                <a:spcPts val="0"/>
              </a:spcBef>
              <a:buClrTx/>
              <a:buSzPct val="100000"/>
            </a:pPr>
            <a:r>
              <a:rPr lang="en-ZA" altLang="en-US" sz="1800" dirty="0" smtClean="0">
                <a:latin typeface="+mn-lt"/>
                <a:cs typeface="Arial" panose="020B0604020202020204" pitchFamily="34" charset="0"/>
              </a:rPr>
              <a:t>Who are we?</a:t>
            </a:r>
          </a:p>
          <a:p>
            <a:pPr>
              <a:lnSpc>
                <a:spcPct val="120000"/>
              </a:lnSpc>
              <a:spcBef>
                <a:spcPts val="0"/>
              </a:spcBef>
              <a:buClrTx/>
              <a:buSzPct val="100000"/>
            </a:pPr>
            <a:r>
              <a:rPr lang="en-ZA" altLang="en-US" sz="1800" dirty="0" smtClean="0">
                <a:latin typeface="+mn-lt"/>
                <a:cs typeface="Arial" panose="020B0604020202020204" pitchFamily="34" charset="0"/>
              </a:rPr>
              <a:t>Introduction and Purpose of the Guide</a:t>
            </a:r>
          </a:p>
          <a:p>
            <a:pPr>
              <a:lnSpc>
                <a:spcPct val="120000"/>
              </a:lnSpc>
              <a:spcBef>
                <a:spcPts val="0"/>
              </a:spcBef>
              <a:buClrTx/>
              <a:buSzPct val="100000"/>
            </a:pPr>
            <a:r>
              <a:rPr lang="en-ZA" altLang="en-US" sz="1800" dirty="0" smtClean="0">
                <a:latin typeface="+mn-lt"/>
                <a:cs typeface="Arial" panose="020B0604020202020204" pitchFamily="34" charset="0"/>
              </a:rPr>
              <a:t>Application of the Constitutional Values and Principles</a:t>
            </a:r>
            <a:endParaRPr lang="en-ZA" altLang="en-US" sz="1800" dirty="0">
              <a:latin typeface="+mn-lt"/>
              <a:cs typeface="Arial" panose="020B0604020202020204" pitchFamily="34" charset="0"/>
            </a:endParaRPr>
          </a:p>
          <a:p>
            <a:pPr>
              <a:lnSpc>
                <a:spcPct val="120000"/>
              </a:lnSpc>
              <a:spcBef>
                <a:spcPts val="0"/>
              </a:spcBef>
              <a:buClrTx/>
              <a:buSzPct val="100000"/>
            </a:pPr>
            <a:r>
              <a:rPr lang="en-ZA" altLang="en-US" sz="1800" dirty="0" smtClean="0">
                <a:latin typeface="+mn-lt"/>
                <a:cs typeface="Arial" panose="020B0604020202020204" pitchFamily="34" charset="0"/>
              </a:rPr>
              <a:t>Role Clarification at the Executive Interface</a:t>
            </a:r>
          </a:p>
          <a:p>
            <a:pPr>
              <a:lnSpc>
                <a:spcPct val="120000"/>
              </a:lnSpc>
              <a:spcBef>
                <a:spcPts val="0"/>
              </a:spcBef>
              <a:buClrTx/>
              <a:buSzPct val="100000"/>
            </a:pPr>
            <a:r>
              <a:rPr lang="en-ZA" altLang="en-US" sz="1800" dirty="0" smtClean="0">
                <a:latin typeface="+mn-lt"/>
                <a:cs typeface="Arial" panose="020B0604020202020204" pitchFamily="34" charset="0"/>
              </a:rPr>
              <a:t>Appointment of Staff in the Private Offices of Executive Authorities</a:t>
            </a:r>
          </a:p>
          <a:p>
            <a:pPr>
              <a:lnSpc>
                <a:spcPct val="120000"/>
              </a:lnSpc>
              <a:spcBef>
                <a:spcPts val="0"/>
              </a:spcBef>
              <a:buClrTx/>
              <a:buSzPct val="100000"/>
            </a:pPr>
            <a:r>
              <a:rPr lang="en-ZA" altLang="en-US" sz="1800" dirty="0" smtClean="0">
                <a:latin typeface="+mn-lt"/>
                <a:cs typeface="Arial" panose="020B0604020202020204" pitchFamily="34" charset="0"/>
              </a:rPr>
              <a:t>Appointment of Special Advisors</a:t>
            </a:r>
          </a:p>
          <a:p>
            <a:pPr>
              <a:lnSpc>
                <a:spcPct val="120000"/>
              </a:lnSpc>
              <a:spcBef>
                <a:spcPts val="0"/>
              </a:spcBef>
              <a:buClrTx/>
              <a:buSzPct val="100000"/>
            </a:pPr>
            <a:r>
              <a:rPr lang="en-ZA" altLang="en-US" sz="1800" dirty="0" smtClean="0">
                <a:latin typeface="+mn-lt"/>
                <a:cs typeface="Arial" panose="020B0604020202020204" pitchFamily="34" charset="0"/>
              </a:rPr>
              <a:t>Staff Establishment for the Private Office of Members of the Executive</a:t>
            </a:r>
          </a:p>
          <a:p>
            <a:pPr>
              <a:lnSpc>
                <a:spcPct val="120000"/>
              </a:lnSpc>
              <a:spcBef>
                <a:spcPts val="0"/>
              </a:spcBef>
              <a:buClrTx/>
              <a:buSzPct val="100000"/>
            </a:pPr>
            <a:r>
              <a:rPr lang="en-ZA" altLang="en-US" sz="1800" dirty="0" smtClean="0">
                <a:latin typeface="+mn-lt"/>
                <a:cs typeface="Arial" panose="020B0604020202020204" pitchFamily="34" charset="0"/>
              </a:rPr>
              <a:t>Management of Recruitment and Selection</a:t>
            </a:r>
          </a:p>
          <a:p>
            <a:pPr>
              <a:lnSpc>
                <a:spcPct val="120000"/>
              </a:lnSpc>
              <a:spcBef>
                <a:spcPts val="0"/>
              </a:spcBef>
              <a:buClrTx/>
              <a:buSzPct val="100000"/>
            </a:pPr>
            <a:r>
              <a:rPr lang="en-ZA" altLang="en-US" sz="1800" dirty="0" smtClean="0">
                <a:latin typeface="+mn-lt"/>
                <a:cs typeface="Arial" panose="020B0604020202020204" pitchFamily="34" charset="0"/>
              </a:rPr>
              <a:t>Performance Management System for Directors-General</a:t>
            </a:r>
          </a:p>
          <a:p>
            <a:pPr>
              <a:lnSpc>
                <a:spcPct val="120000"/>
              </a:lnSpc>
              <a:spcBef>
                <a:spcPts val="0"/>
              </a:spcBef>
              <a:buClrTx/>
              <a:buSzPct val="100000"/>
            </a:pPr>
            <a:r>
              <a:rPr lang="en-ZA" altLang="en-US" sz="1800" dirty="0" smtClean="0">
                <a:latin typeface="+mj-lt"/>
                <a:cs typeface="Arial" panose="020B0604020202020204" pitchFamily="34" charset="0"/>
              </a:rPr>
              <a:t>Managing Ethics in the Public Service    </a:t>
            </a:r>
          </a:p>
          <a:p>
            <a:pPr>
              <a:lnSpc>
                <a:spcPct val="120000"/>
              </a:lnSpc>
              <a:spcBef>
                <a:spcPts val="0"/>
              </a:spcBef>
              <a:buClrTx/>
              <a:buSzPct val="100000"/>
            </a:pPr>
            <a:r>
              <a:rPr lang="en-ZA" altLang="en-US" sz="1800" dirty="0" smtClean="0">
                <a:latin typeface="+mj-lt"/>
                <a:cs typeface="Arial" panose="020B0604020202020204" pitchFamily="34" charset="0"/>
              </a:rPr>
              <a:t>The </a:t>
            </a:r>
            <a:r>
              <a:rPr lang="en-ZA" altLang="en-US" sz="1800" dirty="0">
                <a:latin typeface="+mj-lt"/>
                <a:cs typeface="Arial" panose="020B0604020202020204" pitchFamily="34" charset="0"/>
              </a:rPr>
              <a:t>Role of Executive Authorities in Labour </a:t>
            </a:r>
            <a:r>
              <a:rPr lang="en-ZA" altLang="en-US" sz="1800" dirty="0" smtClean="0">
                <a:latin typeface="+mj-lt"/>
                <a:cs typeface="Arial" panose="020B0604020202020204" pitchFamily="34" charset="0"/>
              </a:rPr>
              <a:t>Relations</a:t>
            </a:r>
          </a:p>
          <a:p>
            <a:pPr>
              <a:lnSpc>
                <a:spcPct val="120000"/>
              </a:lnSpc>
              <a:spcBef>
                <a:spcPts val="0"/>
              </a:spcBef>
              <a:buClrTx/>
              <a:buSzPct val="100000"/>
            </a:pPr>
            <a:r>
              <a:rPr lang="en-ZA" altLang="en-US" sz="1800" dirty="0" smtClean="0">
                <a:latin typeface="+mj-lt"/>
                <a:cs typeface="Arial" panose="020B0604020202020204" pitchFamily="34" charset="0"/>
              </a:rPr>
              <a:t>Induction of Executive Authorities</a:t>
            </a:r>
          </a:p>
          <a:p>
            <a:pPr>
              <a:lnSpc>
                <a:spcPct val="120000"/>
              </a:lnSpc>
              <a:spcBef>
                <a:spcPts val="0"/>
              </a:spcBef>
              <a:buClrTx/>
              <a:buSzPct val="100000"/>
            </a:pPr>
            <a:r>
              <a:rPr lang="en-ZA" altLang="en-US" sz="1800" dirty="0" smtClean="0">
                <a:latin typeface="+mj-lt"/>
                <a:cs typeface="Arial" panose="020B0604020202020204" pitchFamily="34" charset="0"/>
              </a:rPr>
              <a:t>Stakeholders Induction</a:t>
            </a:r>
            <a:endParaRPr lang="en-ZA" altLang="en-US" sz="1800" dirty="0">
              <a:latin typeface="+mj-lt"/>
              <a:cs typeface="Arial" panose="020B0604020202020204" pitchFamily="34" charset="0"/>
            </a:endParaRPr>
          </a:p>
          <a:p>
            <a:pPr>
              <a:lnSpc>
                <a:spcPct val="120000"/>
              </a:lnSpc>
              <a:spcBef>
                <a:spcPts val="0"/>
              </a:spcBef>
              <a:buClrTx/>
              <a:buSzPct val="100000"/>
            </a:pPr>
            <a:r>
              <a:rPr lang="en-ZA" altLang="en-US" sz="1800" dirty="0" smtClean="0">
                <a:latin typeface="+mj-lt"/>
                <a:cs typeface="Arial" panose="020B0604020202020204" pitchFamily="34" charset="0"/>
              </a:rPr>
              <a:t>Conclusion</a:t>
            </a:r>
            <a:endParaRPr lang="en-ZA" altLang="en-US" sz="1800" dirty="0">
              <a:latin typeface="+mj-lt"/>
              <a:cs typeface="Arial" panose="020B0604020202020204" pitchFamily="34" charset="0"/>
            </a:endParaRPr>
          </a:p>
          <a:p>
            <a:pPr marL="457200" indent="-457200">
              <a:lnSpc>
                <a:spcPct val="120000"/>
              </a:lnSpc>
              <a:spcBef>
                <a:spcPts val="0"/>
              </a:spcBef>
              <a:buClrTx/>
              <a:buSzPct val="100000"/>
              <a:buFont typeface="+mj-lt"/>
              <a:buAutoNum type="arabicParenR"/>
            </a:pPr>
            <a:endParaRPr lang="en-ZA" altLang="en-US" sz="1800" dirty="0" smtClean="0">
              <a:latin typeface="+mn-lt"/>
              <a:cs typeface="Arial" panose="020B0604020202020204" pitchFamily="34" charset="0"/>
            </a:endParaRPr>
          </a:p>
          <a:p>
            <a:pPr marL="457200" indent="-457200">
              <a:lnSpc>
                <a:spcPct val="120000"/>
              </a:lnSpc>
              <a:spcBef>
                <a:spcPts val="0"/>
              </a:spcBef>
              <a:buClrTx/>
              <a:buSzPct val="100000"/>
              <a:buFont typeface="+mj-lt"/>
              <a:buAutoNum type="arabicParenR"/>
            </a:pPr>
            <a:endParaRPr lang="en-ZA" altLang="en-US" sz="1800" dirty="0" smtClean="0">
              <a:latin typeface="+mn-lt"/>
              <a:cs typeface="Arial" panose="020B0604020202020204" pitchFamily="34" charset="0"/>
            </a:endParaRPr>
          </a:p>
          <a:p>
            <a:pPr marL="0" indent="0">
              <a:lnSpc>
                <a:spcPct val="120000"/>
              </a:lnSpc>
              <a:spcBef>
                <a:spcPts val="0"/>
              </a:spcBef>
              <a:buClrTx/>
              <a:buSzPct val="100000"/>
              <a:buNone/>
            </a:pPr>
            <a:endParaRPr lang="en-ZA" altLang="en-US" sz="2000" dirty="0" smtClean="0">
              <a:latin typeface="+mn-lt"/>
              <a:cs typeface="Arial" panose="020B0604020202020204" pitchFamily="34" charset="0"/>
            </a:endParaRPr>
          </a:p>
          <a:p>
            <a:pPr marL="0" indent="0">
              <a:lnSpc>
                <a:spcPct val="120000"/>
              </a:lnSpc>
              <a:spcBef>
                <a:spcPts val="0"/>
              </a:spcBef>
              <a:buNone/>
            </a:pPr>
            <a:endParaRPr lang="en-ZA" altLang="en-US" sz="2000" dirty="0">
              <a:latin typeface="+mn-lt"/>
              <a:cs typeface="Arial" panose="020B0604020202020204" pitchFamily="34" charset="0"/>
            </a:endParaRPr>
          </a:p>
        </p:txBody>
      </p:sp>
      <p:sp>
        <p:nvSpPr>
          <p:cNvPr id="21508" name="Slide Number Placeholder 3">
            <a:extLst>
              <a:ext uri="{FF2B5EF4-FFF2-40B4-BE49-F238E27FC236}">
                <a16:creationId xmlns:a16="http://schemas.microsoft.com/office/drawing/2014/main" xmlns="" id="{8A04AE03-7D3C-40F7-BCCC-32443321BE54}"/>
              </a:ext>
            </a:extLst>
          </p:cNvPr>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660033"/>
              </a:buClr>
              <a:buSzPct val="120000"/>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006666"/>
              </a:buClr>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SzTx/>
              <a:buFontTx/>
              <a:buNone/>
            </a:pPr>
            <a:fld id="{374D92AE-5629-42AD-BF3F-8DE7CEDA4E89}" type="slidenum">
              <a:rPr lang="en-US" altLang="en-US" sz="1400" smtClean="0"/>
              <a:pPr>
                <a:spcBef>
                  <a:spcPct val="0"/>
                </a:spcBef>
                <a:buClrTx/>
                <a:buSzTx/>
                <a:buFontTx/>
                <a:buNone/>
              </a:pPr>
              <a:t>2</a:t>
            </a:fld>
            <a:endParaRPr lang="en-US" altLang="en-US" sz="1400" dirty="0"/>
          </a:p>
        </p:txBody>
      </p:sp>
    </p:spTree>
    <p:extLst>
      <p:ext uri="{BB962C8B-B14F-4D97-AF65-F5344CB8AC3E}">
        <p14:creationId xmlns:p14="http://schemas.microsoft.com/office/powerpoint/2010/main" xmlns="" val="34049226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9414" y="661194"/>
            <a:ext cx="8229600" cy="580926"/>
          </a:xfrm>
        </p:spPr>
        <p:txBody>
          <a:bodyPr/>
          <a:lstStyle/>
          <a:p>
            <a:r>
              <a:rPr lang="en-ZA" altLang="en-US" sz="2800" dirty="0">
                <a:solidFill>
                  <a:srgbClr val="990000"/>
                </a:solidFill>
                <a:latin typeface="Arial Black" panose="020B0A04020102020204" pitchFamily="34" charset="0"/>
              </a:rPr>
              <a:t>PERFORMANCE </a:t>
            </a:r>
            <a:r>
              <a:rPr lang="en-ZA" altLang="en-US" sz="2800" dirty="0" smtClean="0">
                <a:solidFill>
                  <a:srgbClr val="990000"/>
                </a:solidFill>
                <a:latin typeface="Arial Black" panose="020B0A04020102020204" pitchFamily="34" charset="0"/>
              </a:rPr>
              <a:t>MANAGEMENT </a:t>
            </a:r>
            <a:endParaRPr lang="en-ZA" sz="2800" dirty="0">
              <a:solidFill>
                <a:srgbClr val="990000"/>
              </a:solidFill>
            </a:endParaRPr>
          </a:p>
        </p:txBody>
      </p:sp>
      <p:sp>
        <p:nvSpPr>
          <p:cNvPr id="3" name="Content Placeholder 2"/>
          <p:cNvSpPr>
            <a:spLocks noGrp="1"/>
          </p:cNvSpPr>
          <p:nvPr>
            <p:ph idx="1"/>
          </p:nvPr>
        </p:nvSpPr>
        <p:spPr>
          <a:xfrm>
            <a:off x="428464" y="1242119"/>
            <a:ext cx="8210550" cy="5003105"/>
          </a:xfrm>
        </p:spPr>
        <p:txBody>
          <a:bodyPr/>
          <a:lstStyle/>
          <a:p>
            <a:pPr marL="231775" indent="-231775" algn="just">
              <a:spcBef>
                <a:spcPts val="0"/>
              </a:spcBef>
              <a:buSzPct val="100000"/>
            </a:pPr>
            <a:r>
              <a:rPr lang="en-US" sz="1800" dirty="0" smtClean="0">
                <a:latin typeface="+mn-lt"/>
              </a:rPr>
              <a:t>Performance management is an integral part of ensuring </a:t>
            </a:r>
            <a:r>
              <a:rPr lang="en-US" sz="1800" b="1" dirty="0" smtClean="0">
                <a:solidFill>
                  <a:srgbClr val="990000"/>
                </a:solidFill>
                <a:latin typeface="+mn-lt"/>
              </a:rPr>
              <a:t>effective oversight </a:t>
            </a:r>
            <a:r>
              <a:rPr lang="en-US" sz="1800" dirty="0" smtClean="0">
                <a:latin typeface="+mn-lt"/>
              </a:rPr>
              <a:t>and </a:t>
            </a:r>
            <a:r>
              <a:rPr lang="en-US" sz="1800" b="1" dirty="0" smtClean="0">
                <a:solidFill>
                  <a:srgbClr val="990000"/>
                </a:solidFill>
                <a:latin typeface="+mn-lt"/>
              </a:rPr>
              <a:t>accountability</a:t>
            </a:r>
            <a:r>
              <a:rPr lang="en-US" sz="1800" dirty="0" smtClean="0">
                <a:latin typeface="+mn-lt"/>
              </a:rPr>
              <a:t> in the Public Service.</a:t>
            </a:r>
          </a:p>
          <a:p>
            <a:pPr marL="231775" indent="-231775" algn="just">
              <a:spcBef>
                <a:spcPts val="0"/>
              </a:spcBef>
              <a:buSzPct val="100000"/>
            </a:pPr>
            <a:r>
              <a:rPr lang="en-US" sz="1800" dirty="0" smtClean="0">
                <a:latin typeface="+mn-lt"/>
              </a:rPr>
              <a:t>Where </a:t>
            </a:r>
            <a:r>
              <a:rPr lang="en-US" sz="1800" b="1" dirty="0" smtClean="0">
                <a:solidFill>
                  <a:srgbClr val="990000"/>
                </a:solidFill>
                <a:latin typeface="+mn-lt"/>
              </a:rPr>
              <a:t>poor performance</a:t>
            </a:r>
            <a:r>
              <a:rPr lang="en-US" sz="1800" dirty="0" smtClean="0">
                <a:latin typeface="+mn-lt"/>
              </a:rPr>
              <a:t>, at an individual/organisational level, has been identified </a:t>
            </a:r>
            <a:r>
              <a:rPr lang="en-US" sz="1800" b="1" dirty="0" smtClean="0">
                <a:solidFill>
                  <a:srgbClr val="990000"/>
                </a:solidFill>
                <a:latin typeface="+mn-lt"/>
              </a:rPr>
              <a:t>appropriate steps </a:t>
            </a:r>
            <a:r>
              <a:rPr lang="en-US" sz="1800" dirty="0" smtClean="0">
                <a:latin typeface="+mn-lt"/>
              </a:rPr>
              <a:t>need to be taken to ensure that the capacity of government to deliver services is not hampered.  </a:t>
            </a:r>
          </a:p>
          <a:p>
            <a:pPr marL="231775" indent="-231775" algn="just">
              <a:spcBef>
                <a:spcPts val="0"/>
              </a:spcBef>
              <a:buSzPct val="100000"/>
            </a:pPr>
            <a:r>
              <a:rPr lang="en-US" sz="1800" dirty="0" smtClean="0">
                <a:latin typeface="+mn-lt"/>
              </a:rPr>
              <a:t>A new </a:t>
            </a:r>
            <a:r>
              <a:rPr lang="en-US" sz="1800" b="1" dirty="0" smtClean="0">
                <a:solidFill>
                  <a:srgbClr val="990000"/>
                </a:solidFill>
                <a:latin typeface="+mn-lt"/>
              </a:rPr>
              <a:t>framework for managing the evaluation of DGs/HoDs</a:t>
            </a:r>
            <a:r>
              <a:rPr lang="en-US" sz="1800" b="1" dirty="0">
                <a:solidFill>
                  <a:srgbClr val="990000"/>
                </a:solidFill>
                <a:latin typeface="+mn-lt"/>
              </a:rPr>
              <a:t> </a:t>
            </a:r>
            <a:r>
              <a:rPr lang="en-US" sz="1800" dirty="0">
                <a:latin typeface="+mn-lt"/>
              </a:rPr>
              <a:t>was issued in </a:t>
            </a:r>
            <a:r>
              <a:rPr lang="en-US" sz="1800" dirty="0" smtClean="0">
                <a:latin typeface="+mn-lt"/>
              </a:rPr>
              <a:t>2018.</a:t>
            </a:r>
          </a:p>
          <a:p>
            <a:pPr marL="231775" indent="-231775" algn="just">
              <a:spcBef>
                <a:spcPts val="0"/>
              </a:spcBef>
              <a:buSzPct val="100000"/>
            </a:pPr>
            <a:r>
              <a:rPr lang="en-US" sz="1800" dirty="0">
                <a:latin typeface="+mn-lt"/>
              </a:rPr>
              <a:t>EA’s must conduct </a:t>
            </a:r>
            <a:r>
              <a:rPr lang="en-US" sz="1800" dirty="0" smtClean="0">
                <a:latin typeface="+mn-lt"/>
              </a:rPr>
              <a:t>compulsory </a:t>
            </a:r>
            <a:r>
              <a:rPr lang="en-US" sz="1800" b="1" dirty="0">
                <a:solidFill>
                  <a:srgbClr val="990000"/>
                </a:solidFill>
                <a:latin typeface="+mn-lt"/>
              </a:rPr>
              <a:t>mid-year reviews</a:t>
            </a:r>
            <a:r>
              <a:rPr lang="en-US" sz="1800" dirty="0">
                <a:latin typeface="+mn-lt"/>
              </a:rPr>
              <a:t> (finalised by 30 November of each financial year) and </a:t>
            </a:r>
            <a:r>
              <a:rPr lang="en-US" sz="1800" b="1" dirty="0">
                <a:solidFill>
                  <a:srgbClr val="990000"/>
                </a:solidFill>
                <a:latin typeface="+mn-lt"/>
              </a:rPr>
              <a:t>annual assessments </a:t>
            </a:r>
            <a:r>
              <a:rPr lang="en-US" sz="1800" dirty="0">
                <a:latin typeface="+mn-lt"/>
              </a:rPr>
              <a:t>with the HoD (within nine months after the end of a performance cycle) and submit to the DPME.</a:t>
            </a:r>
          </a:p>
          <a:p>
            <a:pPr marL="231775" indent="-231775" algn="just">
              <a:spcBef>
                <a:spcPts val="0"/>
              </a:spcBef>
              <a:buSzPct val="100000"/>
            </a:pPr>
            <a:r>
              <a:rPr lang="en-US" sz="1800" dirty="0">
                <a:latin typeface="+mn-lt"/>
              </a:rPr>
              <a:t>DGs in The Presidency/Premiers Offices are responsible for setting up </a:t>
            </a:r>
            <a:r>
              <a:rPr lang="en-US" sz="1800" b="1" dirty="0">
                <a:solidFill>
                  <a:srgbClr val="990000"/>
                </a:solidFill>
                <a:latin typeface="+mn-lt"/>
              </a:rPr>
              <a:t>evaluation panels </a:t>
            </a:r>
            <a:r>
              <a:rPr lang="en-US" sz="1800" dirty="0">
                <a:latin typeface="+mn-lt"/>
              </a:rPr>
              <a:t>and </a:t>
            </a:r>
            <a:r>
              <a:rPr lang="en-US" sz="1800" dirty="0" smtClean="0">
                <a:latin typeface="+mn-lt"/>
              </a:rPr>
              <a:t>the secretariat </a:t>
            </a:r>
            <a:r>
              <a:rPr lang="en-US" sz="1800" dirty="0">
                <a:latin typeface="+mn-lt"/>
              </a:rPr>
              <a:t>is provided by the DPME and Premiers’ Offices.</a:t>
            </a:r>
          </a:p>
          <a:p>
            <a:pPr marL="231775" indent="-231775" algn="just">
              <a:spcBef>
                <a:spcPts val="0"/>
              </a:spcBef>
              <a:buSzPct val="100000"/>
            </a:pPr>
            <a:r>
              <a:rPr lang="en-US" sz="1800" dirty="0">
                <a:latin typeface="+mn-lt"/>
              </a:rPr>
              <a:t>Any disagreement on the assessment score or if the EA fails to conclude and/or sign the assessment by </a:t>
            </a:r>
            <a:r>
              <a:rPr lang="en-US" sz="1800" b="1" dirty="0">
                <a:solidFill>
                  <a:srgbClr val="990000"/>
                </a:solidFill>
                <a:latin typeface="+mn-lt"/>
              </a:rPr>
              <a:t>31 December of each year</a:t>
            </a:r>
            <a:r>
              <a:rPr lang="en-US" sz="1800" dirty="0">
                <a:latin typeface="+mn-lt"/>
              </a:rPr>
              <a:t>, the HoD may forward the assessment form to the DPME and PSC for intervention.</a:t>
            </a:r>
          </a:p>
          <a:p>
            <a:pPr marL="231775" indent="-231775" algn="just">
              <a:spcBef>
                <a:spcPts val="0"/>
              </a:spcBef>
              <a:buSzPct val="100000"/>
            </a:pPr>
            <a:r>
              <a:rPr lang="en-US" sz="1800" dirty="0">
                <a:latin typeface="+mn-lt"/>
              </a:rPr>
              <a:t>The President or Premier is responsible for appointing people to </a:t>
            </a:r>
            <a:r>
              <a:rPr lang="en-US" sz="1800" b="1" dirty="0">
                <a:solidFill>
                  <a:srgbClr val="990000"/>
                </a:solidFill>
                <a:latin typeface="+mn-lt"/>
              </a:rPr>
              <a:t>mediate performance disputes</a:t>
            </a:r>
            <a:r>
              <a:rPr lang="en-US" sz="1800" dirty="0">
                <a:latin typeface="+mn-lt"/>
              </a:rPr>
              <a:t>, in terms of Regulation 72(4) of the PSR, 2016. </a:t>
            </a:r>
          </a:p>
          <a:p>
            <a:pPr marL="231775" indent="-231775" algn="just">
              <a:spcBef>
                <a:spcPts val="0"/>
              </a:spcBef>
              <a:buSzPct val="100000"/>
            </a:pPr>
            <a:endParaRPr lang="en-ZA" sz="1800" dirty="0">
              <a:latin typeface="+mn-lt"/>
            </a:endParaRPr>
          </a:p>
        </p:txBody>
      </p:sp>
      <p:sp>
        <p:nvSpPr>
          <p:cNvPr id="4" name="Slide Number Placeholder 3"/>
          <p:cNvSpPr>
            <a:spLocks noGrp="1"/>
          </p:cNvSpPr>
          <p:nvPr>
            <p:ph type="sldNum" sz="quarter" idx="12"/>
          </p:nvPr>
        </p:nvSpPr>
        <p:spPr/>
        <p:txBody>
          <a:bodyPr/>
          <a:lstStyle/>
          <a:p>
            <a:pPr>
              <a:defRPr/>
            </a:pPr>
            <a:fld id="{4E9250B9-2D58-49F2-9994-51915C2C0244}" type="slidenum">
              <a:rPr lang="en-US" altLang="en-US" smtClean="0"/>
              <a:pPr>
                <a:defRPr/>
              </a:pPr>
              <a:t>20</a:t>
            </a:fld>
            <a:endParaRPr lang="en-US" altLang="en-US" dirty="0"/>
          </a:p>
        </p:txBody>
      </p:sp>
    </p:spTree>
    <p:extLst>
      <p:ext uri="{BB962C8B-B14F-4D97-AF65-F5344CB8AC3E}">
        <p14:creationId xmlns:p14="http://schemas.microsoft.com/office/powerpoint/2010/main" xmlns="" val="37437191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785" y="569909"/>
            <a:ext cx="8686800" cy="796925"/>
          </a:xfrm>
        </p:spPr>
        <p:txBody>
          <a:bodyPr/>
          <a:lstStyle/>
          <a:p>
            <a:r>
              <a:rPr lang="en-ZA" sz="2800" dirty="0" smtClean="0">
                <a:solidFill>
                  <a:srgbClr val="990000"/>
                </a:solidFill>
                <a:latin typeface="Arial Black" panose="020B0A04020102020204" pitchFamily="34" charset="0"/>
              </a:rPr>
              <a:t>EVALUATION PANELS FOR HODs and DDGS </a:t>
            </a:r>
            <a:endParaRPr lang="en-ZA" sz="2800" dirty="0">
              <a:solidFill>
                <a:srgbClr val="990000"/>
              </a:solidFill>
              <a:latin typeface="Arial Black" panose="020B0A04020102020204" pitchFamily="34" charset="0"/>
            </a:endParaRPr>
          </a:p>
        </p:txBody>
      </p:sp>
      <p:sp>
        <p:nvSpPr>
          <p:cNvPr id="3" name="Content Placeholder 2"/>
          <p:cNvSpPr>
            <a:spLocks noGrp="1"/>
          </p:cNvSpPr>
          <p:nvPr>
            <p:ph idx="1"/>
          </p:nvPr>
        </p:nvSpPr>
        <p:spPr>
          <a:xfrm>
            <a:off x="457200" y="1347038"/>
            <a:ext cx="8229600" cy="4781128"/>
          </a:xfrm>
        </p:spPr>
        <p:txBody>
          <a:bodyPr/>
          <a:lstStyle/>
          <a:p>
            <a:pPr marL="0" indent="0">
              <a:lnSpc>
                <a:spcPct val="110000"/>
              </a:lnSpc>
              <a:spcBef>
                <a:spcPts val="0"/>
              </a:spcBef>
              <a:buNone/>
            </a:pPr>
            <a:r>
              <a:rPr lang="en-ZA" sz="1800" b="1" dirty="0" smtClean="0">
                <a:latin typeface="+mn-lt"/>
              </a:rPr>
              <a:t>Evaluation Panels for HoDs</a:t>
            </a:r>
          </a:p>
          <a:p>
            <a:pPr algn="just">
              <a:lnSpc>
                <a:spcPct val="110000"/>
              </a:lnSpc>
              <a:spcBef>
                <a:spcPts val="0"/>
              </a:spcBef>
            </a:pPr>
            <a:r>
              <a:rPr lang="en-ZA" sz="1800" dirty="0" smtClean="0">
                <a:latin typeface="+mn-lt"/>
              </a:rPr>
              <a:t>The </a:t>
            </a:r>
            <a:r>
              <a:rPr lang="en-ZA" sz="1800" b="1" dirty="0">
                <a:solidFill>
                  <a:srgbClr val="990000"/>
                </a:solidFill>
                <a:latin typeface="+mn-lt"/>
              </a:rPr>
              <a:t>DG in the Presidency </a:t>
            </a:r>
            <a:r>
              <a:rPr lang="en-ZA" sz="1800" dirty="0">
                <a:latin typeface="+mn-lt"/>
              </a:rPr>
              <a:t>and the </a:t>
            </a:r>
            <a:r>
              <a:rPr lang="en-ZA" sz="1800" b="1" dirty="0" smtClean="0">
                <a:solidFill>
                  <a:srgbClr val="990000"/>
                </a:solidFill>
                <a:latin typeface="+mn-lt"/>
              </a:rPr>
              <a:t>DGs </a:t>
            </a:r>
            <a:r>
              <a:rPr lang="en-ZA" sz="1800" b="1" dirty="0">
                <a:solidFill>
                  <a:srgbClr val="990000"/>
                </a:solidFill>
                <a:latin typeface="+mn-lt"/>
              </a:rPr>
              <a:t>in the Offices of the Premier</a:t>
            </a:r>
            <a:r>
              <a:rPr lang="en-ZA" sz="1800" dirty="0">
                <a:latin typeface="+mn-lt"/>
              </a:rPr>
              <a:t>, in consultation with the relevant EAs, will appoint and chair </a:t>
            </a:r>
            <a:r>
              <a:rPr lang="en-ZA" sz="1800" b="1" dirty="0">
                <a:solidFill>
                  <a:srgbClr val="990000"/>
                </a:solidFill>
                <a:latin typeface="+mn-lt"/>
              </a:rPr>
              <a:t>evaluation panels </a:t>
            </a:r>
            <a:r>
              <a:rPr lang="en-ZA" sz="1800" dirty="0">
                <a:latin typeface="+mn-lt"/>
              </a:rPr>
              <a:t>of </a:t>
            </a:r>
            <a:r>
              <a:rPr lang="en-ZA" sz="1800" dirty="0" smtClean="0">
                <a:latin typeface="+mn-lt"/>
              </a:rPr>
              <a:t>HoDs </a:t>
            </a:r>
            <a:r>
              <a:rPr lang="en-ZA" sz="1800" dirty="0">
                <a:latin typeface="+mn-lt"/>
              </a:rPr>
              <a:t>for national and provincial departments respectively. </a:t>
            </a:r>
            <a:endParaRPr lang="en-ZA" sz="1800" dirty="0" smtClean="0">
              <a:latin typeface="+mn-lt"/>
            </a:endParaRPr>
          </a:p>
          <a:p>
            <a:pPr>
              <a:lnSpc>
                <a:spcPct val="110000"/>
              </a:lnSpc>
              <a:spcBef>
                <a:spcPts val="0"/>
              </a:spcBef>
            </a:pPr>
            <a:r>
              <a:rPr lang="en-US" sz="1800" dirty="0">
                <a:latin typeface="+mn-lt"/>
              </a:rPr>
              <a:t>Once the evaluations are finalised the panels will provide all EAs with the </a:t>
            </a:r>
            <a:r>
              <a:rPr lang="en-US" sz="1800" b="1" dirty="0">
                <a:solidFill>
                  <a:srgbClr val="990000"/>
                </a:solidFill>
                <a:latin typeface="+mn-lt"/>
              </a:rPr>
              <a:t>outcome </a:t>
            </a:r>
            <a:r>
              <a:rPr lang="en-US" sz="1800" b="1" dirty="0" smtClean="0">
                <a:solidFill>
                  <a:srgbClr val="990000"/>
                </a:solidFill>
                <a:latin typeface="+mn-lt"/>
              </a:rPr>
              <a:t>of their </a:t>
            </a:r>
            <a:r>
              <a:rPr lang="en-US" sz="1800" b="1" dirty="0">
                <a:solidFill>
                  <a:srgbClr val="990000"/>
                </a:solidFill>
                <a:latin typeface="+mn-lt"/>
              </a:rPr>
              <a:t>assessments</a:t>
            </a:r>
            <a:r>
              <a:rPr lang="en-US" sz="1800" dirty="0" smtClean="0">
                <a:latin typeface="+mn-lt"/>
              </a:rPr>
              <a:t>. </a:t>
            </a:r>
          </a:p>
          <a:p>
            <a:pPr>
              <a:lnSpc>
                <a:spcPct val="110000"/>
              </a:lnSpc>
              <a:spcBef>
                <a:spcPts val="0"/>
              </a:spcBef>
            </a:pPr>
            <a:r>
              <a:rPr lang="en-US" sz="1800" dirty="0">
                <a:latin typeface="+mn-lt"/>
              </a:rPr>
              <a:t>The outcome will come as a recommendation to the EA. The EA </a:t>
            </a:r>
            <a:r>
              <a:rPr lang="en-US" sz="1800" dirty="0" smtClean="0">
                <a:latin typeface="+mn-lt"/>
              </a:rPr>
              <a:t>will take </a:t>
            </a:r>
            <a:r>
              <a:rPr lang="en-US" sz="1800" dirty="0">
                <a:latin typeface="+mn-lt"/>
              </a:rPr>
              <a:t>into account the recommendation of the panel in making the </a:t>
            </a:r>
            <a:r>
              <a:rPr lang="en-US" sz="1800" b="1" dirty="0">
                <a:solidFill>
                  <a:srgbClr val="990000"/>
                </a:solidFill>
                <a:latin typeface="+mn-lt"/>
              </a:rPr>
              <a:t>final decision </a:t>
            </a:r>
            <a:r>
              <a:rPr lang="en-US" sz="1800" dirty="0">
                <a:latin typeface="+mn-lt"/>
              </a:rPr>
              <a:t>on </a:t>
            </a:r>
            <a:r>
              <a:rPr lang="en-US" sz="1800" dirty="0" smtClean="0">
                <a:latin typeface="+mn-lt"/>
              </a:rPr>
              <a:t>the HoD’s </a:t>
            </a:r>
            <a:r>
              <a:rPr lang="en-US" sz="1800" dirty="0">
                <a:latin typeface="+mn-lt"/>
              </a:rPr>
              <a:t>performance.</a:t>
            </a:r>
          </a:p>
          <a:p>
            <a:pPr>
              <a:lnSpc>
                <a:spcPct val="110000"/>
              </a:lnSpc>
              <a:spcBef>
                <a:spcPts val="0"/>
              </a:spcBef>
            </a:pPr>
            <a:r>
              <a:rPr lang="en-US" sz="1800" dirty="0" smtClean="0">
                <a:latin typeface="+mn-lt"/>
              </a:rPr>
              <a:t>If </a:t>
            </a:r>
            <a:r>
              <a:rPr lang="en-US" sz="1800" dirty="0">
                <a:latin typeface="+mn-lt"/>
              </a:rPr>
              <a:t>no response is received </a:t>
            </a:r>
            <a:r>
              <a:rPr lang="en-US" sz="1800" b="1" dirty="0">
                <a:solidFill>
                  <a:srgbClr val="990000"/>
                </a:solidFill>
                <a:latin typeface="+mn-lt"/>
              </a:rPr>
              <a:t>within 30 days</a:t>
            </a:r>
            <a:r>
              <a:rPr lang="en-US" sz="1800" dirty="0">
                <a:latin typeface="+mn-lt"/>
              </a:rPr>
              <a:t>, it will be regarded that the relevant EA </a:t>
            </a:r>
            <a:r>
              <a:rPr lang="en-US" sz="1800" dirty="0" smtClean="0">
                <a:latin typeface="+mn-lt"/>
              </a:rPr>
              <a:t>concurs with </a:t>
            </a:r>
            <a:r>
              <a:rPr lang="en-US" sz="1800" dirty="0">
                <a:latin typeface="+mn-lt"/>
              </a:rPr>
              <a:t>the recommendation of the panel, which will then become the final result</a:t>
            </a:r>
            <a:r>
              <a:rPr lang="en-US" sz="1800" dirty="0" smtClean="0">
                <a:latin typeface="+mn-lt"/>
              </a:rPr>
              <a:t>.</a:t>
            </a:r>
          </a:p>
          <a:p>
            <a:pPr>
              <a:lnSpc>
                <a:spcPct val="110000"/>
              </a:lnSpc>
              <a:spcBef>
                <a:spcPts val="0"/>
              </a:spcBef>
            </a:pPr>
            <a:endParaRPr lang="en-ZA" sz="1800" dirty="0">
              <a:latin typeface="+mn-lt"/>
            </a:endParaRPr>
          </a:p>
          <a:p>
            <a:pPr>
              <a:lnSpc>
                <a:spcPct val="110000"/>
              </a:lnSpc>
              <a:spcBef>
                <a:spcPts val="0"/>
              </a:spcBef>
            </a:pPr>
            <a:endParaRPr lang="en-ZA" sz="1800" dirty="0">
              <a:latin typeface="+mn-lt"/>
            </a:endParaRPr>
          </a:p>
          <a:p>
            <a:pPr>
              <a:lnSpc>
                <a:spcPct val="110000"/>
              </a:lnSpc>
              <a:spcBef>
                <a:spcPts val="0"/>
              </a:spcBef>
            </a:pPr>
            <a:endParaRPr lang="en-ZA" sz="1800" dirty="0">
              <a:latin typeface="+mn-lt"/>
            </a:endParaRPr>
          </a:p>
        </p:txBody>
      </p:sp>
      <p:sp>
        <p:nvSpPr>
          <p:cNvPr id="4" name="Slide Number Placeholder 3"/>
          <p:cNvSpPr>
            <a:spLocks noGrp="1"/>
          </p:cNvSpPr>
          <p:nvPr>
            <p:ph type="sldNum" sz="quarter" idx="12"/>
          </p:nvPr>
        </p:nvSpPr>
        <p:spPr/>
        <p:txBody>
          <a:bodyPr/>
          <a:lstStyle/>
          <a:p>
            <a:pPr>
              <a:defRPr/>
            </a:pPr>
            <a:fld id="{4E9250B9-2D58-49F2-9994-51915C2C0244}" type="slidenum">
              <a:rPr lang="en-US" altLang="en-US" smtClean="0"/>
              <a:pPr>
                <a:defRPr/>
              </a:pPr>
              <a:t>21</a:t>
            </a:fld>
            <a:endParaRPr lang="en-US" altLang="en-US" dirty="0"/>
          </a:p>
        </p:txBody>
      </p:sp>
    </p:spTree>
    <p:extLst>
      <p:ext uri="{BB962C8B-B14F-4D97-AF65-F5344CB8AC3E}">
        <p14:creationId xmlns:p14="http://schemas.microsoft.com/office/powerpoint/2010/main" xmlns="" val="22592786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785" y="569909"/>
            <a:ext cx="8686800" cy="796925"/>
          </a:xfrm>
        </p:spPr>
        <p:txBody>
          <a:bodyPr/>
          <a:lstStyle/>
          <a:p>
            <a:r>
              <a:rPr lang="en-ZA" sz="2800" dirty="0" smtClean="0">
                <a:solidFill>
                  <a:srgbClr val="990000"/>
                </a:solidFill>
                <a:latin typeface="Arial Black" panose="020B0A04020102020204" pitchFamily="34" charset="0"/>
              </a:rPr>
              <a:t>EVALUATION PANELS FOR HODs and DDGS </a:t>
            </a:r>
            <a:endParaRPr lang="en-ZA" sz="2800" dirty="0">
              <a:solidFill>
                <a:srgbClr val="990000"/>
              </a:solidFill>
              <a:latin typeface="Arial Black" panose="020B0A04020102020204" pitchFamily="34" charset="0"/>
            </a:endParaRPr>
          </a:p>
        </p:txBody>
      </p:sp>
      <p:sp>
        <p:nvSpPr>
          <p:cNvPr id="3" name="Content Placeholder 2"/>
          <p:cNvSpPr>
            <a:spLocks noGrp="1"/>
          </p:cNvSpPr>
          <p:nvPr>
            <p:ph idx="1"/>
          </p:nvPr>
        </p:nvSpPr>
        <p:spPr>
          <a:xfrm>
            <a:off x="457200" y="1347038"/>
            <a:ext cx="8229600" cy="4781128"/>
          </a:xfrm>
        </p:spPr>
        <p:txBody>
          <a:bodyPr/>
          <a:lstStyle/>
          <a:p>
            <a:pPr marL="0" indent="0">
              <a:lnSpc>
                <a:spcPct val="110000"/>
              </a:lnSpc>
              <a:spcBef>
                <a:spcPts val="0"/>
              </a:spcBef>
              <a:buNone/>
            </a:pPr>
            <a:r>
              <a:rPr lang="en-ZA" sz="1800" b="1" dirty="0" smtClean="0">
                <a:latin typeface="+mn-lt"/>
              </a:rPr>
              <a:t>Evaluation Panels for DDGs in line with the SMS Handbook:</a:t>
            </a:r>
            <a:endParaRPr lang="en-ZA" sz="1800" b="1" dirty="0">
              <a:latin typeface="+mn-lt"/>
            </a:endParaRPr>
          </a:p>
          <a:p>
            <a:pPr lvl="0" algn="just">
              <a:lnSpc>
                <a:spcPct val="110000"/>
              </a:lnSpc>
              <a:spcBef>
                <a:spcPts val="0"/>
              </a:spcBef>
            </a:pPr>
            <a:r>
              <a:rPr lang="en-ZA" sz="1800" dirty="0">
                <a:latin typeface="+mn-lt"/>
              </a:rPr>
              <a:t>The </a:t>
            </a:r>
            <a:r>
              <a:rPr lang="en-ZA" sz="1800" b="1" dirty="0">
                <a:solidFill>
                  <a:srgbClr val="990000"/>
                </a:solidFill>
                <a:latin typeface="+mn-lt"/>
              </a:rPr>
              <a:t>EA</a:t>
            </a:r>
            <a:r>
              <a:rPr lang="en-ZA" sz="1800" dirty="0">
                <a:latin typeface="+mn-lt"/>
              </a:rPr>
              <a:t> shall establish </a:t>
            </a:r>
            <a:r>
              <a:rPr lang="en-ZA" sz="1800" dirty="0" smtClean="0">
                <a:latin typeface="+mn-lt"/>
              </a:rPr>
              <a:t>a </a:t>
            </a:r>
            <a:r>
              <a:rPr lang="en-ZA" sz="1800" b="1" dirty="0" smtClean="0">
                <a:solidFill>
                  <a:srgbClr val="990000"/>
                </a:solidFill>
                <a:latin typeface="+mn-lt"/>
              </a:rPr>
              <a:t>Moderation </a:t>
            </a:r>
            <a:r>
              <a:rPr lang="en-ZA" sz="1800" b="1" dirty="0">
                <a:solidFill>
                  <a:srgbClr val="990000"/>
                </a:solidFill>
                <a:latin typeface="+mn-lt"/>
              </a:rPr>
              <a:t>C</a:t>
            </a:r>
            <a:r>
              <a:rPr lang="en-ZA" sz="1800" b="1" dirty="0" smtClean="0">
                <a:solidFill>
                  <a:srgbClr val="990000"/>
                </a:solidFill>
                <a:latin typeface="+mn-lt"/>
              </a:rPr>
              <a:t>ommittee </a:t>
            </a:r>
            <a:r>
              <a:rPr lang="en-ZA" sz="1800" dirty="0" smtClean="0">
                <a:latin typeface="+mn-lt"/>
              </a:rPr>
              <a:t>for DDGs. </a:t>
            </a:r>
            <a:endParaRPr lang="en-ZA" sz="1800" dirty="0">
              <a:latin typeface="+mn-lt"/>
            </a:endParaRPr>
          </a:p>
          <a:p>
            <a:pPr lvl="0" algn="just">
              <a:lnSpc>
                <a:spcPct val="110000"/>
              </a:lnSpc>
              <a:spcBef>
                <a:spcPts val="0"/>
              </a:spcBef>
            </a:pPr>
            <a:r>
              <a:rPr lang="en-ZA" sz="1800" dirty="0">
                <a:latin typeface="+mn-lt"/>
              </a:rPr>
              <a:t>The M</a:t>
            </a:r>
            <a:r>
              <a:rPr lang="en-ZA" sz="1800" dirty="0" smtClean="0">
                <a:latin typeface="+mn-lt"/>
              </a:rPr>
              <a:t>oderation </a:t>
            </a:r>
            <a:r>
              <a:rPr lang="en-ZA" sz="1800" dirty="0">
                <a:latin typeface="+mn-lt"/>
              </a:rPr>
              <a:t>C</a:t>
            </a:r>
            <a:r>
              <a:rPr lang="en-ZA" sz="1800" dirty="0" smtClean="0">
                <a:latin typeface="+mn-lt"/>
              </a:rPr>
              <a:t>ommittee shall </a:t>
            </a:r>
            <a:r>
              <a:rPr lang="en-ZA" sz="1800" dirty="0">
                <a:latin typeface="+mn-lt"/>
              </a:rPr>
              <a:t>be comprised of a minimum of three (3) </a:t>
            </a:r>
            <a:r>
              <a:rPr lang="en-ZA" sz="1800" dirty="0" smtClean="0">
                <a:latin typeface="+mn-lt"/>
              </a:rPr>
              <a:t>SMS </a:t>
            </a:r>
            <a:r>
              <a:rPr lang="en-ZA" sz="1800" dirty="0">
                <a:latin typeface="+mn-lt"/>
              </a:rPr>
              <a:t>members </a:t>
            </a:r>
            <a:r>
              <a:rPr lang="en-ZA" sz="1800" dirty="0" smtClean="0">
                <a:latin typeface="+mn-lt"/>
              </a:rPr>
              <a:t>at </a:t>
            </a:r>
            <a:r>
              <a:rPr lang="en-ZA" sz="1800" dirty="0">
                <a:latin typeface="+mn-lt"/>
              </a:rPr>
              <a:t>the level of at least DDG within the Public Service. </a:t>
            </a:r>
          </a:p>
          <a:p>
            <a:pPr lvl="0" algn="just">
              <a:lnSpc>
                <a:spcPct val="110000"/>
              </a:lnSpc>
              <a:spcBef>
                <a:spcPts val="0"/>
              </a:spcBef>
            </a:pPr>
            <a:r>
              <a:rPr lang="en-ZA" sz="1800" dirty="0">
                <a:latin typeface="+mn-lt"/>
              </a:rPr>
              <a:t>The Panel for DDGs should be </a:t>
            </a:r>
            <a:r>
              <a:rPr lang="en-ZA" sz="1800" dirty="0" smtClean="0">
                <a:latin typeface="+mn-lt"/>
              </a:rPr>
              <a:t>chaired </a:t>
            </a:r>
            <a:r>
              <a:rPr lang="en-ZA" sz="1800" dirty="0">
                <a:latin typeface="+mn-lt"/>
              </a:rPr>
              <a:t>by the </a:t>
            </a:r>
            <a:r>
              <a:rPr lang="en-ZA" sz="1800" dirty="0" smtClean="0">
                <a:latin typeface="+mn-lt"/>
              </a:rPr>
              <a:t>HoD or a </a:t>
            </a:r>
            <a:r>
              <a:rPr lang="en-ZA" sz="1800" dirty="0">
                <a:latin typeface="+mn-lt"/>
              </a:rPr>
              <a:t>delegated official </a:t>
            </a:r>
            <a:r>
              <a:rPr lang="en-ZA" sz="1800" dirty="0" smtClean="0">
                <a:latin typeface="+mn-lt"/>
              </a:rPr>
              <a:t>(possibly an HoD from another department). </a:t>
            </a:r>
            <a:endParaRPr lang="en-ZA" sz="1800" dirty="0">
              <a:latin typeface="+mn-lt"/>
            </a:endParaRPr>
          </a:p>
          <a:p>
            <a:pPr lvl="0" algn="just">
              <a:lnSpc>
                <a:spcPct val="110000"/>
              </a:lnSpc>
              <a:spcBef>
                <a:spcPts val="0"/>
              </a:spcBef>
            </a:pPr>
            <a:r>
              <a:rPr lang="en-ZA" sz="1800" dirty="0" smtClean="0">
                <a:latin typeface="+mn-lt"/>
              </a:rPr>
              <a:t>The Moderation Committee </a:t>
            </a:r>
            <a:r>
              <a:rPr lang="en-ZA" sz="1800" dirty="0">
                <a:latin typeface="+mn-lt"/>
              </a:rPr>
              <a:t>should </a:t>
            </a:r>
            <a:r>
              <a:rPr lang="en-ZA" sz="1800" b="1" dirty="0">
                <a:solidFill>
                  <a:srgbClr val="990000"/>
                </a:solidFill>
                <a:latin typeface="+mn-lt"/>
              </a:rPr>
              <a:t>make recommendations to the EA </a:t>
            </a:r>
            <a:r>
              <a:rPr lang="en-ZA" sz="1800" dirty="0">
                <a:latin typeface="+mn-lt"/>
              </a:rPr>
              <a:t>on the level of performance of the </a:t>
            </a:r>
            <a:r>
              <a:rPr lang="en-ZA" sz="1800" dirty="0" smtClean="0">
                <a:latin typeface="+mn-lt"/>
              </a:rPr>
              <a:t>DDGs and shall </a:t>
            </a:r>
            <a:r>
              <a:rPr lang="en-ZA" sz="1800" dirty="0">
                <a:latin typeface="+mn-lt"/>
              </a:rPr>
              <a:t>be finalised on or before </a:t>
            </a:r>
            <a:r>
              <a:rPr lang="en-ZA" sz="1800" b="1" dirty="0">
                <a:solidFill>
                  <a:srgbClr val="990000"/>
                </a:solidFill>
                <a:latin typeface="+mn-lt"/>
              </a:rPr>
              <a:t>30 January annually</a:t>
            </a:r>
            <a:r>
              <a:rPr lang="en-ZA" sz="1800" dirty="0">
                <a:latin typeface="+mn-lt"/>
              </a:rPr>
              <a:t>. </a:t>
            </a:r>
          </a:p>
          <a:p>
            <a:pPr lvl="0" algn="just">
              <a:lnSpc>
                <a:spcPct val="110000"/>
              </a:lnSpc>
              <a:spcBef>
                <a:spcPts val="0"/>
              </a:spcBef>
            </a:pPr>
            <a:r>
              <a:rPr lang="en-ZA" sz="1800" dirty="0">
                <a:latin typeface="+mn-lt"/>
              </a:rPr>
              <a:t>The EA must ensure that the outcomes of the moderated performance assessment results are implemented within twelve (12) months after the end of the performance cycle (i.e. by 31 March of the following financial year).</a:t>
            </a:r>
          </a:p>
          <a:p>
            <a:pPr>
              <a:lnSpc>
                <a:spcPct val="110000"/>
              </a:lnSpc>
              <a:spcBef>
                <a:spcPts val="0"/>
              </a:spcBef>
            </a:pPr>
            <a:endParaRPr lang="en-ZA" sz="1800" dirty="0">
              <a:latin typeface="+mn-lt"/>
            </a:endParaRPr>
          </a:p>
          <a:p>
            <a:pPr>
              <a:lnSpc>
                <a:spcPct val="110000"/>
              </a:lnSpc>
              <a:spcBef>
                <a:spcPts val="0"/>
              </a:spcBef>
            </a:pPr>
            <a:endParaRPr lang="en-ZA" sz="1800" dirty="0">
              <a:latin typeface="+mn-lt"/>
            </a:endParaRPr>
          </a:p>
          <a:p>
            <a:pPr>
              <a:lnSpc>
                <a:spcPct val="110000"/>
              </a:lnSpc>
              <a:spcBef>
                <a:spcPts val="0"/>
              </a:spcBef>
            </a:pPr>
            <a:endParaRPr lang="en-ZA" sz="1800" dirty="0">
              <a:latin typeface="+mn-lt"/>
            </a:endParaRPr>
          </a:p>
        </p:txBody>
      </p:sp>
      <p:sp>
        <p:nvSpPr>
          <p:cNvPr id="4" name="Slide Number Placeholder 3"/>
          <p:cNvSpPr>
            <a:spLocks noGrp="1"/>
          </p:cNvSpPr>
          <p:nvPr>
            <p:ph type="sldNum" sz="quarter" idx="12"/>
          </p:nvPr>
        </p:nvSpPr>
        <p:spPr/>
        <p:txBody>
          <a:bodyPr/>
          <a:lstStyle/>
          <a:p>
            <a:pPr>
              <a:defRPr/>
            </a:pPr>
            <a:fld id="{4E9250B9-2D58-49F2-9994-51915C2C0244}" type="slidenum">
              <a:rPr lang="en-US" altLang="en-US" smtClean="0"/>
              <a:pPr>
                <a:defRPr/>
              </a:pPr>
              <a:t>22</a:t>
            </a:fld>
            <a:endParaRPr lang="en-US" altLang="en-US" dirty="0"/>
          </a:p>
        </p:txBody>
      </p:sp>
    </p:spTree>
    <p:extLst>
      <p:ext uri="{BB962C8B-B14F-4D97-AF65-F5344CB8AC3E}">
        <p14:creationId xmlns:p14="http://schemas.microsoft.com/office/powerpoint/2010/main" xmlns="" val="41823062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50" y="548680"/>
            <a:ext cx="8568952" cy="1059309"/>
          </a:xfrm>
        </p:spPr>
        <p:txBody>
          <a:bodyPr/>
          <a:lstStyle/>
          <a:p>
            <a:r>
              <a:rPr lang="en-US" altLang="en-US" sz="2800" dirty="0">
                <a:solidFill>
                  <a:srgbClr val="990000"/>
                </a:solidFill>
                <a:latin typeface="Arial Black" panose="020B0A04020102020204" pitchFamily="34" charset="0"/>
              </a:rPr>
              <a:t>THE ROLE OF EAs/HODs IN MANAGING ETHICS IN THE PUBLIC </a:t>
            </a:r>
            <a:r>
              <a:rPr lang="en-US" altLang="en-US" sz="2800" dirty="0" smtClean="0">
                <a:solidFill>
                  <a:srgbClr val="990000"/>
                </a:solidFill>
                <a:latin typeface="Arial Black" panose="020B0A04020102020204" pitchFamily="34" charset="0"/>
              </a:rPr>
              <a:t>SERVICE</a:t>
            </a:r>
            <a:endParaRPr lang="en-GB" sz="2800" dirty="0">
              <a:solidFill>
                <a:srgbClr val="990000"/>
              </a:solidFill>
            </a:endParaRPr>
          </a:p>
        </p:txBody>
      </p:sp>
      <p:sp>
        <p:nvSpPr>
          <p:cNvPr id="3" name="Content Placeholder 2"/>
          <p:cNvSpPr>
            <a:spLocks noGrp="1"/>
          </p:cNvSpPr>
          <p:nvPr>
            <p:ph idx="1"/>
          </p:nvPr>
        </p:nvSpPr>
        <p:spPr>
          <a:xfrm>
            <a:off x="467544" y="1607989"/>
            <a:ext cx="8219256" cy="4544417"/>
          </a:xfrm>
        </p:spPr>
        <p:txBody>
          <a:bodyPr/>
          <a:lstStyle/>
          <a:p>
            <a:pPr marL="231775" indent="-231775" algn="just">
              <a:buSzPct val="100000"/>
              <a:defRPr/>
            </a:pPr>
            <a:r>
              <a:rPr lang="en-ZA" sz="1800" dirty="0" smtClean="0">
                <a:latin typeface="+mn-lt"/>
              </a:rPr>
              <a:t>Promoting professional </a:t>
            </a:r>
            <a:r>
              <a:rPr lang="en-ZA" sz="1800" dirty="0">
                <a:latin typeface="+mn-lt"/>
              </a:rPr>
              <a:t>ethics is critical for good governance and building confidence in the ability of </a:t>
            </a:r>
            <a:r>
              <a:rPr lang="en-ZA" sz="1800" dirty="0" smtClean="0">
                <a:latin typeface="+mn-lt"/>
              </a:rPr>
              <a:t>the government </a:t>
            </a:r>
            <a:r>
              <a:rPr lang="en-ZA" sz="1800" dirty="0">
                <a:latin typeface="+mn-lt"/>
              </a:rPr>
              <a:t>to render </a:t>
            </a:r>
            <a:r>
              <a:rPr lang="en-ZA" sz="1800" dirty="0" smtClean="0">
                <a:latin typeface="+mn-lt"/>
              </a:rPr>
              <a:t>service.</a:t>
            </a:r>
            <a:endParaRPr lang="en-ZA" sz="1800" dirty="0">
              <a:latin typeface="+mn-lt"/>
            </a:endParaRPr>
          </a:p>
          <a:p>
            <a:pPr marL="231775" indent="-231775" algn="just">
              <a:buSzPct val="100000"/>
              <a:defRPr/>
            </a:pPr>
            <a:r>
              <a:rPr lang="en-US" sz="1800" dirty="0" smtClean="0">
                <a:latin typeface="+mn-lt"/>
              </a:rPr>
              <a:t>EAs </a:t>
            </a:r>
            <a:r>
              <a:rPr lang="en-US" sz="1800" dirty="0">
                <a:latin typeface="+mn-lt"/>
              </a:rPr>
              <a:t>and HoDs have specific requirements in terms of Chapter 2 of the PSR, 2016 to ensure that various ethics measures such as the </a:t>
            </a:r>
            <a:r>
              <a:rPr lang="en-US" sz="1800" b="1" dirty="0">
                <a:solidFill>
                  <a:srgbClr val="990000"/>
                </a:solidFill>
                <a:latin typeface="+mn-lt"/>
              </a:rPr>
              <a:t>Code of Conduct</a:t>
            </a:r>
            <a:r>
              <a:rPr lang="en-US" sz="1800" dirty="0">
                <a:latin typeface="+mn-lt"/>
              </a:rPr>
              <a:t>, </a:t>
            </a:r>
            <a:r>
              <a:rPr lang="en-US" sz="1800" b="1" dirty="0">
                <a:solidFill>
                  <a:srgbClr val="990000"/>
                </a:solidFill>
                <a:latin typeface="+mn-lt"/>
              </a:rPr>
              <a:t>financial disclosures </a:t>
            </a:r>
            <a:r>
              <a:rPr lang="en-US" sz="1800" dirty="0">
                <a:latin typeface="+mn-lt"/>
              </a:rPr>
              <a:t>and </a:t>
            </a:r>
            <a:r>
              <a:rPr lang="en-US" sz="1800" b="1" dirty="0">
                <a:solidFill>
                  <a:srgbClr val="990000"/>
                </a:solidFill>
                <a:latin typeface="+mn-lt"/>
              </a:rPr>
              <a:t>ethics infrastructure </a:t>
            </a:r>
            <a:r>
              <a:rPr lang="en-US" sz="1800" dirty="0">
                <a:latin typeface="+mn-lt"/>
              </a:rPr>
              <a:t>are effectively implemented to instill ethical culture in </a:t>
            </a:r>
            <a:r>
              <a:rPr lang="en-US" sz="1800" dirty="0" smtClean="0">
                <a:latin typeface="+mn-lt"/>
              </a:rPr>
              <a:t>departments.</a:t>
            </a:r>
            <a:endParaRPr lang="en-US" altLang="en-US" sz="1800" dirty="0" smtClean="0">
              <a:solidFill>
                <a:srgbClr val="000000"/>
              </a:solidFill>
              <a:latin typeface="+mn-lt"/>
              <a:cs typeface="Arial" panose="020B0604020202020204" pitchFamily="34" charset="0"/>
            </a:endParaRPr>
          </a:p>
          <a:p>
            <a:pPr marL="231775" indent="-231775" algn="just">
              <a:buSzPct val="100000"/>
              <a:defRPr/>
            </a:pPr>
            <a:r>
              <a:rPr lang="en-US" altLang="en-US" sz="1800" dirty="0" smtClean="0">
                <a:solidFill>
                  <a:srgbClr val="000000"/>
                </a:solidFill>
                <a:latin typeface="+mn-lt"/>
                <a:cs typeface="Arial" panose="020B0604020202020204" pitchFamily="34" charset="0"/>
              </a:rPr>
              <a:t>All </a:t>
            </a:r>
            <a:r>
              <a:rPr lang="en-US" altLang="en-US" sz="1800" dirty="0">
                <a:solidFill>
                  <a:srgbClr val="000000"/>
                </a:solidFill>
                <a:latin typeface="+mn-lt"/>
                <a:cs typeface="Arial" panose="020B0604020202020204" pitchFamily="34" charset="0"/>
              </a:rPr>
              <a:t>members of the </a:t>
            </a:r>
            <a:r>
              <a:rPr lang="en-US" altLang="en-US" sz="1800" dirty="0" smtClean="0">
                <a:solidFill>
                  <a:srgbClr val="000000"/>
                </a:solidFill>
                <a:latin typeface="+mn-lt"/>
                <a:cs typeface="Arial" panose="020B0604020202020204" pitchFamily="34" charset="0"/>
              </a:rPr>
              <a:t>SMS </a:t>
            </a:r>
            <a:r>
              <a:rPr lang="en-US" altLang="en-US" sz="1800" dirty="0">
                <a:solidFill>
                  <a:srgbClr val="000000"/>
                </a:solidFill>
                <a:latin typeface="+mn-lt"/>
                <a:cs typeface="Arial" panose="020B0604020202020204" pitchFamily="34" charset="0"/>
              </a:rPr>
              <a:t>are, in terms of Regulation 18 of the </a:t>
            </a:r>
            <a:r>
              <a:rPr lang="en-US" altLang="en-US" sz="1800" dirty="0" smtClean="0">
                <a:solidFill>
                  <a:srgbClr val="000000"/>
                </a:solidFill>
                <a:latin typeface="+mn-lt"/>
                <a:cs typeface="Arial" panose="020B0604020202020204" pitchFamily="34" charset="0"/>
              </a:rPr>
              <a:t>PSR, </a:t>
            </a:r>
            <a:r>
              <a:rPr lang="en-US" altLang="en-US" sz="1800" dirty="0">
                <a:solidFill>
                  <a:srgbClr val="000000"/>
                </a:solidFill>
                <a:latin typeface="+mn-lt"/>
                <a:cs typeface="Arial" panose="020B0604020202020204" pitchFamily="34" charset="0"/>
              </a:rPr>
              <a:t>2016, required to disclose to </a:t>
            </a:r>
            <a:r>
              <a:rPr lang="en-US" altLang="en-US" sz="1800" dirty="0" smtClean="0">
                <a:solidFill>
                  <a:srgbClr val="000000"/>
                </a:solidFill>
                <a:latin typeface="+mn-lt"/>
                <a:cs typeface="Arial" panose="020B0604020202020204" pitchFamily="34" charset="0"/>
              </a:rPr>
              <a:t>HoDs</a:t>
            </a:r>
            <a:r>
              <a:rPr lang="en-US" altLang="en-US" sz="1800" dirty="0">
                <a:solidFill>
                  <a:srgbClr val="000000"/>
                </a:solidFill>
                <a:latin typeface="+mn-lt"/>
                <a:cs typeface="Arial" panose="020B0604020202020204" pitchFamily="34" charset="0"/>
              </a:rPr>
              <a:t>, particulars of all their registrable interests by no later than </a:t>
            </a:r>
            <a:r>
              <a:rPr lang="en-US" altLang="en-US" sz="1800" b="1" dirty="0">
                <a:solidFill>
                  <a:srgbClr val="990000"/>
                </a:solidFill>
                <a:latin typeface="+mn-lt"/>
                <a:cs typeface="Arial" panose="020B0604020202020204" pitchFamily="34" charset="0"/>
              </a:rPr>
              <a:t>30 April each </a:t>
            </a:r>
            <a:r>
              <a:rPr lang="en-US" altLang="en-US" sz="1800" b="1" dirty="0" smtClean="0">
                <a:solidFill>
                  <a:srgbClr val="990000"/>
                </a:solidFill>
                <a:latin typeface="+mn-lt"/>
                <a:cs typeface="Arial" panose="020B0604020202020204" pitchFamily="34" charset="0"/>
              </a:rPr>
              <a:t>year</a:t>
            </a:r>
            <a:r>
              <a:rPr lang="en-US" altLang="en-US" sz="1800" b="1" dirty="0" smtClean="0">
                <a:solidFill>
                  <a:srgbClr val="990000"/>
                </a:solidFill>
                <a:cs typeface="Arial" panose="020B0604020202020204" pitchFamily="34" charset="0"/>
              </a:rPr>
              <a:t>.</a:t>
            </a:r>
            <a:endParaRPr lang="en-US" altLang="en-US" sz="1800" b="1" dirty="0" smtClean="0">
              <a:solidFill>
                <a:srgbClr val="990000"/>
              </a:solidFill>
              <a:latin typeface="+mn-lt"/>
              <a:cs typeface="Arial" panose="020B0604020202020204" pitchFamily="34" charset="0"/>
            </a:endParaRPr>
          </a:p>
          <a:p>
            <a:pPr marL="231775" indent="-231775" algn="just">
              <a:buSzPct val="100000"/>
              <a:defRPr/>
            </a:pPr>
            <a:r>
              <a:rPr lang="en-US" altLang="en-US" sz="1800" dirty="0" smtClean="0">
                <a:latin typeface="+mn-lt"/>
                <a:cs typeface="Arial" panose="020B0604020202020204" pitchFamily="34" charset="0"/>
              </a:rPr>
              <a:t>The HoD </a:t>
            </a:r>
            <a:r>
              <a:rPr lang="en-US" altLang="en-US" sz="1800" dirty="0">
                <a:latin typeface="+mn-lt"/>
                <a:cs typeface="Arial" panose="020B0604020202020204" pitchFamily="34" charset="0"/>
              </a:rPr>
              <a:t>must, within the same period, make </a:t>
            </a:r>
            <a:r>
              <a:rPr lang="en-US" altLang="en-US" sz="1800" dirty="0" smtClean="0">
                <a:latin typeface="+mn-lt"/>
                <a:cs typeface="Arial" panose="020B0604020202020204" pitchFamily="34" charset="0"/>
              </a:rPr>
              <a:t>his/her disclosure </a:t>
            </a:r>
            <a:r>
              <a:rPr lang="en-US" altLang="en-US" sz="1800" dirty="0">
                <a:latin typeface="+mn-lt"/>
                <a:cs typeface="Arial" panose="020B0604020202020204" pitchFamily="34" charset="0"/>
              </a:rPr>
              <a:t>to their respective </a:t>
            </a:r>
            <a:r>
              <a:rPr lang="en-US" altLang="en-US" sz="1800" dirty="0" smtClean="0">
                <a:latin typeface="+mn-lt"/>
                <a:cs typeface="Arial" panose="020B0604020202020204" pitchFamily="34" charset="0"/>
              </a:rPr>
              <a:t>EA, </a:t>
            </a:r>
            <a:r>
              <a:rPr lang="en-US" altLang="en-US" sz="1800" dirty="0">
                <a:latin typeface="+mn-lt"/>
                <a:cs typeface="Arial" panose="020B0604020202020204" pitchFamily="34" charset="0"/>
              </a:rPr>
              <a:t>who </a:t>
            </a:r>
            <a:r>
              <a:rPr lang="en-US" altLang="en-US" sz="1800" dirty="0" smtClean="0">
                <a:latin typeface="+mn-lt"/>
                <a:cs typeface="Arial" panose="020B0604020202020204" pitchFamily="34" charset="0"/>
              </a:rPr>
              <a:t>in turn must </a:t>
            </a:r>
            <a:r>
              <a:rPr lang="en-US" altLang="en-US" sz="1800" dirty="0">
                <a:latin typeface="+mn-lt"/>
                <a:cs typeface="Arial" panose="020B0604020202020204" pitchFamily="34" charset="0"/>
              </a:rPr>
              <a:t>subsequently submit </a:t>
            </a:r>
            <a:r>
              <a:rPr lang="en-US" altLang="en-US" sz="1800" dirty="0" smtClean="0">
                <a:latin typeface="+mn-lt"/>
                <a:cs typeface="Arial" panose="020B0604020202020204" pitchFamily="34" charset="0"/>
              </a:rPr>
              <a:t>all the copies </a:t>
            </a:r>
            <a:r>
              <a:rPr lang="en-US" altLang="en-US" sz="1800" dirty="0">
                <a:latin typeface="+mn-lt"/>
                <a:cs typeface="Arial" panose="020B0604020202020204" pitchFamily="34" charset="0"/>
              </a:rPr>
              <a:t>of </a:t>
            </a:r>
            <a:r>
              <a:rPr lang="en-US" altLang="en-US" sz="1800" dirty="0" smtClean="0">
                <a:latin typeface="+mn-lt"/>
                <a:cs typeface="Arial" panose="020B0604020202020204" pitchFamily="34" charset="0"/>
              </a:rPr>
              <a:t>the disclosure forms to </a:t>
            </a:r>
            <a:r>
              <a:rPr lang="en-US" altLang="en-US" sz="1800" dirty="0">
                <a:latin typeface="+mn-lt"/>
                <a:cs typeface="Arial" panose="020B0604020202020204" pitchFamily="34" charset="0"/>
              </a:rPr>
              <a:t>the PSC by no later than </a:t>
            </a:r>
            <a:r>
              <a:rPr lang="en-US" altLang="en-US" sz="1800" b="1" dirty="0">
                <a:solidFill>
                  <a:srgbClr val="990000"/>
                </a:solidFill>
                <a:latin typeface="+mn-lt"/>
                <a:cs typeface="Arial" panose="020B0604020202020204" pitchFamily="34" charset="0"/>
              </a:rPr>
              <a:t>31 May each </a:t>
            </a:r>
            <a:r>
              <a:rPr lang="en-US" altLang="en-US" sz="1800" b="1" dirty="0" smtClean="0">
                <a:solidFill>
                  <a:srgbClr val="990000"/>
                </a:solidFill>
                <a:latin typeface="+mn-lt"/>
                <a:cs typeface="Arial" panose="020B0604020202020204" pitchFamily="34" charset="0"/>
              </a:rPr>
              <a:t>year.</a:t>
            </a:r>
          </a:p>
          <a:p>
            <a:pPr marL="231775" indent="-231775" algn="just">
              <a:buSzPct val="100000"/>
              <a:defRPr/>
            </a:pPr>
            <a:r>
              <a:rPr lang="en-ZA" sz="1800" dirty="0">
                <a:latin typeface="Arial" panose="020B0604020202020204" pitchFamily="34" charset="0"/>
                <a:cs typeface="Arial" panose="020B0604020202020204" pitchFamily="34" charset="0"/>
              </a:rPr>
              <a:t>The declaration </a:t>
            </a:r>
            <a:r>
              <a:rPr lang="en-ZA" sz="1800" dirty="0" smtClean="0">
                <a:latin typeface="Arial" panose="020B0604020202020204" pitchFamily="34" charset="0"/>
                <a:cs typeface="Arial" panose="020B0604020202020204" pitchFamily="34" charset="0"/>
              </a:rPr>
              <a:t>must </a:t>
            </a:r>
            <a:r>
              <a:rPr lang="en-ZA" sz="1800" dirty="0">
                <a:latin typeface="Arial" panose="020B0604020202020204" pitchFamily="34" charset="0"/>
                <a:cs typeface="Arial" panose="020B0604020202020204" pitchFamily="34" charset="0"/>
              </a:rPr>
              <a:t>be scrutinised to identify areas of </a:t>
            </a:r>
            <a:r>
              <a:rPr lang="en-ZA" sz="1800" b="1" dirty="0">
                <a:solidFill>
                  <a:srgbClr val="990000"/>
                </a:solidFill>
                <a:latin typeface="Arial" panose="020B0604020202020204" pitchFamily="34" charset="0"/>
                <a:cs typeface="Arial" panose="020B0604020202020204" pitchFamily="34" charset="0"/>
              </a:rPr>
              <a:t>conflict of interests</a:t>
            </a:r>
            <a:r>
              <a:rPr lang="en-ZA" sz="1800" dirty="0">
                <a:latin typeface="Arial" panose="020B0604020202020204" pitchFamily="34" charset="0"/>
                <a:cs typeface="Arial" panose="020B0604020202020204" pitchFamily="34" charset="0"/>
              </a:rPr>
              <a:t>.</a:t>
            </a:r>
          </a:p>
          <a:p>
            <a:pPr marL="231775" indent="-231775" algn="just">
              <a:buSzPct val="100000"/>
              <a:defRPr/>
            </a:pPr>
            <a:endParaRPr lang="en-GB" sz="1800" dirty="0">
              <a:solidFill>
                <a:srgbClr val="990000"/>
              </a:solidFill>
              <a:latin typeface="+mn-lt"/>
            </a:endParaRPr>
          </a:p>
        </p:txBody>
      </p:sp>
      <p:sp>
        <p:nvSpPr>
          <p:cNvPr id="4" name="Slide Number Placeholder 3"/>
          <p:cNvSpPr>
            <a:spLocks noGrp="1"/>
          </p:cNvSpPr>
          <p:nvPr>
            <p:ph type="sldNum" sz="quarter" idx="12"/>
          </p:nvPr>
        </p:nvSpPr>
        <p:spPr/>
        <p:txBody>
          <a:bodyPr/>
          <a:lstStyle/>
          <a:p>
            <a:pPr>
              <a:defRPr/>
            </a:pPr>
            <a:fld id="{4E9250B9-2D58-49F2-9994-51915C2C0244}" type="slidenum">
              <a:rPr lang="en-US" altLang="en-US" smtClean="0"/>
              <a:pPr>
                <a:defRPr/>
              </a:pPr>
              <a:t>23</a:t>
            </a:fld>
            <a:endParaRPr lang="en-US" altLang="en-US" dirty="0"/>
          </a:p>
        </p:txBody>
      </p:sp>
    </p:spTree>
    <p:extLst>
      <p:ext uri="{BB962C8B-B14F-4D97-AF65-F5344CB8AC3E}">
        <p14:creationId xmlns:p14="http://schemas.microsoft.com/office/powerpoint/2010/main" xmlns="" val="238544944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68" y="620688"/>
            <a:ext cx="9144000" cy="936104"/>
          </a:xfrm>
        </p:spPr>
        <p:txBody>
          <a:bodyPr/>
          <a:lstStyle/>
          <a:p>
            <a:r>
              <a:rPr lang="en-US" altLang="en-US" sz="2800" dirty="0">
                <a:solidFill>
                  <a:srgbClr val="990000"/>
                </a:solidFill>
                <a:latin typeface="Arial Black" panose="020B0A04020102020204" pitchFamily="34" charset="0"/>
              </a:rPr>
              <a:t>THE ROLE OF EAs/HODs IN MANAGING ETHICS IN THE PUBLIC SERVICE </a:t>
            </a:r>
            <a:endParaRPr lang="en-GB" sz="2800" dirty="0">
              <a:solidFill>
                <a:srgbClr val="990000"/>
              </a:solidFill>
            </a:endParaRPr>
          </a:p>
        </p:txBody>
      </p:sp>
      <p:sp>
        <p:nvSpPr>
          <p:cNvPr id="3" name="Content Placeholder 2"/>
          <p:cNvSpPr>
            <a:spLocks noGrp="1"/>
          </p:cNvSpPr>
          <p:nvPr>
            <p:ph idx="1"/>
          </p:nvPr>
        </p:nvSpPr>
        <p:spPr>
          <a:xfrm>
            <a:off x="503040" y="1629466"/>
            <a:ext cx="8183760" cy="4615760"/>
          </a:xfrm>
        </p:spPr>
        <p:txBody>
          <a:bodyPr/>
          <a:lstStyle/>
          <a:p>
            <a:pPr marL="231775" indent="-231775" algn="just">
              <a:lnSpc>
                <a:spcPct val="110000"/>
              </a:lnSpc>
              <a:spcBef>
                <a:spcPts val="0"/>
              </a:spcBef>
              <a:buSzPct val="100000"/>
              <a:defRPr/>
            </a:pPr>
            <a:r>
              <a:rPr lang="en-US" sz="1800" dirty="0" smtClean="0">
                <a:solidFill>
                  <a:srgbClr val="000000"/>
                </a:solidFill>
                <a:latin typeface="Arial" panose="020B0604020202020204" pitchFamily="34" charset="0"/>
                <a:cs typeface="Arial" panose="020B0604020202020204" pitchFamily="34" charset="0"/>
              </a:rPr>
              <a:t>In </a:t>
            </a:r>
            <a:r>
              <a:rPr lang="en-US" sz="1800" dirty="0">
                <a:solidFill>
                  <a:srgbClr val="000000"/>
                </a:solidFill>
                <a:latin typeface="Arial" panose="020B0604020202020204" pitchFamily="34" charset="0"/>
                <a:cs typeface="Arial" panose="020B0604020202020204" pitchFamily="34" charset="0"/>
              </a:rPr>
              <a:t>terms of section 30 of the </a:t>
            </a:r>
            <a:r>
              <a:rPr lang="en-US" sz="1800" dirty="0" smtClean="0">
                <a:solidFill>
                  <a:srgbClr val="000000"/>
                </a:solidFill>
                <a:latin typeface="Arial" panose="020B0604020202020204" pitchFamily="34" charset="0"/>
                <a:cs typeface="Arial" panose="020B0604020202020204" pitchFamily="34" charset="0"/>
              </a:rPr>
              <a:t>PSA, </a:t>
            </a:r>
            <a:r>
              <a:rPr lang="en-US" sz="1800" dirty="0">
                <a:solidFill>
                  <a:srgbClr val="000000"/>
                </a:solidFill>
                <a:latin typeface="Arial" panose="020B0604020202020204" pitchFamily="34" charset="0"/>
                <a:cs typeface="Arial" panose="020B0604020202020204" pitchFamily="34" charset="0"/>
              </a:rPr>
              <a:t>no employees shall perform </a:t>
            </a:r>
            <a:r>
              <a:rPr lang="en-US" sz="1800" dirty="0" smtClean="0">
                <a:solidFill>
                  <a:srgbClr val="000000"/>
                </a:solidFill>
                <a:latin typeface="Arial" panose="020B0604020202020204" pitchFamily="34" charset="0"/>
                <a:cs typeface="Arial" panose="020B0604020202020204" pitchFamily="34" charset="0"/>
              </a:rPr>
              <a:t>other </a:t>
            </a:r>
            <a:r>
              <a:rPr lang="en-US" sz="1800" b="1" dirty="0">
                <a:solidFill>
                  <a:srgbClr val="990000"/>
                </a:solidFill>
                <a:latin typeface="Arial" panose="020B0604020202020204" pitchFamily="34" charset="0"/>
                <a:cs typeface="Arial" panose="020B0604020202020204" pitchFamily="34" charset="0"/>
              </a:rPr>
              <a:t>remunerative work </a:t>
            </a:r>
            <a:r>
              <a:rPr lang="en-US" sz="1800" b="1" dirty="0" smtClean="0">
                <a:solidFill>
                  <a:srgbClr val="990000"/>
                </a:solidFill>
                <a:latin typeface="Arial" panose="020B0604020202020204" pitchFamily="34" charset="0"/>
                <a:cs typeface="Arial" panose="020B0604020202020204" pitchFamily="34" charset="0"/>
              </a:rPr>
              <a:t>outside </a:t>
            </a:r>
            <a:r>
              <a:rPr lang="en-US" sz="1800" b="1" dirty="0">
                <a:solidFill>
                  <a:srgbClr val="990000"/>
                </a:solidFill>
                <a:latin typeface="Arial" panose="020B0604020202020204" pitchFamily="34" charset="0"/>
                <a:cs typeface="Arial" panose="020B0604020202020204" pitchFamily="34" charset="0"/>
              </a:rPr>
              <a:t>their employment </a:t>
            </a:r>
            <a:r>
              <a:rPr lang="en-US" sz="1800" dirty="0">
                <a:solidFill>
                  <a:srgbClr val="000000"/>
                </a:solidFill>
                <a:latin typeface="Arial" panose="020B0604020202020204" pitchFamily="34" charset="0"/>
                <a:cs typeface="Arial" panose="020B0604020202020204" pitchFamily="34" charset="0"/>
              </a:rPr>
              <a:t>in the relevant departments, except with the written permission of the EA of the relevant </a:t>
            </a:r>
            <a:r>
              <a:rPr lang="en-US" sz="1800" dirty="0" smtClean="0">
                <a:solidFill>
                  <a:srgbClr val="000000"/>
                </a:solidFill>
                <a:latin typeface="Arial" panose="020B0604020202020204" pitchFamily="34" charset="0"/>
                <a:cs typeface="Arial" panose="020B0604020202020204" pitchFamily="34" charset="0"/>
              </a:rPr>
              <a:t>department.</a:t>
            </a:r>
          </a:p>
          <a:p>
            <a:pPr marL="231775" indent="-231775" algn="just">
              <a:lnSpc>
                <a:spcPct val="110000"/>
              </a:lnSpc>
              <a:spcBef>
                <a:spcPts val="0"/>
              </a:spcBef>
              <a:buSzPct val="100000"/>
              <a:defRPr/>
            </a:pPr>
            <a:r>
              <a:rPr lang="en-US" sz="1800" dirty="0" smtClean="0">
                <a:solidFill>
                  <a:srgbClr val="000000"/>
                </a:solidFill>
                <a:latin typeface="Arial" panose="020B0604020202020204" pitchFamily="34" charset="0"/>
                <a:cs typeface="Arial" panose="020B0604020202020204" pitchFamily="34" charset="0"/>
              </a:rPr>
              <a:t>The EA has </a:t>
            </a:r>
            <a:r>
              <a:rPr lang="en-US" sz="1800" b="1" dirty="0" smtClean="0">
                <a:solidFill>
                  <a:srgbClr val="990000"/>
                </a:solidFill>
                <a:latin typeface="Arial" panose="020B0604020202020204" pitchFamily="34" charset="0"/>
                <a:cs typeface="Arial" panose="020B0604020202020204" pitchFamily="34" charset="0"/>
              </a:rPr>
              <a:t>30 days </a:t>
            </a:r>
            <a:r>
              <a:rPr lang="en-US" sz="1800" dirty="0" smtClean="0">
                <a:solidFill>
                  <a:srgbClr val="000000"/>
                </a:solidFill>
                <a:latin typeface="Arial" panose="020B0604020202020204" pitchFamily="34" charset="0"/>
                <a:cs typeface="Arial" panose="020B0604020202020204" pitchFamily="34" charset="0"/>
              </a:rPr>
              <a:t>upon receipt of application for permission to decide whether permission should be granted or not. Should the EA not decide within the 30 days period, it is </a:t>
            </a:r>
            <a:r>
              <a:rPr lang="en-US" sz="1800" b="1" dirty="0" smtClean="0">
                <a:solidFill>
                  <a:srgbClr val="990000"/>
                </a:solidFill>
                <a:latin typeface="Arial" panose="020B0604020202020204" pitchFamily="34" charset="0"/>
                <a:cs typeface="Arial" panose="020B0604020202020204" pitchFamily="34" charset="0"/>
              </a:rPr>
              <a:t>deemed that permission was granted</a:t>
            </a:r>
            <a:r>
              <a:rPr lang="en-US" sz="1800" dirty="0" smtClean="0">
                <a:solidFill>
                  <a:srgbClr val="000000"/>
                </a:solidFill>
                <a:latin typeface="Arial" panose="020B0604020202020204" pitchFamily="34" charset="0"/>
                <a:cs typeface="Arial" panose="020B0604020202020204" pitchFamily="34" charset="0"/>
              </a:rPr>
              <a:t>. </a:t>
            </a:r>
          </a:p>
          <a:p>
            <a:pPr marL="231775" indent="-231775" algn="just">
              <a:lnSpc>
                <a:spcPct val="110000"/>
              </a:lnSpc>
              <a:spcBef>
                <a:spcPts val="0"/>
              </a:spcBef>
              <a:buSzPct val="100000"/>
              <a:defRPr/>
            </a:pPr>
            <a:r>
              <a:rPr lang="en-ZA" sz="1800" dirty="0">
                <a:latin typeface="Arial" panose="020B0604020202020204" pitchFamily="34" charset="0"/>
                <a:cs typeface="Arial" panose="020B0604020202020204" pitchFamily="34" charset="0"/>
              </a:rPr>
              <a:t>Ethics </a:t>
            </a:r>
            <a:r>
              <a:rPr lang="en-ZA" sz="1800" dirty="0" smtClean="0">
                <a:latin typeface="Arial" panose="020B0604020202020204" pitchFamily="34" charset="0"/>
                <a:cs typeface="Arial" panose="020B0604020202020204" pitchFamily="34" charset="0"/>
              </a:rPr>
              <a:t>and ethical management goes beyond compliance with prescripts. It is a Constitutional imperative about </a:t>
            </a:r>
            <a:r>
              <a:rPr lang="en-ZA" sz="1800" dirty="0">
                <a:latin typeface="Arial" panose="020B0604020202020204" pitchFamily="34" charset="0"/>
                <a:cs typeface="Arial" panose="020B0604020202020204" pitchFamily="34" charset="0"/>
              </a:rPr>
              <a:t>general conduct on a daily basis which EAs and </a:t>
            </a:r>
            <a:r>
              <a:rPr lang="en-ZA" sz="1800" dirty="0" smtClean="0">
                <a:latin typeface="Arial" panose="020B0604020202020204" pitchFamily="34" charset="0"/>
                <a:cs typeface="Arial" panose="020B0604020202020204" pitchFamily="34" charset="0"/>
              </a:rPr>
              <a:t>HoDs</a:t>
            </a:r>
            <a:r>
              <a:rPr lang="en-ZA" sz="1800" dirty="0">
                <a:latin typeface="Arial" panose="020B0604020202020204" pitchFamily="34" charset="0"/>
                <a:cs typeface="Arial" panose="020B0604020202020204" pitchFamily="34" charset="0"/>
              </a:rPr>
              <a:t>,</a:t>
            </a:r>
            <a:r>
              <a:rPr lang="en-ZA" sz="1800" dirty="0" smtClean="0">
                <a:latin typeface="Arial" panose="020B0604020202020204" pitchFamily="34" charset="0"/>
                <a:cs typeface="Arial" panose="020B0604020202020204" pitchFamily="34" charset="0"/>
              </a:rPr>
              <a:t> </a:t>
            </a:r>
            <a:r>
              <a:rPr lang="en-ZA" sz="1800" dirty="0">
                <a:latin typeface="Arial" panose="020B0604020202020204" pitchFamily="34" charset="0"/>
                <a:cs typeface="Arial" panose="020B0604020202020204" pitchFamily="34" charset="0"/>
              </a:rPr>
              <a:t>with the assistance of </a:t>
            </a:r>
            <a:r>
              <a:rPr lang="en-ZA" sz="1800" dirty="0" smtClean="0">
                <a:latin typeface="Arial" panose="020B0604020202020204" pitchFamily="34" charset="0"/>
                <a:cs typeface="Arial" panose="020B0604020202020204" pitchFamily="34" charset="0"/>
              </a:rPr>
              <a:t>ethics committees, should </a:t>
            </a:r>
            <a:r>
              <a:rPr lang="en-ZA" sz="1800" dirty="0">
                <a:latin typeface="Arial" panose="020B0604020202020204" pitchFamily="34" charset="0"/>
                <a:cs typeface="Arial" panose="020B0604020202020204" pitchFamily="34" charset="0"/>
              </a:rPr>
              <a:t>promote and </a:t>
            </a:r>
            <a:r>
              <a:rPr lang="en-ZA" sz="1800" dirty="0" smtClean="0">
                <a:latin typeface="Arial" panose="020B0604020202020204" pitchFamily="34" charset="0"/>
                <a:cs typeface="Arial" panose="020B0604020202020204" pitchFamily="34" charset="0"/>
              </a:rPr>
              <a:t>monitor. </a:t>
            </a:r>
          </a:p>
          <a:p>
            <a:pPr marL="231775" indent="-231775" algn="just">
              <a:lnSpc>
                <a:spcPct val="110000"/>
              </a:lnSpc>
              <a:spcBef>
                <a:spcPts val="0"/>
              </a:spcBef>
              <a:buSzPct val="100000"/>
              <a:defRPr/>
            </a:pPr>
            <a:r>
              <a:rPr lang="en-US" sz="1800" dirty="0">
                <a:latin typeface="Arial" panose="020B0604020202020204" pitchFamily="34" charset="0"/>
                <a:cs typeface="Arial" panose="020B0604020202020204" pitchFamily="34" charset="0"/>
              </a:rPr>
              <a:t>Both EAs and HoDs are required to take concrete action to ensure the effective implementation of the provisions of the Constitution, PSA and PSR and other prescripts relating to ethics and integrity in departments</a:t>
            </a:r>
            <a:r>
              <a:rPr lang="en-US" sz="1800" dirty="0" smtClean="0">
                <a:latin typeface="Arial" panose="020B0604020202020204" pitchFamily="34" charset="0"/>
                <a:cs typeface="Arial" panose="020B0604020202020204" pitchFamily="34" charset="0"/>
              </a:rPr>
              <a:t>.</a:t>
            </a:r>
            <a:endParaRPr lang="en-ZA" sz="1800"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4E9250B9-2D58-49F2-9994-51915C2C0244}" type="slidenum">
              <a:rPr lang="en-US" altLang="en-US" smtClean="0"/>
              <a:pPr>
                <a:defRPr/>
              </a:pPr>
              <a:t>24</a:t>
            </a:fld>
            <a:endParaRPr lang="en-US" altLang="en-US" dirty="0"/>
          </a:p>
        </p:txBody>
      </p:sp>
    </p:spTree>
    <p:extLst>
      <p:ext uri="{BB962C8B-B14F-4D97-AF65-F5344CB8AC3E}">
        <p14:creationId xmlns:p14="http://schemas.microsoft.com/office/powerpoint/2010/main" xmlns="" val="14923762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934" y="620688"/>
            <a:ext cx="8229600" cy="754474"/>
          </a:xfrm>
        </p:spPr>
        <p:txBody>
          <a:bodyPr/>
          <a:lstStyle/>
          <a:p>
            <a:r>
              <a:rPr lang="en-US" sz="2800" dirty="0" smtClean="0">
                <a:solidFill>
                  <a:srgbClr val="990000"/>
                </a:solidFill>
                <a:latin typeface="Arial Black" panose="020B0A04020102020204" pitchFamily="34" charset="0"/>
                <a:cs typeface="Aharoni" panose="02010803020104030203" pitchFamily="2" charset="-79"/>
              </a:rPr>
              <a:t>THE ROLE </a:t>
            </a:r>
            <a:r>
              <a:rPr lang="en-US" sz="2800" dirty="0">
                <a:solidFill>
                  <a:srgbClr val="990000"/>
                </a:solidFill>
                <a:latin typeface="Arial Black" panose="020B0A04020102020204" pitchFamily="34" charset="0"/>
                <a:cs typeface="Aharoni" panose="02010803020104030203" pitchFamily="2" charset="-79"/>
              </a:rPr>
              <a:t>OF EXECUTIVE </a:t>
            </a:r>
            <a:r>
              <a:rPr lang="en-US" sz="2800" dirty="0" smtClean="0">
                <a:solidFill>
                  <a:srgbClr val="990000"/>
                </a:solidFill>
                <a:latin typeface="Arial Black" panose="020B0A04020102020204" pitchFamily="34" charset="0"/>
                <a:cs typeface="Aharoni" panose="02010803020104030203" pitchFamily="2" charset="-79"/>
              </a:rPr>
              <a:t>AUTHORITIES </a:t>
            </a:r>
            <a:r>
              <a:rPr lang="en-US" sz="2800" dirty="0">
                <a:solidFill>
                  <a:srgbClr val="990000"/>
                </a:solidFill>
                <a:latin typeface="Arial Black" panose="020B0A04020102020204" pitchFamily="34" charset="0"/>
                <a:cs typeface="Aharoni" panose="02010803020104030203" pitchFamily="2" charset="-79"/>
              </a:rPr>
              <a:t>IN LABOUR </a:t>
            </a:r>
            <a:r>
              <a:rPr lang="en-US" sz="2800" dirty="0" smtClean="0">
                <a:solidFill>
                  <a:srgbClr val="990000"/>
                </a:solidFill>
                <a:latin typeface="Arial Black" panose="020B0A04020102020204" pitchFamily="34" charset="0"/>
                <a:cs typeface="Aharoni" panose="02010803020104030203" pitchFamily="2" charset="-79"/>
              </a:rPr>
              <a:t>RELATIONS</a:t>
            </a:r>
            <a:endParaRPr lang="en-ZA" sz="2800" dirty="0">
              <a:solidFill>
                <a:srgbClr val="990000"/>
              </a:solidFill>
            </a:endParaRPr>
          </a:p>
        </p:txBody>
      </p:sp>
      <p:sp>
        <p:nvSpPr>
          <p:cNvPr id="3" name="Content Placeholder 2"/>
          <p:cNvSpPr>
            <a:spLocks noGrp="1"/>
          </p:cNvSpPr>
          <p:nvPr>
            <p:ph idx="1"/>
          </p:nvPr>
        </p:nvSpPr>
        <p:spPr>
          <a:xfrm>
            <a:off x="323528" y="1501981"/>
            <a:ext cx="8208172" cy="4743244"/>
          </a:xfrm>
        </p:spPr>
        <p:txBody>
          <a:bodyPr/>
          <a:lstStyle/>
          <a:p>
            <a:pPr marL="231775" indent="-231775" algn="just">
              <a:spcBef>
                <a:spcPts val="0"/>
              </a:spcBef>
              <a:buSzPct val="100000"/>
            </a:pPr>
            <a:r>
              <a:rPr lang="en-ZA" sz="1800" dirty="0" smtClean="0">
                <a:latin typeface="+mn-lt"/>
                <a:cs typeface="Arial" panose="020B0604020202020204" pitchFamily="34" charset="0"/>
              </a:rPr>
              <a:t>Employees have the </a:t>
            </a:r>
            <a:r>
              <a:rPr lang="en-ZA" sz="1800" b="1" dirty="0" smtClean="0">
                <a:solidFill>
                  <a:srgbClr val="990000"/>
                </a:solidFill>
                <a:latin typeface="+mn-lt"/>
                <a:cs typeface="Arial" panose="020B0604020202020204" pitchFamily="34" charset="0"/>
              </a:rPr>
              <a:t>right to fair labour practices</a:t>
            </a:r>
            <a:r>
              <a:rPr lang="en-ZA" sz="1800" dirty="0" smtClean="0">
                <a:latin typeface="+mn-lt"/>
                <a:cs typeface="Arial" panose="020B0604020202020204" pitchFamily="34" charset="0"/>
              </a:rPr>
              <a:t>, decent work and to </a:t>
            </a:r>
            <a:r>
              <a:rPr lang="en-ZA" sz="1800" b="1" dirty="0" smtClean="0">
                <a:solidFill>
                  <a:srgbClr val="990000"/>
                </a:solidFill>
                <a:latin typeface="+mn-lt"/>
                <a:cs typeface="Arial" panose="020B0604020202020204" pitchFamily="34" charset="0"/>
              </a:rPr>
              <a:t>grieve</a:t>
            </a:r>
            <a:r>
              <a:rPr lang="en-ZA" sz="1800" dirty="0" smtClean="0">
                <a:latin typeface="+mn-lt"/>
                <a:cs typeface="Arial" panose="020B0604020202020204" pitchFamily="34" charset="0"/>
              </a:rPr>
              <a:t> </a:t>
            </a:r>
            <a:r>
              <a:rPr lang="en-ZA" sz="1800" dirty="0">
                <a:latin typeface="+mn-lt"/>
                <a:cs typeface="Arial" panose="020B0604020202020204" pitchFamily="34" charset="0"/>
              </a:rPr>
              <a:t>if acts </a:t>
            </a:r>
            <a:r>
              <a:rPr lang="en-ZA" sz="1800" dirty="0" smtClean="0">
                <a:latin typeface="+mn-lt"/>
                <a:cs typeface="Arial" panose="020B0604020202020204" pitchFamily="34" charset="0"/>
              </a:rPr>
              <a:t>or omissions </a:t>
            </a:r>
            <a:r>
              <a:rPr lang="en-ZA" sz="1800" dirty="0">
                <a:latin typeface="+mn-lt"/>
                <a:cs typeface="Arial" panose="020B0604020202020204" pitchFamily="34" charset="0"/>
              </a:rPr>
              <a:t>of the employer adversely </a:t>
            </a:r>
            <a:r>
              <a:rPr lang="en-ZA" sz="1800" dirty="0" smtClean="0">
                <a:latin typeface="+mn-lt"/>
                <a:cs typeface="Arial" panose="020B0604020202020204" pitchFamily="34" charset="0"/>
              </a:rPr>
              <a:t>affect them, while EAs have </a:t>
            </a:r>
            <a:r>
              <a:rPr lang="en-ZA" sz="1800" dirty="0">
                <a:latin typeface="+mn-lt"/>
                <a:cs typeface="Arial" panose="020B0604020202020204" pitchFamily="34" charset="0"/>
              </a:rPr>
              <a:t>the </a:t>
            </a:r>
            <a:r>
              <a:rPr lang="en-ZA" sz="1800" b="1" dirty="0">
                <a:solidFill>
                  <a:srgbClr val="990000"/>
                </a:solidFill>
                <a:latin typeface="+mn-lt"/>
                <a:cs typeface="Arial" panose="020B0604020202020204" pitchFamily="34" charset="0"/>
              </a:rPr>
              <a:t>duty to </a:t>
            </a:r>
            <a:r>
              <a:rPr lang="en-ZA" sz="1800" b="1" dirty="0" smtClean="0">
                <a:solidFill>
                  <a:srgbClr val="990000"/>
                </a:solidFill>
                <a:latin typeface="+mn-lt"/>
                <a:cs typeface="Arial" panose="020B0604020202020204" pitchFamily="34" charset="0"/>
              </a:rPr>
              <a:t>resolve grievances </a:t>
            </a:r>
            <a:r>
              <a:rPr lang="en-ZA" sz="1800" b="1" dirty="0">
                <a:solidFill>
                  <a:srgbClr val="990000"/>
                </a:solidFill>
                <a:latin typeface="+mn-lt"/>
                <a:cs typeface="Arial" panose="020B0604020202020204" pitchFamily="34" charset="0"/>
              </a:rPr>
              <a:t>as speedily as </a:t>
            </a:r>
            <a:r>
              <a:rPr lang="en-ZA" sz="1800" b="1" dirty="0" smtClean="0">
                <a:solidFill>
                  <a:srgbClr val="990000"/>
                </a:solidFill>
                <a:latin typeface="+mn-lt"/>
                <a:cs typeface="Arial" panose="020B0604020202020204" pitchFamily="34" charset="0"/>
              </a:rPr>
              <a:t>possible</a:t>
            </a:r>
            <a:r>
              <a:rPr lang="en-ZA" sz="1800" dirty="0" smtClean="0">
                <a:latin typeface="+mn-lt"/>
                <a:cs typeface="Arial" panose="020B0604020202020204" pitchFamily="34" charset="0"/>
              </a:rPr>
              <a:t>.</a:t>
            </a:r>
            <a:endParaRPr lang="en-ZA" sz="1800" dirty="0">
              <a:latin typeface="+mn-lt"/>
              <a:cs typeface="Arial" panose="020B0604020202020204" pitchFamily="34" charset="0"/>
            </a:endParaRPr>
          </a:p>
          <a:p>
            <a:pPr marL="231775" indent="-231775" algn="just">
              <a:spcBef>
                <a:spcPts val="0"/>
              </a:spcBef>
              <a:buSzPct val="100000"/>
            </a:pPr>
            <a:r>
              <a:rPr lang="en-ZA" sz="1800" dirty="0" smtClean="0">
                <a:latin typeface="+mn-lt"/>
                <a:cs typeface="Arial" panose="020B0604020202020204" pitchFamily="34" charset="0"/>
              </a:rPr>
              <a:t>EAs have the responsibility to ensure the </a:t>
            </a:r>
            <a:r>
              <a:rPr lang="en-ZA" sz="1800" b="1" dirty="0" smtClean="0">
                <a:solidFill>
                  <a:srgbClr val="990000"/>
                </a:solidFill>
                <a:latin typeface="+mn-lt"/>
                <a:cs typeface="Arial" panose="020B0604020202020204" pitchFamily="34" charset="0"/>
              </a:rPr>
              <a:t>overall maintenance of discipline </a:t>
            </a:r>
            <a:r>
              <a:rPr lang="en-ZA" sz="1800" dirty="0" smtClean="0">
                <a:latin typeface="+mn-lt"/>
                <a:cs typeface="Arial" panose="020B0604020202020204" pitchFamily="34" charset="0"/>
              </a:rPr>
              <a:t>within their departments.</a:t>
            </a:r>
          </a:p>
          <a:p>
            <a:pPr marL="231775" indent="-231775" algn="just">
              <a:spcBef>
                <a:spcPts val="0"/>
              </a:spcBef>
              <a:buSzPct val="100000"/>
            </a:pPr>
            <a:r>
              <a:rPr lang="en-ZA" sz="1800" dirty="0" smtClean="0">
                <a:latin typeface="+mn-lt"/>
                <a:cs typeface="Arial" panose="020B0604020202020204" pitchFamily="34" charset="0"/>
              </a:rPr>
              <a:t>EAs </a:t>
            </a:r>
            <a:r>
              <a:rPr lang="en-ZA" sz="1800" dirty="0">
                <a:latin typeface="+mn-lt"/>
                <a:cs typeface="Arial" panose="020B0604020202020204" pitchFamily="34" charset="0"/>
              </a:rPr>
              <a:t>and HoDs should note that </a:t>
            </a:r>
            <a:r>
              <a:rPr lang="en-ZA" sz="1800" b="1" dirty="0">
                <a:solidFill>
                  <a:srgbClr val="990000"/>
                </a:solidFill>
                <a:latin typeface="+mn-lt"/>
                <a:cs typeface="Arial" panose="020B0604020202020204" pitchFamily="34" charset="0"/>
              </a:rPr>
              <a:t>arbitration awards </a:t>
            </a:r>
            <a:r>
              <a:rPr lang="en-ZA" sz="1800" dirty="0">
                <a:latin typeface="+mn-lt"/>
                <a:cs typeface="Arial" panose="020B0604020202020204" pitchFamily="34" charset="0"/>
              </a:rPr>
              <a:t>issued by a CCMA commissioner are </a:t>
            </a:r>
            <a:r>
              <a:rPr lang="en-ZA" sz="1800" b="1" dirty="0">
                <a:solidFill>
                  <a:srgbClr val="990000"/>
                </a:solidFill>
                <a:latin typeface="+mn-lt"/>
                <a:cs typeface="Arial" panose="020B0604020202020204" pitchFamily="34" charset="0"/>
              </a:rPr>
              <a:t>final and binding </a:t>
            </a:r>
            <a:r>
              <a:rPr lang="en-ZA" sz="1800" dirty="0">
                <a:latin typeface="+mn-lt"/>
                <a:cs typeface="Arial" panose="020B0604020202020204" pitchFamily="34" charset="0"/>
              </a:rPr>
              <a:t>and may be enforced as if they were an order of the Labour Court’’ (LRA section 143(1</a:t>
            </a:r>
            <a:r>
              <a:rPr lang="en-ZA" sz="1800" dirty="0" smtClean="0">
                <a:latin typeface="+mn-lt"/>
                <a:cs typeface="Arial" panose="020B0604020202020204" pitchFamily="34" charset="0"/>
              </a:rPr>
              <a:t>)). </a:t>
            </a:r>
            <a:endParaRPr lang="en-ZA" sz="1800" dirty="0">
              <a:latin typeface="+mn-lt"/>
              <a:cs typeface="Arial" panose="020B0604020202020204" pitchFamily="34" charset="0"/>
            </a:endParaRPr>
          </a:p>
          <a:p>
            <a:pPr marL="231775" indent="-231775" algn="just">
              <a:spcBef>
                <a:spcPts val="0"/>
              </a:spcBef>
              <a:buSzPct val="100000"/>
            </a:pPr>
            <a:r>
              <a:rPr lang="en-US" sz="1800" dirty="0">
                <a:latin typeface="+mn-lt"/>
              </a:rPr>
              <a:t>Therefore, EAs and HoDs should not </a:t>
            </a:r>
            <a:r>
              <a:rPr lang="en-US" sz="1800" b="1" dirty="0">
                <a:solidFill>
                  <a:srgbClr val="990000"/>
                </a:solidFill>
                <a:latin typeface="+mn-lt"/>
              </a:rPr>
              <a:t>unreasonably refuse </a:t>
            </a:r>
            <a:r>
              <a:rPr lang="en-US" sz="1800" dirty="0">
                <a:latin typeface="+mn-lt"/>
              </a:rPr>
              <a:t>to have arbitration awards or court orders issued against their departments implemented, as this may have a negative impact on the financial resources of departments, use of human resources and service delivery, and further undermines the rule of law, and impugns the authority, legitimacy and dignity of the judiciary. </a:t>
            </a:r>
            <a:endParaRPr lang="en-US" sz="1800" dirty="0" smtClean="0">
              <a:latin typeface="+mn-lt"/>
            </a:endParaRPr>
          </a:p>
          <a:p>
            <a:pPr marL="177800" indent="-177800" algn="just"/>
            <a:r>
              <a:rPr lang="en-US" sz="1800" dirty="0" smtClean="0">
                <a:latin typeface="+mn-lt"/>
              </a:rPr>
              <a:t>In cases </a:t>
            </a:r>
            <a:r>
              <a:rPr lang="en-US" sz="1800" dirty="0">
                <a:latin typeface="+mn-lt"/>
              </a:rPr>
              <a:t>where </a:t>
            </a:r>
            <a:r>
              <a:rPr lang="en-US" sz="1800" dirty="0" smtClean="0">
                <a:latin typeface="+mn-lt"/>
              </a:rPr>
              <a:t>an award </a:t>
            </a:r>
            <a:r>
              <a:rPr lang="en-US" sz="1800" dirty="0">
                <a:latin typeface="+mn-lt"/>
              </a:rPr>
              <a:t>or court order </a:t>
            </a:r>
            <a:r>
              <a:rPr lang="en-US" sz="1800" dirty="0" smtClean="0">
                <a:latin typeface="+mn-lt"/>
              </a:rPr>
              <a:t>is </a:t>
            </a:r>
            <a:r>
              <a:rPr lang="en-US" sz="1800" b="1" dirty="0" smtClean="0">
                <a:solidFill>
                  <a:srgbClr val="990000"/>
                </a:solidFill>
                <a:latin typeface="+mn-lt"/>
              </a:rPr>
              <a:t>not implemented</a:t>
            </a:r>
            <a:r>
              <a:rPr lang="en-US" sz="1800" dirty="0">
                <a:latin typeface="+mn-lt"/>
              </a:rPr>
              <a:t>, </a:t>
            </a:r>
            <a:r>
              <a:rPr lang="en-US" sz="1800" dirty="0" smtClean="0">
                <a:latin typeface="+mn-lt"/>
              </a:rPr>
              <a:t>the EA </a:t>
            </a:r>
            <a:r>
              <a:rPr lang="en-US" sz="1800" dirty="0">
                <a:latin typeface="+mn-lt"/>
              </a:rPr>
              <a:t>must ensure that </a:t>
            </a:r>
            <a:r>
              <a:rPr lang="en-US" sz="1800" dirty="0" smtClean="0">
                <a:latin typeface="+mn-lt"/>
              </a:rPr>
              <a:t>appropriate steps are taken to </a:t>
            </a:r>
            <a:r>
              <a:rPr lang="en-US" sz="1800" b="1" dirty="0" smtClean="0">
                <a:solidFill>
                  <a:srgbClr val="990000"/>
                </a:solidFill>
                <a:latin typeface="+mn-lt"/>
              </a:rPr>
              <a:t>review</a:t>
            </a:r>
            <a:r>
              <a:rPr lang="en-US" sz="1800" dirty="0" smtClean="0">
                <a:solidFill>
                  <a:srgbClr val="990000"/>
                </a:solidFill>
                <a:latin typeface="+mn-lt"/>
              </a:rPr>
              <a:t> </a:t>
            </a:r>
            <a:r>
              <a:rPr lang="en-US" sz="1800" dirty="0">
                <a:latin typeface="+mn-lt"/>
              </a:rPr>
              <a:t>or </a:t>
            </a:r>
            <a:r>
              <a:rPr lang="en-US" sz="1800" b="1" dirty="0" smtClean="0">
                <a:solidFill>
                  <a:srgbClr val="990000"/>
                </a:solidFill>
                <a:latin typeface="+mn-lt"/>
              </a:rPr>
              <a:t>appeal</a:t>
            </a:r>
            <a:r>
              <a:rPr lang="en-US" sz="1800" dirty="0" smtClean="0">
                <a:latin typeface="+mn-lt"/>
              </a:rPr>
              <a:t> the award/ court order. </a:t>
            </a:r>
            <a:endParaRPr lang="en-ZA" sz="1800" dirty="0">
              <a:latin typeface="+mn-lt"/>
              <a:cs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4E9250B9-2D58-49F2-9994-51915C2C0244}" type="slidenum">
              <a:rPr lang="en-US" altLang="en-US" smtClean="0"/>
              <a:pPr>
                <a:defRPr/>
              </a:pPr>
              <a:t>25</a:t>
            </a:fld>
            <a:endParaRPr lang="en-US" altLang="en-US" dirty="0"/>
          </a:p>
        </p:txBody>
      </p:sp>
    </p:spTree>
    <p:extLst>
      <p:ext uri="{BB962C8B-B14F-4D97-AF65-F5344CB8AC3E}">
        <p14:creationId xmlns:p14="http://schemas.microsoft.com/office/powerpoint/2010/main" xmlns="" val="205394021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302" y="723429"/>
            <a:ext cx="8229600" cy="661251"/>
          </a:xfrm>
        </p:spPr>
        <p:txBody>
          <a:bodyPr/>
          <a:lstStyle/>
          <a:p>
            <a:pPr marL="0" marR="0">
              <a:lnSpc>
                <a:spcPct val="107000"/>
              </a:lnSpc>
            </a:pPr>
            <a:r>
              <a:rPr lang="en-US" sz="2800" dirty="0" smtClean="0">
                <a:solidFill>
                  <a:srgbClr val="990000"/>
                </a:solidFill>
                <a:latin typeface="Arial Black" panose="020B0A04020102020204" pitchFamily="34" charset="0"/>
              </a:rPr>
              <a:t/>
            </a:r>
            <a:br>
              <a:rPr lang="en-US" sz="2800" dirty="0" smtClean="0">
                <a:solidFill>
                  <a:srgbClr val="990000"/>
                </a:solidFill>
                <a:latin typeface="Arial Black" panose="020B0A04020102020204" pitchFamily="34" charset="0"/>
              </a:rPr>
            </a:br>
            <a:r>
              <a:rPr lang="en-US" sz="2800" dirty="0" smtClean="0">
                <a:solidFill>
                  <a:srgbClr val="990000"/>
                </a:solidFill>
                <a:latin typeface="Arial Black" panose="020B0A04020102020204" pitchFamily="34" charset="0"/>
              </a:rPr>
              <a:t>PSC’s ROLE IN THE INDUCTION </a:t>
            </a:r>
            <a:r>
              <a:rPr lang="en-US" sz="2800" dirty="0">
                <a:solidFill>
                  <a:srgbClr val="990000"/>
                </a:solidFill>
                <a:latin typeface="Arial Black" panose="020B0A04020102020204" pitchFamily="34" charset="0"/>
              </a:rPr>
              <a:t>OF EXECUTIVE AUTHORITIES  </a:t>
            </a:r>
            <a:br>
              <a:rPr lang="en-US" sz="2800" dirty="0">
                <a:solidFill>
                  <a:srgbClr val="990000"/>
                </a:solidFill>
                <a:latin typeface="Arial Black" panose="020B0A04020102020204" pitchFamily="34" charset="0"/>
              </a:rPr>
            </a:br>
            <a:endParaRPr lang="en-US" sz="2800" dirty="0">
              <a:solidFill>
                <a:srgbClr val="990000"/>
              </a:solidFill>
              <a:latin typeface="Arial Black" panose="020B0A04020102020204" pitchFamily="34" charset="0"/>
            </a:endParaRPr>
          </a:p>
        </p:txBody>
      </p:sp>
      <p:sp>
        <p:nvSpPr>
          <p:cNvPr id="3" name="Content Placeholder 2"/>
          <p:cNvSpPr>
            <a:spLocks noGrp="1"/>
          </p:cNvSpPr>
          <p:nvPr>
            <p:ph idx="1"/>
          </p:nvPr>
        </p:nvSpPr>
        <p:spPr>
          <a:xfrm>
            <a:off x="411302" y="1716624"/>
            <a:ext cx="8229600" cy="4525963"/>
          </a:xfrm>
        </p:spPr>
        <p:txBody>
          <a:bodyPr/>
          <a:lstStyle/>
          <a:p>
            <a:pPr marR="0" algn="just">
              <a:lnSpc>
                <a:spcPct val="107000"/>
              </a:lnSpc>
              <a:spcBef>
                <a:spcPts val="0"/>
              </a:spcBef>
              <a:spcAft>
                <a:spcPts val="800"/>
              </a:spcAft>
            </a:pPr>
            <a:r>
              <a:rPr lang="en-US" sz="1800" dirty="0">
                <a:latin typeface="+mn-lt"/>
                <a:ea typeface="Calibri" panose="020F0502020204030204" pitchFamily="34" charset="0"/>
                <a:cs typeface="Times New Roman" panose="02020603050405020304" pitchFamily="18" charset="0"/>
              </a:rPr>
              <a:t>With the dawn of the new 6</a:t>
            </a:r>
            <a:r>
              <a:rPr lang="en-US" sz="1800" baseline="30000" dirty="0">
                <a:latin typeface="+mn-lt"/>
                <a:ea typeface="Calibri" panose="020F0502020204030204" pitchFamily="34" charset="0"/>
                <a:cs typeface="Times New Roman" panose="02020603050405020304" pitchFamily="18" charset="0"/>
              </a:rPr>
              <a:t>th</a:t>
            </a:r>
            <a:r>
              <a:rPr lang="en-US" sz="1800" dirty="0">
                <a:latin typeface="+mn-lt"/>
                <a:ea typeface="Calibri" panose="020F0502020204030204" pitchFamily="34" charset="0"/>
                <a:cs typeface="Times New Roman" panose="02020603050405020304" pitchFamily="18" charset="0"/>
              </a:rPr>
              <a:t> Administration of government, </a:t>
            </a:r>
            <a:r>
              <a:rPr lang="en-US" sz="1800" dirty="0" smtClean="0">
                <a:latin typeface="+mn-lt"/>
                <a:ea typeface="Calibri" panose="020F0502020204030204" pitchFamily="34" charset="0"/>
                <a:cs typeface="Times New Roman" panose="02020603050405020304" pitchFamily="18" charset="0"/>
              </a:rPr>
              <a:t>the PSC </a:t>
            </a:r>
            <a:r>
              <a:rPr lang="en-US" sz="1800" dirty="0">
                <a:latin typeface="+mn-lt"/>
                <a:ea typeface="Calibri" panose="020F0502020204030204" pitchFamily="34" charset="0"/>
                <a:cs typeface="Times New Roman" panose="02020603050405020304" pitchFamily="18" charset="0"/>
              </a:rPr>
              <a:t>deemed it appropriate to partake in the induction and orientation of the new cabinet, executive </a:t>
            </a:r>
            <a:r>
              <a:rPr lang="en-US" sz="1800" dirty="0" smtClean="0">
                <a:latin typeface="+mn-lt"/>
                <a:ea typeface="Calibri" panose="020F0502020204030204" pitchFamily="34" charset="0"/>
                <a:cs typeface="Times New Roman" panose="02020603050405020304" pitchFamily="18" charset="0"/>
              </a:rPr>
              <a:t>councils </a:t>
            </a:r>
            <a:r>
              <a:rPr lang="en-US" sz="1800" dirty="0">
                <a:latin typeface="+mn-lt"/>
                <a:ea typeface="Calibri" panose="020F0502020204030204" pitchFamily="34" charset="0"/>
                <a:cs typeface="Times New Roman" panose="02020603050405020304" pitchFamily="18" charset="0"/>
              </a:rPr>
              <a:t>and other </a:t>
            </a:r>
            <a:r>
              <a:rPr lang="en-US" sz="1800" dirty="0" smtClean="0">
                <a:latin typeface="+mn-lt"/>
                <a:ea typeface="Calibri" panose="020F0502020204030204" pitchFamily="34" charset="0"/>
                <a:cs typeface="Times New Roman" panose="02020603050405020304" pitchFamily="18" charset="0"/>
              </a:rPr>
              <a:t>stakeholders in line with its constitutional mandate. </a:t>
            </a:r>
            <a:endParaRPr lang="en-US" sz="1800" dirty="0">
              <a:latin typeface="+mn-lt"/>
              <a:ea typeface="Calibri" panose="020F0502020204030204" pitchFamily="34" charset="0"/>
              <a:cs typeface="Times New Roman" panose="02020603050405020304" pitchFamily="18" charset="0"/>
            </a:endParaRPr>
          </a:p>
          <a:p>
            <a:pPr algn="just">
              <a:lnSpc>
                <a:spcPct val="107000"/>
              </a:lnSpc>
              <a:spcBef>
                <a:spcPts val="0"/>
              </a:spcBef>
              <a:spcAft>
                <a:spcPts val="800"/>
              </a:spcAft>
            </a:pPr>
            <a:r>
              <a:rPr lang="en-US" sz="1800" dirty="0">
                <a:latin typeface="+mn-lt"/>
                <a:ea typeface="Calibri" panose="020F0502020204030204" pitchFamily="34" charset="0"/>
                <a:cs typeface="Times New Roman" panose="02020603050405020304" pitchFamily="18" charset="0"/>
              </a:rPr>
              <a:t>PSC’s involvement in the induction and orientation of EAs was also informed and necessitated by the various studies and reports undertaken by PSC pointing to a trend of unfamiliarity with legislative obligations placed upon EAs in relation to administration, as well as the understanding of legislation underpinning the management, organizational structure, human resources, finances and integrated reporting which is part of their administrative role.  </a:t>
            </a:r>
          </a:p>
          <a:p>
            <a:pPr algn="just">
              <a:lnSpc>
                <a:spcPct val="107000"/>
              </a:lnSpc>
              <a:spcBef>
                <a:spcPts val="0"/>
              </a:spcBef>
              <a:spcAft>
                <a:spcPts val="800"/>
              </a:spcAft>
            </a:pPr>
            <a:r>
              <a:rPr lang="en-US" sz="1800" dirty="0" smtClean="0">
                <a:latin typeface="+mn-lt"/>
                <a:ea typeface="Calibri" panose="020F0502020204030204" pitchFamily="34" charset="0"/>
                <a:cs typeface="Times New Roman" panose="02020603050405020304" pitchFamily="18" charset="0"/>
              </a:rPr>
              <a:t>As such, the PSC </a:t>
            </a:r>
            <a:r>
              <a:rPr lang="en-US" sz="1800" dirty="0">
                <a:latin typeface="+mn-lt"/>
                <a:ea typeface="Calibri" panose="020F0502020204030204" pitchFamily="34" charset="0"/>
                <a:cs typeface="Times New Roman" panose="02020603050405020304" pitchFamily="18" charset="0"/>
              </a:rPr>
              <a:t>was allocated a slot to present to members of the Executive Authority, together with the DPSA and National Treasury at </a:t>
            </a:r>
            <a:r>
              <a:rPr lang="en-US" sz="1800" dirty="0" smtClean="0">
                <a:latin typeface="+mn-lt"/>
                <a:ea typeface="Calibri" panose="020F0502020204030204" pitchFamily="34" charset="0"/>
                <a:cs typeface="Times New Roman" panose="02020603050405020304" pitchFamily="18" charset="0"/>
              </a:rPr>
              <a:t>national and provincial levels.  </a:t>
            </a:r>
            <a:endParaRPr lang="en-US" sz="1800" dirty="0">
              <a:latin typeface="+mn-lt"/>
              <a:ea typeface="Calibri" panose="020F0502020204030204" pitchFamily="34" charset="0"/>
              <a:cs typeface="Times New Roman" panose="02020603050405020304" pitchFamily="18" charset="0"/>
            </a:endParaRPr>
          </a:p>
          <a:p>
            <a:endParaRPr lang="en-US" sz="1800" dirty="0">
              <a:latin typeface="+mn-lt"/>
            </a:endParaRPr>
          </a:p>
        </p:txBody>
      </p:sp>
      <p:sp>
        <p:nvSpPr>
          <p:cNvPr id="4" name="Slide Number Placeholder 3"/>
          <p:cNvSpPr>
            <a:spLocks noGrp="1"/>
          </p:cNvSpPr>
          <p:nvPr>
            <p:ph type="sldNum" sz="quarter" idx="12"/>
          </p:nvPr>
        </p:nvSpPr>
        <p:spPr/>
        <p:txBody>
          <a:bodyPr/>
          <a:lstStyle/>
          <a:p>
            <a:pPr>
              <a:defRPr/>
            </a:pPr>
            <a:fld id="{4E9250B9-2D58-49F2-9994-51915C2C0244}" type="slidenum">
              <a:rPr lang="en-US" altLang="en-US" smtClean="0"/>
              <a:pPr>
                <a:defRPr/>
              </a:pPr>
              <a:t>26</a:t>
            </a:fld>
            <a:endParaRPr lang="en-US" altLang="en-US" dirty="0"/>
          </a:p>
        </p:txBody>
      </p:sp>
    </p:spTree>
    <p:extLst>
      <p:ext uri="{BB962C8B-B14F-4D97-AF65-F5344CB8AC3E}">
        <p14:creationId xmlns:p14="http://schemas.microsoft.com/office/powerpoint/2010/main" xmlns="" val="42622296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solidFill>
                  <a:srgbClr val="990000"/>
                </a:solidFill>
                <a:latin typeface="Arial Black" panose="020B0A04020102020204" pitchFamily="34" charset="0"/>
              </a:rPr>
              <a:t>PSC’s ROLE IN THE INDUCTION OF EXECUTIVE AUTHORITIES Cont…</a:t>
            </a:r>
          </a:p>
        </p:txBody>
      </p:sp>
      <p:sp>
        <p:nvSpPr>
          <p:cNvPr id="3" name="Content Placeholder 2"/>
          <p:cNvSpPr>
            <a:spLocks noGrp="1"/>
          </p:cNvSpPr>
          <p:nvPr>
            <p:ph idx="1"/>
          </p:nvPr>
        </p:nvSpPr>
        <p:spPr/>
        <p:txBody>
          <a:bodyPr/>
          <a:lstStyle/>
          <a:p>
            <a:pPr algn="just">
              <a:lnSpc>
                <a:spcPct val="107000"/>
              </a:lnSpc>
              <a:spcBef>
                <a:spcPts val="0"/>
              </a:spcBef>
              <a:spcAft>
                <a:spcPts val="800"/>
              </a:spcAft>
            </a:pPr>
            <a:r>
              <a:rPr lang="en-US" sz="1800" dirty="0">
                <a:latin typeface="+mn-lt"/>
                <a:ea typeface="Calibri" panose="020F0502020204030204" pitchFamily="34" charset="0"/>
                <a:cs typeface="Times New Roman" panose="02020603050405020304" pitchFamily="18" charset="0"/>
              </a:rPr>
              <a:t>The induction and orientation of EAs sought to re-emphasize the contents of the </a:t>
            </a:r>
            <a:r>
              <a:rPr lang="en-US" sz="1800" i="1" dirty="0">
                <a:latin typeface="+mn-lt"/>
                <a:ea typeface="Calibri" panose="020F0502020204030204" pitchFamily="34" charset="0"/>
                <a:cs typeface="Times New Roman" panose="02020603050405020304" pitchFamily="18" charset="0"/>
              </a:rPr>
              <a:t>“Guide on Governance Practice of the Executive Authorities and </a:t>
            </a:r>
            <a:r>
              <a:rPr lang="en-US" sz="1800" i="1" dirty="0" smtClean="0">
                <a:latin typeface="+mn-lt"/>
                <a:ea typeface="Calibri" panose="020F0502020204030204" pitchFamily="34" charset="0"/>
                <a:cs typeface="Times New Roman" panose="02020603050405020304" pitchFamily="18" charset="0"/>
              </a:rPr>
              <a:t>Heads </a:t>
            </a:r>
            <a:r>
              <a:rPr lang="en-US" sz="1800" i="1" dirty="0">
                <a:latin typeface="+mn-lt"/>
                <a:ea typeface="Calibri" panose="020F0502020204030204" pitchFamily="34" charset="0"/>
                <a:cs typeface="Times New Roman" panose="02020603050405020304" pitchFamily="18" charset="0"/>
              </a:rPr>
              <a:t>of Department”</a:t>
            </a:r>
            <a:endParaRPr lang="en-US" sz="1800" dirty="0">
              <a:latin typeface="+mn-lt"/>
              <a:ea typeface="Calibri" panose="020F0502020204030204" pitchFamily="34" charset="0"/>
              <a:cs typeface="Times New Roman" panose="02020603050405020304" pitchFamily="18" charset="0"/>
            </a:endParaRPr>
          </a:p>
          <a:p>
            <a:pPr algn="just">
              <a:lnSpc>
                <a:spcPct val="107000"/>
              </a:lnSpc>
              <a:spcBef>
                <a:spcPts val="0"/>
              </a:spcBef>
              <a:spcAft>
                <a:spcPts val="800"/>
              </a:spcAft>
            </a:pPr>
            <a:r>
              <a:rPr lang="en-US" sz="1800" dirty="0">
                <a:latin typeface="+mn-lt"/>
                <a:ea typeface="Calibri" panose="020F0502020204030204" pitchFamily="34" charset="0"/>
                <a:cs typeface="Times New Roman" panose="02020603050405020304" pitchFamily="18" charset="0"/>
              </a:rPr>
              <a:t>Subsequent to the induction and orientation session, </a:t>
            </a:r>
            <a:r>
              <a:rPr lang="en-US" sz="1800" dirty="0" smtClean="0">
                <a:latin typeface="+mn-lt"/>
                <a:ea typeface="Calibri" panose="020F0502020204030204" pitchFamily="34" charset="0"/>
                <a:cs typeface="Times New Roman" panose="02020603050405020304" pitchFamily="18" charset="0"/>
              </a:rPr>
              <a:t>specific </a:t>
            </a:r>
            <a:r>
              <a:rPr lang="en-US" sz="1800" dirty="0">
                <a:latin typeface="+mn-lt"/>
                <a:ea typeface="Calibri" panose="020F0502020204030204" pitchFamily="34" charset="0"/>
                <a:cs typeface="Times New Roman" panose="02020603050405020304" pitchFamily="18" charset="0"/>
              </a:rPr>
              <a:t>departmental engagement sessions were held with Departments at national and provincial level, with various issues of strategic and operational in nature being discussed </a:t>
            </a:r>
            <a:r>
              <a:rPr lang="en-US" sz="1800" dirty="0" smtClean="0">
                <a:latin typeface="+mn-lt"/>
                <a:ea typeface="Calibri" panose="020F0502020204030204" pitchFamily="34" charset="0"/>
                <a:cs typeface="Times New Roman" panose="02020603050405020304" pitchFamily="18" charset="0"/>
              </a:rPr>
              <a:t>pertaining </a:t>
            </a:r>
            <a:r>
              <a:rPr lang="en-US" sz="1800" dirty="0">
                <a:latin typeface="+mn-lt"/>
                <a:ea typeface="Calibri" panose="020F0502020204030204" pitchFamily="34" charset="0"/>
                <a:cs typeface="Times New Roman" panose="02020603050405020304" pitchFamily="18" charset="0"/>
              </a:rPr>
              <a:t>to governance. </a:t>
            </a:r>
            <a:endParaRPr lang="en-US" sz="1800" dirty="0" smtClean="0">
              <a:latin typeface="+mn-lt"/>
              <a:ea typeface="Calibri" panose="020F0502020204030204" pitchFamily="34" charset="0"/>
              <a:cs typeface="Times New Roman" panose="02020603050405020304" pitchFamily="18" charset="0"/>
            </a:endParaRPr>
          </a:p>
          <a:p>
            <a:pPr algn="just">
              <a:lnSpc>
                <a:spcPct val="107000"/>
              </a:lnSpc>
              <a:spcBef>
                <a:spcPts val="0"/>
              </a:spcBef>
              <a:spcAft>
                <a:spcPts val="800"/>
              </a:spcAft>
            </a:pPr>
            <a:r>
              <a:rPr lang="en-US" sz="1800" dirty="0" smtClean="0">
                <a:latin typeface="+mn-lt"/>
                <a:ea typeface="Calibri" panose="020F0502020204030204" pitchFamily="34" charset="0"/>
                <a:cs typeface="Times New Roman" panose="02020603050405020304" pitchFamily="18" charset="0"/>
              </a:rPr>
              <a:t>Through </a:t>
            </a:r>
            <a:r>
              <a:rPr lang="en-US" sz="1800" dirty="0">
                <a:latin typeface="+mn-lt"/>
                <a:ea typeface="Calibri" panose="020F0502020204030204" pitchFamily="34" charset="0"/>
                <a:cs typeface="Times New Roman" panose="02020603050405020304" pitchFamily="18" charset="0"/>
              </a:rPr>
              <a:t>the induction and orientation of EAs it is envisaged that tensions at the political-administrative interface will minimize as EAs would be better equipped to understand their administrative role as well as interdependencies between their roles and those of HoDs. </a:t>
            </a:r>
          </a:p>
          <a:p>
            <a:endParaRPr lang="en-US" sz="1800" dirty="0"/>
          </a:p>
        </p:txBody>
      </p:sp>
      <p:sp>
        <p:nvSpPr>
          <p:cNvPr id="4" name="Slide Number Placeholder 3"/>
          <p:cNvSpPr>
            <a:spLocks noGrp="1"/>
          </p:cNvSpPr>
          <p:nvPr>
            <p:ph type="sldNum" sz="quarter" idx="12"/>
          </p:nvPr>
        </p:nvSpPr>
        <p:spPr/>
        <p:txBody>
          <a:bodyPr/>
          <a:lstStyle/>
          <a:p>
            <a:pPr>
              <a:defRPr/>
            </a:pPr>
            <a:fld id="{4E9250B9-2D58-49F2-9994-51915C2C0244}" type="slidenum">
              <a:rPr lang="en-US" altLang="en-US" smtClean="0"/>
              <a:pPr>
                <a:defRPr/>
              </a:pPr>
              <a:t>27</a:t>
            </a:fld>
            <a:endParaRPr lang="en-US" altLang="en-US" dirty="0"/>
          </a:p>
        </p:txBody>
      </p:sp>
    </p:spTree>
    <p:extLst>
      <p:ext uri="{BB962C8B-B14F-4D97-AF65-F5344CB8AC3E}">
        <p14:creationId xmlns:p14="http://schemas.microsoft.com/office/powerpoint/2010/main" xmlns="" val="28469520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marR="0">
              <a:lnSpc>
                <a:spcPct val="107000"/>
              </a:lnSpc>
            </a:pPr>
            <a:r>
              <a:rPr lang="en-US" sz="2800" dirty="0">
                <a:solidFill>
                  <a:srgbClr val="990000"/>
                </a:solidFill>
                <a:latin typeface="Arial Black" panose="020B0A04020102020204" pitchFamily="34" charset="0"/>
              </a:rPr>
              <a:t>STAKEHOLDERS INDUCTION</a:t>
            </a:r>
          </a:p>
        </p:txBody>
      </p:sp>
      <p:sp>
        <p:nvSpPr>
          <p:cNvPr id="3" name="Content Placeholder 2"/>
          <p:cNvSpPr>
            <a:spLocks noGrp="1"/>
          </p:cNvSpPr>
          <p:nvPr>
            <p:ph idx="1"/>
          </p:nvPr>
        </p:nvSpPr>
        <p:spPr>
          <a:xfrm>
            <a:off x="457200" y="1600200"/>
            <a:ext cx="8435280" cy="4525963"/>
          </a:xfrm>
        </p:spPr>
        <p:txBody>
          <a:bodyPr/>
          <a:lstStyle/>
          <a:p>
            <a:pPr marL="0" marR="0" indent="0">
              <a:lnSpc>
                <a:spcPct val="107000"/>
              </a:lnSpc>
              <a:spcBef>
                <a:spcPts val="0"/>
              </a:spcBef>
              <a:spcAft>
                <a:spcPts val="800"/>
              </a:spcAft>
              <a:buNone/>
            </a:pPr>
            <a:r>
              <a:rPr lang="en-US" sz="1800" dirty="0">
                <a:latin typeface="+mj-lt"/>
                <a:ea typeface="Calibri" panose="020F0502020204030204" pitchFamily="34" charset="0"/>
                <a:cs typeface="Times New Roman" panose="02020603050405020304" pitchFamily="18" charset="0"/>
              </a:rPr>
              <a:t>At national level the following stakeholders were inducted:</a:t>
            </a:r>
          </a:p>
          <a:p>
            <a:pPr lvl="0">
              <a:lnSpc>
                <a:spcPct val="107000"/>
              </a:lnSpc>
              <a:spcBef>
                <a:spcPts val="0"/>
              </a:spcBef>
              <a:spcAft>
                <a:spcPts val="0"/>
              </a:spcAft>
            </a:pPr>
            <a:r>
              <a:rPr lang="en-US" sz="1800" dirty="0">
                <a:latin typeface="+mj-lt"/>
                <a:ea typeface="Calibri" panose="020F0502020204030204" pitchFamily="34" charset="0"/>
                <a:cs typeface="Times New Roman" panose="02020603050405020304" pitchFamily="18" charset="0"/>
              </a:rPr>
              <a:t>Ministers </a:t>
            </a:r>
            <a:r>
              <a:rPr lang="en-US" sz="1800" dirty="0" smtClean="0">
                <a:latin typeface="+mj-lt"/>
                <a:ea typeface="Calibri" panose="020F0502020204030204" pitchFamily="34" charset="0"/>
                <a:cs typeface="Times New Roman" panose="02020603050405020304" pitchFamily="18" charset="0"/>
              </a:rPr>
              <a:t>and Deputy </a:t>
            </a:r>
            <a:r>
              <a:rPr lang="en-US" sz="1800" dirty="0">
                <a:latin typeface="+mj-lt"/>
                <a:ea typeface="Calibri" panose="020F0502020204030204" pitchFamily="34" charset="0"/>
                <a:cs typeface="Times New Roman" panose="02020603050405020304" pitchFamily="18" charset="0"/>
              </a:rPr>
              <a:t>Ministers </a:t>
            </a:r>
          </a:p>
          <a:p>
            <a:pPr lvl="0">
              <a:lnSpc>
                <a:spcPct val="107000"/>
              </a:lnSpc>
              <a:spcBef>
                <a:spcPts val="0"/>
              </a:spcBef>
              <a:spcAft>
                <a:spcPts val="0"/>
              </a:spcAft>
            </a:pPr>
            <a:r>
              <a:rPr lang="en-US" sz="1800" dirty="0" smtClean="0">
                <a:latin typeface="+mj-lt"/>
                <a:ea typeface="Calibri" panose="020F0502020204030204" pitchFamily="34" charset="0"/>
                <a:cs typeface="Times New Roman" panose="02020603050405020304" pitchFamily="18" charset="0"/>
              </a:rPr>
              <a:t>Following </a:t>
            </a:r>
            <a:r>
              <a:rPr lang="en-US" sz="1800" dirty="0">
                <a:latin typeface="+mj-lt"/>
                <a:ea typeface="Calibri" panose="020F0502020204030204" pitchFamily="34" charset="0"/>
                <a:cs typeface="Times New Roman" panose="02020603050405020304" pitchFamily="18" charset="0"/>
              </a:rPr>
              <a:t>the induction </a:t>
            </a:r>
            <a:r>
              <a:rPr lang="en-US" sz="1800" dirty="0" smtClean="0">
                <a:latin typeface="+mj-lt"/>
                <a:ea typeface="Calibri" panose="020F0502020204030204" pitchFamily="34" charset="0"/>
                <a:cs typeface="Times New Roman" panose="02020603050405020304" pitchFamily="18" charset="0"/>
              </a:rPr>
              <a:t>session at </a:t>
            </a:r>
            <a:r>
              <a:rPr lang="en-US" sz="1800" dirty="0">
                <a:latin typeface="+mj-lt"/>
                <a:ea typeface="Calibri" panose="020F0502020204030204" pitchFamily="34" charset="0"/>
                <a:cs typeface="Times New Roman" panose="02020603050405020304" pitchFamily="18" charset="0"/>
              </a:rPr>
              <a:t>national level with the Ministers and Deputy Ministers, </a:t>
            </a:r>
            <a:r>
              <a:rPr lang="en-US" sz="1800" dirty="0" smtClean="0">
                <a:latin typeface="+mj-lt"/>
                <a:ea typeface="Calibri" panose="020F0502020204030204" pitchFamily="34" charset="0"/>
                <a:cs typeface="Times New Roman" panose="02020603050405020304" pitchFamily="18" charset="0"/>
              </a:rPr>
              <a:t>the PSC had departmental </a:t>
            </a:r>
            <a:r>
              <a:rPr lang="en-US" sz="1800" dirty="0">
                <a:latin typeface="+mj-lt"/>
                <a:ea typeface="Calibri" panose="020F0502020204030204" pitchFamily="34" charset="0"/>
                <a:cs typeface="Times New Roman" panose="02020603050405020304" pitchFamily="18" charset="0"/>
              </a:rPr>
              <a:t>engagement </a:t>
            </a:r>
            <a:r>
              <a:rPr lang="en-US" sz="1800" dirty="0" smtClean="0">
                <a:latin typeface="+mj-lt"/>
                <a:ea typeface="Calibri" panose="020F0502020204030204" pitchFamily="34" charset="0"/>
                <a:cs typeface="Times New Roman" panose="02020603050405020304" pitchFamily="18" charset="0"/>
              </a:rPr>
              <a:t>sessions with some Ministers based on the Guide or based on specific issues of concern raised by Ministers. </a:t>
            </a:r>
          </a:p>
          <a:p>
            <a:pPr lvl="0">
              <a:lnSpc>
                <a:spcPct val="107000"/>
              </a:lnSpc>
              <a:spcBef>
                <a:spcPts val="0"/>
              </a:spcBef>
              <a:spcAft>
                <a:spcPts val="0"/>
              </a:spcAft>
            </a:pPr>
            <a:r>
              <a:rPr lang="en-US" sz="1800" dirty="0" smtClean="0">
                <a:latin typeface="+mj-lt"/>
                <a:ea typeface="Calibri" panose="020F0502020204030204" pitchFamily="34" charset="0"/>
                <a:cs typeface="Times New Roman" panose="02020603050405020304" pitchFamily="18" charset="0"/>
              </a:rPr>
              <a:t>The engagements will continue, as and when issues are raised.   </a:t>
            </a:r>
            <a:endParaRPr lang="en-US" sz="1800" dirty="0">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800" dirty="0" smtClean="0">
              <a:latin typeface="+mj-lt"/>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800" dirty="0" smtClean="0">
                <a:latin typeface="+mj-lt"/>
                <a:ea typeface="Calibri" panose="020F0502020204030204" pitchFamily="34" charset="0"/>
                <a:cs typeface="Times New Roman" panose="02020603050405020304" pitchFamily="18" charset="0"/>
              </a:rPr>
              <a:t>At the provincial </a:t>
            </a:r>
            <a:r>
              <a:rPr lang="en-US" sz="1800" dirty="0">
                <a:latin typeface="+mj-lt"/>
                <a:ea typeface="Calibri" panose="020F0502020204030204" pitchFamily="34" charset="0"/>
                <a:cs typeface="Times New Roman" panose="02020603050405020304" pitchFamily="18" charset="0"/>
              </a:rPr>
              <a:t>level, the following stakeholders were inducted:</a:t>
            </a:r>
          </a:p>
          <a:p>
            <a:pPr lvl="0">
              <a:lnSpc>
                <a:spcPct val="107000"/>
              </a:lnSpc>
              <a:spcBef>
                <a:spcPts val="0"/>
              </a:spcBef>
              <a:spcAft>
                <a:spcPts val="0"/>
              </a:spcAft>
            </a:pPr>
            <a:r>
              <a:rPr lang="en-US" sz="1800" dirty="0">
                <a:latin typeface="+mj-lt"/>
                <a:ea typeface="Calibri" panose="020F0502020204030204" pitchFamily="34" charset="0"/>
                <a:cs typeface="Times New Roman" panose="02020603050405020304" pitchFamily="18" charset="0"/>
              </a:rPr>
              <a:t>Premiers </a:t>
            </a:r>
            <a:r>
              <a:rPr lang="en-US" sz="1800" dirty="0" smtClean="0">
                <a:latin typeface="+mj-lt"/>
                <a:ea typeface="Calibri" panose="020F0502020204030204" pitchFamily="34" charset="0"/>
                <a:cs typeface="Times New Roman" panose="02020603050405020304" pitchFamily="18" charset="0"/>
              </a:rPr>
              <a:t>and Members </a:t>
            </a:r>
            <a:r>
              <a:rPr lang="en-US" sz="1800" dirty="0">
                <a:latin typeface="+mj-lt"/>
                <a:ea typeface="Calibri" panose="020F0502020204030204" pitchFamily="34" charset="0"/>
                <a:cs typeface="Times New Roman" panose="02020603050405020304" pitchFamily="18" charset="0"/>
              </a:rPr>
              <a:t>of Executive (MEC) </a:t>
            </a:r>
            <a:endParaRPr lang="en-US" sz="1800" dirty="0" smtClean="0">
              <a:latin typeface="+mj-lt"/>
              <a:ea typeface="Calibri" panose="020F0502020204030204" pitchFamily="34" charset="0"/>
              <a:cs typeface="Times New Roman" panose="02020603050405020304" pitchFamily="18" charset="0"/>
            </a:endParaRPr>
          </a:p>
          <a:p>
            <a:pPr marR="0">
              <a:lnSpc>
                <a:spcPct val="107000"/>
              </a:lnSpc>
              <a:spcBef>
                <a:spcPts val="0"/>
              </a:spcBef>
              <a:spcAft>
                <a:spcPts val="800"/>
              </a:spcAft>
            </a:pPr>
            <a:r>
              <a:rPr lang="en-US" sz="1800" dirty="0" smtClean="0">
                <a:latin typeface="+mj-lt"/>
                <a:ea typeface="Calibri" panose="020F0502020204030204" pitchFamily="34" charset="0"/>
                <a:cs typeface="Times New Roman" panose="02020603050405020304" pitchFamily="18" charset="0"/>
              </a:rPr>
              <a:t>Follow-up engagements with most departments in all provinces were coordinated by the Premier’s Offices. </a:t>
            </a:r>
          </a:p>
          <a:p>
            <a:pPr>
              <a:lnSpc>
                <a:spcPct val="107000"/>
              </a:lnSpc>
              <a:spcBef>
                <a:spcPts val="0"/>
              </a:spcBef>
              <a:spcAft>
                <a:spcPts val="800"/>
              </a:spcAft>
            </a:pPr>
            <a:r>
              <a:rPr lang="en-US" sz="1800" dirty="0">
                <a:latin typeface="+mj-lt"/>
                <a:ea typeface="Calibri" panose="020F0502020204030204" pitchFamily="34" charset="0"/>
                <a:cs typeface="Times New Roman" panose="02020603050405020304" pitchFamily="18" charset="0"/>
              </a:rPr>
              <a:t>The </a:t>
            </a:r>
            <a:r>
              <a:rPr lang="en-US" sz="1800" dirty="0" smtClean="0">
                <a:latin typeface="+mj-lt"/>
                <a:ea typeface="Calibri" panose="020F0502020204030204" pitchFamily="34" charset="0"/>
                <a:cs typeface="Times New Roman" panose="02020603050405020304" pitchFamily="18" charset="0"/>
              </a:rPr>
              <a:t>engagements are continuing and will </a:t>
            </a:r>
            <a:r>
              <a:rPr lang="en-US" sz="1800" dirty="0">
                <a:latin typeface="+mj-lt"/>
                <a:ea typeface="Calibri" panose="020F0502020204030204" pitchFamily="34" charset="0"/>
                <a:cs typeface="Times New Roman" panose="02020603050405020304" pitchFamily="18" charset="0"/>
              </a:rPr>
              <a:t>continue, as and when issues are raised.   </a:t>
            </a:r>
          </a:p>
          <a:p>
            <a:pPr marR="0">
              <a:lnSpc>
                <a:spcPct val="107000"/>
              </a:lnSpc>
              <a:spcBef>
                <a:spcPts val="0"/>
              </a:spcBef>
              <a:spcAft>
                <a:spcPts val="800"/>
              </a:spcAft>
            </a:pPr>
            <a:endParaRPr lang="en-US" sz="1800" dirty="0" smtClean="0">
              <a:ea typeface="Calibri" panose="020F0502020204030204" pitchFamily="34" charset="0"/>
              <a:cs typeface="Times New Roman" panose="02020603050405020304" pitchFamily="18" charset="0"/>
            </a:endParaRPr>
          </a:p>
          <a:p>
            <a:pPr lvl="0">
              <a:lnSpc>
                <a:spcPct val="107000"/>
              </a:lnSpc>
              <a:spcBef>
                <a:spcPts val="0"/>
              </a:spcBef>
              <a:spcAft>
                <a:spcPts val="0"/>
              </a:spcAft>
              <a:buFont typeface="Wingdings" panose="05000000000000000000" pitchFamily="2" charset="2"/>
              <a:buChar char="Ø"/>
            </a:pPr>
            <a:endParaRPr lang="en-US" sz="1800" dirty="0">
              <a:latin typeface="+mn-lt"/>
              <a:ea typeface="Calibri" panose="020F0502020204030204" pitchFamily="34" charset="0"/>
              <a:cs typeface="Times New Roman" panose="02020603050405020304" pitchFamily="18" charset="0"/>
            </a:endParaRPr>
          </a:p>
          <a:p>
            <a:endParaRPr lang="en-US" sz="1800" dirty="0">
              <a:latin typeface="+mn-lt"/>
            </a:endParaRPr>
          </a:p>
        </p:txBody>
      </p:sp>
      <p:sp>
        <p:nvSpPr>
          <p:cNvPr id="4" name="Slide Number Placeholder 3"/>
          <p:cNvSpPr>
            <a:spLocks noGrp="1"/>
          </p:cNvSpPr>
          <p:nvPr>
            <p:ph type="sldNum" sz="quarter" idx="12"/>
          </p:nvPr>
        </p:nvSpPr>
        <p:spPr/>
        <p:txBody>
          <a:bodyPr/>
          <a:lstStyle/>
          <a:p>
            <a:pPr>
              <a:defRPr/>
            </a:pPr>
            <a:fld id="{4E9250B9-2D58-49F2-9994-51915C2C0244}" type="slidenum">
              <a:rPr lang="en-US" altLang="en-US" smtClean="0"/>
              <a:pPr>
                <a:defRPr/>
              </a:pPr>
              <a:t>28</a:t>
            </a:fld>
            <a:endParaRPr lang="en-US" altLang="en-US" dirty="0"/>
          </a:p>
        </p:txBody>
      </p:sp>
    </p:spTree>
    <p:extLst>
      <p:ext uri="{BB962C8B-B14F-4D97-AF65-F5344CB8AC3E}">
        <p14:creationId xmlns:p14="http://schemas.microsoft.com/office/powerpoint/2010/main" xmlns="" val="27098671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04664"/>
            <a:ext cx="8229600" cy="796950"/>
          </a:xfrm>
        </p:spPr>
        <p:txBody>
          <a:bodyPr/>
          <a:lstStyle/>
          <a:p>
            <a:r>
              <a:rPr lang="en-ZA" altLang="en-US" sz="2800" dirty="0">
                <a:solidFill>
                  <a:srgbClr val="990000"/>
                </a:solidFill>
                <a:latin typeface="Arial Black" panose="020B0A04020102020204" pitchFamily="34" charset="0"/>
              </a:rPr>
              <a:t>CONCLUSION</a:t>
            </a:r>
            <a:endParaRPr lang="en-ZA" sz="2800" dirty="0">
              <a:solidFill>
                <a:srgbClr val="990000"/>
              </a:solidFill>
            </a:endParaRPr>
          </a:p>
        </p:txBody>
      </p:sp>
      <p:sp>
        <p:nvSpPr>
          <p:cNvPr id="3" name="Content Placeholder 2"/>
          <p:cNvSpPr>
            <a:spLocks noGrp="1"/>
          </p:cNvSpPr>
          <p:nvPr>
            <p:ph idx="1"/>
          </p:nvPr>
        </p:nvSpPr>
        <p:spPr>
          <a:xfrm>
            <a:off x="179512" y="980728"/>
            <a:ext cx="8640960" cy="5264497"/>
          </a:xfrm>
        </p:spPr>
        <p:txBody>
          <a:bodyPr/>
          <a:lstStyle/>
          <a:p>
            <a:pPr marL="173038" indent="-173038" algn="just">
              <a:spcBef>
                <a:spcPts val="0"/>
              </a:spcBef>
              <a:buSzPct val="100000"/>
            </a:pPr>
            <a:r>
              <a:rPr lang="en-ZA" sz="1800" dirty="0" smtClean="0">
                <a:latin typeface="+mn-lt"/>
              </a:rPr>
              <a:t>The Public </a:t>
            </a:r>
            <a:r>
              <a:rPr lang="en-ZA" sz="1800" dirty="0">
                <a:latin typeface="+mn-lt"/>
              </a:rPr>
              <a:t>Service is a regulated space, and any administrative </a:t>
            </a:r>
            <a:r>
              <a:rPr lang="en-ZA" sz="1800" dirty="0" smtClean="0">
                <a:latin typeface="+mn-lt"/>
              </a:rPr>
              <a:t>decision </a:t>
            </a:r>
            <a:r>
              <a:rPr lang="en-ZA" sz="1800" dirty="0">
                <a:latin typeface="+mn-lt"/>
              </a:rPr>
              <a:t>taken is regulated by </a:t>
            </a:r>
            <a:r>
              <a:rPr lang="en-ZA" sz="1800" dirty="0" smtClean="0">
                <a:latin typeface="+mn-lt"/>
              </a:rPr>
              <a:t>administrative law. </a:t>
            </a:r>
            <a:r>
              <a:rPr lang="en-ZA" sz="1800" dirty="0">
                <a:latin typeface="+mn-lt"/>
              </a:rPr>
              <a:t>Therefore, the </a:t>
            </a:r>
            <a:r>
              <a:rPr lang="en-ZA" sz="1800" dirty="0" smtClean="0">
                <a:latin typeface="+mn-lt"/>
              </a:rPr>
              <a:t>PSC Guide (read in conjunction with the</a:t>
            </a:r>
            <a:r>
              <a:rPr lang="en-ZA" sz="1800" dirty="0">
                <a:latin typeface="+mn-lt"/>
              </a:rPr>
              <a:t> </a:t>
            </a:r>
            <a:r>
              <a:rPr lang="en-US" sz="1800" b="1" i="1" dirty="0" smtClean="0">
                <a:solidFill>
                  <a:srgbClr val="0070C0"/>
                </a:solidFill>
                <a:latin typeface="Arial" panose="020B0604020202020204" pitchFamily="34" charset="0"/>
                <a:cs typeface="Arial" panose="020B0604020202020204" pitchFamily="34" charset="0"/>
              </a:rPr>
              <a:t>Guide </a:t>
            </a:r>
            <a:r>
              <a:rPr lang="en-US" sz="1800" b="1" i="1" dirty="0">
                <a:solidFill>
                  <a:srgbClr val="0070C0"/>
                </a:solidFill>
                <a:latin typeface="Arial" panose="020B0604020202020204" pitchFamily="34" charset="0"/>
                <a:cs typeface="Arial" panose="020B0604020202020204" pitchFamily="34" charset="0"/>
              </a:rPr>
              <a:t>for Members of the </a:t>
            </a:r>
            <a:r>
              <a:rPr lang="en-US" sz="1800" b="1" i="1" dirty="0" smtClean="0">
                <a:solidFill>
                  <a:srgbClr val="0070C0"/>
                </a:solidFill>
                <a:latin typeface="Arial" panose="020B0604020202020204" pitchFamily="34" charset="0"/>
                <a:cs typeface="Arial" panose="020B0604020202020204" pitchFamily="34" charset="0"/>
              </a:rPr>
              <a:t>Executive (2019), </a:t>
            </a:r>
            <a:r>
              <a:rPr lang="en-US" sz="1800" dirty="0" smtClean="0">
                <a:latin typeface="Arial" panose="020B0604020202020204" pitchFamily="34" charset="0"/>
                <a:cs typeface="Arial" panose="020B0604020202020204" pitchFamily="34" charset="0"/>
              </a:rPr>
              <a:t>PSA, PSR and other prescripts and frameworks) </a:t>
            </a:r>
            <a:r>
              <a:rPr lang="en-ZA" sz="1800" dirty="0" smtClean="0">
                <a:latin typeface="+mn-lt"/>
              </a:rPr>
              <a:t>should </a:t>
            </a:r>
            <a:r>
              <a:rPr lang="en-ZA" sz="1800" dirty="0">
                <a:latin typeface="+mn-lt"/>
              </a:rPr>
              <a:t>serve as a </a:t>
            </a:r>
            <a:r>
              <a:rPr lang="en-ZA" sz="1800" b="1" dirty="0">
                <a:solidFill>
                  <a:srgbClr val="990000"/>
                </a:solidFill>
                <a:latin typeface="+mn-lt"/>
              </a:rPr>
              <a:t>quick reference document </a:t>
            </a:r>
            <a:r>
              <a:rPr lang="en-ZA" sz="1800" dirty="0">
                <a:latin typeface="+mn-lt"/>
              </a:rPr>
              <a:t>for EAs and HoDs, but not a replacement of any primary, secondary or tertiary prescripts.</a:t>
            </a:r>
          </a:p>
          <a:p>
            <a:pPr marL="173038" indent="-173038" algn="just">
              <a:spcBef>
                <a:spcPts val="0"/>
              </a:spcBef>
              <a:buSzPct val="100000"/>
            </a:pPr>
            <a:r>
              <a:rPr lang="en-ZA" sz="1800" dirty="0" smtClean="0">
                <a:latin typeface="+mn-lt"/>
              </a:rPr>
              <a:t>Both EAs </a:t>
            </a:r>
            <a:r>
              <a:rPr lang="en-ZA" sz="1800" dirty="0">
                <a:latin typeface="+mn-lt"/>
              </a:rPr>
              <a:t>and HoDs must comply with </a:t>
            </a:r>
            <a:r>
              <a:rPr lang="en-ZA" sz="1800" dirty="0" smtClean="0">
                <a:latin typeface="+mn-lt"/>
              </a:rPr>
              <a:t>Public </a:t>
            </a:r>
            <a:r>
              <a:rPr lang="en-ZA" sz="1800" dirty="0">
                <a:latin typeface="+mn-lt"/>
              </a:rPr>
              <a:t>S</a:t>
            </a:r>
            <a:r>
              <a:rPr lang="en-ZA" sz="1800" dirty="0" smtClean="0">
                <a:latin typeface="+mn-lt"/>
              </a:rPr>
              <a:t>ervice </a:t>
            </a:r>
            <a:r>
              <a:rPr lang="en-ZA" sz="1800" dirty="0">
                <a:latin typeface="+mn-lt"/>
              </a:rPr>
              <a:t>administrative law; failing to do so, could result in </a:t>
            </a:r>
            <a:r>
              <a:rPr lang="en-ZA" sz="1800" dirty="0" smtClean="0">
                <a:latin typeface="+mn-lt"/>
              </a:rPr>
              <a:t>EAs and HoDs </a:t>
            </a:r>
            <a:r>
              <a:rPr lang="en-ZA" sz="1800" dirty="0">
                <a:latin typeface="+mn-lt"/>
              </a:rPr>
              <a:t>being </a:t>
            </a:r>
            <a:r>
              <a:rPr lang="en-ZA" sz="1800" dirty="0" smtClean="0">
                <a:latin typeface="+mn-lt"/>
              </a:rPr>
              <a:t>held personally </a:t>
            </a:r>
            <a:r>
              <a:rPr lang="en-ZA" sz="1800" dirty="0">
                <a:latin typeface="+mn-lt"/>
              </a:rPr>
              <a:t>liable for costs emanating from </a:t>
            </a:r>
            <a:r>
              <a:rPr lang="en-ZA" sz="1800" dirty="0" smtClean="0">
                <a:latin typeface="+mn-lt"/>
              </a:rPr>
              <a:t>litigations.</a:t>
            </a:r>
          </a:p>
          <a:p>
            <a:pPr marL="173038" indent="-173038" algn="just">
              <a:spcBef>
                <a:spcPts val="0"/>
              </a:spcBef>
              <a:buSzPct val="100000"/>
            </a:pPr>
            <a:r>
              <a:rPr lang="en-ZA" sz="1800" dirty="0" smtClean="0">
                <a:latin typeface="Arial" panose="020B0604020202020204" pitchFamily="34" charset="0"/>
                <a:cs typeface="Arial" panose="020B0604020202020204" pitchFamily="34" charset="0"/>
              </a:rPr>
              <a:t>It is important to note that the </a:t>
            </a:r>
            <a:r>
              <a:rPr lang="en-ZA" sz="1800" dirty="0">
                <a:latin typeface="Arial" panose="020B0604020202020204" pitchFamily="34" charset="0"/>
                <a:cs typeface="Arial" panose="020B0604020202020204" pitchFamily="34" charset="0"/>
              </a:rPr>
              <a:t>PSC, </a:t>
            </a:r>
            <a:r>
              <a:rPr lang="en-ZA" sz="1800" dirty="0" smtClean="0">
                <a:latin typeface="Arial" panose="020B0604020202020204" pitchFamily="34" charset="0"/>
                <a:cs typeface="Arial" panose="020B0604020202020204" pitchFamily="34" charset="0"/>
              </a:rPr>
              <a:t>Auditor General (AG), Department of Planning Monitoring and Evaluation (DPME) </a:t>
            </a:r>
            <a:r>
              <a:rPr lang="en-ZA" sz="1800" dirty="0">
                <a:latin typeface="Arial" panose="020B0604020202020204" pitchFamily="34" charset="0"/>
                <a:cs typeface="Arial" panose="020B0604020202020204" pitchFamily="34" charset="0"/>
              </a:rPr>
              <a:t>and National Treasury produce </a:t>
            </a:r>
            <a:r>
              <a:rPr lang="en-ZA" sz="1800" b="1" dirty="0">
                <a:solidFill>
                  <a:srgbClr val="990000"/>
                </a:solidFill>
                <a:latin typeface="Arial" panose="020B0604020202020204" pitchFamily="34" charset="0"/>
                <a:cs typeface="Arial" panose="020B0604020202020204" pitchFamily="34" charset="0"/>
              </a:rPr>
              <a:t>oversight reports and apply instruments that provide invaluable information for the improvement of management and administrative practices in departments</a:t>
            </a:r>
            <a:r>
              <a:rPr lang="en-ZA" sz="1800" dirty="0">
                <a:latin typeface="Arial" panose="020B0604020202020204" pitchFamily="34" charset="0"/>
                <a:cs typeface="Arial" panose="020B0604020202020204" pitchFamily="34" charset="0"/>
              </a:rPr>
              <a:t>, as indicated in Chapter 11 of the Guide. EAs and </a:t>
            </a:r>
            <a:r>
              <a:rPr lang="en-ZA" sz="1800" dirty="0" smtClean="0">
                <a:latin typeface="Arial" panose="020B0604020202020204" pitchFamily="34" charset="0"/>
                <a:cs typeface="Arial" panose="020B0604020202020204" pitchFamily="34" charset="0"/>
              </a:rPr>
              <a:t>HoDs </a:t>
            </a:r>
            <a:r>
              <a:rPr lang="en-ZA" sz="1800" dirty="0">
                <a:latin typeface="Arial" panose="020B0604020202020204" pitchFamily="34" charset="0"/>
                <a:cs typeface="Arial" panose="020B0604020202020204" pitchFamily="34" charset="0"/>
              </a:rPr>
              <a:t>are encouraged to engage with these documents and </a:t>
            </a:r>
            <a:r>
              <a:rPr lang="en-ZA" sz="1800" dirty="0" smtClean="0">
                <a:latin typeface="Arial" panose="020B0604020202020204" pitchFamily="34" charset="0"/>
                <a:cs typeface="Arial" panose="020B0604020202020204" pitchFamily="34" charset="0"/>
              </a:rPr>
              <a:t>should further approach these institutions </a:t>
            </a:r>
            <a:r>
              <a:rPr lang="en-ZA" sz="1800" dirty="0">
                <a:latin typeface="Arial" panose="020B0604020202020204" pitchFamily="34" charset="0"/>
                <a:cs typeface="Arial" panose="020B0604020202020204" pitchFamily="34" charset="0"/>
              </a:rPr>
              <a:t>for additional </a:t>
            </a:r>
            <a:r>
              <a:rPr lang="en-ZA" sz="1800" dirty="0" smtClean="0">
                <a:latin typeface="Arial" panose="020B0604020202020204" pitchFamily="34" charset="0"/>
                <a:cs typeface="Arial" panose="020B0604020202020204" pitchFamily="34" charset="0"/>
              </a:rPr>
              <a:t>information, guidance and support where necessary.</a:t>
            </a:r>
            <a:endParaRPr lang="en-ZA" sz="1800" dirty="0">
              <a:latin typeface="+mn-lt"/>
            </a:endParaRPr>
          </a:p>
          <a:p>
            <a:pPr marL="173038" indent="-173038" algn="just">
              <a:spcBef>
                <a:spcPts val="0"/>
              </a:spcBef>
              <a:buSzPct val="100000"/>
            </a:pPr>
            <a:r>
              <a:rPr lang="en-ZA" sz="1800" dirty="0" smtClean="0">
                <a:latin typeface="+mn-lt"/>
              </a:rPr>
              <a:t>The PSC is available to engage with EAs, HoDs and other relevant officials in their respective departments on issues addressed in the guide and additional department specific matters that would be of assistance to departments. </a:t>
            </a:r>
          </a:p>
        </p:txBody>
      </p:sp>
      <p:sp>
        <p:nvSpPr>
          <p:cNvPr id="4" name="Slide Number Placeholder 3"/>
          <p:cNvSpPr>
            <a:spLocks noGrp="1"/>
          </p:cNvSpPr>
          <p:nvPr>
            <p:ph type="sldNum" sz="quarter" idx="12"/>
          </p:nvPr>
        </p:nvSpPr>
        <p:spPr/>
        <p:txBody>
          <a:bodyPr/>
          <a:lstStyle/>
          <a:p>
            <a:pPr>
              <a:defRPr/>
            </a:pPr>
            <a:fld id="{4E9250B9-2D58-49F2-9994-51915C2C0244}" type="slidenum">
              <a:rPr lang="en-US" altLang="en-US" smtClean="0"/>
              <a:pPr>
                <a:defRPr/>
              </a:pPr>
              <a:t>29</a:t>
            </a:fld>
            <a:endParaRPr lang="en-US" altLang="en-US" dirty="0"/>
          </a:p>
        </p:txBody>
      </p:sp>
    </p:spTree>
    <p:extLst>
      <p:ext uri="{BB962C8B-B14F-4D97-AF65-F5344CB8AC3E}">
        <p14:creationId xmlns:p14="http://schemas.microsoft.com/office/powerpoint/2010/main" xmlns="" val="24886554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idx="4294967295"/>
          </p:nvPr>
        </p:nvSpPr>
        <p:spPr>
          <a:xfrm>
            <a:off x="493204" y="509378"/>
            <a:ext cx="8229600" cy="692150"/>
          </a:xfrm>
        </p:spPr>
        <p:txBody>
          <a:bodyPr/>
          <a:lstStyle/>
          <a:p>
            <a:r>
              <a:rPr lang="en-US" sz="2800" dirty="0" smtClean="0">
                <a:solidFill>
                  <a:srgbClr val="990000"/>
                </a:solidFill>
                <a:latin typeface="Arial Black" panose="020B0A04020102020204" pitchFamily="34" charset="0"/>
                <a:cs typeface="Arial" panose="020B0604020202020204" pitchFamily="34" charset="0"/>
              </a:rPr>
              <a:t>WHO ARE WE?</a:t>
            </a:r>
            <a:endParaRPr lang="en-ZA" sz="2800" dirty="0" smtClean="0">
              <a:solidFill>
                <a:srgbClr val="990000"/>
              </a:solidFill>
              <a:latin typeface="Arial Black" panose="020B0A04020102020204" pitchFamily="34" charset="0"/>
              <a:cs typeface="Arial" panose="020B0604020202020204" pitchFamily="34" charset="0"/>
            </a:endParaRPr>
          </a:p>
        </p:txBody>
      </p:sp>
      <p:sp>
        <p:nvSpPr>
          <p:cNvPr id="14339" name="Text Placeholder 2"/>
          <p:cNvSpPr>
            <a:spLocks noGrp="1"/>
          </p:cNvSpPr>
          <p:nvPr>
            <p:ph type="body" sz="half" idx="4294967295"/>
          </p:nvPr>
        </p:nvSpPr>
        <p:spPr>
          <a:xfrm>
            <a:off x="552845" y="1268760"/>
            <a:ext cx="5990289" cy="4896544"/>
          </a:xfrm>
        </p:spPr>
        <p:txBody>
          <a:bodyPr/>
          <a:lstStyle/>
          <a:p>
            <a:pPr algn="just">
              <a:spcBef>
                <a:spcPct val="0"/>
              </a:spcBef>
            </a:pPr>
            <a:r>
              <a:rPr lang="en-US" sz="1800" dirty="0" smtClean="0"/>
              <a:t>The </a:t>
            </a:r>
            <a:r>
              <a:rPr lang="en-US" sz="1800" dirty="0"/>
              <a:t>Public</a:t>
            </a:r>
            <a:r>
              <a:rPr lang="en-US" sz="1800" dirty="0" smtClean="0"/>
              <a:t> Service Commission is an </a:t>
            </a:r>
            <a:r>
              <a:rPr lang="en-US" sz="1800" b="1" dirty="0">
                <a:solidFill>
                  <a:srgbClr val="990000"/>
                </a:solidFill>
              </a:rPr>
              <a:t>independent </a:t>
            </a:r>
            <a:r>
              <a:rPr lang="en-US" sz="1800" b="1" dirty="0" smtClean="0">
                <a:solidFill>
                  <a:srgbClr val="990000"/>
                </a:solidFill>
              </a:rPr>
              <a:t>Constitutional body </a:t>
            </a:r>
            <a:r>
              <a:rPr lang="en-US" sz="1800" dirty="0" smtClean="0"/>
              <a:t>established </a:t>
            </a:r>
            <a:r>
              <a:rPr lang="en-US" sz="1800" dirty="0"/>
              <a:t>in terms of </a:t>
            </a:r>
            <a:r>
              <a:rPr lang="en-US" sz="1800" b="1" dirty="0">
                <a:solidFill>
                  <a:srgbClr val="990000"/>
                </a:solidFill>
              </a:rPr>
              <a:t>Chapter 10 </a:t>
            </a:r>
            <a:r>
              <a:rPr lang="en-US" sz="1800" b="1" dirty="0" smtClean="0">
                <a:solidFill>
                  <a:srgbClr val="990000"/>
                </a:solidFill>
              </a:rPr>
              <a:t>of </a:t>
            </a:r>
            <a:r>
              <a:rPr lang="en-US" sz="1800" b="1" dirty="0">
                <a:solidFill>
                  <a:srgbClr val="990000"/>
                </a:solidFill>
              </a:rPr>
              <a:t>the </a:t>
            </a:r>
            <a:r>
              <a:rPr lang="en-US" sz="1800" b="1" dirty="0" smtClean="0">
                <a:solidFill>
                  <a:srgbClr val="990000"/>
                </a:solidFill>
              </a:rPr>
              <a:t>Constitution</a:t>
            </a:r>
            <a:r>
              <a:rPr lang="en-US" sz="1800" b="1" dirty="0">
                <a:solidFill>
                  <a:srgbClr val="990000"/>
                </a:solidFill>
              </a:rPr>
              <a:t> </a:t>
            </a:r>
            <a:r>
              <a:rPr lang="en-US" sz="1800" dirty="0" smtClean="0"/>
              <a:t>to </a:t>
            </a:r>
            <a:r>
              <a:rPr lang="en-US" sz="1800" b="1" dirty="0" smtClean="0">
                <a:solidFill>
                  <a:srgbClr val="990000"/>
                </a:solidFill>
              </a:rPr>
              <a:t>promote the constitutional values and principles</a:t>
            </a:r>
            <a:r>
              <a:rPr lang="en-US" sz="1800" dirty="0" smtClean="0"/>
              <a:t>, especially those governing public administration set out in section 195 throughout the Public Service.</a:t>
            </a:r>
          </a:p>
          <a:p>
            <a:pPr algn="just">
              <a:spcBef>
                <a:spcPct val="0"/>
              </a:spcBef>
            </a:pPr>
            <a:r>
              <a:rPr lang="en-GB" sz="1800" dirty="0">
                <a:ea typeface="ＭＳ Ｐゴシック" pitchFamily="34" charset="-128"/>
              </a:rPr>
              <a:t>The PSC</a:t>
            </a:r>
            <a:r>
              <a:rPr lang="en-GB" altLang="en-US" sz="1800" dirty="0">
                <a:ea typeface="ＭＳ Ｐゴシック" pitchFamily="34" charset="-128"/>
              </a:rPr>
              <a:t>’</a:t>
            </a:r>
            <a:r>
              <a:rPr lang="en-GB" sz="1800" dirty="0">
                <a:ea typeface="ＭＳ Ｐゴシック" pitchFamily="34" charset="-128"/>
              </a:rPr>
              <a:t>s main objective is to provide effective </a:t>
            </a:r>
            <a:r>
              <a:rPr lang="en-GB" sz="1800" b="1" dirty="0">
                <a:solidFill>
                  <a:srgbClr val="990000"/>
                </a:solidFill>
                <a:ea typeface="ＭＳ Ｐゴシック" pitchFamily="34" charset="-128"/>
              </a:rPr>
              <a:t>technical oversight </a:t>
            </a:r>
            <a:r>
              <a:rPr lang="en-GB" sz="1800" dirty="0">
                <a:ea typeface="ＭＳ Ｐゴシック" pitchFamily="34" charset="-128"/>
              </a:rPr>
              <a:t>over the public service nationally and </a:t>
            </a:r>
            <a:r>
              <a:rPr lang="en-GB" sz="1800" dirty="0" smtClean="0">
                <a:ea typeface="ＭＳ Ｐゴシック" pitchFamily="34" charset="-128"/>
              </a:rPr>
              <a:t>provincially.</a:t>
            </a:r>
            <a:endParaRPr lang="en-GB" sz="1800" dirty="0">
              <a:ea typeface="ＭＳ Ｐゴシック" pitchFamily="34" charset="-128"/>
            </a:endParaRPr>
          </a:p>
          <a:p>
            <a:pPr algn="just">
              <a:spcBef>
                <a:spcPct val="0"/>
              </a:spcBef>
            </a:pPr>
            <a:r>
              <a:rPr lang="en-GB" sz="1800" dirty="0">
                <a:ea typeface="ＭＳ Ｐゴシック" pitchFamily="34" charset="-128"/>
              </a:rPr>
              <a:t>To this end, the PSC conducts </a:t>
            </a:r>
            <a:r>
              <a:rPr lang="en-GB" sz="1800" b="1" dirty="0">
                <a:solidFill>
                  <a:srgbClr val="990000"/>
                </a:solidFill>
                <a:ea typeface="ＭＳ Ｐゴシック" pitchFamily="34" charset="-128"/>
              </a:rPr>
              <a:t>evidence-based research</a:t>
            </a:r>
            <a:r>
              <a:rPr lang="en-GB" sz="1800" dirty="0">
                <a:ea typeface="ＭＳ Ｐゴシック" pitchFamily="34" charset="-128"/>
              </a:rPr>
              <a:t>, </a:t>
            </a:r>
            <a:r>
              <a:rPr lang="en-GB" sz="1800" dirty="0" smtClean="0">
                <a:ea typeface="ＭＳ Ｐゴシック" pitchFamily="34" charset="-128"/>
              </a:rPr>
              <a:t>investigations, inspections, monitoring </a:t>
            </a:r>
            <a:r>
              <a:rPr lang="en-GB" sz="1800" dirty="0">
                <a:ea typeface="ＭＳ Ｐゴシック" pitchFamily="34" charset="-128"/>
              </a:rPr>
              <a:t>and evaluation involving the gathering and collation of qualitative and quantitative data on public administration for use by the Legislatures and the </a:t>
            </a:r>
            <a:r>
              <a:rPr lang="en-GB" sz="1800" dirty="0" smtClean="0">
                <a:ea typeface="ＭＳ Ｐゴシック" pitchFamily="34" charset="-128"/>
              </a:rPr>
              <a:t>Executive.</a:t>
            </a:r>
          </a:p>
          <a:p>
            <a:pPr algn="just">
              <a:spcBef>
                <a:spcPct val="0"/>
              </a:spcBef>
            </a:pPr>
            <a:r>
              <a:rPr lang="en-GB" sz="1800" dirty="0">
                <a:ea typeface="ＭＳ Ｐゴシック" pitchFamily="34" charset="-128"/>
              </a:rPr>
              <a:t>The PSC is </a:t>
            </a:r>
            <a:r>
              <a:rPr lang="en-GB" sz="1800" b="1" dirty="0">
                <a:solidFill>
                  <a:srgbClr val="990000"/>
                </a:solidFill>
                <a:ea typeface="ＭＳ Ｐゴシック" pitchFamily="34" charset="-128"/>
              </a:rPr>
              <a:t>accountable to the National </a:t>
            </a:r>
            <a:r>
              <a:rPr lang="en-GB" sz="1800" b="1" dirty="0" smtClean="0">
                <a:solidFill>
                  <a:srgbClr val="990000"/>
                </a:solidFill>
                <a:ea typeface="ＭＳ Ｐゴシック" pitchFamily="34" charset="-128"/>
              </a:rPr>
              <a:t>Assembly.</a:t>
            </a:r>
            <a:endParaRPr lang="en-US" sz="1800" dirty="0"/>
          </a:p>
        </p:txBody>
      </p:sp>
      <p:sp>
        <p:nvSpPr>
          <p:cNvPr id="7" name="Rectangle 6"/>
          <p:cNvSpPr>
            <a:spLocks noChangeArrowheads="1"/>
          </p:cNvSpPr>
          <p:nvPr/>
        </p:nvSpPr>
        <p:spPr bwMode="auto">
          <a:xfrm>
            <a:off x="6543135" y="6245831"/>
            <a:ext cx="2133600" cy="476250"/>
          </a:xfrm>
          <a:prstGeom prst="rect">
            <a:avLst/>
          </a:prstGeom>
          <a:noFill/>
          <a:ln w="9525">
            <a:noFill/>
            <a:miter lim="800000"/>
            <a:headEnd/>
            <a:tailEnd/>
          </a:ln>
        </p:spPr>
        <p:txBody>
          <a:bodyPr/>
          <a:lstStyle/>
          <a:p>
            <a:pPr algn="r" eaLnBrk="0" hangingPunct="0"/>
            <a:r>
              <a:rPr lang="en-US" sz="1600" b="0" dirty="0" smtClean="0"/>
              <a:t>3</a:t>
            </a:r>
            <a:endParaRPr lang="en-US" sz="1600" b="0" dirty="0"/>
          </a:p>
        </p:txBody>
      </p:sp>
      <p:pic>
        <p:nvPicPr>
          <p:cNvPr id="3" name="Picture 2"/>
          <p:cNvPicPr>
            <a:picLocks noChangeAspect="1"/>
          </p:cNvPicPr>
          <p:nvPr/>
        </p:nvPicPr>
        <p:blipFill>
          <a:blip r:embed="rId3" cstate="print"/>
          <a:stretch>
            <a:fillRect/>
          </a:stretch>
        </p:blipFill>
        <p:spPr>
          <a:xfrm>
            <a:off x="6543135" y="1412776"/>
            <a:ext cx="2600866" cy="4150279"/>
          </a:xfrm>
          <a:prstGeom prst="rect">
            <a:avLst/>
          </a:prstGeom>
        </p:spPr>
      </p:pic>
    </p:spTree>
    <p:extLst>
      <p:ext uri="{BB962C8B-B14F-4D97-AF65-F5344CB8AC3E}">
        <p14:creationId xmlns:p14="http://schemas.microsoft.com/office/powerpoint/2010/main" xmlns="" val="124783011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endParaRPr lang="en-US" altLang="en-US" dirty="0" smtClean="0"/>
          </a:p>
        </p:txBody>
      </p:sp>
      <p:sp>
        <p:nvSpPr>
          <p:cNvPr id="38915" name="Content Placeholder 2"/>
          <p:cNvSpPr>
            <a:spLocks noGrp="1"/>
          </p:cNvSpPr>
          <p:nvPr>
            <p:ph idx="1"/>
          </p:nvPr>
        </p:nvSpPr>
        <p:spPr/>
        <p:txBody>
          <a:bodyPr/>
          <a:lstStyle/>
          <a:p>
            <a:endParaRPr lang="en-US" altLang="en-US" dirty="0" smtClean="0"/>
          </a:p>
        </p:txBody>
      </p:sp>
      <p:pic>
        <p:nvPicPr>
          <p:cNvPr id="38916" name="Picture 5"/>
          <p:cNvPicPr>
            <a:picLocks noChangeAspect="1"/>
          </p:cNvPicPr>
          <p:nvPr/>
        </p:nvPicPr>
        <p:blipFill>
          <a:blip r:embed="rId3" cstate="print">
            <a:extLst>
              <a:ext uri="{28A0092B-C50C-407E-A947-70E740481C1C}">
                <a14:useLocalDpi xmlns:a14="http://schemas.microsoft.com/office/drawing/2010/main" xmlns="" val="0"/>
              </a:ext>
            </a:extLst>
          </a:blip>
          <a:srcRect t="34808" r="1862"/>
          <a:stretch>
            <a:fillRect/>
          </a:stretch>
        </p:blipFill>
        <p:spPr bwMode="auto">
          <a:xfrm>
            <a:off x="0" y="0"/>
            <a:ext cx="9145588"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8917" name="Rectangle 6"/>
          <p:cNvSpPr>
            <a:spLocks noChangeArrowheads="1"/>
          </p:cNvSpPr>
          <p:nvPr/>
        </p:nvSpPr>
        <p:spPr bwMode="auto">
          <a:xfrm>
            <a:off x="2882900" y="1612900"/>
            <a:ext cx="3898900" cy="2308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MS PGothic" pitchFamily="34" charset="-128"/>
              </a:defRPr>
            </a:lvl1pPr>
            <a:lvl2pPr marL="742950" indent="-285750">
              <a:spcBef>
                <a:spcPct val="20000"/>
              </a:spcBef>
              <a:buChar char="–"/>
              <a:defRPr sz="2800">
                <a:solidFill>
                  <a:schemeClr val="tx1"/>
                </a:solidFill>
                <a:latin typeface="Arial" charset="0"/>
                <a:ea typeface="MS PGothic" pitchFamily="34" charset="-128"/>
              </a:defRPr>
            </a:lvl2pPr>
            <a:lvl3pPr marL="1143000" indent="-228600">
              <a:spcBef>
                <a:spcPct val="20000"/>
              </a:spcBef>
              <a:buChar char="•"/>
              <a:defRPr sz="2400">
                <a:solidFill>
                  <a:schemeClr val="tx1"/>
                </a:solidFill>
                <a:latin typeface="Arial" charset="0"/>
                <a:ea typeface="MS PGothic" pitchFamily="34" charset="-128"/>
              </a:defRPr>
            </a:lvl3pPr>
            <a:lvl4pPr marL="1600200" indent="-228600">
              <a:spcBef>
                <a:spcPct val="20000"/>
              </a:spcBef>
              <a:buChar char="–"/>
              <a:defRPr sz="2000">
                <a:solidFill>
                  <a:schemeClr val="tx1"/>
                </a:solidFill>
                <a:latin typeface="Arial" charset="0"/>
                <a:ea typeface="MS PGothic" pitchFamily="34" charset="-128"/>
              </a:defRPr>
            </a:lvl4pPr>
            <a:lvl5pPr marL="2057400" indent="-228600">
              <a:spcBef>
                <a:spcPct val="20000"/>
              </a:spcBef>
              <a:buChar char="»"/>
              <a:defRPr sz="2000">
                <a:solidFill>
                  <a:schemeClr val="tx1"/>
                </a:solidFill>
                <a:latin typeface="Arial" charset="0"/>
                <a:ea typeface="MS PGothic" pitchFamily="34" charset="-128"/>
              </a:defRPr>
            </a:lvl5pPr>
            <a:lvl6pPr marL="2514600" indent="-228600" eaLnBrk="0" fontAlgn="base" hangingPunct="0">
              <a:spcBef>
                <a:spcPct val="20000"/>
              </a:spcBef>
              <a:spcAft>
                <a:spcPct val="0"/>
              </a:spcAft>
              <a:buChar char="»"/>
              <a:defRPr sz="2000">
                <a:solidFill>
                  <a:schemeClr val="tx1"/>
                </a:solidFill>
                <a:latin typeface="Arial" charset="0"/>
                <a:ea typeface="MS PGothic" pitchFamily="34" charset="-128"/>
              </a:defRPr>
            </a:lvl6pPr>
            <a:lvl7pPr marL="2971800" indent="-228600" eaLnBrk="0" fontAlgn="base" hangingPunct="0">
              <a:spcBef>
                <a:spcPct val="20000"/>
              </a:spcBef>
              <a:spcAft>
                <a:spcPct val="0"/>
              </a:spcAft>
              <a:buChar char="»"/>
              <a:defRPr sz="2000">
                <a:solidFill>
                  <a:schemeClr val="tx1"/>
                </a:solidFill>
                <a:latin typeface="Arial" charset="0"/>
                <a:ea typeface="MS PGothic" pitchFamily="34" charset="-128"/>
              </a:defRPr>
            </a:lvl7pPr>
            <a:lvl8pPr marL="3429000" indent="-228600" eaLnBrk="0" fontAlgn="base" hangingPunct="0">
              <a:spcBef>
                <a:spcPct val="20000"/>
              </a:spcBef>
              <a:spcAft>
                <a:spcPct val="0"/>
              </a:spcAft>
              <a:buChar char="»"/>
              <a:defRPr sz="2000">
                <a:solidFill>
                  <a:schemeClr val="tx1"/>
                </a:solidFill>
                <a:latin typeface="Arial" charset="0"/>
                <a:ea typeface="MS PGothic" pitchFamily="34" charset="-128"/>
              </a:defRPr>
            </a:lvl8pPr>
            <a:lvl9pPr marL="3886200" indent="-228600" eaLnBrk="0" fontAlgn="base" hangingPunct="0">
              <a:spcBef>
                <a:spcPct val="20000"/>
              </a:spcBef>
              <a:spcAft>
                <a:spcPct val="0"/>
              </a:spcAft>
              <a:buChar char="»"/>
              <a:defRPr sz="2000">
                <a:solidFill>
                  <a:schemeClr val="tx1"/>
                </a:solidFill>
                <a:latin typeface="Arial" charset="0"/>
                <a:ea typeface="MS PGothic" pitchFamily="34" charset="-128"/>
              </a:defRPr>
            </a:lvl9pPr>
          </a:lstStyle>
          <a:p>
            <a:pPr>
              <a:spcBef>
                <a:spcPct val="0"/>
              </a:spcBef>
              <a:buFontTx/>
              <a:buNone/>
            </a:pPr>
            <a:r>
              <a:rPr lang="en-US" altLang="en-US" sz="7200" dirty="0">
                <a:solidFill>
                  <a:srgbClr val="FFFF99"/>
                </a:solidFill>
                <a:latin typeface="Monotype Corsiva" pitchFamily="66" charset="0"/>
              </a:rPr>
              <a:t>Thank you</a:t>
            </a:r>
          </a:p>
          <a:p>
            <a:pPr>
              <a:spcBef>
                <a:spcPct val="0"/>
              </a:spcBef>
              <a:buFontTx/>
              <a:buNone/>
            </a:pPr>
            <a:r>
              <a:rPr lang="en-US" altLang="en-US" sz="7200" dirty="0">
                <a:solidFill>
                  <a:srgbClr val="FFFF99"/>
                </a:solidFill>
                <a:latin typeface="Monotype Corsiva" pitchFamily="66" charset="0"/>
              </a:rPr>
              <a:t>Siyabonga</a:t>
            </a:r>
          </a:p>
        </p:txBody>
      </p:sp>
      <p:sp>
        <p:nvSpPr>
          <p:cNvPr id="8" name="Rectangle 7"/>
          <p:cNvSpPr>
            <a:spLocks noChangeArrowheads="1"/>
          </p:cNvSpPr>
          <p:nvPr/>
        </p:nvSpPr>
        <p:spPr bwMode="auto">
          <a:xfrm>
            <a:off x="936625" y="4781550"/>
            <a:ext cx="6864350" cy="1628775"/>
          </a:xfrm>
          <a:prstGeom prst="rect">
            <a:avLst/>
          </a:prstGeom>
          <a:noFill/>
          <a:ln>
            <a:noFill/>
          </a:ln>
          <a:extLst/>
        </p:spPr>
        <p:txBody>
          <a:bodyPr wrap="none" anchor="ctr"/>
          <a:lstStyle/>
          <a:p>
            <a:pPr algn="ctr">
              <a:defRPr/>
            </a:pPr>
            <a:r>
              <a:rPr lang="en-US" sz="2800" b="1" dirty="0">
                <a:solidFill>
                  <a:srgbClr val="FFFF99"/>
                </a:solidFill>
                <a:effectLst>
                  <a:outerShdw blurRad="38100" dist="38100" dir="2700000" algn="tl">
                    <a:srgbClr val="000000">
                      <a:alpha val="43137"/>
                    </a:srgbClr>
                  </a:outerShdw>
                </a:effectLst>
                <a:latin typeface="Monotype Corsiva" panose="03010101010201010101" pitchFamily="66" charset="0"/>
              </a:rPr>
              <a:t>PSC Website: </a:t>
            </a:r>
            <a:r>
              <a:rPr lang="en-US" sz="2800" b="1" dirty="0">
                <a:solidFill>
                  <a:schemeClr val="bg1"/>
                </a:solidFill>
                <a:effectLst>
                  <a:outerShdw blurRad="38100" dist="38100" dir="2700000" algn="tl">
                    <a:srgbClr val="000000">
                      <a:alpha val="43137"/>
                    </a:srgbClr>
                  </a:outerShdw>
                </a:effectLst>
                <a:latin typeface="Monotype Corsiva" panose="03010101010201010101" pitchFamily="66" charset="0"/>
              </a:rPr>
              <a:t>www.psc.gov.za</a:t>
            </a:r>
          </a:p>
          <a:p>
            <a:pPr algn="ctr">
              <a:defRPr/>
            </a:pPr>
            <a:r>
              <a:rPr lang="en-US" sz="2800" b="1" dirty="0">
                <a:solidFill>
                  <a:srgbClr val="FFFF99"/>
                </a:solidFill>
                <a:effectLst>
                  <a:outerShdw blurRad="38100" dist="38100" dir="2700000" algn="tl">
                    <a:srgbClr val="000000">
                      <a:alpha val="43137"/>
                    </a:srgbClr>
                  </a:outerShdw>
                </a:effectLst>
                <a:latin typeface="Monotype Corsiva" panose="03010101010201010101" pitchFamily="66" charset="0"/>
              </a:rPr>
              <a:t>National Anti-Corruption Hotline for the Public Service:  </a:t>
            </a:r>
          </a:p>
          <a:p>
            <a:pPr algn="ctr">
              <a:defRPr/>
            </a:pPr>
            <a:r>
              <a:rPr lang="en-US" sz="2800" b="1" dirty="0">
                <a:solidFill>
                  <a:srgbClr val="FFFF99"/>
                </a:solidFill>
                <a:effectLst>
                  <a:outerShdw blurRad="38100" dist="38100" dir="2700000" algn="tl">
                    <a:srgbClr val="000000">
                      <a:alpha val="43137"/>
                    </a:srgbClr>
                  </a:outerShdw>
                </a:effectLst>
                <a:latin typeface="Monotype Corsiva" panose="03010101010201010101" pitchFamily="66" charset="0"/>
              </a:rPr>
              <a:t>0800 701 701</a:t>
            </a:r>
          </a:p>
          <a:p>
            <a:pPr algn="ctr">
              <a:defRPr/>
            </a:pPr>
            <a:endParaRPr lang="en-US" sz="2800" b="1" dirty="0">
              <a:solidFill>
                <a:srgbClr val="FFFF99"/>
              </a:solidFill>
              <a:effectLst>
                <a:outerShdw blurRad="38100" dist="38100" dir="2700000" algn="tl">
                  <a:srgbClr val="000000">
                    <a:alpha val="43137"/>
                  </a:srgbClr>
                </a:outerShdw>
              </a:effectLst>
              <a:latin typeface="Monotype Corsiva" panose="03010101010201010101" pitchFamily="66" charset="0"/>
            </a:endParaRPr>
          </a:p>
        </p:txBody>
      </p:sp>
    </p:spTree>
    <p:extLst>
      <p:ext uri="{BB962C8B-B14F-4D97-AF65-F5344CB8AC3E}">
        <p14:creationId xmlns:p14="http://schemas.microsoft.com/office/powerpoint/2010/main" xmlns="" val="25607656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800" dirty="0" smtClean="0">
                <a:solidFill>
                  <a:srgbClr val="990000"/>
                </a:solidFill>
                <a:latin typeface="Arial Black" panose="020B0A04020102020204" pitchFamily="34" charset="0"/>
              </a:rPr>
              <a:t>PSC AREAS OF OVERSIGHT </a:t>
            </a:r>
            <a:endParaRPr lang="en-ZA" sz="2800" dirty="0">
              <a:solidFill>
                <a:srgbClr val="990000"/>
              </a:solidFill>
              <a:latin typeface="Arial Black" panose="020B0A04020102020204" pitchFamily="34" charset="0"/>
            </a:endParaRPr>
          </a:p>
        </p:txBody>
      </p:sp>
      <p:sp>
        <p:nvSpPr>
          <p:cNvPr id="3" name="Content Placeholder 2"/>
          <p:cNvSpPr>
            <a:spLocks noGrp="1"/>
          </p:cNvSpPr>
          <p:nvPr>
            <p:ph idx="1"/>
          </p:nvPr>
        </p:nvSpPr>
        <p:spPr/>
        <p:txBody>
          <a:bodyPr/>
          <a:lstStyle/>
          <a:p>
            <a:pPr marL="285750" lvl="0" indent="-285750">
              <a:buFont typeface="Arial" pitchFamily="34" charset="0"/>
              <a:buChar char="•"/>
              <a:defRPr/>
            </a:pPr>
            <a:r>
              <a:rPr lang="en-ZA" sz="1800" dirty="0">
                <a:solidFill>
                  <a:srgbClr val="000000"/>
                </a:solidFill>
                <a:latin typeface="Arial"/>
              </a:rPr>
              <a:t>The Constitutional oversight mandate of </a:t>
            </a:r>
            <a:r>
              <a:rPr lang="en-ZA" sz="1800" dirty="0" smtClean="0">
                <a:solidFill>
                  <a:srgbClr val="000000"/>
                </a:solidFill>
                <a:latin typeface="Arial"/>
              </a:rPr>
              <a:t>the PSC </a:t>
            </a:r>
            <a:r>
              <a:rPr lang="en-ZA" sz="1800" dirty="0">
                <a:solidFill>
                  <a:srgbClr val="000000"/>
                </a:solidFill>
                <a:latin typeface="Arial"/>
              </a:rPr>
              <a:t>is wide and, in summary, covers the following areas:</a:t>
            </a:r>
          </a:p>
          <a:p>
            <a:pPr marL="628650" lvl="1" algn="just">
              <a:buFont typeface="Wingdings" panose="05000000000000000000" pitchFamily="2" charset="2"/>
              <a:buChar char="ü"/>
            </a:pPr>
            <a:r>
              <a:rPr lang="en-ZA" sz="1800" b="1" dirty="0">
                <a:solidFill>
                  <a:srgbClr val="990000"/>
                </a:solidFill>
                <a:latin typeface="Arial"/>
              </a:rPr>
              <a:t>Organisation</a:t>
            </a:r>
            <a:r>
              <a:rPr lang="en-ZA" sz="1800" dirty="0">
                <a:solidFill>
                  <a:srgbClr val="000000"/>
                </a:solidFill>
                <a:latin typeface="Arial"/>
              </a:rPr>
              <a:t> of the </a:t>
            </a:r>
            <a:r>
              <a:rPr lang="en-ZA" sz="1800" dirty="0" smtClean="0">
                <a:solidFill>
                  <a:srgbClr val="000000"/>
                </a:solidFill>
                <a:latin typeface="Arial"/>
              </a:rPr>
              <a:t>Public </a:t>
            </a:r>
            <a:r>
              <a:rPr lang="en-ZA" sz="1800" dirty="0">
                <a:solidFill>
                  <a:srgbClr val="000000"/>
                </a:solidFill>
                <a:latin typeface="Arial"/>
              </a:rPr>
              <a:t>S</a:t>
            </a:r>
            <a:r>
              <a:rPr lang="en-ZA" sz="1800" dirty="0" smtClean="0">
                <a:solidFill>
                  <a:srgbClr val="000000"/>
                </a:solidFill>
                <a:latin typeface="Arial"/>
              </a:rPr>
              <a:t>ervice </a:t>
            </a:r>
            <a:r>
              <a:rPr lang="en-ZA" sz="1800" dirty="0">
                <a:solidFill>
                  <a:srgbClr val="000000"/>
                </a:solidFill>
                <a:latin typeface="Arial"/>
              </a:rPr>
              <a:t>(the structural arrangements of departments in the Public Service</a:t>
            </a:r>
            <a:r>
              <a:rPr lang="en-ZA" sz="1800" dirty="0" smtClean="0">
                <a:solidFill>
                  <a:srgbClr val="000000"/>
                </a:solidFill>
                <a:latin typeface="Arial"/>
              </a:rPr>
              <a:t>).</a:t>
            </a:r>
            <a:endParaRPr lang="en-ZA" sz="1800" dirty="0">
              <a:solidFill>
                <a:srgbClr val="000000"/>
              </a:solidFill>
              <a:latin typeface="Arial"/>
            </a:endParaRPr>
          </a:p>
          <a:p>
            <a:pPr marL="628650" lvl="1" algn="just">
              <a:buFont typeface="Wingdings" panose="05000000000000000000" pitchFamily="2" charset="2"/>
              <a:buChar char="ü"/>
            </a:pPr>
            <a:r>
              <a:rPr lang="en-ZA" sz="1800" b="1" dirty="0">
                <a:solidFill>
                  <a:srgbClr val="990000"/>
                </a:solidFill>
                <a:latin typeface="Arial"/>
              </a:rPr>
              <a:t>Administration</a:t>
            </a:r>
            <a:r>
              <a:rPr lang="en-ZA" sz="1800" dirty="0">
                <a:solidFill>
                  <a:srgbClr val="000000"/>
                </a:solidFill>
                <a:latin typeface="Arial"/>
              </a:rPr>
              <a:t> of the </a:t>
            </a:r>
            <a:r>
              <a:rPr lang="en-ZA" sz="1800" dirty="0" smtClean="0">
                <a:solidFill>
                  <a:srgbClr val="000000"/>
                </a:solidFill>
                <a:latin typeface="Arial"/>
              </a:rPr>
              <a:t>Public </a:t>
            </a:r>
            <a:r>
              <a:rPr lang="en-ZA" sz="1800" dirty="0">
                <a:solidFill>
                  <a:srgbClr val="000000"/>
                </a:solidFill>
                <a:latin typeface="Arial"/>
              </a:rPr>
              <a:t>S</a:t>
            </a:r>
            <a:r>
              <a:rPr lang="en-ZA" sz="1800" dirty="0" smtClean="0">
                <a:solidFill>
                  <a:srgbClr val="000000"/>
                </a:solidFill>
                <a:latin typeface="Arial"/>
              </a:rPr>
              <a:t>ervice </a:t>
            </a:r>
            <a:r>
              <a:rPr lang="en-ZA" sz="1800" dirty="0">
                <a:solidFill>
                  <a:srgbClr val="000000"/>
                </a:solidFill>
                <a:latin typeface="Arial"/>
              </a:rPr>
              <a:t>(all the procedures, policy frameworks, accountability mechanisms, etc. that ensure the functioning of the Public Service</a:t>
            </a:r>
            <a:r>
              <a:rPr lang="en-ZA" sz="1800" dirty="0" smtClean="0">
                <a:solidFill>
                  <a:srgbClr val="000000"/>
                </a:solidFill>
                <a:latin typeface="Arial"/>
              </a:rPr>
              <a:t>).</a:t>
            </a:r>
            <a:endParaRPr lang="en-ZA" sz="1800" dirty="0">
              <a:solidFill>
                <a:srgbClr val="000000"/>
              </a:solidFill>
              <a:latin typeface="Arial"/>
            </a:endParaRPr>
          </a:p>
          <a:p>
            <a:pPr marL="628650" lvl="1" algn="just">
              <a:buFont typeface="Wingdings" panose="05000000000000000000" pitchFamily="2" charset="2"/>
              <a:buChar char="ü"/>
            </a:pPr>
            <a:r>
              <a:rPr lang="en-ZA" sz="1800" b="1" dirty="0">
                <a:solidFill>
                  <a:srgbClr val="990000"/>
                </a:solidFill>
                <a:latin typeface="Arial"/>
              </a:rPr>
              <a:t>Personnel</a:t>
            </a:r>
            <a:r>
              <a:rPr lang="en-ZA" sz="1800" dirty="0">
                <a:solidFill>
                  <a:srgbClr val="000000"/>
                </a:solidFill>
                <a:latin typeface="Arial"/>
              </a:rPr>
              <a:t> </a:t>
            </a:r>
            <a:r>
              <a:rPr lang="en-ZA" sz="1800" dirty="0" smtClean="0">
                <a:solidFill>
                  <a:srgbClr val="000000"/>
                </a:solidFill>
                <a:latin typeface="Arial"/>
              </a:rPr>
              <a:t>procedures and practices </a:t>
            </a:r>
            <a:r>
              <a:rPr lang="en-ZA" sz="1800" dirty="0">
                <a:solidFill>
                  <a:srgbClr val="000000"/>
                </a:solidFill>
                <a:latin typeface="Arial"/>
              </a:rPr>
              <a:t>of the </a:t>
            </a:r>
            <a:r>
              <a:rPr lang="en-ZA" sz="1800" dirty="0" smtClean="0">
                <a:solidFill>
                  <a:srgbClr val="000000"/>
                </a:solidFill>
                <a:latin typeface="Arial"/>
              </a:rPr>
              <a:t>Public </a:t>
            </a:r>
            <a:r>
              <a:rPr lang="en-ZA" sz="1800" dirty="0">
                <a:solidFill>
                  <a:srgbClr val="000000"/>
                </a:solidFill>
                <a:latin typeface="Arial"/>
              </a:rPr>
              <a:t>S</a:t>
            </a:r>
            <a:r>
              <a:rPr lang="en-ZA" sz="1800" dirty="0" smtClean="0">
                <a:solidFill>
                  <a:srgbClr val="000000"/>
                </a:solidFill>
                <a:latin typeface="Arial"/>
              </a:rPr>
              <a:t>ervice </a:t>
            </a:r>
            <a:r>
              <a:rPr lang="en-ZA" sz="1800" dirty="0">
                <a:solidFill>
                  <a:srgbClr val="000000"/>
                </a:solidFill>
                <a:latin typeface="Arial"/>
              </a:rPr>
              <a:t>(e.g. recruitment, transfers, promotions and dismissals</a:t>
            </a:r>
            <a:r>
              <a:rPr lang="en-ZA" sz="1800" dirty="0" smtClean="0">
                <a:solidFill>
                  <a:srgbClr val="000000"/>
                </a:solidFill>
                <a:latin typeface="Arial"/>
              </a:rPr>
              <a:t>).</a:t>
            </a:r>
            <a:endParaRPr lang="en-ZA" sz="1800" dirty="0">
              <a:solidFill>
                <a:srgbClr val="000000"/>
              </a:solidFill>
              <a:latin typeface="Arial"/>
            </a:endParaRPr>
          </a:p>
          <a:p>
            <a:pPr marL="628650" lvl="1" algn="just">
              <a:buFont typeface="Wingdings" panose="05000000000000000000" pitchFamily="2" charset="2"/>
              <a:buChar char="ü"/>
            </a:pPr>
            <a:r>
              <a:rPr lang="en-ZA" sz="1800" b="1" dirty="0">
                <a:solidFill>
                  <a:srgbClr val="990000"/>
                </a:solidFill>
                <a:latin typeface="Arial"/>
              </a:rPr>
              <a:t>Public administration </a:t>
            </a:r>
            <a:r>
              <a:rPr lang="en-ZA" sz="1800" dirty="0">
                <a:solidFill>
                  <a:srgbClr val="000000"/>
                </a:solidFill>
                <a:latin typeface="Arial"/>
              </a:rPr>
              <a:t>practices (all the functions and activities executed by the Public Service to provide a service to the people</a:t>
            </a:r>
            <a:r>
              <a:rPr lang="en-ZA" sz="1800" dirty="0" smtClean="0">
                <a:solidFill>
                  <a:srgbClr val="000000"/>
                </a:solidFill>
                <a:latin typeface="Arial"/>
              </a:rPr>
              <a:t>).</a:t>
            </a:r>
            <a:endParaRPr lang="en-ZA" sz="1800" dirty="0">
              <a:solidFill>
                <a:srgbClr val="000000"/>
              </a:solidFill>
              <a:latin typeface="Arial"/>
            </a:endParaRPr>
          </a:p>
          <a:p>
            <a:pPr marL="628650" lvl="1" algn="just">
              <a:buFont typeface="Wingdings" panose="05000000000000000000" pitchFamily="2" charset="2"/>
              <a:buChar char="ü"/>
            </a:pPr>
            <a:r>
              <a:rPr lang="en-ZA" sz="1800" dirty="0">
                <a:solidFill>
                  <a:srgbClr val="000000"/>
                </a:solidFill>
                <a:latin typeface="Arial"/>
              </a:rPr>
              <a:t>Adherence to </a:t>
            </a:r>
            <a:r>
              <a:rPr lang="en-ZA" sz="1800" b="1" dirty="0">
                <a:solidFill>
                  <a:srgbClr val="990000"/>
                </a:solidFill>
                <a:latin typeface="Arial"/>
              </a:rPr>
              <a:t>applicable procedures </a:t>
            </a:r>
            <a:r>
              <a:rPr lang="en-ZA" sz="1800" dirty="0">
                <a:solidFill>
                  <a:srgbClr val="000000"/>
                </a:solidFill>
                <a:latin typeface="Arial"/>
              </a:rPr>
              <a:t>in the </a:t>
            </a:r>
            <a:r>
              <a:rPr lang="en-ZA" sz="1800" dirty="0" smtClean="0">
                <a:solidFill>
                  <a:srgbClr val="000000"/>
                </a:solidFill>
                <a:latin typeface="Arial"/>
              </a:rPr>
              <a:t>Public </a:t>
            </a:r>
            <a:r>
              <a:rPr lang="en-ZA" sz="1800" dirty="0">
                <a:solidFill>
                  <a:srgbClr val="000000"/>
                </a:solidFill>
                <a:latin typeface="Arial"/>
              </a:rPr>
              <a:t>S</a:t>
            </a:r>
            <a:r>
              <a:rPr lang="en-ZA" sz="1800" dirty="0" smtClean="0">
                <a:solidFill>
                  <a:srgbClr val="000000"/>
                </a:solidFill>
                <a:latin typeface="Arial"/>
              </a:rPr>
              <a:t>ervice </a:t>
            </a:r>
            <a:r>
              <a:rPr lang="en-ZA" sz="1800" dirty="0">
                <a:solidFill>
                  <a:srgbClr val="000000"/>
                </a:solidFill>
                <a:latin typeface="Arial"/>
              </a:rPr>
              <a:t>(compliance with the letter and law of prescribed rules / polices / procedures</a:t>
            </a:r>
            <a:r>
              <a:rPr lang="en-ZA" sz="1800" dirty="0" smtClean="0">
                <a:solidFill>
                  <a:srgbClr val="000000"/>
                </a:solidFill>
                <a:latin typeface="Arial"/>
              </a:rPr>
              <a:t>).</a:t>
            </a:r>
            <a:endParaRPr lang="en-ZA" sz="1800" dirty="0">
              <a:solidFill>
                <a:srgbClr val="000000"/>
              </a:solidFill>
              <a:latin typeface="Arial"/>
            </a:endParaRPr>
          </a:p>
          <a:p>
            <a:pPr marL="628650" lvl="1" algn="just">
              <a:buFont typeface="Wingdings" panose="05000000000000000000" pitchFamily="2" charset="2"/>
              <a:buChar char="ü"/>
            </a:pPr>
            <a:r>
              <a:rPr lang="en-ZA" sz="1800" dirty="0">
                <a:solidFill>
                  <a:srgbClr val="000000"/>
                </a:solidFill>
                <a:latin typeface="Arial"/>
              </a:rPr>
              <a:t>The extent to which the </a:t>
            </a:r>
            <a:r>
              <a:rPr lang="en-ZA" sz="1800" b="1" dirty="0">
                <a:solidFill>
                  <a:srgbClr val="990000"/>
                </a:solidFill>
                <a:latin typeface="Arial"/>
              </a:rPr>
              <a:t>values and principles </a:t>
            </a:r>
            <a:r>
              <a:rPr lang="en-ZA" sz="1800" dirty="0">
                <a:solidFill>
                  <a:srgbClr val="000000"/>
                </a:solidFill>
                <a:latin typeface="Arial"/>
              </a:rPr>
              <a:t>set out in section 195 of the Constitution are complied </a:t>
            </a:r>
            <a:r>
              <a:rPr lang="en-ZA" sz="1800" dirty="0" smtClean="0">
                <a:solidFill>
                  <a:srgbClr val="000000"/>
                </a:solidFill>
                <a:latin typeface="Arial"/>
              </a:rPr>
              <a:t>with.</a:t>
            </a:r>
            <a:endParaRPr lang="en-ZA" sz="1800" dirty="0">
              <a:solidFill>
                <a:srgbClr val="000000"/>
              </a:solidFill>
              <a:latin typeface="Arial"/>
            </a:endParaRPr>
          </a:p>
          <a:p>
            <a:endParaRPr lang="en-ZA" dirty="0"/>
          </a:p>
        </p:txBody>
      </p:sp>
      <p:sp>
        <p:nvSpPr>
          <p:cNvPr id="4" name="Slide Number Placeholder 3"/>
          <p:cNvSpPr>
            <a:spLocks noGrp="1"/>
          </p:cNvSpPr>
          <p:nvPr>
            <p:ph type="sldNum" sz="quarter" idx="12"/>
          </p:nvPr>
        </p:nvSpPr>
        <p:spPr/>
        <p:txBody>
          <a:bodyPr/>
          <a:lstStyle/>
          <a:p>
            <a:pPr>
              <a:defRPr/>
            </a:pPr>
            <a:fld id="{4E9250B9-2D58-49F2-9994-51915C2C0244}" type="slidenum">
              <a:rPr lang="en-US" altLang="en-US" smtClean="0"/>
              <a:pPr>
                <a:defRPr/>
              </a:pPr>
              <a:t>4</a:t>
            </a:fld>
            <a:endParaRPr lang="en-US" altLang="en-US" dirty="0"/>
          </a:p>
        </p:txBody>
      </p:sp>
    </p:spTree>
    <p:extLst>
      <p:ext uri="{BB962C8B-B14F-4D97-AF65-F5344CB8AC3E}">
        <p14:creationId xmlns:p14="http://schemas.microsoft.com/office/powerpoint/2010/main" xmlns="" val="5905798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68760"/>
            <a:ext cx="8229600" cy="4976465"/>
          </a:xfrm>
        </p:spPr>
        <p:txBody>
          <a:bodyPr/>
          <a:lstStyle/>
          <a:p>
            <a:pPr algn="just">
              <a:lnSpc>
                <a:spcPct val="114000"/>
              </a:lnSpc>
              <a:spcBef>
                <a:spcPts val="0"/>
              </a:spcBef>
            </a:pPr>
            <a:r>
              <a:rPr lang="en-ZA" sz="1800" dirty="0">
                <a:latin typeface="+mn-lt"/>
                <a:cs typeface="Arial" panose="020B0604020202020204" pitchFamily="34" charset="0"/>
              </a:rPr>
              <a:t>The need to develop the </a:t>
            </a:r>
            <a:r>
              <a:rPr lang="en-ZA" sz="1800" dirty="0" smtClean="0">
                <a:latin typeface="+mn-lt"/>
                <a:cs typeface="Arial" panose="020B0604020202020204" pitchFamily="34" charset="0"/>
              </a:rPr>
              <a:t>Guide was informed </a:t>
            </a:r>
            <a:r>
              <a:rPr lang="en-ZA" sz="1800" dirty="0">
                <a:latin typeface="+mn-lt"/>
                <a:cs typeface="Arial" panose="020B0604020202020204" pitchFamily="34" charset="0"/>
              </a:rPr>
              <a:t>by findings from monitoring and research studies by the PSC, </a:t>
            </a:r>
            <a:r>
              <a:rPr lang="en-ZA" sz="1800" dirty="0" smtClean="0">
                <a:latin typeface="+mn-lt"/>
                <a:cs typeface="Arial" panose="020B0604020202020204" pitchFamily="34" charset="0"/>
              </a:rPr>
              <a:t>which </a:t>
            </a:r>
            <a:r>
              <a:rPr lang="en-ZA" sz="1800" dirty="0">
                <a:latin typeface="+mn-lt"/>
                <a:cs typeface="Arial" panose="020B0604020202020204" pitchFamily="34" charset="0"/>
              </a:rPr>
              <a:t>revealed </a:t>
            </a:r>
            <a:r>
              <a:rPr lang="en-ZA" sz="1800" dirty="0" smtClean="0">
                <a:latin typeface="+mn-lt"/>
                <a:cs typeface="Arial" panose="020B0604020202020204" pitchFamily="34" charset="0"/>
              </a:rPr>
              <a:t>that-</a:t>
            </a:r>
          </a:p>
          <a:p>
            <a:pPr lvl="1" algn="just">
              <a:lnSpc>
                <a:spcPct val="114000"/>
              </a:lnSpc>
              <a:spcBef>
                <a:spcPts val="0"/>
              </a:spcBef>
              <a:buFont typeface="Wingdings" panose="05000000000000000000" pitchFamily="2" charset="2"/>
              <a:buChar char="ü"/>
            </a:pPr>
            <a:r>
              <a:rPr lang="en-ZA" sz="1800" dirty="0" smtClean="0">
                <a:latin typeface="+mn-lt"/>
                <a:cs typeface="Arial" panose="020B0604020202020204" pitchFamily="34" charset="0"/>
              </a:rPr>
              <a:t>Some Heads of Departments (HoDs) who </a:t>
            </a:r>
            <a:r>
              <a:rPr lang="en-ZA" sz="1800" dirty="0">
                <a:latin typeface="+mn-lt"/>
                <a:cs typeface="Arial" panose="020B0604020202020204" pitchFamily="34" charset="0"/>
              </a:rPr>
              <a:t>are recruited from sectors outside </a:t>
            </a:r>
            <a:r>
              <a:rPr lang="en-ZA" sz="1800" dirty="0" smtClean="0">
                <a:latin typeface="+mn-lt"/>
                <a:cs typeface="Arial" panose="020B0604020202020204" pitchFamily="34" charset="0"/>
              </a:rPr>
              <a:t>government </a:t>
            </a:r>
            <a:r>
              <a:rPr lang="en-ZA" sz="1800" dirty="0">
                <a:latin typeface="+mn-lt"/>
                <a:cs typeface="Arial" panose="020B0604020202020204" pitchFamily="34" charset="0"/>
              </a:rPr>
              <a:t>have </a:t>
            </a:r>
            <a:r>
              <a:rPr lang="en-ZA" sz="1800" b="1" dirty="0">
                <a:solidFill>
                  <a:srgbClr val="990000"/>
                </a:solidFill>
                <a:latin typeface="+mn-lt"/>
                <a:cs typeface="Arial" panose="020B0604020202020204" pitchFamily="34" charset="0"/>
              </a:rPr>
              <a:t>limited </a:t>
            </a:r>
            <a:r>
              <a:rPr lang="en-ZA" sz="1800" b="1" dirty="0" smtClean="0">
                <a:solidFill>
                  <a:srgbClr val="990000"/>
                </a:solidFill>
                <a:latin typeface="+mn-lt"/>
                <a:cs typeface="Arial" panose="020B0604020202020204" pitchFamily="34" charset="0"/>
              </a:rPr>
              <a:t>knowledge </a:t>
            </a:r>
            <a:r>
              <a:rPr lang="en-ZA" sz="1800" b="1" dirty="0">
                <a:solidFill>
                  <a:srgbClr val="990000"/>
                </a:solidFill>
                <a:latin typeface="+mn-lt"/>
                <a:cs typeface="Arial" panose="020B0604020202020204" pitchFamily="34" charset="0"/>
              </a:rPr>
              <a:t>of the functioning </a:t>
            </a:r>
            <a:r>
              <a:rPr lang="en-ZA" sz="1800" dirty="0">
                <a:latin typeface="+mn-lt"/>
                <a:cs typeface="Arial" panose="020B0604020202020204" pitchFamily="34" charset="0"/>
              </a:rPr>
              <a:t>of the Public </a:t>
            </a:r>
            <a:r>
              <a:rPr lang="en-ZA" sz="1800" dirty="0" smtClean="0">
                <a:latin typeface="+mn-lt"/>
                <a:cs typeface="Arial" panose="020B0604020202020204" pitchFamily="34" charset="0"/>
              </a:rPr>
              <a:t>Service</a:t>
            </a:r>
          </a:p>
          <a:p>
            <a:pPr lvl="1" algn="just">
              <a:lnSpc>
                <a:spcPct val="114000"/>
              </a:lnSpc>
              <a:spcBef>
                <a:spcPts val="0"/>
              </a:spcBef>
              <a:buFont typeface="Wingdings" panose="05000000000000000000" pitchFamily="2" charset="2"/>
              <a:buChar char="ü"/>
            </a:pPr>
            <a:r>
              <a:rPr lang="en-ZA" sz="1800" dirty="0" smtClean="0">
                <a:latin typeface="+mn-lt"/>
                <a:cs typeface="Arial" panose="020B0604020202020204" pitchFamily="34" charset="0"/>
              </a:rPr>
              <a:t>the </a:t>
            </a:r>
            <a:r>
              <a:rPr lang="en-ZA" sz="1800" dirty="0">
                <a:latin typeface="+mn-lt"/>
                <a:cs typeface="Arial" panose="020B0604020202020204" pitchFamily="34" charset="0"/>
              </a:rPr>
              <a:t>termination of contracts of some HoDs by </a:t>
            </a:r>
            <a:r>
              <a:rPr lang="en-ZA" sz="1800" dirty="0" smtClean="0">
                <a:latin typeface="+mn-lt"/>
                <a:cs typeface="Arial" panose="020B0604020202020204" pitchFamily="34" charset="0"/>
              </a:rPr>
              <a:t>their Executive Authorities (EAs) </a:t>
            </a:r>
            <a:r>
              <a:rPr lang="en-ZA" sz="1800" dirty="0">
                <a:latin typeface="+mn-lt"/>
                <a:cs typeface="Arial" panose="020B0604020202020204" pitchFamily="34" charset="0"/>
              </a:rPr>
              <a:t>has </a:t>
            </a:r>
            <a:r>
              <a:rPr lang="en-ZA" sz="1800" dirty="0" smtClean="0">
                <a:latin typeface="+mn-lt"/>
                <a:cs typeface="Arial" panose="020B0604020202020204" pitchFamily="34" charset="0"/>
              </a:rPr>
              <a:t>created </a:t>
            </a:r>
            <a:r>
              <a:rPr lang="en-ZA" sz="1800" b="1" dirty="0">
                <a:solidFill>
                  <a:srgbClr val="990000"/>
                </a:solidFill>
                <a:latin typeface="+mn-lt"/>
                <a:cs typeface="Arial" panose="020B0604020202020204" pitchFamily="34" charset="0"/>
              </a:rPr>
              <a:t>disruptions in the operations and functionality of some </a:t>
            </a:r>
            <a:r>
              <a:rPr lang="en-ZA" sz="1800" b="1" dirty="0" smtClean="0">
                <a:solidFill>
                  <a:srgbClr val="990000"/>
                </a:solidFill>
                <a:latin typeface="+mn-lt"/>
                <a:cs typeface="Arial" panose="020B0604020202020204" pitchFamily="34" charset="0"/>
              </a:rPr>
              <a:t>departments</a:t>
            </a:r>
          </a:p>
          <a:p>
            <a:pPr lvl="1" algn="just">
              <a:lnSpc>
                <a:spcPct val="114000"/>
              </a:lnSpc>
              <a:spcBef>
                <a:spcPts val="0"/>
              </a:spcBef>
              <a:buFont typeface="Wingdings" panose="05000000000000000000" pitchFamily="2" charset="2"/>
              <a:buChar char="ü"/>
            </a:pPr>
            <a:r>
              <a:rPr lang="en-ZA" sz="1800" dirty="0" smtClean="0">
                <a:latin typeface="+mn-lt"/>
                <a:cs typeface="Arial" panose="020B0604020202020204" pitchFamily="34" charset="0"/>
              </a:rPr>
              <a:t>a </a:t>
            </a:r>
            <a:r>
              <a:rPr lang="en-ZA" sz="1800" b="1" dirty="0" smtClean="0">
                <a:solidFill>
                  <a:srgbClr val="990000"/>
                </a:solidFill>
                <a:latin typeface="+mn-lt"/>
                <a:cs typeface="Arial" panose="020B0604020202020204" pitchFamily="34" charset="0"/>
              </a:rPr>
              <a:t>lack of knowledge </a:t>
            </a:r>
            <a:r>
              <a:rPr lang="en-ZA" sz="1800" dirty="0" smtClean="0">
                <a:latin typeface="+mn-lt"/>
                <a:cs typeface="Arial" panose="020B0604020202020204" pitchFamily="34" charset="0"/>
              </a:rPr>
              <a:t>of prevailing legislation and </a:t>
            </a:r>
            <a:r>
              <a:rPr lang="en-ZA" sz="1800" b="1" dirty="0" smtClean="0">
                <a:solidFill>
                  <a:srgbClr val="990000"/>
                </a:solidFill>
                <a:latin typeface="+mn-lt"/>
                <a:cs typeface="Arial" panose="020B0604020202020204" pitchFamily="34" charset="0"/>
              </a:rPr>
              <a:t>non-alignment</a:t>
            </a:r>
            <a:r>
              <a:rPr lang="en-ZA" sz="1800" dirty="0" smtClean="0">
                <a:latin typeface="+mn-lt"/>
                <a:cs typeface="Arial" panose="020B0604020202020204" pitchFamily="34" charset="0"/>
              </a:rPr>
              <a:t> of prescripts have resulted in </a:t>
            </a:r>
            <a:r>
              <a:rPr lang="en-ZA" sz="1800" b="1" dirty="0" smtClean="0">
                <a:solidFill>
                  <a:srgbClr val="990000"/>
                </a:solidFill>
                <a:latin typeface="+mn-lt"/>
                <a:cs typeface="Arial" panose="020B0604020202020204" pitchFamily="34" charset="0"/>
              </a:rPr>
              <a:t>confusion</a:t>
            </a:r>
            <a:r>
              <a:rPr lang="en-ZA" sz="1800" dirty="0" smtClean="0">
                <a:latin typeface="+mn-lt"/>
                <a:cs typeface="Arial" panose="020B0604020202020204" pitchFamily="34" charset="0"/>
              </a:rPr>
              <a:t> and </a:t>
            </a:r>
            <a:r>
              <a:rPr lang="en-ZA" sz="1800" b="1" dirty="0" smtClean="0">
                <a:solidFill>
                  <a:srgbClr val="990000"/>
                </a:solidFill>
                <a:latin typeface="+mn-lt"/>
                <a:cs typeface="Arial" panose="020B0604020202020204" pitchFamily="34" charset="0"/>
              </a:rPr>
              <a:t>litigation</a:t>
            </a:r>
            <a:r>
              <a:rPr lang="en-ZA" sz="1800" dirty="0" smtClean="0">
                <a:latin typeface="+mn-lt"/>
                <a:cs typeface="Arial" panose="020B0604020202020204" pitchFamily="34" charset="0"/>
              </a:rPr>
              <a:t> between EAs and HoDs and could possibly have been prevented</a:t>
            </a:r>
            <a:endParaRPr lang="en-ZA" sz="1800" dirty="0">
              <a:latin typeface="+mn-lt"/>
              <a:cs typeface="Arial" panose="020B0604020202020204" pitchFamily="34" charset="0"/>
            </a:endParaRPr>
          </a:p>
          <a:p>
            <a:pPr algn="just">
              <a:lnSpc>
                <a:spcPct val="114000"/>
              </a:lnSpc>
              <a:spcBef>
                <a:spcPts val="0"/>
              </a:spcBef>
            </a:pPr>
            <a:r>
              <a:rPr lang="en-ZA" sz="1800" dirty="0" smtClean="0">
                <a:latin typeface="+mn-lt"/>
                <a:cs typeface="Arial" panose="020B0604020202020204" pitchFamily="34" charset="0"/>
              </a:rPr>
              <a:t>It </a:t>
            </a:r>
            <a:r>
              <a:rPr lang="en-ZA" sz="1800" dirty="0">
                <a:latin typeface="+mn-lt"/>
                <a:cs typeface="Arial" panose="020B0604020202020204" pitchFamily="34" charset="0"/>
              </a:rPr>
              <a:t>is against </a:t>
            </a:r>
            <a:r>
              <a:rPr lang="en-ZA" sz="1800" dirty="0" smtClean="0">
                <a:latin typeface="+mn-lt"/>
                <a:cs typeface="Arial" panose="020B0604020202020204" pitchFamily="34" charset="0"/>
              </a:rPr>
              <a:t>this background that </a:t>
            </a:r>
            <a:r>
              <a:rPr lang="en-ZA" sz="1800" dirty="0">
                <a:latin typeface="+mn-lt"/>
                <a:cs typeface="Arial" panose="020B0604020202020204" pitchFamily="34" charset="0"/>
              </a:rPr>
              <a:t>this </a:t>
            </a:r>
            <a:r>
              <a:rPr lang="en-ZA" sz="1800" dirty="0" smtClean="0">
                <a:latin typeface="+mn-lt"/>
                <a:cs typeface="Arial" panose="020B0604020202020204" pitchFamily="34" charset="0"/>
              </a:rPr>
              <a:t>Guide was developed to </a:t>
            </a:r>
            <a:r>
              <a:rPr lang="en-ZA" sz="1800" dirty="0">
                <a:latin typeface="+mn-lt"/>
                <a:cs typeface="Arial" panose="020B0604020202020204" pitchFamily="34" charset="0"/>
              </a:rPr>
              <a:t>contribute towards </a:t>
            </a:r>
            <a:r>
              <a:rPr lang="en-ZA" sz="1800" b="1" dirty="0" smtClean="0">
                <a:solidFill>
                  <a:srgbClr val="990000"/>
                </a:solidFill>
                <a:latin typeface="+mn-lt"/>
                <a:cs typeface="Arial" panose="020B0604020202020204" pitchFamily="34" charset="0"/>
              </a:rPr>
              <a:t>effective </a:t>
            </a:r>
            <a:r>
              <a:rPr lang="en-ZA" sz="1800" b="1" dirty="0">
                <a:solidFill>
                  <a:srgbClr val="990000"/>
                </a:solidFill>
                <a:latin typeface="+mn-lt"/>
                <a:cs typeface="Arial" panose="020B0604020202020204" pitchFamily="34" charset="0"/>
              </a:rPr>
              <a:t>management and governance </a:t>
            </a:r>
            <a:r>
              <a:rPr lang="en-ZA" sz="1800" dirty="0">
                <a:latin typeface="+mn-lt"/>
                <a:cs typeface="Arial" panose="020B0604020202020204" pitchFamily="34" charset="0"/>
              </a:rPr>
              <a:t>in the Public </a:t>
            </a:r>
            <a:r>
              <a:rPr lang="en-ZA" sz="1800" dirty="0" smtClean="0">
                <a:latin typeface="+mn-lt"/>
                <a:cs typeface="Arial" panose="020B0604020202020204" pitchFamily="34" charset="0"/>
              </a:rPr>
              <a:t>Service.</a:t>
            </a:r>
            <a:endParaRPr lang="en-ZA" sz="1800" dirty="0">
              <a:latin typeface="+mn-lt"/>
              <a:cs typeface="Arial" panose="020B0604020202020204" pitchFamily="34" charset="0"/>
            </a:endParaRPr>
          </a:p>
          <a:p>
            <a:pPr algn="just">
              <a:lnSpc>
                <a:spcPct val="114000"/>
              </a:lnSpc>
              <a:spcBef>
                <a:spcPts val="0"/>
              </a:spcBef>
            </a:pPr>
            <a:r>
              <a:rPr lang="en-ZA" sz="1800" dirty="0" smtClean="0">
                <a:latin typeface="+mn-lt"/>
              </a:rPr>
              <a:t>The </a:t>
            </a:r>
            <a:r>
              <a:rPr lang="en-ZA" sz="1800" dirty="0">
                <a:latin typeface="+mn-lt"/>
              </a:rPr>
              <a:t>Guide does not replace, but supplements </a:t>
            </a:r>
            <a:r>
              <a:rPr lang="en-ZA" sz="1800" dirty="0" smtClean="0">
                <a:latin typeface="+mn-lt"/>
              </a:rPr>
              <a:t>prevailing prescripts in the Public Service.</a:t>
            </a:r>
            <a:endParaRPr lang="en-ZA" sz="1800" dirty="0">
              <a:latin typeface="+mn-lt"/>
            </a:endParaRPr>
          </a:p>
          <a:p>
            <a:pPr algn="just">
              <a:lnSpc>
                <a:spcPct val="114000"/>
              </a:lnSpc>
              <a:spcBef>
                <a:spcPts val="0"/>
              </a:spcBef>
            </a:pPr>
            <a:endParaRPr lang="en-ZA" sz="1800" dirty="0">
              <a:latin typeface="+mn-lt"/>
            </a:endParaRPr>
          </a:p>
          <a:p>
            <a:pPr algn="just">
              <a:lnSpc>
                <a:spcPct val="114000"/>
              </a:lnSpc>
              <a:spcBef>
                <a:spcPts val="0"/>
              </a:spcBef>
            </a:pPr>
            <a:endParaRPr lang="en-ZA" sz="1800" dirty="0">
              <a:latin typeface="+mn-lt"/>
            </a:endParaRPr>
          </a:p>
          <a:p>
            <a:pPr>
              <a:lnSpc>
                <a:spcPct val="114000"/>
              </a:lnSpc>
              <a:spcBef>
                <a:spcPts val="0"/>
              </a:spcBef>
            </a:pPr>
            <a:endParaRPr lang="en-ZA" sz="1800" dirty="0" smtClean="0">
              <a:latin typeface="+mn-lt"/>
            </a:endParaRPr>
          </a:p>
          <a:p>
            <a:pPr>
              <a:lnSpc>
                <a:spcPct val="114000"/>
              </a:lnSpc>
              <a:spcBef>
                <a:spcPts val="0"/>
              </a:spcBef>
            </a:pPr>
            <a:endParaRPr lang="en-ZA" sz="1800" dirty="0">
              <a:latin typeface="+mn-lt"/>
            </a:endParaRPr>
          </a:p>
          <a:p>
            <a:pPr>
              <a:lnSpc>
                <a:spcPct val="114000"/>
              </a:lnSpc>
              <a:spcBef>
                <a:spcPts val="0"/>
              </a:spcBef>
            </a:pPr>
            <a:endParaRPr lang="en-ZA" sz="1800" dirty="0">
              <a:latin typeface="+mn-lt"/>
            </a:endParaRPr>
          </a:p>
          <a:p>
            <a:pPr>
              <a:lnSpc>
                <a:spcPct val="114000"/>
              </a:lnSpc>
              <a:spcBef>
                <a:spcPts val="0"/>
              </a:spcBef>
            </a:pPr>
            <a:endParaRPr lang="en-ZA" sz="1800" dirty="0">
              <a:latin typeface="+mn-lt"/>
            </a:endParaRPr>
          </a:p>
        </p:txBody>
      </p:sp>
      <p:sp>
        <p:nvSpPr>
          <p:cNvPr id="4" name="Slide Number Placeholder 3"/>
          <p:cNvSpPr>
            <a:spLocks noGrp="1"/>
          </p:cNvSpPr>
          <p:nvPr>
            <p:ph type="sldNum" sz="quarter" idx="12"/>
          </p:nvPr>
        </p:nvSpPr>
        <p:spPr/>
        <p:txBody>
          <a:bodyPr/>
          <a:lstStyle/>
          <a:p>
            <a:pPr>
              <a:defRPr/>
            </a:pPr>
            <a:fld id="{4E9250B9-2D58-49F2-9994-51915C2C0244}" type="slidenum">
              <a:rPr lang="en-US" altLang="en-US" smtClean="0"/>
              <a:pPr>
                <a:defRPr/>
              </a:pPr>
              <a:t>5</a:t>
            </a:fld>
            <a:endParaRPr lang="en-US" altLang="en-US" dirty="0"/>
          </a:p>
        </p:txBody>
      </p:sp>
      <p:sp>
        <p:nvSpPr>
          <p:cNvPr id="5" name="Title 1"/>
          <p:cNvSpPr>
            <a:spLocks noGrp="1"/>
          </p:cNvSpPr>
          <p:nvPr>
            <p:ph type="title"/>
          </p:nvPr>
        </p:nvSpPr>
        <p:spPr>
          <a:xfrm>
            <a:off x="488139" y="655942"/>
            <a:ext cx="8229600" cy="462784"/>
          </a:xfrm>
        </p:spPr>
        <p:txBody>
          <a:bodyPr/>
          <a:lstStyle/>
          <a:p>
            <a:r>
              <a:rPr lang="en-ZA" sz="2800" dirty="0" smtClean="0">
                <a:solidFill>
                  <a:srgbClr val="990000"/>
                </a:solidFill>
                <a:latin typeface="Arial Black" panose="020B0A04020102020204" pitchFamily="34" charset="0"/>
              </a:rPr>
              <a:t>INTRODUCTION AND PURPOSE</a:t>
            </a:r>
            <a:endParaRPr lang="en-ZA" sz="2800" dirty="0">
              <a:solidFill>
                <a:srgbClr val="990000"/>
              </a:solidFill>
              <a:latin typeface="Arial Black" panose="020B0A04020102020204" pitchFamily="34" charset="0"/>
            </a:endParaRPr>
          </a:p>
        </p:txBody>
      </p:sp>
    </p:spTree>
    <p:extLst>
      <p:ext uri="{BB962C8B-B14F-4D97-AF65-F5344CB8AC3E}">
        <p14:creationId xmlns:p14="http://schemas.microsoft.com/office/powerpoint/2010/main" xmlns="" val="37640764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srcRect l="27163" t="10800" r="27163" b="10800"/>
          <a:stretch/>
        </p:blipFill>
        <p:spPr>
          <a:xfrm>
            <a:off x="2785690" y="1442350"/>
            <a:ext cx="3316724" cy="3202354"/>
          </a:xfrm>
          <a:prstGeom prst="ellipse">
            <a:avLst/>
          </a:prstGeom>
          <a:ln>
            <a:noFill/>
          </a:ln>
          <a:effectLst>
            <a:softEdge rad="112500"/>
          </a:effectLst>
        </p:spPr>
      </p:pic>
      <p:sp>
        <p:nvSpPr>
          <p:cNvPr id="8195" name="Rectangle 4"/>
          <p:cNvSpPr>
            <a:spLocks noChangeArrowheads="1"/>
          </p:cNvSpPr>
          <p:nvPr/>
        </p:nvSpPr>
        <p:spPr bwMode="auto">
          <a:xfrm>
            <a:off x="7010400" y="6381750"/>
            <a:ext cx="2133600"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r">
              <a:spcBef>
                <a:spcPct val="0"/>
              </a:spcBef>
              <a:buFontTx/>
              <a:buNone/>
            </a:pPr>
            <a:fld id="{E04FF0D4-BF70-4D1C-BE56-E3E9DEF29CC4}" type="slidenum">
              <a:rPr lang="en-US" altLang="en-US" sz="1400"/>
              <a:pPr algn="r">
                <a:spcBef>
                  <a:spcPct val="0"/>
                </a:spcBef>
                <a:buFontTx/>
                <a:buNone/>
              </a:pPr>
              <a:t>6</a:t>
            </a:fld>
            <a:endParaRPr lang="en-US" altLang="en-US" sz="1400" dirty="0"/>
          </a:p>
        </p:txBody>
      </p:sp>
      <p:sp>
        <p:nvSpPr>
          <p:cNvPr id="8196" name="Oval 9"/>
          <p:cNvSpPr>
            <a:spLocks noChangeArrowheads="1"/>
          </p:cNvSpPr>
          <p:nvPr/>
        </p:nvSpPr>
        <p:spPr bwMode="auto">
          <a:xfrm>
            <a:off x="-180975" y="4210050"/>
            <a:ext cx="3889375" cy="2808288"/>
          </a:xfrm>
          <a:prstGeom prst="ellipse">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lgn="ctr">
                <a:solidFill>
                  <a:srgbClr val="000000"/>
                </a:solidFill>
                <a:round/>
                <a:headEnd/>
                <a:tailEnd/>
              </a14:hiddenLine>
            </a:ext>
          </a:extLst>
        </p:spPr>
        <p:txBody>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eaLnBrk="1" hangingPunct="1">
              <a:spcBef>
                <a:spcPct val="0"/>
              </a:spcBef>
              <a:buFontTx/>
              <a:buNone/>
            </a:pPr>
            <a:endParaRPr lang="en-US" altLang="en-US" b="1" dirty="0">
              <a:cs typeface="Arial" panose="020B0604020202020204" pitchFamily="34" charset="0"/>
            </a:endParaRPr>
          </a:p>
        </p:txBody>
      </p:sp>
      <p:pic>
        <p:nvPicPr>
          <p:cNvPr id="8197" name="Picture 3"/>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261651" y="2827170"/>
            <a:ext cx="1739775" cy="17397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198" name="Picture 5"/>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221072" y="4424400"/>
            <a:ext cx="1739776" cy="1739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199" name="Picture 6"/>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940152" y="2766552"/>
            <a:ext cx="1739775" cy="17397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200" name="Picture 7"/>
          <p:cNvPicPr>
            <a:picLocks noChangeAspect="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874205" y="4489076"/>
            <a:ext cx="1739776" cy="1739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201" name="Picture 8"/>
          <p:cNvPicPr>
            <a:picLocks noChangeAspect="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23937" y="1444290"/>
            <a:ext cx="1739775" cy="1739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202" name="Picture 10"/>
          <p:cNvPicPr>
            <a:picLocks noChangeAspect="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3644190" y="4541883"/>
            <a:ext cx="1739775" cy="16869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203" name="Picture 11"/>
          <p:cNvPicPr>
            <a:picLocks noChangeAspect="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91606" y="4424400"/>
            <a:ext cx="1739775" cy="1739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204" name="Picture 12"/>
          <p:cNvPicPr>
            <a:picLocks noChangeAspect="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5451088" y="4489076"/>
            <a:ext cx="1739776" cy="1739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205" name="Picture 13"/>
          <p:cNvPicPr>
            <a:picLocks noChangeAspect="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7176588" y="1442350"/>
            <a:ext cx="1739775" cy="17383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 name="Rectangle 2">
            <a:extLst>
              <a:ext uri="{FF2B5EF4-FFF2-40B4-BE49-F238E27FC236}">
                <a16:creationId xmlns:a16="http://schemas.microsoft.com/office/drawing/2014/main" xmlns="" id="{68C3CE6C-BBDE-44AC-8331-E49266EF214C}"/>
              </a:ext>
            </a:extLst>
          </p:cNvPr>
          <p:cNvSpPr txBox="1">
            <a:spLocks noChangeArrowheads="1"/>
          </p:cNvSpPr>
          <p:nvPr/>
        </p:nvSpPr>
        <p:spPr>
          <a:xfrm>
            <a:off x="1" y="620688"/>
            <a:ext cx="9144000" cy="936104"/>
          </a:xfrm>
          <a:prstGeom prst="rect">
            <a:avLst/>
          </a:prstGeom>
        </p:spPr>
        <p:txBody>
          <a:bodyPr/>
          <a:lstStyle>
            <a:lvl1pPr algn="ctr" rtl="0" eaLnBrk="0" fontAlgn="base" hangingPunct="0">
              <a:spcBef>
                <a:spcPct val="0"/>
              </a:spcBef>
              <a:spcAft>
                <a:spcPct val="0"/>
              </a:spcAft>
              <a:defRPr sz="3200" b="1">
                <a:solidFill>
                  <a:srgbClr val="660033"/>
                </a:solidFill>
                <a:latin typeface="+mj-lt"/>
                <a:ea typeface="+mj-ea"/>
                <a:cs typeface="+mj-cs"/>
              </a:defRPr>
            </a:lvl1pPr>
            <a:lvl2pPr algn="ctr" rtl="0" eaLnBrk="0" fontAlgn="base" hangingPunct="0">
              <a:spcBef>
                <a:spcPct val="0"/>
              </a:spcBef>
              <a:spcAft>
                <a:spcPct val="0"/>
              </a:spcAft>
              <a:defRPr sz="3200" b="1">
                <a:solidFill>
                  <a:srgbClr val="660033"/>
                </a:solidFill>
                <a:latin typeface="Arial" charset="0"/>
              </a:defRPr>
            </a:lvl2pPr>
            <a:lvl3pPr algn="ctr" rtl="0" eaLnBrk="0" fontAlgn="base" hangingPunct="0">
              <a:spcBef>
                <a:spcPct val="0"/>
              </a:spcBef>
              <a:spcAft>
                <a:spcPct val="0"/>
              </a:spcAft>
              <a:defRPr sz="3200" b="1">
                <a:solidFill>
                  <a:srgbClr val="660033"/>
                </a:solidFill>
                <a:latin typeface="Arial" charset="0"/>
              </a:defRPr>
            </a:lvl3pPr>
            <a:lvl4pPr algn="ctr" rtl="0" eaLnBrk="0" fontAlgn="base" hangingPunct="0">
              <a:spcBef>
                <a:spcPct val="0"/>
              </a:spcBef>
              <a:spcAft>
                <a:spcPct val="0"/>
              </a:spcAft>
              <a:defRPr sz="3200" b="1">
                <a:solidFill>
                  <a:srgbClr val="660033"/>
                </a:solidFill>
                <a:latin typeface="Arial" charset="0"/>
              </a:defRPr>
            </a:lvl4pPr>
            <a:lvl5pPr algn="ctr" rtl="0" eaLnBrk="0" fontAlgn="base" hangingPunct="0">
              <a:spcBef>
                <a:spcPct val="0"/>
              </a:spcBef>
              <a:spcAft>
                <a:spcPct val="0"/>
              </a:spcAft>
              <a:defRPr sz="3200" b="1">
                <a:solidFill>
                  <a:srgbClr val="660033"/>
                </a:solidFill>
                <a:latin typeface="Arial" charset="0"/>
              </a:defRPr>
            </a:lvl5pPr>
            <a:lvl6pPr marL="457200" algn="ctr" rtl="0" fontAlgn="base">
              <a:spcBef>
                <a:spcPct val="0"/>
              </a:spcBef>
              <a:spcAft>
                <a:spcPct val="0"/>
              </a:spcAft>
              <a:defRPr sz="3200" b="1">
                <a:solidFill>
                  <a:schemeClr val="tx2"/>
                </a:solidFill>
                <a:latin typeface="Arial" charset="0"/>
              </a:defRPr>
            </a:lvl6pPr>
            <a:lvl7pPr marL="914400" algn="ctr" rtl="0" fontAlgn="base">
              <a:spcBef>
                <a:spcPct val="0"/>
              </a:spcBef>
              <a:spcAft>
                <a:spcPct val="0"/>
              </a:spcAft>
              <a:defRPr sz="3200" b="1">
                <a:solidFill>
                  <a:schemeClr val="tx2"/>
                </a:solidFill>
                <a:latin typeface="Arial" charset="0"/>
              </a:defRPr>
            </a:lvl7pPr>
            <a:lvl8pPr marL="1371600" algn="ctr" rtl="0" fontAlgn="base">
              <a:spcBef>
                <a:spcPct val="0"/>
              </a:spcBef>
              <a:spcAft>
                <a:spcPct val="0"/>
              </a:spcAft>
              <a:defRPr sz="3200" b="1">
                <a:solidFill>
                  <a:schemeClr val="tx2"/>
                </a:solidFill>
                <a:latin typeface="Arial" charset="0"/>
              </a:defRPr>
            </a:lvl8pPr>
            <a:lvl9pPr marL="1828800" algn="ctr" rtl="0" fontAlgn="base">
              <a:spcBef>
                <a:spcPct val="0"/>
              </a:spcBef>
              <a:spcAft>
                <a:spcPct val="0"/>
              </a:spcAft>
              <a:defRPr sz="3200" b="1">
                <a:solidFill>
                  <a:schemeClr val="tx2"/>
                </a:solidFill>
                <a:latin typeface="Arial" charset="0"/>
              </a:defRPr>
            </a:lvl9pPr>
          </a:lstStyle>
          <a:p>
            <a:pPr marL="87313"/>
            <a:r>
              <a:rPr lang="en-US" altLang="en-US" sz="2800" kern="0" dirty="0" smtClean="0">
                <a:solidFill>
                  <a:srgbClr val="990000"/>
                </a:solidFill>
                <a:latin typeface="Arial Black" panose="020B0A04020102020204" pitchFamily="34" charset="0"/>
                <a:cs typeface="Aharoni" panose="02010803020104030203" pitchFamily="2" charset="-79"/>
              </a:rPr>
              <a:t>APPLICATION OF THE CONSTITUTIONAL VALUES AND PRINCIPLES</a:t>
            </a:r>
            <a:endParaRPr lang="en-ZA" altLang="en-US" sz="2800" kern="0" dirty="0">
              <a:solidFill>
                <a:srgbClr val="990000"/>
              </a:solidFill>
              <a:latin typeface="Arial Black" panose="020B0A04020102020204" pitchFamily="34" charset="0"/>
              <a:cs typeface="Aharoni" panose="02010803020104030203" pitchFamily="2" charset="-79"/>
            </a:endParaRPr>
          </a:p>
        </p:txBody>
      </p:sp>
    </p:spTree>
    <p:extLst>
      <p:ext uri="{BB962C8B-B14F-4D97-AF65-F5344CB8AC3E}">
        <p14:creationId xmlns:p14="http://schemas.microsoft.com/office/powerpoint/2010/main" xmlns="" val="30104689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xmlns="" id="{68C3CE6C-BBDE-44AC-8331-E49266EF214C}"/>
              </a:ext>
            </a:extLst>
          </p:cNvPr>
          <p:cNvSpPr>
            <a:spLocks noGrp="1" noChangeArrowheads="1"/>
          </p:cNvSpPr>
          <p:nvPr>
            <p:ph type="title"/>
          </p:nvPr>
        </p:nvSpPr>
        <p:spPr>
          <a:xfrm>
            <a:off x="1" y="620688"/>
            <a:ext cx="9144000" cy="936104"/>
          </a:xfrm>
        </p:spPr>
        <p:txBody>
          <a:bodyPr/>
          <a:lstStyle/>
          <a:p>
            <a:pPr marL="87313"/>
            <a:r>
              <a:rPr lang="en-US" altLang="en-US" sz="2800" dirty="0" smtClean="0">
                <a:solidFill>
                  <a:srgbClr val="990000"/>
                </a:solidFill>
                <a:latin typeface="Arial Black" panose="020B0A04020102020204" pitchFamily="34" charset="0"/>
                <a:cs typeface="Aharoni" panose="02010803020104030203" pitchFamily="2" charset="-79"/>
              </a:rPr>
              <a:t>APPLICATION OF THE CONSTITUTIONAL VALUES AND PRINCIPLES</a:t>
            </a:r>
            <a:endParaRPr lang="en-ZA" altLang="en-US" sz="2800" dirty="0">
              <a:solidFill>
                <a:srgbClr val="990000"/>
              </a:solidFill>
              <a:latin typeface="Arial Black" panose="020B0A04020102020204" pitchFamily="34" charset="0"/>
              <a:cs typeface="Aharoni" panose="02010803020104030203" pitchFamily="2" charset="-79"/>
            </a:endParaRPr>
          </a:p>
        </p:txBody>
      </p:sp>
      <p:sp>
        <p:nvSpPr>
          <p:cNvPr id="4100" name="Rectangle 3">
            <a:extLst>
              <a:ext uri="{FF2B5EF4-FFF2-40B4-BE49-F238E27FC236}">
                <a16:creationId xmlns:a16="http://schemas.microsoft.com/office/drawing/2014/main" xmlns="" id="{C17EED24-41CE-443C-ADAF-2C00C1BCFC47}"/>
              </a:ext>
            </a:extLst>
          </p:cNvPr>
          <p:cNvSpPr>
            <a:spLocks noGrp="1" noChangeArrowheads="1"/>
          </p:cNvSpPr>
          <p:nvPr>
            <p:ph idx="1"/>
          </p:nvPr>
        </p:nvSpPr>
        <p:spPr>
          <a:xfrm>
            <a:off x="457201" y="1556792"/>
            <a:ext cx="8229600" cy="4536504"/>
          </a:xfrm>
        </p:spPr>
        <p:txBody>
          <a:bodyPr/>
          <a:lstStyle/>
          <a:p>
            <a:pPr marL="400050" indent="-400050" algn="just">
              <a:spcBef>
                <a:spcPts val="0"/>
              </a:spcBef>
              <a:buSzPct val="100000"/>
              <a:defRPr/>
            </a:pPr>
            <a:r>
              <a:rPr lang="en-US" sz="1800" dirty="0" smtClean="0">
                <a:latin typeface="Arial" panose="020B0604020202020204" pitchFamily="34" charset="0"/>
                <a:cs typeface="Arial" panose="020B0604020202020204" pitchFamily="34" charset="0"/>
              </a:rPr>
              <a:t>Section </a:t>
            </a:r>
            <a:r>
              <a:rPr lang="en-US" sz="1800" dirty="0">
                <a:latin typeface="Arial" panose="020B0604020202020204" pitchFamily="34" charset="0"/>
                <a:cs typeface="Arial" panose="020B0604020202020204" pitchFamily="34" charset="0"/>
              </a:rPr>
              <a:t>195 of the </a:t>
            </a:r>
            <a:r>
              <a:rPr lang="en-US" sz="1800" dirty="0" smtClean="0">
                <a:latin typeface="Arial" panose="020B0604020202020204" pitchFamily="34" charset="0"/>
                <a:cs typeface="Arial" panose="020B0604020202020204" pitchFamily="34" charset="0"/>
              </a:rPr>
              <a:t>Constitution, read in conjunction with section 1 of the Constitution on foundational values, requires that EAs and senior public administrators </a:t>
            </a:r>
            <a:r>
              <a:rPr lang="en-US" sz="1800" b="1" dirty="0" smtClean="0">
                <a:solidFill>
                  <a:srgbClr val="990000"/>
                </a:solidFill>
                <a:latin typeface="Arial" panose="020B0604020202020204" pitchFamily="34" charset="0"/>
                <a:cs typeface="Arial" panose="020B0604020202020204" pitchFamily="34" charset="0"/>
              </a:rPr>
              <a:t>build a values-driven public administration</a:t>
            </a:r>
            <a:r>
              <a:rPr lang="en-US" sz="1800" dirty="0" smtClean="0">
                <a:latin typeface="Arial" panose="020B0604020202020204" pitchFamily="34" charset="0"/>
                <a:cs typeface="Arial" panose="020B0604020202020204" pitchFamily="34" charset="0"/>
              </a:rPr>
              <a:t>. It requires innovation, adaptability, dedication, patriotism, ethical leadership and people-centredness in public administration.</a:t>
            </a:r>
          </a:p>
          <a:p>
            <a:pPr marL="400050" indent="-400050" algn="just">
              <a:spcBef>
                <a:spcPts val="0"/>
              </a:spcBef>
              <a:buSzPct val="100000"/>
            </a:pPr>
            <a:r>
              <a:rPr lang="en-ZA" sz="1800" dirty="0" smtClean="0">
                <a:latin typeface="Arial" panose="020B0604020202020204" pitchFamily="34" charset="0"/>
                <a:cs typeface="Arial" panose="020B0604020202020204" pitchFamily="34" charset="0"/>
              </a:rPr>
              <a:t>More specifically, EAs </a:t>
            </a:r>
            <a:r>
              <a:rPr lang="en-ZA" sz="1800" dirty="0">
                <a:latin typeface="Arial" panose="020B0604020202020204" pitchFamily="34" charset="0"/>
                <a:cs typeface="Arial" panose="020B0604020202020204" pitchFamily="34" charset="0"/>
              </a:rPr>
              <a:t>and senior public </a:t>
            </a:r>
            <a:r>
              <a:rPr lang="en-ZA" sz="1800" dirty="0" smtClean="0">
                <a:latin typeface="Arial" panose="020B0604020202020204" pitchFamily="34" charset="0"/>
                <a:cs typeface="Arial" panose="020B0604020202020204" pitchFamily="34" charset="0"/>
              </a:rPr>
              <a:t>servants have </a:t>
            </a:r>
            <a:r>
              <a:rPr lang="en-ZA" sz="1800" dirty="0">
                <a:latin typeface="Arial" panose="020B0604020202020204" pitchFamily="34" charset="0"/>
                <a:cs typeface="Arial" panose="020B0604020202020204" pitchFamily="34" charset="0"/>
              </a:rPr>
              <a:t>a duty to apply the principles in section 195 of </a:t>
            </a:r>
            <a:r>
              <a:rPr lang="en-ZA" sz="1800" dirty="0" smtClean="0">
                <a:latin typeface="Arial" panose="020B0604020202020204" pitchFamily="34" charset="0"/>
                <a:cs typeface="Arial" panose="020B0604020202020204" pitchFamily="34" charset="0"/>
              </a:rPr>
              <a:t>the Constitution with </a:t>
            </a:r>
            <a:r>
              <a:rPr lang="en-ZA" sz="1800" dirty="0">
                <a:latin typeface="Arial" panose="020B0604020202020204" pitchFamily="34" charset="0"/>
                <a:cs typeface="Arial" panose="020B0604020202020204" pitchFamily="34" charset="0"/>
              </a:rPr>
              <a:t>regards to – </a:t>
            </a:r>
          </a:p>
          <a:p>
            <a:pPr marL="685800" lvl="1" algn="just">
              <a:spcBef>
                <a:spcPts val="0"/>
              </a:spcBef>
              <a:buFont typeface="Wingdings" panose="05000000000000000000" pitchFamily="2" charset="2"/>
              <a:buChar char="ü"/>
            </a:pPr>
            <a:r>
              <a:rPr lang="en-ZA" sz="1800" dirty="0">
                <a:latin typeface="Arial" panose="020B0604020202020204" pitchFamily="34" charset="0"/>
                <a:cs typeface="Arial" panose="020B0604020202020204" pitchFamily="34" charset="0"/>
              </a:rPr>
              <a:t>the design of public administration institutions, policies, systems, structures and </a:t>
            </a:r>
            <a:r>
              <a:rPr lang="en-ZA" sz="1800" dirty="0" smtClean="0">
                <a:latin typeface="Arial" panose="020B0604020202020204" pitchFamily="34" charset="0"/>
                <a:cs typeface="Arial" panose="020B0604020202020204" pitchFamily="34" charset="0"/>
              </a:rPr>
              <a:t>processes</a:t>
            </a:r>
            <a:endParaRPr lang="en-ZA" sz="1800" dirty="0">
              <a:latin typeface="Arial" panose="020B0604020202020204" pitchFamily="34" charset="0"/>
              <a:cs typeface="Arial" panose="020B0604020202020204" pitchFamily="34" charset="0"/>
            </a:endParaRPr>
          </a:p>
          <a:p>
            <a:pPr marL="685800" lvl="1" algn="just">
              <a:spcBef>
                <a:spcPts val="0"/>
              </a:spcBef>
              <a:buFont typeface="Wingdings" panose="05000000000000000000" pitchFamily="2" charset="2"/>
              <a:buChar char="ü"/>
            </a:pPr>
            <a:r>
              <a:rPr lang="en-ZA" sz="1800" dirty="0">
                <a:latin typeface="Arial" panose="020B0604020202020204" pitchFamily="34" charset="0"/>
                <a:cs typeface="Arial" panose="020B0604020202020204" pitchFamily="34" charset="0"/>
              </a:rPr>
              <a:t>the manner in which policies and processes are </a:t>
            </a:r>
            <a:r>
              <a:rPr lang="en-ZA" sz="1800" dirty="0" smtClean="0">
                <a:latin typeface="Arial" panose="020B0604020202020204" pitchFamily="34" charset="0"/>
                <a:cs typeface="Arial" panose="020B0604020202020204" pitchFamily="34" charset="0"/>
              </a:rPr>
              <a:t>implemented</a:t>
            </a:r>
            <a:endParaRPr lang="en-ZA" sz="1800" dirty="0">
              <a:latin typeface="Arial" panose="020B0604020202020204" pitchFamily="34" charset="0"/>
              <a:cs typeface="Arial" panose="020B0604020202020204" pitchFamily="34" charset="0"/>
            </a:endParaRPr>
          </a:p>
          <a:p>
            <a:pPr marL="685800" lvl="1" algn="just">
              <a:spcBef>
                <a:spcPts val="0"/>
              </a:spcBef>
              <a:buFont typeface="Wingdings" panose="05000000000000000000" pitchFamily="2" charset="2"/>
              <a:buChar char="ü"/>
            </a:pPr>
            <a:r>
              <a:rPr lang="en-ZA" sz="1800" dirty="0">
                <a:latin typeface="Arial" panose="020B0604020202020204" pitchFamily="34" charset="0"/>
                <a:cs typeface="Arial" panose="020B0604020202020204" pitchFamily="34" charset="0"/>
              </a:rPr>
              <a:t>all administrative decisions; and </a:t>
            </a:r>
            <a:r>
              <a:rPr lang="en-ZA" sz="1800" dirty="0" smtClean="0">
                <a:latin typeface="Arial" panose="020B0604020202020204" pitchFamily="34" charset="0"/>
                <a:cs typeface="Arial" panose="020B0604020202020204" pitchFamily="34" charset="0"/>
              </a:rPr>
              <a:t>the </a:t>
            </a:r>
            <a:r>
              <a:rPr lang="en-ZA" sz="1800" dirty="0">
                <a:latin typeface="Arial" panose="020B0604020202020204" pitchFamily="34" charset="0"/>
                <a:cs typeface="Arial" panose="020B0604020202020204" pitchFamily="34" charset="0"/>
              </a:rPr>
              <a:t>way they treat citizens and </a:t>
            </a:r>
            <a:r>
              <a:rPr lang="en-ZA" sz="1800" dirty="0" smtClean="0">
                <a:latin typeface="Arial" panose="020B0604020202020204" pitchFamily="34" charset="0"/>
                <a:cs typeface="Arial" panose="020B0604020202020204" pitchFamily="34" charset="0"/>
              </a:rPr>
              <a:t>staff.</a:t>
            </a:r>
            <a:endParaRPr lang="en-ZA" sz="1800" dirty="0">
              <a:latin typeface="Arial" panose="020B0604020202020204" pitchFamily="34" charset="0"/>
              <a:cs typeface="Arial" panose="020B0604020202020204" pitchFamily="34" charset="0"/>
            </a:endParaRPr>
          </a:p>
          <a:p>
            <a:pPr marL="231775" indent="-231775" algn="just">
              <a:spcBef>
                <a:spcPts val="0"/>
              </a:spcBef>
              <a:buSzPct val="100000"/>
              <a:defRPr/>
            </a:pPr>
            <a:r>
              <a:rPr lang="en-ZA" sz="1800" dirty="0">
                <a:latin typeface="Arial" panose="020B0604020202020204" pitchFamily="34" charset="0"/>
                <a:cs typeface="Arial" panose="020B0604020202020204" pitchFamily="34" charset="0"/>
              </a:rPr>
              <a:t>The PSC has developed a programme to </a:t>
            </a:r>
            <a:r>
              <a:rPr lang="en-ZA" sz="1800" b="1" dirty="0">
                <a:solidFill>
                  <a:srgbClr val="990000"/>
                </a:solidFill>
                <a:latin typeface="Arial" panose="020B0604020202020204" pitchFamily="34" charset="0"/>
                <a:cs typeface="Arial" panose="020B0604020202020204" pitchFamily="34" charset="0"/>
              </a:rPr>
              <a:t>promote and evaluate the extent of application of the public administration values and principles </a:t>
            </a:r>
            <a:r>
              <a:rPr lang="en-ZA" sz="1800" dirty="0">
                <a:latin typeface="Arial" panose="020B0604020202020204" pitchFamily="34" charset="0"/>
                <a:cs typeface="Arial" panose="020B0604020202020204" pitchFamily="34" charset="0"/>
              </a:rPr>
              <a:t>in the policies, systems and practices </a:t>
            </a:r>
            <a:r>
              <a:rPr lang="en-ZA" sz="1800" dirty="0" smtClean="0">
                <a:latin typeface="Arial" panose="020B0604020202020204" pitchFamily="34" charset="0"/>
                <a:cs typeface="Arial" panose="020B0604020202020204" pitchFamily="34" charset="0"/>
              </a:rPr>
              <a:t>of the Public Service</a:t>
            </a:r>
            <a:endParaRPr lang="en-ZA" sz="1800" dirty="0">
              <a:latin typeface="Arial" panose="020B0604020202020204" pitchFamily="34" charset="0"/>
              <a:cs typeface="Arial" panose="020B0604020202020204" pitchFamily="34" charset="0"/>
            </a:endParaRPr>
          </a:p>
        </p:txBody>
      </p:sp>
      <p:sp>
        <p:nvSpPr>
          <p:cNvPr id="22532" name="Slide Number Placeholder 5">
            <a:extLst>
              <a:ext uri="{FF2B5EF4-FFF2-40B4-BE49-F238E27FC236}">
                <a16:creationId xmlns:a16="http://schemas.microsoft.com/office/drawing/2014/main" xmlns="" id="{B86CEA32-79D1-4194-8A5A-D2D1DF4F211B}"/>
              </a:ext>
            </a:extLst>
          </p:cNvPr>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660033"/>
              </a:buClr>
              <a:buSzPct val="120000"/>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006666"/>
              </a:buClr>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SzTx/>
              <a:buFontTx/>
              <a:buNone/>
            </a:pPr>
            <a:fld id="{CC85EDC5-4425-4BAD-93F6-9EA8D9C67386}" type="slidenum">
              <a:rPr lang="en-US" altLang="en-US" sz="1400" smtClean="0">
                <a:solidFill>
                  <a:srgbClr val="000000"/>
                </a:solidFill>
              </a:rPr>
              <a:pPr>
                <a:spcBef>
                  <a:spcPct val="0"/>
                </a:spcBef>
                <a:buClrTx/>
                <a:buSzTx/>
                <a:buFontTx/>
                <a:buNone/>
              </a:pPr>
              <a:t>7</a:t>
            </a:fld>
            <a:endParaRPr lang="en-US" altLang="en-US" sz="1400" dirty="0">
              <a:solidFill>
                <a:srgbClr val="000000"/>
              </a:solidFill>
            </a:endParaRPr>
          </a:p>
        </p:txBody>
      </p:sp>
    </p:spTree>
    <p:extLst>
      <p:ext uri="{BB962C8B-B14F-4D97-AF65-F5344CB8AC3E}">
        <p14:creationId xmlns:p14="http://schemas.microsoft.com/office/powerpoint/2010/main" xmlns="" val="29803083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xmlns="" id="{DD1D1B4B-B47F-45D1-9002-2F846454D9F9}"/>
              </a:ext>
            </a:extLst>
          </p:cNvPr>
          <p:cNvSpPr>
            <a:spLocks noGrp="1"/>
          </p:cNvSpPr>
          <p:nvPr>
            <p:ph type="title"/>
          </p:nvPr>
        </p:nvSpPr>
        <p:spPr>
          <a:xfrm>
            <a:off x="0" y="548680"/>
            <a:ext cx="9173494" cy="936104"/>
          </a:xfrm>
        </p:spPr>
        <p:txBody>
          <a:bodyPr/>
          <a:lstStyle/>
          <a:p>
            <a:r>
              <a:rPr lang="en-US" altLang="en-US" sz="2800" dirty="0" smtClean="0">
                <a:solidFill>
                  <a:srgbClr val="990000"/>
                </a:solidFill>
                <a:latin typeface="Arial Black" panose="020B0A04020102020204" pitchFamily="34" charset="0"/>
              </a:rPr>
              <a:t>ROLE CLARIFICATION AT THE </a:t>
            </a:r>
            <a:br>
              <a:rPr lang="en-US" altLang="en-US" sz="2800" dirty="0" smtClean="0">
                <a:solidFill>
                  <a:srgbClr val="990000"/>
                </a:solidFill>
                <a:latin typeface="Arial Black" panose="020B0A04020102020204" pitchFamily="34" charset="0"/>
              </a:rPr>
            </a:br>
            <a:r>
              <a:rPr lang="en-US" altLang="en-US" sz="2800" dirty="0" smtClean="0">
                <a:solidFill>
                  <a:srgbClr val="990000"/>
                </a:solidFill>
                <a:latin typeface="Arial Black" panose="020B0A04020102020204" pitchFamily="34" charset="0"/>
              </a:rPr>
              <a:t>EXECUTIVE/ADMINISTRATIVE INTERFACE</a:t>
            </a:r>
            <a:endParaRPr lang="en-ZA" altLang="en-US" sz="2800" dirty="0">
              <a:solidFill>
                <a:srgbClr val="990000"/>
              </a:solidFill>
              <a:latin typeface="Arial Black" panose="020B0A04020102020204" pitchFamily="34" charset="0"/>
            </a:endParaRPr>
          </a:p>
        </p:txBody>
      </p:sp>
      <p:sp>
        <p:nvSpPr>
          <p:cNvPr id="21507" name="Content Placeholder 2">
            <a:extLst>
              <a:ext uri="{FF2B5EF4-FFF2-40B4-BE49-F238E27FC236}">
                <a16:creationId xmlns:a16="http://schemas.microsoft.com/office/drawing/2014/main" xmlns="" id="{26AE08E7-19DA-4E1B-A166-045A2F5B4AC4}"/>
              </a:ext>
            </a:extLst>
          </p:cNvPr>
          <p:cNvSpPr>
            <a:spLocks noGrp="1"/>
          </p:cNvSpPr>
          <p:nvPr>
            <p:ph idx="1"/>
          </p:nvPr>
        </p:nvSpPr>
        <p:spPr>
          <a:xfrm>
            <a:off x="458863" y="1556792"/>
            <a:ext cx="8227937" cy="4688433"/>
          </a:xfrm>
        </p:spPr>
        <p:txBody>
          <a:bodyPr/>
          <a:lstStyle/>
          <a:p>
            <a:pPr marL="231775" indent="-231775" algn="just">
              <a:lnSpc>
                <a:spcPct val="95000"/>
              </a:lnSpc>
              <a:spcBef>
                <a:spcPts val="0"/>
              </a:spcBef>
              <a:buSzPct val="100000"/>
            </a:pPr>
            <a:r>
              <a:rPr lang="en-ZA" altLang="en-US" sz="1770" dirty="0" smtClean="0">
                <a:latin typeface="+mn-lt"/>
              </a:rPr>
              <a:t>The </a:t>
            </a:r>
            <a:r>
              <a:rPr lang="en-US" altLang="en-US" sz="1770" dirty="0" smtClean="0">
                <a:latin typeface="+mn-lt"/>
                <a:cs typeface="Arial" panose="020B0604020202020204" pitchFamily="34" charset="0"/>
              </a:rPr>
              <a:t>Executive/Administrative interface</a:t>
            </a:r>
            <a:r>
              <a:rPr lang="en-ZA" sz="1770" dirty="0" smtClean="0">
                <a:latin typeface="+mn-lt"/>
              </a:rPr>
              <a:t> is a </a:t>
            </a:r>
            <a:r>
              <a:rPr lang="en-ZA" sz="1770" dirty="0">
                <a:latin typeface="+mn-lt"/>
              </a:rPr>
              <a:t>complex and dynamic </a:t>
            </a:r>
            <a:r>
              <a:rPr lang="en-ZA" sz="1770" dirty="0" smtClean="0">
                <a:latin typeface="+mn-lt"/>
              </a:rPr>
              <a:t>feature which attracts scrutiny </a:t>
            </a:r>
            <a:r>
              <a:rPr lang="en-ZA" sz="1770" dirty="0">
                <a:latin typeface="+mn-lt"/>
              </a:rPr>
              <a:t>from various </a:t>
            </a:r>
            <a:r>
              <a:rPr lang="en-ZA" sz="1770" dirty="0" smtClean="0">
                <a:latin typeface="+mn-lt"/>
              </a:rPr>
              <a:t>stakeholders</a:t>
            </a:r>
            <a:r>
              <a:rPr lang="en-US" altLang="en-US" sz="1770" dirty="0" smtClean="0">
                <a:latin typeface="+mn-lt"/>
                <a:cs typeface="Arial" panose="020B0604020202020204" pitchFamily="34" charset="0"/>
              </a:rPr>
              <a:t> within and outside government.</a:t>
            </a:r>
          </a:p>
          <a:p>
            <a:pPr marL="231775" indent="-231775" algn="just">
              <a:lnSpc>
                <a:spcPct val="95000"/>
              </a:lnSpc>
              <a:spcBef>
                <a:spcPts val="0"/>
              </a:spcBef>
              <a:buSzPct val="100000"/>
            </a:pPr>
            <a:r>
              <a:rPr lang="en-ZA" sz="1770" dirty="0" smtClean="0">
                <a:latin typeface="+mn-lt"/>
              </a:rPr>
              <a:t>The roles </a:t>
            </a:r>
            <a:r>
              <a:rPr lang="en-ZA" sz="1770" dirty="0">
                <a:latin typeface="+mn-lt"/>
              </a:rPr>
              <a:t>and </a:t>
            </a:r>
            <a:r>
              <a:rPr lang="en-ZA" sz="1770" dirty="0" smtClean="0">
                <a:latin typeface="+mn-lt"/>
              </a:rPr>
              <a:t>responsibilities </a:t>
            </a:r>
            <a:r>
              <a:rPr lang="en-ZA" sz="1770" dirty="0">
                <a:latin typeface="+mn-lt"/>
              </a:rPr>
              <a:t>of </a:t>
            </a:r>
            <a:r>
              <a:rPr lang="en-ZA" sz="1770" dirty="0" smtClean="0">
                <a:latin typeface="+mn-lt"/>
              </a:rPr>
              <a:t>EAs are </a:t>
            </a:r>
            <a:r>
              <a:rPr lang="en-ZA" sz="1770" dirty="0">
                <a:latin typeface="+mn-lt"/>
              </a:rPr>
              <a:t>stipulated in </a:t>
            </a:r>
            <a:r>
              <a:rPr lang="en-US" sz="1770" dirty="0">
                <a:latin typeface="+mn-lt"/>
                <a:cs typeface="Arial" panose="020B0604020202020204" pitchFamily="34" charset="0"/>
              </a:rPr>
              <a:t>s</a:t>
            </a:r>
            <a:r>
              <a:rPr lang="en-US" altLang="en-US" sz="1770" dirty="0">
                <a:latin typeface="+mn-lt"/>
                <a:cs typeface="Arial" panose="020B0604020202020204" pitchFamily="34" charset="0"/>
              </a:rPr>
              <a:t>ections </a:t>
            </a:r>
            <a:r>
              <a:rPr lang="en-US" altLang="en-US" sz="1770" dirty="0" smtClean="0">
                <a:latin typeface="+mn-lt"/>
                <a:cs typeface="Arial" panose="020B0604020202020204" pitchFamily="34" charset="0"/>
              </a:rPr>
              <a:t>92 </a:t>
            </a:r>
            <a:r>
              <a:rPr lang="en-US" altLang="en-US" sz="1770" dirty="0">
                <a:latin typeface="+mn-lt"/>
                <a:cs typeface="Arial" panose="020B0604020202020204" pitchFamily="34" charset="0"/>
              </a:rPr>
              <a:t>and 133 </a:t>
            </a:r>
            <a:r>
              <a:rPr lang="en-US" altLang="en-US" sz="1770" dirty="0" smtClean="0">
                <a:latin typeface="+mn-lt"/>
                <a:cs typeface="Arial" panose="020B0604020202020204" pitchFamily="34" charset="0"/>
              </a:rPr>
              <a:t>of </a:t>
            </a:r>
            <a:r>
              <a:rPr lang="en-ZA" sz="1770" dirty="0" smtClean="0">
                <a:latin typeface="+mn-lt"/>
              </a:rPr>
              <a:t>the Constitution, sections 3(7) and 3A of the Public Service Act (PSA), </a:t>
            </a:r>
            <a:r>
              <a:rPr lang="en-ZA" sz="1770" dirty="0">
                <a:latin typeface="+mn-lt"/>
              </a:rPr>
              <a:t>the PFMA </a:t>
            </a:r>
            <a:r>
              <a:rPr lang="en-ZA" sz="1770" dirty="0" smtClean="0">
                <a:latin typeface="+mn-lt"/>
              </a:rPr>
              <a:t>and </a:t>
            </a:r>
            <a:r>
              <a:rPr lang="en-ZA" sz="1770" dirty="0">
                <a:latin typeface="+mn-lt"/>
              </a:rPr>
              <a:t>various other </a:t>
            </a:r>
            <a:r>
              <a:rPr lang="en-ZA" sz="1770" dirty="0" smtClean="0">
                <a:latin typeface="+mn-lt"/>
              </a:rPr>
              <a:t>legislation </a:t>
            </a:r>
            <a:r>
              <a:rPr lang="en-ZA" sz="1770" dirty="0">
                <a:latin typeface="+mn-lt"/>
              </a:rPr>
              <a:t>that empower Ministers with </a:t>
            </a:r>
            <a:r>
              <a:rPr lang="en-ZA" sz="1770" b="1" dirty="0">
                <a:solidFill>
                  <a:srgbClr val="990000"/>
                </a:solidFill>
                <a:latin typeface="+mn-lt"/>
              </a:rPr>
              <a:t>department and sector specific </a:t>
            </a:r>
            <a:r>
              <a:rPr lang="en-ZA" sz="1770" b="1" dirty="0" smtClean="0">
                <a:solidFill>
                  <a:srgbClr val="990000"/>
                </a:solidFill>
                <a:latin typeface="+mn-lt"/>
              </a:rPr>
              <a:t>responsibilities.</a:t>
            </a:r>
            <a:r>
              <a:rPr lang="en-ZA" sz="1770" b="1" dirty="0">
                <a:solidFill>
                  <a:srgbClr val="990000"/>
                </a:solidFill>
                <a:latin typeface="+mn-lt"/>
              </a:rPr>
              <a:t> </a:t>
            </a:r>
            <a:endParaRPr lang="en-US" altLang="en-US" sz="1770" dirty="0" smtClean="0">
              <a:latin typeface="+mn-lt"/>
              <a:cs typeface="Arial" panose="020B0604020202020204" pitchFamily="34" charset="0"/>
            </a:endParaRPr>
          </a:p>
          <a:p>
            <a:pPr marL="231775" indent="-231775" algn="just">
              <a:lnSpc>
                <a:spcPct val="95000"/>
              </a:lnSpc>
              <a:spcBef>
                <a:spcPts val="0"/>
              </a:spcBef>
              <a:buSzPct val="100000"/>
            </a:pPr>
            <a:r>
              <a:rPr lang="en-US" altLang="en-US" sz="1770" dirty="0">
                <a:latin typeface="+mn-lt"/>
                <a:cs typeface="Arial" panose="020B0604020202020204" pitchFamily="34" charset="0"/>
              </a:rPr>
              <a:t>The </a:t>
            </a:r>
            <a:r>
              <a:rPr lang="en-US" altLang="en-US" sz="1770" dirty="0" smtClean="0">
                <a:latin typeface="+mn-lt"/>
                <a:cs typeface="Arial" panose="020B0604020202020204" pitchFamily="34" charset="0"/>
              </a:rPr>
              <a:t>PSA and PFMA outline </a:t>
            </a:r>
            <a:r>
              <a:rPr lang="en-US" altLang="en-US" sz="1770" dirty="0">
                <a:latin typeface="+mn-lt"/>
                <a:cs typeface="Arial" panose="020B0604020202020204" pitchFamily="34" charset="0"/>
              </a:rPr>
              <a:t>the different  roles  and responsibilities of EAs and HoDs </a:t>
            </a:r>
            <a:r>
              <a:rPr lang="en-US" altLang="en-US" sz="1770" dirty="0" smtClean="0">
                <a:latin typeface="+mn-lt"/>
                <a:cs typeface="Arial" panose="020B0604020202020204" pitchFamily="34" charset="0"/>
              </a:rPr>
              <a:t>and assign </a:t>
            </a:r>
            <a:r>
              <a:rPr lang="en-US" altLang="en-US" sz="1770" dirty="0">
                <a:latin typeface="+mn-lt"/>
                <a:cs typeface="Arial" panose="020B0604020202020204" pitchFamily="34" charset="0"/>
              </a:rPr>
              <a:t>specific powers </a:t>
            </a:r>
            <a:r>
              <a:rPr lang="en-US" altLang="en-US" sz="1770" dirty="0" smtClean="0">
                <a:latin typeface="+mn-lt"/>
                <a:cs typeface="Arial" panose="020B0604020202020204" pitchFamily="34" charset="0"/>
              </a:rPr>
              <a:t>which </a:t>
            </a:r>
            <a:r>
              <a:rPr lang="en-US" altLang="en-US" sz="1770" dirty="0">
                <a:latin typeface="+mn-lt"/>
                <a:cs typeface="Arial" panose="020B0604020202020204" pitchFamily="34" charset="0"/>
              </a:rPr>
              <a:t>they may delegate to appropriate functionaries within departments.</a:t>
            </a:r>
          </a:p>
          <a:p>
            <a:pPr marL="231775" indent="-231775" algn="just">
              <a:lnSpc>
                <a:spcPct val="95000"/>
              </a:lnSpc>
              <a:spcBef>
                <a:spcPts val="0"/>
              </a:spcBef>
              <a:buSzPct val="100000"/>
            </a:pPr>
            <a:r>
              <a:rPr lang="en-US" altLang="en-US" sz="1770" dirty="0">
                <a:latin typeface="+mn-lt"/>
                <a:cs typeface="Arial" panose="020B0604020202020204" pitchFamily="34" charset="0"/>
              </a:rPr>
              <a:t>K</a:t>
            </a:r>
            <a:r>
              <a:rPr lang="en-US" altLang="en-US" sz="1770" dirty="0" smtClean="0">
                <a:latin typeface="+mn-lt"/>
                <a:cs typeface="Arial" panose="020B0604020202020204" pitchFamily="34" charset="0"/>
              </a:rPr>
              <a:t>ey </a:t>
            </a:r>
            <a:r>
              <a:rPr lang="en-US" altLang="en-US" sz="1770" b="1" dirty="0">
                <a:solidFill>
                  <a:srgbClr val="990000"/>
                </a:solidFill>
                <a:latin typeface="+mn-lt"/>
                <a:cs typeface="Arial" panose="020B0604020202020204" pitchFamily="34" charset="0"/>
              </a:rPr>
              <a:t>Human Resource Management </a:t>
            </a:r>
            <a:r>
              <a:rPr lang="en-US" altLang="en-US" sz="1770" dirty="0">
                <a:latin typeface="+mn-lt"/>
                <a:cs typeface="Arial" panose="020B0604020202020204" pitchFamily="34" charset="0"/>
              </a:rPr>
              <a:t>functions are conferred to </a:t>
            </a:r>
            <a:r>
              <a:rPr lang="en-US" altLang="en-US" sz="1770" b="1" dirty="0" smtClean="0">
                <a:solidFill>
                  <a:srgbClr val="990000"/>
                </a:solidFill>
                <a:latin typeface="+mn-lt"/>
                <a:cs typeface="Arial" panose="020B0604020202020204" pitchFamily="34" charset="0"/>
              </a:rPr>
              <a:t>EAs </a:t>
            </a:r>
            <a:r>
              <a:rPr lang="en-US" altLang="en-US" sz="1770" dirty="0" smtClean="0">
                <a:latin typeface="+mn-lt"/>
                <a:cs typeface="Arial" panose="020B0604020202020204" pitchFamily="34" charset="0"/>
              </a:rPr>
              <a:t>by </a:t>
            </a:r>
            <a:r>
              <a:rPr lang="en-US" altLang="en-US" sz="1770" dirty="0">
                <a:latin typeface="+mn-lt"/>
                <a:cs typeface="Arial" panose="020B0604020202020204" pitchFamily="34" charset="0"/>
              </a:rPr>
              <a:t>the </a:t>
            </a:r>
            <a:r>
              <a:rPr lang="en-US" altLang="en-US" sz="1770" dirty="0" smtClean="0">
                <a:latin typeface="+mn-lt"/>
                <a:cs typeface="Arial" panose="020B0604020202020204" pitchFamily="34" charset="0"/>
              </a:rPr>
              <a:t>PSA, while some are delegated in section 7(3)(b) and 16B to HoDs. On the other hand, </a:t>
            </a:r>
            <a:r>
              <a:rPr lang="en-US" altLang="en-US" sz="1770" b="1" dirty="0" smtClean="0">
                <a:solidFill>
                  <a:srgbClr val="990000"/>
                </a:solidFill>
                <a:latin typeface="+mn-lt"/>
                <a:cs typeface="Arial" panose="020B0604020202020204" pitchFamily="34" charset="0"/>
              </a:rPr>
              <a:t>Financial </a:t>
            </a:r>
            <a:r>
              <a:rPr lang="en-US" altLang="en-US" sz="1770" b="1" dirty="0">
                <a:solidFill>
                  <a:srgbClr val="990000"/>
                </a:solidFill>
                <a:latin typeface="+mn-lt"/>
                <a:cs typeface="Arial" panose="020B0604020202020204" pitchFamily="34" charset="0"/>
              </a:rPr>
              <a:t>Management </a:t>
            </a:r>
            <a:r>
              <a:rPr lang="en-US" altLang="en-US" sz="1770" dirty="0">
                <a:latin typeface="+mn-lt"/>
                <a:cs typeface="Arial" panose="020B0604020202020204" pitchFamily="34" charset="0"/>
              </a:rPr>
              <a:t>functions are assigned to </a:t>
            </a:r>
            <a:r>
              <a:rPr lang="en-US" altLang="en-US" sz="1770" b="1" dirty="0">
                <a:solidFill>
                  <a:srgbClr val="990000"/>
                </a:solidFill>
                <a:latin typeface="+mn-lt"/>
                <a:cs typeface="Arial" panose="020B0604020202020204" pitchFamily="34" charset="0"/>
              </a:rPr>
              <a:t>HoDs</a:t>
            </a:r>
            <a:r>
              <a:rPr lang="en-US" altLang="en-US" sz="1770" dirty="0">
                <a:latin typeface="+mn-lt"/>
                <a:cs typeface="Arial" panose="020B0604020202020204" pitchFamily="34" charset="0"/>
              </a:rPr>
              <a:t> by the PFMA. </a:t>
            </a:r>
          </a:p>
          <a:p>
            <a:pPr marL="231775" indent="-231775" algn="just">
              <a:lnSpc>
                <a:spcPct val="95000"/>
              </a:lnSpc>
              <a:spcBef>
                <a:spcPts val="0"/>
              </a:spcBef>
              <a:buSzPct val="100000"/>
            </a:pPr>
            <a:r>
              <a:rPr lang="en-US" altLang="en-US" sz="1770" dirty="0" smtClean="0">
                <a:latin typeface="+mn-lt"/>
              </a:rPr>
              <a:t>The interpretation of the </a:t>
            </a:r>
            <a:r>
              <a:rPr lang="en-ZA" altLang="en-US" sz="1770" b="1" dirty="0">
                <a:solidFill>
                  <a:srgbClr val="990000"/>
                </a:solidFill>
                <a:latin typeface="+mn-lt"/>
                <a:ea typeface="Calibri" panose="020F0502020204030204" pitchFamily="34" charset="0"/>
              </a:rPr>
              <a:t>separation of powers and roles </a:t>
            </a:r>
            <a:r>
              <a:rPr lang="en-ZA" altLang="en-US" sz="1770" dirty="0">
                <a:latin typeface="+mn-lt"/>
                <a:ea typeface="Calibri" panose="020F0502020204030204" pitchFamily="34" charset="0"/>
              </a:rPr>
              <a:t>in terms of </a:t>
            </a:r>
            <a:r>
              <a:rPr lang="en-ZA" altLang="en-US" sz="1770" dirty="0" smtClean="0">
                <a:latin typeface="+mn-lt"/>
                <a:ea typeface="Calibri" panose="020F0502020204030204" pitchFamily="34" charset="0"/>
              </a:rPr>
              <a:t>the PSA and </a:t>
            </a:r>
            <a:r>
              <a:rPr lang="en-ZA" altLang="en-US" sz="1770" dirty="0">
                <a:latin typeface="+mn-lt"/>
                <a:ea typeface="Calibri" panose="020F0502020204030204" pitchFamily="34" charset="0"/>
              </a:rPr>
              <a:t>PFMA </a:t>
            </a:r>
            <a:r>
              <a:rPr lang="en-ZA" altLang="en-US" sz="1770" dirty="0" smtClean="0">
                <a:latin typeface="+mn-lt"/>
                <a:ea typeface="Calibri" panose="020F0502020204030204" pitchFamily="34" charset="0"/>
              </a:rPr>
              <a:t>is </a:t>
            </a:r>
            <a:r>
              <a:rPr lang="en-ZA" altLang="en-US" sz="1770" dirty="0">
                <a:latin typeface="+mn-lt"/>
                <a:ea typeface="Calibri" panose="020F0502020204030204" pitchFamily="34" charset="0"/>
              </a:rPr>
              <a:t>a key source of </a:t>
            </a:r>
            <a:r>
              <a:rPr lang="en-US" altLang="en-US" sz="1770" dirty="0" smtClean="0">
                <a:latin typeface="+mn-lt"/>
              </a:rPr>
              <a:t>tension </a:t>
            </a:r>
            <a:r>
              <a:rPr lang="en-ZA" altLang="en-US" sz="1770" dirty="0" smtClean="0">
                <a:latin typeface="+mn-lt"/>
              </a:rPr>
              <a:t>at the political-administrative interface. </a:t>
            </a:r>
          </a:p>
          <a:p>
            <a:pPr marL="231775" indent="-231775" algn="just">
              <a:lnSpc>
                <a:spcPct val="95000"/>
              </a:lnSpc>
              <a:spcBef>
                <a:spcPts val="0"/>
              </a:spcBef>
              <a:buSzPct val="100000"/>
            </a:pPr>
            <a:r>
              <a:rPr lang="en-US" sz="1770" dirty="0" smtClean="0">
                <a:latin typeface="+mn-lt"/>
              </a:rPr>
              <a:t>Furthermore</a:t>
            </a:r>
            <a:r>
              <a:rPr lang="en-US" sz="1770" dirty="0">
                <a:latin typeface="+mn-lt"/>
              </a:rPr>
              <a:t>, the </a:t>
            </a:r>
            <a:r>
              <a:rPr lang="en-US" sz="1770" b="1" dirty="0">
                <a:solidFill>
                  <a:srgbClr val="990000"/>
                </a:solidFill>
                <a:latin typeface="+mn-lt"/>
              </a:rPr>
              <a:t>hesitancy</a:t>
            </a:r>
            <a:r>
              <a:rPr lang="en-US" sz="1770" dirty="0">
                <a:latin typeface="+mn-lt"/>
              </a:rPr>
              <a:t> by EAs and HoDs to delegate authority also impacts negatively on the functionality and effectiveness of departments.</a:t>
            </a:r>
          </a:p>
          <a:p>
            <a:pPr marL="231775" indent="-231775" algn="just">
              <a:lnSpc>
                <a:spcPct val="95000"/>
              </a:lnSpc>
              <a:spcBef>
                <a:spcPts val="0"/>
              </a:spcBef>
              <a:buSzPct val="100000"/>
            </a:pPr>
            <a:endParaRPr lang="en-US" sz="1770" dirty="0">
              <a:latin typeface="+mn-lt"/>
              <a:cs typeface="Arial" panose="020B0604020202020204" pitchFamily="34" charset="0"/>
            </a:endParaRPr>
          </a:p>
        </p:txBody>
      </p:sp>
      <p:sp>
        <p:nvSpPr>
          <p:cNvPr id="21508" name="Slide Number Placeholder 3">
            <a:extLst>
              <a:ext uri="{FF2B5EF4-FFF2-40B4-BE49-F238E27FC236}">
                <a16:creationId xmlns:a16="http://schemas.microsoft.com/office/drawing/2014/main" xmlns="" id="{8A04AE03-7D3C-40F7-BCCC-32443321BE54}"/>
              </a:ext>
            </a:extLst>
          </p:cNvPr>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660033"/>
              </a:buClr>
              <a:buSzPct val="120000"/>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006666"/>
              </a:buClr>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SzTx/>
              <a:buFontTx/>
              <a:buNone/>
            </a:pPr>
            <a:fld id="{374D92AE-5629-42AD-BF3F-8DE7CEDA4E89}" type="slidenum">
              <a:rPr lang="en-US" altLang="en-US" sz="1400" smtClean="0"/>
              <a:pPr>
                <a:spcBef>
                  <a:spcPct val="0"/>
                </a:spcBef>
                <a:buClrTx/>
                <a:buSzTx/>
                <a:buFontTx/>
                <a:buNone/>
              </a:pPr>
              <a:t>8</a:t>
            </a:fld>
            <a:endParaRPr lang="en-US" altLang="en-US" sz="14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xmlns="" id="{DD1D1B4B-B47F-45D1-9002-2F846454D9F9}"/>
              </a:ext>
            </a:extLst>
          </p:cNvPr>
          <p:cNvSpPr>
            <a:spLocks noGrp="1"/>
          </p:cNvSpPr>
          <p:nvPr>
            <p:ph type="title"/>
          </p:nvPr>
        </p:nvSpPr>
        <p:spPr>
          <a:xfrm>
            <a:off x="0" y="548680"/>
            <a:ext cx="9173494" cy="926008"/>
          </a:xfrm>
        </p:spPr>
        <p:txBody>
          <a:bodyPr/>
          <a:lstStyle/>
          <a:p>
            <a:r>
              <a:rPr lang="en-US" altLang="en-US" sz="2800" dirty="0" smtClean="0">
                <a:solidFill>
                  <a:srgbClr val="990000"/>
                </a:solidFill>
                <a:latin typeface="Arial Black" panose="020B0A04020102020204" pitchFamily="34" charset="0"/>
              </a:rPr>
              <a:t>ROLE CLARIFICATION AT THE </a:t>
            </a:r>
            <a:br>
              <a:rPr lang="en-US" altLang="en-US" sz="2800" dirty="0" smtClean="0">
                <a:solidFill>
                  <a:srgbClr val="990000"/>
                </a:solidFill>
                <a:latin typeface="Arial Black" panose="020B0A04020102020204" pitchFamily="34" charset="0"/>
              </a:rPr>
            </a:br>
            <a:r>
              <a:rPr lang="en-US" altLang="en-US" sz="2800" dirty="0" smtClean="0">
                <a:solidFill>
                  <a:srgbClr val="990000"/>
                </a:solidFill>
                <a:latin typeface="Arial Black" panose="020B0A04020102020204" pitchFamily="34" charset="0"/>
              </a:rPr>
              <a:t>EXECUTIVE/ADMINISTRATIVE INTERFACE</a:t>
            </a:r>
            <a:endParaRPr lang="en-ZA" altLang="en-US" sz="2800" dirty="0">
              <a:solidFill>
                <a:srgbClr val="990000"/>
              </a:solidFill>
              <a:latin typeface="Arial Black" panose="020B0A04020102020204" pitchFamily="34" charset="0"/>
            </a:endParaRPr>
          </a:p>
        </p:txBody>
      </p:sp>
      <p:sp>
        <p:nvSpPr>
          <p:cNvPr id="21507" name="Content Placeholder 2">
            <a:extLst>
              <a:ext uri="{FF2B5EF4-FFF2-40B4-BE49-F238E27FC236}">
                <a16:creationId xmlns:a16="http://schemas.microsoft.com/office/drawing/2014/main" xmlns="" id="{26AE08E7-19DA-4E1B-A166-045A2F5B4AC4}"/>
              </a:ext>
            </a:extLst>
          </p:cNvPr>
          <p:cNvSpPr>
            <a:spLocks noGrp="1"/>
          </p:cNvSpPr>
          <p:nvPr>
            <p:ph idx="1"/>
          </p:nvPr>
        </p:nvSpPr>
        <p:spPr>
          <a:xfrm>
            <a:off x="5457006" y="1694309"/>
            <a:ext cx="3250704" cy="4616425"/>
          </a:xfrm>
        </p:spPr>
        <p:txBody>
          <a:bodyPr/>
          <a:lstStyle/>
          <a:p>
            <a:pPr marL="231775" indent="-231775" algn="just">
              <a:lnSpc>
                <a:spcPct val="90000"/>
              </a:lnSpc>
              <a:spcBef>
                <a:spcPts val="0"/>
              </a:spcBef>
              <a:buSzPct val="100000"/>
            </a:pPr>
            <a:r>
              <a:rPr lang="en-US" sz="1800" dirty="0" smtClean="0">
                <a:latin typeface="+mn-lt"/>
                <a:cs typeface="Arial" panose="020B0604020202020204" pitchFamily="34" charset="0"/>
              </a:rPr>
              <a:t>Tensions also emerge relating to misunderstandings in respect of the </a:t>
            </a:r>
            <a:r>
              <a:rPr lang="en-US" sz="1800" b="1" dirty="0" smtClean="0">
                <a:solidFill>
                  <a:srgbClr val="990000"/>
                </a:solidFill>
                <a:latin typeface="+mn-lt"/>
                <a:cs typeface="Arial" panose="020B0604020202020204" pitchFamily="34" charset="0"/>
              </a:rPr>
              <a:t>definition of EAs</a:t>
            </a:r>
            <a:r>
              <a:rPr lang="en-US" sz="1800" dirty="0" smtClean="0">
                <a:latin typeface="+mn-lt"/>
                <a:cs typeface="Arial" panose="020B0604020202020204" pitchFamily="34" charset="0"/>
              </a:rPr>
              <a:t> concerning t</a:t>
            </a:r>
            <a:r>
              <a:rPr lang="en-ZA" sz="1800" dirty="0" smtClean="0">
                <a:latin typeface="+mn-lt"/>
              </a:rPr>
              <a:t>he </a:t>
            </a:r>
            <a:r>
              <a:rPr lang="en-ZA" sz="1800" dirty="0">
                <a:latin typeface="+mn-lt"/>
              </a:rPr>
              <a:t>appointment and </a:t>
            </a:r>
            <a:r>
              <a:rPr lang="en-ZA" sz="1800" b="1" dirty="0">
                <a:solidFill>
                  <a:srgbClr val="990000"/>
                </a:solidFill>
                <a:latin typeface="+mn-lt"/>
              </a:rPr>
              <a:t>career incidents </a:t>
            </a:r>
            <a:r>
              <a:rPr lang="en-ZA" sz="1800" dirty="0">
                <a:latin typeface="+mn-lt"/>
              </a:rPr>
              <a:t>of </a:t>
            </a:r>
            <a:r>
              <a:rPr lang="en-ZA" sz="1800" dirty="0" smtClean="0">
                <a:latin typeface="+mn-lt"/>
              </a:rPr>
              <a:t>HoDs, which </a:t>
            </a:r>
            <a:r>
              <a:rPr lang="en-ZA" sz="1800" dirty="0">
                <a:latin typeface="+mn-lt"/>
              </a:rPr>
              <a:t>vests in the </a:t>
            </a:r>
            <a:r>
              <a:rPr lang="en-ZA" sz="1800" dirty="0" smtClean="0">
                <a:latin typeface="+mn-lt"/>
              </a:rPr>
              <a:t>President/ relevant Premier in </a:t>
            </a:r>
            <a:r>
              <a:rPr lang="en-ZA" sz="1800" dirty="0">
                <a:latin typeface="+mn-lt"/>
              </a:rPr>
              <a:t>terms of </a:t>
            </a:r>
            <a:r>
              <a:rPr lang="en-ZA" sz="1800" b="1" dirty="0">
                <a:solidFill>
                  <a:srgbClr val="990000"/>
                </a:solidFill>
                <a:latin typeface="+mn-lt"/>
              </a:rPr>
              <a:t>section 12 </a:t>
            </a:r>
            <a:r>
              <a:rPr lang="en-ZA" sz="1800" dirty="0">
                <a:latin typeface="+mn-lt"/>
              </a:rPr>
              <a:t>of the Public Service Act</a:t>
            </a:r>
            <a:r>
              <a:rPr lang="en-ZA" sz="1800" dirty="0" smtClean="0">
                <a:latin typeface="+mn-lt"/>
              </a:rPr>
              <a:t>.</a:t>
            </a:r>
          </a:p>
          <a:p>
            <a:pPr marL="231775" indent="-231775" algn="just">
              <a:lnSpc>
                <a:spcPct val="90000"/>
              </a:lnSpc>
              <a:spcBef>
                <a:spcPts val="0"/>
              </a:spcBef>
              <a:buSzPct val="100000"/>
            </a:pPr>
            <a:r>
              <a:rPr lang="en-ZA" sz="1800" dirty="0" smtClean="0">
                <a:latin typeface="+mn-lt"/>
              </a:rPr>
              <a:t>“</a:t>
            </a:r>
            <a:r>
              <a:rPr lang="en-ZA" sz="1800" i="1" dirty="0" smtClean="0">
                <a:latin typeface="+mn-lt"/>
              </a:rPr>
              <a:t>Career </a:t>
            </a:r>
            <a:r>
              <a:rPr lang="en-ZA" sz="1800" i="1" dirty="0">
                <a:latin typeface="+mn-lt"/>
              </a:rPr>
              <a:t>incident</a:t>
            </a:r>
            <a:r>
              <a:rPr lang="en-ZA" sz="1800" dirty="0">
                <a:latin typeface="+mn-lt"/>
              </a:rPr>
              <a:t>” </a:t>
            </a:r>
            <a:r>
              <a:rPr lang="en-ZA" sz="1800" dirty="0" smtClean="0">
                <a:latin typeface="+mn-lt"/>
              </a:rPr>
              <a:t>include terms </a:t>
            </a:r>
            <a:r>
              <a:rPr lang="en-ZA" sz="1800" dirty="0">
                <a:latin typeface="+mn-lt"/>
              </a:rPr>
              <a:t>and conditions of </a:t>
            </a:r>
            <a:r>
              <a:rPr lang="en-ZA" sz="1800" dirty="0" smtClean="0">
                <a:latin typeface="+mn-lt"/>
              </a:rPr>
              <a:t>employment, such as the </a:t>
            </a:r>
            <a:r>
              <a:rPr lang="en-ZA" sz="1800" b="1" dirty="0">
                <a:solidFill>
                  <a:srgbClr val="990000"/>
                </a:solidFill>
                <a:latin typeface="+mn-lt"/>
              </a:rPr>
              <a:t>power to </a:t>
            </a:r>
            <a:r>
              <a:rPr lang="en-ZA" sz="1800" b="1" dirty="0" smtClean="0">
                <a:solidFill>
                  <a:srgbClr val="990000"/>
                </a:solidFill>
                <a:latin typeface="+mn-lt"/>
              </a:rPr>
              <a:t>suspend, initiate </a:t>
            </a:r>
            <a:r>
              <a:rPr lang="en-ZA" sz="1800" b="1" dirty="0">
                <a:solidFill>
                  <a:srgbClr val="990000"/>
                </a:solidFill>
                <a:latin typeface="+mn-lt"/>
              </a:rPr>
              <a:t>a disciplinary </a:t>
            </a:r>
            <a:r>
              <a:rPr lang="en-ZA" sz="1800" b="1" dirty="0" smtClean="0">
                <a:solidFill>
                  <a:srgbClr val="990000"/>
                </a:solidFill>
                <a:latin typeface="+mn-lt"/>
              </a:rPr>
              <a:t>enquiry or dismiss </a:t>
            </a:r>
            <a:r>
              <a:rPr lang="en-ZA" sz="1800" dirty="0" smtClean="0">
                <a:latin typeface="+mn-lt"/>
              </a:rPr>
              <a:t>a HoD.</a:t>
            </a:r>
            <a:endParaRPr lang="en-US" sz="1800" dirty="0">
              <a:latin typeface="+mn-lt"/>
            </a:endParaRPr>
          </a:p>
          <a:p>
            <a:pPr marL="231775" indent="-231775" algn="just">
              <a:lnSpc>
                <a:spcPct val="90000"/>
              </a:lnSpc>
              <a:spcBef>
                <a:spcPts val="0"/>
              </a:spcBef>
              <a:buSzPct val="100000"/>
            </a:pPr>
            <a:endParaRPr lang="en-ZA" sz="1800" dirty="0" smtClean="0">
              <a:latin typeface="+mn-lt"/>
            </a:endParaRPr>
          </a:p>
          <a:p>
            <a:pPr marL="231775" indent="-231775" algn="just">
              <a:lnSpc>
                <a:spcPct val="90000"/>
              </a:lnSpc>
              <a:spcBef>
                <a:spcPts val="0"/>
              </a:spcBef>
              <a:buSzPct val="100000"/>
            </a:pPr>
            <a:endParaRPr lang="en-US" sz="1800" dirty="0">
              <a:latin typeface="+mn-lt"/>
              <a:cs typeface="Arial" panose="020B0604020202020204" pitchFamily="34" charset="0"/>
            </a:endParaRPr>
          </a:p>
        </p:txBody>
      </p:sp>
      <p:sp>
        <p:nvSpPr>
          <p:cNvPr id="21508" name="Slide Number Placeholder 3">
            <a:extLst>
              <a:ext uri="{FF2B5EF4-FFF2-40B4-BE49-F238E27FC236}">
                <a16:creationId xmlns:a16="http://schemas.microsoft.com/office/drawing/2014/main" xmlns="" id="{8A04AE03-7D3C-40F7-BCCC-32443321BE54}"/>
              </a:ext>
            </a:extLst>
          </p:cNvPr>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rgbClr val="660033"/>
              </a:buClr>
              <a:buSzPct val="120000"/>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rgbClr val="006666"/>
              </a:buClr>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ClrTx/>
              <a:buSzTx/>
              <a:buFontTx/>
              <a:buNone/>
            </a:pPr>
            <a:fld id="{374D92AE-5629-42AD-BF3F-8DE7CEDA4E89}" type="slidenum">
              <a:rPr lang="en-US" altLang="en-US" sz="1400" smtClean="0"/>
              <a:pPr>
                <a:spcBef>
                  <a:spcPct val="0"/>
                </a:spcBef>
                <a:buClrTx/>
                <a:buSzTx/>
                <a:buFontTx/>
                <a:buNone/>
              </a:pPr>
              <a:t>9</a:t>
            </a:fld>
            <a:endParaRPr lang="en-US" altLang="en-US" sz="1400" dirty="0"/>
          </a:p>
        </p:txBody>
      </p:sp>
      <p:sp>
        <p:nvSpPr>
          <p:cNvPr id="2" name="Rectangle 1"/>
          <p:cNvSpPr/>
          <p:nvPr/>
        </p:nvSpPr>
        <p:spPr>
          <a:xfrm>
            <a:off x="611560" y="1694309"/>
            <a:ext cx="5040560" cy="4539704"/>
          </a:xfrm>
          <a:prstGeom prst="rect">
            <a:avLst/>
          </a:prstGeom>
          <a:solidFill>
            <a:schemeClr val="accent1"/>
          </a:solidFill>
        </p:spPr>
        <p:txBody>
          <a:bodyPr wrap="square">
            <a:spAutoFit/>
          </a:bodyPr>
          <a:lstStyle/>
          <a:p>
            <a:pPr algn="ctr">
              <a:spcBef>
                <a:spcPts val="0"/>
              </a:spcBef>
              <a:spcAft>
                <a:spcPts val="0"/>
              </a:spcAft>
            </a:pPr>
            <a:r>
              <a:rPr lang="en-US" sz="1700" b="1" dirty="0">
                <a:solidFill>
                  <a:srgbClr val="990000"/>
                </a:solidFill>
                <a:latin typeface="+mn-lt"/>
              </a:rPr>
              <a:t>Section 3(7)</a:t>
            </a:r>
          </a:p>
          <a:p>
            <a:pPr algn="just">
              <a:spcBef>
                <a:spcPts val="0"/>
              </a:spcBef>
              <a:spcAft>
                <a:spcPts val="0"/>
              </a:spcAft>
            </a:pPr>
            <a:r>
              <a:rPr lang="en-US" sz="1700" dirty="0">
                <a:latin typeface="+mn-lt"/>
              </a:rPr>
              <a:t>An EA has all those powers and duties necessary for…the recruitment, appointment, performance management, transfer, dismissal and other </a:t>
            </a:r>
            <a:r>
              <a:rPr lang="en-US" sz="1700" dirty="0" smtClean="0">
                <a:latin typeface="+mn-lt"/>
              </a:rPr>
              <a:t>career incidents </a:t>
            </a:r>
            <a:r>
              <a:rPr lang="en-US" sz="1700" dirty="0">
                <a:latin typeface="+mn-lt"/>
              </a:rPr>
              <a:t>of employees of that </a:t>
            </a:r>
            <a:r>
              <a:rPr lang="en-US" sz="1700" dirty="0" smtClean="0">
                <a:latin typeface="+mn-lt"/>
              </a:rPr>
              <a:t>department</a:t>
            </a:r>
          </a:p>
          <a:p>
            <a:pPr algn="ctr">
              <a:spcBef>
                <a:spcPts val="0"/>
              </a:spcBef>
              <a:spcAft>
                <a:spcPts val="0"/>
              </a:spcAft>
            </a:pPr>
            <a:r>
              <a:rPr lang="en-ZA" sz="1700" b="1" i="1" dirty="0" smtClean="0">
                <a:solidFill>
                  <a:srgbClr val="990000"/>
                </a:solidFill>
                <a:latin typeface="+mn-lt"/>
                <a:ea typeface="Calibri" panose="020F0502020204030204" pitchFamily="34" charset="0"/>
                <a:cs typeface="Times New Roman" panose="02020603050405020304" pitchFamily="18" charset="0"/>
              </a:rPr>
              <a:t>Section 12</a:t>
            </a:r>
          </a:p>
          <a:p>
            <a:pPr marR="0" algn="just">
              <a:spcBef>
                <a:spcPts val="0"/>
              </a:spcBef>
              <a:spcAft>
                <a:spcPts val="0"/>
              </a:spcAft>
            </a:pPr>
            <a:r>
              <a:rPr lang="en-ZA" sz="1700" i="1" dirty="0" smtClean="0">
                <a:latin typeface="+mn-lt"/>
                <a:ea typeface="Calibri" panose="020F0502020204030204" pitchFamily="34" charset="0"/>
                <a:cs typeface="Times New Roman" panose="02020603050405020304" pitchFamily="18" charset="0"/>
              </a:rPr>
              <a:t>Notwithstanding </a:t>
            </a:r>
            <a:r>
              <a:rPr lang="en-ZA" sz="1700" i="1" dirty="0">
                <a:latin typeface="+mn-lt"/>
                <a:ea typeface="Calibri" panose="020F0502020204030204" pitchFamily="34" charset="0"/>
                <a:cs typeface="Times New Roman" panose="02020603050405020304" pitchFamily="18" charset="0"/>
              </a:rPr>
              <a:t>anything to the contrary contained in this </a:t>
            </a:r>
            <a:r>
              <a:rPr lang="en-ZA" sz="1700" i="1" dirty="0" smtClean="0">
                <a:latin typeface="+mn-lt"/>
                <a:ea typeface="Calibri" panose="020F0502020204030204" pitchFamily="34" charset="0"/>
                <a:cs typeface="Times New Roman" panose="02020603050405020304" pitchFamily="18" charset="0"/>
              </a:rPr>
              <a:t>Act… the </a:t>
            </a:r>
            <a:r>
              <a:rPr lang="en-ZA" sz="1700" b="1" i="1" dirty="0">
                <a:solidFill>
                  <a:srgbClr val="990000"/>
                </a:solidFill>
                <a:latin typeface="+mn-lt"/>
                <a:ea typeface="Calibri" panose="020F0502020204030204" pitchFamily="34" charset="0"/>
                <a:cs typeface="Times New Roman" panose="02020603050405020304" pitchFamily="18" charset="0"/>
              </a:rPr>
              <a:t>appointment and other career incidents of the heads of department </a:t>
            </a:r>
            <a:r>
              <a:rPr lang="en-ZA" sz="1700" i="1" dirty="0">
                <a:latin typeface="+mn-lt"/>
                <a:ea typeface="Calibri" panose="020F0502020204030204" pitchFamily="34" charset="0"/>
                <a:cs typeface="Times New Roman" panose="02020603050405020304" pitchFamily="18" charset="0"/>
              </a:rPr>
              <a:t>and government component shall be dealt with, in the case of</a:t>
            </a:r>
            <a:r>
              <a:rPr lang="en-ZA" sz="1700" i="1" dirty="0" smtClean="0">
                <a:latin typeface="+mn-lt"/>
                <a:ea typeface="Calibri" panose="020F0502020204030204" pitchFamily="34" charset="0"/>
                <a:cs typeface="Times New Roman" panose="02020603050405020304" pitchFamily="18" charset="0"/>
              </a:rPr>
              <a:t>—</a:t>
            </a:r>
            <a:endParaRPr lang="en-US" sz="1700" dirty="0" smtClean="0">
              <a:latin typeface="+mn-lt"/>
              <a:ea typeface="Calibri" panose="020F0502020204030204" pitchFamily="34" charset="0"/>
              <a:cs typeface="Times New Roman" panose="02020603050405020304" pitchFamily="18" charset="0"/>
            </a:endParaRPr>
          </a:p>
          <a:p>
            <a:pPr marL="463550" marR="0" indent="-463550" algn="just">
              <a:spcBef>
                <a:spcPts val="0"/>
              </a:spcBef>
              <a:spcAft>
                <a:spcPts val="0"/>
              </a:spcAft>
            </a:pPr>
            <a:r>
              <a:rPr lang="en-ZA" sz="1700" i="1" dirty="0" smtClean="0">
                <a:latin typeface="+mn-lt"/>
                <a:ea typeface="Calibri" panose="020F0502020204030204" pitchFamily="34" charset="0"/>
                <a:cs typeface="Times New Roman" panose="02020603050405020304" pitchFamily="18" charset="0"/>
              </a:rPr>
              <a:t>(</a:t>
            </a:r>
            <a:r>
              <a:rPr lang="en-ZA" sz="1700" i="1" dirty="0">
                <a:latin typeface="+mn-lt"/>
                <a:ea typeface="Calibri" panose="020F0502020204030204" pitchFamily="34" charset="0"/>
                <a:cs typeface="Times New Roman" panose="02020603050405020304" pitchFamily="18" charset="0"/>
              </a:rPr>
              <a:t>a)	a head of a national department or national government component, by the </a:t>
            </a:r>
            <a:r>
              <a:rPr lang="en-ZA" sz="1700" b="1" i="1" dirty="0">
                <a:solidFill>
                  <a:srgbClr val="990000"/>
                </a:solidFill>
                <a:latin typeface="+mn-lt"/>
                <a:ea typeface="Calibri" panose="020F0502020204030204" pitchFamily="34" charset="0"/>
                <a:cs typeface="Times New Roman" panose="02020603050405020304" pitchFamily="18" charset="0"/>
              </a:rPr>
              <a:t>President</a:t>
            </a:r>
            <a:r>
              <a:rPr lang="en-ZA" sz="1700" i="1" dirty="0">
                <a:latin typeface="+mn-lt"/>
                <a:ea typeface="Calibri" panose="020F0502020204030204" pitchFamily="34" charset="0"/>
                <a:cs typeface="Times New Roman" panose="02020603050405020304" pitchFamily="18" charset="0"/>
              </a:rPr>
              <a:t>; and</a:t>
            </a:r>
            <a:endParaRPr lang="en-US" sz="1700" dirty="0">
              <a:latin typeface="+mn-lt"/>
              <a:ea typeface="Calibri" panose="020F0502020204030204" pitchFamily="34" charset="0"/>
              <a:cs typeface="Times New Roman" panose="02020603050405020304" pitchFamily="18" charset="0"/>
            </a:endParaRPr>
          </a:p>
          <a:p>
            <a:pPr marL="463550" indent="-463550">
              <a:spcBef>
                <a:spcPts val="0"/>
              </a:spcBef>
              <a:spcAft>
                <a:spcPts val="0"/>
              </a:spcAft>
            </a:pPr>
            <a:r>
              <a:rPr lang="en-ZA" sz="1700" i="1" dirty="0">
                <a:latin typeface="+mn-lt"/>
                <a:ea typeface="Calibri" panose="020F0502020204030204" pitchFamily="34" charset="0"/>
              </a:rPr>
              <a:t>(b)	a head of the Office of a Premier, provincial department or provincial government component, by the relevant </a:t>
            </a:r>
            <a:r>
              <a:rPr lang="en-ZA" sz="1700" b="1" i="1" dirty="0">
                <a:solidFill>
                  <a:srgbClr val="990000"/>
                </a:solidFill>
                <a:latin typeface="+mn-lt"/>
                <a:ea typeface="Calibri" panose="020F0502020204030204" pitchFamily="34" charset="0"/>
              </a:rPr>
              <a:t>Premier</a:t>
            </a:r>
            <a:r>
              <a:rPr lang="en-ZA" sz="1700" i="1" dirty="0">
                <a:latin typeface="+mn-lt"/>
                <a:ea typeface="Calibri" panose="020F0502020204030204" pitchFamily="34" charset="0"/>
              </a:rPr>
              <a:t>.” </a:t>
            </a:r>
            <a:endParaRPr lang="en-US" sz="1700" dirty="0">
              <a:latin typeface="+mn-lt"/>
            </a:endParaRPr>
          </a:p>
        </p:txBody>
      </p:sp>
    </p:spTree>
    <p:extLst>
      <p:ext uri="{BB962C8B-B14F-4D97-AF65-F5344CB8AC3E}">
        <p14:creationId xmlns:p14="http://schemas.microsoft.com/office/powerpoint/2010/main" xmlns="" val="2884197637"/>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8100" cap="flat" cmpd="sng" algn="ctr">
          <a:solidFill>
            <a:srgbClr val="006666"/>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latin typeface="Arial" charset="0"/>
            <a:ea typeface="ＭＳ Ｐゴシック" pitchFamily="34" charset="-128"/>
            <a:cs typeface="Arial" charset="0"/>
          </a:defRPr>
        </a:defPPr>
      </a:lstStyle>
    </a:spDef>
    <a:lnDef>
      <a:spPr bwMode="auto">
        <a:xfrm>
          <a:off x="0" y="0"/>
          <a:ext cx="1" cy="1"/>
        </a:xfrm>
        <a:custGeom>
          <a:avLst/>
          <a:gdLst/>
          <a:ahLst/>
          <a:cxnLst/>
          <a:rect l="0" t="0" r="0" b="0"/>
          <a:pathLst/>
        </a:custGeom>
        <a:solidFill>
          <a:schemeClr val="accent1"/>
        </a:solidFill>
        <a:ln w="38100" cap="flat" cmpd="sng" algn="ctr">
          <a:solidFill>
            <a:srgbClr val="006666"/>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latin typeface="Arial" charset="0"/>
            <a:ea typeface="ＭＳ Ｐゴシック" pitchFamily="34" charset="-128"/>
            <a:cs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41462</TotalTime>
  <Words>4865</Words>
  <Application>Microsoft Office PowerPoint</Application>
  <PresentationFormat>On-screen Show (4:3)</PresentationFormat>
  <Paragraphs>365</Paragraphs>
  <Slides>30</Slides>
  <Notes>15</Notes>
  <HiddenSlides>0</HiddenSlides>
  <MMClips>0</MMClips>
  <ScaleCrop>false</ScaleCrop>
  <HeadingPairs>
    <vt:vector size="4" baseType="variant">
      <vt:variant>
        <vt:lpstr>Theme</vt:lpstr>
      </vt:variant>
      <vt:variant>
        <vt:i4>2</vt:i4>
      </vt:variant>
      <vt:variant>
        <vt:lpstr>Slide Titles</vt:lpstr>
      </vt:variant>
      <vt:variant>
        <vt:i4>30</vt:i4>
      </vt:variant>
    </vt:vector>
  </HeadingPairs>
  <TitlesOfParts>
    <vt:vector size="32" baseType="lpstr">
      <vt:lpstr>Default Design</vt:lpstr>
      <vt:lpstr>Custom Design</vt:lpstr>
      <vt:lpstr>Slide 1</vt:lpstr>
      <vt:lpstr>OVERVIEW OF THE PRESENTATION</vt:lpstr>
      <vt:lpstr>WHO ARE WE?</vt:lpstr>
      <vt:lpstr>PSC AREAS OF OVERSIGHT </vt:lpstr>
      <vt:lpstr>INTRODUCTION AND PURPOSE</vt:lpstr>
      <vt:lpstr>Slide 6</vt:lpstr>
      <vt:lpstr>APPLICATION OF THE CONSTITUTIONAL VALUES AND PRINCIPLES</vt:lpstr>
      <vt:lpstr>ROLE CLARIFICATION AT THE  EXECUTIVE/ADMINISTRATIVE INTERFACE</vt:lpstr>
      <vt:lpstr>ROLE CLARIFICATION AT THE  EXECUTIVE/ADMINISTRATIVE INTERFACE</vt:lpstr>
      <vt:lpstr>ROLE CLARIFICATION AT THE  EXECUTIVE/ADMINISTRATIVE INTERFACE</vt:lpstr>
      <vt:lpstr> ROLE CLARIFICATION AT THE  EXECUTIVE/ADMINISTRATIVE INTERFACE</vt:lpstr>
      <vt:lpstr> APPOINTMENTS IN THE PRIVATE OFFICES OF EXECUTIVE AUTHORITIES </vt:lpstr>
      <vt:lpstr>STAFF ESTABLISHMENT FOR THE PRIVATE OFFICE OF MEMBERS OF THE EXECUTIVE  Table:1 Staff establishment for Office of a Member (Private Office), 2019 Guide</vt:lpstr>
      <vt:lpstr>STAFF ESTABLISHMENT FOR THE PRIVATE OFFICE OF MEMBERS OF THE EXECUTIVE cont.</vt:lpstr>
      <vt:lpstr>STAFF ESTABLISHMENT FOR THE PRIVATE OFFICE OF MEMBERS OF THE EXECUTIVE cont.</vt:lpstr>
      <vt:lpstr>APPOINTMENT OF SPECIAL ADVISORS </vt:lpstr>
      <vt:lpstr>APPOINTMENT OF SPECIAL ADVISORS </vt:lpstr>
      <vt:lpstr>MANAGEMENT OF  RECRUITMENT AND SELECTION </vt:lpstr>
      <vt:lpstr>MANAGEMENT OF  RECRUITMENT AND SELECTION </vt:lpstr>
      <vt:lpstr>PERFORMANCE MANAGEMENT </vt:lpstr>
      <vt:lpstr>EVALUATION PANELS FOR HODs and DDGS </vt:lpstr>
      <vt:lpstr>EVALUATION PANELS FOR HODs and DDGS </vt:lpstr>
      <vt:lpstr>THE ROLE OF EAs/HODs IN MANAGING ETHICS IN THE PUBLIC SERVICE</vt:lpstr>
      <vt:lpstr>THE ROLE OF EAs/HODs IN MANAGING ETHICS IN THE PUBLIC SERVICE </vt:lpstr>
      <vt:lpstr>THE ROLE OF EXECUTIVE AUTHORITIES IN LABOUR RELATIONS</vt:lpstr>
      <vt:lpstr> PSC’s ROLE IN THE INDUCTION OF EXECUTIVE AUTHORITIES   </vt:lpstr>
      <vt:lpstr>PSC’s ROLE IN THE INDUCTION OF EXECUTIVE AUTHORITIES Cont…</vt:lpstr>
      <vt:lpstr>STAKEHOLDERS INDUCTION</vt:lpstr>
      <vt:lpstr>CONCLUSION</vt:lpstr>
      <vt:lpstr>Slide 30</vt:lpstr>
    </vt:vector>
  </TitlesOfParts>
  <Company>OPSC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ConnieG</dc:creator>
  <cp:lastModifiedBy>PUMZA</cp:lastModifiedBy>
  <cp:revision>1217</cp:revision>
  <cp:lastPrinted>2019-05-06T14:42:04Z</cp:lastPrinted>
  <dcterms:created xsi:type="dcterms:W3CDTF">2007-12-04T09:22:50Z</dcterms:created>
  <dcterms:modified xsi:type="dcterms:W3CDTF">2020-03-05T09:48:32Z</dcterms:modified>
</cp:coreProperties>
</file>