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0" r:id="rId2"/>
  </p:sldMasterIdLst>
  <p:notesMasterIdLst>
    <p:notesMasterId r:id="rId20"/>
  </p:notesMasterIdLst>
  <p:handoutMasterIdLst>
    <p:handoutMasterId r:id="rId21"/>
  </p:handoutMasterIdLst>
  <p:sldIdLst>
    <p:sldId id="256" r:id="rId3"/>
    <p:sldId id="257" r:id="rId4"/>
    <p:sldId id="275"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73" r:id="rId19"/>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FF"/>
    <a:srgbClr val="6666FF"/>
    <a:srgbClr val="6600CC"/>
    <a:srgbClr val="9999FF"/>
    <a:srgbClr val="6699FF"/>
    <a:srgbClr val="0066FF"/>
    <a:srgbClr val="003399"/>
    <a:srgbClr val="3333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396" y="90"/>
      </p:cViewPr>
      <p:guideLst>
        <p:guide orient="horz" pos="3240"/>
        <p:guide pos="5760"/>
      </p:guideLst>
    </p:cSldViewPr>
  </p:slideViewPr>
  <p:notesTextViewPr>
    <p:cViewPr>
      <p:scale>
        <a:sx n="1" d="1"/>
        <a:sy n="1" d="1"/>
      </p:scale>
      <p:origin x="0" y="0"/>
    </p:cViewPr>
  </p:notesTextViewPr>
  <p:notesViewPr>
    <p:cSldViewPr snapToGrid="0">
      <p:cViewPr varScale="1">
        <p:scale>
          <a:sx n="89" d="100"/>
          <a:sy n="89" d="100"/>
        </p:scale>
        <p:origin x="298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DB6074-3ABC-45E1-B916-FEC97060DD13}" type="datetimeFigureOut">
              <a:rPr lang="en-US" smtClean="0"/>
              <a:t>3/3/2020</a:t>
            </a:fld>
            <a:endParaRPr 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1DD687-6233-47B9-B4B4-25AECA70699E}" type="slidenum">
              <a:rPr lang="en-US" smtClean="0"/>
              <a:t>‹#›</a:t>
            </a:fld>
            <a:endParaRPr lang="en-US"/>
          </a:p>
        </p:txBody>
      </p:sp>
    </p:spTree>
    <p:extLst>
      <p:ext uri="{BB962C8B-B14F-4D97-AF65-F5344CB8AC3E}">
        <p14:creationId xmlns:p14="http://schemas.microsoft.com/office/powerpoint/2010/main" val="4150869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09915-3BD3-4C61-BDA5-20689B9856F8}" type="datetimeFigureOut">
              <a:rPr lang="en-US" smtClean="0"/>
              <a:t>3/3/2020</a:t>
            </a:fld>
            <a:endParaRPr 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129B96-90C9-4C4A-9463-7040911BA0B2}" type="slidenum">
              <a:rPr lang="en-US" smtClean="0"/>
              <a:t>‹#›</a:t>
            </a:fld>
            <a:endParaRPr lang="en-US"/>
          </a:p>
        </p:txBody>
      </p:sp>
    </p:spTree>
    <p:extLst>
      <p:ext uri="{BB962C8B-B14F-4D97-AF65-F5344CB8AC3E}">
        <p14:creationId xmlns:p14="http://schemas.microsoft.com/office/powerpoint/2010/main" val="3614989699"/>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n-lt"/>
        <a:ea typeface="+mn-ea"/>
        <a:cs typeface="+mn-cs"/>
      </a:defRPr>
    </a:lvl1pPr>
    <a:lvl2pPr marL="685800" algn="l" defTabSz="1371600" rtl="0" eaLnBrk="1" latinLnBrk="0" hangingPunct="1">
      <a:defRPr sz="1800" kern="1200">
        <a:solidFill>
          <a:schemeClr val="tx1"/>
        </a:solidFill>
        <a:latin typeface="+mn-lt"/>
        <a:ea typeface="+mn-ea"/>
        <a:cs typeface="+mn-cs"/>
      </a:defRPr>
    </a:lvl2pPr>
    <a:lvl3pPr marL="1371600" algn="l" defTabSz="1371600" rtl="0" eaLnBrk="1" latinLnBrk="0" hangingPunct="1">
      <a:defRPr sz="1800" kern="1200">
        <a:solidFill>
          <a:schemeClr val="tx1"/>
        </a:solidFill>
        <a:latin typeface="+mn-lt"/>
        <a:ea typeface="+mn-ea"/>
        <a:cs typeface="+mn-cs"/>
      </a:defRPr>
    </a:lvl3pPr>
    <a:lvl4pPr marL="2057400" algn="l" defTabSz="1371600" rtl="0" eaLnBrk="1" latinLnBrk="0" hangingPunct="1">
      <a:defRPr sz="1800" kern="1200">
        <a:solidFill>
          <a:schemeClr val="tx1"/>
        </a:solidFill>
        <a:latin typeface="+mn-lt"/>
        <a:ea typeface="+mn-ea"/>
        <a:cs typeface="+mn-cs"/>
      </a:defRPr>
    </a:lvl4pPr>
    <a:lvl5pPr marL="2743200" algn="l" defTabSz="1371600" rtl="0" eaLnBrk="1" latinLnBrk="0" hangingPunct="1">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
        <p:nvSpPr>
          <p:cNvPr id="4" name="スライド番号プレースホルダー 3"/>
          <p:cNvSpPr>
            <a:spLocks noGrp="1"/>
          </p:cNvSpPr>
          <p:nvPr>
            <p:ph type="sldNum" sz="quarter" idx="10"/>
          </p:nvPr>
        </p:nvSpPr>
        <p:spPr/>
        <p:txBody>
          <a:bodyPr/>
          <a:lstStyle/>
          <a:p>
            <a:fld id="{D8129B96-90C9-4C4A-9463-7040911BA0B2}" type="slidenum">
              <a:rPr lang="en-US" smtClean="0"/>
              <a:t>1</a:t>
            </a:fld>
            <a:endParaRPr lang="en-US"/>
          </a:p>
        </p:txBody>
      </p:sp>
    </p:spTree>
    <p:extLst>
      <p:ext uri="{BB962C8B-B14F-4D97-AF65-F5344CB8AC3E}">
        <p14:creationId xmlns:p14="http://schemas.microsoft.com/office/powerpoint/2010/main" val="4245146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273300" y="3302000"/>
            <a:ext cx="13728700" cy="3586192"/>
          </a:xfrm>
          <a:prstGeom prst="rect">
            <a:avLst/>
          </a:prstGeom>
        </p:spPr>
        <p:txBody>
          <a:bodyPr anchor="b">
            <a:noAutofit/>
          </a:bodyPr>
          <a:lstStyle>
            <a:lvl1pPr algn="l">
              <a:lnSpc>
                <a:spcPts val="12000"/>
              </a:lnSpc>
              <a:defRPr sz="15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Presentation</a:t>
            </a:r>
            <a:br>
              <a:rPr lang="en-US" dirty="0"/>
            </a:br>
            <a:r>
              <a:rPr lang="en-US" dirty="0"/>
              <a:t>Title</a:t>
            </a:r>
          </a:p>
        </p:txBody>
      </p:sp>
      <p:sp>
        <p:nvSpPr>
          <p:cNvPr id="3" name="サブタイトル 2"/>
          <p:cNvSpPr>
            <a:spLocks noGrp="1"/>
          </p:cNvSpPr>
          <p:nvPr>
            <p:ph type="subTitle" idx="1" hasCustomPrompt="1"/>
          </p:nvPr>
        </p:nvSpPr>
        <p:spPr>
          <a:xfrm>
            <a:off x="2286000" y="7019632"/>
            <a:ext cx="13716000" cy="613067"/>
          </a:xfrm>
          <a:prstGeom prst="rect">
            <a:avLst/>
          </a:prstGeom>
        </p:spPr>
        <p:txBody>
          <a:bodyPr>
            <a:noAutofit/>
          </a:bodyPr>
          <a:lstStyle>
            <a:lvl1pPr marL="0" indent="0" algn="l">
              <a:buNone/>
              <a:defRPr sz="44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Author or subtitle here</a:t>
            </a:r>
            <a:endParaRPr lang="en-US" dirty="0"/>
          </a:p>
        </p:txBody>
      </p:sp>
      <p:sp>
        <p:nvSpPr>
          <p:cNvPr id="4" name="日付プレースホルダー 3"/>
          <p:cNvSpPr>
            <a:spLocks noGrp="1"/>
          </p:cNvSpPr>
          <p:nvPr>
            <p:ph type="dt" sz="half" idx="10"/>
          </p:nvPr>
        </p:nvSpPr>
        <p:spPr>
          <a:xfrm>
            <a:off x="2260600" y="7511113"/>
            <a:ext cx="13716000" cy="379919"/>
          </a:xfrm>
          <a:prstGeom prst="rect">
            <a:avLst/>
          </a:prstGeom>
        </p:spPr>
        <p:txBody>
          <a:bodyPr/>
          <a:lstStyle>
            <a:lvl1pPr algn="l">
              <a:defRPr sz="3200">
                <a:solidFill>
                  <a:schemeClr val="tx1">
                    <a:lumMod val="50000"/>
                    <a:lumOff val="50000"/>
                  </a:schemeClr>
                </a:solidFill>
                <a:latin typeface="+mj-lt"/>
                <a:ea typeface="A-OTF Gothic BBB Pro Medium" panose="020B0400000000000000" pitchFamily="34" charset="-128"/>
                <a:cs typeface="Clear Sans Light" panose="020B0303030202020304" pitchFamily="34" charset="0"/>
              </a:defRPr>
            </a:lvl1pPr>
          </a:lstStyle>
          <a:p>
            <a:fld id="{29F2D848-C3D3-4665-BE9E-E1E3738A9657}" type="datetime3">
              <a:rPr lang="en-US" smtClean="0"/>
              <a:pPr/>
              <a:t>3 March 2020</a:t>
            </a:fld>
            <a:endParaRPr lang="en-US" dirty="0"/>
          </a:p>
        </p:txBody>
      </p:sp>
      <p:cxnSp>
        <p:nvCxnSpPr>
          <p:cNvPr id="6" name="直線コネクタ 5"/>
          <p:cNvCxnSpPr/>
          <p:nvPr userDrawn="1"/>
        </p:nvCxnSpPr>
        <p:spPr>
          <a:xfrm>
            <a:off x="2286000" y="6856652"/>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760BE3A-E57C-4770-8241-A825BBB2F4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417879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86224"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839052"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839053"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831956"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839053"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5239977"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5092805"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0" name="テキスト プレースホルダー 8"/>
          <p:cNvSpPr>
            <a:spLocks noGrp="1"/>
          </p:cNvSpPr>
          <p:nvPr>
            <p:ph type="body" sz="quarter" idx="16" hasCustomPrompt="1"/>
          </p:nvPr>
        </p:nvSpPr>
        <p:spPr>
          <a:xfrm>
            <a:off x="5092806"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5085709"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5092806"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9500079"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9352907"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5" name="テキスト プレースホルダー 8"/>
          <p:cNvSpPr>
            <a:spLocks noGrp="1"/>
          </p:cNvSpPr>
          <p:nvPr>
            <p:ph type="body" sz="quarter" idx="19" hasCustomPrompt="1"/>
          </p:nvPr>
        </p:nvSpPr>
        <p:spPr>
          <a:xfrm>
            <a:off x="9352908"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9345811"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9352908"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図プレースホルダー 8"/>
          <p:cNvSpPr>
            <a:spLocks noGrp="1"/>
          </p:cNvSpPr>
          <p:nvPr>
            <p:ph type="pic" sz="quarter" idx="21" hasCustomPrompt="1"/>
          </p:nvPr>
        </p:nvSpPr>
        <p:spPr>
          <a:xfrm>
            <a:off x="13753832"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9" name="正方形/長方形 28"/>
          <p:cNvSpPr/>
          <p:nvPr userDrawn="1"/>
        </p:nvSpPr>
        <p:spPr>
          <a:xfrm>
            <a:off x="13606660"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30" name="テキスト プレースホルダー 8"/>
          <p:cNvSpPr>
            <a:spLocks noGrp="1"/>
          </p:cNvSpPr>
          <p:nvPr>
            <p:ph type="body" sz="quarter" idx="22" hasCustomPrompt="1"/>
          </p:nvPr>
        </p:nvSpPr>
        <p:spPr>
          <a:xfrm>
            <a:off x="13606661"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31" name="テキスト プレースホルダー 8"/>
          <p:cNvSpPr>
            <a:spLocks noGrp="1"/>
          </p:cNvSpPr>
          <p:nvPr>
            <p:ph type="body" sz="quarter" idx="23" hasCustomPrompt="1"/>
          </p:nvPr>
        </p:nvSpPr>
        <p:spPr>
          <a:xfrm>
            <a:off x="13599564"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32" name="直線コネクタ 31"/>
          <p:cNvCxnSpPr/>
          <p:nvPr userDrawn="1"/>
        </p:nvCxnSpPr>
        <p:spPr>
          <a:xfrm>
            <a:off x="13606661"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98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1610338"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図プレースホルダー 8"/>
          <p:cNvSpPr>
            <a:spLocks noGrp="1"/>
          </p:cNvSpPr>
          <p:nvPr>
            <p:ph type="pic" sz="quarter" idx="15" hasCustomPrompt="1"/>
          </p:nvPr>
        </p:nvSpPr>
        <p:spPr>
          <a:xfrm>
            <a:off x="7286491"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9" name="正方形/長方形 18"/>
          <p:cNvSpPr/>
          <p:nvPr userDrawn="1"/>
        </p:nvSpPr>
        <p:spPr>
          <a:xfrm>
            <a:off x="7139319"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図プレースホルダー 8"/>
          <p:cNvSpPr>
            <a:spLocks noGrp="1"/>
          </p:cNvSpPr>
          <p:nvPr>
            <p:ph type="pic" sz="quarter" idx="18" hasCustomPrompt="1"/>
          </p:nvPr>
        </p:nvSpPr>
        <p:spPr>
          <a:xfrm>
            <a:off x="12969740" y="2094204"/>
            <a:ext cx="3794644"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24" name="正方形/長方形 23"/>
          <p:cNvSpPr/>
          <p:nvPr userDrawn="1"/>
        </p:nvSpPr>
        <p:spPr>
          <a:xfrm>
            <a:off x="12822568"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8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6587777"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6580680"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6587777"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271026" y="2105047"/>
            <a:ext cx="5037261"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6" name="テキスト プレースホルダー 8"/>
          <p:cNvSpPr>
            <a:spLocks noGrp="1"/>
          </p:cNvSpPr>
          <p:nvPr>
            <p:ph type="body" sz="quarter" idx="20" hasCustomPrompt="1"/>
          </p:nvPr>
        </p:nvSpPr>
        <p:spPr>
          <a:xfrm>
            <a:off x="12263929" y="2791870"/>
            <a:ext cx="5046330"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271026" y="2693323"/>
            <a:ext cx="5037261"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4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11624" y="2105047"/>
            <a:ext cx="742724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4527"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11624"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133967" y="2105047"/>
            <a:ext cx="7427242" cy="635549"/>
          </a:xfrm>
          <a:prstGeom prst="rect">
            <a:avLst/>
          </a:prstGeom>
        </p:spPr>
        <p:txBody>
          <a:bodyPr anchor="b"/>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marL="0" marR="0" lvl="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pPr>
            <a:r>
              <a:rPr lang="en-US" altLang="ja-JP" dirty="0"/>
              <a:t>Text here</a:t>
            </a:r>
            <a:endParaRPr lang="ja-JP" altLang="en-US" dirty="0"/>
          </a:p>
        </p:txBody>
      </p:sp>
      <p:sp>
        <p:nvSpPr>
          <p:cNvPr id="21" name="テキスト プレースホルダー 8"/>
          <p:cNvSpPr>
            <a:spLocks noGrp="1"/>
          </p:cNvSpPr>
          <p:nvPr>
            <p:ph type="body" sz="quarter" idx="17" hasCustomPrompt="1"/>
          </p:nvPr>
        </p:nvSpPr>
        <p:spPr>
          <a:xfrm>
            <a:off x="9126870" y="2791870"/>
            <a:ext cx="7440614" cy="6323101"/>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133967" y="2693323"/>
            <a:ext cx="742724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88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6"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69"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6"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9685509" y="5994876"/>
            <a:ext cx="6893572"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9678412" y="6681699"/>
            <a:ext cx="6905983" cy="2534490"/>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9685509" y="6583152"/>
            <a:ext cx="6893572"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図プレースホルダー 8"/>
          <p:cNvSpPr>
            <a:spLocks noGrp="1"/>
          </p:cNvSpPr>
          <p:nvPr>
            <p:ph type="pic" sz="quarter" idx="12" hasCustomPrompt="1"/>
          </p:nvPr>
        </p:nvSpPr>
        <p:spPr>
          <a:xfrm>
            <a:off x="1610338" y="2094204"/>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6" name="正方形/長方形 15"/>
          <p:cNvSpPr/>
          <p:nvPr userDrawn="1"/>
        </p:nvSpPr>
        <p:spPr>
          <a:xfrm>
            <a:off x="1463166" y="2094204"/>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7" name="図プレースホルダー 8"/>
          <p:cNvSpPr>
            <a:spLocks noGrp="1"/>
          </p:cNvSpPr>
          <p:nvPr>
            <p:ph type="pic" sz="quarter" idx="18" hasCustomPrompt="1"/>
          </p:nvPr>
        </p:nvSpPr>
        <p:spPr>
          <a:xfrm>
            <a:off x="9825584" y="2095656"/>
            <a:ext cx="6746400" cy="3795608"/>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16:9</a:t>
            </a:r>
          </a:p>
        </p:txBody>
      </p:sp>
      <p:sp>
        <p:nvSpPr>
          <p:cNvPr id="18" name="正方形/長方形 17"/>
          <p:cNvSpPr/>
          <p:nvPr userDrawn="1"/>
        </p:nvSpPr>
        <p:spPr>
          <a:xfrm>
            <a:off x="9678412" y="2095656"/>
            <a:ext cx="180000" cy="379560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Tree>
    <p:extLst>
      <p:ext uri="{BB962C8B-B14F-4D97-AF65-F5344CB8AC3E}">
        <p14:creationId xmlns:p14="http://schemas.microsoft.com/office/powerpoint/2010/main" val="1199271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0" y="1461675"/>
            <a:ext cx="18289652" cy="4572413"/>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2" name="テキスト プレースホルダー 8"/>
          <p:cNvSpPr>
            <a:spLocks noGrp="1"/>
          </p:cNvSpPr>
          <p:nvPr>
            <p:ph type="body" sz="quarter" idx="13" hasCustomPrompt="1"/>
          </p:nvPr>
        </p:nvSpPr>
        <p:spPr>
          <a:xfrm>
            <a:off x="0" y="6322834"/>
            <a:ext cx="6481482" cy="635549"/>
          </a:xfrm>
          <a:prstGeom prst="rect">
            <a:avLst/>
          </a:prstGeom>
        </p:spPr>
        <p:txBody>
          <a:bodyPr anchor="b"/>
          <a:lstStyle>
            <a:lvl1pPr algn="r">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6618515" y="6322834"/>
            <a:ext cx="11088914" cy="30679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28" name="正方形/長方形 27"/>
          <p:cNvSpPr/>
          <p:nvPr userDrawn="1"/>
        </p:nvSpPr>
        <p:spPr>
          <a:xfrm>
            <a:off x="-2" y="6958383"/>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50" dirty="0">
              <a:latin typeface="+mj-lt"/>
            </a:endParaRPr>
          </a:p>
        </p:txBody>
      </p:sp>
    </p:spTree>
    <p:extLst>
      <p:ext uri="{BB962C8B-B14F-4D97-AF65-F5344CB8AC3E}">
        <p14:creationId xmlns:p14="http://schemas.microsoft.com/office/powerpoint/2010/main" val="1328022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1463167"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1456070"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1463167"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プレースホルダー 8"/>
          <p:cNvSpPr>
            <a:spLocks noGrp="1"/>
          </p:cNvSpPr>
          <p:nvPr>
            <p:ph type="body" sz="quarter" idx="16" hasCustomPrompt="1"/>
          </p:nvPr>
        </p:nvSpPr>
        <p:spPr>
          <a:xfrm>
            <a:off x="7139320"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1" name="テキスト プレースホルダー 8"/>
          <p:cNvSpPr>
            <a:spLocks noGrp="1"/>
          </p:cNvSpPr>
          <p:nvPr>
            <p:ph type="body" sz="quarter" idx="17" hasCustomPrompt="1"/>
          </p:nvPr>
        </p:nvSpPr>
        <p:spPr>
          <a:xfrm>
            <a:off x="7132223"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2" name="直線コネクタ 21"/>
          <p:cNvCxnSpPr/>
          <p:nvPr userDrawn="1"/>
        </p:nvCxnSpPr>
        <p:spPr>
          <a:xfrm>
            <a:off x="7139320"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テキスト プレースホルダー 8"/>
          <p:cNvSpPr>
            <a:spLocks noGrp="1"/>
          </p:cNvSpPr>
          <p:nvPr>
            <p:ph type="body" sz="quarter" idx="19" hasCustomPrompt="1"/>
          </p:nvPr>
        </p:nvSpPr>
        <p:spPr>
          <a:xfrm>
            <a:off x="12822569" y="5994876"/>
            <a:ext cx="3941815"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26" name="テキスト プレースホルダー 8"/>
          <p:cNvSpPr>
            <a:spLocks noGrp="1"/>
          </p:cNvSpPr>
          <p:nvPr>
            <p:ph type="body" sz="quarter" idx="20" hasCustomPrompt="1"/>
          </p:nvPr>
        </p:nvSpPr>
        <p:spPr>
          <a:xfrm>
            <a:off x="12815472" y="6681699"/>
            <a:ext cx="3948912" cy="252953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27" name="直線コネクタ 26"/>
          <p:cNvCxnSpPr/>
          <p:nvPr userDrawn="1"/>
        </p:nvCxnSpPr>
        <p:spPr>
          <a:xfrm>
            <a:off x="12822569" y="6583152"/>
            <a:ext cx="3941815"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1463675" y="1927449"/>
            <a:ext cx="3965349" cy="396534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
        <p:nvSpPr>
          <p:cNvPr id="28" name="グラフ プレースホルダー 6"/>
          <p:cNvSpPr>
            <a:spLocks noGrp="1"/>
          </p:cNvSpPr>
          <p:nvPr>
            <p:ph type="chart" sz="quarter" idx="22" hasCustomPrompt="1"/>
          </p:nvPr>
        </p:nvSpPr>
        <p:spPr>
          <a:xfrm>
            <a:off x="7115786" y="192744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
        <p:nvSpPr>
          <p:cNvPr id="29" name="グラフ プレースホルダー 6"/>
          <p:cNvSpPr>
            <a:spLocks noGrp="1"/>
          </p:cNvSpPr>
          <p:nvPr>
            <p:ph type="chart" sz="quarter" idx="23" hasCustomPrompt="1"/>
          </p:nvPr>
        </p:nvSpPr>
        <p:spPr>
          <a:xfrm>
            <a:off x="12822569" y="1924689"/>
            <a:ext cx="3965349" cy="3965348"/>
          </a:xfrm>
          <a:prstGeom prst="rect">
            <a:avLst/>
          </a:prstGeom>
        </p:spPr>
        <p:txBody>
          <a:bodyPr/>
          <a:lstStyle>
            <a:lvl1pPr marL="0" marR="0" indent="0" algn="l" defTabSz="1371600" rtl="0" eaLnBrk="1" fontAlgn="auto" latinLnBrk="0" hangingPunct="1">
              <a:lnSpc>
                <a:spcPct val="90000"/>
              </a:lnSpc>
              <a:spcBef>
                <a:spcPts val="1500"/>
              </a:spcBef>
              <a:spcAft>
                <a:spcPts val="0"/>
              </a:spcAft>
              <a:buClrTx/>
              <a:buSzTx/>
              <a:buFont typeface="Wingdings" panose="05000000000000000000" pitchFamily="2" charset="2"/>
              <a:buNone/>
              <a:tabLst/>
              <a:defRPr>
                <a:solidFill>
                  <a:schemeClr val="bg2">
                    <a:lumMod val="50000"/>
                  </a:schemeClr>
                </a:solidFill>
                <a:latin typeface="+mn-lt"/>
                <a:ea typeface="Roboto" panose="02000000000000000000" pitchFamily="2" charset="0"/>
              </a:defRPr>
            </a:lvl1pPr>
          </a:lstStyle>
          <a:p>
            <a:r>
              <a:rPr lang="en-US" dirty="0"/>
              <a:t>Add Graph Here</a:t>
            </a:r>
          </a:p>
          <a:p>
            <a:endParaRPr lang="en-US" dirty="0"/>
          </a:p>
        </p:txBody>
      </p:sp>
    </p:spTree>
    <p:extLst>
      <p:ext uri="{BB962C8B-B14F-4D97-AF65-F5344CB8AC3E}">
        <p14:creationId xmlns:p14="http://schemas.microsoft.com/office/powerpoint/2010/main" val="394506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s - Graph">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12" name="テキスト プレースホルダー 8"/>
          <p:cNvSpPr>
            <a:spLocks noGrp="1"/>
          </p:cNvSpPr>
          <p:nvPr>
            <p:ph type="body" sz="quarter" idx="13" hasCustomPrompt="1"/>
          </p:nvPr>
        </p:nvSpPr>
        <p:spPr>
          <a:xfrm>
            <a:off x="9067502" y="2862602"/>
            <a:ext cx="8318843"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3" name="テキスト プレースホルダー 8"/>
          <p:cNvSpPr>
            <a:spLocks noGrp="1"/>
          </p:cNvSpPr>
          <p:nvPr>
            <p:ph type="body" sz="quarter" idx="14" hasCustomPrompt="1"/>
          </p:nvPr>
        </p:nvSpPr>
        <p:spPr>
          <a:xfrm>
            <a:off x="9060404" y="3549425"/>
            <a:ext cx="8333821" cy="4541845"/>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9067502" y="3450878"/>
            <a:ext cx="8318843"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グラフ プレースホルダー 6"/>
          <p:cNvSpPr>
            <a:spLocks noGrp="1"/>
          </p:cNvSpPr>
          <p:nvPr>
            <p:ph type="chart" sz="quarter" idx="21" hasCustomPrompt="1"/>
          </p:nvPr>
        </p:nvSpPr>
        <p:spPr>
          <a:xfrm>
            <a:off x="796950" y="2862602"/>
            <a:ext cx="8127999" cy="5228668"/>
          </a:xfrm>
          <a:prstGeom prst="rect">
            <a:avLst/>
          </a:prstGeom>
        </p:spPr>
        <p:txBody>
          <a:bodyPr/>
          <a:lstStyle>
            <a:lvl1pPr>
              <a:defRPr>
                <a:solidFill>
                  <a:schemeClr val="bg2">
                    <a:lumMod val="50000"/>
                  </a:schemeClr>
                </a:solidFill>
                <a:latin typeface="+mn-lt"/>
                <a:ea typeface="Roboto" panose="02000000000000000000" pitchFamily="2" charset="0"/>
              </a:defRPr>
            </a:lvl1pPr>
          </a:lstStyle>
          <a:p>
            <a:r>
              <a:rPr lang="en-US" dirty="0"/>
              <a:t>Add Graph Here</a:t>
            </a:r>
          </a:p>
        </p:txBody>
      </p:sp>
    </p:spTree>
    <p:extLst>
      <p:ext uri="{BB962C8B-B14F-4D97-AF65-F5344CB8AC3E}">
        <p14:creationId xmlns:p14="http://schemas.microsoft.com/office/powerpoint/2010/main" val="41769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572000" y="6203398"/>
            <a:ext cx="13703862" cy="1745964"/>
          </a:xfrm>
          <a:prstGeom prst="rect">
            <a:avLst/>
          </a:prstGeom>
        </p:spPr>
        <p:txBody>
          <a:bodyPr anchor="b">
            <a:noAutofit/>
          </a:bodyPr>
          <a:lstStyle>
            <a:lvl1pPr algn="l">
              <a:defRPr sz="66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Subtitle Here</a:t>
            </a:r>
          </a:p>
        </p:txBody>
      </p:sp>
      <p:sp>
        <p:nvSpPr>
          <p:cNvPr id="3" name="サブタイトル 2"/>
          <p:cNvSpPr>
            <a:spLocks noGrp="1"/>
          </p:cNvSpPr>
          <p:nvPr>
            <p:ph type="subTitle" idx="1" hasCustomPrompt="1"/>
          </p:nvPr>
        </p:nvSpPr>
        <p:spPr>
          <a:xfrm>
            <a:off x="4559862" y="7911791"/>
            <a:ext cx="13716000" cy="445226"/>
          </a:xfrm>
          <a:prstGeom prst="rect">
            <a:avLst/>
          </a:prstGeom>
        </p:spPr>
        <p:txBody>
          <a:bodyPr>
            <a:normAutofit/>
          </a:bodyPr>
          <a:lstStyle>
            <a:lvl1pPr marL="0" indent="0" algn="l">
              <a:buNone/>
              <a:defRPr sz="3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cxnSp>
        <p:nvCxnSpPr>
          <p:cNvPr id="6" name="直線コネクタ 5"/>
          <p:cNvCxnSpPr/>
          <p:nvPr userDrawn="1"/>
        </p:nvCxnSpPr>
        <p:spPr>
          <a:xfrm>
            <a:off x="4572000" y="7829045"/>
            <a:ext cx="13716000"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D9238E5-B50A-4119-B52C-AEE381E7C3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292682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pact - Single Line">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3614057"/>
            <a:ext cx="15748000" cy="2786740"/>
          </a:xfrm>
          <a:prstGeom prst="rect">
            <a:avLst/>
          </a:prstGeom>
        </p:spPr>
        <p:txBody>
          <a:bodyPr anchor="b">
            <a:noAutofit/>
          </a:bodyPr>
          <a:lstStyle>
            <a:lvl1pPr algn="l">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here</a:t>
            </a:r>
          </a:p>
        </p:txBody>
      </p:sp>
      <p:sp>
        <p:nvSpPr>
          <p:cNvPr id="4" name="サブタイトル 2"/>
          <p:cNvSpPr>
            <a:spLocks noGrp="1"/>
          </p:cNvSpPr>
          <p:nvPr>
            <p:ph type="subTitle" idx="1" hasCustomPrompt="1"/>
          </p:nvPr>
        </p:nvSpPr>
        <p:spPr>
          <a:xfrm>
            <a:off x="1132115" y="6110512"/>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73005E62-339A-4656-AFBB-0755A3393F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3048233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pact - Double Lines">
    <p:spTree>
      <p:nvGrpSpPr>
        <p:cNvPr id="1" name=""/>
        <p:cNvGrpSpPr/>
        <p:nvPr/>
      </p:nvGrpSpPr>
      <p:grpSpPr>
        <a:xfrm>
          <a:off x="0" y="0"/>
          <a:ext cx="0" cy="0"/>
          <a:chOff x="0" y="0"/>
          <a:chExt cx="0" cy="0"/>
        </a:xfrm>
      </p:grpSpPr>
      <p:sp>
        <p:nvSpPr>
          <p:cNvPr id="3" name="タイトル 1"/>
          <p:cNvSpPr>
            <a:spLocks noGrp="1"/>
          </p:cNvSpPr>
          <p:nvPr>
            <p:ph type="ctrTitle" hasCustomPrompt="1"/>
          </p:nvPr>
        </p:nvSpPr>
        <p:spPr>
          <a:xfrm>
            <a:off x="1132115" y="2148114"/>
            <a:ext cx="15748000" cy="4934854"/>
          </a:xfrm>
          <a:prstGeom prst="rect">
            <a:avLst/>
          </a:prstGeom>
        </p:spPr>
        <p:txBody>
          <a:bodyPr anchor="b">
            <a:noAutofit/>
          </a:bodyPr>
          <a:lstStyle>
            <a:lvl1pPr algn="l">
              <a:lnSpc>
                <a:spcPts val="15000"/>
              </a:lnSpc>
              <a:defRPr sz="1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132115" y="6792683"/>
            <a:ext cx="13716000" cy="1016000"/>
          </a:xfrm>
          <a:prstGeom prst="rect">
            <a:avLst/>
          </a:prstGeom>
        </p:spPr>
        <p:txBody>
          <a:bodyPr>
            <a:noAutofit/>
          </a:bodyPr>
          <a:lstStyle>
            <a:lvl1pPr marL="0" indent="0" algn="l">
              <a:buNone/>
              <a:defRPr sz="6000" baseline="0">
                <a:solidFill>
                  <a:schemeClr val="bg2">
                    <a:lumMod val="25000"/>
                  </a:schemeClr>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endParaRPr lang="en-US" dirty="0"/>
          </a:p>
        </p:txBody>
      </p:sp>
      <p:pic>
        <p:nvPicPr>
          <p:cNvPr id="5" name="Picture 4">
            <a:extLst>
              <a:ext uri="{FF2B5EF4-FFF2-40B4-BE49-F238E27FC236}">
                <a16:creationId xmlns:a16="http://schemas.microsoft.com/office/drawing/2014/main" id="{6F55B0A2-14DB-42EF-83C3-26F5189E0C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p:spPr>
      </p:pic>
    </p:spTree>
    <p:extLst>
      <p:ext uri="{BB962C8B-B14F-4D97-AF65-F5344CB8AC3E}">
        <p14:creationId xmlns:p14="http://schemas.microsoft.com/office/powerpoint/2010/main" val="55124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pact - Separated">
    <p:spTree>
      <p:nvGrpSpPr>
        <p:cNvPr id="1" name=""/>
        <p:cNvGrpSpPr/>
        <p:nvPr/>
      </p:nvGrpSpPr>
      <p:grpSpPr>
        <a:xfrm>
          <a:off x="0" y="0"/>
          <a:ext cx="0" cy="0"/>
          <a:chOff x="0" y="0"/>
          <a:chExt cx="0" cy="0"/>
        </a:xfrm>
      </p:grpSpPr>
      <p:sp>
        <p:nvSpPr>
          <p:cNvPr id="5" name="正方形/長方形 4"/>
          <p:cNvSpPr/>
          <p:nvPr userDrawn="1"/>
        </p:nvSpPr>
        <p:spPr>
          <a:xfrm>
            <a:off x="10508342" y="0"/>
            <a:ext cx="7779657" cy="10287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3" name="タイトル 1"/>
          <p:cNvSpPr>
            <a:spLocks noGrp="1"/>
          </p:cNvSpPr>
          <p:nvPr>
            <p:ph type="ctrTitle" hasCustomPrompt="1"/>
          </p:nvPr>
        </p:nvSpPr>
        <p:spPr>
          <a:xfrm>
            <a:off x="290286" y="580571"/>
            <a:ext cx="9898743" cy="9231086"/>
          </a:xfrm>
          <a:prstGeom prst="rect">
            <a:avLst/>
          </a:prstGeom>
        </p:spPr>
        <p:txBody>
          <a:bodyPr anchor="ctr">
            <a:noAutofit/>
          </a:bodyPr>
          <a:lstStyle>
            <a:lvl1pPr algn="r">
              <a:lnSpc>
                <a:spcPts val="13000"/>
              </a:lnSpc>
              <a:defRPr sz="16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stStyle>
          <a:p>
            <a:r>
              <a:rPr lang="en-US" dirty="0"/>
              <a:t>TEXt </a:t>
            </a:r>
            <a:br>
              <a:rPr lang="en-US" dirty="0"/>
            </a:br>
            <a:r>
              <a:rPr lang="en-US" dirty="0"/>
              <a:t>here</a:t>
            </a:r>
          </a:p>
        </p:txBody>
      </p:sp>
      <p:sp>
        <p:nvSpPr>
          <p:cNvPr id="4" name="サブタイトル 2"/>
          <p:cNvSpPr>
            <a:spLocks noGrp="1"/>
          </p:cNvSpPr>
          <p:nvPr>
            <p:ph type="subTitle" idx="1" hasCustomPrompt="1"/>
          </p:nvPr>
        </p:nvSpPr>
        <p:spPr>
          <a:xfrm>
            <a:off x="10769598" y="580571"/>
            <a:ext cx="7024915" cy="9231086"/>
          </a:xfrm>
          <a:prstGeom prst="rect">
            <a:avLst/>
          </a:prstGeom>
        </p:spPr>
        <p:txBody>
          <a:bodyPr anchor="ctr">
            <a:noAutofit/>
          </a:bodyPr>
          <a:lstStyle>
            <a:lvl1pPr marL="0" indent="0" algn="l">
              <a:lnSpc>
                <a:spcPts val="4000"/>
              </a:lnSpc>
              <a:buNone/>
              <a:defRPr sz="6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Text here</a:t>
            </a:r>
          </a:p>
          <a:p>
            <a:r>
              <a:rPr lang="en-US" dirty="0"/>
              <a:t>Text Here</a:t>
            </a:r>
          </a:p>
        </p:txBody>
      </p:sp>
      <p:pic>
        <p:nvPicPr>
          <p:cNvPr id="6" name="Picture 5">
            <a:extLst>
              <a:ext uri="{FF2B5EF4-FFF2-40B4-BE49-F238E27FC236}">
                <a16:creationId xmlns:a16="http://schemas.microsoft.com/office/drawing/2014/main" id="{4171AF74-0E7C-4E81-9EFB-1F3C8FB9CB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10354" y="8798538"/>
            <a:ext cx="3645415" cy="1292355"/>
          </a:xfrm>
          <a:prstGeom prst="rect">
            <a:avLst/>
          </a:prstGeom>
        </p:spPr>
      </p:pic>
    </p:spTree>
    <p:extLst>
      <p:ext uri="{BB962C8B-B14F-4D97-AF65-F5344CB8AC3E}">
        <p14:creationId xmlns:p14="http://schemas.microsoft.com/office/powerpoint/2010/main" val="337200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Tree>
    <p:extLst>
      <p:ext uri="{BB962C8B-B14F-4D97-AF65-F5344CB8AC3E}">
        <p14:creationId xmlns:p14="http://schemas.microsoft.com/office/powerpoint/2010/main" val="267213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テキスト プレースホルダー 8"/>
          <p:cNvSpPr>
            <a:spLocks noGrp="1"/>
          </p:cNvSpPr>
          <p:nvPr>
            <p:ph type="body" sz="quarter" idx="12" hasCustomPrompt="1"/>
          </p:nvPr>
        </p:nvSpPr>
        <p:spPr>
          <a:xfrm>
            <a:off x="-309282" y="4894169"/>
            <a:ext cx="6790764" cy="928687"/>
          </a:xfrm>
          <a:prstGeom prst="rect">
            <a:avLst/>
          </a:prstGeom>
        </p:spPr>
        <p:txBody>
          <a:bodyPr/>
          <a:lstStyle>
            <a:lvl1pPr algn="r">
              <a:defRPr sz="8000" baseline="0">
                <a:solidFill>
                  <a:schemeClr val="tx1">
                    <a:lumMod val="75000"/>
                    <a:lumOff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
        <p:nvSpPr>
          <p:cNvPr id="12" name="正方形/長方形 11"/>
          <p:cNvSpPr/>
          <p:nvPr userDrawn="1"/>
        </p:nvSpPr>
        <p:spPr>
          <a:xfrm>
            <a:off x="-1" y="5876924"/>
            <a:ext cx="6481483" cy="1473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3" name="テキスト プレースホルダー 8"/>
          <p:cNvSpPr>
            <a:spLocks noGrp="1"/>
          </p:cNvSpPr>
          <p:nvPr>
            <p:ph type="body" sz="quarter" idx="14" hasCustomPrompt="1"/>
          </p:nvPr>
        </p:nvSpPr>
        <p:spPr>
          <a:xfrm>
            <a:off x="7107085" y="2635625"/>
            <a:ext cx="11024504" cy="5775302"/>
          </a:xfrm>
          <a:prstGeom prst="rect">
            <a:avLst/>
          </a:prstGeom>
        </p:spPr>
        <p:txBody>
          <a:bodyPr anchor="ctr"/>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spTree>
    <p:extLst>
      <p:ext uri="{BB962C8B-B14F-4D97-AF65-F5344CB8AC3E}">
        <p14:creationId xmlns:p14="http://schemas.microsoft.com/office/powerpoint/2010/main" val="350750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umn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latin typeface="+mn-lt"/>
                <a:ea typeface="Roboto Light"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5291209"/>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38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rizontal 2 Columns -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84675" y="132353"/>
            <a:ext cx="17646914" cy="770016"/>
          </a:xfrm>
          <a:prstGeom prst="rect">
            <a:avLst/>
          </a:prstGeom>
        </p:spPr>
        <p:txBody>
          <a:bodyPr anchor="t"/>
          <a:lstStyle>
            <a:lvl1pPr>
              <a:defRPr baseline="0">
                <a:latin typeface="+mj-lt"/>
              </a:defRPr>
            </a:lvl1pPr>
          </a:lstStyle>
          <a:p>
            <a:r>
              <a:rPr lang="en-US" dirty="0"/>
              <a:t>Slide Title Here</a:t>
            </a:r>
          </a:p>
        </p:txBody>
      </p:sp>
      <p:sp>
        <p:nvSpPr>
          <p:cNvPr id="3" name="フッター プレースホルダー 2"/>
          <p:cNvSpPr>
            <a:spLocks noGrp="1"/>
          </p:cNvSpPr>
          <p:nvPr>
            <p:ph type="ftr" sz="quarter" idx="10"/>
          </p:nvPr>
        </p:nvSpPr>
        <p:spPr/>
        <p:txBody>
          <a:bodyPr/>
          <a:lstStyle>
            <a:lvl1pPr>
              <a:defRPr>
                <a:latin typeface="+mj-lt"/>
              </a:defRPr>
            </a:lvl1pPr>
          </a:lstStyle>
          <a:p>
            <a:r>
              <a:rPr lang="en-US"/>
              <a:t>Presentation Title Here</a:t>
            </a:r>
            <a:endParaRPr lang="en-US" dirty="0"/>
          </a:p>
        </p:txBody>
      </p:sp>
      <p:sp>
        <p:nvSpPr>
          <p:cNvPr id="4" name="スライド番号プレースホルダー 3"/>
          <p:cNvSpPr>
            <a:spLocks noGrp="1"/>
          </p:cNvSpPr>
          <p:nvPr>
            <p:ph type="sldNum" sz="quarter" idx="11"/>
          </p:nvPr>
        </p:nvSpPr>
        <p:spPr>
          <a:xfrm>
            <a:off x="14173200" y="0"/>
            <a:ext cx="4114800" cy="1613532"/>
          </a:xfrm>
          <a:prstGeom prst="rect">
            <a:avLst/>
          </a:prstGeom>
        </p:spPr>
        <p:txBody>
          <a:bodyPr/>
          <a:lstStyle>
            <a:lvl1pPr>
              <a:defRPr>
                <a:latin typeface="+mj-lt"/>
              </a:defRPr>
            </a:lvl1pPr>
          </a:lstStyle>
          <a:p>
            <a:fld id="{DAEF4D36-AE85-49C9-90DE-66D02B257272}" type="slidenum">
              <a:rPr lang="en-US" smtClean="0"/>
              <a:pPr/>
              <a:t>‹#›</a:t>
            </a:fld>
            <a:endParaRPr lang="en-US"/>
          </a:p>
        </p:txBody>
      </p:sp>
      <p:sp>
        <p:nvSpPr>
          <p:cNvPr id="6" name="サブタイトル 2"/>
          <p:cNvSpPr>
            <a:spLocks noGrp="1"/>
          </p:cNvSpPr>
          <p:nvPr>
            <p:ph type="subTitle" idx="1" hasCustomPrompt="1"/>
          </p:nvPr>
        </p:nvSpPr>
        <p:spPr>
          <a:xfrm>
            <a:off x="484675" y="908365"/>
            <a:ext cx="17646914" cy="445226"/>
          </a:xfrm>
          <a:prstGeom prst="rect">
            <a:avLst/>
          </a:prstGeom>
        </p:spPr>
        <p:txBody>
          <a:bodyPr>
            <a:normAutofit/>
          </a:bodyPr>
          <a:lstStyle>
            <a:lvl1pPr marL="0" indent="0" algn="l">
              <a:buNone/>
              <a:defRPr sz="3000" baseline="0">
                <a:solidFill>
                  <a:schemeClr val="bg1"/>
                </a:solidFill>
                <a:latin typeface="+mj-lt"/>
                <a:ea typeface="A-OTF Gothic BBB Pro Medium" panose="020B0400000000000000" pitchFamily="34" charset="-128"/>
                <a:cs typeface="Clear Sans Light" panose="020B0303030202020304" pitchFamily="34" charset="0"/>
              </a:defRPr>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ltLang="ja-JP" dirty="0"/>
              <a:t>A brief description here</a:t>
            </a:r>
            <a:endParaRPr lang="en-US" dirty="0"/>
          </a:p>
        </p:txBody>
      </p:sp>
      <p:sp>
        <p:nvSpPr>
          <p:cNvPr id="9" name="図プレースホルダー 8"/>
          <p:cNvSpPr>
            <a:spLocks noGrp="1"/>
          </p:cNvSpPr>
          <p:nvPr>
            <p:ph type="pic" sz="quarter" idx="12" hasCustomPrompt="1"/>
          </p:nvPr>
        </p:nvSpPr>
        <p:spPr>
          <a:xfrm>
            <a:off x="927100" y="2430380"/>
            <a:ext cx="5979026" cy="5980546"/>
          </a:xfrm>
          <a:prstGeom prst="rect">
            <a:avLst/>
          </a:prstGeom>
        </p:spPr>
        <p:txBody>
          <a:bodyPr/>
          <a:lstStyle>
            <a:lvl1pPr>
              <a:defRPr baseline="0">
                <a:solidFill>
                  <a:schemeClr val="bg2">
                    <a:lumMod val="50000"/>
                  </a:schemeClr>
                </a:solidFill>
                <a:latin typeface="+mn-lt"/>
                <a:ea typeface="Roboto" panose="02000000000000000000" pitchFamily="2" charset="0"/>
              </a:defRPr>
            </a:lvl1pPr>
          </a:lstStyle>
          <a:p>
            <a:r>
              <a:rPr lang="en-US" dirty="0"/>
              <a:t>Add picture here – 1:1</a:t>
            </a:r>
          </a:p>
        </p:txBody>
      </p:sp>
      <p:sp>
        <p:nvSpPr>
          <p:cNvPr id="11" name="正方形/長方形 10"/>
          <p:cNvSpPr/>
          <p:nvPr userDrawn="1"/>
        </p:nvSpPr>
        <p:spPr>
          <a:xfrm>
            <a:off x="726141" y="2430380"/>
            <a:ext cx="236007" cy="5980546"/>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latin typeface="+mj-lt"/>
            </a:endParaRPr>
          </a:p>
        </p:txBody>
      </p:sp>
      <p:sp>
        <p:nvSpPr>
          <p:cNvPr id="12" name="テキスト プレースホルダー 8"/>
          <p:cNvSpPr>
            <a:spLocks noGrp="1"/>
          </p:cNvSpPr>
          <p:nvPr>
            <p:ph type="body" sz="quarter" idx="13" hasCustomPrompt="1"/>
          </p:nvPr>
        </p:nvSpPr>
        <p:spPr>
          <a:xfrm>
            <a:off x="7107085" y="2430380"/>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Caption1 Here</a:t>
            </a:r>
            <a:endParaRPr lang="ja-JP" altLang="en-US" dirty="0"/>
          </a:p>
        </p:txBody>
      </p:sp>
      <p:sp>
        <p:nvSpPr>
          <p:cNvPr id="13" name="テキスト プレースホルダー 8"/>
          <p:cNvSpPr>
            <a:spLocks noGrp="1"/>
          </p:cNvSpPr>
          <p:nvPr>
            <p:ph type="body" sz="quarter" idx="14" hasCustomPrompt="1"/>
          </p:nvPr>
        </p:nvSpPr>
        <p:spPr>
          <a:xfrm>
            <a:off x="7107085" y="3119717"/>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4" name="直線コネクタ 13"/>
          <p:cNvCxnSpPr/>
          <p:nvPr userDrawn="1"/>
        </p:nvCxnSpPr>
        <p:spPr>
          <a:xfrm>
            <a:off x="7131895" y="3012141"/>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テキスト プレースホルダー 8"/>
          <p:cNvSpPr>
            <a:spLocks noGrp="1"/>
          </p:cNvSpPr>
          <p:nvPr>
            <p:ph type="body" sz="quarter" idx="15" hasCustomPrompt="1"/>
          </p:nvPr>
        </p:nvSpPr>
        <p:spPr>
          <a:xfrm>
            <a:off x="7107085" y="5478616"/>
            <a:ext cx="11024504" cy="635549"/>
          </a:xfrm>
          <a:prstGeom prst="rect">
            <a:avLst/>
          </a:prstGeom>
        </p:spPr>
        <p:txBody>
          <a:bodyPr anchor="b"/>
          <a:lstStyle>
            <a:lvl1pPr algn="l">
              <a:defRPr sz="3600" baseline="0">
                <a:solidFill>
                  <a:schemeClr val="bg2">
                    <a:lumMod val="25000"/>
                  </a:schemeClr>
                </a:solidFill>
                <a:latin typeface="+mj-lt"/>
                <a:ea typeface="A-OTF Gothic BBB Pro Medium" panose="020B0400000000000000" pitchFamily="34" charset="-128"/>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Caption2 Here</a:t>
            </a:r>
            <a:endParaRPr lang="ja-JP" altLang="en-US" dirty="0"/>
          </a:p>
        </p:txBody>
      </p:sp>
      <p:sp>
        <p:nvSpPr>
          <p:cNvPr id="16" name="テキスト プレースホルダー 8"/>
          <p:cNvSpPr>
            <a:spLocks noGrp="1"/>
          </p:cNvSpPr>
          <p:nvPr>
            <p:ph type="body" sz="quarter" idx="16" hasCustomPrompt="1"/>
          </p:nvPr>
        </p:nvSpPr>
        <p:spPr>
          <a:xfrm>
            <a:off x="7107085" y="6167953"/>
            <a:ext cx="11024504" cy="2101166"/>
          </a:xfrm>
          <a:prstGeom prst="rect">
            <a:avLst/>
          </a:prstGeom>
        </p:spPr>
        <p:txBody>
          <a:bodyPr anchor="t"/>
          <a:lstStyle>
            <a:lvl1pPr algn="l">
              <a:lnSpc>
                <a:spcPts val="2800"/>
              </a:lnSpc>
              <a:defRPr sz="2200" baseline="0">
                <a:solidFill>
                  <a:schemeClr val="tx1">
                    <a:lumMod val="65000"/>
                    <a:lumOff val="35000"/>
                  </a:schemeClr>
                </a:solidFill>
                <a:latin typeface="+mn-lt"/>
                <a:ea typeface="Roboto" panose="02000000000000000000" pitchFamily="2" charset="0"/>
                <a:cs typeface="A-OTF Gothic BBB Pro Medium" panose="020B0400000000000000" pitchFamily="34" charset="-128"/>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en-US" altLang="ja-JP" dirty="0"/>
              <a:t>Text Here</a:t>
            </a:r>
            <a:endParaRPr lang="ja-JP" altLang="en-US" dirty="0"/>
          </a:p>
        </p:txBody>
      </p:sp>
      <p:cxnSp>
        <p:nvCxnSpPr>
          <p:cNvPr id="17" name="直線コネクタ 16"/>
          <p:cNvCxnSpPr/>
          <p:nvPr userDrawn="1"/>
        </p:nvCxnSpPr>
        <p:spPr>
          <a:xfrm>
            <a:off x="7131895" y="6060377"/>
            <a:ext cx="10999694" cy="0"/>
          </a:xfrm>
          <a:prstGeom prst="line">
            <a:avLst/>
          </a:prstGeom>
          <a:ln w="19050">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47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2.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174353-53ED-4D08-AEBB-CFD381311BC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228618" y="8777221"/>
            <a:ext cx="3906982" cy="1385084"/>
          </a:xfrm>
          <a:prstGeom prst="rect">
            <a:avLst/>
          </a:prstGeom>
          <a:solidFill>
            <a:schemeClr val="bg1">
              <a:alpha val="0"/>
            </a:schemeClr>
          </a:solidFill>
        </p:spPr>
      </p:pic>
    </p:spTree>
    <p:extLst>
      <p:ext uri="{BB962C8B-B14F-4D97-AF65-F5344CB8AC3E}">
        <p14:creationId xmlns:p14="http://schemas.microsoft.com/office/powerpoint/2010/main" val="123563730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7" r:id="rId3"/>
    <p:sldLayoutId id="2147483668" r:id="rId4"/>
    <p:sldLayoutId id="2147483669" r:id="rId5"/>
  </p:sldLayoutIdLst>
  <p:hf hdr="0"/>
  <p:txStyles>
    <p:titleStyle>
      <a:lvl1pPr algn="l" defTabSz="1371600" rtl="0" eaLnBrk="1" latinLnBrk="0" hangingPunct="1">
        <a:lnSpc>
          <a:spcPct val="90000"/>
        </a:lnSpc>
        <a:spcBef>
          <a:spcPct val="0"/>
        </a:spcBef>
        <a:buNone/>
        <a:defRPr sz="4200" kern="1200">
          <a:solidFill>
            <a:schemeClr val="tx1"/>
          </a:solidFill>
          <a:latin typeface="Aller Light" panose="02000503000000020004" pitchFamily="2" charset="0"/>
          <a:ea typeface="A-OTF Shin Go Pro L" panose="020B0300000000000000" pitchFamily="34" charset="-128"/>
          <a:cs typeface="+mj-cs"/>
        </a:defRPr>
      </a:lvl1pPr>
    </p:titleStyle>
    <p:bodyStyle>
      <a:lvl1pPr marL="342900" indent="-342900" algn="l" defTabSz="1371600" rtl="0" eaLnBrk="1" latinLnBrk="0" hangingPunct="1">
        <a:lnSpc>
          <a:spcPct val="90000"/>
        </a:lnSpc>
        <a:spcBef>
          <a:spcPts val="1500"/>
        </a:spcBef>
        <a:buFont typeface="Wingdings" panose="05000000000000000000" pitchFamily="2" charset="2"/>
        <a:buChar char=""/>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正方形/長方形 14"/>
          <p:cNvSpPr/>
          <p:nvPr userDrawn="1"/>
        </p:nvSpPr>
        <p:spPr>
          <a:xfrm>
            <a:off x="0" y="9721516"/>
            <a:ext cx="18288000" cy="565484"/>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6" name="正方形/長方形 15"/>
          <p:cNvSpPr/>
          <p:nvPr userDrawn="1"/>
        </p:nvSpPr>
        <p:spPr>
          <a:xfrm>
            <a:off x="13018168" y="9721516"/>
            <a:ext cx="5269832" cy="5654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2" name="正方形/長方形 1"/>
          <p:cNvSpPr/>
          <p:nvPr userDrawn="1"/>
        </p:nvSpPr>
        <p:spPr>
          <a:xfrm>
            <a:off x="0" y="0"/>
            <a:ext cx="18288000" cy="1462638"/>
          </a:xfrm>
          <a:prstGeom prst="rect">
            <a:avLst/>
          </a:prstGeom>
          <a:blipFill dpi="0" rotWithShape="1">
            <a:blip r:embed="rId1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dirty="0"/>
          </a:p>
        </p:txBody>
      </p:sp>
      <p:sp>
        <p:nvSpPr>
          <p:cNvPr id="3" name="正方形/長方形 2"/>
          <p:cNvSpPr/>
          <p:nvPr userDrawn="1"/>
        </p:nvSpPr>
        <p:spPr>
          <a:xfrm>
            <a:off x="1" y="0"/>
            <a:ext cx="388418" cy="146263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0" name="フッター プレースホルダー 9"/>
          <p:cNvSpPr>
            <a:spLocks noGrp="1"/>
          </p:cNvSpPr>
          <p:nvPr>
            <p:ph type="ftr" sz="quarter" idx="3"/>
          </p:nvPr>
        </p:nvSpPr>
        <p:spPr>
          <a:xfrm>
            <a:off x="12115800" y="9721516"/>
            <a:ext cx="6172200" cy="547688"/>
          </a:xfrm>
          <a:prstGeom prst="rect">
            <a:avLst/>
          </a:prstGeom>
        </p:spPr>
        <p:txBody>
          <a:bodyPr vert="horz" lIns="91440" tIns="45720" rIns="91440" bIns="45720" rtlCol="0" anchor="ctr"/>
          <a:lstStyle>
            <a:lvl1pPr algn="r">
              <a:defRPr sz="2800">
                <a:solidFill>
                  <a:schemeClr val="bg1">
                    <a:lumMod val="95000"/>
                  </a:schemeClr>
                </a:solidFill>
                <a:latin typeface="Bebas Neue Bold" panose="020B0606020202050201" pitchFamily="34" charset="0"/>
              </a:defRPr>
            </a:lvl1pPr>
          </a:lstStyle>
          <a:p>
            <a:r>
              <a:rPr lang="en-US" dirty="0"/>
              <a:t>Presentation Title Here</a:t>
            </a:r>
          </a:p>
        </p:txBody>
      </p:sp>
      <p:pic>
        <p:nvPicPr>
          <p:cNvPr id="5" name="Picture 4">
            <a:extLst>
              <a:ext uri="{FF2B5EF4-FFF2-40B4-BE49-F238E27FC236}">
                <a16:creationId xmlns:a16="http://schemas.microsoft.com/office/drawing/2014/main" id="{38DAB8AF-9594-4667-8C77-FA5CED41CD8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4400965" y="85141"/>
            <a:ext cx="3645415" cy="1292355"/>
          </a:xfrm>
          <a:prstGeom prst="rect">
            <a:avLst/>
          </a:prstGeom>
        </p:spPr>
      </p:pic>
    </p:spTree>
    <p:extLst>
      <p:ext uri="{BB962C8B-B14F-4D97-AF65-F5344CB8AC3E}">
        <p14:creationId xmlns:p14="http://schemas.microsoft.com/office/powerpoint/2010/main" val="1412252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76" r:id="rId8"/>
    <p:sldLayoutId id="2147483677" r:id="rId9"/>
    <p:sldLayoutId id="2147483670" r:id="rId10"/>
    <p:sldLayoutId id="2147483674" r:id="rId11"/>
    <p:sldLayoutId id="2147483675" r:id="rId12"/>
  </p:sldLayoutIdLst>
  <p:hf hdr="0"/>
  <p:txStyles>
    <p:titleStyle>
      <a:lvl1pPr algn="l" defTabSz="1371600" rtl="0" eaLnBrk="1" latinLnBrk="0" hangingPunct="1">
        <a:lnSpc>
          <a:spcPct val="90000"/>
        </a:lnSpc>
        <a:spcBef>
          <a:spcPct val="0"/>
        </a:spcBef>
        <a:buNone/>
        <a:defRPr sz="6000" kern="1200" baseline="0">
          <a:solidFill>
            <a:schemeClr val="bg1">
              <a:lumMod val="95000"/>
            </a:schemeClr>
          </a:solidFill>
          <a:latin typeface="Bebas Neue Bold" panose="020B0606020202050201" pitchFamily="34" charset="0"/>
          <a:ea typeface="A-OTF Shin Go Pro L" panose="020B0300000000000000" pitchFamily="34" charset="-128"/>
          <a:cs typeface="+mj-cs"/>
        </a:defRPr>
      </a:lvl1pPr>
    </p:titleStyle>
    <p:bodyStyle>
      <a:lvl1pPr marL="0" indent="0" algn="l" defTabSz="1371600" rtl="0" eaLnBrk="1" latinLnBrk="0" hangingPunct="1">
        <a:lnSpc>
          <a:spcPct val="90000"/>
        </a:lnSpc>
        <a:spcBef>
          <a:spcPts val="1500"/>
        </a:spcBef>
        <a:buFont typeface="Wingdings" panose="05000000000000000000" pitchFamily="2" charset="2"/>
        <a:buNone/>
        <a:defRPr sz="2700" kern="1200">
          <a:solidFill>
            <a:schemeClr val="tx1"/>
          </a:solidFill>
          <a:latin typeface="Aller Light" panose="02000503000000020004" pitchFamily="2" charset="0"/>
          <a:ea typeface="A-OTF Shin Go Pro L" panose="020B0300000000000000" pitchFamily="34" charset="-128"/>
          <a:cs typeface="+mn-cs"/>
        </a:defRPr>
      </a:lvl1pPr>
      <a:lvl2pPr marL="685800" indent="-342900" algn="l" defTabSz="1371600" rtl="0" eaLnBrk="1" latinLnBrk="0" hangingPunct="1">
        <a:lnSpc>
          <a:spcPct val="90000"/>
        </a:lnSpc>
        <a:spcBef>
          <a:spcPts val="75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2pPr>
      <a:lvl3pPr marL="1097280" indent="-342900" algn="l" defTabSz="1371600" rtl="0" eaLnBrk="1" latinLnBrk="0" hangingPunct="1">
        <a:lnSpc>
          <a:spcPct val="90000"/>
        </a:lnSpc>
        <a:spcBef>
          <a:spcPts val="900"/>
        </a:spcBef>
        <a:buFont typeface="Wingdings" panose="05000000000000000000" pitchFamily="2" charset="2"/>
        <a:buChar char=""/>
        <a:defRPr sz="2400" kern="1200">
          <a:solidFill>
            <a:schemeClr val="tx1"/>
          </a:solidFill>
          <a:latin typeface="Aller Light" panose="02000503000000020004" pitchFamily="2" charset="0"/>
          <a:ea typeface="A-OTF Shin Go Pro L" panose="020B0300000000000000" pitchFamily="34" charset="-128"/>
          <a:cs typeface="+mn-cs"/>
        </a:defRPr>
      </a:lvl3pPr>
      <a:lvl4pPr marL="150876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4pPr>
      <a:lvl5pPr marL="1920240" indent="-342900" algn="l" defTabSz="1371600" rtl="0" eaLnBrk="1" latinLnBrk="0" hangingPunct="1">
        <a:lnSpc>
          <a:spcPct val="90000"/>
        </a:lnSpc>
        <a:spcBef>
          <a:spcPts val="900"/>
        </a:spcBef>
        <a:buFont typeface="Wingdings" panose="05000000000000000000" pitchFamily="2" charset="2"/>
        <a:buChar char=""/>
        <a:defRPr sz="2100" kern="1200">
          <a:solidFill>
            <a:schemeClr val="tx1"/>
          </a:solidFill>
          <a:latin typeface="Aller Light" panose="02000503000000020004" pitchFamily="2" charset="0"/>
          <a:ea typeface="A-OTF Shin Go Pro L" panose="020B0300000000000000" pitchFamily="34" charset="-128"/>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2286000" y="2408980"/>
            <a:ext cx="6368432" cy="1322743"/>
          </a:xfrm>
          <a:prstGeom prst="rect">
            <a:avLst/>
          </a:prstGeom>
        </p:spPr>
        <p:txBody>
          <a:bodyPr anchor="b">
            <a:noAutofit/>
          </a:bodyPr>
          <a:lstStyle>
            <a:lvl1pPr algn="ctr" defTabSz="914400" rtl="0" eaLnBrk="1" latinLnBrk="0" hangingPunct="1">
              <a:lnSpc>
                <a:spcPct val="90000"/>
              </a:lnSpc>
              <a:spcBef>
                <a:spcPct val="0"/>
              </a:spcBef>
              <a:buNone/>
              <a:defRPr sz="6000" kern="1200" baseline="0">
                <a:solidFill>
                  <a:schemeClr val="tx1">
                    <a:lumMod val="75000"/>
                    <a:lumOff val="25000"/>
                  </a:schemeClr>
                </a:solidFill>
                <a:latin typeface="Bebas Neue Bold" panose="020B0606020202050201" pitchFamily="34" charset="0"/>
                <a:ea typeface="A-OTF Gothic BBB Pro Medium" panose="020B0400000000000000" pitchFamily="34" charset="-128"/>
                <a:cs typeface="A-OTF Gothic BBB Pro Medium" panose="020B0400000000000000" pitchFamily="34" charset="-128"/>
              </a:defRPr>
            </a:lvl1pPr>
          </a:lstStyle>
          <a:p>
            <a:pPr algn="l"/>
            <a:endParaRPr lang="en-US" sz="8100" dirty="0">
              <a:solidFill>
                <a:srgbClr val="FF6600"/>
              </a:solidFill>
              <a:latin typeface="+mj-lt"/>
            </a:endParaRPr>
          </a:p>
        </p:txBody>
      </p:sp>
      <p:sp>
        <p:nvSpPr>
          <p:cNvPr id="7" name="タイトル 6"/>
          <p:cNvSpPr>
            <a:spLocks noGrp="1"/>
          </p:cNvSpPr>
          <p:nvPr>
            <p:ph type="ctrTitle"/>
          </p:nvPr>
        </p:nvSpPr>
        <p:spPr/>
        <p:txBody>
          <a:bodyPr/>
          <a:lstStyle/>
          <a:p>
            <a:r>
              <a:rPr lang="en-US" dirty="0"/>
              <a:t>Analysis of Budget 2020</a:t>
            </a:r>
          </a:p>
        </p:txBody>
      </p:sp>
      <p:sp>
        <p:nvSpPr>
          <p:cNvPr id="3" name="サブタイトル 2"/>
          <p:cNvSpPr>
            <a:spLocks noGrp="1"/>
          </p:cNvSpPr>
          <p:nvPr>
            <p:ph type="subTitle" idx="1"/>
          </p:nvPr>
        </p:nvSpPr>
        <p:spPr/>
        <p:txBody>
          <a:bodyPr>
            <a:normAutofit fontScale="92500" lnSpcReduction="10000"/>
          </a:bodyPr>
          <a:lstStyle/>
          <a:p>
            <a:r>
              <a:rPr lang="en-US" dirty="0"/>
              <a:t>Matt Johnston, OUTA Parliamentary Engagement Manager</a:t>
            </a:r>
          </a:p>
        </p:txBody>
      </p:sp>
      <p:sp>
        <p:nvSpPr>
          <p:cNvPr id="4" name="日付プレースホルダー 3"/>
          <p:cNvSpPr>
            <a:spLocks noGrp="1"/>
          </p:cNvSpPr>
          <p:nvPr>
            <p:ph type="dt" sz="half" idx="10"/>
          </p:nvPr>
        </p:nvSpPr>
        <p:spPr/>
        <p:txBody>
          <a:bodyPr/>
          <a:lstStyle/>
          <a:p>
            <a:r>
              <a:rPr lang="en-US" dirty="0"/>
              <a:t>4 March 2020</a:t>
            </a:r>
          </a:p>
        </p:txBody>
      </p:sp>
    </p:spTree>
    <p:extLst>
      <p:ext uri="{BB962C8B-B14F-4D97-AF65-F5344CB8AC3E}">
        <p14:creationId xmlns:p14="http://schemas.microsoft.com/office/powerpoint/2010/main" val="17782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10</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Policy &amp; transparency: Department of Mineral Resources &amp; Energy</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5493812"/>
          </a:xfrm>
          <a:prstGeom prst="rect">
            <a:avLst/>
          </a:prstGeom>
        </p:spPr>
        <p:txBody>
          <a:bodyPr wrap="square">
            <a:spAutoFit/>
          </a:bodyPr>
          <a:lstStyle/>
          <a:p>
            <a:r>
              <a:rPr lang="en-GB" dirty="0"/>
              <a:t>Urgent need to ensure a secure electricity supply and financial sustainability in this sector.</a:t>
            </a:r>
          </a:p>
          <a:p>
            <a:r>
              <a:rPr lang="en-GB" dirty="0"/>
              <a:t>The energy crisis is being politicised.</a:t>
            </a:r>
          </a:p>
          <a:p>
            <a:endParaRPr lang="en-GB" dirty="0"/>
          </a:p>
          <a:p>
            <a:r>
              <a:rPr lang="en-GB" dirty="0"/>
              <a:t>For years, civil society called for reform in this sector but was ignored. This cannot be left to the Executive. We urge increased oversight by Parliament in the public interest as restructuring happens.</a:t>
            </a:r>
          </a:p>
          <a:p>
            <a:endParaRPr lang="en-GB" dirty="0"/>
          </a:p>
          <a:p>
            <a:r>
              <a:rPr lang="en-GB" dirty="0"/>
              <a:t>Recommendation: policy interventions to ensure security of supply. Transparency and reflexive regulations needed for new forms of public-private partnership. Private sector is also prone to corruption.</a:t>
            </a:r>
          </a:p>
          <a:p>
            <a:endParaRPr lang="en-GB" dirty="0"/>
          </a:p>
          <a:p>
            <a:r>
              <a:rPr lang="en-GB" dirty="0"/>
              <a:t>This department was central in state capture and looting. This has still not been accounted for.</a:t>
            </a:r>
          </a:p>
          <a:p>
            <a:endParaRPr lang="en-GB" dirty="0"/>
          </a:p>
          <a:p>
            <a:r>
              <a:rPr lang="en-GB" dirty="0"/>
              <a:t>Direct procurement of renewable energy must be regulated to avoid collusion, exploitation of users.</a:t>
            </a:r>
          </a:p>
          <a:p>
            <a:pPr lvl="0"/>
            <a:endParaRPr lang="en-GB" dirty="0"/>
          </a:p>
        </p:txBody>
      </p:sp>
    </p:spTree>
    <p:extLst>
      <p:ext uri="{BB962C8B-B14F-4D97-AF65-F5344CB8AC3E}">
        <p14:creationId xmlns:p14="http://schemas.microsoft.com/office/powerpoint/2010/main" val="349035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11</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Spending cuts: Health</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4247317"/>
          </a:xfrm>
          <a:prstGeom prst="rect">
            <a:avLst/>
          </a:prstGeom>
        </p:spPr>
        <p:txBody>
          <a:bodyPr wrap="square">
            <a:spAutoFit/>
          </a:bodyPr>
          <a:lstStyle/>
          <a:p>
            <a:r>
              <a:rPr lang="en-GB" dirty="0"/>
              <a:t>Health services are being diminished due to a need to prioritise the stabilisation of SOEs.</a:t>
            </a:r>
          </a:p>
          <a:p>
            <a:endParaRPr lang="en-GB" dirty="0"/>
          </a:p>
          <a:p>
            <a:r>
              <a:rPr lang="en-GB" dirty="0"/>
              <a:t>Budget cuts: R1.2 bn in 2020/21, R1.3 bn in 2021/22 and R1.4 bn in 2022/23.</a:t>
            </a:r>
          </a:p>
          <a:p>
            <a:endParaRPr lang="en-GB" dirty="0"/>
          </a:p>
          <a:p>
            <a:r>
              <a:rPr lang="en-GB" dirty="0"/>
              <a:t>These cuts point to the department’s lack of capacity to deliver.</a:t>
            </a:r>
          </a:p>
          <a:p>
            <a:endParaRPr lang="en-GB" dirty="0"/>
          </a:p>
          <a:p>
            <a:r>
              <a:rPr lang="en-GB" dirty="0"/>
              <a:t>Insufficient human resources remains a problem.</a:t>
            </a:r>
          </a:p>
          <a:p>
            <a:endParaRPr lang="en-GB" dirty="0"/>
          </a:p>
          <a:p>
            <a:r>
              <a:rPr lang="en-GB" dirty="0"/>
              <a:t>The cuts will further delay the implementation of the NHI.</a:t>
            </a:r>
          </a:p>
          <a:p>
            <a:pPr lvl="0"/>
            <a:endParaRPr lang="en-GB" dirty="0"/>
          </a:p>
        </p:txBody>
      </p:sp>
    </p:spTree>
    <p:extLst>
      <p:ext uri="{BB962C8B-B14F-4D97-AF65-F5344CB8AC3E}">
        <p14:creationId xmlns:p14="http://schemas.microsoft.com/office/powerpoint/2010/main" val="2228787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12</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Spending cuts: Education</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5909310"/>
          </a:xfrm>
          <a:prstGeom prst="rect">
            <a:avLst/>
          </a:prstGeom>
        </p:spPr>
        <p:txBody>
          <a:bodyPr wrap="square">
            <a:spAutoFit/>
          </a:bodyPr>
          <a:lstStyle/>
          <a:p>
            <a:r>
              <a:rPr lang="en-GB" dirty="0"/>
              <a:t>Budget cuts: R1.9 bn over the MTEF.</a:t>
            </a:r>
          </a:p>
          <a:p>
            <a:endParaRPr lang="en-GB" dirty="0"/>
          </a:p>
          <a:p>
            <a:r>
              <a:rPr lang="en-GB" dirty="0"/>
              <a:t>When adjusted for inflation, the Department of Basic Education’s budget has not grown in real terms between 2019/20 and 2020/21.</a:t>
            </a:r>
          </a:p>
          <a:p>
            <a:endParaRPr lang="en-GB" dirty="0"/>
          </a:p>
          <a:p>
            <a:r>
              <a:rPr lang="en-GB" dirty="0"/>
              <a:t>The cuts are mainly in school infrastructure, but unsafe school structures and pit toilets are still a problem.</a:t>
            </a:r>
          </a:p>
          <a:p>
            <a:endParaRPr lang="en-GB" dirty="0"/>
          </a:p>
          <a:p>
            <a:pPr lvl="0"/>
            <a:r>
              <a:rPr lang="en-GB" dirty="0"/>
              <a:t>Learners being educated in structurally unsound schools that have inadequate sanitation facilities and whose numeracy and literacy levels are not adequate must somehow enter the job market in today’s global village. This does not prepare them for success.</a:t>
            </a:r>
          </a:p>
          <a:p>
            <a:pPr lvl="0"/>
            <a:endParaRPr lang="en-GB" dirty="0"/>
          </a:p>
          <a:p>
            <a:pPr lvl="0"/>
            <a:r>
              <a:rPr lang="en-GB" dirty="0"/>
              <a:t>The department battles to ensure improved matric maths passes. 80% of schools do not have internet access for teaching and learning. How will the Department teach coding to learners?</a:t>
            </a:r>
          </a:p>
          <a:p>
            <a:pPr lvl="0"/>
            <a:endParaRPr lang="en-GB" dirty="0"/>
          </a:p>
        </p:txBody>
      </p:sp>
    </p:spTree>
    <p:extLst>
      <p:ext uri="{BB962C8B-B14F-4D97-AF65-F5344CB8AC3E}">
        <p14:creationId xmlns:p14="http://schemas.microsoft.com/office/powerpoint/2010/main" val="64690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13</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Transport</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5493812"/>
          </a:xfrm>
          <a:prstGeom prst="rect">
            <a:avLst/>
          </a:prstGeom>
        </p:spPr>
        <p:txBody>
          <a:bodyPr wrap="square">
            <a:spAutoFit/>
          </a:bodyPr>
          <a:lstStyle/>
          <a:p>
            <a:r>
              <a:rPr lang="en-GB" dirty="0"/>
              <a:t>The Road Accident Fund’s liabilities are expected to increase to R605 billion by 2022/23.</a:t>
            </a:r>
          </a:p>
          <a:p>
            <a:endParaRPr lang="en-GB" dirty="0"/>
          </a:p>
          <a:p>
            <a:r>
              <a:rPr lang="en-GB" dirty="0"/>
              <a:t>The Department of Performance Monitoring &amp; Evaluation data shows that road accidents and fatalities are decreasing. But the RAF liabilities are increasing. This defies logic. What is driving the RAF’s increasing </a:t>
            </a:r>
            <a:r>
              <a:rPr lang="en-GB" dirty="0" err="1"/>
              <a:t>liablities</a:t>
            </a:r>
            <a:r>
              <a:rPr lang="en-GB" dirty="0"/>
              <a:t>?</a:t>
            </a:r>
          </a:p>
          <a:p>
            <a:endParaRPr lang="en-GB" dirty="0"/>
          </a:p>
          <a:p>
            <a:r>
              <a:rPr lang="en-GB" dirty="0" err="1"/>
              <a:t>Prasa</a:t>
            </a:r>
            <a:r>
              <a:rPr lang="en-GB" dirty="0"/>
              <a:t> and Metrorail are essential for commuters and need support, not cuts. “Unbundle”: Competition Com.</a:t>
            </a:r>
          </a:p>
          <a:p>
            <a:endParaRPr lang="en-GB" dirty="0"/>
          </a:p>
          <a:p>
            <a:r>
              <a:rPr lang="en-GB" dirty="0"/>
              <a:t>SANRAL is again left with no solution for Gauteng Freeway Improvement Project funding. The e-tolls have failed, only 1 in 5 motorists pay. </a:t>
            </a:r>
          </a:p>
          <a:p>
            <a:endParaRPr lang="en-GB" dirty="0"/>
          </a:p>
          <a:p>
            <a:r>
              <a:rPr lang="en-GB" dirty="0"/>
              <a:t>Metropolitan municipalities to get more independence in managing public transport systems?</a:t>
            </a:r>
          </a:p>
          <a:p>
            <a:pPr lvl="0"/>
            <a:endParaRPr lang="en-GB" dirty="0"/>
          </a:p>
        </p:txBody>
      </p:sp>
    </p:spTree>
    <p:extLst>
      <p:ext uri="{BB962C8B-B14F-4D97-AF65-F5344CB8AC3E}">
        <p14:creationId xmlns:p14="http://schemas.microsoft.com/office/powerpoint/2010/main" val="146076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14</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Performance indicators</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6740307"/>
          </a:xfrm>
          <a:prstGeom prst="rect">
            <a:avLst/>
          </a:prstGeom>
        </p:spPr>
        <p:txBody>
          <a:bodyPr wrap="square">
            <a:spAutoFit/>
          </a:bodyPr>
          <a:lstStyle/>
          <a:p>
            <a:r>
              <a:rPr lang="en-GB" dirty="0"/>
              <a:t>The Budget Review emphasises the need for improved economic growth.</a:t>
            </a:r>
          </a:p>
          <a:p>
            <a:r>
              <a:rPr lang="en-GB" dirty="0"/>
              <a:t>It notes that there are a range of reforms which could help this, which are within government’s control and do not require significant funding.</a:t>
            </a:r>
          </a:p>
          <a:p>
            <a:endParaRPr lang="en-GB" dirty="0"/>
          </a:p>
          <a:p>
            <a:r>
              <a:rPr lang="en-GB" dirty="0"/>
              <a:t>Both Budget and SONA refer to specific strategic reforms needed, including policy and regulation action.</a:t>
            </a:r>
          </a:p>
          <a:p>
            <a:endParaRPr lang="en-GB" dirty="0"/>
          </a:p>
          <a:p>
            <a:r>
              <a:rPr lang="en-GB" dirty="0"/>
              <a:t>This crucial strategic work is not reflected in the key performance indicators for the departments in the ENE. These should be built into the indicators to ensure delivery and improve transparency.</a:t>
            </a:r>
          </a:p>
          <a:p>
            <a:endParaRPr lang="en-GB" dirty="0"/>
          </a:p>
          <a:p>
            <a:r>
              <a:rPr lang="en-GB" dirty="0"/>
              <a:t>An example: The electricity sector reforms rely on the Department of Mineral Resources and Energy. There is no indication of these in the department’s indicators.</a:t>
            </a:r>
          </a:p>
          <a:p>
            <a:endParaRPr lang="en-GB" dirty="0"/>
          </a:p>
          <a:p>
            <a:endParaRPr lang="en-GB" dirty="0"/>
          </a:p>
          <a:p>
            <a:endParaRPr lang="en-GB" dirty="0"/>
          </a:p>
          <a:p>
            <a:endParaRPr lang="en-GB" dirty="0"/>
          </a:p>
          <a:p>
            <a:pPr lvl="0"/>
            <a:endParaRPr lang="en-GB" dirty="0"/>
          </a:p>
        </p:txBody>
      </p:sp>
    </p:spTree>
    <p:extLst>
      <p:ext uri="{BB962C8B-B14F-4D97-AF65-F5344CB8AC3E}">
        <p14:creationId xmlns:p14="http://schemas.microsoft.com/office/powerpoint/2010/main" val="1875874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15</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Governance</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6324808"/>
          </a:xfrm>
          <a:prstGeom prst="rect">
            <a:avLst/>
          </a:prstGeom>
        </p:spPr>
        <p:txBody>
          <a:bodyPr wrap="square">
            <a:spAutoFit/>
          </a:bodyPr>
          <a:lstStyle/>
          <a:p>
            <a:r>
              <a:rPr lang="en-GB" dirty="0"/>
              <a:t>The State Capture Commission heard from the National Treasury how procurement deviations were the norm.</a:t>
            </a:r>
          </a:p>
          <a:p>
            <a:r>
              <a:rPr lang="en-GB" dirty="0"/>
              <a:t> </a:t>
            </a:r>
          </a:p>
          <a:p>
            <a:r>
              <a:rPr lang="en-GB" dirty="0"/>
              <a:t>The Auditor-General repeatedly sounds the alarm over worsening audit outcomes at all levels.</a:t>
            </a:r>
          </a:p>
          <a:p>
            <a:endParaRPr lang="en-GB" dirty="0"/>
          </a:p>
          <a:p>
            <a:r>
              <a:rPr lang="en-GB" dirty="0"/>
              <a:t>We welcome the Public Audit Amendment Act, the Public Procurement Bill and indications the Treasury is dealing more decisively with municipal financial management.</a:t>
            </a:r>
          </a:p>
          <a:p>
            <a:endParaRPr lang="en-GB" dirty="0"/>
          </a:p>
          <a:p>
            <a:r>
              <a:rPr lang="en-GB" dirty="0"/>
              <a:t>The Municipal Systems Amendment Bill is now being processed by the Portfolio Committee on Cooperative Governance and Traditional Affairs in the National Assembly and we urge the Finance committees here to pay close attention to this development.</a:t>
            </a:r>
          </a:p>
          <a:p>
            <a:endParaRPr lang="en-GB" dirty="0"/>
          </a:p>
          <a:p>
            <a:endParaRPr lang="en-GB" dirty="0"/>
          </a:p>
          <a:p>
            <a:endParaRPr lang="en-GB" dirty="0"/>
          </a:p>
          <a:p>
            <a:pPr lvl="0"/>
            <a:endParaRPr lang="en-GB" dirty="0"/>
          </a:p>
        </p:txBody>
      </p:sp>
    </p:spTree>
    <p:extLst>
      <p:ext uri="{BB962C8B-B14F-4D97-AF65-F5344CB8AC3E}">
        <p14:creationId xmlns:p14="http://schemas.microsoft.com/office/powerpoint/2010/main" val="265004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16</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Public participation</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5078313"/>
          </a:xfrm>
          <a:prstGeom prst="rect">
            <a:avLst/>
          </a:prstGeom>
        </p:spPr>
        <p:txBody>
          <a:bodyPr wrap="square">
            <a:spAutoFit/>
          </a:bodyPr>
          <a:lstStyle/>
          <a:p>
            <a:r>
              <a:rPr lang="en-GB" dirty="0"/>
              <a:t>The public participation process for the Budget needs improving. Deeper engagement required to avoid reactive adjustments to proposed spend, fiscal frameworks.</a:t>
            </a:r>
          </a:p>
          <a:p>
            <a:endParaRPr lang="en-GB" dirty="0"/>
          </a:p>
          <a:p>
            <a:r>
              <a:rPr lang="en-GB" dirty="0"/>
              <a:t>The timelines are extremely short, particularly for such complex documents.</a:t>
            </a:r>
          </a:p>
          <a:p>
            <a:r>
              <a:rPr lang="en-GB" dirty="0"/>
              <a:t> </a:t>
            </a:r>
          </a:p>
          <a:p>
            <a:r>
              <a:rPr lang="en-GB" dirty="0"/>
              <a:t>In May or June when the actual Budget choices are being made, there is very little scope for public participation.</a:t>
            </a:r>
          </a:p>
          <a:p>
            <a:endParaRPr lang="en-GB" dirty="0"/>
          </a:p>
          <a:p>
            <a:r>
              <a:rPr lang="en-GB" dirty="0"/>
              <a:t>Recommendation: SCOFs initiate proceedings that will reform budgetary participation across the board.</a:t>
            </a:r>
          </a:p>
          <a:p>
            <a:endParaRPr lang="en-GB" dirty="0"/>
          </a:p>
          <a:p>
            <a:endParaRPr lang="en-GB" dirty="0"/>
          </a:p>
          <a:p>
            <a:pPr lvl="0"/>
            <a:endParaRPr lang="en-GB" dirty="0"/>
          </a:p>
        </p:txBody>
      </p:sp>
    </p:spTree>
    <p:extLst>
      <p:ext uri="{BB962C8B-B14F-4D97-AF65-F5344CB8AC3E}">
        <p14:creationId xmlns:p14="http://schemas.microsoft.com/office/powerpoint/2010/main" val="112069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sz="8000" dirty="0"/>
              <a:t>Thank You.</a:t>
            </a:r>
          </a:p>
        </p:txBody>
      </p:sp>
    </p:spTree>
    <p:extLst>
      <p:ext uri="{BB962C8B-B14F-4D97-AF65-F5344CB8AC3E}">
        <p14:creationId xmlns:p14="http://schemas.microsoft.com/office/powerpoint/2010/main" val="355326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dirty="0"/>
              <a:t>The </a:t>
            </a:r>
            <a:r>
              <a:rPr lang="en-US" dirty="0" err="1"/>
              <a:t>Organisation</a:t>
            </a:r>
            <a:r>
              <a:rPr lang="en-US" dirty="0"/>
              <a:t> Undoing Tax Abuse is a non-profit, crowd-funded </a:t>
            </a:r>
            <a:r>
              <a:rPr lang="en-US" dirty="0" err="1"/>
              <a:t>organisation</a:t>
            </a:r>
            <a:r>
              <a:rPr lang="en-US" dirty="0"/>
              <a:t>. We aim to hold government to account and ensure the responsible use of tax revenues. </a:t>
            </a:r>
          </a:p>
        </p:txBody>
      </p:sp>
      <p:sp>
        <p:nvSpPr>
          <p:cNvPr id="5" name="サブタイトル 4"/>
          <p:cNvSpPr>
            <a:spLocks noGrp="1"/>
          </p:cNvSpPr>
          <p:nvPr>
            <p:ph type="subTitle" idx="1"/>
          </p:nvPr>
        </p:nvSpPr>
        <p:spPr/>
        <p:txBody>
          <a:bodyPr>
            <a:normAutofit fontScale="92500" lnSpcReduction="10000"/>
          </a:bodyPr>
          <a:lstStyle/>
          <a:p>
            <a:endParaRPr lang="en-US" dirty="0"/>
          </a:p>
          <a:p>
            <a:endParaRPr lang="en-US" dirty="0"/>
          </a:p>
        </p:txBody>
      </p:sp>
    </p:spTree>
    <p:extLst>
      <p:ext uri="{BB962C8B-B14F-4D97-AF65-F5344CB8AC3E}">
        <p14:creationId xmlns:p14="http://schemas.microsoft.com/office/powerpoint/2010/main" val="307928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3</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General overview</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4662815"/>
          </a:xfrm>
          <a:prstGeom prst="rect">
            <a:avLst/>
          </a:prstGeom>
          <a:noFill/>
        </p:spPr>
        <p:txBody>
          <a:bodyPr wrap="square" rtlCol="0">
            <a:spAutoFit/>
          </a:bodyPr>
          <a:lstStyle/>
          <a:p>
            <a:pPr lvl="0"/>
            <a:r>
              <a:rPr lang="en-GB" dirty="0"/>
              <a:t>A welcome priority: promote economic growth to increase revenue. Increasing taxes will not help. </a:t>
            </a:r>
          </a:p>
          <a:p>
            <a:pPr lvl="0"/>
            <a:endParaRPr lang="en-GB" dirty="0"/>
          </a:p>
          <a:p>
            <a:pPr lvl="0"/>
            <a:r>
              <a:rPr lang="en-GB" dirty="0"/>
              <a:t>Tax relief is a positive shift and it should force executive and accounting authorities to spend lawfully and efficiently.</a:t>
            </a:r>
            <a:endParaRPr lang="en-ZA" dirty="0"/>
          </a:p>
          <a:p>
            <a:pPr lvl="0"/>
            <a:endParaRPr lang="en-GB" dirty="0"/>
          </a:p>
          <a:p>
            <a:pPr lvl="0"/>
            <a:r>
              <a:rPr lang="en-GB" dirty="0"/>
              <a:t>Good focus on policy certainty, transparency and reducing borrowing costs.</a:t>
            </a:r>
          </a:p>
          <a:p>
            <a:pPr lvl="0"/>
            <a:endParaRPr lang="en-GB" dirty="0"/>
          </a:p>
          <a:p>
            <a:pPr lvl="0"/>
            <a:r>
              <a:rPr lang="en-GB" dirty="0"/>
              <a:t>More countercyclical measures with an emphasis on infrastructure and capital budgets. Much more compliance with PFMA, MFMA etc needed to get impact.</a:t>
            </a:r>
            <a:endParaRPr lang="en-ZA" dirty="0"/>
          </a:p>
          <a:p>
            <a:endParaRPr kumimoji="1" lang="en-ZA" dirty="0">
              <a:solidFill>
                <a:schemeClr val="tx1">
                  <a:lumMod val="85000"/>
                  <a:lumOff val="15000"/>
                </a:schemeClr>
              </a:solidFill>
              <a:ea typeface="A-OTF Shin Go Pro L" panose="020B0300000000000000" pitchFamily="34" charset="-128"/>
            </a:endParaRPr>
          </a:p>
          <a:p>
            <a:r>
              <a:rPr kumimoji="1" lang="en-ZA" dirty="0">
                <a:solidFill>
                  <a:schemeClr val="tx1">
                    <a:lumMod val="85000"/>
                    <a:lumOff val="15000"/>
                  </a:schemeClr>
                </a:solidFill>
                <a:ea typeface="A-OTF Shin Go Pro L" panose="020B0300000000000000" pitchFamily="34" charset="-128"/>
              </a:rPr>
              <a:t>Cutting expenditure on items that don’t benefit the public at large is not austerity.</a:t>
            </a:r>
          </a:p>
        </p:txBody>
      </p:sp>
    </p:spTree>
    <p:extLst>
      <p:ext uri="{BB962C8B-B14F-4D97-AF65-F5344CB8AC3E}">
        <p14:creationId xmlns:p14="http://schemas.microsoft.com/office/powerpoint/2010/main" val="124515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4</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The cuts</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5909310"/>
          </a:xfrm>
          <a:prstGeom prst="rect">
            <a:avLst/>
          </a:prstGeom>
          <a:noFill/>
        </p:spPr>
        <p:txBody>
          <a:bodyPr wrap="square" rtlCol="0">
            <a:spAutoFit/>
          </a:bodyPr>
          <a:lstStyle/>
          <a:p>
            <a:pPr lvl="0"/>
            <a:r>
              <a:rPr lang="en-GB" dirty="0"/>
              <a:t>The R160 billion reduction in the wage bill will be very difficult but this is unfortunately necessary.</a:t>
            </a:r>
          </a:p>
          <a:p>
            <a:pPr lvl="0"/>
            <a:r>
              <a:rPr lang="en-GB" dirty="0"/>
              <a:t>It is a risk including this in the Budget before it has been negotiated with unions and other stakeholders.</a:t>
            </a:r>
            <a:endParaRPr lang="en-ZA" dirty="0"/>
          </a:p>
          <a:p>
            <a:pPr lvl="0"/>
            <a:endParaRPr lang="en-GB" dirty="0"/>
          </a:p>
          <a:p>
            <a:pPr lvl="0"/>
            <a:r>
              <a:rPr lang="en-GB" dirty="0"/>
              <a:t>The R100 billion cut to programmes may have adverse effects, particularly as these are crucial areas of spending such as education, health, public transport. Interventions to bring value for money needed.</a:t>
            </a:r>
            <a:endParaRPr lang="en-ZA" dirty="0"/>
          </a:p>
          <a:p>
            <a:endParaRPr kumimoji="1" lang="en-ZA" dirty="0">
              <a:solidFill>
                <a:schemeClr val="tx1">
                  <a:lumMod val="85000"/>
                  <a:lumOff val="15000"/>
                </a:schemeClr>
              </a:solidFill>
              <a:ea typeface="A-OTF Shin Go Pro L" panose="020B0300000000000000" pitchFamily="34" charset="-128"/>
            </a:endParaRPr>
          </a:p>
          <a:p>
            <a:r>
              <a:rPr lang="en-GB" dirty="0"/>
              <a:t>Cost-cutting measures are intended to buffer millions of unemployed and chronically poor South Africans from the impact of normalised financial mismanagement and state capture. </a:t>
            </a:r>
          </a:p>
          <a:p>
            <a:endParaRPr lang="en-GB" dirty="0"/>
          </a:p>
          <a:p>
            <a:r>
              <a:rPr lang="en-GB" dirty="0"/>
              <a:t>Small cuts to Ministerial benefits and perks: bigger cuts to spend that doesn’t benefit the public needed.</a:t>
            </a:r>
            <a:endParaRPr lang="en-ZA" dirty="0"/>
          </a:p>
          <a:p>
            <a:endParaRPr kumimoji="1" lang="en-ZA" dirty="0">
              <a:solidFill>
                <a:schemeClr val="tx1">
                  <a:lumMod val="85000"/>
                  <a:lumOff val="15000"/>
                </a:schemeClr>
              </a:solidFill>
              <a:ea typeface="A-OTF Shin Go Pro L" panose="020B0300000000000000" pitchFamily="34" charset="-128"/>
            </a:endParaRPr>
          </a:p>
          <a:p>
            <a:endParaRPr kumimoji="1" lang="en-ZA" dirty="0">
              <a:solidFill>
                <a:schemeClr val="tx1">
                  <a:lumMod val="85000"/>
                  <a:lumOff val="15000"/>
                </a:schemeClr>
              </a:solidFill>
              <a:ea typeface="A-OTF Shin Go Pro L" panose="020B0300000000000000" pitchFamily="34" charset="-128"/>
            </a:endParaRPr>
          </a:p>
          <a:p>
            <a:endParaRPr kumimoji="1" lang="en-ZA" dirty="0">
              <a:solidFill>
                <a:schemeClr val="tx1">
                  <a:lumMod val="85000"/>
                  <a:lumOff val="15000"/>
                </a:schemeClr>
              </a:solidFill>
              <a:latin typeface="+mj-lt"/>
              <a:ea typeface="A-OTF Shin Go Pro L" panose="020B0300000000000000" pitchFamily="34" charset="-128"/>
            </a:endParaRPr>
          </a:p>
          <a:p>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val="120908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5</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Big problems: rising debt</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3416320"/>
          </a:xfrm>
          <a:prstGeom prst="rect">
            <a:avLst/>
          </a:prstGeom>
          <a:noFill/>
        </p:spPr>
        <p:txBody>
          <a:bodyPr wrap="square" rtlCol="0">
            <a:spAutoFit/>
          </a:bodyPr>
          <a:lstStyle/>
          <a:p>
            <a:pPr lvl="0"/>
            <a:r>
              <a:rPr lang="en-GB" dirty="0"/>
              <a:t>Despite the cuts, debt is rising, which is a substantial concern as it disables social spending. </a:t>
            </a:r>
          </a:p>
          <a:p>
            <a:pPr lvl="0"/>
            <a:endParaRPr lang="en-GB" dirty="0"/>
          </a:p>
          <a:p>
            <a:pPr lvl="0"/>
            <a:r>
              <a:rPr lang="en-GB" dirty="0"/>
              <a:t>Debt-service costs are the fastest-growing item in the budget.</a:t>
            </a:r>
          </a:p>
          <a:p>
            <a:pPr lvl="0"/>
            <a:endParaRPr lang="en-GB" dirty="0"/>
          </a:p>
          <a:p>
            <a:pPr lvl="0"/>
            <a:r>
              <a:rPr lang="en-GB" dirty="0"/>
              <a:t>Borrowings at a responsible level as a countercyclical measure can bolster an economy. However, the worsening audit outcomes indicate that part of the borrowings are funding worsening corruption.</a:t>
            </a:r>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val="197131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6</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Big problems: drop in revenue</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3000821"/>
          </a:xfrm>
          <a:prstGeom prst="rect">
            <a:avLst/>
          </a:prstGeom>
          <a:noFill/>
        </p:spPr>
        <p:txBody>
          <a:bodyPr wrap="square" rtlCol="0">
            <a:spAutoFit/>
          </a:bodyPr>
          <a:lstStyle/>
          <a:p>
            <a:pPr lvl="0"/>
            <a:r>
              <a:rPr lang="en-GB" dirty="0"/>
              <a:t>Tax revenue has dropped compared to last year’s predictions.</a:t>
            </a:r>
          </a:p>
          <a:p>
            <a:pPr lvl="0"/>
            <a:endParaRPr lang="en-GB" dirty="0"/>
          </a:p>
          <a:p>
            <a:pPr lvl="0"/>
            <a:r>
              <a:rPr lang="en-GB" dirty="0"/>
              <a:t>The number of registered taxpayers who are liable for tax has dropped 7% year-on-year.</a:t>
            </a:r>
          </a:p>
          <a:p>
            <a:pPr lvl="0"/>
            <a:endParaRPr lang="en-GB" dirty="0"/>
          </a:p>
          <a:p>
            <a:pPr lvl="0"/>
            <a:endParaRPr lang="en-GB" dirty="0"/>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graphicFrame>
        <p:nvGraphicFramePr>
          <p:cNvPr id="5" name="Table 4">
            <a:extLst>
              <a:ext uri="{FF2B5EF4-FFF2-40B4-BE49-F238E27FC236}">
                <a16:creationId xmlns:a16="http://schemas.microsoft.com/office/drawing/2014/main" id="{9D83E491-3024-4EFD-A594-A35897996889}"/>
              </a:ext>
            </a:extLst>
          </p:cNvPr>
          <p:cNvGraphicFramePr>
            <a:graphicFrameLocks noGrp="1"/>
          </p:cNvGraphicFramePr>
          <p:nvPr>
            <p:extLst>
              <p:ext uri="{D42A27DB-BD31-4B8C-83A1-F6EECF244321}">
                <p14:modId xmlns:p14="http://schemas.microsoft.com/office/powerpoint/2010/main" val="3894710894"/>
              </p:ext>
            </p:extLst>
          </p:nvPr>
        </p:nvGraphicFramePr>
        <p:xfrm>
          <a:off x="1129553" y="4589929"/>
          <a:ext cx="14146306" cy="4096426"/>
        </p:xfrm>
        <a:graphic>
          <a:graphicData uri="http://schemas.openxmlformats.org/drawingml/2006/table">
            <a:tbl>
              <a:tblPr>
                <a:tableStyleId>{5C22544A-7EE6-4342-B048-85BDC9FD1C3A}</a:tableStyleId>
              </a:tblPr>
              <a:tblGrid>
                <a:gridCol w="4373438">
                  <a:extLst>
                    <a:ext uri="{9D8B030D-6E8A-4147-A177-3AD203B41FA5}">
                      <a16:colId xmlns:a16="http://schemas.microsoft.com/office/drawing/2014/main" val="504528599"/>
                    </a:ext>
                  </a:extLst>
                </a:gridCol>
                <a:gridCol w="2443217">
                  <a:extLst>
                    <a:ext uri="{9D8B030D-6E8A-4147-A177-3AD203B41FA5}">
                      <a16:colId xmlns:a16="http://schemas.microsoft.com/office/drawing/2014/main" val="358882781"/>
                    </a:ext>
                  </a:extLst>
                </a:gridCol>
                <a:gridCol w="2443217">
                  <a:extLst>
                    <a:ext uri="{9D8B030D-6E8A-4147-A177-3AD203B41FA5}">
                      <a16:colId xmlns:a16="http://schemas.microsoft.com/office/drawing/2014/main" val="2214778425"/>
                    </a:ext>
                  </a:extLst>
                </a:gridCol>
                <a:gridCol w="2443217">
                  <a:extLst>
                    <a:ext uri="{9D8B030D-6E8A-4147-A177-3AD203B41FA5}">
                      <a16:colId xmlns:a16="http://schemas.microsoft.com/office/drawing/2014/main" val="2551976405"/>
                    </a:ext>
                  </a:extLst>
                </a:gridCol>
                <a:gridCol w="2443217">
                  <a:extLst>
                    <a:ext uri="{9D8B030D-6E8A-4147-A177-3AD203B41FA5}">
                      <a16:colId xmlns:a16="http://schemas.microsoft.com/office/drawing/2014/main" val="3177358903"/>
                    </a:ext>
                  </a:extLst>
                </a:gridCol>
              </a:tblGrid>
              <a:tr h="1728378">
                <a:tc>
                  <a:txBody>
                    <a:bodyPr/>
                    <a:lstStyle/>
                    <a:p>
                      <a:pPr>
                        <a:lnSpc>
                          <a:spcPct val="115000"/>
                        </a:lnSpc>
                        <a:spcAft>
                          <a:spcPts val="0"/>
                        </a:spcAft>
                      </a:pPr>
                      <a:r>
                        <a:rPr lang="en-ZA" sz="900" dirty="0">
                          <a:effectLst/>
                        </a:rPr>
                        <a:t> </a:t>
                      </a:r>
                      <a:endParaRPr lang="en-ZA"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2700" dirty="0">
                          <a:effectLst/>
                        </a:rPr>
                        <a:t>Registered individuals 2018/19</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2700" dirty="0">
                          <a:effectLst/>
                        </a:rPr>
                        <a:t>Registered individuals 2019/20</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2700" dirty="0">
                          <a:effectLst/>
                        </a:rPr>
                        <a:t>Registered individuals 2020/21</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2700" dirty="0">
                          <a:effectLst/>
                        </a:rPr>
                        <a:t>Difference 2019/20 to 2020/21</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8216418"/>
                  </a:ext>
                </a:extLst>
              </a:tr>
              <a:tr h="1229975">
                <a:tc>
                  <a:txBody>
                    <a:bodyPr/>
                    <a:lstStyle/>
                    <a:p>
                      <a:pPr>
                        <a:lnSpc>
                          <a:spcPct val="115000"/>
                        </a:lnSpc>
                        <a:spcAft>
                          <a:spcPts val="0"/>
                        </a:spcAft>
                      </a:pPr>
                      <a:r>
                        <a:rPr lang="en-ZA" sz="2700" dirty="0">
                          <a:effectLst/>
                        </a:rPr>
                        <a:t>Total taxpayers required to pay tax</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7 487 392</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7 643 157</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7 146 434</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3600" b="1" dirty="0">
                          <a:effectLst/>
                        </a:rPr>
                        <a:t>-496 723</a:t>
                      </a:r>
                      <a:endParaRPr lang="en-ZA" sz="3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12940626"/>
                  </a:ext>
                </a:extLst>
              </a:tr>
              <a:tr h="1138073">
                <a:tc>
                  <a:txBody>
                    <a:bodyPr/>
                    <a:lstStyle/>
                    <a:p>
                      <a:pPr>
                        <a:lnSpc>
                          <a:spcPct val="115000"/>
                        </a:lnSpc>
                        <a:spcAft>
                          <a:spcPts val="0"/>
                        </a:spcAft>
                      </a:pPr>
                      <a:r>
                        <a:rPr lang="en-ZA" sz="2700" dirty="0">
                          <a:effectLst/>
                        </a:rPr>
                        <a:t>Total registered taxpayers</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14 044 637</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14 012 963</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2700" dirty="0">
                          <a:effectLst/>
                        </a:rPr>
                        <a:t>13 968 760</a:t>
                      </a:r>
                      <a:endParaRPr lang="en-ZA" sz="27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ZA" sz="3600" b="1" dirty="0">
                          <a:effectLst/>
                        </a:rPr>
                        <a:t>-44 203</a:t>
                      </a:r>
                      <a:endParaRPr lang="en-ZA" sz="36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54277491"/>
                  </a:ext>
                </a:extLst>
              </a:tr>
            </a:tbl>
          </a:graphicData>
        </a:graphic>
      </p:graphicFrame>
    </p:spTree>
    <p:extLst>
      <p:ext uri="{BB962C8B-B14F-4D97-AF65-F5344CB8AC3E}">
        <p14:creationId xmlns:p14="http://schemas.microsoft.com/office/powerpoint/2010/main" val="3297679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7</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Big problems: SOEs</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5493812"/>
          </a:xfrm>
          <a:prstGeom prst="rect">
            <a:avLst/>
          </a:prstGeom>
          <a:noFill/>
        </p:spPr>
        <p:txBody>
          <a:bodyPr wrap="square" rtlCol="0">
            <a:spAutoFit/>
          </a:bodyPr>
          <a:lstStyle/>
          <a:p>
            <a:pPr lvl="0"/>
            <a:r>
              <a:rPr lang="en-GB" dirty="0"/>
              <a:t>Bleeding SOEs will absorb most of the savings from cuts. Great concern.</a:t>
            </a:r>
          </a:p>
          <a:p>
            <a:pPr lvl="0"/>
            <a:endParaRPr lang="en-GB" dirty="0"/>
          </a:p>
          <a:p>
            <a:pPr lvl="0"/>
            <a:r>
              <a:rPr lang="en-GB" dirty="0"/>
              <a:t>This is the cost of the financial collapse and looting of those SOEs.</a:t>
            </a:r>
          </a:p>
          <a:p>
            <a:pPr lvl="0"/>
            <a:endParaRPr lang="en-GB" dirty="0"/>
          </a:p>
          <a:p>
            <a:pPr lvl="0"/>
            <a:r>
              <a:rPr lang="en-GB" dirty="0"/>
              <a:t>The victims are the poor and the vulnerable, who lose allocations. For example, school infrastructure.</a:t>
            </a:r>
          </a:p>
          <a:p>
            <a:pPr lvl="0"/>
            <a:endParaRPr lang="en-GB" dirty="0"/>
          </a:p>
          <a:p>
            <a:pPr lvl="0"/>
            <a:r>
              <a:rPr lang="en-GB" dirty="0"/>
              <a:t>How will these extra funds improve the situation at the SOEs? Status of Special Appropriations Bill conditions? PFMA empowers National Treasury to </a:t>
            </a:r>
            <a:r>
              <a:rPr lang="en-GB"/>
              <a:t>impose conditions in general.</a:t>
            </a:r>
            <a:endParaRPr lang="en-GB" dirty="0"/>
          </a:p>
          <a:p>
            <a:pPr lvl="0"/>
            <a:endParaRPr lang="en-GB" dirty="0"/>
          </a:p>
          <a:p>
            <a:pPr lvl="0"/>
            <a:r>
              <a:rPr lang="en-GB" dirty="0"/>
              <a:t>SOE financial mess also adds to burden of contingent liabilities, as their need for government guarantees for loans increases.</a:t>
            </a:r>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Tree>
    <p:extLst>
      <p:ext uri="{BB962C8B-B14F-4D97-AF65-F5344CB8AC3E}">
        <p14:creationId xmlns:p14="http://schemas.microsoft.com/office/powerpoint/2010/main" val="120669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8</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Big problems: SOEs and financial mismanagement</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3831818"/>
          </a:xfrm>
          <a:prstGeom prst="rect">
            <a:avLst/>
          </a:prstGeom>
          <a:noFill/>
        </p:spPr>
        <p:txBody>
          <a:bodyPr wrap="square" rtlCol="0">
            <a:spAutoFit/>
          </a:bodyPr>
          <a:lstStyle/>
          <a:p>
            <a:pPr lvl="0"/>
            <a:r>
              <a:rPr lang="en-GB" dirty="0"/>
              <a:t>In 2019, the Auditor-General announced the worst-ever audit outcomes for SOEs. In the 2018/19 financial year, not one of the 20 SOEs assessed managed to obtain a clean audit.</a:t>
            </a:r>
          </a:p>
          <a:p>
            <a:pPr lvl="0"/>
            <a:endParaRPr lang="en-GB" dirty="0"/>
          </a:p>
          <a:p>
            <a:pPr lvl="0"/>
            <a:r>
              <a:rPr lang="en-GB" dirty="0"/>
              <a:t>This ongoing problem also points to a failure of oversight by Parliament.</a:t>
            </a:r>
          </a:p>
          <a:p>
            <a:pPr lvl="0"/>
            <a:endParaRPr lang="en-GB" dirty="0"/>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pic>
        <p:nvPicPr>
          <p:cNvPr id="8" name="image2.png">
            <a:extLst>
              <a:ext uri="{FF2B5EF4-FFF2-40B4-BE49-F238E27FC236}">
                <a16:creationId xmlns:a16="http://schemas.microsoft.com/office/drawing/2014/main" id="{79DDEFCD-E2A7-49D5-9144-4FB6E8B75C30}"/>
              </a:ext>
            </a:extLst>
          </p:cNvPr>
          <p:cNvPicPr/>
          <p:nvPr/>
        </p:nvPicPr>
        <p:blipFill>
          <a:blip r:embed="rId2"/>
          <a:srcRect/>
          <a:stretch>
            <a:fillRect/>
          </a:stretch>
        </p:blipFill>
        <p:spPr>
          <a:xfrm>
            <a:off x="2617694" y="4892191"/>
            <a:ext cx="11421035" cy="4320988"/>
          </a:xfrm>
          <a:prstGeom prst="rect">
            <a:avLst/>
          </a:prstGeom>
          <a:ln/>
        </p:spPr>
      </p:pic>
    </p:spTree>
    <p:extLst>
      <p:ext uri="{BB962C8B-B14F-4D97-AF65-F5344CB8AC3E}">
        <p14:creationId xmlns:p14="http://schemas.microsoft.com/office/powerpoint/2010/main" val="168204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en-US" dirty="0"/>
              <a:t>Budget 2020</a:t>
            </a:r>
          </a:p>
        </p:txBody>
      </p:sp>
      <p:sp>
        <p:nvSpPr>
          <p:cNvPr id="3" name="フッター プレースホルダー 2"/>
          <p:cNvSpPr>
            <a:spLocks noGrp="1"/>
          </p:cNvSpPr>
          <p:nvPr>
            <p:ph type="ftr" sz="quarter" idx="10"/>
          </p:nvPr>
        </p:nvSpPr>
        <p:spPr/>
        <p:txBody>
          <a:bodyPr/>
          <a:lstStyle/>
          <a:p>
            <a:r>
              <a:rPr lang="en-US" dirty="0"/>
              <a:t>Analysis of Budget 2020</a:t>
            </a:r>
          </a:p>
        </p:txBody>
      </p:sp>
      <p:sp>
        <p:nvSpPr>
          <p:cNvPr id="4" name="スライド番号プレースホルダー 3"/>
          <p:cNvSpPr>
            <a:spLocks noGrp="1"/>
          </p:cNvSpPr>
          <p:nvPr>
            <p:ph type="sldNum" sz="quarter" idx="11"/>
          </p:nvPr>
        </p:nvSpPr>
        <p:spPr/>
        <p:txBody>
          <a:bodyPr/>
          <a:lstStyle/>
          <a:p>
            <a:fld id="{DAEF4D36-AE85-49C9-90DE-66D02B257272}" type="slidenum">
              <a:rPr lang="en-US" smtClean="0"/>
              <a:t>9</a:t>
            </a:fld>
            <a:endParaRPr lang="en-US"/>
          </a:p>
        </p:txBody>
      </p:sp>
      <p:sp>
        <p:nvSpPr>
          <p:cNvPr id="10" name="サブタイトル 9"/>
          <p:cNvSpPr>
            <a:spLocks noGrp="1"/>
          </p:cNvSpPr>
          <p:nvPr>
            <p:ph type="subTitle" idx="1"/>
          </p:nvPr>
        </p:nvSpPr>
        <p:spPr/>
        <p:txBody>
          <a:bodyPr>
            <a:normAutofit fontScale="92500" lnSpcReduction="10000"/>
          </a:bodyPr>
          <a:lstStyle/>
          <a:p>
            <a:r>
              <a:rPr lang="en-ZA" dirty="0"/>
              <a:t>A difficult balancing act in hard times</a:t>
            </a:r>
            <a:endParaRPr lang="en-US" dirty="0"/>
          </a:p>
          <a:p>
            <a:endParaRPr lang="en-US" dirty="0"/>
          </a:p>
        </p:txBody>
      </p:sp>
      <p:sp>
        <p:nvSpPr>
          <p:cNvPr id="11" name="テキスト プレースホルダー 10"/>
          <p:cNvSpPr>
            <a:spLocks noGrp="1"/>
          </p:cNvSpPr>
          <p:nvPr>
            <p:ph type="body" sz="quarter" idx="13"/>
          </p:nvPr>
        </p:nvSpPr>
        <p:spPr>
          <a:xfrm>
            <a:off x="911624" y="2105047"/>
            <a:ext cx="16246823" cy="635549"/>
          </a:xfrm>
        </p:spPr>
        <p:txBody>
          <a:bodyPr/>
          <a:lstStyle/>
          <a:p>
            <a:r>
              <a:rPr lang="en-US" dirty="0"/>
              <a:t>Policy &amp; transparency: Department of Public Enterprises</a:t>
            </a:r>
          </a:p>
        </p:txBody>
      </p:sp>
      <p:sp>
        <p:nvSpPr>
          <p:cNvPr id="22" name="TextBox 21">
            <a:extLst>
              <a:ext uri="{FF2B5EF4-FFF2-40B4-BE49-F238E27FC236}">
                <a16:creationId xmlns:a16="http://schemas.microsoft.com/office/drawing/2014/main" id="{7D3C3F13-90A6-46A5-A213-EDA1383A18FF}"/>
              </a:ext>
            </a:extLst>
          </p:cNvPr>
          <p:cNvSpPr txBox="1"/>
          <p:nvPr/>
        </p:nvSpPr>
        <p:spPr>
          <a:xfrm>
            <a:off x="911624" y="2976282"/>
            <a:ext cx="16246823" cy="923330"/>
          </a:xfrm>
          <a:prstGeom prst="rect">
            <a:avLst/>
          </a:prstGeom>
          <a:noFill/>
        </p:spPr>
        <p:txBody>
          <a:bodyPr wrap="square" rtlCol="0">
            <a:spAutoFit/>
          </a:bodyPr>
          <a:lstStyle/>
          <a:p>
            <a:pPr lvl="0"/>
            <a:endParaRPr kumimoji="1" lang="en-GB" dirty="0">
              <a:solidFill>
                <a:schemeClr val="tx1">
                  <a:lumMod val="85000"/>
                  <a:lumOff val="15000"/>
                </a:schemeClr>
              </a:solidFill>
              <a:latin typeface="+mj-lt"/>
              <a:ea typeface="A-OTF Shin Go Pro L" panose="020B0300000000000000" pitchFamily="34" charset="-128"/>
            </a:endParaRPr>
          </a:p>
          <a:p>
            <a:pPr lvl="0"/>
            <a:endParaRPr kumimoji="1" lang="en-ZA" dirty="0">
              <a:solidFill>
                <a:schemeClr val="tx1">
                  <a:lumMod val="85000"/>
                  <a:lumOff val="15000"/>
                </a:schemeClr>
              </a:solidFill>
              <a:latin typeface="+mj-lt"/>
              <a:ea typeface="A-OTF Shin Go Pro L" panose="020B0300000000000000" pitchFamily="34" charset="-128"/>
            </a:endParaRPr>
          </a:p>
        </p:txBody>
      </p:sp>
      <p:sp>
        <p:nvSpPr>
          <p:cNvPr id="2" name="Rectangle 1">
            <a:extLst>
              <a:ext uri="{FF2B5EF4-FFF2-40B4-BE49-F238E27FC236}">
                <a16:creationId xmlns:a16="http://schemas.microsoft.com/office/drawing/2014/main" id="{6663566E-0AFF-4950-802D-EDDE48D369FE}"/>
              </a:ext>
            </a:extLst>
          </p:cNvPr>
          <p:cNvSpPr/>
          <p:nvPr/>
        </p:nvSpPr>
        <p:spPr>
          <a:xfrm>
            <a:off x="911624" y="3232110"/>
            <a:ext cx="16464752" cy="5078313"/>
          </a:xfrm>
          <a:prstGeom prst="rect">
            <a:avLst/>
          </a:prstGeom>
        </p:spPr>
        <p:txBody>
          <a:bodyPr wrap="square">
            <a:spAutoFit/>
          </a:bodyPr>
          <a:lstStyle/>
          <a:p>
            <a:r>
              <a:rPr lang="en-GB" dirty="0"/>
              <a:t>The Department’s mandate is to ensure the SOEs it oversees “contribute to the realisation of government’s strategic objectives, as articulated in the National Development Plan [NDP], government’s 2019‐2024 medium‐term strategic framework and the reimagined industrial strategy”.</a:t>
            </a:r>
            <a:endParaRPr lang="en-ZA" dirty="0"/>
          </a:p>
          <a:p>
            <a:pPr lvl="0"/>
            <a:endParaRPr lang="en-GB" dirty="0"/>
          </a:p>
          <a:p>
            <a:pPr lvl="0"/>
            <a:r>
              <a:rPr lang="en-GB" dirty="0"/>
              <a:t>The department has failed in this, putting the SA economy at risk.</a:t>
            </a:r>
          </a:p>
          <a:p>
            <a:pPr lvl="0"/>
            <a:endParaRPr lang="en-GB" dirty="0"/>
          </a:p>
          <a:p>
            <a:pPr lvl="0"/>
            <a:r>
              <a:rPr lang="en-GB" dirty="0"/>
              <a:t>We need more than realigned organisational structures to remedy serious oversight failures.</a:t>
            </a:r>
          </a:p>
          <a:p>
            <a:pPr lvl="0"/>
            <a:endParaRPr lang="en-GB" dirty="0"/>
          </a:p>
          <a:p>
            <a:pPr lvl="0"/>
            <a:r>
              <a:rPr lang="en-GB" dirty="0"/>
              <a:t>We recommend publicly visible and inclusive oversight reform.</a:t>
            </a:r>
          </a:p>
          <a:p>
            <a:pPr lvl="0"/>
            <a:endParaRPr lang="en-GB" dirty="0"/>
          </a:p>
          <a:p>
            <a:pPr lvl="0"/>
            <a:r>
              <a:rPr lang="en-GB" dirty="0"/>
              <a:t>We recommend the introduction of the abandoned Government Shareholder Management Bill.</a:t>
            </a:r>
          </a:p>
          <a:p>
            <a:pPr lvl="0"/>
            <a:endParaRPr lang="en-GB" dirty="0"/>
          </a:p>
        </p:txBody>
      </p:sp>
    </p:spTree>
    <p:extLst>
      <p:ext uri="{BB962C8B-B14F-4D97-AF65-F5344CB8AC3E}">
        <p14:creationId xmlns:p14="http://schemas.microsoft.com/office/powerpoint/2010/main" val="2559950692"/>
      </p:ext>
    </p:extLst>
  </p:cSld>
  <p:clrMapOvr>
    <a:masterClrMapping/>
  </p:clrMapOvr>
</p:sld>
</file>

<file path=ppt/theme/theme1.xml><?xml version="1.0" encoding="utf-8"?>
<a:theme xmlns:a="http://schemas.openxmlformats.org/drawingml/2006/main" name="No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6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solidFill>
              <a:schemeClr val="tx1">
                <a:lumMod val="85000"/>
                <a:lumOff val="15000"/>
              </a:schemeClr>
            </a:solidFill>
            <a:latin typeface="Aller Light" panose="02000503000000020004" pitchFamily="2" charset="0"/>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lnair">
      <a:majorFont>
        <a:latin typeface="Bebas Neue Regular"/>
        <a:ea typeface="Capella Light"/>
        <a:cs typeface=""/>
      </a:majorFont>
      <a:minorFont>
        <a:latin typeface="Roboto"/>
        <a:ea typeface="Capell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6600"/>
        </a:solidFill>
        <a:ln>
          <a:noFill/>
        </a:ln>
      </a:spPr>
      <a:bodyPr rtlCol="0" anchor="ctr"/>
      <a:lstStyle>
        <a:defPPr algn="ctr">
          <a:defRPr sz="405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dirty="0" smtClean="0">
            <a:solidFill>
              <a:schemeClr val="tx1">
                <a:lumMod val="85000"/>
                <a:lumOff val="15000"/>
              </a:schemeClr>
            </a:solidFill>
            <a:latin typeface="+mj-lt"/>
            <a:ea typeface="A-OTF Shin Go Pro L" panose="020B0300000000000000" pitchFamily="34"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2758</TotalTime>
  <Words>1575</Words>
  <Application>Microsoft Office PowerPoint</Application>
  <PresentationFormat>Custom</PresentationFormat>
  <Paragraphs>209</Paragraphs>
  <Slides>17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Aller Light</vt:lpstr>
      <vt:lpstr>Arial</vt:lpstr>
      <vt:lpstr>Bebas Neue Bold</vt:lpstr>
      <vt:lpstr>Bebas Neue Regular</vt:lpstr>
      <vt:lpstr>Calibri</vt:lpstr>
      <vt:lpstr>Roboto</vt:lpstr>
      <vt:lpstr>Wingdings</vt:lpstr>
      <vt:lpstr>No Header</vt:lpstr>
      <vt:lpstr>Header</vt:lpstr>
      <vt:lpstr>Analysis of Budget 2020</vt:lpstr>
      <vt:lpstr>The Organisation Undoing Tax Abuse is a non-profit, crowd-funded organisation. We aim to hold government to account and ensure the responsible use of tax revenues. </vt:lpstr>
      <vt:lpstr>Budget 2020</vt:lpstr>
      <vt:lpstr>Budget 2020</vt:lpstr>
      <vt:lpstr>Budget 2020</vt:lpstr>
      <vt:lpstr>Budget 2020</vt:lpstr>
      <vt:lpstr>Budget 2020</vt:lpstr>
      <vt:lpstr>Budget 2020</vt:lpstr>
      <vt:lpstr>Budget 2020</vt:lpstr>
      <vt:lpstr>Budget 2020</vt:lpstr>
      <vt:lpstr>Budget 2020</vt:lpstr>
      <vt:lpstr>Budget 2020</vt:lpstr>
      <vt:lpstr>Budget 2020</vt:lpstr>
      <vt:lpstr>Budget 2020</vt:lpstr>
      <vt:lpstr>Budget 2020</vt:lpstr>
      <vt:lpstr>Budget 2020</vt:lpstr>
      <vt:lpstr>Thank You.</vt:lpstr>
    </vt:vector>
  </TitlesOfParts>
  <Company>OUTA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OUTA - Presentation Template</dc:title>
  <dc:creator>Werner Koegelenberg</dc:creator>
  <cp:lastModifiedBy>Matt Johnston</cp:lastModifiedBy>
  <cp:revision>109</cp:revision>
  <dcterms:created xsi:type="dcterms:W3CDTF">2014-05-07T13:22:54Z</dcterms:created>
  <dcterms:modified xsi:type="dcterms:W3CDTF">2020-03-03T07:37:23Z</dcterms:modified>
</cp:coreProperties>
</file>