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xlsx" ContentType="application/vnd.openxmlformats-officedocument.spreadsheetml.sheet"/>
  <Override PartName="/ppt/notesSlides/notesSlide6.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88361" r:id="rId2"/>
  </p:sldMasterIdLst>
  <p:notesMasterIdLst>
    <p:notesMasterId r:id="rId22"/>
  </p:notesMasterIdLst>
  <p:handoutMasterIdLst>
    <p:handoutMasterId r:id="rId23"/>
  </p:handoutMasterIdLst>
  <p:sldIdLst>
    <p:sldId id="526" r:id="rId3"/>
    <p:sldId id="646" r:id="rId4"/>
    <p:sldId id="647" r:id="rId5"/>
    <p:sldId id="649" r:id="rId6"/>
    <p:sldId id="650" r:id="rId7"/>
    <p:sldId id="652" r:id="rId8"/>
    <p:sldId id="651" r:id="rId9"/>
    <p:sldId id="656" r:id="rId10"/>
    <p:sldId id="653" r:id="rId11"/>
    <p:sldId id="654" r:id="rId12"/>
    <p:sldId id="655" r:id="rId13"/>
    <p:sldId id="658" r:id="rId14"/>
    <p:sldId id="636" r:id="rId15"/>
    <p:sldId id="664" r:id="rId16"/>
    <p:sldId id="665" r:id="rId17"/>
    <p:sldId id="666" r:id="rId18"/>
    <p:sldId id="667" r:id="rId19"/>
    <p:sldId id="668" r:id="rId20"/>
    <p:sldId id="663" r:id="rId21"/>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56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sia Stroh" initials="TS" lastIdx="1" clrIdx="0">
    <p:extLst>
      <p:ext uri="{19B8F6BF-5375-455C-9EA6-DF929625EA0E}">
        <p15:presenceInfo xmlns:p15="http://schemas.microsoft.com/office/powerpoint/2012/main" xmlns="" userId="S-1-5-21-149299334-154566050-2087665911-468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BF4B"/>
    <a:srgbClr val="00A84C"/>
    <a:srgbClr val="FF6600"/>
    <a:srgbClr val="FFAB16"/>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0" autoAdjust="0"/>
    <p:restoredTop sz="99710" autoAdjust="0"/>
  </p:normalViewPr>
  <p:slideViewPr>
    <p:cSldViewPr snapToGrid="0" snapToObjects="1">
      <p:cViewPr varScale="1">
        <p:scale>
          <a:sx n="116" d="100"/>
          <a:sy n="116" d="100"/>
        </p:scale>
        <p:origin x="-1494" y="-114"/>
      </p:cViewPr>
      <p:guideLst>
        <p:guide orient="horz" pos="2160"/>
        <p:guide pos="5624"/>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Chart%20in%20Microsoft%20PowerPoint"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Book9"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'[Chart in Microsoft PowerPoint]Sheet1'!$C$3</c:f>
              <c:strCache>
                <c:ptCount val="1"/>
                <c:pt idx="0">
                  <c:v>2015/16</c:v>
                </c:pt>
              </c:strCache>
            </c:strRef>
          </c:tx>
          <c:spPr>
            <a:solidFill>
              <a:srgbClr val="92D050"/>
            </a:solidFill>
            <a:ln>
              <a:noFill/>
            </a:ln>
            <a:effectLst/>
          </c:spPr>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Arial Narrow" panose="020B0606020202030204" pitchFamily="34" charset="0"/>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PowerPoint]Sheet1'!$B$4:$B$7</c:f>
              <c:strCache>
                <c:ptCount val="4"/>
                <c:pt idx="0">
                  <c:v>PLANNED TARGETS</c:v>
                </c:pt>
                <c:pt idx="1">
                  <c:v>ACHIEVED</c:v>
                </c:pt>
                <c:pt idx="2">
                  <c:v>NOT ACHIEVED</c:v>
                </c:pt>
                <c:pt idx="3">
                  <c:v>ACTUAL PERFORMNACE</c:v>
                </c:pt>
              </c:strCache>
            </c:strRef>
          </c:cat>
          <c:val>
            <c:numRef>
              <c:f>'[Chart in Microsoft PowerPoint]Sheet1'!$C$4:$C$7</c:f>
              <c:numCache>
                <c:formatCode>General</c:formatCode>
                <c:ptCount val="4"/>
                <c:pt idx="0">
                  <c:v>15</c:v>
                </c:pt>
                <c:pt idx="1">
                  <c:v>13</c:v>
                </c:pt>
                <c:pt idx="2">
                  <c:v>2</c:v>
                </c:pt>
                <c:pt idx="3" formatCode="0%">
                  <c:v>0.87000000000000011</c:v>
                </c:pt>
              </c:numCache>
            </c:numRef>
          </c:val>
          <c:extLst xmlns:c16r2="http://schemas.microsoft.com/office/drawing/2015/06/chart">
            <c:ext xmlns:c16="http://schemas.microsoft.com/office/drawing/2014/chart" uri="{C3380CC4-5D6E-409C-BE32-E72D297353CC}">
              <c16:uniqueId val="{00000000-6958-493B-A4B0-570622083358}"/>
            </c:ext>
          </c:extLst>
        </c:ser>
        <c:ser>
          <c:idx val="1"/>
          <c:order val="1"/>
          <c:tx>
            <c:strRef>
              <c:f>'[Chart in Microsoft PowerPoint]Sheet1'!$D$3</c:f>
              <c:strCache>
                <c:ptCount val="1"/>
                <c:pt idx="0">
                  <c:v>2016/17</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Arial Narrow" panose="020B0606020202030204" pitchFamily="34" charset="0"/>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PowerPoint]Sheet1'!$B$4:$B$7</c:f>
              <c:strCache>
                <c:ptCount val="4"/>
                <c:pt idx="0">
                  <c:v>PLANNED TARGETS</c:v>
                </c:pt>
                <c:pt idx="1">
                  <c:v>ACHIEVED</c:v>
                </c:pt>
                <c:pt idx="2">
                  <c:v>NOT ACHIEVED</c:v>
                </c:pt>
                <c:pt idx="3">
                  <c:v>ACTUAL PERFORMNACE</c:v>
                </c:pt>
              </c:strCache>
            </c:strRef>
          </c:cat>
          <c:val>
            <c:numRef>
              <c:f>'[Chart in Microsoft PowerPoint]Sheet1'!$D$4:$D$7</c:f>
              <c:numCache>
                <c:formatCode>General</c:formatCode>
                <c:ptCount val="4"/>
                <c:pt idx="0">
                  <c:v>19</c:v>
                </c:pt>
                <c:pt idx="1">
                  <c:v>13</c:v>
                </c:pt>
                <c:pt idx="2">
                  <c:v>6</c:v>
                </c:pt>
                <c:pt idx="3" formatCode="0%">
                  <c:v>0.68000000000000016</c:v>
                </c:pt>
              </c:numCache>
            </c:numRef>
          </c:val>
          <c:extLst xmlns:c16r2="http://schemas.microsoft.com/office/drawing/2015/06/chart">
            <c:ext xmlns:c16="http://schemas.microsoft.com/office/drawing/2014/chart" uri="{C3380CC4-5D6E-409C-BE32-E72D297353CC}">
              <c16:uniqueId val="{00000001-6958-493B-A4B0-570622083358}"/>
            </c:ext>
          </c:extLst>
        </c:ser>
        <c:ser>
          <c:idx val="2"/>
          <c:order val="2"/>
          <c:tx>
            <c:strRef>
              <c:f>'[Chart in Microsoft PowerPoint]Sheet1'!$E$3</c:f>
              <c:strCache>
                <c:ptCount val="1"/>
                <c:pt idx="0">
                  <c:v>2017/18</c:v>
                </c:pt>
              </c:strCache>
            </c:strRef>
          </c:tx>
          <c:spPr>
            <a:solidFill>
              <a:srgbClr val="FFC000"/>
            </a:solidFill>
            <a:ln>
              <a:noFill/>
            </a:ln>
            <a:effectLst/>
          </c:spPr>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Arial Narrow" panose="020B0606020202030204" pitchFamily="34" charset="0"/>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PowerPoint]Sheet1'!$B$4:$B$7</c:f>
              <c:strCache>
                <c:ptCount val="4"/>
                <c:pt idx="0">
                  <c:v>PLANNED TARGETS</c:v>
                </c:pt>
                <c:pt idx="1">
                  <c:v>ACHIEVED</c:v>
                </c:pt>
                <c:pt idx="2">
                  <c:v>NOT ACHIEVED</c:v>
                </c:pt>
                <c:pt idx="3">
                  <c:v>ACTUAL PERFORMNACE</c:v>
                </c:pt>
              </c:strCache>
            </c:strRef>
          </c:cat>
          <c:val>
            <c:numRef>
              <c:f>'[Chart in Microsoft PowerPoint]Sheet1'!$E$4:$E$7</c:f>
              <c:numCache>
                <c:formatCode>General</c:formatCode>
                <c:ptCount val="4"/>
                <c:pt idx="0">
                  <c:v>9</c:v>
                </c:pt>
                <c:pt idx="1">
                  <c:v>5</c:v>
                </c:pt>
                <c:pt idx="2">
                  <c:v>4</c:v>
                </c:pt>
                <c:pt idx="3" formatCode="0%">
                  <c:v>0.56000000000000005</c:v>
                </c:pt>
              </c:numCache>
            </c:numRef>
          </c:val>
          <c:extLst xmlns:c16r2="http://schemas.microsoft.com/office/drawing/2015/06/chart">
            <c:ext xmlns:c16="http://schemas.microsoft.com/office/drawing/2014/chart" uri="{C3380CC4-5D6E-409C-BE32-E72D297353CC}">
              <c16:uniqueId val="{00000002-6958-493B-A4B0-570622083358}"/>
            </c:ext>
          </c:extLst>
        </c:ser>
        <c:ser>
          <c:idx val="3"/>
          <c:order val="3"/>
          <c:tx>
            <c:strRef>
              <c:f>'[Chart in Microsoft PowerPoint]Sheet1'!$F$3</c:f>
              <c:strCache>
                <c:ptCount val="1"/>
                <c:pt idx="0">
                  <c:v>2018/19</c:v>
                </c:pt>
              </c:strCache>
            </c:strRef>
          </c:tx>
          <c:spPr>
            <a:solidFill>
              <a:schemeClr val="accent4"/>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Narrow" panose="020B0606020202030204" pitchFamily="34" charset="0"/>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PowerPoint]Sheet1'!$B$4:$B$7</c:f>
              <c:strCache>
                <c:ptCount val="4"/>
                <c:pt idx="0">
                  <c:v>PLANNED TARGETS</c:v>
                </c:pt>
                <c:pt idx="1">
                  <c:v>ACHIEVED</c:v>
                </c:pt>
                <c:pt idx="2">
                  <c:v>NOT ACHIEVED</c:v>
                </c:pt>
                <c:pt idx="3">
                  <c:v>ACTUAL PERFORMNACE</c:v>
                </c:pt>
              </c:strCache>
            </c:strRef>
          </c:cat>
          <c:val>
            <c:numRef>
              <c:f>'[Chart in Microsoft PowerPoint]Sheet1'!$F$4:$F$7</c:f>
              <c:numCache>
                <c:formatCode>General</c:formatCode>
                <c:ptCount val="4"/>
                <c:pt idx="0">
                  <c:v>10</c:v>
                </c:pt>
                <c:pt idx="1">
                  <c:v>8</c:v>
                </c:pt>
                <c:pt idx="2">
                  <c:v>0</c:v>
                </c:pt>
                <c:pt idx="3" formatCode="0%">
                  <c:v>0.8</c:v>
                </c:pt>
              </c:numCache>
            </c:numRef>
          </c:val>
          <c:extLst xmlns:c16r2="http://schemas.microsoft.com/office/drawing/2015/06/chart">
            <c:ext xmlns:c16="http://schemas.microsoft.com/office/drawing/2014/chart" uri="{C3380CC4-5D6E-409C-BE32-E72D297353CC}">
              <c16:uniqueId val="{00000003-6958-493B-A4B0-570622083358}"/>
            </c:ext>
          </c:extLst>
        </c:ser>
        <c:ser>
          <c:idx val="4"/>
          <c:order val="4"/>
          <c:tx>
            <c:strRef>
              <c:f>'[Chart in Microsoft PowerPoint]Sheet1'!$G$3</c:f>
              <c:strCache>
                <c:ptCount val="1"/>
                <c:pt idx="0">
                  <c:v>2019/20</c:v>
                </c:pt>
              </c:strCache>
            </c:strRef>
          </c:tx>
          <c:spPr>
            <a:solidFill>
              <a:schemeClr val="accent5"/>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Narrow" panose="020B0606020202030204" pitchFamily="34" charset="0"/>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PowerPoint]Sheet1'!$B$4:$B$7</c:f>
              <c:strCache>
                <c:ptCount val="4"/>
                <c:pt idx="0">
                  <c:v>PLANNED TARGETS</c:v>
                </c:pt>
                <c:pt idx="1">
                  <c:v>ACHIEVED</c:v>
                </c:pt>
                <c:pt idx="2">
                  <c:v>NOT ACHIEVED</c:v>
                </c:pt>
                <c:pt idx="3">
                  <c:v>ACTUAL PERFORMNACE</c:v>
                </c:pt>
              </c:strCache>
            </c:strRef>
          </c:cat>
          <c:val>
            <c:numRef>
              <c:f>'[Chart in Microsoft PowerPoint]Sheet1'!$G$4:$G$7</c:f>
              <c:numCache>
                <c:formatCode>General</c:formatCode>
                <c:ptCount val="4"/>
                <c:pt idx="0">
                  <c:v>8</c:v>
                </c:pt>
                <c:pt idx="1">
                  <c:v>5</c:v>
                </c:pt>
                <c:pt idx="2">
                  <c:v>3</c:v>
                </c:pt>
                <c:pt idx="3" formatCode="0%">
                  <c:v>0.63000000000000012</c:v>
                </c:pt>
              </c:numCache>
            </c:numRef>
          </c:val>
          <c:extLst xmlns:c16r2="http://schemas.microsoft.com/office/drawing/2015/06/chart">
            <c:ext xmlns:c16="http://schemas.microsoft.com/office/drawing/2014/chart" uri="{C3380CC4-5D6E-409C-BE32-E72D297353CC}">
              <c16:uniqueId val="{00000004-6958-493B-A4B0-570622083358}"/>
            </c:ext>
          </c:extLst>
        </c:ser>
        <c:dLbls/>
        <c:gapWidth val="219"/>
        <c:overlap val="-27"/>
        <c:axId val="75796480"/>
        <c:axId val="75798016"/>
      </c:barChart>
      <c:catAx>
        <c:axId val="7579648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Narrow" panose="020B0606020202030204" pitchFamily="34" charset="0"/>
                <a:ea typeface="+mn-ea"/>
                <a:cs typeface="+mn-cs"/>
              </a:defRPr>
            </a:pPr>
            <a:endParaRPr lang="en-US"/>
          </a:p>
        </c:txPr>
        <c:crossAx val="75798016"/>
        <c:crosses val="autoZero"/>
        <c:auto val="1"/>
        <c:lblAlgn val="ctr"/>
        <c:lblOffset val="100"/>
      </c:catAx>
      <c:valAx>
        <c:axId val="75798016"/>
        <c:scaling>
          <c:orientation val="minMax"/>
        </c:scaling>
        <c:delete val="1"/>
        <c:axPos val="l"/>
        <c:numFmt formatCode="General" sourceLinked="1"/>
        <c:majorTickMark val="none"/>
        <c:tickLblPos val="none"/>
        <c:crossAx val="7579648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chart>
  <c:spPr>
    <a:noFill/>
    <a:ln>
      <a:noFill/>
    </a:ln>
    <a:effectLst/>
  </c:spPr>
  <c:txPr>
    <a:bodyPr/>
    <a:lstStyle/>
    <a:p>
      <a:pPr>
        <a:defRPr>
          <a:solidFill>
            <a:sysClr val="windowText" lastClr="000000"/>
          </a:solidFill>
          <a:latin typeface="Arial Narrow" panose="020B0606020202030204"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082787728457015E-2"/>
          <c:y val="4.2677602799650036E-2"/>
          <c:w val="0.90628843279405724"/>
          <c:h val="0.69347934859338056"/>
        </c:manualLayout>
      </c:layout>
      <c:lineChart>
        <c:grouping val="standard"/>
        <c:ser>
          <c:idx val="1"/>
          <c:order val="0"/>
          <c:tx>
            <c:strRef>
              <c:f>Sheet1!$J$11</c:f>
              <c:strCache>
                <c:ptCount val="1"/>
                <c:pt idx="0">
                  <c:v>ACTUAL PERFORMANCE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Sheet1!$I$12:$I$16</c:f>
              <c:strCache>
                <c:ptCount val="5"/>
                <c:pt idx="0">
                  <c:v>Q2 2015/16</c:v>
                </c:pt>
                <c:pt idx="1">
                  <c:v>Q2 2016/17</c:v>
                </c:pt>
                <c:pt idx="2">
                  <c:v>Q2 2017/18</c:v>
                </c:pt>
                <c:pt idx="3">
                  <c:v>Q2 2018/19</c:v>
                </c:pt>
                <c:pt idx="4">
                  <c:v>Q2 2019/20</c:v>
                </c:pt>
              </c:strCache>
            </c:strRef>
          </c:cat>
          <c:val>
            <c:numRef>
              <c:f>Sheet1!$J$12:$J$16</c:f>
              <c:numCache>
                <c:formatCode>0%</c:formatCode>
                <c:ptCount val="5"/>
                <c:pt idx="0">
                  <c:v>0.76000000000000012</c:v>
                </c:pt>
                <c:pt idx="1">
                  <c:v>0.91</c:v>
                </c:pt>
                <c:pt idx="2">
                  <c:v>0.87000000000000011</c:v>
                </c:pt>
                <c:pt idx="3">
                  <c:v>0.95000000000000007</c:v>
                </c:pt>
                <c:pt idx="4">
                  <c:v>0.63000000000000012</c:v>
                </c:pt>
              </c:numCache>
            </c:numRef>
          </c:val>
          <c:extLst xmlns:c16r2="http://schemas.microsoft.com/office/drawing/2015/06/chart">
            <c:ext xmlns:c16="http://schemas.microsoft.com/office/drawing/2014/chart" uri="{C3380CC4-5D6E-409C-BE32-E72D297353CC}">
              <c16:uniqueId val="{00000000-FC06-4E73-BA27-ABE26980CCB5}"/>
            </c:ext>
          </c:extLst>
        </c:ser>
        <c:dLbls>
          <c:showVal val="1"/>
        </c:dLbls>
        <c:marker val="1"/>
        <c:axId val="84806656"/>
        <c:axId val="84865792"/>
      </c:lineChart>
      <c:catAx>
        <c:axId val="848066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crossAx val="84865792"/>
        <c:crosses val="autoZero"/>
        <c:auto val="1"/>
        <c:lblAlgn val="ctr"/>
        <c:lblOffset val="100"/>
      </c:catAx>
      <c:valAx>
        <c:axId val="84865792"/>
        <c:scaling>
          <c:orientation val="minMax"/>
        </c:scaling>
        <c:delete val="1"/>
        <c:axPos val="l"/>
        <c:numFmt formatCode="0%" sourceLinked="1"/>
        <c:majorTickMark val="none"/>
        <c:tickLblPos val="none"/>
        <c:crossAx val="8480665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chart>
  <c:spPr>
    <a:noFill/>
    <a:ln>
      <a:noFill/>
    </a:ln>
    <a:effectLst/>
  </c:spPr>
  <c:txPr>
    <a:bodyPr/>
    <a:lstStyle/>
    <a:p>
      <a:pPr>
        <a:defRPr sz="1050">
          <a:solidFill>
            <a:sysClr val="windowText" lastClr="000000"/>
          </a:solidFill>
          <a:latin typeface="Arial Narrow" panose="020B0606020202030204" pitchFamily="34" charset="0"/>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spPr>
            <a:solidFill>
              <a:srgbClr val="FFC000"/>
            </a:solidFill>
            <a:ln>
              <a:noFill/>
            </a:ln>
            <a:effectLst/>
          </c:spPr>
          <c:dPt>
            <c:idx val="1"/>
            <c:spPr>
              <a:solidFill>
                <a:srgbClr val="00A84C"/>
              </a:solidFill>
              <a:ln>
                <a:noFill/>
              </a:ln>
              <a:effectLst/>
            </c:spPr>
            <c:extLst xmlns:c16r2="http://schemas.microsoft.com/office/drawing/2015/06/chart">
              <c:ext xmlns:c16="http://schemas.microsoft.com/office/drawing/2014/chart" uri="{C3380CC4-5D6E-409C-BE32-E72D297353CC}">
                <c16:uniqueId val="{00000001-9571-46D3-A168-393773D10291}"/>
              </c:ext>
            </c:extLst>
          </c:dPt>
          <c:dPt>
            <c:idx val="2"/>
            <c:spPr>
              <a:solidFill>
                <a:schemeClr val="bg2">
                  <a:lumMod val="75000"/>
                </a:schemeClr>
              </a:solidFill>
              <a:ln>
                <a:noFill/>
              </a:ln>
              <a:effectLst/>
            </c:spPr>
            <c:extLst xmlns:c16r2="http://schemas.microsoft.com/office/drawing/2015/06/chart">
              <c:ext xmlns:c16="http://schemas.microsoft.com/office/drawing/2014/chart" uri="{C3380CC4-5D6E-409C-BE32-E72D297353CC}">
                <c16:uniqueId val="{00000003-9571-46D3-A168-393773D10291}"/>
              </c:ext>
            </c:extLst>
          </c:dPt>
          <c:dPt>
            <c:idx val="3"/>
            <c:spPr>
              <a:solidFill>
                <a:srgbClr val="FF0000"/>
              </a:solidFill>
              <a:ln>
                <a:solidFill>
                  <a:srgbClr val="FF0000"/>
                </a:solidFill>
              </a:ln>
              <a:effectLst/>
            </c:spPr>
            <c:extLst xmlns:c16r2="http://schemas.microsoft.com/office/drawing/2015/06/chart">
              <c:ext xmlns:c16="http://schemas.microsoft.com/office/drawing/2014/chart" uri="{C3380CC4-5D6E-409C-BE32-E72D297353CC}">
                <c16:uniqueId val="{00000005-9571-46D3-A168-393773D10291}"/>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Sheet1!$B$5:$B$8</c:f>
              <c:strCache>
                <c:ptCount val="4"/>
                <c:pt idx="0">
                  <c:v>Raised</c:v>
                </c:pt>
                <c:pt idx="1">
                  <c:v>Internal Controls Implemented</c:v>
                </c:pt>
                <c:pt idx="2">
                  <c:v>Internal Controls in Progress</c:v>
                </c:pt>
                <c:pt idx="3">
                  <c:v>Findings Remaining Unresolved</c:v>
                </c:pt>
              </c:strCache>
            </c:strRef>
          </c:cat>
          <c:val>
            <c:numRef>
              <c:f>Sheet1!$C$5:$C$8</c:f>
              <c:numCache>
                <c:formatCode>General</c:formatCode>
                <c:ptCount val="4"/>
                <c:pt idx="0">
                  <c:v>17</c:v>
                </c:pt>
                <c:pt idx="1">
                  <c:v>9</c:v>
                </c:pt>
                <c:pt idx="2">
                  <c:v>7</c:v>
                </c:pt>
                <c:pt idx="3">
                  <c:v>1</c:v>
                </c:pt>
              </c:numCache>
            </c:numRef>
          </c:val>
          <c:extLst xmlns:c16r2="http://schemas.microsoft.com/office/drawing/2015/06/chart">
            <c:ext xmlns:c16="http://schemas.microsoft.com/office/drawing/2014/chart" uri="{C3380CC4-5D6E-409C-BE32-E72D297353CC}">
              <c16:uniqueId val="{00000006-9571-46D3-A168-393773D10291}"/>
            </c:ext>
          </c:extLst>
        </c:ser>
        <c:dLbls/>
        <c:gapWidth val="219"/>
        <c:overlap val="-27"/>
        <c:axId val="75821440"/>
        <c:axId val="75822976"/>
      </c:barChart>
      <c:catAx>
        <c:axId val="7582144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822976"/>
        <c:crosses val="autoZero"/>
        <c:auto val="1"/>
        <c:lblAlgn val="ctr"/>
        <c:lblOffset val="100"/>
      </c:catAx>
      <c:valAx>
        <c:axId val="75822976"/>
        <c:scaling>
          <c:orientation val="minMax"/>
        </c:scaling>
        <c:delete val="1"/>
        <c:axPos val="l"/>
        <c:numFmt formatCode="General" sourceLinked="1"/>
        <c:majorTickMark val="none"/>
        <c:tickLblPos val="none"/>
        <c:crossAx val="75821440"/>
        <c:crosses val="autoZero"/>
        <c:crossBetween val="between"/>
      </c:valAx>
      <c:spPr>
        <a:noFill/>
        <a:ln>
          <a:noFill/>
        </a:ln>
        <a:effectLst/>
      </c:spPr>
    </c:plotArea>
    <c:plotVisOnly val="1"/>
    <c:dispBlanksAs val="gap"/>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ea typeface="ＭＳ Ｐゴシック" panose="020B0600070205080204" pitchFamily="34" charset="-128"/>
              </a:defRPr>
            </a:lvl1pPr>
          </a:lstStyle>
          <a:p>
            <a:pPr>
              <a:defRPr/>
            </a:pPr>
            <a:endParaRPr lang="en-ZA"/>
          </a:p>
        </p:txBody>
      </p:sp>
      <p:sp>
        <p:nvSpPr>
          <p:cNvPr id="3" name="Date Placeholder 2"/>
          <p:cNvSpPr>
            <a:spLocks noGrp="1"/>
          </p:cNvSpPr>
          <p:nvPr>
            <p:ph type="dt" sz="quarter" idx="1"/>
          </p:nvPr>
        </p:nvSpPr>
        <p:spPr>
          <a:xfrm>
            <a:off x="3849688" y="0"/>
            <a:ext cx="2946400" cy="4953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DA436F06-F4FE-4755-A77C-CA14654CF37B}" type="datetimeFigureOut">
              <a:rPr lang="en-ZA"/>
              <a:pPr>
                <a:defRPr/>
              </a:pPr>
              <a:t>2020/03/05</a:t>
            </a:fld>
            <a:endParaRPr lang="en-ZA" dirty="0"/>
          </a:p>
        </p:txBody>
      </p:sp>
      <p:sp>
        <p:nvSpPr>
          <p:cNvPr id="4" name="Footer Placeholder 3"/>
          <p:cNvSpPr>
            <a:spLocks noGrp="1"/>
          </p:cNvSpPr>
          <p:nvPr>
            <p:ph type="ftr" sz="quarter" idx="2"/>
          </p:nvPr>
        </p:nvSpPr>
        <p:spPr>
          <a:xfrm>
            <a:off x="0" y="9429750"/>
            <a:ext cx="2946400" cy="4953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ea typeface="ＭＳ Ｐゴシック" panose="020B0600070205080204" pitchFamily="34" charset="-128"/>
              </a:defRPr>
            </a:lvl1pPr>
          </a:lstStyle>
          <a:p>
            <a:pPr>
              <a:defRPr/>
            </a:pPr>
            <a:endParaRPr lang="en-ZA"/>
          </a:p>
        </p:txBody>
      </p:sp>
      <p:sp>
        <p:nvSpPr>
          <p:cNvPr id="5" name="Slide Number Placeholder 4"/>
          <p:cNvSpPr>
            <a:spLocks noGrp="1"/>
          </p:cNvSpPr>
          <p:nvPr>
            <p:ph type="sldNum" sz="quarter" idx="3"/>
          </p:nvPr>
        </p:nvSpPr>
        <p:spPr>
          <a:xfrm>
            <a:off x="3849688" y="9429750"/>
            <a:ext cx="2946400"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993D557A-E4CD-4072-BBE4-DE30A568F1AB}" type="slidenum">
              <a:rPr lang="en-ZA" altLang="en-US"/>
              <a:pPr>
                <a:defRPr/>
              </a:pPr>
              <a:t>‹#›</a:t>
            </a:fld>
            <a:endParaRPr lang="en-ZA" altLang="en-US" dirty="0"/>
          </a:p>
        </p:txBody>
      </p:sp>
    </p:spTree>
    <p:extLst>
      <p:ext uri="{BB962C8B-B14F-4D97-AF65-F5344CB8AC3E}">
        <p14:creationId xmlns:p14="http://schemas.microsoft.com/office/powerpoint/2010/main" xmlns="" val="1716916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wrap="square" lIns="93177" tIns="46589" rIns="93177" bIns="46589" numCol="1" anchor="t" anchorCtr="0" compatLnSpc="1">
            <a:prstTxWarp prst="textNoShape">
              <a:avLst/>
            </a:prstTxWarp>
          </a:bodyPr>
          <a:lstStyle>
            <a:lvl1pPr eaLnBrk="1" hangingPunct="1">
              <a:defRPr sz="1200">
                <a:ea typeface="ＭＳ Ｐゴシック" panose="020B0600070205080204" pitchFamily="34" charset="-128"/>
              </a:defRPr>
            </a:lvl1pPr>
          </a:lstStyle>
          <a:p>
            <a:pPr>
              <a:defRPr/>
            </a:pPr>
            <a:endParaRPr lang="en-US"/>
          </a:p>
        </p:txBody>
      </p:sp>
      <p:sp>
        <p:nvSpPr>
          <p:cNvPr id="3" name="Date Placeholder 2"/>
          <p:cNvSpPr>
            <a:spLocks noGrp="1"/>
          </p:cNvSpPr>
          <p:nvPr>
            <p:ph type="dt" idx="1"/>
          </p:nvPr>
        </p:nvSpPr>
        <p:spPr>
          <a:xfrm>
            <a:off x="3849688" y="0"/>
            <a:ext cx="2946400" cy="49530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9EDF25B4-C949-452B-A5E7-043E4103DCC6}" type="datetimeFigureOut">
              <a:rPr lang="en-US"/>
              <a:pPr>
                <a:defRPr/>
              </a:pPr>
              <a:t>3/5/2020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679450" y="4716463"/>
            <a:ext cx="5438775" cy="4465637"/>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9750"/>
            <a:ext cx="2946400" cy="495300"/>
          </a:xfrm>
          <a:prstGeom prst="rect">
            <a:avLst/>
          </a:prstGeom>
        </p:spPr>
        <p:txBody>
          <a:bodyPr vert="horz" wrap="square" lIns="93177" tIns="46589" rIns="93177" bIns="46589" numCol="1" anchor="b" anchorCtr="0" compatLnSpc="1">
            <a:prstTxWarp prst="textNoShape">
              <a:avLst/>
            </a:prstTxWarp>
          </a:bodyPr>
          <a:lstStyle>
            <a:lvl1pPr eaLnBrk="1" hangingPunct="1">
              <a:defRPr sz="1200">
                <a:ea typeface="ＭＳ Ｐゴシック" panose="020B0600070205080204" pitchFamily="34" charset="-128"/>
              </a:defRPr>
            </a:lvl1pPr>
          </a:lstStyle>
          <a:p>
            <a:pPr>
              <a:defRPr/>
            </a:pPr>
            <a:endParaRPr lang="en-US"/>
          </a:p>
        </p:txBody>
      </p:sp>
      <p:sp>
        <p:nvSpPr>
          <p:cNvPr id="7" name="Slide Number Placeholder 6"/>
          <p:cNvSpPr>
            <a:spLocks noGrp="1"/>
          </p:cNvSpPr>
          <p:nvPr>
            <p:ph type="sldNum" sz="quarter" idx="5"/>
          </p:nvPr>
        </p:nvSpPr>
        <p:spPr>
          <a:xfrm>
            <a:off x="3849688" y="9429750"/>
            <a:ext cx="2946400" cy="49530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C08ABB03-5845-45BE-B681-4B7FB8DC9505}" type="slidenum">
              <a:rPr lang="en-US" altLang="en-US"/>
              <a:pPr>
                <a:defRPr/>
              </a:pPr>
              <a:t>‹#›</a:t>
            </a:fld>
            <a:endParaRPr lang="en-US" altLang="en-US" dirty="0"/>
          </a:p>
        </p:txBody>
      </p:sp>
    </p:spTree>
    <p:extLst>
      <p:ext uri="{BB962C8B-B14F-4D97-AF65-F5344CB8AC3E}">
        <p14:creationId xmlns:p14="http://schemas.microsoft.com/office/powerpoint/2010/main" xmlns="" val="7037614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92A6A8-D0AB-470A-9814-DB12FC7E2604}" type="slidenum">
              <a:rPr lang="en-ZA" altLang="en-US" smtClean="0">
                <a:latin typeface="Arial" panose="020B0604020202020204" pitchFamily="34" charset="0"/>
                <a:ea typeface="MS PGothic" panose="020B0600070205080204" pitchFamily="34" charset="-128"/>
              </a:rPr>
              <a:pPr>
                <a:spcBef>
                  <a:spcPct val="0"/>
                </a:spcBef>
              </a:pPr>
              <a:t>1</a:t>
            </a:fld>
            <a:endParaRPr lang="en-ZA"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xmlns="" val="275970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13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Shape 132"/>
          <p:cNvSpPr>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400" smtClean="0">
              <a:cs typeface="Arial" panose="020B0604020202020204" pitchFamily="34" charset="0"/>
            </a:endParaRPr>
          </a:p>
        </p:txBody>
      </p:sp>
      <p:sp>
        <p:nvSpPr>
          <p:cNvPr id="20484" name="Header Placeholder 1"/>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smtClean="0"/>
          </a:p>
        </p:txBody>
      </p:sp>
    </p:spTree>
    <p:extLst>
      <p:ext uri="{BB962C8B-B14F-4D97-AF65-F5344CB8AC3E}">
        <p14:creationId xmlns:p14="http://schemas.microsoft.com/office/powerpoint/2010/main" xmlns="" val="412501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13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Shape 132"/>
          <p:cNvSpPr>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400" smtClean="0">
              <a:cs typeface="Arial" panose="020B0604020202020204" pitchFamily="34" charset="0"/>
            </a:endParaRPr>
          </a:p>
        </p:txBody>
      </p:sp>
      <p:sp>
        <p:nvSpPr>
          <p:cNvPr id="20484" name="Header Placeholder 1"/>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smtClean="0"/>
          </a:p>
        </p:txBody>
      </p:sp>
    </p:spTree>
    <p:extLst>
      <p:ext uri="{BB962C8B-B14F-4D97-AF65-F5344CB8AC3E}">
        <p14:creationId xmlns:p14="http://schemas.microsoft.com/office/powerpoint/2010/main" xmlns="" val="3800366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13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Shape 132"/>
          <p:cNvSpPr>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400" smtClean="0">
              <a:cs typeface="Arial" panose="020B0604020202020204" pitchFamily="34" charset="0"/>
            </a:endParaRPr>
          </a:p>
        </p:txBody>
      </p:sp>
      <p:sp>
        <p:nvSpPr>
          <p:cNvPr id="22532" name="Header Placeholder 1"/>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smtClean="0"/>
          </a:p>
        </p:txBody>
      </p:sp>
    </p:spTree>
    <p:extLst>
      <p:ext uri="{BB962C8B-B14F-4D97-AF65-F5344CB8AC3E}">
        <p14:creationId xmlns:p14="http://schemas.microsoft.com/office/powerpoint/2010/main" xmlns="" val="333289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13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Shape 132"/>
          <p:cNvSpPr>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400" smtClean="0">
              <a:cs typeface="Arial" panose="020B0604020202020204" pitchFamily="34" charset="0"/>
            </a:endParaRPr>
          </a:p>
        </p:txBody>
      </p:sp>
      <p:sp>
        <p:nvSpPr>
          <p:cNvPr id="24580" name="Header Placeholder 1"/>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smtClean="0"/>
          </a:p>
        </p:txBody>
      </p:sp>
    </p:spTree>
    <p:extLst>
      <p:ext uri="{BB962C8B-B14F-4D97-AF65-F5344CB8AC3E}">
        <p14:creationId xmlns:p14="http://schemas.microsoft.com/office/powerpoint/2010/main" xmlns="" val="3927300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ape 13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Shape 132"/>
          <p:cNvSpPr>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400" smtClean="0">
              <a:cs typeface="Arial" panose="020B0604020202020204" pitchFamily="34" charset="0"/>
            </a:endParaRPr>
          </a:p>
        </p:txBody>
      </p:sp>
    </p:spTree>
    <p:extLst>
      <p:ext uri="{BB962C8B-B14F-4D97-AF65-F5344CB8AC3E}">
        <p14:creationId xmlns:p14="http://schemas.microsoft.com/office/powerpoint/2010/main" xmlns="" val="1107566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17CF818-91E8-42B8-9985-5D835C4F7BC9}" type="datetime1">
              <a:rPr lang="en-US"/>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5C46F0-DF86-428E-989C-4642C587D21D}" type="slidenum">
              <a:rPr lang="en-US" altLang="en-US"/>
              <a:pPr>
                <a:defRPr/>
              </a:pPr>
              <a:t>‹#›</a:t>
            </a:fld>
            <a:endParaRPr lang="en-US" altLang="en-US" dirty="0"/>
          </a:p>
        </p:txBody>
      </p:sp>
    </p:spTree>
    <p:extLst>
      <p:ext uri="{BB962C8B-B14F-4D97-AF65-F5344CB8AC3E}">
        <p14:creationId xmlns:p14="http://schemas.microsoft.com/office/powerpoint/2010/main" xmlns="" val="141901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C4FCE8-218B-4ED8-9CB8-354A0425CFF1}" type="datetime1">
              <a:rPr lang="en-US"/>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6D74CE-940D-45E4-8910-06867E293691}" type="slidenum">
              <a:rPr lang="en-US" altLang="en-US"/>
              <a:pPr>
                <a:defRPr/>
              </a:pPr>
              <a:t>‹#›</a:t>
            </a:fld>
            <a:endParaRPr lang="en-US" altLang="en-US" dirty="0"/>
          </a:p>
        </p:txBody>
      </p:sp>
    </p:spTree>
    <p:extLst>
      <p:ext uri="{BB962C8B-B14F-4D97-AF65-F5344CB8AC3E}">
        <p14:creationId xmlns:p14="http://schemas.microsoft.com/office/powerpoint/2010/main" xmlns="" val="16074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04DDFB-1FFC-40CC-A3FF-4C2C39C7F03D}" type="datetime1">
              <a:rPr lang="en-US"/>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AEF9C5-83FD-42A0-8282-FA36464A8F0B}" type="slidenum">
              <a:rPr lang="en-US" altLang="en-US"/>
              <a:pPr>
                <a:defRPr/>
              </a:pPr>
              <a:t>‹#›</a:t>
            </a:fld>
            <a:endParaRPr lang="en-US" altLang="en-US" dirty="0"/>
          </a:p>
        </p:txBody>
      </p:sp>
    </p:spTree>
    <p:extLst>
      <p:ext uri="{BB962C8B-B14F-4D97-AF65-F5344CB8AC3E}">
        <p14:creationId xmlns:p14="http://schemas.microsoft.com/office/powerpoint/2010/main" xmlns="" val="1182452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lvl1pPr>
              <a:defRPr>
                <a:solidFill>
                  <a:srgbClr val="447644"/>
                </a:solidFill>
                <a:uFill>
                  <a:solidFill>
                    <a:srgbClr val="447644"/>
                  </a:solidFill>
                </a:uFill>
              </a:defRPr>
            </a:lvl1pPr>
          </a:lstStyle>
          <a:p>
            <a:pPr lvl="0"/>
            <a:r>
              <a:rPr lang="en-US" smtClean="0"/>
              <a:t>Click to edit Master title style</a:t>
            </a:r>
            <a:endParaRPr/>
          </a:p>
        </p:txBody>
      </p:sp>
    </p:spTree>
    <p:extLst>
      <p:ext uri="{BB962C8B-B14F-4D97-AF65-F5344CB8AC3E}">
        <p14:creationId xmlns:p14="http://schemas.microsoft.com/office/powerpoint/2010/main" xmlns="" val="112369922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7366EE2-DF93-451E-B7FD-FB1D842D92C1}" type="datetime1">
              <a:rPr lang="en-US" altLang="en-US"/>
              <a:pPr>
                <a:defRPr/>
              </a:pPr>
              <a:t>3/5/2020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542884-3E02-4E8F-AE79-C5F092BC1D22}" type="slidenum">
              <a:rPr lang="en-US" altLang="en-US"/>
              <a:pPr>
                <a:defRPr/>
              </a:pPr>
              <a:t>‹#›</a:t>
            </a:fld>
            <a:endParaRPr lang="en-US" altLang="en-US" dirty="0"/>
          </a:p>
        </p:txBody>
      </p:sp>
    </p:spTree>
    <p:extLst>
      <p:ext uri="{BB962C8B-B14F-4D97-AF65-F5344CB8AC3E}">
        <p14:creationId xmlns:p14="http://schemas.microsoft.com/office/powerpoint/2010/main" xmlns="" val="1923362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FAD8FC-8260-498C-8521-04E4CC8E846A}" type="datetime1">
              <a:rPr lang="en-US" altLang="en-US"/>
              <a:pPr>
                <a:defRPr/>
              </a:pPr>
              <a:t>3/5/2020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B8CF54-2F08-4279-B705-F8792C476CCC}" type="slidenum">
              <a:rPr lang="en-US" altLang="en-US"/>
              <a:pPr>
                <a:defRPr/>
              </a:pPr>
              <a:t>‹#›</a:t>
            </a:fld>
            <a:endParaRPr lang="en-US" altLang="en-US" dirty="0"/>
          </a:p>
        </p:txBody>
      </p:sp>
    </p:spTree>
    <p:extLst>
      <p:ext uri="{BB962C8B-B14F-4D97-AF65-F5344CB8AC3E}">
        <p14:creationId xmlns:p14="http://schemas.microsoft.com/office/powerpoint/2010/main" xmlns="" val="408253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00ADABB-709C-41BC-A9CB-3F66FFB7E781}" type="datetime1">
              <a:rPr lang="en-US" altLang="en-US"/>
              <a:pPr>
                <a:defRPr/>
              </a:pPr>
              <a:t>3/5/2020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98516B-833E-452C-964C-E23BC7AA4814}" type="slidenum">
              <a:rPr lang="en-US" altLang="en-US"/>
              <a:pPr>
                <a:defRPr/>
              </a:pPr>
              <a:t>‹#›</a:t>
            </a:fld>
            <a:endParaRPr lang="en-US" altLang="en-US" dirty="0"/>
          </a:p>
        </p:txBody>
      </p:sp>
    </p:spTree>
    <p:extLst>
      <p:ext uri="{BB962C8B-B14F-4D97-AF65-F5344CB8AC3E}">
        <p14:creationId xmlns:p14="http://schemas.microsoft.com/office/powerpoint/2010/main" xmlns="" val="1868679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B35178-0849-4AC0-B543-22EFD50E87D4}" type="datetime1">
              <a:rPr lang="en-US" altLang="en-US"/>
              <a:pPr>
                <a:defRPr/>
              </a:pPr>
              <a:t>3/5/2020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C4DE4D-6242-412F-B68E-B57DC6836130}" type="slidenum">
              <a:rPr lang="en-US" altLang="en-US"/>
              <a:pPr>
                <a:defRPr/>
              </a:pPr>
              <a:t>‹#›</a:t>
            </a:fld>
            <a:endParaRPr lang="en-US" altLang="en-US" dirty="0"/>
          </a:p>
        </p:txBody>
      </p:sp>
    </p:spTree>
    <p:extLst>
      <p:ext uri="{BB962C8B-B14F-4D97-AF65-F5344CB8AC3E}">
        <p14:creationId xmlns:p14="http://schemas.microsoft.com/office/powerpoint/2010/main" xmlns="" val="3991060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2D51F1B-46FA-483B-B68B-8DE90CDF764B}" type="datetime1">
              <a:rPr lang="en-US" altLang="en-US"/>
              <a:pPr>
                <a:defRPr/>
              </a:pPr>
              <a:t>3/5/2020</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3AF5F23-B598-4611-A5A8-0CA3117B55AD}" type="slidenum">
              <a:rPr lang="en-US" altLang="en-US"/>
              <a:pPr>
                <a:defRPr/>
              </a:pPr>
              <a:t>‹#›</a:t>
            </a:fld>
            <a:endParaRPr lang="en-US" altLang="en-US" dirty="0"/>
          </a:p>
        </p:txBody>
      </p:sp>
    </p:spTree>
    <p:extLst>
      <p:ext uri="{BB962C8B-B14F-4D97-AF65-F5344CB8AC3E}">
        <p14:creationId xmlns:p14="http://schemas.microsoft.com/office/powerpoint/2010/main" xmlns="" val="3908345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3247538-73A7-4A54-BC3E-AF876E61912E}" type="datetime1">
              <a:rPr lang="en-US" altLang="en-US"/>
              <a:pPr>
                <a:defRPr/>
              </a:pPr>
              <a:t>3/5/2020</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B480CF8-71E2-4B7A-9A02-9DF44EFDC410}" type="slidenum">
              <a:rPr lang="en-US" altLang="en-US"/>
              <a:pPr>
                <a:defRPr/>
              </a:pPr>
              <a:t>‹#›</a:t>
            </a:fld>
            <a:endParaRPr lang="en-US" altLang="en-US" dirty="0"/>
          </a:p>
        </p:txBody>
      </p:sp>
    </p:spTree>
    <p:extLst>
      <p:ext uri="{BB962C8B-B14F-4D97-AF65-F5344CB8AC3E}">
        <p14:creationId xmlns:p14="http://schemas.microsoft.com/office/powerpoint/2010/main" xmlns="" val="3885115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8C0AF9-CDFF-41D0-B296-BC74074049D2}" type="datetime1">
              <a:rPr lang="en-US" altLang="en-US"/>
              <a:pPr>
                <a:defRPr/>
              </a:pPr>
              <a:t>3/5/2020</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64B025A-A8E4-47FF-8BD7-8247D7049E4E}" type="slidenum">
              <a:rPr lang="en-US" altLang="en-US"/>
              <a:pPr>
                <a:defRPr/>
              </a:pPr>
              <a:t>‹#›</a:t>
            </a:fld>
            <a:endParaRPr lang="en-US" altLang="en-US" dirty="0"/>
          </a:p>
        </p:txBody>
      </p:sp>
    </p:spTree>
    <p:extLst>
      <p:ext uri="{BB962C8B-B14F-4D97-AF65-F5344CB8AC3E}">
        <p14:creationId xmlns:p14="http://schemas.microsoft.com/office/powerpoint/2010/main" xmlns="" val="3472002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0E83B1-D838-46AA-BC25-4601762B66A4}" type="datetime1">
              <a:rPr lang="en-US"/>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96D320-F274-498A-9A54-5EA614086F53}" type="slidenum">
              <a:rPr lang="en-US" altLang="en-US"/>
              <a:pPr>
                <a:defRPr/>
              </a:pPr>
              <a:t>‹#›</a:t>
            </a:fld>
            <a:endParaRPr lang="en-US" altLang="en-US" dirty="0"/>
          </a:p>
        </p:txBody>
      </p:sp>
    </p:spTree>
    <p:extLst>
      <p:ext uri="{BB962C8B-B14F-4D97-AF65-F5344CB8AC3E}">
        <p14:creationId xmlns:p14="http://schemas.microsoft.com/office/powerpoint/2010/main" xmlns="" val="159459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39EB2D-9410-47E8-AD66-D3FE4F01958C}" type="datetime1">
              <a:rPr lang="en-US" altLang="en-US"/>
              <a:pPr>
                <a:defRPr/>
              </a:pPr>
              <a:t>3/5/2020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720250-1C6C-46D4-867F-5B69FF3BB7FE}" type="slidenum">
              <a:rPr lang="en-US" altLang="en-US"/>
              <a:pPr>
                <a:defRPr/>
              </a:pPr>
              <a:t>‹#›</a:t>
            </a:fld>
            <a:endParaRPr lang="en-US" altLang="en-US" dirty="0"/>
          </a:p>
        </p:txBody>
      </p:sp>
    </p:spTree>
    <p:extLst>
      <p:ext uri="{BB962C8B-B14F-4D97-AF65-F5344CB8AC3E}">
        <p14:creationId xmlns:p14="http://schemas.microsoft.com/office/powerpoint/2010/main" xmlns="" val="2722318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BB22A6-6EF8-4C68-9F6F-8EE71427D308}" type="datetime1">
              <a:rPr lang="en-US" altLang="en-US"/>
              <a:pPr>
                <a:defRPr/>
              </a:pPr>
              <a:t>3/5/2020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6CA1BF-FCF2-4CC9-AE7C-294A499D239E}" type="slidenum">
              <a:rPr lang="en-US" altLang="en-US"/>
              <a:pPr>
                <a:defRPr/>
              </a:pPr>
              <a:t>‹#›</a:t>
            </a:fld>
            <a:endParaRPr lang="en-US" altLang="en-US" dirty="0"/>
          </a:p>
        </p:txBody>
      </p:sp>
    </p:spTree>
    <p:extLst>
      <p:ext uri="{BB962C8B-B14F-4D97-AF65-F5344CB8AC3E}">
        <p14:creationId xmlns:p14="http://schemas.microsoft.com/office/powerpoint/2010/main" xmlns="" val="193714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D7C2FF-9FE9-4EA9-9DE0-C7DE5CE2D489}" type="datetime1">
              <a:rPr lang="en-US" altLang="en-US"/>
              <a:pPr>
                <a:defRPr/>
              </a:pPr>
              <a:t>3/5/2020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2040B3-157F-4877-BC38-78D5A4D714FF}" type="slidenum">
              <a:rPr lang="en-US" altLang="en-US"/>
              <a:pPr>
                <a:defRPr/>
              </a:pPr>
              <a:t>‹#›</a:t>
            </a:fld>
            <a:endParaRPr lang="en-US" altLang="en-US" dirty="0"/>
          </a:p>
        </p:txBody>
      </p:sp>
    </p:spTree>
    <p:extLst>
      <p:ext uri="{BB962C8B-B14F-4D97-AF65-F5344CB8AC3E}">
        <p14:creationId xmlns:p14="http://schemas.microsoft.com/office/powerpoint/2010/main" xmlns="" val="780986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02A034-91A8-4C03-82F6-FA2BF50D417B}" type="datetime1">
              <a:rPr lang="en-US" altLang="en-US"/>
              <a:pPr>
                <a:defRPr/>
              </a:pPr>
              <a:t>3/5/2020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030E7A-EC4A-4CCB-9CBE-5E184C346FEA}" type="slidenum">
              <a:rPr lang="en-US" altLang="en-US"/>
              <a:pPr>
                <a:defRPr/>
              </a:pPr>
              <a:t>‹#›</a:t>
            </a:fld>
            <a:endParaRPr lang="en-US" altLang="en-US" dirty="0"/>
          </a:p>
        </p:txBody>
      </p:sp>
    </p:spTree>
    <p:extLst>
      <p:ext uri="{BB962C8B-B14F-4D97-AF65-F5344CB8AC3E}">
        <p14:creationId xmlns:p14="http://schemas.microsoft.com/office/powerpoint/2010/main" xmlns="" val="3579757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3508C1B-369F-40E4-B485-7F51D72557FE}" type="datetime1">
              <a:rPr lang="en-US"/>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721374-6BF3-4DD0-AFBB-EA5F681850B2}" type="slidenum">
              <a:rPr lang="en-US" altLang="en-US"/>
              <a:pPr>
                <a:defRPr/>
              </a:pPr>
              <a:t>‹#›</a:t>
            </a:fld>
            <a:endParaRPr lang="en-US" altLang="en-US" dirty="0"/>
          </a:p>
        </p:txBody>
      </p:sp>
    </p:spTree>
    <p:extLst>
      <p:ext uri="{BB962C8B-B14F-4D97-AF65-F5344CB8AC3E}">
        <p14:creationId xmlns:p14="http://schemas.microsoft.com/office/powerpoint/2010/main" xmlns="" val="114265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D5F7302-664C-458A-A43D-926CBF84DC94}" type="datetime1">
              <a:rPr lang="en-US"/>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6195BE-CF82-463D-9F8A-4D62E29DC2D8}" type="slidenum">
              <a:rPr lang="en-US" altLang="en-US"/>
              <a:pPr>
                <a:defRPr/>
              </a:pPr>
              <a:t>‹#›</a:t>
            </a:fld>
            <a:endParaRPr lang="en-US" altLang="en-US" dirty="0"/>
          </a:p>
        </p:txBody>
      </p:sp>
    </p:spTree>
    <p:extLst>
      <p:ext uri="{BB962C8B-B14F-4D97-AF65-F5344CB8AC3E}">
        <p14:creationId xmlns:p14="http://schemas.microsoft.com/office/powerpoint/2010/main" xmlns="" val="2176501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B3A7EA-C817-4781-B676-4EB48F3C0BF2}" type="datetime1">
              <a:rPr lang="en-US"/>
              <a:pPr>
                <a:defRPr/>
              </a:pPr>
              <a:t>3/5/2020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233EBB6-2FEB-4948-9D36-40E805164F72}" type="slidenum">
              <a:rPr lang="en-US" altLang="en-US"/>
              <a:pPr>
                <a:defRPr/>
              </a:pPr>
              <a:t>‹#›</a:t>
            </a:fld>
            <a:endParaRPr lang="en-US" altLang="en-US" dirty="0"/>
          </a:p>
        </p:txBody>
      </p:sp>
    </p:spTree>
    <p:extLst>
      <p:ext uri="{BB962C8B-B14F-4D97-AF65-F5344CB8AC3E}">
        <p14:creationId xmlns:p14="http://schemas.microsoft.com/office/powerpoint/2010/main" xmlns="" val="1527017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438E2A-AABC-446B-83A8-F9019DD0A041}" type="datetime1">
              <a:rPr lang="en-US"/>
              <a:pPr>
                <a:defRPr/>
              </a:pPr>
              <a:t>3/5/2020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97BA844-11A4-45A8-B38C-B74F13818E65}" type="slidenum">
              <a:rPr lang="en-US" altLang="en-US"/>
              <a:pPr>
                <a:defRPr/>
              </a:pPr>
              <a:t>‹#›</a:t>
            </a:fld>
            <a:endParaRPr lang="en-US" altLang="en-US" dirty="0"/>
          </a:p>
        </p:txBody>
      </p:sp>
    </p:spTree>
    <p:extLst>
      <p:ext uri="{BB962C8B-B14F-4D97-AF65-F5344CB8AC3E}">
        <p14:creationId xmlns:p14="http://schemas.microsoft.com/office/powerpoint/2010/main" xmlns="" val="1197861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ED2F99-D373-47C6-8DC8-75755CF66061}" type="datetime1">
              <a:rPr lang="en-US"/>
              <a:pPr>
                <a:defRPr/>
              </a:pPr>
              <a:t>3/5/2020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619B1E-B7D0-4ED6-85B4-EEB444260F94}" type="slidenum">
              <a:rPr lang="en-US" altLang="en-US"/>
              <a:pPr>
                <a:defRPr/>
              </a:pPr>
              <a:t>‹#›</a:t>
            </a:fld>
            <a:endParaRPr lang="en-US" altLang="en-US" dirty="0"/>
          </a:p>
        </p:txBody>
      </p:sp>
    </p:spTree>
    <p:extLst>
      <p:ext uri="{BB962C8B-B14F-4D97-AF65-F5344CB8AC3E}">
        <p14:creationId xmlns:p14="http://schemas.microsoft.com/office/powerpoint/2010/main" xmlns="" val="2113670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8A5EB3-C21A-45DD-B4EC-383FCE435B5B}" type="datetime1">
              <a:rPr lang="en-US"/>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198C3B-2A21-4C04-9E59-487249781B2F}" type="slidenum">
              <a:rPr lang="en-US" altLang="en-US"/>
              <a:pPr>
                <a:defRPr/>
              </a:pPr>
              <a:t>‹#›</a:t>
            </a:fld>
            <a:endParaRPr lang="en-US" altLang="en-US" dirty="0"/>
          </a:p>
        </p:txBody>
      </p:sp>
    </p:spTree>
    <p:extLst>
      <p:ext uri="{BB962C8B-B14F-4D97-AF65-F5344CB8AC3E}">
        <p14:creationId xmlns:p14="http://schemas.microsoft.com/office/powerpoint/2010/main" xmlns="" val="3624937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43D870-CA00-4480-9E11-3B983919D048}" type="datetime1">
              <a:rPr lang="en-US"/>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666E7C-5543-4087-8FA5-270984FD4D77}" type="slidenum">
              <a:rPr lang="en-US" altLang="en-US"/>
              <a:pPr>
                <a:defRPr/>
              </a:pPr>
              <a:t>‹#›</a:t>
            </a:fld>
            <a:endParaRPr lang="en-US" altLang="en-US" dirty="0"/>
          </a:p>
        </p:txBody>
      </p:sp>
    </p:spTree>
    <p:extLst>
      <p:ext uri="{BB962C8B-B14F-4D97-AF65-F5344CB8AC3E}">
        <p14:creationId xmlns:p14="http://schemas.microsoft.com/office/powerpoint/2010/main" xmlns="" val="2172689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ＭＳ Ｐゴシック" panose="020B0600070205080204" pitchFamily="34" charset="-128"/>
              </a:defRPr>
            </a:lvl1pPr>
          </a:lstStyle>
          <a:p>
            <a:pPr>
              <a:defRPr/>
            </a:pPr>
            <a:fld id="{5213F3A4-8E94-44B0-95BB-BFC202FC59F9}" type="datetime1">
              <a:rPr lang="en-US"/>
              <a:pPr>
                <a:defRPr/>
              </a:pPr>
              <a:t>3/5/2020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ＭＳ Ｐゴシック" panose="020B0600070205080204" pitchFamily="34" charset="-128"/>
              </a:defRPr>
            </a:lvl1pPr>
          </a:lstStyle>
          <a:p>
            <a:pPr>
              <a:defRPr/>
            </a:pPr>
            <a:fld id="{6FBC8AFE-4200-4A78-9A18-4C2FE7FF6EA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8674" r:id="rId1"/>
    <p:sldLayoutId id="2147488675" r:id="rId2"/>
    <p:sldLayoutId id="2147488676" r:id="rId3"/>
    <p:sldLayoutId id="2147488677" r:id="rId4"/>
    <p:sldLayoutId id="2147488678" r:id="rId5"/>
    <p:sldLayoutId id="2147488679" r:id="rId6"/>
    <p:sldLayoutId id="2147488680" r:id="rId7"/>
    <p:sldLayoutId id="2147488681" r:id="rId8"/>
    <p:sldLayoutId id="2147488682" r:id="rId9"/>
    <p:sldLayoutId id="2147488683" r:id="rId10"/>
    <p:sldLayoutId id="2147488684" r:id="rId11"/>
    <p:sldLayoutId id="2147488696"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MS PGothic" panose="020B0600070205080204" pitchFamily="34"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MS PGothic" panose="020B0600070205080204" pitchFamily="34"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MS PGothic" panose="020B0600070205080204" pitchFamily="34"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MS PGothic" panose="020B0600070205080204" pitchFamily="34"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80"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ＭＳ Ｐゴシック" panose="020B0600070205080204" pitchFamily="34" charset="-128"/>
              </a:defRPr>
            </a:lvl1pPr>
          </a:lstStyle>
          <a:p>
            <a:pPr>
              <a:defRPr/>
            </a:pPr>
            <a:fld id="{77ADE40F-A4FC-4784-980D-EDD8569B372B}" type="datetime1">
              <a:rPr lang="en-US" altLang="en-US"/>
              <a:pPr>
                <a:defRPr/>
              </a:pPr>
              <a:t>3/5/2020</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ＭＳ Ｐゴシック" panose="020B0600070205080204" pitchFamily="34" charset="-128"/>
              </a:defRPr>
            </a:lvl1pPr>
          </a:lstStyle>
          <a:p>
            <a:pPr>
              <a:defRPr/>
            </a:pPr>
            <a:fld id="{C670FE05-82D0-4420-93CF-E3440F487FA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8685" r:id="rId1"/>
    <p:sldLayoutId id="2147488686" r:id="rId2"/>
    <p:sldLayoutId id="2147488687" r:id="rId3"/>
    <p:sldLayoutId id="2147488688" r:id="rId4"/>
    <p:sldLayoutId id="2147488689" r:id="rId5"/>
    <p:sldLayoutId id="2147488690" r:id="rId6"/>
    <p:sldLayoutId id="2147488691" r:id="rId7"/>
    <p:sldLayoutId id="2147488692" r:id="rId8"/>
    <p:sldLayoutId id="2147488693" r:id="rId9"/>
    <p:sldLayoutId id="2147488694" r:id="rId10"/>
    <p:sldLayoutId id="214748869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anose="020B0600070205080204"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anose="020B0600070205080204"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anose="020B0600070205080204"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anose="020B0600070205080204"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New_Powerpoint presentation-01.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938" y="0"/>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Title 16"/>
          <p:cNvSpPr txBox="1">
            <a:spLocks/>
          </p:cNvSpPr>
          <p:nvPr/>
        </p:nvSpPr>
        <p:spPr bwMode="auto">
          <a:xfrm>
            <a:off x="566738" y="17463"/>
            <a:ext cx="8569325" cy="294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Bef>
                <a:spcPct val="0"/>
              </a:spcBef>
              <a:buFontTx/>
              <a:buNone/>
            </a:pPr>
            <a:endParaRPr lang="en-US" altLang="en-US" sz="2000" b="1" dirty="0">
              <a:latin typeface="Arial" panose="020B0604020202020204" pitchFamily="34" charset="0"/>
              <a:cs typeface="Arial" panose="020B0604020202020204" pitchFamily="34" charset="0"/>
            </a:endParaRPr>
          </a:p>
          <a:p>
            <a:pPr algn="ctr" eaLnBrk="1" hangingPunct="1">
              <a:lnSpc>
                <a:spcPct val="90000"/>
              </a:lnSpc>
              <a:spcBef>
                <a:spcPct val="0"/>
              </a:spcBef>
              <a:buFontTx/>
              <a:buNone/>
            </a:pPr>
            <a:endParaRPr lang="en-US" altLang="en-US" sz="2000" b="1" dirty="0">
              <a:latin typeface="Arial" panose="020B0604020202020204" pitchFamily="34" charset="0"/>
              <a:cs typeface="Arial" panose="020B0604020202020204" pitchFamily="34" charset="0"/>
            </a:endParaRPr>
          </a:p>
          <a:p>
            <a:pPr algn="ctr" eaLnBrk="1" hangingPunct="1">
              <a:lnSpc>
                <a:spcPct val="90000"/>
              </a:lnSpc>
              <a:spcBef>
                <a:spcPct val="0"/>
              </a:spcBef>
              <a:buFontTx/>
              <a:buNone/>
            </a:pPr>
            <a:endParaRPr lang="en-US" altLang="en-US" sz="2000" b="1" dirty="0">
              <a:latin typeface="Arial" panose="020B0604020202020204" pitchFamily="34" charset="0"/>
              <a:cs typeface="Arial" panose="020B0604020202020204" pitchFamily="34" charset="0"/>
            </a:endParaRPr>
          </a:p>
          <a:p>
            <a:pPr algn="ctr" eaLnBrk="1" hangingPunct="1">
              <a:lnSpc>
                <a:spcPct val="90000"/>
              </a:lnSpc>
              <a:spcBef>
                <a:spcPct val="0"/>
              </a:spcBef>
              <a:buFontTx/>
              <a:buNone/>
            </a:pPr>
            <a:r>
              <a:rPr lang="en-US" altLang="en-US" sz="2000" b="1" dirty="0">
                <a:latin typeface="Arial Narrow" panose="020B0606020202030204" pitchFamily="34" charset="0"/>
                <a:cs typeface="Arial" panose="020B0604020202020204" pitchFamily="34" charset="0"/>
              </a:rPr>
              <a:t>COMMISSION FOR CONCILIATION, MEDIATION AND</a:t>
            </a:r>
          </a:p>
          <a:p>
            <a:pPr algn="ctr" eaLnBrk="1" hangingPunct="1">
              <a:lnSpc>
                <a:spcPct val="90000"/>
              </a:lnSpc>
              <a:spcBef>
                <a:spcPct val="0"/>
              </a:spcBef>
              <a:buFontTx/>
              <a:buNone/>
            </a:pPr>
            <a:r>
              <a:rPr lang="en-US" altLang="en-US" sz="2000" b="1" dirty="0" smtClean="0">
                <a:latin typeface="Arial Narrow" panose="020B0606020202030204" pitchFamily="34" charset="0"/>
                <a:cs typeface="Arial" panose="020B0604020202020204" pitchFamily="34" charset="0"/>
              </a:rPr>
              <a:t>ARBITRATION</a:t>
            </a:r>
          </a:p>
          <a:p>
            <a:pPr algn="ctr" eaLnBrk="1" hangingPunct="1">
              <a:lnSpc>
                <a:spcPct val="90000"/>
              </a:lnSpc>
              <a:spcBef>
                <a:spcPct val="0"/>
              </a:spcBef>
              <a:buFontTx/>
              <a:buNone/>
            </a:pPr>
            <a:endParaRPr lang="en-US" altLang="en-US" sz="2000" b="1" dirty="0">
              <a:latin typeface="Arial Narrow" panose="020B0606020202030204" pitchFamily="34" charset="0"/>
              <a:cs typeface="Arial" panose="020B0604020202020204" pitchFamily="34" charset="0"/>
            </a:endParaRPr>
          </a:p>
          <a:p>
            <a:pPr algn="ctr">
              <a:lnSpc>
                <a:spcPct val="90000"/>
              </a:lnSpc>
              <a:buFont typeface="Arial" panose="020B0604020202020204" pitchFamily="34" charset="0"/>
              <a:buNone/>
            </a:pPr>
            <a:r>
              <a:rPr lang="en-US" altLang="en-US" sz="2000" b="1" dirty="0" smtClean="0">
                <a:latin typeface="Arial Narrow" panose="020B0606020202030204" pitchFamily="34" charset="0"/>
                <a:cs typeface="Arial" panose="020B0604020202020204" pitchFamily="34" charset="0"/>
              </a:rPr>
              <a:t>2019/20 QUARTER 2</a:t>
            </a:r>
          </a:p>
          <a:p>
            <a:pPr algn="ctr">
              <a:lnSpc>
                <a:spcPct val="90000"/>
              </a:lnSpc>
              <a:buFont typeface="Arial" panose="020B0604020202020204" pitchFamily="34" charset="0"/>
              <a:buNone/>
            </a:pPr>
            <a:r>
              <a:rPr lang="en-US" altLang="en-US" sz="2000" b="1" dirty="0" smtClean="0">
                <a:latin typeface="Arial Narrow" panose="020B0606020202030204" pitchFamily="34" charset="0"/>
                <a:cs typeface="Arial" panose="020B0604020202020204" pitchFamily="34" charset="0"/>
              </a:rPr>
              <a:t> PERFORMANCE</a:t>
            </a:r>
            <a:endParaRPr lang="en-US" altLang="en-US" sz="2000" b="1" dirty="0">
              <a:latin typeface="Arial Narrow" panose="020B0606020202030204" pitchFamily="34" charset="0"/>
              <a:cs typeface="Arial" panose="020B0604020202020204" pitchFamily="34" charset="0"/>
            </a:endParaRPr>
          </a:p>
          <a:p>
            <a:pPr algn="ctr">
              <a:lnSpc>
                <a:spcPct val="90000"/>
              </a:lnSpc>
              <a:buFont typeface="Arial" panose="020B0604020202020204" pitchFamily="34" charset="0"/>
              <a:buNone/>
            </a:pPr>
            <a:r>
              <a:rPr lang="en-US" altLang="en-US" sz="2000" b="1" dirty="0">
                <a:latin typeface="Arial Narrow" panose="020B0606020202030204" pitchFamily="34" charset="0"/>
                <a:cs typeface="Arial" panose="020B0604020202020204" pitchFamily="34" charset="0"/>
              </a:rPr>
              <a:t>PRESENTATION TO </a:t>
            </a:r>
            <a:r>
              <a:rPr lang="en-US" altLang="en-US" sz="2000" b="1" dirty="0" smtClean="0">
                <a:latin typeface="Arial Narrow" panose="020B0606020202030204" pitchFamily="34" charset="0"/>
                <a:cs typeface="Arial" panose="020B0604020202020204" pitchFamily="34" charset="0"/>
              </a:rPr>
              <a:t>PARLIAMENTARY PORTFOLIO COMMITTEE ON EMPLOYMENT &amp; LABOUR </a:t>
            </a:r>
            <a:r>
              <a:rPr lang="en-US" altLang="en-US" sz="2000" b="1" dirty="0">
                <a:latin typeface="Arial Narrow" panose="020B0606020202030204" pitchFamily="34" charset="0"/>
                <a:cs typeface="Arial" panose="020B0604020202020204" pitchFamily="34" charset="0"/>
              </a:rPr>
              <a:t> </a:t>
            </a:r>
            <a:endParaRPr lang="en-US" altLang="en-US" sz="2000" b="1" dirty="0" smtClean="0">
              <a:latin typeface="Arial Narrow" panose="020B0606020202030204" pitchFamily="34" charset="0"/>
              <a:cs typeface="Arial" panose="020B0604020202020204" pitchFamily="34" charset="0"/>
            </a:endParaRPr>
          </a:p>
          <a:p>
            <a:pPr algn="ctr">
              <a:lnSpc>
                <a:spcPct val="90000"/>
              </a:lnSpc>
              <a:buFont typeface="Arial" panose="020B0604020202020204" pitchFamily="34" charset="0"/>
              <a:buNone/>
            </a:pPr>
            <a:r>
              <a:rPr lang="en-US" altLang="en-US" sz="2000" b="1" dirty="0" smtClean="0">
                <a:latin typeface="Arial Narrow" panose="020B0606020202030204" pitchFamily="34" charset="0"/>
                <a:cs typeface="Arial" panose="020B0604020202020204" pitchFamily="34" charset="0"/>
              </a:rPr>
              <a:t>04 MARCH 2020</a:t>
            </a:r>
            <a:endParaRPr lang="en-US" altLang="en-US" sz="2000" b="1" dirty="0">
              <a:latin typeface="Arial Narrow" panose="020B0606020202030204" pitchFamily="34" charset="0"/>
              <a:cs typeface="Arial" panose="020B0604020202020204" pitchFamily="34" charset="0"/>
            </a:endParaRPr>
          </a:p>
          <a:p>
            <a:pPr algn="ctr">
              <a:lnSpc>
                <a:spcPct val="90000"/>
              </a:lnSpc>
              <a:buFont typeface="Arial" panose="020B0604020202020204" pitchFamily="34" charset="0"/>
              <a:buNone/>
            </a:pPr>
            <a:endParaRPr lang="en-US" altLang="en-US" sz="1600" b="1" dirty="0">
              <a:latin typeface="Arial Narrow" panose="020B0606020202030204" pitchFamily="34" charset="0"/>
              <a:cs typeface="Arial" panose="020B0604020202020204" pitchFamily="34" charset="0"/>
            </a:endParaRPr>
          </a:p>
        </p:txBody>
      </p:sp>
      <p:pic>
        <p:nvPicPr>
          <p:cNvPr id="6148" name="Picture 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34975" y="776288"/>
            <a:ext cx="1387475" cy="143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7719F4A-EDDF-4AD6-8FB4-FEB7E34B15D1}" type="slidenum">
              <a:rPr lang="en-US" altLang="en-US" sz="1200" smtClean="0">
                <a:solidFill>
                  <a:srgbClr val="898989"/>
                </a:solidFill>
              </a:rPr>
              <a:pPr>
                <a:spcBef>
                  <a:spcPct val="0"/>
                </a:spcBef>
                <a:buFontTx/>
                <a:buNone/>
              </a:pPr>
              <a:t>1</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000" b="1" dirty="0" smtClean="0">
                <a:latin typeface="Arial Narrow" panose="020B0606020202030204" pitchFamily="34" charset="0"/>
              </a:rPr>
              <a:t>QUARTER 2 LABOUR MARKET STABILITY AND ECONOMIC DEVELOPMENT</a:t>
            </a:r>
            <a:endParaRPr lang="en-ZA" altLang="en-US" sz="2000" b="1" dirty="0" smtClean="0">
              <a:latin typeface="Arial Narrow" panose="020B0606020202030204" pitchFamily="34" charset="0"/>
            </a:endParaRPr>
          </a:p>
        </p:txBody>
      </p:sp>
      <p:sp>
        <p:nvSpPr>
          <p:cNvPr id="32" name="Freeform 31"/>
          <p:cNvSpPr/>
          <p:nvPr/>
        </p:nvSpPr>
        <p:spPr>
          <a:xfrm>
            <a:off x="351065" y="1404047"/>
            <a:ext cx="4338501" cy="5052316"/>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 name="connsiteX0" fmla="*/ 3442320 w 3442320"/>
              <a:gd name="connsiteY0" fmla="*/ 747377 h 747377"/>
              <a:gd name="connsiteX1" fmla="*/ 0 w 3442320"/>
              <a:gd name="connsiteY1" fmla="*/ 747377 h 747377"/>
              <a:gd name="connsiteX2" fmla="*/ 8258 w 3442320"/>
              <a:gd name="connsiteY2" fmla="*/ 360000 h 747377"/>
              <a:gd name="connsiteX3" fmla="*/ 0 w 3442320"/>
              <a:gd name="connsiteY3" fmla="*/ 0 h 747377"/>
              <a:gd name="connsiteX4" fmla="*/ 3442320 w 3442320"/>
              <a:gd name="connsiteY4" fmla="*/ 0 h 747377"/>
              <a:gd name="connsiteX5" fmla="*/ 3442320 w 3442320"/>
              <a:gd name="connsiteY5" fmla="*/ 747377 h 74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2320" h="747377">
                <a:moveTo>
                  <a:pt x="3442320" y="747377"/>
                </a:moveTo>
                <a:lnTo>
                  <a:pt x="0" y="747377"/>
                </a:lnTo>
                <a:lnTo>
                  <a:pt x="8258" y="360000"/>
                </a:lnTo>
                <a:lnTo>
                  <a:pt x="0" y="0"/>
                </a:lnTo>
                <a:lnTo>
                  <a:pt x="3442320" y="0"/>
                </a:lnTo>
                <a:lnTo>
                  <a:pt x="3442320" y="747377"/>
                </a:lnTo>
                <a:close/>
              </a:path>
            </a:pathLst>
          </a:custGeom>
          <a:solidFill>
            <a:srgbClr val="F2F7FC"/>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411818" tIns="40006" rIns="74676" bIns="40005" anchor="ctr"/>
          <a:lstStyle>
            <a:lvl1pPr>
              <a:defRPr>
                <a:solidFill>
                  <a:schemeClr val="tx1"/>
                </a:solidFill>
                <a:latin typeface="Arial" panose="020B0604020202020204" pitchFamily="34" charset="0"/>
                <a:ea typeface="ＭＳ Ｐゴシック" panose="020B0600070205080204" pitchFamily="34" charset="-128"/>
              </a:defRPr>
            </a:lvl1pPr>
            <a:lvl2pPr>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lnSpc>
                <a:spcPct val="107000"/>
              </a:lnSpc>
              <a:defRPr/>
            </a:pPr>
            <a:endParaRPr lang="en-US" sz="1200" b="1" dirty="0" smtClean="0">
              <a:solidFill>
                <a:srgbClr val="000000"/>
              </a:solidFill>
              <a:latin typeface="Arial Narrow" panose="020B0606020202030204" pitchFamily="34" charset="0"/>
            </a:endParaRPr>
          </a:p>
          <a:p>
            <a:pPr algn="ctr" defTabSz="914400" eaLnBrk="1" hangingPunct="1">
              <a:lnSpc>
                <a:spcPct val="107000"/>
              </a:lnSpc>
              <a:defRPr/>
            </a:pPr>
            <a:endParaRPr lang="en-US" sz="1200" b="1" dirty="0">
              <a:solidFill>
                <a:srgbClr val="000000"/>
              </a:solidFill>
              <a:latin typeface="Arial Narrow" panose="020B0606020202030204" pitchFamily="34" charset="0"/>
            </a:endParaRPr>
          </a:p>
          <a:p>
            <a:pPr algn="ctr" defTabSz="914400" eaLnBrk="1" hangingPunct="1">
              <a:lnSpc>
                <a:spcPct val="107000"/>
              </a:lnSpc>
              <a:defRPr/>
            </a:pPr>
            <a:endParaRPr lang="en-US" sz="1200" b="1" dirty="0" smtClean="0">
              <a:solidFill>
                <a:srgbClr val="000000"/>
              </a:solidFill>
              <a:latin typeface="Arial Narrow" panose="020B0606020202030204" pitchFamily="34" charset="0"/>
            </a:endParaRPr>
          </a:p>
          <a:p>
            <a:pPr algn="ctr" defTabSz="914400" eaLnBrk="1" hangingPunct="1">
              <a:lnSpc>
                <a:spcPct val="107000"/>
              </a:lnSpc>
              <a:defRPr/>
            </a:pPr>
            <a:r>
              <a:rPr lang="en-US" sz="1050" b="1" dirty="0" smtClean="0">
                <a:solidFill>
                  <a:srgbClr val="000000"/>
                </a:solidFill>
                <a:latin typeface="Arial Narrow" panose="020B0606020202030204" pitchFamily="34" charset="0"/>
              </a:rPr>
              <a:t>PRIORITY 3</a:t>
            </a:r>
            <a:r>
              <a:rPr lang="en-US" sz="1050" dirty="0" smtClean="0">
                <a:solidFill>
                  <a:srgbClr val="000000"/>
                </a:solidFill>
                <a:latin typeface="Arial Narrow" panose="020B0606020202030204" pitchFamily="34" charset="0"/>
              </a:rPr>
              <a:t> of contributes towards </a:t>
            </a:r>
            <a:r>
              <a:rPr lang="en-ZA" altLang="en-US" sz="1050" b="1" dirty="0" smtClean="0">
                <a:latin typeface="Arial Narrow" panose="020B0606020202030204" pitchFamily="34" charset="0"/>
                <a:cs typeface="Times New Roman" panose="02020603050405020304" pitchFamily="18" charset="0"/>
              </a:rPr>
              <a:t>Outcome 4: Decent employment through inclusive economic growth, </a:t>
            </a:r>
            <a:r>
              <a:rPr lang="en-ZA" altLang="en-US" sz="1050" b="1" dirty="0" smtClean="0">
                <a:solidFill>
                  <a:srgbClr val="000000"/>
                </a:solidFill>
                <a:latin typeface="Arial Narrow" panose="020B0606020202030204" pitchFamily="34" charset="0"/>
                <a:cs typeface="Times New Roman" panose="02020603050405020304" pitchFamily="18" charset="0"/>
              </a:rPr>
              <a:t>Outcome 11: Create a better South Africa, a better Africa and a better World,</a:t>
            </a:r>
            <a:r>
              <a:rPr lang="en-ZA" altLang="en-US" sz="1050" dirty="0" smtClean="0">
                <a:solidFill>
                  <a:srgbClr val="000000"/>
                </a:solidFill>
                <a:latin typeface="Arial Narrow" panose="020B0606020202030204" pitchFamily="34" charset="0"/>
                <a:cs typeface="Times New Roman" panose="02020603050405020304" pitchFamily="18" charset="0"/>
              </a:rPr>
              <a:t> and </a:t>
            </a:r>
            <a:r>
              <a:rPr lang="en-ZA" altLang="en-US" sz="1050" b="1" dirty="0" smtClean="0">
                <a:solidFill>
                  <a:srgbClr val="000000"/>
                </a:solidFill>
                <a:latin typeface="Arial Narrow" panose="020B0606020202030204" pitchFamily="34" charset="0"/>
                <a:cs typeface="Times New Roman" panose="02020603050405020304" pitchFamily="18" charset="0"/>
              </a:rPr>
              <a:t>Outcome 14: Transforming society and uniting the country.</a:t>
            </a:r>
            <a:endParaRPr lang="en-ZA" altLang="en-US" sz="1050" dirty="0">
              <a:latin typeface="Arial Narrow" panose="020B0606020202030204" pitchFamily="34" charset="0"/>
              <a:cs typeface="Times New Roman" panose="02020603050405020304" pitchFamily="18" charset="0"/>
            </a:endParaRPr>
          </a:p>
          <a:p>
            <a:pPr algn="ctr" defTabSz="914400" eaLnBrk="1" hangingPunct="1">
              <a:lnSpc>
                <a:spcPct val="107000"/>
              </a:lnSpc>
              <a:defRPr/>
            </a:pPr>
            <a:r>
              <a:rPr lang="en-US" sz="1050" dirty="0" smtClean="0">
                <a:solidFill>
                  <a:srgbClr val="000000"/>
                </a:solidFill>
                <a:latin typeface="Arial Narrow" panose="020B0606020202030204" pitchFamily="34" charset="0"/>
              </a:rPr>
              <a:t> </a:t>
            </a:r>
          </a:p>
          <a:p>
            <a:pPr algn="ctr" defTabSz="914400" eaLnBrk="1" hangingPunct="1">
              <a:lnSpc>
                <a:spcPct val="107000"/>
              </a:lnSpc>
              <a:defRPr/>
            </a:pPr>
            <a:endParaRPr lang="en-US" sz="1050" dirty="0">
              <a:solidFill>
                <a:srgbClr val="000000"/>
              </a:solidFill>
              <a:latin typeface="Arial Narrow" panose="020B0606020202030204" pitchFamily="34" charset="0"/>
            </a:endParaRPr>
          </a:p>
          <a:p>
            <a:pPr algn="ctr" defTabSz="914400" eaLnBrk="1" hangingPunct="1">
              <a:lnSpc>
                <a:spcPct val="107000"/>
              </a:lnSpc>
              <a:defRPr/>
            </a:pPr>
            <a:endParaRPr lang="en-US" sz="1050" dirty="0">
              <a:solidFill>
                <a:srgbClr val="000000"/>
              </a:solidFill>
              <a:latin typeface="Arial Narrow" panose="020B0606020202030204" pitchFamily="34" charset="0"/>
            </a:endParaRPr>
          </a:p>
          <a:p>
            <a:pPr algn="ctr" defTabSz="914400" eaLnBrk="1" hangingPunct="1">
              <a:lnSpc>
                <a:spcPct val="107000"/>
              </a:lnSpc>
              <a:defRPr/>
            </a:pPr>
            <a:endParaRPr lang="en-US" sz="1050" dirty="0" smtClean="0">
              <a:solidFill>
                <a:srgbClr val="000000"/>
              </a:solidFill>
              <a:latin typeface="Arial Narrow" panose="020B0606020202030204" pitchFamily="34" charset="0"/>
            </a:endParaRPr>
          </a:p>
          <a:p>
            <a:pPr algn="ctr" defTabSz="914400" eaLnBrk="1" hangingPunct="1">
              <a:lnSpc>
                <a:spcPct val="107000"/>
              </a:lnSpc>
              <a:defRPr/>
            </a:pPr>
            <a:r>
              <a:rPr lang="en-US" sz="1050" dirty="0" smtClean="0">
                <a:solidFill>
                  <a:srgbClr val="000000"/>
                </a:solidFill>
                <a:latin typeface="Arial Narrow" panose="020B0606020202030204" pitchFamily="34" charset="0"/>
              </a:rPr>
              <a:t>Of the </a:t>
            </a:r>
            <a:r>
              <a:rPr lang="en-US" sz="1050" b="1" dirty="0">
                <a:solidFill>
                  <a:srgbClr val="000000"/>
                </a:solidFill>
                <a:latin typeface="Arial Narrow" panose="020B0606020202030204" pitchFamily="34" charset="0"/>
              </a:rPr>
              <a:t>4</a:t>
            </a:r>
            <a:r>
              <a:rPr lang="en-US" sz="1050" b="1" dirty="0" smtClean="0">
                <a:solidFill>
                  <a:srgbClr val="000000"/>
                </a:solidFill>
                <a:latin typeface="Arial Narrow" panose="020B0606020202030204" pitchFamily="34" charset="0"/>
              </a:rPr>
              <a:t>6</a:t>
            </a:r>
            <a:r>
              <a:rPr lang="en-US" sz="1050" dirty="0" smtClean="0">
                <a:solidFill>
                  <a:srgbClr val="000000"/>
                </a:solidFill>
                <a:latin typeface="Arial Narrow" panose="020B0606020202030204" pitchFamily="34" charset="0"/>
              </a:rPr>
              <a:t> public interest matters dealt with, </a:t>
            </a:r>
            <a:r>
              <a:rPr lang="en-ZA" sz="1050" dirty="0">
                <a:solidFill>
                  <a:srgbClr val="000000"/>
                </a:solidFill>
                <a:latin typeface="Arial Narrow" panose="020B0606020202030204" pitchFamily="34" charset="0"/>
              </a:rPr>
              <a:t>t</a:t>
            </a:r>
            <a:r>
              <a:rPr lang="en-ZA" sz="1050" dirty="0" smtClean="0">
                <a:solidFill>
                  <a:srgbClr val="000000"/>
                </a:solidFill>
                <a:latin typeface="Arial Narrow" panose="020B0606020202030204" pitchFamily="34" charset="0"/>
              </a:rPr>
              <a:t>he CCMA settled </a:t>
            </a:r>
            <a:r>
              <a:rPr lang="en-ZA" sz="1050" b="1" dirty="0" smtClean="0">
                <a:solidFill>
                  <a:srgbClr val="000000"/>
                </a:solidFill>
                <a:latin typeface="Arial Narrow" panose="020B0606020202030204" pitchFamily="34" charset="0"/>
              </a:rPr>
              <a:t>36 </a:t>
            </a:r>
            <a:r>
              <a:rPr lang="en-ZA" sz="1050" dirty="0" smtClean="0">
                <a:solidFill>
                  <a:srgbClr val="000000"/>
                </a:solidFill>
                <a:latin typeface="Arial Narrow" panose="020B0606020202030204" pitchFamily="34" charset="0"/>
              </a:rPr>
              <a:t>public interest matters, resulting in </a:t>
            </a:r>
            <a:r>
              <a:rPr lang="en-ZA" sz="1050" b="1" dirty="0" smtClean="0">
                <a:solidFill>
                  <a:srgbClr val="000000"/>
                </a:solidFill>
                <a:latin typeface="Arial Narrow" panose="020B0606020202030204" pitchFamily="34" charset="0"/>
              </a:rPr>
              <a:t>78%</a:t>
            </a:r>
            <a:r>
              <a:rPr lang="en-ZA" sz="1050" dirty="0" smtClean="0">
                <a:solidFill>
                  <a:srgbClr val="000000"/>
                </a:solidFill>
                <a:latin typeface="Arial Narrow" panose="020B0606020202030204" pitchFamily="34" charset="0"/>
              </a:rPr>
              <a:t> settlement rate.</a:t>
            </a:r>
            <a:r>
              <a:rPr lang="en-US" sz="1050" dirty="0" smtClean="0">
                <a:solidFill>
                  <a:srgbClr val="000000"/>
                </a:solidFill>
                <a:latin typeface="Arial Narrow" panose="020B0606020202030204" pitchFamily="34" charset="0"/>
              </a:rPr>
              <a:t> This is largely due to the CCMA’s </a:t>
            </a:r>
            <a:r>
              <a:rPr lang="en-US" sz="1050" dirty="0">
                <a:latin typeface="Arial Narrow" panose="020B0606020202030204" pitchFamily="34" charset="0"/>
              </a:rPr>
              <a:t>proactive</a:t>
            </a:r>
            <a:r>
              <a:rPr lang="en-US" sz="1050" dirty="0" smtClean="0">
                <a:solidFill>
                  <a:srgbClr val="000000"/>
                </a:solidFill>
                <a:latin typeface="Arial Narrow" panose="020B0606020202030204" pitchFamily="34" charset="0"/>
              </a:rPr>
              <a:t> monitoring, support and guidance provided to </a:t>
            </a:r>
            <a:r>
              <a:rPr lang="en-US" sz="1050" dirty="0">
                <a:latin typeface="Arial Narrow" panose="020B0606020202030204" pitchFamily="34" charset="0"/>
              </a:rPr>
              <a:t>labour market in respect of Collective Bargaining matters. </a:t>
            </a:r>
            <a:endParaRPr lang="en-US" sz="1050" dirty="0" smtClean="0">
              <a:latin typeface="Arial Narrow" panose="020B0606020202030204" pitchFamily="34" charset="0"/>
            </a:endParaRPr>
          </a:p>
          <a:p>
            <a:pPr algn="ctr" defTabSz="914400" eaLnBrk="1" hangingPunct="1">
              <a:lnSpc>
                <a:spcPct val="107000"/>
              </a:lnSpc>
              <a:defRPr/>
            </a:pPr>
            <a:endParaRPr lang="en-US" sz="1050" dirty="0">
              <a:latin typeface="Arial Narrow" panose="020B0606020202030204" pitchFamily="34" charset="0"/>
            </a:endParaRPr>
          </a:p>
          <a:p>
            <a:pPr algn="ctr" defTabSz="914400" eaLnBrk="1" hangingPunct="1">
              <a:lnSpc>
                <a:spcPct val="107000"/>
              </a:lnSpc>
              <a:defRPr/>
            </a:pPr>
            <a:endParaRPr lang="en-US" sz="1050" dirty="0">
              <a:latin typeface="Arial Narrow" panose="020B0606020202030204" pitchFamily="34" charset="0"/>
            </a:endParaRPr>
          </a:p>
          <a:p>
            <a:pPr algn="ctr" defTabSz="914400" eaLnBrk="1" hangingPunct="1">
              <a:lnSpc>
                <a:spcPct val="107000"/>
              </a:lnSpc>
              <a:defRPr/>
            </a:pPr>
            <a:r>
              <a:rPr lang="en-US" sz="1050" dirty="0" smtClean="0">
                <a:latin typeface="Arial Narrow" panose="020B0606020202030204" pitchFamily="34" charset="0"/>
              </a:rPr>
              <a:t>.</a:t>
            </a:r>
          </a:p>
          <a:p>
            <a:pPr lvl="1" algn="ctr" defTabSz="914400">
              <a:lnSpc>
                <a:spcPct val="90000"/>
              </a:lnSpc>
              <a:spcAft>
                <a:spcPct val="35000"/>
              </a:spcAft>
              <a:defRPr/>
            </a:pPr>
            <a:endParaRPr lang="en-ZA" sz="1200" dirty="0" smtClean="0">
              <a:latin typeface="Arial Narrow" panose="020B0606020202030204" pitchFamily="34" charset="0"/>
            </a:endParaRPr>
          </a:p>
          <a:p>
            <a:pPr lvl="1" algn="ctr" defTabSz="914400">
              <a:lnSpc>
                <a:spcPct val="90000"/>
              </a:lnSpc>
              <a:spcAft>
                <a:spcPct val="35000"/>
              </a:spcAft>
              <a:defRPr/>
            </a:pPr>
            <a:endParaRPr lang="en-US" sz="1200" dirty="0" smtClean="0">
              <a:latin typeface="Arial Narrow" panose="020B0606020202030204" pitchFamily="34" charset="0"/>
            </a:endParaRPr>
          </a:p>
        </p:txBody>
      </p:sp>
      <p:pic>
        <p:nvPicPr>
          <p:cNvPr id="21508" name="Picture 4"/>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90254" y="1451403"/>
            <a:ext cx="672796" cy="77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9" name="Slide Number Placeholder 4"/>
          <p:cNvSpPr>
            <a:spLocks noGrp="1"/>
          </p:cNvSpPr>
          <p:nvPr>
            <p:ph type="sldNum" sz="quarter" idx="12"/>
          </p:nvPr>
        </p:nvSpPr>
        <p:spPr bwMode="auto">
          <a:xfrm>
            <a:off x="6824663" y="64563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b="1" dirty="0" smtClean="0">
                <a:solidFill>
                  <a:srgbClr val="FFFFFF"/>
                </a:solidFill>
                <a:latin typeface="Arial Narrow" panose="020B0606020202030204" pitchFamily="34" charset="0"/>
              </a:rPr>
              <a:t>9</a:t>
            </a:r>
          </a:p>
        </p:txBody>
      </p:sp>
      <p:sp>
        <p:nvSpPr>
          <p:cNvPr id="10" name="Freeform 9"/>
          <p:cNvSpPr/>
          <p:nvPr/>
        </p:nvSpPr>
        <p:spPr>
          <a:xfrm>
            <a:off x="4689566" y="1370282"/>
            <a:ext cx="4268697" cy="5074440"/>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 name="connsiteX0" fmla="*/ 3442320 w 3442320"/>
              <a:gd name="connsiteY0" fmla="*/ 747377 h 747377"/>
              <a:gd name="connsiteX1" fmla="*/ 0 w 3442320"/>
              <a:gd name="connsiteY1" fmla="*/ 747377 h 747377"/>
              <a:gd name="connsiteX2" fmla="*/ 8258 w 3442320"/>
              <a:gd name="connsiteY2" fmla="*/ 360000 h 747377"/>
              <a:gd name="connsiteX3" fmla="*/ 0 w 3442320"/>
              <a:gd name="connsiteY3" fmla="*/ 0 h 747377"/>
              <a:gd name="connsiteX4" fmla="*/ 3442320 w 3442320"/>
              <a:gd name="connsiteY4" fmla="*/ 0 h 747377"/>
              <a:gd name="connsiteX5" fmla="*/ 3442320 w 3442320"/>
              <a:gd name="connsiteY5" fmla="*/ 747377 h 74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2320" h="747377">
                <a:moveTo>
                  <a:pt x="3442320" y="747377"/>
                </a:moveTo>
                <a:lnTo>
                  <a:pt x="0" y="747377"/>
                </a:lnTo>
                <a:lnTo>
                  <a:pt x="8258" y="360000"/>
                </a:lnTo>
                <a:lnTo>
                  <a:pt x="0" y="0"/>
                </a:lnTo>
                <a:lnTo>
                  <a:pt x="3442320" y="0"/>
                </a:lnTo>
                <a:lnTo>
                  <a:pt x="3442320" y="747377"/>
                </a:lnTo>
                <a:close/>
              </a:path>
            </a:pathLst>
          </a:custGeom>
          <a:solidFill>
            <a:srgbClr val="F2F7FC"/>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411818" tIns="40006" rIns="74676" bIns="40005" anchor="ctr"/>
          <a:lstStyle>
            <a:lvl1pPr>
              <a:defRPr>
                <a:solidFill>
                  <a:schemeClr val="tx1"/>
                </a:solidFill>
                <a:latin typeface="Arial" panose="020B0604020202020204" pitchFamily="34" charset="0"/>
                <a:ea typeface="ＭＳ Ｐゴシック" panose="020B0600070205080204" pitchFamily="34" charset="-128"/>
              </a:defRPr>
            </a:lvl1pPr>
            <a:lvl2pPr>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457200" lvl="3" algn="ctr" defTabSz="466725">
              <a:lnSpc>
                <a:spcPct val="90000"/>
              </a:lnSpc>
              <a:spcAft>
                <a:spcPct val="35000"/>
              </a:spcAft>
              <a:defRPr/>
            </a:pPr>
            <a:r>
              <a:rPr lang="en-US" sz="1100" b="1" dirty="0" smtClean="0">
                <a:latin typeface="Arial Narrow" panose="020B0606020202030204" pitchFamily="34" charset="0"/>
              </a:rPr>
              <a:t>Priority </a:t>
            </a:r>
            <a:r>
              <a:rPr lang="en-US" sz="1100" b="1" dirty="0">
                <a:latin typeface="Arial Narrow" panose="020B0606020202030204" pitchFamily="34" charset="0"/>
              </a:rPr>
              <a:t>4 </a:t>
            </a:r>
            <a:r>
              <a:rPr lang="en-US" sz="1100" dirty="0">
                <a:latin typeface="Arial Narrow" panose="020B0606020202030204" pitchFamily="34" charset="0"/>
              </a:rPr>
              <a:t>contributes towards </a:t>
            </a:r>
            <a:r>
              <a:rPr lang="en-ZA" altLang="en-US" sz="1100" b="1" dirty="0">
                <a:latin typeface="Arial Narrow" panose="020B0606020202030204" pitchFamily="34" charset="0"/>
                <a:cs typeface="Times New Roman" panose="02020603050405020304" pitchFamily="18" charset="0"/>
              </a:rPr>
              <a:t>Outcome 4: Decent employment through inclusive economic growth, </a:t>
            </a:r>
            <a:r>
              <a:rPr lang="en-ZA" altLang="en-US" sz="1100" b="1" dirty="0">
                <a:solidFill>
                  <a:srgbClr val="000000"/>
                </a:solidFill>
                <a:latin typeface="Arial Narrow" panose="020B0606020202030204" pitchFamily="34" charset="0"/>
                <a:cs typeface="Times New Roman" panose="02020603050405020304" pitchFamily="18" charset="0"/>
              </a:rPr>
              <a:t>Outcome 11: Create a better South Africa, a better Africa and a better World and Outcome 14: Transforming society and uniting the country.</a:t>
            </a:r>
          </a:p>
          <a:p>
            <a:pPr marL="457200" lvl="3" algn="ctr" defTabSz="466725">
              <a:lnSpc>
                <a:spcPct val="90000"/>
              </a:lnSpc>
              <a:spcAft>
                <a:spcPct val="35000"/>
              </a:spcAft>
              <a:defRPr/>
            </a:pPr>
            <a:endParaRPr lang="en-US" sz="1100" dirty="0">
              <a:latin typeface="Arial Narrow" panose="020B0606020202030204" pitchFamily="34" charset="0"/>
            </a:endParaRPr>
          </a:p>
          <a:p>
            <a:pPr marL="457200" lvl="3" algn="ctr" defTabSz="466725">
              <a:lnSpc>
                <a:spcPct val="90000"/>
              </a:lnSpc>
              <a:spcAft>
                <a:spcPct val="35000"/>
              </a:spcAft>
              <a:defRPr/>
            </a:pPr>
            <a:r>
              <a:rPr lang="en-US" sz="1100" dirty="0">
                <a:latin typeface="Arial Narrow" panose="020B0606020202030204" pitchFamily="34" charset="0"/>
              </a:rPr>
              <a:t>The In the effort to contribute towards the alleviation of the triple crisis of unemployment, poverty and inequality, the CCMA </a:t>
            </a:r>
            <a:r>
              <a:rPr lang="en-US" sz="1100" dirty="0" smtClean="0">
                <a:latin typeface="Arial Narrow" panose="020B0606020202030204" pitchFamily="34" charset="0"/>
              </a:rPr>
              <a:t>conducted </a:t>
            </a:r>
            <a:r>
              <a:rPr lang="en-US" sz="1100" dirty="0">
                <a:latin typeface="Arial Narrow" panose="020B0606020202030204" pitchFamily="34" charset="0"/>
              </a:rPr>
              <a:t>large-scale retrenchment or ‘Section 189A facilitation processes involving </a:t>
            </a:r>
            <a:r>
              <a:rPr lang="en-US" sz="1100" b="1" dirty="0" smtClean="0">
                <a:latin typeface="Arial Narrow" panose="020B0606020202030204" pitchFamily="34" charset="0"/>
              </a:rPr>
              <a:t>22 558 </a:t>
            </a:r>
            <a:r>
              <a:rPr lang="en-US" sz="1100" dirty="0" smtClean="0">
                <a:latin typeface="Arial Narrow" panose="020B0606020202030204" pitchFamily="34" charset="0"/>
              </a:rPr>
              <a:t>employees </a:t>
            </a:r>
            <a:r>
              <a:rPr lang="en-US" sz="1100" dirty="0">
                <a:latin typeface="Arial Narrow" panose="020B0606020202030204" pitchFamily="34" charset="0"/>
              </a:rPr>
              <a:t>who were facing potential retrenchment.</a:t>
            </a:r>
          </a:p>
          <a:p>
            <a:pPr marL="457200" lvl="3" algn="ctr" defTabSz="466725">
              <a:lnSpc>
                <a:spcPct val="90000"/>
              </a:lnSpc>
              <a:spcAft>
                <a:spcPct val="35000"/>
              </a:spcAft>
              <a:defRPr/>
            </a:pPr>
            <a:endParaRPr lang="en-US" sz="1100" dirty="0">
              <a:latin typeface="Arial Narrow" panose="020B0606020202030204" pitchFamily="34" charset="0"/>
            </a:endParaRPr>
          </a:p>
          <a:p>
            <a:pPr marL="457200" lvl="3" algn="ctr" defTabSz="466725">
              <a:lnSpc>
                <a:spcPct val="90000"/>
              </a:lnSpc>
              <a:spcAft>
                <a:spcPct val="35000"/>
              </a:spcAft>
              <a:defRPr/>
            </a:pPr>
            <a:r>
              <a:rPr lang="en-US" sz="1100" dirty="0">
                <a:latin typeface="Arial Narrow" panose="020B0606020202030204" pitchFamily="34" charset="0"/>
              </a:rPr>
              <a:t>Of these </a:t>
            </a:r>
            <a:r>
              <a:rPr lang="en-US" sz="1100" b="1" dirty="0" smtClean="0">
                <a:latin typeface="Arial Narrow" panose="020B0606020202030204" pitchFamily="34" charset="0"/>
              </a:rPr>
              <a:t>22 558 </a:t>
            </a:r>
            <a:r>
              <a:rPr lang="en-US" sz="1100" dirty="0" smtClean="0">
                <a:latin typeface="Arial Narrow" panose="020B0606020202030204" pitchFamily="34" charset="0"/>
              </a:rPr>
              <a:t>employees</a:t>
            </a:r>
            <a:r>
              <a:rPr lang="en-US" sz="1100" dirty="0">
                <a:latin typeface="Arial Narrow" panose="020B0606020202030204" pitchFamily="34" charset="0"/>
              </a:rPr>
              <a:t>, the jobs of </a:t>
            </a:r>
            <a:r>
              <a:rPr lang="en-US" sz="1100" b="1" dirty="0" smtClean="0">
                <a:latin typeface="Arial Narrow" panose="020B0606020202030204" pitchFamily="34" charset="0"/>
              </a:rPr>
              <a:t>9 559 </a:t>
            </a:r>
            <a:r>
              <a:rPr lang="en-US" sz="1100" dirty="0" smtClean="0">
                <a:latin typeface="Arial Narrow" panose="020B0606020202030204" pitchFamily="34" charset="0"/>
              </a:rPr>
              <a:t>(42%) </a:t>
            </a:r>
            <a:r>
              <a:rPr lang="en-US" sz="1100" dirty="0">
                <a:latin typeface="Arial Narrow" panose="020B0606020202030204" pitchFamily="34" charset="0"/>
              </a:rPr>
              <a:t>were saved, while the rest were either retrenched </a:t>
            </a:r>
            <a:r>
              <a:rPr lang="en-US" sz="1100" dirty="0" smtClean="0">
                <a:latin typeface="Arial Narrow" panose="020B0606020202030204" pitchFamily="34" charset="0"/>
              </a:rPr>
              <a:t> </a:t>
            </a:r>
            <a:r>
              <a:rPr lang="en-US" sz="1100" dirty="0">
                <a:latin typeface="Arial Narrow" panose="020B0606020202030204" pitchFamily="34" charset="0"/>
              </a:rPr>
              <a:t>opted for voluntary </a:t>
            </a:r>
            <a:r>
              <a:rPr lang="en-US" sz="1100" dirty="0" smtClean="0">
                <a:latin typeface="Arial Narrow" panose="020B0606020202030204" pitchFamily="34" charset="0"/>
              </a:rPr>
              <a:t>retrenchment </a:t>
            </a:r>
            <a:r>
              <a:rPr lang="en-US" sz="1100" dirty="0">
                <a:latin typeface="Arial Narrow" panose="020B0606020202030204" pitchFamily="34" charset="0"/>
              </a:rPr>
              <a:t>or had their matters concluded in an alternative </a:t>
            </a:r>
            <a:r>
              <a:rPr lang="en-US" sz="1100" dirty="0" smtClean="0">
                <a:latin typeface="Arial Narrow" panose="020B0606020202030204" pitchFamily="34" charset="0"/>
              </a:rPr>
              <a:t>way. </a:t>
            </a:r>
            <a:endParaRPr lang="en-US" sz="1200" dirty="0"/>
          </a:p>
          <a:p>
            <a:pPr lvl="1" algn="ctr" defTabSz="914400">
              <a:lnSpc>
                <a:spcPct val="90000"/>
              </a:lnSpc>
              <a:spcAft>
                <a:spcPct val="35000"/>
              </a:spcAft>
              <a:defRPr/>
            </a:pPr>
            <a:endParaRPr lang="en-US" sz="1200" dirty="0" smtClean="0">
              <a:latin typeface="Arial Narrow" panose="020B0606020202030204" pitchFamily="34" charset="0"/>
            </a:endParaRPr>
          </a:p>
        </p:txBody>
      </p:sp>
      <p:pic>
        <p:nvPicPr>
          <p:cNvPr id="7" name="Picture 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439603" y="1417638"/>
            <a:ext cx="79057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258204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39800" y="395288"/>
            <a:ext cx="7456488" cy="758825"/>
          </a:xfrm>
        </p:spPr>
        <p:txBody>
          <a:bodyPr/>
          <a:lstStyle/>
          <a:p>
            <a:r>
              <a:rPr lang="en-US" altLang="en-US" sz="2000" b="1" dirty="0" smtClean="0">
                <a:latin typeface="Arial Narrow" panose="020B0606020202030204" pitchFamily="34" charset="0"/>
              </a:rPr>
              <a:t>QUARTER 2 GOVERNANCE AND ADMINISTRATION</a:t>
            </a:r>
            <a:endParaRPr lang="en-ZA" altLang="en-US" sz="2000" b="1" dirty="0" smtClean="0">
              <a:latin typeface="Arial Narrow" panose="020B0606020202030204" pitchFamily="34" charset="0"/>
            </a:endParaRPr>
          </a:p>
        </p:txBody>
      </p:sp>
      <p:sp>
        <p:nvSpPr>
          <p:cNvPr id="23555" name="Slide Number Placeholder 4"/>
          <p:cNvSpPr>
            <a:spLocks noGrp="1"/>
          </p:cNvSpPr>
          <p:nvPr>
            <p:ph type="sldNum" sz="quarter" idx="12"/>
          </p:nvPr>
        </p:nvSpPr>
        <p:spPr bwMode="auto">
          <a:xfrm>
            <a:off x="6824663" y="64563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b="1" dirty="0" smtClean="0">
                <a:solidFill>
                  <a:srgbClr val="FFFFFF"/>
                </a:solidFill>
                <a:latin typeface="Arial Narrow" panose="020B0606020202030204" pitchFamily="34" charset="0"/>
              </a:rPr>
              <a:t>10</a:t>
            </a:r>
          </a:p>
        </p:txBody>
      </p:sp>
      <p:sp>
        <p:nvSpPr>
          <p:cNvPr id="10" name="Freeform 9"/>
          <p:cNvSpPr/>
          <p:nvPr/>
        </p:nvSpPr>
        <p:spPr>
          <a:xfrm>
            <a:off x="349856" y="1493657"/>
            <a:ext cx="8317066" cy="4756068"/>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 name="connsiteX0" fmla="*/ 3457587 w 3457587"/>
              <a:gd name="connsiteY0" fmla="*/ 747377 h 747377"/>
              <a:gd name="connsiteX1" fmla="*/ 15267 w 3457587"/>
              <a:gd name="connsiteY1" fmla="*/ 747377 h 747377"/>
              <a:gd name="connsiteX2" fmla="*/ 0 w 3457587"/>
              <a:gd name="connsiteY2" fmla="*/ 345495 h 747377"/>
              <a:gd name="connsiteX3" fmla="*/ 15267 w 3457587"/>
              <a:gd name="connsiteY3" fmla="*/ 0 h 747377"/>
              <a:gd name="connsiteX4" fmla="*/ 3457587 w 3457587"/>
              <a:gd name="connsiteY4" fmla="*/ 0 h 747377"/>
              <a:gd name="connsiteX5" fmla="*/ 3457587 w 3457587"/>
              <a:gd name="connsiteY5" fmla="*/ 747377 h 747377"/>
              <a:gd name="connsiteX0" fmla="*/ 3442320 w 3442320"/>
              <a:gd name="connsiteY0" fmla="*/ 747377 h 747377"/>
              <a:gd name="connsiteX1" fmla="*/ 0 w 3442320"/>
              <a:gd name="connsiteY1" fmla="*/ 747377 h 747377"/>
              <a:gd name="connsiteX2" fmla="*/ 4213 w 3442320"/>
              <a:gd name="connsiteY2" fmla="*/ 342362 h 747377"/>
              <a:gd name="connsiteX3" fmla="*/ 0 w 3442320"/>
              <a:gd name="connsiteY3" fmla="*/ 0 h 747377"/>
              <a:gd name="connsiteX4" fmla="*/ 3442320 w 3442320"/>
              <a:gd name="connsiteY4" fmla="*/ 0 h 747377"/>
              <a:gd name="connsiteX5" fmla="*/ 3442320 w 3442320"/>
              <a:gd name="connsiteY5" fmla="*/ 747377 h 74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2320" h="747377">
                <a:moveTo>
                  <a:pt x="3442320" y="747377"/>
                </a:moveTo>
                <a:lnTo>
                  <a:pt x="0" y="747377"/>
                </a:lnTo>
                <a:cubicBezTo>
                  <a:pt x="1404" y="612372"/>
                  <a:pt x="2809" y="477367"/>
                  <a:pt x="4213" y="342362"/>
                </a:cubicBezTo>
                <a:cubicBezTo>
                  <a:pt x="2809" y="228241"/>
                  <a:pt x="1404" y="114121"/>
                  <a:pt x="0" y="0"/>
                </a:cubicBezTo>
                <a:lnTo>
                  <a:pt x="3442320" y="0"/>
                </a:lnTo>
                <a:lnTo>
                  <a:pt x="3442320" y="747377"/>
                </a:lnTo>
                <a:close/>
              </a:path>
            </a:pathLst>
          </a:custGeom>
          <a:solidFill>
            <a:srgbClr val="F2F7FC"/>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411818" tIns="40006" rIns="74676" bIns="40005" spcCol="1270" anchor="ctr"/>
          <a:lstStyle/>
          <a:p>
            <a:pPr marL="457200" lvl="3" algn="ctr" defTabSz="466725">
              <a:lnSpc>
                <a:spcPct val="90000"/>
              </a:lnSpc>
              <a:spcAft>
                <a:spcPct val="35000"/>
              </a:spcAft>
              <a:defRPr/>
            </a:pPr>
            <a:endParaRPr lang="en-US" sz="1200" b="1" dirty="0" smtClean="0">
              <a:latin typeface="Arial Narrow" panose="020B0606020202030204" pitchFamily="34" charset="0"/>
            </a:endParaRPr>
          </a:p>
          <a:p>
            <a:pPr marL="457200" lvl="3" algn="ctr" defTabSz="466725">
              <a:lnSpc>
                <a:spcPct val="90000"/>
              </a:lnSpc>
              <a:spcAft>
                <a:spcPct val="35000"/>
              </a:spcAft>
              <a:defRPr/>
            </a:pPr>
            <a:endParaRPr lang="en-US" sz="1200" b="1" dirty="0">
              <a:latin typeface="Arial Narrow" panose="020B0606020202030204" pitchFamily="34" charset="0"/>
            </a:endParaRPr>
          </a:p>
          <a:p>
            <a:pPr marL="457200" lvl="3" algn="ctr" defTabSz="466725">
              <a:lnSpc>
                <a:spcPct val="90000"/>
              </a:lnSpc>
              <a:spcAft>
                <a:spcPct val="35000"/>
              </a:spcAft>
              <a:defRPr/>
            </a:pPr>
            <a:endParaRPr lang="en-US" sz="1200" b="1" dirty="0" smtClean="0">
              <a:latin typeface="Arial Narrow" panose="020B0606020202030204" pitchFamily="34" charset="0"/>
            </a:endParaRPr>
          </a:p>
          <a:p>
            <a:pPr marL="457200" lvl="3" algn="ctr" defTabSz="466725">
              <a:lnSpc>
                <a:spcPct val="90000"/>
              </a:lnSpc>
              <a:spcAft>
                <a:spcPct val="35000"/>
              </a:spcAft>
              <a:defRPr/>
            </a:pPr>
            <a:endParaRPr lang="en-US" sz="1200" b="1" dirty="0">
              <a:latin typeface="Arial Narrow" panose="020B0606020202030204" pitchFamily="34" charset="0"/>
            </a:endParaRPr>
          </a:p>
          <a:p>
            <a:pPr marL="457200" lvl="3" algn="ctr" defTabSz="466725">
              <a:lnSpc>
                <a:spcPct val="90000"/>
              </a:lnSpc>
              <a:spcAft>
                <a:spcPct val="35000"/>
              </a:spcAft>
              <a:defRPr/>
            </a:pPr>
            <a:endParaRPr lang="en-US" sz="1200" b="1" dirty="0" smtClean="0">
              <a:latin typeface="Arial Narrow" panose="020B0606020202030204" pitchFamily="34" charset="0"/>
            </a:endParaRPr>
          </a:p>
          <a:p>
            <a:pPr marL="457200" lvl="3" algn="ctr" defTabSz="466725">
              <a:lnSpc>
                <a:spcPct val="90000"/>
              </a:lnSpc>
              <a:spcAft>
                <a:spcPct val="35000"/>
              </a:spcAft>
              <a:defRPr/>
            </a:pPr>
            <a:r>
              <a:rPr lang="en-US" sz="1200" b="1" dirty="0" smtClean="0">
                <a:latin typeface="Arial Narrow" panose="020B0606020202030204" pitchFamily="34" charset="0"/>
              </a:rPr>
              <a:t>PRIORITY 5 </a:t>
            </a:r>
            <a:r>
              <a:rPr lang="en-US" sz="1200" dirty="0" smtClean="0">
                <a:latin typeface="Arial Narrow" panose="020B0606020202030204" pitchFamily="34" charset="0"/>
              </a:rPr>
              <a:t>contributes towards </a:t>
            </a:r>
            <a:r>
              <a:rPr lang="en-ZA" altLang="en-US" sz="1200" b="1" dirty="0" smtClean="0">
                <a:solidFill>
                  <a:srgbClr val="000000"/>
                </a:solidFill>
                <a:latin typeface="Arial Narrow" panose="020B0606020202030204" pitchFamily="34" charset="0"/>
                <a:cs typeface="Times New Roman" panose="02020603050405020304" pitchFamily="18" charset="0"/>
              </a:rPr>
              <a:t>Outcome 12: An efficient, effective and development-oriented public service.</a:t>
            </a:r>
          </a:p>
          <a:p>
            <a:pPr marL="457200" lvl="3" algn="ctr" defTabSz="466725">
              <a:lnSpc>
                <a:spcPct val="90000"/>
              </a:lnSpc>
              <a:spcAft>
                <a:spcPct val="35000"/>
              </a:spcAft>
              <a:defRPr/>
            </a:pPr>
            <a:endParaRPr lang="en-ZA" altLang="en-US" sz="1200" b="1" dirty="0" smtClean="0">
              <a:solidFill>
                <a:srgbClr val="000000"/>
              </a:solidFill>
              <a:latin typeface="Arial Narrow" panose="020B0606020202030204" pitchFamily="34" charset="0"/>
              <a:cs typeface="Times New Roman" panose="02020603050405020304" pitchFamily="18" charset="0"/>
            </a:endParaRPr>
          </a:p>
          <a:p>
            <a:pPr marL="457200" lvl="3" algn="ctr" defTabSz="466725">
              <a:lnSpc>
                <a:spcPct val="90000"/>
              </a:lnSpc>
              <a:spcAft>
                <a:spcPct val="35000"/>
              </a:spcAft>
              <a:defRPr/>
            </a:pPr>
            <a:endParaRPr lang="en-US" sz="1200" b="1" dirty="0" smtClean="0">
              <a:solidFill>
                <a:schemeClr val="tx1"/>
              </a:solidFill>
              <a:latin typeface="Arial Narrow" panose="020B0606020202030204" pitchFamily="34" charset="0"/>
            </a:endParaRPr>
          </a:p>
          <a:p>
            <a:pPr marL="457200" lvl="3" algn="ctr" defTabSz="466725">
              <a:lnSpc>
                <a:spcPct val="90000"/>
              </a:lnSpc>
              <a:spcAft>
                <a:spcPct val="35000"/>
              </a:spcAft>
              <a:defRPr/>
            </a:pPr>
            <a:endParaRPr lang="en-US" sz="1200" dirty="0" smtClean="0">
              <a:solidFill>
                <a:schemeClr val="tx1"/>
              </a:solidFill>
              <a:latin typeface="Arial Narrow" panose="020B0606020202030204" pitchFamily="34" charset="0"/>
            </a:endParaRPr>
          </a:p>
          <a:p>
            <a:pPr marL="457200" lvl="3" algn="ctr" defTabSz="466725">
              <a:lnSpc>
                <a:spcPct val="90000"/>
              </a:lnSpc>
              <a:spcAft>
                <a:spcPct val="35000"/>
              </a:spcAft>
              <a:defRPr/>
            </a:pPr>
            <a:r>
              <a:rPr lang="en-US" sz="1200" dirty="0" smtClean="0">
                <a:solidFill>
                  <a:schemeClr val="tx1"/>
                </a:solidFill>
                <a:latin typeface="Arial Narrow" panose="020B0606020202030204" pitchFamily="34" charset="0"/>
              </a:rPr>
              <a:t>The </a:t>
            </a:r>
            <a:r>
              <a:rPr lang="en-US" sz="1200" dirty="0">
                <a:solidFill>
                  <a:schemeClr val="tx1"/>
                </a:solidFill>
                <a:latin typeface="Arial Narrow" panose="020B0606020202030204" pitchFamily="34" charset="0"/>
              </a:rPr>
              <a:t>CCMA is financially stable with cost containment measures being implemented. </a:t>
            </a:r>
          </a:p>
          <a:p>
            <a:pPr marL="457200" lvl="3" algn="ctr" defTabSz="466725">
              <a:lnSpc>
                <a:spcPct val="90000"/>
              </a:lnSpc>
              <a:spcAft>
                <a:spcPct val="35000"/>
              </a:spcAft>
              <a:defRPr/>
            </a:pPr>
            <a:endParaRPr lang="en-US" sz="1200" dirty="0" smtClean="0">
              <a:solidFill>
                <a:schemeClr val="tx1"/>
              </a:solidFill>
              <a:latin typeface="Arial Narrow" panose="020B0606020202030204" pitchFamily="34" charset="0"/>
            </a:endParaRPr>
          </a:p>
          <a:p>
            <a:pPr marL="457200" lvl="3" algn="ctr" defTabSz="466725">
              <a:lnSpc>
                <a:spcPct val="90000"/>
              </a:lnSpc>
              <a:spcAft>
                <a:spcPct val="35000"/>
              </a:spcAft>
              <a:defRPr/>
            </a:pPr>
            <a:endParaRPr lang="en-US" sz="1200" dirty="0" smtClean="0">
              <a:solidFill>
                <a:srgbClr val="FF0000"/>
              </a:solidFill>
              <a:latin typeface="Arial Narrow" panose="020B0606020202030204" pitchFamily="34" charset="0"/>
            </a:endParaRPr>
          </a:p>
          <a:p>
            <a:pPr marL="457200" lvl="3" algn="ctr" defTabSz="466725">
              <a:lnSpc>
                <a:spcPct val="90000"/>
              </a:lnSpc>
              <a:spcAft>
                <a:spcPct val="35000"/>
              </a:spcAft>
              <a:defRPr/>
            </a:pPr>
            <a:r>
              <a:rPr lang="en-GB" sz="1200" b="1" dirty="0" smtClean="0">
                <a:solidFill>
                  <a:schemeClr val="tx1"/>
                </a:solidFill>
                <a:latin typeface="Arial Narrow" panose="020B0606020202030204" pitchFamily="34" charset="0"/>
              </a:rPr>
              <a:t>133 complaints </a:t>
            </a:r>
            <a:r>
              <a:rPr lang="en-GB" sz="1200" dirty="0" smtClean="0">
                <a:solidFill>
                  <a:schemeClr val="tx1"/>
                </a:solidFill>
                <a:latin typeface="Arial Narrow" panose="020B0606020202030204" pitchFamily="34" charset="0"/>
              </a:rPr>
              <a:t>were received across all platforms for the second quarter of  2019/20 financial </a:t>
            </a:r>
            <a:r>
              <a:rPr lang="en-GB" sz="1200" dirty="0" smtClean="0">
                <a:latin typeface="Arial Narrow" panose="020B0606020202030204" pitchFamily="34" charset="0"/>
              </a:rPr>
              <a:t>year. All complaints received were investigated, responded to.</a:t>
            </a:r>
          </a:p>
          <a:p>
            <a:pPr marL="457200" lvl="3" algn="ctr" defTabSz="466725">
              <a:lnSpc>
                <a:spcPct val="90000"/>
              </a:lnSpc>
              <a:spcAft>
                <a:spcPct val="35000"/>
              </a:spcAft>
              <a:defRPr/>
            </a:pPr>
            <a:endParaRPr lang="en-GB" sz="1200" dirty="0" smtClean="0">
              <a:latin typeface="Arial Narrow" panose="020B0606020202030204" pitchFamily="34" charset="0"/>
            </a:endParaRPr>
          </a:p>
          <a:p>
            <a:pPr marL="457200" lvl="3" algn="ctr" defTabSz="466725">
              <a:lnSpc>
                <a:spcPct val="90000"/>
              </a:lnSpc>
              <a:spcAft>
                <a:spcPct val="35000"/>
              </a:spcAft>
              <a:defRPr/>
            </a:pPr>
            <a:endParaRPr lang="en-GB" sz="1200" dirty="0" smtClean="0">
              <a:latin typeface="Arial Narrow" panose="020B0606020202030204" pitchFamily="34" charset="0"/>
            </a:endParaRPr>
          </a:p>
          <a:p>
            <a:pPr marL="457200" lvl="3" algn="ctr" defTabSz="466725">
              <a:lnSpc>
                <a:spcPct val="90000"/>
              </a:lnSpc>
              <a:spcAft>
                <a:spcPct val="35000"/>
              </a:spcAft>
              <a:defRPr/>
            </a:pPr>
            <a:r>
              <a:rPr lang="en-US" sz="1200" dirty="0" smtClean="0">
                <a:latin typeface="Arial Narrow" panose="020B0606020202030204" pitchFamily="34" charset="0"/>
              </a:rPr>
              <a:t>As per the CCMA annual Training Plan, </a:t>
            </a:r>
            <a:r>
              <a:rPr lang="en-US" sz="1200" b="1" dirty="0" smtClean="0">
                <a:solidFill>
                  <a:schemeClr val="tx1"/>
                </a:solidFill>
                <a:latin typeface="Arial Narrow" panose="020B0606020202030204" pitchFamily="34" charset="0"/>
              </a:rPr>
              <a:t>25 </a:t>
            </a:r>
            <a:r>
              <a:rPr lang="en-US" sz="1200" dirty="0" smtClean="0">
                <a:latin typeface="Arial Narrow" panose="020B0606020202030204" pitchFamily="34" charset="0"/>
              </a:rPr>
              <a:t>interventions have been delivered to internal staff to </a:t>
            </a:r>
            <a:r>
              <a:rPr lang="en-GB" sz="1200" dirty="0" smtClean="0">
                <a:latin typeface="Arial Narrow" panose="020B0606020202030204" pitchFamily="34" charset="0"/>
              </a:rPr>
              <a:t>capacitate the workforce for efficient and effective delivery of the CCMA mandate in Quarter 2.</a:t>
            </a:r>
          </a:p>
          <a:p>
            <a:pPr marL="457200" lvl="3" algn="ctr" defTabSz="466725">
              <a:lnSpc>
                <a:spcPct val="90000"/>
              </a:lnSpc>
              <a:spcAft>
                <a:spcPct val="35000"/>
              </a:spcAft>
              <a:defRPr/>
            </a:pPr>
            <a:endParaRPr lang="en-GB" sz="1200" dirty="0" smtClean="0">
              <a:latin typeface="Arial Narrow" panose="020B0606020202030204" pitchFamily="34" charset="0"/>
            </a:endParaRPr>
          </a:p>
          <a:p>
            <a:pPr marL="457200" lvl="3" algn="ctr" defTabSz="466725">
              <a:lnSpc>
                <a:spcPct val="90000"/>
              </a:lnSpc>
              <a:spcAft>
                <a:spcPct val="35000"/>
              </a:spcAft>
              <a:defRPr/>
            </a:pPr>
            <a:endParaRPr lang="en-GB" sz="1200" dirty="0">
              <a:latin typeface="Arial Narrow" panose="020B0606020202030204" pitchFamily="34" charset="0"/>
            </a:endParaRPr>
          </a:p>
          <a:p>
            <a:pPr marL="457200" lvl="3" algn="ctr" defTabSz="466725">
              <a:lnSpc>
                <a:spcPct val="90000"/>
              </a:lnSpc>
              <a:spcAft>
                <a:spcPct val="35000"/>
              </a:spcAft>
              <a:defRPr/>
            </a:pPr>
            <a:endParaRPr lang="en-GB" sz="1200" dirty="0" smtClean="0">
              <a:latin typeface="Arial Narrow" panose="020B0606020202030204" pitchFamily="34" charset="0"/>
            </a:endParaRPr>
          </a:p>
          <a:p>
            <a:pPr marL="457200" lvl="3" algn="ctr" defTabSz="466725">
              <a:lnSpc>
                <a:spcPct val="90000"/>
              </a:lnSpc>
              <a:spcAft>
                <a:spcPct val="35000"/>
              </a:spcAft>
              <a:defRPr/>
            </a:pPr>
            <a:endParaRPr lang="en-GB" sz="1200" dirty="0">
              <a:latin typeface="Arial Narrow" panose="020B0606020202030204" pitchFamily="34" charset="0"/>
            </a:endParaRPr>
          </a:p>
          <a:p>
            <a:pPr marL="457200" lvl="3" algn="ctr" defTabSz="466725">
              <a:lnSpc>
                <a:spcPct val="90000"/>
              </a:lnSpc>
              <a:spcAft>
                <a:spcPct val="35000"/>
              </a:spcAft>
              <a:defRPr/>
            </a:pPr>
            <a:endParaRPr lang="en-GB" sz="1200" dirty="0" smtClean="0">
              <a:latin typeface="Arial Narrow" panose="020B0606020202030204" pitchFamily="34" charset="0"/>
            </a:endParaRPr>
          </a:p>
          <a:p>
            <a:pPr marL="457200" lvl="3" algn="ctr" defTabSz="466725">
              <a:lnSpc>
                <a:spcPct val="90000"/>
              </a:lnSpc>
              <a:spcAft>
                <a:spcPct val="35000"/>
              </a:spcAft>
              <a:defRPr/>
            </a:pPr>
            <a:endParaRPr lang="en-ZA" sz="1200" dirty="0">
              <a:latin typeface="Arial Narrow" panose="020B0606020202030204" pitchFamily="34" charset="0"/>
            </a:endParaRPr>
          </a:p>
        </p:txBody>
      </p:sp>
      <p:pic>
        <p:nvPicPr>
          <p:cNvPr id="23557" name="Content Placeholder 3"/>
          <p:cNvPicPr>
            <a:picLocks noGrp="1" noChangeAspect="1"/>
          </p:cNvPicPr>
          <p:nvPr>
            <p:ph sz="quarter" idx="1"/>
          </p:nvPr>
        </p:nvPicPr>
        <p:blipFill>
          <a:blip r:embed="rId3">
            <a:extLst>
              <a:ext uri="{28A0092B-C50C-407E-A947-70E740481C1C}">
                <a14:useLocalDpi xmlns:a14="http://schemas.microsoft.com/office/drawing/2010/main" xmlns="" val="0"/>
              </a:ext>
            </a:extLst>
          </a:blip>
          <a:srcRect/>
          <a:stretch>
            <a:fillRect/>
          </a:stretch>
        </p:blipFill>
        <p:spPr>
          <a:xfrm>
            <a:off x="349857" y="1609599"/>
            <a:ext cx="751028" cy="623887"/>
          </a:xfrm>
        </p:spPr>
      </p:pic>
    </p:spTree>
    <p:extLst>
      <p:ext uri="{BB962C8B-B14F-4D97-AF65-F5344CB8AC3E}">
        <p14:creationId xmlns:p14="http://schemas.microsoft.com/office/powerpoint/2010/main" xmlns="" val="225756717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536575" y="1555750"/>
            <a:ext cx="3816350" cy="749300"/>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6009" h="747379">
                <a:moveTo>
                  <a:pt x="3816009" y="747378"/>
                </a:moveTo>
                <a:lnTo>
                  <a:pt x="373689" y="747378"/>
                </a:lnTo>
                <a:lnTo>
                  <a:pt x="0" y="373689"/>
                </a:lnTo>
                <a:lnTo>
                  <a:pt x="373689" y="1"/>
                </a:lnTo>
                <a:lnTo>
                  <a:pt x="3816009" y="1"/>
                </a:lnTo>
                <a:lnTo>
                  <a:pt x="3816009" y="747378"/>
                </a:lnTo>
                <a:close/>
              </a:path>
            </a:pathLst>
          </a:custGeom>
          <a:solidFill>
            <a:srgbClr val="F2F7FC"/>
          </a:solidFill>
          <a:ln>
            <a:noFill/>
          </a:ln>
          <a:effectLst>
            <a:outerShdw blurRad="50800" dist="38100" dir="2700000" algn="tl" rotWithShape="0">
              <a:prstClr val="black">
                <a:alpha val="40000"/>
              </a:prstClr>
            </a:outerShdw>
          </a:effectLst>
        </p:spPr>
        <p:style>
          <a:lnRef idx="0">
            <a:scrgbClr r="0" g="0" b="0"/>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549090" tIns="53341" rIns="99568" bIns="53341" spcCol="1270" anchor="ctr"/>
          <a:lstStyle/>
          <a:p>
            <a:pPr marL="93663" algn="just" defTabSz="622300">
              <a:lnSpc>
                <a:spcPct val="90000"/>
              </a:lnSpc>
              <a:spcAft>
                <a:spcPct val="35000"/>
              </a:spcAft>
              <a:defRPr/>
            </a:pPr>
            <a:r>
              <a:rPr lang="en-US" sz="1350" b="1" dirty="0">
                <a:solidFill>
                  <a:schemeClr val="tx1"/>
                </a:solidFill>
                <a:latin typeface="Arial Narrow" panose="020B0606020202030204" pitchFamily="34" charset="0"/>
              </a:rPr>
              <a:t>58 037 </a:t>
            </a:r>
            <a:r>
              <a:rPr lang="en-US" sz="1350" dirty="0">
                <a:solidFill>
                  <a:schemeClr val="tx1"/>
                </a:solidFill>
                <a:latin typeface="Arial Narrow" panose="020B0606020202030204" pitchFamily="34" charset="0"/>
              </a:rPr>
              <a:t>cases were referred to the CCMA during the period under review, compared to </a:t>
            </a:r>
            <a:r>
              <a:rPr lang="en-US" sz="1350" b="1" dirty="0">
                <a:solidFill>
                  <a:schemeClr val="tx1"/>
                </a:solidFill>
                <a:latin typeface="Arial Narrow" panose="020B0606020202030204" pitchFamily="34" charset="0"/>
              </a:rPr>
              <a:t>48 664 </a:t>
            </a:r>
            <a:r>
              <a:rPr lang="en-US" sz="1350" dirty="0">
                <a:solidFill>
                  <a:schemeClr val="tx1"/>
                </a:solidFill>
                <a:latin typeface="Arial Narrow" panose="020B0606020202030204" pitchFamily="34" charset="0"/>
              </a:rPr>
              <a:t>cases</a:t>
            </a:r>
            <a:r>
              <a:rPr lang="en-US" sz="1350" b="1" dirty="0">
                <a:solidFill>
                  <a:schemeClr val="tx1"/>
                </a:solidFill>
                <a:latin typeface="Arial Narrow" panose="020B0606020202030204" pitchFamily="34" charset="0"/>
              </a:rPr>
              <a:t> </a:t>
            </a:r>
            <a:r>
              <a:rPr lang="en-US" sz="1350" dirty="0">
                <a:solidFill>
                  <a:schemeClr val="tx1"/>
                </a:solidFill>
                <a:latin typeface="Arial Narrow" panose="020B0606020202030204" pitchFamily="34" charset="0"/>
              </a:rPr>
              <a:t>in the 2018/19 financial year</a:t>
            </a:r>
          </a:p>
        </p:txBody>
      </p:sp>
      <p:sp>
        <p:nvSpPr>
          <p:cNvPr id="18" name="Oval 17"/>
          <p:cNvSpPr/>
          <p:nvPr/>
        </p:nvSpPr>
        <p:spPr>
          <a:xfrm>
            <a:off x="323510" y="1588448"/>
            <a:ext cx="684003" cy="684003"/>
          </a:xfrm>
          <a:prstGeom prst="ellipse">
            <a:avLst/>
          </a:prstGeom>
          <a:blipFill dpi="0" rotWithShape="1">
            <a:blip r:embed="rId3">
              <a:extLst>
                <a:ext uri="{28A0092B-C50C-407E-A947-70E740481C1C}">
                  <a14:useLocalDpi xmlns:a14="http://schemas.microsoft.com/office/drawing/2010/main" xmlns="" val="0"/>
                </a:ext>
              </a:extLst>
            </a:blip>
            <a:srcRect/>
            <a:stretch>
              <a:fillRect l="-4457" r="-4457"/>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9" name="Freeform 18"/>
          <p:cNvSpPr/>
          <p:nvPr/>
        </p:nvSpPr>
        <p:spPr>
          <a:xfrm>
            <a:off x="539750" y="2501900"/>
            <a:ext cx="3816350" cy="808038"/>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6009" h="747379">
                <a:moveTo>
                  <a:pt x="3816009" y="747378"/>
                </a:moveTo>
                <a:lnTo>
                  <a:pt x="373689" y="747378"/>
                </a:lnTo>
                <a:lnTo>
                  <a:pt x="0" y="373689"/>
                </a:lnTo>
                <a:lnTo>
                  <a:pt x="373689" y="1"/>
                </a:lnTo>
                <a:lnTo>
                  <a:pt x="3816009" y="1"/>
                </a:lnTo>
                <a:lnTo>
                  <a:pt x="3816009" y="747378"/>
                </a:lnTo>
                <a:close/>
              </a:path>
            </a:pathLst>
          </a:custGeom>
          <a:solidFill>
            <a:srgbClr val="F2F7FC"/>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549090" tIns="53341" rIns="99568" bIns="53339" spcCol="1270" anchor="ctr"/>
          <a:lstStyle/>
          <a:p>
            <a:pPr marL="93663" algn="just" defTabSz="622300">
              <a:lnSpc>
                <a:spcPct val="90000"/>
              </a:lnSpc>
              <a:spcAft>
                <a:spcPct val="35000"/>
              </a:spcAft>
              <a:defRPr/>
            </a:pPr>
            <a:r>
              <a:rPr lang="en-ZA" sz="1350" dirty="0">
                <a:solidFill>
                  <a:schemeClr val="tx1"/>
                </a:solidFill>
                <a:latin typeface="Arial Narrow" panose="020B0606020202030204" pitchFamily="34" charset="0"/>
              </a:rPr>
              <a:t>On average, the CCMA took </a:t>
            </a:r>
            <a:r>
              <a:rPr lang="en-ZA" sz="1350" b="1" dirty="0">
                <a:solidFill>
                  <a:schemeClr val="tx1"/>
                </a:solidFill>
                <a:latin typeface="Arial Narrow" panose="020B0606020202030204" pitchFamily="34" charset="0"/>
              </a:rPr>
              <a:t>23 days </a:t>
            </a:r>
            <a:r>
              <a:rPr lang="en-ZA" sz="1350" dirty="0">
                <a:solidFill>
                  <a:schemeClr val="tx1"/>
                </a:solidFill>
                <a:latin typeface="Arial Narrow" panose="020B0606020202030204" pitchFamily="34" charset="0"/>
              </a:rPr>
              <a:t>to deal with conciliation cases as compared to the  legislated target of </a:t>
            </a:r>
            <a:r>
              <a:rPr lang="en-ZA" sz="1350" b="1" dirty="0" smtClean="0">
                <a:solidFill>
                  <a:schemeClr val="tx1"/>
                </a:solidFill>
                <a:latin typeface="Arial Narrow" panose="020B0606020202030204" pitchFamily="34" charset="0"/>
              </a:rPr>
              <a:t>30 </a:t>
            </a:r>
            <a:r>
              <a:rPr lang="en-ZA" sz="1350" b="1" dirty="0">
                <a:solidFill>
                  <a:schemeClr val="tx1"/>
                </a:solidFill>
                <a:latin typeface="Arial Narrow" panose="020B0606020202030204" pitchFamily="34" charset="0"/>
              </a:rPr>
              <a:t>days</a:t>
            </a:r>
            <a:endParaRPr lang="en-US" sz="1350" b="1" dirty="0">
              <a:solidFill>
                <a:schemeClr val="tx1"/>
              </a:solidFill>
              <a:latin typeface="Arial Narrow" panose="020B0606020202030204" pitchFamily="34" charset="0"/>
            </a:endParaRPr>
          </a:p>
        </p:txBody>
      </p:sp>
      <p:sp>
        <p:nvSpPr>
          <p:cNvPr id="20" name="Oval 19"/>
          <p:cNvSpPr/>
          <p:nvPr/>
        </p:nvSpPr>
        <p:spPr>
          <a:xfrm>
            <a:off x="213499" y="2554508"/>
            <a:ext cx="684003" cy="684003"/>
          </a:xfrm>
          <a:prstGeom prst="ellipse">
            <a:avLst/>
          </a:prstGeom>
          <a:blipFill dpi="0" rotWithShape="1">
            <a:blip r:embed="rId4"/>
            <a:srcRect/>
            <a:stretch>
              <a:fillRect l="-22609" r="-22609"/>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1" name="Freeform 20"/>
          <p:cNvSpPr/>
          <p:nvPr/>
        </p:nvSpPr>
        <p:spPr>
          <a:xfrm>
            <a:off x="536575" y="4406900"/>
            <a:ext cx="3816350" cy="749300"/>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6009" h="747379">
                <a:moveTo>
                  <a:pt x="3816009" y="747378"/>
                </a:moveTo>
                <a:lnTo>
                  <a:pt x="373689" y="747378"/>
                </a:lnTo>
                <a:lnTo>
                  <a:pt x="0" y="373689"/>
                </a:lnTo>
                <a:lnTo>
                  <a:pt x="373689" y="1"/>
                </a:lnTo>
                <a:lnTo>
                  <a:pt x="3816009" y="1"/>
                </a:lnTo>
                <a:lnTo>
                  <a:pt x="3816009" y="747378"/>
                </a:lnTo>
                <a:close/>
              </a:path>
            </a:pathLst>
          </a:custGeom>
          <a:solidFill>
            <a:srgbClr val="F2F7FC"/>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549090" tIns="53341" rIns="99568" bIns="53340" spcCol="1270" anchor="ctr"/>
          <a:lstStyle/>
          <a:p>
            <a:pPr algn="just" defTabSz="622300">
              <a:lnSpc>
                <a:spcPct val="90000"/>
              </a:lnSpc>
              <a:spcAft>
                <a:spcPct val="35000"/>
              </a:spcAft>
              <a:defRPr/>
            </a:pPr>
            <a:r>
              <a:rPr lang="en-ZA" sz="1350" dirty="0">
                <a:solidFill>
                  <a:schemeClr val="tx1"/>
                </a:solidFill>
                <a:latin typeface="Arial Narrow" panose="020B0606020202030204" pitchFamily="34" charset="0"/>
              </a:rPr>
              <a:t>The CCMA settled </a:t>
            </a:r>
            <a:r>
              <a:rPr lang="en-ZA" sz="1350" b="1" dirty="0">
                <a:solidFill>
                  <a:schemeClr val="tx1"/>
                </a:solidFill>
                <a:latin typeface="Arial Narrow" panose="020B0606020202030204" pitchFamily="34" charset="0"/>
              </a:rPr>
              <a:t>78% </a:t>
            </a:r>
            <a:r>
              <a:rPr lang="en-ZA" sz="1350" dirty="0">
                <a:solidFill>
                  <a:schemeClr val="tx1"/>
                </a:solidFill>
                <a:latin typeface="Arial Narrow" panose="020B0606020202030204" pitchFamily="34" charset="0"/>
              </a:rPr>
              <a:t>(36 out of 46</a:t>
            </a:r>
            <a:r>
              <a:rPr lang="en-ZA" sz="1350" b="1" dirty="0">
                <a:solidFill>
                  <a:schemeClr val="tx1"/>
                </a:solidFill>
                <a:latin typeface="Arial Narrow" panose="020B0606020202030204" pitchFamily="34" charset="0"/>
              </a:rPr>
              <a:t>)</a:t>
            </a:r>
            <a:r>
              <a:rPr lang="en-ZA" sz="1350" dirty="0">
                <a:solidFill>
                  <a:schemeClr val="tx1"/>
                </a:solidFill>
                <a:latin typeface="Arial Narrow" panose="020B0606020202030204" pitchFamily="34" charset="0"/>
              </a:rPr>
              <a:t> public interest matters (Section 150)</a:t>
            </a:r>
            <a:endParaRPr lang="en-US" sz="1350" dirty="0">
              <a:solidFill>
                <a:schemeClr val="tx1"/>
              </a:solidFill>
              <a:latin typeface="Arial Narrow" panose="020B0606020202030204" pitchFamily="34" charset="0"/>
            </a:endParaRPr>
          </a:p>
        </p:txBody>
      </p:sp>
      <p:sp>
        <p:nvSpPr>
          <p:cNvPr id="22" name="Oval 21"/>
          <p:cNvSpPr/>
          <p:nvPr/>
        </p:nvSpPr>
        <p:spPr>
          <a:xfrm>
            <a:off x="290773" y="4363132"/>
            <a:ext cx="684003" cy="684003"/>
          </a:xfrm>
          <a:prstGeom prst="ellipse">
            <a:avLst/>
          </a:prstGeom>
          <a:blipFill dpi="0" rotWithShape="1">
            <a:blip r:embed="rId5"/>
            <a:srcRect/>
            <a:stretch>
              <a:fillRect l="1593" t="1593" r="1593" b="1593"/>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3" name="Freeform 22"/>
          <p:cNvSpPr/>
          <p:nvPr/>
        </p:nvSpPr>
        <p:spPr>
          <a:xfrm>
            <a:off x="536575" y="5351463"/>
            <a:ext cx="3816350" cy="747712"/>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6009" h="747379">
                <a:moveTo>
                  <a:pt x="3816009" y="747378"/>
                </a:moveTo>
                <a:lnTo>
                  <a:pt x="373689" y="747378"/>
                </a:lnTo>
                <a:lnTo>
                  <a:pt x="0" y="373689"/>
                </a:lnTo>
                <a:lnTo>
                  <a:pt x="373689" y="1"/>
                </a:lnTo>
                <a:lnTo>
                  <a:pt x="3816009" y="1"/>
                </a:lnTo>
                <a:lnTo>
                  <a:pt x="3816009" y="747378"/>
                </a:lnTo>
                <a:close/>
              </a:path>
            </a:pathLst>
          </a:custGeom>
          <a:solidFill>
            <a:srgbClr val="F2F7FC"/>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549090" tIns="53341" rIns="99568" bIns="53340" spcCol="1270" anchor="ctr"/>
          <a:lstStyle/>
          <a:p>
            <a:pPr algn="just" defTabSz="622300">
              <a:lnSpc>
                <a:spcPct val="90000"/>
              </a:lnSpc>
              <a:spcAft>
                <a:spcPct val="35000"/>
              </a:spcAft>
              <a:defRPr/>
            </a:pPr>
            <a:r>
              <a:rPr lang="en-ZA" sz="1350" dirty="0">
                <a:solidFill>
                  <a:schemeClr val="tx1"/>
                </a:solidFill>
                <a:latin typeface="Arial Narrow" panose="020B0606020202030204" pitchFamily="34" charset="0"/>
              </a:rPr>
              <a:t>The CCMA settlement rate</a:t>
            </a:r>
            <a:r>
              <a:rPr lang="en-ZA" sz="1350" b="1" dirty="0">
                <a:solidFill>
                  <a:schemeClr val="tx1"/>
                </a:solidFill>
                <a:latin typeface="Arial Narrow" panose="020B0606020202030204" pitchFamily="34" charset="0"/>
              </a:rPr>
              <a:t> </a:t>
            </a:r>
            <a:r>
              <a:rPr lang="en-ZA" sz="1350" dirty="0">
                <a:solidFill>
                  <a:schemeClr val="tx1"/>
                </a:solidFill>
                <a:latin typeface="Arial Narrow" panose="020B0606020202030204" pitchFamily="34" charset="0"/>
              </a:rPr>
              <a:t>for the period under review is </a:t>
            </a:r>
            <a:r>
              <a:rPr lang="en-ZA" sz="1350" b="1" dirty="0">
                <a:solidFill>
                  <a:schemeClr val="tx1"/>
                </a:solidFill>
                <a:latin typeface="Arial Narrow" panose="020B0606020202030204" pitchFamily="34" charset="0"/>
              </a:rPr>
              <a:t>77%</a:t>
            </a:r>
            <a:endParaRPr lang="en-US" sz="1350" b="1" dirty="0">
              <a:solidFill>
                <a:schemeClr val="tx1"/>
              </a:solidFill>
              <a:latin typeface="Arial Narrow" panose="020B0606020202030204" pitchFamily="34" charset="0"/>
            </a:endParaRPr>
          </a:p>
        </p:txBody>
      </p:sp>
      <p:sp>
        <p:nvSpPr>
          <p:cNvPr id="24" name="Oval 23"/>
          <p:cNvSpPr/>
          <p:nvPr/>
        </p:nvSpPr>
        <p:spPr>
          <a:xfrm>
            <a:off x="296863" y="5414963"/>
            <a:ext cx="684212" cy="684212"/>
          </a:xfrm>
          <a:prstGeom prst="ellipse">
            <a:avLst/>
          </a:prstGeom>
          <a:blipFill>
            <a:blip r:embed="rId6" cstate="print">
              <a:extLst>
                <a:ext uri="{28A0092B-C50C-407E-A947-70E740481C1C}">
                  <a14:useLocalDpi xmlns:a14="http://schemas.microsoft.com/office/drawing/2010/main" xmlns="" val="0"/>
                </a:ext>
              </a:extLst>
            </a:blip>
            <a:srcRect/>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5" name="Freeform 24"/>
          <p:cNvSpPr/>
          <p:nvPr/>
        </p:nvSpPr>
        <p:spPr>
          <a:xfrm>
            <a:off x="5000625" y="2379663"/>
            <a:ext cx="3965575" cy="808037"/>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6009" h="747379">
                <a:moveTo>
                  <a:pt x="3816009" y="747378"/>
                </a:moveTo>
                <a:lnTo>
                  <a:pt x="373689" y="747378"/>
                </a:lnTo>
                <a:lnTo>
                  <a:pt x="0" y="373689"/>
                </a:lnTo>
                <a:lnTo>
                  <a:pt x="373689" y="1"/>
                </a:lnTo>
                <a:lnTo>
                  <a:pt x="3816009" y="1"/>
                </a:lnTo>
                <a:lnTo>
                  <a:pt x="3816009" y="747378"/>
                </a:lnTo>
                <a:close/>
              </a:path>
            </a:pathLst>
          </a:custGeom>
          <a:solidFill>
            <a:srgbClr val="F2F7FC"/>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549090" tIns="53341" rIns="99569" bIns="53340" spcCol="1270" anchor="ctr"/>
          <a:lstStyle/>
          <a:p>
            <a:pPr algn="just" defTabSz="622300">
              <a:lnSpc>
                <a:spcPct val="90000"/>
              </a:lnSpc>
              <a:spcAft>
                <a:spcPct val="35000"/>
              </a:spcAft>
              <a:defRPr/>
            </a:pPr>
            <a:r>
              <a:rPr lang="en-ZA" sz="1350" b="1" dirty="0">
                <a:solidFill>
                  <a:schemeClr val="tx1"/>
                </a:solidFill>
                <a:latin typeface="Arial Narrow" panose="020B0606020202030204" pitchFamily="34" charset="0"/>
              </a:rPr>
              <a:t>23 262 </a:t>
            </a:r>
            <a:r>
              <a:rPr lang="en-ZA" sz="1350" dirty="0">
                <a:latin typeface="Arial Narrow" panose="020B0606020202030204" pitchFamily="34" charset="0"/>
              </a:rPr>
              <a:t>people were capacitated to better understand the law and their rights through the outreach activities conducted</a:t>
            </a:r>
          </a:p>
        </p:txBody>
      </p:sp>
      <p:sp>
        <p:nvSpPr>
          <p:cNvPr id="26" name="Oval 25"/>
          <p:cNvSpPr/>
          <p:nvPr/>
        </p:nvSpPr>
        <p:spPr>
          <a:xfrm>
            <a:off x="4633222" y="2355996"/>
            <a:ext cx="684003" cy="684003"/>
          </a:xfrm>
          <a:prstGeom prst="ellipse">
            <a:avLst/>
          </a:prstGeom>
          <a:blipFill dpi="0" rotWithShape="1">
            <a:blip r:embed="rId7" cstate="print">
              <a:extLst>
                <a:ext uri="{28A0092B-C50C-407E-A947-70E740481C1C}">
                  <a14:useLocalDpi xmlns:a14="http://schemas.microsoft.com/office/drawing/2010/main" xmlns="" val="0"/>
                </a:ext>
              </a:extLst>
            </a:blip>
            <a:srcRect/>
            <a:stretch>
              <a:fillRect l="1593" t="13695" r="1593" b="13695"/>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 name="Freeform 3"/>
          <p:cNvSpPr/>
          <p:nvPr/>
        </p:nvSpPr>
        <p:spPr>
          <a:xfrm>
            <a:off x="4983163" y="1587500"/>
            <a:ext cx="3968750" cy="749300"/>
          </a:xfrm>
          <a:custGeom>
            <a:avLst/>
            <a:gdLst>
              <a:gd name="connsiteX0" fmla="*/ 0 w 3934994"/>
              <a:gd name="connsiteY0" fmla="*/ 0 h 796209"/>
              <a:gd name="connsiteX1" fmla="*/ 3536890 w 3934994"/>
              <a:gd name="connsiteY1" fmla="*/ 0 h 796209"/>
              <a:gd name="connsiteX2" fmla="*/ 3934994 w 3934994"/>
              <a:gd name="connsiteY2" fmla="*/ 398105 h 796209"/>
              <a:gd name="connsiteX3" fmla="*/ 3536890 w 3934994"/>
              <a:gd name="connsiteY3" fmla="*/ 796209 h 796209"/>
              <a:gd name="connsiteX4" fmla="*/ 0 w 3934994"/>
              <a:gd name="connsiteY4" fmla="*/ 796209 h 796209"/>
              <a:gd name="connsiteX5" fmla="*/ 0 w 3934994"/>
              <a:gd name="connsiteY5" fmla="*/ 0 h 79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4994" h="796209">
                <a:moveTo>
                  <a:pt x="3934994" y="796208"/>
                </a:moveTo>
                <a:lnTo>
                  <a:pt x="398104" y="796208"/>
                </a:lnTo>
                <a:lnTo>
                  <a:pt x="0" y="398104"/>
                </a:lnTo>
                <a:lnTo>
                  <a:pt x="398104" y="1"/>
                </a:lnTo>
                <a:lnTo>
                  <a:pt x="3934994" y="1"/>
                </a:lnTo>
                <a:lnTo>
                  <a:pt x="3934994" y="796208"/>
                </a:lnTo>
                <a:close/>
              </a:path>
            </a:pathLst>
          </a:custGeom>
          <a:solidFill>
            <a:srgbClr val="F2F7FC"/>
          </a:solid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lIns="445171" tIns="53341" rIns="99568" bIns="53341" spcCol="1270" anchor="ctr"/>
          <a:lstStyle/>
          <a:p>
            <a:pPr marL="93663" algn="just" defTabSz="622300">
              <a:lnSpc>
                <a:spcPct val="90000"/>
              </a:lnSpc>
              <a:spcAft>
                <a:spcPct val="35000"/>
              </a:spcAft>
              <a:defRPr/>
            </a:pPr>
            <a:r>
              <a:rPr lang="en-US" sz="1350" dirty="0">
                <a:solidFill>
                  <a:schemeClr val="tx1"/>
                </a:solidFill>
                <a:latin typeface="Arial Narrow" panose="020B0606020202030204" pitchFamily="34" charset="0"/>
              </a:rPr>
              <a:t>The CCMA conducted </a:t>
            </a:r>
            <a:r>
              <a:rPr lang="en-US" sz="1350" b="1" dirty="0">
                <a:solidFill>
                  <a:schemeClr val="tx1"/>
                </a:solidFill>
                <a:latin typeface="Arial Narrow" panose="020B0606020202030204" pitchFamily="34" charset="0"/>
              </a:rPr>
              <a:t>514</a:t>
            </a:r>
            <a:r>
              <a:rPr lang="en-US" sz="1350" dirty="0">
                <a:solidFill>
                  <a:schemeClr val="tx1"/>
                </a:solidFill>
                <a:latin typeface="Arial Narrow" panose="020B0606020202030204" pitchFamily="34" charset="0"/>
              </a:rPr>
              <a:t> outreach services  (inclusive of awareness raising activities, capacity building activities and social justice blockages activities</a:t>
            </a:r>
          </a:p>
        </p:txBody>
      </p:sp>
      <p:sp>
        <p:nvSpPr>
          <p:cNvPr id="5" name="Oval 4"/>
          <p:cNvSpPr/>
          <p:nvPr/>
        </p:nvSpPr>
        <p:spPr>
          <a:xfrm>
            <a:off x="4530188" y="1630225"/>
            <a:ext cx="683998" cy="683998"/>
          </a:xfrm>
          <a:prstGeom prst="ellipse">
            <a:avLst/>
          </a:prstGeom>
          <a:blipFill>
            <a:blip r:embed="rId8"/>
            <a:srcRect/>
            <a:stretch>
              <a:fillRect l="-3000" r="-3000"/>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8" name="Freeform 7"/>
          <p:cNvSpPr/>
          <p:nvPr/>
        </p:nvSpPr>
        <p:spPr>
          <a:xfrm>
            <a:off x="4938713" y="3259138"/>
            <a:ext cx="4040187" cy="762000"/>
          </a:xfrm>
          <a:custGeom>
            <a:avLst/>
            <a:gdLst>
              <a:gd name="connsiteX0" fmla="*/ 0 w 3934802"/>
              <a:gd name="connsiteY0" fmla="*/ 0 h 796209"/>
              <a:gd name="connsiteX1" fmla="*/ 3536698 w 3934802"/>
              <a:gd name="connsiteY1" fmla="*/ 0 h 796209"/>
              <a:gd name="connsiteX2" fmla="*/ 3934802 w 3934802"/>
              <a:gd name="connsiteY2" fmla="*/ 398105 h 796209"/>
              <a:gd name="connsiteX3" fmla="*/ 3536698 w 3934802"/>
              <a:gd name="connsiteY3" fmla="*/ 796209 h 796209"/>
              <a:gd name="connsiteX4" fmla="*/ 0 w 3934802"/>
              <a:gd name="connsiteY4" fmla="*/ 796209 h 796209"/>
              <a:gd name="connsiteX5" fmla="*/ 0 w 3934802"/>
              <a:gd name="connsiteY5" fmla="*/ 0 h 79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4802" h="796209">
                <a:moveTo>
                  <a:pt x="3934802" y="796208"/>
                </a:moveTo>
                <a:lnTo>
                  <a:pt x="398104" y="796208"/>
                </a:lnTo>
                <a:lnTo>
                  <a:pt x="0" y="398104"/>
                </a:lnTo>
                <a:lnTo>
                  <a:pt x="398104" y="1"/>
                </a:lnTo>
                <a:lnTo>
                  <a:pt x="3934802" y="1"/>
                </a:lnTo>
                <a:lnTo>
                  <a:pt x="3934802" y="796208"/>
                </a:lnTo>
                <a:close/>
              </a:path>
            </a:pathLst>
          </a:custGeom>
          <a:solidFill>
            <a:srgbClr val="F2F7FC"/>
          </a:solid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lIns="445171" tIns="53341" rIns="99568" bIns="53340" spcCol="1270" anchor="ctr"/>
          <a:lstStyle/>
          <a:p>
            <a:pPr marL="177800" algn="just" defTabSz="622300">
              <a:lnSpc>
                <a:spcPct val="90000"/>
              </a:lnSpc>
              <a:spcAft>
                <a:spcPct val="35000"/>
              </a:spcAft>
              <a:defRPr/>
            </a:pPr>
            <a:r>
              <a:rPr lang="en-US" sz="1350" b="1" dirty="0">
                <a:solidFill>
                  <a:schemeClr val="tx1"/>
                </a:solidFill>
                <a:latin typeface="Arial Narrow" panose="020B0606020202030204" pitchFamily="34" charset="0"/>
              </a:rPr>
              <a:t>42%</a:t>
            </a:r>
            <a:r>
              <a:rPr lang="en-US" sz="1350" dirty="0">
                <a:solidFill>
                  <a:schemeClr val="tx1"/>
                </a:solidFill>
                <a:latin typeface="Arial Narrow" panose="020B0606020202030204" pitchFamily="34" charset="0"/>
              </a:rPr>
              <a:t> of jobs (</a:t>
            </a:r>
            <a:r>
              <a:rPr lang="en-ZA" sz="1350" dirty="0">
                <a:solidFill>
                  <a:srgbClr val="000000"/>
                </a:solidFill>
                <a:latin typeface="Arial Narrow" panose="020B0606020202030204" pitchFamily="34" charset="0"/>
              </a:rPr>
              <a:t>9 559 </a:t>
            </a:r>
            <a:r>
              <a:rPr lang="en-US" sz="1350" dirty="0">
                <a:solidFill>
                  <a:schemeClr val="tx1"/>
                </a:solidFill>
                <a:latin typeface="Arial Narrow" panose="020B0606020202030204" pitchFamily="34" charset="0"/>
              </a:rPr>
              <a:t>out of </a:t>
            </a:r>
            <a:r>
              <a:rPr lang="en-ZA" sz="1350" dirty="0">
                <a:solidFill>
                  <a:srgbClr val="000000"/>
                </a:solidFill>
                <a:latin typeface="Arial Narrow" panose="020B0606020202030204" pitchFamily="34" charset="0"/>
              </a:rPr>
              <a:t>22 558 </a:t>
            </a:r>
            <a:r>
              <a:rPr lang="en-US" sz="1350" dirty="0">
                <a:solidFill>
                  <a:schemeClr val="tx1"/>
                </a:solidFill>
                <a:latin typeface="Arial Narrow" panose="020B0606020202030204" pitchFamily="34" charset="0"/>
              </a:rPr>
              <a:t>jobs at stake)  were saved compared to employees facing retrenchments (cases referred to the CCMA) </a:t>
            </a:r>
          </a:p>
        </p:txBody>
      </p:sp>
      <p:sp>
        <p:nvSpPr>
          <p:cNvPr id="9" name="Oval 8"/>
          <p:cNvSpPr/>
          <p:nvPr/>
        </p:nvSpPr>
        <p:spPr>
          <a:xfrm>
            <a:off x="4598894" y="3275071"/>
            <a:ext cx="683998" cy="683998"/>
          </a:xfrm>
          <a:prstGeom prst="ellipse">
            <a:avLst/>
          </a:prstGeom>
          <a:blipFill dpi="0" rotWithShape="1">
            <a:blip r:embed="rId9" cstate="print">
              <a:extLst>
                <a:ext uri="{28A0092B-C50C-407E-A947-70E740481C1C}">
                  <a14:useLocalDpi xmlns:a14="http://schemas.microsoft.com/office/drawing/2010/main" xmlns="" val="0"/>
                </a:ext>
              </a:extLst>
            </a:blip>
            <a:srcRect/>
            <a:stretch>
              <a:fillRect l="-28106" t="19625" r="-28106" b="19625"/>
            </a:stretch>
          </a:blipFill>
          <a:ln w="3175">
            <a:solidFill>
              <a:schemeClr val="bg1"/>
            </a:solid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4" name="Freeform 13"/>
          <p:cNvSpPr/>
          <p:nvPr/>
        </p:nvSpPr>
        <p:spPr>
          <a:xfrm>
            <a:off x="4970463" y="5500688"/>
            <a:ext cx="4008437" cy="881062"/>
          </a:xfrm>
          <a:custGeom>
            <a:avLst/>
            <a:gdLst>
              <a:gd name="connsiteX0" fmla="*/ 0 w 3934802"/>
              <a:gd name="connsiteY0" fmla="*/ 0 h 796209"/>
              <a:gd name="connsiteX1" fmla="*/ 3536698 w 3934802"/>
              <a:gd name="connsiteY1" fmla="*/ 0 h 796209"/>
              <a:gd name="connsiteX2" fmla="*/ 3934802 w 3934802"/>
              <a:gd name="connsiteY2" fmla="*/ 398105 h 796209"/>
              <a:gd name="connsiteX3" fmla="*/ 3536698 w 3934802"/>
              <a:gd name="connsiteY3" fmla="*/ 796209 h 796209"/>
              <a:gd name="connsiteX4" fmla="*/ 0 w 3934802"/>
              <a:gd name="connsiteY4" fmla="*/ 796209 h 796209"/>
              <a:gd name="connsiteX5" fmla="*/ 0 w 3934802"/>
              <a:gd name="connsiteY5" fmla="*/ 0 h 79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4802" h="796209">
                <a:moveTo>
                  <a:pt x="3934802" y="796208"/>
                </a:moveTo>
                <a:lnTo>
                  <a:pt x="398104" y="796208"/>
                </a:lnTo>
                <a:lnTo>
                  <a:pt x="0" y="398104"/>
                </a:lnTo>
                <a:lnTo>
                  <a:pt x="398104" y="1"/>
                </a:lnTo>
                <a:lnTo>
                  <a:pt x="3934802" y="1"/>
                </a:lnTo>
                <a:lnTo>
                  <a:pt x="3934802" y="796208"/>
                </a:lnTo>
                <a:close/>
              </a:path>
            </a:pathLst>
          </a:custGeom>
          <a:solidFill>
            <a:srgbClr val="F2F7FC"/>
          </a:solid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lIns="445171" tIns="53341" rIns="99569" bIns="53340" spcCol="1270" anchor="ctr"/>
          <a:lstStyle/>
          <a:p>
            <a:pPr marL="93663" defTabSz="622300">
              <a:lnSpc>
                <a:spcPct val="90000"/>
              </a:lnSpc>
              <a:spcAft>
                <a:spcPct val="35000"/>
              </a:spcAft>
              <a:defRPr/>
            </a:pPr>
            <a:r>
              <a:rPr lang="en-US" sz="1200" dirty="0">
                <a:solidFill>
                  <a:schemeClr val="tx1"/>
                </a:solidFill>
                <a:latin typeface="Arial Narrow" panose="020B0606020202030204" pitchFamily="34" charset="0"/>
              </a:rPr>
              <a:t>The CCMA received </a:t>
            </a:r>
            <a:r>
              <a:rPr lang="en-US" sz="1200" b="1" dirty="0">
                <a:solidFill>
                  <a:schemeClr val="tx1"/>
                </a:solidFill>
                <a:latin typeface="Arial Narrow" panose="020B0606020202030204" pitchFamily="34" charset="0"/>
              </a:rPr>
              <a:t>133 </a:t>
            </a:r>
            <a:r>
              <a:rPr lang="en-ZA" sz="1200" dirty="0">
                <a:solidFill>
                  <a:schemeClr val="tx1"/>
                </a:solidFill>
                <a:latin typeface="Arial Narrow" panose="020B0606020202030204" pitchFamily="34" charset="0"/>
              </a:rPr>
              <a:t>complaints during the period under review, compared to </a:t>
            </a:r>
            <a:r>
              <a:rPr lang="en-ZA" sz="1200" b="1" dirty="0">
                <a:solidFill>
                  <a:schemeClr val="tx1"/>
                </a:solidFill>
                <a:latin typeface="Arial Narrow" panose="020B0606020202030204" pitchFamily="34" charset="0"/>
              </a:rPr>
              <a:t>100</a:t>
            </a:r>
            <a:r>
              <a:rPr lang="en-ZA" sz="1200" dirty="0">
                <a:solidFill>
                  <a:schemeClr val="tx1"/>
                </a:solidFill>
                <a:latin typeface="Arial Narrow" panose="020B0606020202030204" pitchFamily="34" charset="0"/>
              </a:rPr>
              <a:t> complaints received in the second quarter of 2018/19 financial year. Out of the 133 cases received, </a:t>
            </a:r>
            <a:r>
              <a:rPr lang="en-ZA" sz="1200" b="1" dirty="0">
                <a:solidFill>
                  <a:schemeClr val="tx1"/>
                </a:solidFill>
                <a:latin typeface="Arial Narrow" panose="020B0606020202030204" pitchFamily="34" charset="0"/>
              </a:rPr>
              <a:t>130</a:t>
            </a:r>
            <a:r>
              <a:rPr lang="en-ZA" sz="1200" dirty="0">
                <a:solidFill>
                  <a:schemeClr val="tx1"/>
                </a:solidFill>
                <a:latin typeface="Arial Narrow" panose="020B0606020202030204" pitchFamily="34" charset="0"/>
              </a:rPr>
              <a:t> were investigated and responded to, and </a:t>
            </a:r>
            <a:r>
              <a:rPr lang="en-ZA" sz="1200" b="1" dirty="0">
                <a:solidFill>
                  <a:schemeClr val="tx1"/>
                </a:solidFill>
                <a:latin typeface="Arial Narrow" panose="020B0606020202030204" pitchFamily="34" charset="0"/>
              </a:rPr>
              <a:t>3 </a:t>
            </a:r>
            <a:r>
              <a:rPr lang="en-ZA" sz="1200" dirty="0">
                <a:solidFill>
                  <a:schemeClr val="tx1"/>
                </a:solidFill>
                <a:latin typeface="Arial Narrow" panose="020B0606020202030204" pitchFamily="34" charset="0"/>
              </a:rPr>
              <a:t>are pending investigations</a:t>
            </a:r>
          </a:p>
        </p:txBody>
      </p:sp>
      <p:sp>
        <p:nvSpPr>
          <p:cNvPr id="15" name="Oval 14"/>
          <p:cNvSpPr/>
          <p:nvPr/>
        </p:nvSpPr>
        <p:spPr>
          <a:xfrm>
            <a:off x="4458744" y="5529599"/>
            <a:ext cx="683998" cy="683998"/>
          </a:xfrm>
          <a:prstGeom prst="ellipse">
            <a:avLst/>
          </a:prstGeom>
          <a:blipFill dpi="0" rotWithShape="1">
            <a:blip r:embed="rId10">
              <a:extLst>
                <a:ext uri="{28A0092B-C50C-407E-A947-70E740481C1C}">
                  <a14:useLocalDpi xmlns:a14="http://schemas.microsoft.com/office/drawing/2010/main" xmlns="" val="0"/>
                </a:ext>
              </a:extLst>
            </a:blip>
            <a:srcRect/>
            <a:stretch>
              <a:fillRect l="-2091" r="-2091"/>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7" name="Title 2"/>
          <p:cNvSpPr>
            <a:spLocks noGrp="1"/>
          </p:cNvSpPr>
          <p:nvPr>
            <p:ph type="title"/>
          </p:nvPr>
        </p:nvSpPr>
        <p:spPr>
          <a:xfrm>
            <a:off x="1074644" y="236776"/>
            <a:ext cx="7048500" cy="909443"/>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lstStyle/>
          <a:p>
            <a:pPr eaLnBrk="1" hangingPunct="1">
              <a:defRPr/>
            </a:pPr>
            <a:r>
              <a:rPr lang="en-ZA" sz="2000" b="1" dirty="0" smtClean="0"/>
              <a:t>THE CCMA IS MAKING A DIFFERENCE</a:t>
            </a:r>
            <a:br>
              <a:rPr lang="en-ZA" sz="2000" b="1" dirty="0" smtClean="0"/>
            </a:br>
            <a:r>
              <a:rPr lang="en-ZA" sz="2000" b="1" dirty="0" smtClean="0"/>
              <a:t>2019/20 QUARTER 2 DASHBOARD</a:t>
            </a:r>
            <a:br>
              <a:rPr lang="en-ZA" sz="2000" b="1" dirty="0" smtClean="0"/>
            </a:br>
            <a:r>
              <a:rPr lang="en-ZA" sz="1800" b="1" dirty="0" smtClean="0"/>
              <a:t>1 JULY 2019 – 30 SEPTEMBER 2019</a:t>
            </a:r>
            <a:endParaRPr lang="en-ZA" sz="1800" b="1" dirty="0"/>
          </a:p>
        </p:txBody>
      </p:sp>
      <p:sp>
        <p:nvSpPr>
          <p:cNvPr id="27" name="Freeform 26"/>
          <p:cNvSpPr/>
          <p:nvPr/>
        </p:nvSpPr>
        <p:spPr>
          <a:xfrm>
            <a:off x="539750" y="3513138"/>
            <a:ext cx="3813175" cy="733425"/>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6009" h="747379">
                <a:moveTo>
                  <a:pt x="3816009" y="747378"/>
                </a:moveTo>
                <a:lnTo>
                  <a:pt x="373689" y="747378"/>
                </a:lnTo>
                <a:lnTo>
                  <a:pt x="0" y="373689"/>
                </a:lnTo>
                <a:lnTo>
                  <a:pt x="373689" y="1"/>
                </a:lnTo>
                <a:lnTo>
                  <a:pt x="3816009" y="1"/>
                </a:lnTo>
                <a:lnTo>
                  <a:pt x="3816009" y="747378"/>
                </a:lnTo>
                <a:close/>
              </a:path>
            </a:pathLst>
          </a:custGeom>
          <a:solidFill>
            <a:srgbClr val="F2F7FC"/>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549090" tIns="53341" rIns="99568" bIns="53339" spcCol="1270" anchor="ctr"/>
          <a:lstStyle/>
          <a:p>
            <a:pPr marL="93663" algn="just" defTabSz="622300">
              <a:lnSpc>
                <a:spcPct val="90000"/>
              </a:lnSpc>
              <a:spcAft>
                <a:spcPct val="35000"/>
              </a:spcAft>
              <a:defRPr/>
            </a:pPr>
            <a:r>
              <a:rPr lang="en-ZA" sz="1350" dirty="0">
                <a:solidFill>
                  <a:schemeClr val="tx1"/>
                </a:solidFill>
                <a:latin typeface="Arial Narrow" panose="020B0606020202030204" pitchFamily="34" charset="0"/>
              </a:rPr>
              <a:t>On average, the CCMA took </a:t>
            </a:r>
            <a:r>
              <a:rPr lang="en-ZA" sz="1350" b="1" dirty="0">
                <a:solidFill>
                  <a:schemeClr val="tx1"/>
                </a:solidFill>
                <a:latin typeface="Arial Narrow" panose="020B0606020202030204" pitchFamily="34" charset="0"/>
              </a:rPr>
              <a:t>54 days </a:t>
            </a:r>
            <a:r>
              <a:rPr lang="en-ZA" sz="1350" dirty="0">
                <a:solidFill>
                  <a:schemeClr val="tx1"/>
                </a:solidFill>
                <a:latin typeface="Arial Narrow" panose="020B0606020202030204" pitchFamily="34" charset="0"/>
              </a:rPr>
              <a:t>to deal with arbitration cases against a target of </a:t>
            </a:r>
            <a:r>
              <a:rPr lang="en-ZA" sz="1350" b="1" dirty="0">
                <a:solidFill>
                  <a:schemeClr val="tx1"/>
                </a:solidFill>
                <a:latin typeface="Arial Narrow" panose="020B0606020202030204" pitchFamily="34" charset="0"/>
              </a:rPr>
              <a:t>60 days</a:t>
            </a:r>
            <a:endParaRPr lang="en-US" sz="1350" b="1" dirty="0">
              <a:solidFill>
                <a:schemeClr val="tx1"/>
              </a:solidFill>
              <a:latin typeface="Arial Narrow" panose="020B0606020202030204" pitchFamily="34" charset="0"/>
            </a:endParaRPr>
          </a:p>
        </p:txBody>
      </p:sp>
      <p:sp>
        <p:nvSpPr>
          <p:cNvPr id="28" name="Oval 27"/>
          <p:cNvSpPr/>
          <p:nvPr/>
        </p:nvSpPr>
        <p:spPr>
          <a:xfrm>
            <a:off x="237110" y="3531155"/>
            <a:ext cx="684003" cy="684003"/>
          </a:xfrm>
          <a:prstGeom prst="ellipse">
            <a:avLst/>
          </a:prstGeom>
          <a:blipFill dpi="0" rotWithShape="1">
            <a:blip r:embed="rId4"/>
            <a:srcRect/>
            <a:stretch>
              <a:fillRect l="-22609" r="-22609"/>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5399" name="TextBox 1"/>
          <p:cNvSpPr txBox="1">
            <a:spLocks noChangeArrowheads="1"/>
          </p:cNvSpPr>
          <p:nvPr/>
        </p:nvSpPr>
        <p:spPr bwMode="auto">
          <a:xfrm>
            <a:off x="2820988" y="6350000"/>
            <a:ext cx="264001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algn="ctr"/>
            <a:r>
              <a:rPr lang="en-ZA" altLang="en-US" b="1">
                <a:solidFill>
                  <a:schemeClr val="bg1"/>
                </a:solidFill>
              </a:rPr>
              <a:t>DASHBOARD</a:t>
            </a:r>
          </a:p>
        </p:txBody>
      </p:sp>
      <p:sp>
        <p:nvSpPr>
          <p:cNvPr id="29" name="Freeform 28"/>
          <p:cNvSpPr/>
          <p:nvPr/>
        </p:nvSpPr>
        <p:spPr>
          <a:xfrm>
            <a:off x="5000625" y="4083050"/>
            <a:ext cx="3978275" cy="1312863"/>
          </a:xfrm>
          <a:custGeom>
            <a:avLst/>
            <a:gdLst>
              <a:gd name="connsiteX0" fmla="*/ 0 w 3934802"/>
              <a:gd name="connsiteY0" fmla="*/ 0 h 796209"/>
              <a:gd name="connsiteX1" fmla="*/ 3536698 w 3934802"/>
              <a:gd name="connsiteY1" fmla="*/ 0 h 796209"/>
              <a:gd name="connsiteX2" fmla="*/ 3934802 w 3934802"/>
              <a:gd name="connsiteY2" fmla="*/ 398105 h 796209"/>
              <a:gd name="connsiteX3" fmla="*/ 3536698 w 3934802"/>
              <a:gd name="connsiteY3" fmla="*/ 796209 h 796209"/>
              <a:gd name="connsiteX4" fmla="*/ 0 w 3934802"/>
              <a:gd name="connsiteY4" fmla="*/ 796209 h 796209"/>
              <a:gd name="connsiteX5" fmla="*/ 0 w 3934802"/>
              <a:gd name="connsiteY5" fmla="*/ 0 h 79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4802" h="796209">
                <a:moveTo>
                  <a:pt x="3934802" y="796208"/>
                </a:moveTo>
                <a:lnTo>
                  <a:pt x="398104" y="796208"/>
                </a:lnTo>
                <a:lnTo>
                  <a:pt x="0" y="398104"/>
                </a:lnTo>
                <a:lnTo>
                  <a:pt x="398104" y="1"/>
                </a:lnTo>
                <a:lnTo>
                  <a:pt x="3934802" y="1"/>
                </a:lnTo>
                <a:lnTo>
                  <a:pt x="3934802" y="796208"/>
                </a:lnTo>
                <a:close/>
              </a:path>
            </a:pathLst>
          </a:custGeom>
          <a:solidFill>
            <a:srgbClr val="F2F7FC"/>
          </a:solid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lIns="445171" tIns="53341" rIns="99568" bIns="53340" spcCol="1270" anchor="ctr"/>
          <a:lstStyle/>
          <a:p>
            <a:pPr marL="93663" algn="just" defTabSz="622300">
              <a:lnSpc>
                <a:spcPct val="90000"/>
              </a:lnSpc>
              <a:spcAft>
                <a:spcPct val="35000"/>
              </a:spcAft>
              <a:defRPr/>
            </a:pPr>
            <a:r>
              <a:rPr lang="en-ZA" sz="1200" b="1" dirty="0">
                <a:solidFill>
                  <a:schemeClr val="tx1"/>
                </a:solidFill>
                <a:latin typeface="Arial Narrow" panose="020B0606020202030204" pitchFamily="34" charset="0"/>
              </a:rPr>
              <a:t>The CCMA held the following events:</a:t>
            </a:r>
          </a:p>
          <a:p>
            <a:pPr marL="322263" indent="-228600" algn="just" defTabSz="622300">
              <a:lnSpc>
                <a:spcPct val="90000"/>
              </a:lnSpc>
              <a:spcAft>
                <a:spcPct val="35000"/>
              </a:spcAft>
              <a:buFontTx/>
              <a:buAutoNum type="arabicPeriod"/>
              <a:defRPr/>
            </a:pPr>
            <a:r>
              <a:rPr lang="en-ZA" sz="1100" i="1" dirty="0">
                <a:solidFill>
                  <a:schemeClr val="tx1"/>
                </a:solidFill>
                <a:latin typeface="Arial Narrow" panose="020B0606020202030204" pitchFamily="34" charset="0"/>
              </a:rPr>
              <a:t>2019 CCMA and Councils Labour Dialogue on 04-05 September 2019 at the Lakes Hotel and Conference Centre, </a:t>
            </a:r>
            <a:r>
              <a:rPr lang="en-ZA" sz="1100" i="1" dirty="0" err="1">
                <a:solidFill>
                  <a:schemeClr val="tx1"/>
                </a:solidFill>
                <a:latin typeface="Arial Narrow" panose="020B0606020202030204" pitchFamily="34" charset="0"/>
              </a:rPr>
              <a:t>Benoni</a:t>
            </a:r>
            <a:r>
              <a:rPr lang="en-ZA" sz="1100" i="1" dirty="0">
                <a:solidFill>
                  <a:schemeClr val="tx1"/>
                </a:solidFill>
                <a:latin typeface="Arial Narrow" panose="020B0606020202030204" pitchFamily="34" charset="0"/>
              </a:rPr>
              <a:t> Gauteng </a:t>
            </a:r>
            <a:r>
              <a:rPr lang="en-ZA" sz="1100" i="1" dirty="0" smtClean="0">
                <a:solidFill>
                  <a:schemeClr val="tx1"/>
                </a:solidFill>
                <a:latin typeface="Arial Narrow" panose="020B0606020202030204" pitchFamily="34" charset="0"/>
              </a:rPr>
              <a:t>Province</a:t>
            </a:r>
            <a:r>
              <a:rPr lang="en-ZA" sz="1350" i="1" dirty="0" smtClean="0">
                <a:solidFill>
                  <a:schemeClr val="tx1"/>
                </a:solidFill>
                <a:latin typeface="Arial Narrow" panose="020B0606020202030204" pitchFamily="34" charset="0"/>
              </a:rPr>
              <a:t>.</a:t>
            </a:r>
          </a:p>
          <a:p>
            <a:pPr marL="322263" indent="-228600" algn="just" defTabSz="622300">
              <a:lnSpc>
                <a:spcPct val="90000"/>
              </a:lnSpc>
              <a:spcAft>
                <a:spcPct val="35000"/>
              </a:spcAft>
              <a:buFontTx/>
              <a:buAutoNum type="arabicPeriod"/>
              <a:defRPr/>
            </a:pPr>
            <a:r>
              <a:rPr lang="en-ZA" sz="1100" i="1" dirty="0" smtClean="0">
                <a:solidFill>
                  <a:schemeClr val="tx1"/>
                </a:solidFill>
                <a:latin typeface="Arial Narrow" panose="020B0606020202030204" pitchFamily="34" charset="0"/>
              </a:rPr>
              <a:t>3</a:t>
            </a:r>
            <a:r>
              <a:rPr lang="en-ZA" sz="1100" i="1" baseline="30000" dirty="0" smtClean="0">
                <a:solidFill>
                  <a:schemeClr val="tx1"/>
                </a:solidFill>
                <a:latin typeface="Arial Narrow" panose="020B0606020202030204" pitchFamily="34" charset="0"/>
              </a:rPr>
              <a:t>rd</a:t>
            </a:r>
            <a:r>
              <a:rPr lang="en-ZA" sz="1100" i="1" dirty="0" smtClean="0">
                <a:solidFill>
                  <a:schemeClr val="tx1"/>
                </a:solidFill>
                <a:latin typeface="Arial Narrow" panose="020B0606020202030204" pitchFamily="34" charset="0"/>
              </a:rPr>
              <a:t> </a:t>
            </a:r>
            <a:r>
              <a:rPr lang="en-ZA" sz="1100" i="1" dirty="0">
                <a:solidFill>
                  <a:schemeClr val="tx1"/>
                </a:solidFill>
                <a:latin typeface="Arial Narrow" panose="020B0606020202030204" pitchFamily="34" charset="0"/>
              </a:rPr>
              <a:t>Annual CCMA Shop-stewards and Union Officials Conference on 12-13 September 2019 at Gallagher Convention Centre, Midrand Gauteng</a:t>
            </a:r>
            <a:endParaRPr lang="en-US" sz="1100" i="1" dirty="0">
              <a:solidFill>
                <a:schemeClr val="tx1"/>
              </a:solidFill>
              <a:latin typeface="Arial Narrow" panose="020B0606020202030204" pitchFamily="34" charset="0"/>
            </a:endParaRPr>
          </a:p>
        </p:txBody>
      </p:sp>
      <p:sp>
        <p:nvSpPr>
          <p:cNvPr id="30" name="Oval 29"/>
          <p:cNvSpPr/>
          <p:nvPr/>
        </p:nvSpPr>
        <p:spPr>
          <a:xfrm>
            <a:off x="4530188" y="4363137"/>
            <a:ext cx="729612" cy="683998"/>
          </a:xfrm>
          <a:prstGeom prst="ellipse">
            <a:avLst/>
          </a:prstGeom>
          <a:blipFill dpi="0" rotWithShape="1">
            <a:blip r:embed="rId11"/>
            <a:srcRect/>
            <a:stretch>
              <a:fillRect l="-10594" r="-10594"/>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31" name="Slide Number Placeholder 4"/>
          <p:cNvSpPr>
            <a:spLocks noGrp="1"/>
          </p:cNvSpPr>
          <p:nvPr>
            <p:ph type="sldNum" sz="quarter" idx="12"/>
          </p:nvPr>
        </p:nvSpPr>
        <p:spPr bwMode="auto">
          <a:xfrm>
            <a:off x="6824663" y="6472266"/>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b="1" dirty="0" smtClean="0">
                <a:solidFill>
                  <a:srgbClr val="FFFFFF"/>
                </a:solidFill>
                <a:latin typeface="Arial Narrow" panose="020B0606020202030204" pitchFamily="34" charset="0"/>
              </a:rPr>
              <a:t>11</a:t>
            </a:r>
          </a:p>
        </p:txBody>
      </p:sp>
    </p:spTree>
    <p:extLst>
      <p:ext uri="{BB962C8B-B14F-4D97-AF65-F5344CB8AC3E}">
        <p14:creationId xmlns:p14="http://schemas.microsoft.com/office/powerpoint/2010/main" xmlns="" val="25179205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2"/>
          <p:cNvSpPr txBox="1">
            <a:spLocks/>
          </p:cNvSpPr>
          <p:nvPr/>
        </p:nvSpPr>
        <p:spPr bwMode="auto">
          <a:xfrm>
            <a:off x="1497012" y="5765800"/>
            <a:ext cx="6834187" cy="949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US" sz="2400" b="1" u="sng" dirty="0" smtClean="0">
                <a:latin typeface="Arial Narrow" panose="020B0606020202030204" pitchFamily="34" charset="0"/>
              </a:rPr>
              <a:t>QUARTER 2 - FINANCIAL PERFORMANCE RESULTS </a:t>
            </a:r>
            <a:r>
              <a:rPr lang="en-US" sz="2000" dirty="0" smtClean="0"/>
              <a:t/>
            </a:r>
            <a:br>
              <a:rPr lang="en-US" sz="2000" dirty="0" smtClean="0"/>
            </a:br>
            <a:endParaRPr lang="en-US" sz="2400" dirty="0">
              <a:solidFill>
                <a:schemeClr val="accent1">
                  <a:lumMod val="25000"/>
                </a:schemeClr>
              </a:solidFill>
            </a:endParaRPr>
          </a:p>
        </p:txBody>
      </p:sp>
      <p:sp>
        <p:nvSpPr>
          <p:cNvPr id="7172" name="Slide Number Placeholder 3"/>
          <p:cNvSpPr>
            <a:spLocks noGrp="1"/>
          </p:cNvSpPr>
          <p:nvPr>
            <p:ph type="sldNum" sz="quarter" idx="12"/>
          </p:nvPr>
        </p:nvSpPr>
        <p:spPr bwMode="auto">
          <a:xfrm>
            <a:off x="6940550" y="64230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b="1" dirty="0" smtClean="0">
                <a:solidFill>
                  <a:schemeClr val="bg1"/>
                </a:solidFill>
                <a:latin typeface="Arial Narrow" panose="020B0606020202030204" pitchFamily="34" charset="0"/>
              </a:rPr>
              <a:t>12</a:t>
            </a:r>
          </a:p>
        </p:txBody>
      </p:sp>
    </p:spTree>
    <p:extLst>
      <p:ext uri="{BB962C8B-B14F-4D97-AF65-F5344CB8AC3E}">
        <p14:creationId xmlns:p14="http://schemas.microsoft.com/office/powerpoint/2010/main" xmlns="" val="177702368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2075" y="274638"/>
            <a:ext cx="8229600" cy="1143000"/>
          </a:xfrm>
        </p:spPr>
        <p:txBody>
          <a:bodyPr/>
          <a:lstStyle/>
          <a:p>
            <a:r>
              <a:rPr lang="en-US" altLang="en-US" sz="1800" b="1" smtClean="0">
                <a:latin typeface="Arial Narrow" panose="020B0606020202030204" pitchFamily="34" charset="0"/>
              </a:rPr>
              <a:t/>
            </a:r>
            <a:br>
              <a:rPr lang="en-US" altLang="en-US" sz="1800" b="1" smtClean="0">
                <a:latin typeface="Arial Narrow" panose="020B0606020202030204" pitchFamily="34" charset="0"/>
              </a:rPr>
            </a:br>
            <a:r>
              <a:rPr lang="en-US" altLang="en-US" sz="1800" b="1" smtClean="0">
                <a:latin typeface="Arial Narrow" panose="020B0606020202030204" pitchFamily="34" charset="0"/>
              </a:rPr>
              <a:t>FINANCIAL PERFORMANCE </a:t>
            </a:r>
            <a:br>
              <a:rPr lang="en-US" altLang="en-US" sz="1800" b="1" smtClean="0">
                <a:latin typeface="Arial Narrow" panose="020B0606020202030204" pitchFamily="34" charset="0"/>
              </a:rPr>
            </a:br>
            <a:r>
              <a:rPr lang="en-US" altLang="en-US" sz="1800" b="1" smtClean="0">
                <a:latin typeface="Arial Narrow" panose="020B0606020202030204" pitchFamily="34" charset="0"/>
              </a:rPr>
              <a:t>RESULTS FOR PERIOD ENDING SEPTEMBER 2019</a:t>
            </a:r>
            <a:br>
              <a:rPr lang="en-US" altLang="en-US" sz="1800" b="1" smtClean="0">
                <a:latin typeface="Arial Narrow" panose="020B0606020202030204" pitchFamily="34" charset="0"/>
              </a:rPr>
            </a:br>
            <a:r>
              <a:rPr lang="en-US" altLang="en-US" sz="1800" b="1" smtClean="0">
                <a:latin typeface="Arial Narrow" panose="020B0606020202030204" pitchFamily="34" charset="0"/>
              </a:rPr>
              <a:t>EXPENDITURE ANALYSIS</a:t>
            </a:r>
            <a:endParaRPr lang="en-ZA" altLang="en-US" sz="1800" smtClean="0"/>
          </a:p>
        </p:txBody>
      </p:sp>
      <p:sp>
        <p:nvSpPr>
          <p:cNvPr id="8195" name="Slide Number Placeholder 3"/>
          <p:cNvSpPr>
            <a:spLocks noGrp="1"/>
          </p:cNvSpPr>
          <p:nvPr>
            <p:ph type="sldNum" sz="quarter" idx="12"/>
          </p:nvPr>
        </p:nvSpPr>
        <p:spPr bwMode="auto">
          <a:xfrm>
            <a:off x="6751638" y="64674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b="1" dirty="0" smtClean="0">
                <a:solidFill>
                  <a:schemeClr val="bg1"/>
                </a:solidFill>
                <a:latin typeface="Arial Narrow" panose="020B0606020202030204" pitchFamily="34" charset="0"/>
              </a:rPr>
              <a:t>13</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45296379"/>
              </p:ext>
            </p:extLst>
          </p:nvPr>
        </p:nvGraphicFramePr>
        <p:xfrm>
          <a:off x="239713" y="1318109"/>
          <a:ext cx="8507123" cy="5167664"/>
        </p:xfrm>
        <a:graphic>
          <a:graphicData uri="http://schemas.openxmlformats.org/drawingml/2006/table">
            <a:tbl>
              <a:tblPr/>
              <a:tblGrid>
                <a:gridCol w="1581655">
                  <a:extLst>
                    <a:ext uri="{9D8B030D-6E8A-4147-A177-3AD203B41FA5}">
                      <a16:colId xmlns:a16="http://schemas.microsoft.com/office/drawing/2014/main" xmlns="" val="3009970383"/>
                    </a:ext>
                  </a:extLst>
                </a:gridCol>
                <a:gridCol w="1127903">
                  <a:extLst>
                    <a:ext uri="{9D8B030D-6E8A-4147-A177-3AD203B41FA5}">
                      <a16:colId xmlns:a16="http://schemas.microsoft.com/office/drawing/2014/main" xmlns="" val="1046878774"/>
                    </a:ext>
                  </a:extLst>
                </a:gridCol>
                <a:gridCol w="985295">
                  <a:extLst>
                    <a:ext uri="{9D8B030D-6E8A-4147-A177-3AD203B41FA5}">
                      <a16:colId xmlns:a16="http://schemas.microsoft.com/office/drawing/2014/main" xmlns="" val="2859111865"/>
                    </a:ext>
                  </a:extLst>
                </a:gridCol>
                <a:gridCol w="1024189">
                  <a:extLst>
                    <a:ext uri="{9D8B030D-6E8A-4147-A177-3AD203B41FA5}">
                      <a16:colId xmlns:a16="http://schemas.microsoft.com/office/drawing/2014/main" xmlns="" val="1900609036"/>
                    </a:ext>
                  </a:extLst>
                </a:gridCol>
                <a:gridCol w="933436">
                  <a:extLst>
                    <a:ext uri="{9D8B030D-6E8A-4147-A177-3AD203B41FA5}">
                      <a16:colId xmlns:a16="http://schemas.microsoft.com/office/drawing/2014/main" xmlns="" val="356631280"/>
                    </a:ext>
                  </a:extLst>
                </a:gridCol>
                <a:gridCol w="2854645">
                  <a:extLst>
                    <a:ext uri="{9D8B030D-6E8A-4147-A177-3AD203B41FA5}">
                      <a16:colId xmlns:a16="http://schemas.microsoft.com/office/drawing/2014/main" xmlns="" val="3280491249"/>
                    </a:ext>
                  </a:extLst>
                </a:gridCol>
              </a:tblGrid>
              <a:tr h="242539">
                <a:tc rowSpan="2">
                  <a:txBody>
                    <a:bodyPr/>
                    <a:lstStyle/>
                    <a:p>
                      <a:pPr algn="ctr" rtl="0" fontAlgn="ctr"/>
                      <a:r>
                        <a:rPr lang="en-ZA" sz="1600" b="1" i="0" u="none" strike="noStrike" dirty="0">
                          <a:solidFill>
                            <a:srgbClr val="000000"/>
                          </a:solidFill>
                          <a:effectLst/>
                          <a:latin typeface="Arial Narrow" panose="020B0606020202030204" pitchFamily="34" charset="0"/>
                        </a:rPr>
                        <a:t>ITEM</a:t>
                      </a:r>
                    </a:p>
                  </a:txBody>
                  <a:tcPr marL="7507" marR="7507" marT="75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BUDGET</a:t>
                      </a:r>
                    </a:p>
                  </a:txBody>
                  <a:tcPr marL="7507" marR="7507" marT="75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ACTUALS</a:t>
                      </a:r>
                    </a:p>
                  </a:txBody>
                  <a:tcPr marL="7507" marR="7507" marT="75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VARIANCE</a:t>
                      </a:r>
                    </a:p>
                  </a:txBody>
                  <a:tcPr marL="7507" marR="7507" marT="75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VARIANCE </a:t>
                      </a:r>
                    </a:p>
                  </a:txBody>
                  <a:tcPr marL="7507" marR="7507" marT="75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rowSpan="2">
                  <a:txBody>
                    <a:bodyPr/>
                    <a:lstStyle/>
                    <a:p>
                      <a:pPr algn="ctr" rtl="0" fontAlgn="ctr"/>
                      <a:r>
                        <a:rPr lang="en-ZA" sz="1600" b="1" i="0" u="none" strike="noStrike" dirty="0">
                          <a:solidFill>
                            <a:srgbClr val="000000"/>
                          </a:solidFill>
                          <a:effectLst/>
                          <a:latin typeface="Arial Narrow" panose="020B0606020202030204" pitchFamily="34" charset="0"/>
                        </a:rPr>
                        <a:t>COMMENTARY</a:t>
                      </a:r>
                    </a:p>
                  </a:txBody>
                  <a:tcPr marL="7507" marR="7507" marT="75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563072986"/>
                  </a:ext>
                </a:extLst>
              </a:tr>
              <a:tr h="242539">
                <a:tc vMerge="1">
                  <a:txBody>
                    <a:bodyPr/>
                    <a:lstStyle/>
                    <a:p>
                      <a:endParaRPr lang="en-ZA"/>
                    </a:p>
                  </a:txBody>
                  <a:tcPr/>
                </a:tc>
                <a:tc>
                  <a:txBody>
                    <a:bodyPr/>
                    <a:lstStyle/>
                    <a:p>
                      <a:pPr algn="ctr" rtl="0" fontAlgn="ctr"/>
                      <a:r>
                        <a:rPr lang="en-ZA" sz="1600" b="1" i="0" u="none" strike="noStrike" dirty="0">
                          <a:solidFill>
                            <a:srgbClr val="000000"/>
                          </a:solidFill>
                          <a:effectLst/>
                          <a:latin typeface="Arial Narrow" panose="020B0606020202030204" pitchFamily="34" charset="0"/>
                        </a:rPr>
                        <a:t>R’000</a:t>
                      </a:r>
                    </a:p>
                  </a:txBody>
                  <a:tcPr marL="7507" marR="7507" marT="75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R’000</a:t>
                      </a:r>
                    </a:p>
                  </a:txBody>
                  <a:tcPr marL="7507" marR="7507" marT="75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 R'000</a:t>
                      </a:r>
                    </a:p>
                  </a:txBody>
                  <a:tcPr marL="7507" marR="7507" marT="75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a:t>
                      </a:r>
                    </a:p>
                  </a:txBody>
                  <a:tcPr marL="7507" marR="7507" marT="75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vMerge="1">
                  <a:txBody>
                    <a:bodyPr/>
                    <a:lstStyle/>
                    <a:p>
                      <a:endParaRPr lang="en-ZA"/>
                    </a:p>
                  </a:txBody>
                  <a:tcPr/>
                </a:tc>
                <a:extLst>
                  <a:ext uri="{0D108BD9-81ED-4DB2-BD59-A6C34878D82A}">
                    <a16:rowId xmlns:a16="http://schemas.microsoft.com/office/drawing/2014/main" xmlns="" val="2064622760"/>
                  </a:ext>
                </a:extLst>
              </a:tr>
              <a:tr h="644378">
                <a:tc>
                  <a:txBody>
                    <a:bodyPr/>
                    <a:lstStyle/>
                    <a:p>
                      <a:pPr algn="l" rtl="0" fontAlgn="ctr"/>
                      <a:r>
                        <a:rPr lang="en-ZA" sz="1400" b="1" i="0" u="none" strike="noStrike" dirty="0">
                          <a:solidFill>
                            <a:srgbClr val="000000"/>
                          </a:solidFill>
                          <a:effectLst/>
                          <a:latin typeface="Arial Narrow" panose="020B0606020202030204" pitchFamily="34" charset="0"/>
                        </a:rPr>
                        <a:t>Compensation of Employees</a:t>
                      </a:r>
                    </a:p>
                  </a:txBody>
                  <a:tcPr marL="7507" marR="7507" marT="75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200" b="0" i="0" u="none" strike="noStrike" dirty="0">
                          <a:solidFill>
                            <a:srgbClr val="000000"/>
                          </a:solidFill>
                          <a:effectLst/>
                          <a:latin typeface="Arial Narrow" panose="020B0606020202030204" pitchFamily="34" charset="0"/>
                        </a:rPr>
                        <a:t>284 988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200" b="0" i="0" u="none" strike="noStrike" dirty="0">
                          <a:solidFill>
                            <a:srgbClr val="000000"/>
                          </a:solidFill>
                          <a:effectLst/>
                          <a:latin typeface="Arial Narrow" panose="020B0606020202030204" pitchFamily="34" charset="0"/>
                        </a:rPr>
                        <a:t>274 690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200" b="0" i="0" u="none" strike="noStrike" dirty="0">
                          <a:solidFill>
                            <a:srgbClr val="000000"/>
                          </a:solidFill>
                          <a:effectLst/>
                          <a:latin typeface="Arial Narrow" panose="020B0606020202030204" pitchFamily="34" charset="0"/>
                        </a:rPr>
                        <a:t>10 298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200" b="0" i="0" u="none" strike="noStrike" dirty="0">
                          <a:solidFill>
                            <a:srgbClr val="000000"/>
                          </a:solidFill>
                          <a:effectLst/>
                          <a:latin typeface="Arial Narrow" panose="020B0606020202030204" pitchFamily="34" charset="0"/>
                        </a:rPr>
                        <a:t>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just" rtl="0" fontAlgn="ctr"/>
                      <a:r>
                        <a:rPr lang="en-US" sz="1200" b="0" i="0" u="none" strike="noStrike" dirty="0">
                          <a:solidFill>
                            <a:srgbClr val="000000"/>
                          </a:solidFill>
                          <a:effectLst/>
                          <a:latin typeface="Arial Narrow" panose="020B0606020202030204" pitchFamily="34" charset="0"/>
                        </a:rPr>
                        <a:t>The variance is mainly due to the unfilled vacancies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4116847201"/>
                  </a:ext>
                </a:extLst>
              </a:tr>
              <a:tr h="856989">
                <a:tc>
                  <a:txBody>
                    <a:bodyPr/>
                    <a:lstStyle/>
                    <a:p>
                      <a:pPr algn="l" rtl="0" fontAlgn="ctr"/>
                      <a:r>
                        <a:rPr lang="en-ZA" sz="1400" b="1" i="0" u="none" strike="noStrike" dirty="0">
                          <a:solidFill>
                            <a:srgbClr val="000000"/>
                          </a:solidFill>
                          <a:effectLst/>
                          <a:latin typeface="Arial Narrow" panose="020B0606020202030204" pitchFamily="34" charset="0"/>
                        </a:rPr>
                        <a:t>Transfer Payments</a:t>
                      </a:r>
                    </a:p>
                  </a:txBody>
                  <a:tcPr marL="7507" marR="7507" marT="75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200" b="0" i="0" u="none" strike="noStrike" dirty="0">
                          <a:solidFill>
                            <a:srgbClr val="000000"/>
                          </a:solidFill>
                          <a:effectLst/>
                          <a:latin typeface="Arial Narrow" panose="020B0606020202030204" pitchFamily="34" charset="0"/>
                        </a:rPr>
                        <a:t>2 760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200" b="0" i="0" u="none" strike="noStrike" dirty="0">
                          <a:solidFill>
                            <a:srgbClr val="000000"/>
                          </a:solidFill>
                          <a:effectLst/>
                          <a:latin typeface="Arial Narrow" panose="020B0606020202030204" pitchFamily="34" charset="0"/>
                        </a:rPr>
                        <a:t>2 271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200" b="0" i="0" u="none" strike="noStrike" dirty="0">
                          <a:solidFill>
                            <a:srgbClr val="000000"/>
                          </a:solidFill>
                          <a:effectLst/>
                          <a:latin typeface="Arial Narrow" panose="020B0606020202030204" pitchFamily="34" charset="0"/>
                        </a:rPr>
                        <a:t>489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200" b="0" i="0" u="none" strike="noStrike" dirty="0">
                          <a:solidFill>
                            <a:srgbClr val="000000"/>
                          </a:solidFill>
                          <a:effectLst/>
                          <a:latin typeface="Arial Narrow" panose="020B0606020202030204" pitchFamily="34" charset="0"/>
                        </a:rPr>
                        <a:t>18%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just" rtl="0" fontAlgn="ctr"/>
                      <a:r>
                        <a:rPr lang="en-US" sz="1200" b="0" i="0" u="none" strike="noStrike" dirty="0">
                          <a:solidFill>
                            <a:srgbClr val="000000"/>
                          </a:solidFill>
                          <a:effectLst/>
                          <a:latin typeface="Arial Narrow" panose="020B0606020202030204" pitchFamily="34" charset="0"/>
                        </a:rPr>
                        <a:t>The variance results from less inflow of Bargaining Council claims submitted that relates to awards rendered and settlement agreements.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2873649535"/>
                  </a:ext>
                </a:extLst>
              </a:tr>
              <a:tr h="1594369">
                <a:tc>
                  <a:txBody>
                    <a:bodyPr/>
                    <a:lstStyle/>
                    <a:p>
                      <a:pPr algn="l" rtl="0" fontAlgn="ctr"/>
                      <a:r>
                        <a:rPr lang="en-ZA" sz="1400" b="1" i="0" u="none" strike="noStrike" dirty="0">
                          <a:solidFill>
                            <a:srgbClr val="000000"/>
                          </a:solidFill>
                          <a:effectLst/>
                          <a:latin typeface="Arial Narrow" panose="020B0606020202030204" pitchFamily="34" charset="0"/>
                        </a:rPr>
                        <a:t>Goods &amp; Services</a:t>
                      </a:r>
                    </a:p>
                  </a:txBody>
                  <a:tcPr marL="7507" marR="7507" marT="75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200" b="0" i="0" u="none" strike="noStrike" dirty="0">
                          <a:solidFill>
                            <a:srgbClr val="000000"/>
                          </a:solidFill>
                          <a:effectLst/>
                          <a:latin typeface="Arial Narrow" panose="020B0606020202030204" pitchFamily="34" charset="0"/>
                        </a:rPr>
                        <a:t>231 514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200" b="0" i="0" u="none" strike="noStrike" dirty="0">
                          <a:solidFill>
                            <a:srgbClr val="000000"/>
                          </a:solidFill>
                          <a:effectLst/>
                          <a:latin typeface="Arial Narrow" panose="020B0606020202030204" pitchFamily="34" charset="0"/>
                        </a:rPr>
                        <a:t>236 941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200" b="0" i="0" u="none" strike="noStrike" dirty="0" smtClean="0">
                          <a:solidFill>
                            <a:srgbClr val="000000"/>
                          </a:solidFill>
                          <a:effectLst/>
                          <a:latin typeface="Arial Narrow" panose="020B0606020202030204" pitchFamily="34" charset="0"/>
                        </a:rPr>
                        <a:t>(5 427)</a:t>
                      </a:r>
                      <a:endParaRPr lang="en-ZA" sz="1200" b="0" i="0" u="none" strike="noStrike" dirty="0">
                        <a:solidFill>
                          <a:srgbClr val="000000"/>
                        </a:solidFill>
                        <a:effectLst/>
                        <a:latin typeface="Arial Narrow" panose="020B060602020203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200" b="0" i="0" u="none" strike="noStrike" dirty="0" smtClean="0">
                          <a:solidFill>
                            <a:srgbClr val="000000"/>
                          </a:solidFill>
                          <a:effectLst/>
                          <a:latin typeface="Arial Narrow" panose="020B0606020202030204" pitchFamily="34" charset="0"/>
                        </a:rPr>
                        <a:t>(2%)</a:t>
                      </a:r>
                      <a:endParaRPr lang="en-ZA" sz="1200" b="0" i="0" u="none" strike="noStrike" dirty="0">
                        <a:solidFill>
                          <a:srgbClr val="000000"/>
                        </a:solidFill>
                        <a:effectLst/>
                        <a:latin typeface="Arial Narrow" panose="020B060602020203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just" rtl="0" fontAlgn="ctr"/>
                      <a:r>
                        <a:rPr lang="en-US" sz="1200" b="0" i="0" u="none" strike="noStrike" dirty="0">
                          <a:solidFill>
                            <a:srgbClr val="000000"/>
                          </a:solidFill>
                          <a:effectLst/>
                          <a:latin typeface="Arial Narrow" panose="020B0606020202030204" pitchFamily="34" charset="0"/>
                        </a:rPr>
                        <a:t>The variance is a result of </a:t>
                      </a:r>
                      <a:r>
                        <a:rPr lang="en-US" sz="1200" b="0" i="0" u="none" strike="noStrike" dirty="0" err="1">
                          <a:solidFill>
                            <a:srgbClr val="000000"/>
                          </a:solidFill>
                          <a:effectLst/>
                          <a:latin typeface="Arial Narrow" panose="020B0606020202030204" pitchFamily="34" charset="0"/>
                        </a:rPr>
                        <a:t>utilisation</a:t>
                      </a:r>
                      <a:r>
                        <a:rPr lang="en-US" sz="1200" b="0" i="0" u="none" strike="noStrike" dirty="0">
                          <a:solidFill>
                            <a:srgbClr val="000000"/>
                          </a:solidFill>
                          <a:effectLst/>
                          <a:latin typeface="Arial Narrow" panose="020B0606020202030204" pitchFamily="34" charset="0"/>
                        </a:rPr>
                        <a:t> of PT Commissioners which is 3% higher than the projected efficiency of 60%,as well as the increase in variable case disbursements cost a such as venue and travelling costs in response to case load</a:t>
                      </a:r>
                      <a:r>
                        <a:rPr lang="en-US" sz="1200" b="0" i="0" u="none" strike="noStrike" dirty="0" smtClean="0">
                          <a:solidFill>
                            <a:srgbClr val="000000"/>
                          </a:solidFill>
                          <a:effectLst/>
                          <a:latin typeface="Arial Narrow" panose="020B0606020202030204" pitchFamily="34" charset="0"/>
                        </a:rPr>
                        <a:t>. The </a:t>
                      </a:r>
                      <a:r>
                        <a:rPr lang="en-US" sz="1200" b="0" i="0" u="none" strike="noStrike" dirty="0">
                          <a:solidFill>
                            <a:srgbClr val="000000"/>
                          </a:solidFill>
                          <a:effectLst/>
                          <a:latin typeface="Arial Narrow" panose="020B0606020202030204" pitchFamily="34" charset="0"/>
                        </a:rPr>
                        <a:t>other contributing factor is as result of the depreciation not budgeted for, only CAPEX </a:t>
                      </a:r>
                      <a:r>
                        <a:rPr lang="en-US" sz="1200" b="0" i="0" u="none" strike="noStrike" dirty="0" smtClean="0">
                          <a:solidFill>
                            <a:srgbClr val="000000"/>
                          </a:solidFill>
                          <a:effectLst/>
                          <a:latin typeface="Arial Narrow" panose="020B0606020202030204" pitchFamily="34" charset="0"/>
                        </a:rPr>
                        <a:t>considered</a:t>
                      </a:r>
                      <a:r>
                        <a:rPr lang="en-US" sz="1200" b="0" i="0" u="none" strike="noStrike" baseline="0" dirty="0" smtClean="0">
                          <a:solidFill>
                            <a:srgbClr val="000000"/>
                          </a:solidFill>
                          <a:effectLst/>
                          <a:latin typeface="Arial Narrow" panose="020B0606020202030204" pitchFamily="34" charset="0"/>
                        </a:rPr>
                        <a:t> </a:t>
                      </a:r>
                      <a:r>
                        <a:rPr lang="en-US" sz="1200" b="0" i="0" u="none" strike="noStrike" dirty="0" smtClean="0">
                          <a:solidFill>
                            <a:srgbClr val="000000"/>
                          </a:solidFill>
                          <a:effectLst/>
                          <a:latin typeface="Arial Narrow" panose="020B0606020202030204" pitchFamily="34" charset="0"/>
                        </a:rPr>
                        <a:t>during </a:t>
                      </a:r>
                      <a:r>
                        <a:rPr lang="en-US" sz="1200" b="0" i="0" u="none" strike="noStrike" dirty="0">
                          <a:solidFill>
                            <a:srgbClr val="000000"/>
                          </a:solidFill>
                          <a:effectLst/>
                          <a:latin typeface="Arial Narrow" panose="020B0606020202030204" pitchFamily="34" charset="0"/>
                        </a:rPr>
                        <a:t>the planning.</a:t>
                      </a:r>
                      <a:br>
                        <a:rPr lang="en-US" sz="1200" b="0" i="0" u="none" strike="noStrike" dirty="0">
                          <a:solidFill>
                            <a:srgbClr val="000000"/>
                          </a:solidFill>
                          <a:effectLst/>
                          <a:latin typeface="Arial Narrow" panose="020B0606020202030204" pitchFamily="34" charset="0"/>
                        </a:rPr>
                      </a:br>
                      <a:endParaRPr lang="en-US" sz="1200" b="0" i="0" u="none" strike="noStrike" dirty="0">
                        <a:solidFill>
                          <a:srgbClr val="000000"/>
                        </a:solidFill>
                        <a:effectLst/>
                        <a:latin typeface="Arial Narrow" panose="020B060602020203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3200458096"/>
                  </a:ext>
                </a:extLst>
              </a:tr>
              <a:tr h="219158">
                <a:tc>
                  <a:txBody>
                    <a:bodyPr/>
                    <a:lstStyle/>
                    <a:p>
                      <a:pPr algn="l" rtl="0" fontAlgn="ctr"/>
                      <a:r>
                        <a:rPr lang="en-ZA" sz="1400" b="1" i="0" u="none" strike="noStrike" dirty="0">
                          <a:solidFill>
                            <a:srgbClr val="000000"/>
                          </a:solidFill>
                          <a:effectLst/>
                          <a:latin typeface="Arial Narrow" panose="020B0606020202030204" pitchFamily="34" charset="0"/>
                        </a:rPr>
                        <a:t>Total OPEX</a:t>
                      </a:r>
                    </a:p>
                  </a:txBody>
                  <a:tcPr marL="7507" marR="7507" marT="75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marL="0" algn="ctr" defTabSz="457200" rtl="0" eaLnBrk="1" fontAlgn="ctr" latinLnBrk="0" hangingPunct="1"/>
                      <a:r>
                        <a:rPr lang="en-ZA" sz="1200" b="1" i="0" u="none" strike="noStrike" kern="1200" dirty="0" smtClean="0">
                          <a:solidFill>
                            <a:srgbClr val="000000"/>
                          </a:solidFill>
                          <a:effectLst/>
                          <a:latin typeface="Arial Narrow" panose="020B0606020202030204" pitchFamily="34" charset="0"/>
                          <a:ea typeface="+mn-ea"/>
                          <a:cs typeface="+mn-cs"/>
                        </a:rPr>
                        <a:t> </a:t>
                      </a:r>
                      <a:r>
                        <a:rPr lang="en-ZA" sz="1200" b="1" i="0" u="none" strike="noStrike" kern="1200" dirty="0">
                          <a:solidFill>
                            <a:srgbClr val="000000"/>
                          </a:solidFill>
                          <a:effectLst/>
                          <a:latin typeface="Arial Narrow" panose="020B0606020202030204" pitchFamily="34" charset="0"/>
                          <a:ea typeface="+mn-ea"/>
                          <a:cs typeface="+mn-cs"/>
                        </a:rPr>
                        <a:t>519 262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457200" rtl="0" eaLnBrk="1" fontAlgn="ctr" latinLnBrk="0" hangingPunct="1"/>
                      <a:r>
                        <a:rPr lang="en-ZA" sz="1200" b="1" i="0" u="none" strike="noStrike" kern="1200" dirty="0">
                          <a:solidFill>
                            <a:srgbClr val="000000"/>
                          </a:solidFill>
                          <a:effectLst/>
                          <a:latin typeface="Arial Narrow" panose="020B0606020202030204" pitchFamily="34" charset="0"/>
                          <a:ea typeface="+mn-ea"/>
                          <a:cs typeface="+mn-cs"/>
                        </a:rPr>
                        <a:t> </a:t>
                      </a:r>
                      <a:r>
                        <a:rPr lang="en-ZA" sz="1200" b="1" i="0" u="none" strike="noStrike" kern="1200" dirty="0" smtClean="0">
                          <a:solidFill>
                            <a:srgbClr val="000000"/>
                          </a:solidFill>
                          <a:effectLst/>
                          <a:latin typeface="Arial Narrow" panose="020B0606020202030204" pitchFamily="34" charset="0"/>
                          <a:ea typeface="+mn-ea"/>
                          <a:cs typeface="+mn-cs"/>
                        </a:rPr>
                        <a:t>513 </a:t>
                      </a:r>
                      <a:r>
                        <a:rPr lang="en-ZA" sz="1200" b="1" i="0" u="none" strike="noStrike" kern="1200" dirty="0">
                          <a:solidFill>
                            <a:srgbClr val="000000"/>
                          </a:solidFill>
                          <a:effectLst/>
                          <a:latin typeface="Arial Narrow" panose="020B0606020202030204" pitchFamily="34" charset="0"/>
                          <a:ea typeface="+mn-ea"/>
                          <a:cs typeface="+mn-cs"/>
                        </a:rPr>
                        <a:t>902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457200" rtl="0" eaLnBrk="1" fontAlgn="ctr" latinLnBrk="0" hangingPunct="1"/>
                      <a:r>
                        <a:rPr lang="en-ZA" sz="1200" b="1" i="0" u="none" strike="noStrike" kern="1200" dirty="0" smtClean="0">
                          <a:solidFill>
                            <a:srgbClr val="000000"/>
                          </a:solidFill>
                          <a:effectLst/>
                          <a:latin typeface="Arial Narrow" panose="020B0606020202030204" pitchFamily="34" charset="0"/>
                          <a:ea typeface="+mn-ea"/>
                          <a:cs typeface="+mn-cs"/>
                        </a:rPr>
                        <a:t>5 </a:t>
                      </a:r>
                      <a:r>
                        <a:rPr lang="en-ZA" sz="1200" b="1" i="0" u="none" strike="noStrike" kern="1200" dirty="0">
                          <a:solidFill>
                            <a:srgbClr val="000000"/>
                          </a:solidFill>
                          <a:effectLst/>
                          <a:latin typeface="Arial Narrow" panose="020B0606020202030204" pitchFamily="34" charset="0"/>
                          <a:ea typeface="+mn-ea"/>
                          <a:cs typeface="+mn-cs"/>
                        </a:rPr>
                        <a:t>360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457200" rtl="0" eaLnBrk="1" fontAlgn="ctr" latinLnBrk="0" hangingPunct="1"/>
                      <a:r>
                        <a:rPr lang="en-ZA" sz="1200" b="1" i="0" u="none" strike="noStrike" kern="1200" dirty="0">
                          <a:solidFill>
                            <a:srgbClr val="000000"/>
                          </a:solidFill>
                          <a:effectLst/>
                          <a:latin typeface="Arial Narrow" panose="020B0606020202030204" pitchFamily="34" charset="0"/>
                          <a:ea typeface="+mn-ea"/>
                          <a:cs typeface="+mn-cs"/>
                        </a:rPr>
                        <a:t>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just" rtl="0" fontAlgn="ctr"/>
                      <a:r>
                        <a:rPr lang="en-ZA" sz="1200" b="0" i="0" u="none" strike="noStrike" dirty="0">
                          <a:solidFill>
                            <a:srgbClr val="000000"/>
                          </a:solidFill>
                          <a:effectLst/>
                          <a:latin typeface="Arial Narrow" panose="020B060602020203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640878910"/>
                  </a:ext>
                </a:extLst>
              </a:tr>
              <a:tr h="1069599">
                <a:tc>
                  <a:txBody>
                    <a:bodyPr/>
                    <a:lstStyle/>
                    <a:p>
                      <a:pPr algn="l" rtl="0" fontAlgn="ctr"/>
                      <a:r>
                        <a:rPr lang="en-ZA" sz="1400" b="1" i="0" u="none" strike="noStrike" dirty="0">
                          <a:solidFill>
                            <a:srgbClr val="000000"/>
                          </a:solidFill>
                          <a:effectLst/>
                          <a:latin typeface="Arial Narrow" panose="020B0606020202030204" pitchFamily="34" charset="0"/>
                        </a:rPr>
                        <a:t>CAPEX</a:t>
                      </a:r>
                    </a:p>
                  </a:txBody>
                  <a:tcPr marL="7507" marR="7507" marT="75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200" b="0" i="0" u="none" strike="noStrike">
                          <a:solidFill>
                            <a:srgbClr val="000000"/>
                          </a:solidFill>
                          <a:effectLst/>
                          <a:latin typeface="Arial Narrow" panose="020B0606020202030204" pitchFamily="34" charset="0"/>
                        </a:rPr>
                        <a:t>5 000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200" b="0" i="0" u="none" strike="noStrike">
                          <a:solidFill>
                            <a:srgbClr val="000000"/>
                          </a:solidFill>
                          <a:effectLst/>
                          <a:latin typeface="Arial Narrow" panose="020B0606020202030204" pitchFamily="34" charset="0"/>
                        </a:rPr>
                        <a:t>1102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200" b="0" i="0" u="none" strike="noStrike">
                          <a:solidFill>
                            <a:srgbClr val="000000"/>
                          </a:solidFill>
                          <a:effectLst/>
                          <a:latin typeface="Arial Narrow" panose="020B0606020202030204" pitchFamily="34" charset="0"/>
                        </a:rPr>
                        <a:t>3 898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200" b="0" i="0" u="none" strike="noStrike" dirty="0">
                          <a:solidFill>
                            <a:srgbClr val="000000"/>
                          </a:solidFill>
                          <a:effectLst/>
                          <a:latin typeface="Arial Narrow" panose="020B0606020202030204" pitchFamily="34" charset="0"/>
                        </a:rPr>
                        <a:t>78%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just" rtl="0" fontAlgn="ctr"/>
                      <a:r>
                        <a:rPr lang="en-US" sz="1200" b="0" i="0" u="none" strike="noStrike" dirty="0">
                          <a:solidFill>
                            <a:srgbClr val="000000"/>
                          </a:solidFill>
                          <a:effectLst/>
                          <a:latin typeface="Arial Narrow" panose="020B0606020202030204" pitchFamily="34" charset="0"/>
                        </a:rPr>
                        <a:t>The variance is resulting from the timing difference in procurement of furniture and ICT projects planned for.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3966515650"/>
                  </a:ext>
                </a:extLst>
              </a:tr>
              <a:tr h="213121">
                <a:tc>
                  <a:txBody>
                    <a:bodyPr/>
                    <a:lstStyle/>
                    <a:p>
                      <a:pPr algn="l" rtl="0" fontAlgn="ctr"/>
                      <a:r>
                        <a:rPr lang="en-ZA" sz="1400" b="1" i="0" u="none" strike="noStrike" dirty="0">
                          <a:solidFill>
                            <a:srgbClr val="000000"/>
                          </a:solidFill>
                          <a:effectLst/>
                          <a:latin typeface="Arial Narrow" panose="020B0606020202030204" pitchFamily="34" charset="0"/>
                        </a:rPr>
                        <a:t>Total Expenditure</a:t>
                      </a:r>
                    </a:p>
                  </a:txBody>
                  <a:tcPr marL="7507" marR="7507" marT="75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200" b="1" i="0" u="none" strike="noStrike">
                          <a:solidFill>
                            <a:srgbClr val="000000"/>
                          </a:solidFill>
                          <a:effectLst/>
                          <a:latin typeface="Arial Narrow" panose="020B0606020202030204" pitchFamily="34" charset="0"/>
                        </a:rPr>
                        <a:t>524 262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200" b="1" i="0" u="none" strike="noStrike">
                          <a:solidFill>
                            <a:srgbClr val="000000"/>
                          </a:solidFill>
                          <a:effectLst/>
                          <a:latin typeface="Arial Narrow" panose="020B0606020202030204" pitchFamily="34" charset="0"/>
                        </a:rPr>
                        <a:t>515 004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200" b="1" i="0" u="none" strike="noStrike">
                          <a:solidFill>
                            <a:srgbClr val="000000"/>
                          </a:solidFill>
                          <a:effectLst/>
                          <a:latin typeface="Arial Narrow" panose="020B0606020202030204" pitchFamily="34" charset="0"/>
                        </a:rPr>
                        <a:t>9 258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200" b="1" i="0" u="none" strike="noStrike" dirty="0">
                          <a:solidFill>
                            <a:srgbClr val="000000"/>
                          </a:solidFill>
                          <a:effectLst/>
                          <a:latin typeface="Arial Narrow" panose="020B060602020203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200" b="0" i="0" u="none" strike="noStrike" dirty="0">
                          <a:solidFill>
                            <a:srgbClr val="000000"/>
                          </a:solidFill>
                          <a:effectLst/>
                          <a:latin typeface="Arial Narrow" panose="020B060602020203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3916027604"/>
                  </a:ext>
                </a:extLst>
              </a:tr>
            </a:tbl>
          </a:graphicData>
        </a:graphic>
      </p:graphicFrame>
    </p:spTree>
    <p:extLst>
      <p:ext uri="{BB962C8B-B14F-4D97-AF65-F5344CB8AC3E}">
        <p14:creationId xmlns:p14="http://schemas.microsoft.com/office/powerpoint/2010/main" xmlns="" val="4028991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2000" b="1" smtClean="0">
                <a:solidFill>
                  <a:srgbClr val="000000"/>
                </a:solidFill>
                <a:latin typeface="Arial Narrow" panose="020B0606020202030204" pitchFamily="34" charset="0"/>
              </a:rPr>
              <a:t>FINANCIAL PERFORMANCE </a:t>
            </a:r>
            <a:br>
              <a:rPr lang="en-US" altLang="en-US" sz="2000" b="1" smtClean="0">
                <a:solidFill>
                  <a:srgbClr val="000000"/>
                </a:solidFill>
                <a:latin typeface="Arial Narrow" panose="020B0606020202030204" pitchFamily="34" charset="0"/>
              </a:rPr>
            </a:br>
            <a:r>
              <a:rPr lang="en-US" altLang="en-US" sz="2000" b="1" smtClean="0">
                <a:solidFill>
                  <a:srgbClr val="000000"/>
                </a:solidFill>
                <a:latin typeface="Arial Narrow" panose="020B0606020202030204" pitchFamily="34" charset="0"/>
              </a:rPr>
              <a:t>RESULTS AS AT END OF SEPTEMBER 2019</a:t>
            </a:r>
            <a:r>
              <a:rPr lang="en-ZA" altLang="en-US" sz="2000" b="1" smtClean="0">
                <a:solidFill>
                  <a:srgbClr val="000000"/>
                </a:solidFill>
                <a:latin typeface="Arial Narrow" panose="020B0606020202030204" pitchFamily="34" charset="0"/>
              </a:rPr>
              <a:t/>
            </a:r>
            <a:br>
              <a:rPr lang="en-ZA" altLang="en-US" sz="2000" b="1" smtClean="0">
                <a:solidFill>
                  <a:srgbClr val="000000"/>
                </a:solidFill>
                <a:latin typeface="Arial Narrow" panose="020B0606020202030204" pitchFamily="34" charset="0"/>
              </a:rPr>
            </a:br>
            <a:r>
              <a:rPr lang="en-ZA" altLang="en-US" sz="2000" b="1" smtClean="0">
                <a:solidFill>
                  <a:srgbClr val="000000"/>
                </a:solidFill>
                <a:latin typeface="Arial Narrow" panose="020B0606020202030204" pitchFamily="34" charset="0"/>
              </a:rPr>
              <a:t>CASE DISBURSEMENT SPEND</a:t>
            </a:r>
            <a:endParaRPr lang="en-ZA" altLang="en-US" sz="2000" smtClean="0"/>
          </a:p>
        </p:txBody>
      </p:sp>
      <p:sp>
        <p:nvSpPr>
          <p:cNvPr id="9219" name="Slide Number Placeholder 3"/>
          <p:cNvSpPr>
            <a:spLocks noGrp="1"/>
          </p:cNvSpPr>
          <p:nvPr>
            <p:ph type="sldNum" sz="quarter" idx="12"/>
          </p:nvPr>
        </p:nvSpPr>
        <p:spPr bwMode="auto">
          <a:xfrm>
            <a:off x="6831013"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b="1" dirty="0" smtClean="0">
                <a:solidFill>
                  <a:schemeClr val="bg1"/>
                </a:solidFill>
                <a:latin typeface="Arial Narrow" panose="020B0606020202030204" pitchFamily="34" charset="0"/>
              </a:rPr>
              <a:t>14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88929332"/>
              </p:ext>
            </p:extLst>
          </p:nvPr>
        </p:nvGraphicFramePr>
        <p:xfrm>
          <a:off x="247651" y="1417639"/>
          <a:ext cx="8439149" cy="5097592"/>
        </p:xfrm>
        <a:graphic>
          <a:graphicData uri="http://schemas.openxmlformats.org/drawingml/2006/table">
            <a:tbl>
              <a:tblPr/>
              <a:tblGrid>
                <a:gridCol w="1427566">
                  <a:extLst>
                    <a:ext uri="{9D8B030D-6E8A-4147-A177-3AD203B41FA5}">
                      <a16:colId xmlns:a16="http://schemas.microsoft.com/office/drawing/2014/main" xmlns="" val="3098253030"/>
                    </a:ext>
                  </a:extLst>
                </a:gridCol>
                <a:gridCol w="1104179">
                  <a:extLst>
                    <a:ext uri="{9D8B030D-6E8A-4147-A177-3AD203B41FA5}">
                      <a16:colId xmlns:a16="http://schemas.microsoft.com/office/drawing/2014/main" xmlns="" val="959505492"/>
                    </a:ext>
                  </a:extLst>
                </a:gridCol>
                <a:gridCol w="1031451">
                  <a:extLst>
                    <a:ext uri="{9D8B030D-6E8A-4147-A177-3AD203B41FA5}">
                      <a16:colId xmlns:a16="http://schemas.microsoft.com/office/drawing/2014/main" xmlns="" val="3657098449"/>
                    </a:ext>
                  </a:extLst>
                </a:gridCol>
                <a:gridCol w="1044847">
                  <a:extLst>
                    <a:ext uri="{9D8B030D-6E8A-4147-A177-3AD203B41FA5}">
                      <a16:colId xmlns:a16="http://schemas.microsoft.com/office/drawing/2014/main" xmlns="" val="3466333471"/>
                    </a:ext>
                  </a:extLst>
                </a:gridCol>
                <a:gridCol w="1111825">
                  <a:extLst>
                    <a:ext uri="{9D8B030D-6E8A-4147-A177-3AD203B41FA5}">
                      <a16:colId xmlns:a16="http://schemas.microsoft.com/office/drawing/2014/main" xmlns="" val="932897163"/>
                    </a:ext>
                  </a:extLst>
                </a:gridCol>
                <a:gridCol w="2719281">
                  <a:extLst>
                    <a:ext uri="{9D8B030D-6E8A-4147-A177-3AD203B41FA5}">
                      <a16:colId xmlns:a16="http://schemas.microsoft.com/office/drawing/2014/main" xmlns="" val="4189388009"/>
                    </a:ext>
                  </a:extLst>
                </a:gridCol>
              </a:tblGrid>
              <a:tr h="212040">
                <a:tc rowSpan="2">
                  <a:txBody>
                    <a:bodyPr/>
                    <a:lstStyle/>
                    <a:p>
                      <a:pPr algn="ctr" rtl="0" fontAlgn="ctr"/>
                      <a:r>
                        <a:rPr lang="en-ZA" sz="1400" b="1" i="0" u="none" strike="noStrike" dirty="0">
                          <a:solidFill>
                            <a:srgbClr val="000000"/>
                          </a:solidFill>
                          <a:effectLst/>
                          <a:latin typeface="Arial Narrow" panose="020B0606020202030204" pitchFamily="34" charset="0"/>
                        </a:rPr>
                        <a:t>CASE DISBURSEMENT</a:t>
                      </a:r>
                    </a:p>
                  </a:txBody>
                  <a:tcPr marL="8538" marR="8538" marT="8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400" b="1" i="0" u="none" strike="noStrike" dirty="0">
                          <a:solidFill>
                            <a:srgbClr val="000000"/>
                          </a:solidFill>
                          <a:effectLst/>
                          <a:latin typeface="Arial Narrow" panose="020B0606020202030204" pitchFamily="34" charset="0"/>
                        </a:rPr>
                        <a:t>BUDGET</a:t>
                      </a:r>
                    </a:p>
                  </a:txBody>
                  <a:tcPr marL="8538" marR="8538" marT="8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400" b="1" i="0" u="none" strike="noStrike" dirty="0">
                          <a:solidFill>
                            <a:srgbClr val="000000"/>
                          </a:solidFill>
                          <a:effectLst/>
                          <a:latin typeface="Arial Narrow" panose="020B0606020202030204" pitchFamily="34" charset="0"/>
                        </a:rPr>
                        <a:t>ACTUALS</a:t>
                      </a:r>
                    </a:p>
                  </a:txBody>
                  <a:tcPr marL="8538" marR="8538" marT="8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400" b="1" i="0" u="none" strike="noStrike" dirty="0">
                          <a:solidFill>
                            <a:srgbClr val="000000"/>
                          </a:solidFill>
                          <a:effectLst/>
                          <a:latin typeface="Arial Narrow" panose="020B0606020202030204" pitchFamily="34" charset="0"/>
                        </a:rPr>
                        <a:t>VARIANCE</a:t>
                      </a:r>
                    </a:p>
                  </a:txBody>
                  <a:tcPr marL="8538" marR="8538" marT="8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400" b="1" i="0" u="none" strike="noStrike" dirty="0">
                          <a:solidFill>
                            <a:srgbClr val="000000"/>
                          </a:solidFill>
                          <a:effectLst/>
                          <a:latin typeface="Arial Narrow" panose="020B0606020202030204" pitchFamily="34" charset="0"/>
                        </a:rPr>
                        <a:t>VARIANCE </a:t>
                      </a:r>
                    </a:p>
                  </a:txBody>
                  <a:tcPr marL="8538" marR="8538" marT="8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400" b="1" i="0" u="none" strike="noStrike" dirty="0">
                          <a:solidFill>
                            <a:srgbClr val="000000"/>
                          </a:solidFill>
                          <a:effectLst/>
                          <a:latin typeface="Arial Narrow" panose="020B0606020202030204" pitchFamily="34" charset="0"/>
                        </a:rPr>
                        <a:t>COMMENTARY</a:t>
                      </a:r>
                    </a:p>
                  </a:txBody>
                  <a:tcPr marL="8538" marR="8538" marT="8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3433069584"/>
                  </a:ext>
                </a:extLst>
              </a:tr>
              <a:tr h="247828">
                <a:tc vMerge="1">
                  <a:txBody>
                    <a:bodyPr/>
                    <a:lstStyle/>
                    <a:p>
                      <a:endParaRPr lang="en-ZA"/>
                    </a:p>
                  </a:txBody>
                  <a:tcPr/>
                </a:tc>
                <a:tc>
                  <a:txBody>
                    <a:bodyPr/>
                    <a:lstStyle/>
                    <a:p>
                      <a:pPr algn="ctr" rtl="0" fontAlgn="ctr"/>
                      <a:r>
                        <a:rPr lang="en-ZA" sz="1400" b="1" i="0" u="none" strike="noStrike" dirty="0">
                          <a:solidFill>
                            <a:srgbClr val="000000"/>
                          </a:solidFill>
                          <a:effectLst/>
                          <a:latin typeface="Arial Narrow" panose="020B0606020202030204" pitchFamily="34" charset="0"/>
                        </a:rPr>
                        <a:t>R’000</a:t>
                      </a:r>
                    </a:p>
                  </a:txBody>
                  <a:tcPr marL="8538" marR="8538" marT="8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400" b="1" i="0" u="none" strike="noStrike" dirty="0">
                          <a:solidFill>
                            <a:srgbClr val="000000"/>
                          </a:solidFill>
                          <a:effectLst/>
                          <a:latin typeface="Arial Narrow" panose="020B0606020202030204" pitchFamily="34" charset="0"/>
                        </a:rPr>
                        <a:t>R’000</a:t>
                      </a:r>
                    </a:p>
                  </a:txBody>
                  <a:tcPr marL="8538" marR="8538" marT="8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400" b="1" i="0" u="none" strike="noStrike" dirty="0">
                          <a:solidFill>
                            <a:srgbClr val="000000"/>
                          </a:solidFill>
                          <a:effectLst/>
                          <a:latin typeface="Arial Narrow" panose="020B0606020202030204" pitchFamily="34" charset="0"/>
                        </a:rPr>
                        <a:t> R'000</a:t>
                      </a:r>
                    </a:p>
                  </a:txBody>
                  <a:tcPr marL="8538" marR="8538" marT="8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400" b="1" i="0" u="none" strike="noStrike" dirty="0">
                          <a:solidFill>
                            <a:srgbClr val="000000"/>
                          </a:solidFill>
                          <a:effectLst/>
                          <a:latin typeface="Arial Narrow" panose="020B0606020202030204" pitchFamily="34" charset="0"/>
                        </a:rPr>
                        <a:t>%</a:t>
                      </a:r>
                    </a:p>
                  </a:txBody>
                  <a:tcPr marL="8538" marR="8538" marT="8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400" b="1" i="0" u="none" strike="noStrike" dirty="0">
                          <a:solidFill>
                            <a:srgbClr val="000000"/>
                          </a:solidFill>
                          <a:effectLst/>
                          <a:latin typeface="Arial Narrow" panose="020B0606020202030204" pitchFamily="34" charset="0"/>
                        </a:rPr>
                        <a:t> </a:t>
                      </a:r>
                    </a:p>
                  </a:txBody>
                  <a:tcPr marL="8538" marR="8538" marT="8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3253142637"/>
                  </a:ext>
                </a:extLst>
              </a:tr>
              <a:tr h="1545127">
                <a:tc>
                  <a:txBody>
                    <a:bodyPr/>
                    <a:lstStyle/>
                    <a:p>
                      <a:pPr algn="l" rtl="0" fontAlgn="ctr"/>
                      <a:r>
                        <a:rPr lang="en-ZA" sz="1400" b="1" i="0" u="none" strike="noStrike" dirty="0">
                          <a:solidFill>
                            <a:srgbClr val="000000"/>
                          </a:solidFill>
                          <a:effectLst/>
                          <a:latin typeface="Arial Narrow" panose="020B0606020202030204" pitchFamily="34" charset="0"/>
                        </a:rPr>
                        <a:t>Commissioner Fees</a:t>
                      </a:r>
                    </a:p>
                  </a:txBody>
                  <a:tcPr marL="8538" marR="8538" marT="8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400" b="0" i="0" u="none" strike="noStrike" dirty="0">
                          <a:solidFill>
                            <a:srgbClr val="000000"/>
                          </a:solidFill>
                          <a:effectLst/>
                          <a:latin typeface="Arial Narrow" panose="020B0606020202030204" pitchFamily="34" charset="0"/>
                        </a:rPr>
                        <a:t>147 470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400" b="0" i="0" u="none" strike="noStrike" dirty="0">
                          <a:solidFill>
                            <a:srgbClr val="000000"/>
                          </a:solidFill>
                          <a:effectLst/>
                          <a:latin typeface="Arial Narrow" panose="020B0606020202030204" pitchFamily="34" charset="0"/>
                        </a:rPr>
                        <a:t>168 938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400" b="0" i="0" u="none" strike="noStrike" dirty="0" smtClean="0">
                          <a:solidFill>
                            <a:srgbClr val="000000"/>
                          </a:solidFill>
                          <a:effectLst/>
                          <a:latin typeface="Arial Narrow" panose="020B0606020202030204" pitchFamily="34" charset="0"/>
                        </a:rPr>
                        <a:t>(21 468)</a:t>
                      </a:r>
                      <a:endParaRPr lang="en-ZA" sz="1400" b="0" i="0" u="none" strike="noStrike" dirty="0">
                        <a:solidFill>
                          <a:srgbClr val="000000"/>
                        </a:solidFill>
                        <a:effectLst/>
                        <a:latin typeface="Arial Narrow" panose="020B060602020203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400" b="0" i="0" u="none" strike="noStrike" dirty="0" smtClean="0">
                          <a:solidFill>
                            <a:srgbClr val="000000"/>
                          </a:solidFill>
                          <a:effectLst/>
                          <a:latin typeface="Arial Narrow" panose="020B0606020202030204" pitchFamily="34" charset="0"/>
                        </a:rPr>
                        <a:t>(15%)</a:t>
                      </a:r>
                      <a:endParaRPr lang="en-ZA" sz="1400" b="0" i="0" u="none" strike="noStrike" dirty="0">
                        <a:solidFill>
                          <a:srgbClr val="000000"/>
                        </a:solidFill>
                        <a:effectLst/>
                        <a:latin typeface="Arial Narrow" panose="020B060602020203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lvl="0" indent="0" algn="just" defTabSz="4572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The variance is a result of </a:t>
                      </a:r>
                      <a:r>
                        <a:rPr kumimoji="0" lang="en-US" sz="1200" b="0"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mn-cs"/>
                        </a:rPr>
                        <a:t>utilisation</a:t>
                      </a:r>
                      <a:r>
                        <a:rPr kumimoji="0" lang="en-US" sz="12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of PT Commissioners which is 3% higher than the projected efficiency of 60%,as well as the increase in variable case disbursements cost a such as venue and travelling costs in response to case load.</a:t>
                      </a:r>
                    </a:p>
                    <a:p>
                      <a:pPr marL="0" marR="0" lvl="0" indent="0" algn="just" defTabSz="4572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Arial Narrow" panose="020B0606020202030204" pitchFamily="34" charset="0"/>
                      </a:endParaRPr>
                    </a:p>
                  </a:txBody>
                  <a:tcPr marL="6350" marR="6350" marT="6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2383134858"/>
                  </a:ext>
                </a:extLst>
              </a:tr>
              <a:tr h="1025483">
                <a:tc>
                  <a:txBody>
                    <a:bodyPr/>
                    <a:lstStyle/>
                    <a:p>
                      <a:pPr algn="l" rtl="0" fontAlgn="ctr"/>
                      <a:r>
                        <a:rPr lang="en-GB" sz="1400" b="1" i="0" u="none" strike="noStrike" dirty="0">
                          <a:solidFill>
                            <a:srgbClr val="000000"/>
                          </a:solidFill>
                          <a:effectLst/>
                          <a:latin typeface="Arial Narrow" panose="020B0606020202030204" pitchFamily="34" charset="0"/>
                        </a:rPr>
                        <a:t>Case Disbursements Travel and </a:t>
                      </a:r>
                      <a:r>
                        <a:rPr lang="en-GB" sz="1400" b="1" i="0" u="none" strike="noStrike" dirty="0" smtClean="0">
                          <a:solidFill>
                            <a:srgbClr val="000000"/>
                          </a:solidFill>
                          <a:effectLst/>
                          <a:latin typeface="Arial Narrow" panose="020B0606020202030204" pitchFamily="34" charset="0"/>
                        </a:rPr>
                        <a:t>Subsistence</a:t>
                      </a:r>
                      <a:endParaRPr lang="en-GB" sz="1400" b="1" i="0" u="none" strike="noStrike" dirty="0">
                        <a:solidFill>
                          <a:srgbClr val="000000"/>
                        </a:solidFill>
                        <a:effectLst/>
                        <a:latin typeface="Arial Narrow" panose="020B0606020202030204" pitchFamily="34" charset="0"/>
                      </a:endParaRPr>
                    </a:p>
                  </a:txBody>
                  <a:tcPr marL="8538" marR="8538" marT="8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400" b="0" i="0" u="none" strike="noStrike">
                          <a:solidFill>
                            <a:srgbClr val="000000"/>
                          </a:solidFill>
                          <a:effectLst/>
                          <a:latin typeface="Arial Narrow" panose="020B0606020202030204" pitchFamily="34" charset="0"/>
                        </a:rPr>
                        <a:t>10 093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400" b="0" i="0" u="none" strike="noStrike">
                          <a:solidFill>
                            <a:srgbClr val="000000"/>
                          </a:solidFill>
                          <a:effectLst/>
                          <a:latin typeface="Arial Narrow" panose="020B0606020202030204" pitchFamily="34" charset="0"/>
                        </a:rPr>
                        <a:t>10 054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400" b="0" i="0" u="none" strike="noStrike" dirty="0">
                          <a:solidFill>
                            <a:srgbClr val="000000"/>
                          </a:solidFill>
                          <a:effectLst/>
                          <a:latin typeface="Arial Narrow" panose="020B0606020202030204" pitchFamily="34" charset="0"/>
                        </a:rPr>
                        <a:t>38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400" b="0" i="0" u="none" strike="noStrike" dirty="0">
                          <a:solidFill>
                            <a:srgbClr val="000000"/>
                          </a:solidFill>
                          <a:effectLst/>
                          <a:latin typeface="Arial Narrow" panose="020B06060202020302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just" rtl="0" fontAlgn="ctr"/>
                      <a:r>
                        <a:rPr lang="en-GB" sz="1400" b="0" i="0" u="none" strike="noStrike" dirty="0" smtClean="0">
                          <a:solidFill>
                            <a:srgbClr val="000000"/>
                          </a:solidFill>
                          <a:effectLst/>
                          <a:latin typeface="Arial Narrow" panose="020B0606020202030204" pitchFamily="34" charset="0"/>
                        </a:rPr>
                        <a:t>The spending is in</a:t>
                      </a:r>
                      <a:r>
                        <a:rPr lang="en-GB" sz="1400" b="0" i="0" u="none" strike="noStrike" baseline="0" dirty="0" smtClean="0">
                          <a:solidFill>
                            <a:srgbClr val="000000"/>
                          </a:solidFill>
                          <a:effectLst/>
                          <a:latin typeface="Arial Narrow" panose="020B0606020202030204" pitchFamily="34" charset="0"/>
                        </a:rPr>
                        <a:t> line with </a:t>
                      </a:r>
                      <a:r>
                        <a:rPr lang="en-GB" sz="1400" b="0" i="0" u="none" strike="noStrike" dirty="0" smtClean="0">
                          <a:solidFill>
                            <a:srgbClr val="000000"/>
                          </a:solidFill>
                          <a:effectLst/>
                          <a:latin typeface="Arial Narrow" panose="020B0606020202030204" pitchFamily="34" charset="0"/>
                        </a:rPr>
                        <a:t>the projected budget. The variance is</a:t>
                      </a:r>
                      <a:r>
                        <a:rPr lang="en-GB" sz="1400" b="0" i="0" u="none" strike="noStrike" baseline="0" dirty="0" smtClean="0">
                          <a:solidFill>
                            <a:srgbClr val="000000"/>
                          </a:solidFill>
                          <a:effectLst/>
                          <a:latin typeface="Arial Narrow" panose="020B0606020202030204" pitchFamily="34" charset="0"/>
                        </a:rPr>
                        <a:t> a result of</a:t>
                      </a:r>
                      <a:r>
                        <a:rPr lang="en-GB" sz="1400" b="0" i="0" u="none" strike="noStrike" dirty="0" smtClean="0">
                          <a:solidFill>
                            <a:srgbClr val="000000"/>
                          </a:solidFill>
                          <a:effectLst/>
                          <a:latin typeface="Arial Narrow" panose="020B0606020202030204" pitchFamily="34" charset="0"/>
                        </a:rPr>
                        <a:t> under</a:t>
                      </a:r>
                      <a:r>
                        <a:rPr lang="en-GB" sz="1400" b="0" i="0" u="none" strike="noStrike" baseline="0" dirty="0" smtClean="0">
                          <a:solidFill>
                            <a:srgbClr val="000000"/>
                          </a:solidFill>
                          <a:effectLst/>
                          <a:latin typeface="Arial Narrow" panose="020B0606020202030204" pitchFamily="34" charset="0"/>
                        </a:rPr>
                        <a:t> expenditure on </a:t>
                      </a:r>
                      <a:r>
                        <a:rPr lang="en-GB" sz="1400" b="0" i="0" u="none" strike="noStrike" dirty="0" smtClean="0">
                          <a:solidFill>
                            <a:srgbClr val="000000"/>
                          </a:solidFill>
                          <a:effectLst/>
                          <a:latin typeface="Arial Narrow" panose="020B0606020202030204" pitchFamily="34" charset="0"/>
                        </a:rPr>
                        <a:t>travel costs related</a:t>
                      </a:r>
                      <a:r>
                        <a:rPr lang="en-GB" sz="1400" b="0" i="0" u="none" strike="noStrike" baseline="0" dirty="0" smtClean="0">
                          <a:solidFill>
                            <a:srgbClr val="000000"/>
                          </a:solidFill>
                          <a:effectLst/>
                          <a:latin typeface="Arial Narrow" panose="020B0606020202030204" pitchFamily="34" charset="0"/>
                        </a:rPr>
                        <a:t> to the </a:t>
                      </a:r>
                      <a:r>
                        <a:rPr lang="en-GB" sz="1400" b="0" i="0" u="none" strike="noStrike" dirty="0" smtClean="0">
                          <a:solidFill>
                            <a:srgbClr val="000000"/>
                          </a:solidFill>
                          <a:effectLst/>
                          <a:latin typeface="Arial Narrow" panose="020B0606020202030204" pitchFamily="34" charset="0"/>
                        </a:rPr>
                        <a:t>Commissioners in execution of cases to the outlying areas.</a:t>
                      </a:r>
                      <a:endParaRPr lang="en-GB" sz="1400" b="0" i="0" u="none" strike="noStrike" dirty="0">
                        <a:solidFill>
                          <a:srgbClr val="000000"/>
                        </a:solidFill>
                        <a:effectLst/>
                        <a:latin typeface="Arial Narrow" panose="020B0606020202030204" pitchFamily="34" charset="0"/>
                      </a:endParaRPr>
                    </a:p>
                  </a:txBody>
                  <a:tcPr marL="6350" marR="6350" marT="6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73713717"/>
                  </a:ext>
                </a:extLst>
              </a:tr>
              <a:tr h="1025483">
                <a:tc>
                  <a:txBody>
                    <a:bodyPr/>
                    <a:lstStyle/>
                    <a:p>
                      <a:pPr algn="l" rtl="0" fontAlgn="ctr"/>
                      <a:r>
                        <a:rPr lang="en-ZA" sz="1400" b="1" i="0" u="none" strike="noStrike" dirty="0">
                          <a:solidFill>
                            <a:srgbClr val="000000"/>
                          </a:solidFill>
                          <a:effectLst/>
                          <a:latin typeface="Arial Narrow" panose="020B0606020202030204" pitchFamily="34" charset="0"/>
                        </a:rPr>
                        <a:t>Case Disbursement Admin Costs</a:t>
                      </a:r>
                    </a:p>
                  </a:txBody>
                  <a:tcPr marL="8538" marR="8538" marT="8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400" b="0" i="0" u="none" strike="noStrike">
                          <a:solidFill>
                            <a:srgbClr val="000000"/>
                          </a:solidFill>
                          <a:effectLst/>
                          <a:latin typeface="Arial Narrow" panose="020B0606020202030204" pitchFamily="34" charset="0"/>
                        </a:rPr>
                        <a:t>5 722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400" b="0" i="0" u="none" strike="noStrike">
                          <a:solidFill>
                            <a:srgbClr val="000000"/>
                          </a:solidFill>
                          <a:effectLst/>
                          <a:latin typeface="Arial Narrow" panose="020B0606020202030204" pitchFamily="34" charset="0"/>
                        </a:rPr>
                        <a:t>3 935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400" b="0" i="0" u="none" strike="noStrike" dirty="0">
                          <a:solidFill>
                            <a:srgbClr val="000000"/>
                          </a:solidFill>
                          <a:effectLst/>
                          <a:latin typeface="Arial Narrow" panose="020B0606020202030204" pitchFamily="34" charset="0"/>
                        </a:rPr>
                        <a:t>1 787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400" b="0" i="0" u="none" strike="noStrike" dirty="0">
                          <a:solidFill>
                            <a:srgbClr val="000000"/>
                          </a:solidFill>
                          <a:effectLst/>
                          <a:latin typeface="Arial Narrow" panose="020B0606020202030204" pitchFamily="34" charset="0"/>
                        </a:rPr>
                        <a:t>31%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just" rtl="0" fontAlgn="ctr"/>
                      <a:r>
                        <a:rPr lang="en-US" sz="1400" b="0" i="0" u="none" strike="noStrike" dirty="0">
                          <a:solidFill>
                            <a:srgbClr val="000000"/>
                          </a:solidFill>
                          <a:effectLst/>
                          <a:latin typeface="Arial Narrow" panose="020B0606020202030204" pitchFamily="34" charset="0"/>
                        </a:rPr>
                        <a:t>The variance due to variable administrative costs </a:t>
                      </a:r>
                      <a:r>
                        <a:rPr lang="en-US" sz="1400" b="0" i="0" u="none" strike="noStrike" dirty="0" smtClean="0">
                          <a:solidFill>
                            <a:srgbClr val="000000"/>
                          </a:solidFill>
                          <a:effectLst/>
                          <a:latin typeface="Arial Narrow" panose="020B0606020202030204" pitchFamily="34" charset="0"/>
                        </a:rPr>
                        <a:t>related to dispute</a:t>
                      </a:r>
                      <a:r>
                        <a:rPr lang="en-US" sz="1400" b="0" i="0" u="none" strike="noStrike" baseline="0" dirty="0" smtClean="0">
                          <a:solidFill>
                            <a:srgbClr val="000000"/>
                          </a:solidFill>
                          <a:effectLst/>
                          <a:latin typeface="Arial Narrow" panose="020B0606020202030204" pitchFamily="34" charset="0"/>
                        </a:rPr>
                        <a:t> management and prevention activities that did not </a:t>
                      </a:r>
                      <a:r>
                        <a:rPr lang="en-US" sz="1400" b="0" i="0" u="none" strike="noStrike" baseline="0" dirty="0" err="1" smtClean="0">
                          <a:solidFill>
                            <a:srgbClr val="000000"/>
                          </a:solidFill>
                          <a:effectLst/>
                          <a:latin typeface="Arial Narrow" panose="020B0606020202030204" pitchFamily="34" charset="0"/>
                        </a:rPr>
                        <a:t>materialised</a:t>
                      </a:r>
                      <a:r>
                        <a:rPr lang="en-US" sz="1400" b="0" i="0" u="none" strike="noStrike" baseline="0" dirty="0" smtClean="0">
                          <a:solidFill>
                            <a:srgbClr val="000000"/>
                          </a:solidFill>
                          <a:effectLst/>
                          <a:latin typeface="Arial Narrow" panose="020B0606020202030204" pitchFamily="34" charset="0"/>
                        </a:rPr>
                        <a:t> as planned such as printing of manuals. </a:t>
                      </a:r>
                      <a:endParaRPr lang="en-US" sz="1400" b="0" i="0" u="none" strike="noStrike" dirty="0">
                        <a:solidFill>
                          <a:srgbClr val="000000"/>
                        </a:solidFill>
                        <a:effectLst/>
                        <a:latin typeface="Arial Narrow" panose="020B0606020202030204" pitchFamily="34" charset="0"/>
                      </a:endParaRPr>
                    </a:p>
                  </a:txBody>
                  <a:tcPr marL="6350" marR="6350" marT="63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2491940939"/>
                  </a:ext>
                </a:extLst>
              </a:tr>
              <a:tr h="688608">
                <a:tc>
                  <a:txBody>
                    <a:bodyPr/>
                    <a:lstStyle/>
                    <a:p>
                      <a:pPr algn="l" rtl="0" fontAlgn="ctr"/>
                      <a:r>
                        <a:rPr lang="en-ZA" sz="1400" b="1" i="0" u="none" strike="noStrike" dirty="0">
                          <a:solidFill>
                            <a:srgbClr val="000000"/>
                          </a:solidFill>
                          <a:effectLst/>
                          <a:latin typeface="Arial Narrow" panose="020B0606020202030204" pitchFamily="34" charset="0"/>
                        </a:rPr>
                        <a:t>Interpreter fees</a:t>
                      </a:r>
                    </a:p>
                  </a:txBody>
                  <a:tcPr marL="8538" marR="8538" marT="8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400" b="0" i="0" u="none" strike="noStrike">
                          <a:solidFill>
                            <a:srgbClr val="000000"/>
                          </a:solidFill>
                          <a:effectLst/>
                          <a:latin typeface="Arial Narrow" panose="020B0606020202030204" pitchFamily="34" charset="0"/>
                        </a:rPr>
                        <a:t>42 987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400" b="0" i="0" u="none" strike="noStrike">
                          <a:solidFill>
                            <a:srgbClr val="000000"/>
                          </a:solidFill>
                          <a:effectLst/>
                          <a:latin typeface="Arial Narrow" panose="020B0606020202030204" pitchFamily="34" charset="0"/>
                        </a:rPr>
                        <a:t>43 539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400" b="0" i="0" u="none" strike="noStrike" dirty="0" smtClean="0">
                          <a:solidFill>
                            <a:srgbClr val="000000"/>
                          </a:solidFill>
                          <a:effectLst/>
                          <a:latin typeface="Arial Narrow" panose="020B0606020202030204" pitchFamily="34" charset="0"/>
                        </a:rPr>
                        <a:t>(552)</a:t>
                      </a:r>
                      <a:endParaRPr lang="en-ZA" sz="1400" b="0" i="0" u="none" strike="noStrike" dirty="0">
                        <a:solidFill>
                          <a:srgbClr val="000000"/>
                        </a:solidFill>
                        <a:effectLst/>
                        <a:latin typeface="Arial Narrow" panose="020B060602020203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400" b="0" i="0" u="none" strike="noStrike" dirty="0" smtClean="0">
                          <a:solidFill>
                            <a:srgbClr val="000000"/>
                          </a:solidFill>
                          <a:effectLst/>
                          <a:latin typeface="Arial Narrow" panose="020B0606020202030204" pitchFamily="34" charset="0"/>
                        </a:rPr>
                        <a:t>(1%)</a:t>
                      </a:r>
                      <a:endParaRPr lang="en-ZA" sz="1400" b="0" i="0" u="none" strike="noStrike" dirty="0">
                        <a:solidFill>
                          <a:srgbClr val="000000"/>
                        </a:solidFill>
                        <a:effectLst/>
                        <a:latin typeface="Arial Narrow" panose="020B060602020203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just" rtl="0" fontAlgn="ctr"/>
                      <a:r>
                        <a:rPr lang="en-GB" sz="1400" b="0" i="0" u="none" strike="noStrike" dirty="0" smtClean="0">
                          <a:solidFill>
                            <a:srgbClr val="000000"/>
                          </a:solidFill>
                          <a:effectLst/>
                          <a:latin typeface="Arial Narrow" panose="020B0606020202030204" pitchFamily="34" charset="0"/>
                        </a:rPr>
                        <a:t>The spending</a:t>
                      </a:r>
                      <a:r>
                        <a:rPr lang="en-GB" sz="1400" b="0" i="0" u="none" strike="noStrike" baseline="0" dirty="0" smtClean="0">
                          <a:solidFill>
                            <a:srgbClr val="000000"/>
                          </a:solidFill>
                          <a:effectLst/>
                          <a:latin typeface="Arial Narrow" panose="020B0606020202030204" pitchFamily="34" charset="0"/>
                        </a:rPr>
                        <a:t> is in line with the projected budget.</a:t>
                      </a:r>
                      <a:endParaRPr lang="en-GB" sz="1400" b="0" i="0" u="none" strike="noStrike" dirty="0">
                        <a:solidFill>
                          <a:srgbClr val="000000"/>
                        </a:solidFill>
                        <a:effectLst/>
                        <a:latin typeface="Arial Narrow" panose="020B0606020202030204" pitchFamily="34" charset="0"/>
                      </a:endParaRPr>
                    </a:p>
                  </a:txBody>
                  <a:tcPr marL="8538" marR="8538" marT="8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2826195521"/>
                  </a:ext>
                </a:extLst>
              </a:tr>
              <a:tr h="247828">
                <a:tc>
                  <a:txBody>
                    <a:bodyPr/>
                    <a:lstStyle/>
                    <a:p>
                      <a:pPr algn="l" rtl="0" fontAlgn="ctr"/>
                      <a:r>
                        <a:rPr lang="en-ZA" sz="1400" b="1" i="0" u="none" strike="noStrike" dirty="0">
                          <a:solidFill>
                            <a:srgbClr val="000000"/>
                          </a:solidFill>
                          <a:effectLst/>
                          <a:latin typeface="Arial Narrow" panose="020B0606020202030204" pitchFamily="34" charset="0"/>
                        </a:rPr>
                        <a:t>Total Expenditure</a:t>
                      </a:r>
                    </a:p>
                  </a:txBody>
                  <a:tcPr marL="8538" marR="8538" marT="8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400" b="1" i="0" u="none" strike="noStrike">
                          <a:solidFill>
                            <a:srgbClr val="000000"/>
                          </a:solidFill>
                          <a:effectLst/>
                          <a:latin typeface="Arial Narrow" panose="020B0606020202030204" pitchFamily="34" charset="0"/>
                        </a:rPr>
                        <a:t>206 271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400" b="1" i="0" u="none" strike="noStrike">
                          <a:solidFill>
                            <a:srgbClr val="000000"/>
                          </a:solidFill>
                          <a:effectLst/>
                          <a:latin typeface="Arial Narrow" panose="020B0606020202030204" pitchFamily="34" charset="0"/>
                        </a:rPr>
                        <a:t>226 466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400" b="1" i="0" u="none" strike="noStrike" dirty="0" smtClean="0">
                          <a:solidFill>
                            <a:srgbClr val="000000"/>
                          </a:solidFill>
                          <a:effectLst/>
                          <a:latin typeface="Arial Narrow" panose="020B0606020202030204" pitchFamily="34" charset="0"/>
                        </a:rPr>
                        <a:t>(20 194)</a:t>
                      </a:r>
                      <a:endParaRPr lang="en-ZA" sz="1400" b="1" i="0" u="none" strike="noStrike" dirty="0">
                        <a:solidFill>
                          <a:srgbClr val="000000"/>
                        </a:solidFill>
                        <a:effectLst/>
                        <a:latin typeface="Arial Narrow" panose="020B060602020203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400" b="1" i="0" u="none" strike="noStrike" dirty="0" smtClean="0">
                          <a:solidFill>
                            <a:srgbClr val="000000"/>
                          </a:solidFill>
                          <a:effectLst/>
                          <a:latin typeface="Arial Narrow" panose="020B0606020202030204" pitchFamily="34" charset="0"/>
                        </a:rPr>
                        <a:t>(10%)</a:t>
                      </a:r>
                      <a:endParaRPr lang="en-ZA" sz="1400" b="1" i="0" u="none" strike="noStrike" dirty="0">
                        <a:solidFill>
                          <a:srgbClr val="000000"/>
                        </a:solidFill>
                        <a:effectLst/>
                        <a:latin typeface="Arial Narrow" panose="020B060602020203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endParaRPr lang="en-ZA" sz="1400" b="0" i="0" u="none" strike="noStrike" dirty="0">
                        <a:solidFill>
                          <a:srgbClr val="000000"/>
                        </a:solidFill>
                        <a:effectLst/>
                        <a:latin typeface="Arial Narrow" panose="020B0606020202030204" pitchFamily="34" charset="0"/>
                      </a:endParaRPr>
                    </a:p>
                  </a:txBody>
                  <a:tcPr marL="8538" marR="8538" marT="8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354390652"/>
                  </a:ext>
                </a:extLst>
              </a:tr>
            </a:tbl>
          </a:graphicData>
        </a:graphic>
      </p:graphicFrame>
    </p:spTree>
    <p:extLst>
      <p:ext uri="{BB962C8B-B14F-4D97-AF65-F5344CB8AC3E}">
        <p14:creationId xmlns:p14="http://schemas.microsoft.com/office/powerpoint/2010/main" xmlns="" val="3816401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2000" b="1" smtClean="0">
                <a:latin typeface="Arial Narrow" panose="020B0606020202030204" pitchFamily="34" charset="0"/>
              </a:rPr>
              <a:t>FINANCIAL PERFORMANCE </a:t>
            </a:r>
            <a:br>
              <a:rPr lang="en-US" altLang="en-US" sz="2000" b="1" smtClean="0">
                <a:latin typeface="Arial Narrow" panose="020B0606020202030204" pitchFamily="34" charset="0"/>
              </a:rPr>
            </a:br>
            <a:r>
              <a:rPr lang="en-US" altLang="en-US" sz="2000" b="1" smtClean="0">
                <a:latin typeface="Arial Narrow" panose="020B0606020202030204" pitchFamily="34" charset="0"/>
              </a:rPr>
              <a:t>RESULTS FOR PERIOD ENDING SEPTEMBER 2019</a:t>
            </a:r>
            <a:br>
              <a:rPr lang="en-US" altLang="en-US" sz="2000" b="1" smtClean="0">
                <a:latin typeface="Arial Narrow" panose="020B0606020202030204" pitchFamily="34" charset="0"/>
              </a:rPr>
            </a:br>
            <a:r>
              <a:rPr lang="en-US" altLang="en-US" sz="2000" b="1" smtClean="0">
                <a:latin typeface="Arial Narrow" panose="020B0606020202030204" pitchFamily="34" charset="0"/>
              </a:rPr>
              <a:t>SPENDING BY STRATEGIC OBJECTIVE </a:t>
            </a:r>
            <a:endParaRPr lang="en-ZA" altLang="en-US" sz="2000" smtClean="0"/>
          </a:p>
        </p:txBody>
      </p:sp>
      <p:sp>
        <p:nvSpPr>
          <p:cNvPr id="10243" name="Slide Number Placeholder 3"/>
          <p:cNvSpPr>
            <a:spLocks noGrp="1"/>
          </p:cNvSpPr>
          <p:nvPr>
            <p:ph type="sldNum" sz="quarter" idx="12"/>
          </p:nvPr>
        </p:nvSpPr>
        <p:spPr bwMode="auto">
          <a:xfrm>
            <a:off x="6858000"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b="1" dirty="0" smtClean="0">
                <a:solidFill>
                  <a:schemeClr val="bg1"/>
                </a:solidFill>
                <a:latin typeface="Arial Narrow" panose="020B0606020202030204" pitchFamily="34" charset="0"/>
              </a:rPr>
              <a:t>15</a:t>
            </a:r>
          </a:p>
        </p:txBody>
      </p:sp>
      <p:pic>
        <p:nvPicPr>
          <p:cNvPr id="1024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27025" y="1417638"/>
            <a:ext cx="7915275" cy="4708525"/>
          </a:xfrm>
        </p:spPr>
      </p:pic>
      <p:graphicFrame>
        <p:nvGraphicFramePr>
          <p:cNvPr id="7" name="Content Placeholder 2"/>
          <p:cNvGraphicFramePr>
            <a:graphicFrameLocks/>
          </p:cNvGraphicFramePr>
          <p:nvPr>
            <p:extLst>
              <p:ext uri="{D42A27DB-BD31-4B8C-83A1-F6EECF244321}">
                <p14:modId xmlns:p14="http://schemas.microsoft.com/office/powerpoint/2010/main" xmlns="" val="743365225"/>
              </p:ext>
            </p:extLst>
          </p:nvPr>
        </p:nvGraphicFramePr>
        <p:xfrm>
          <a:off x="222250" y="1301750"/>
          <a:ext cx="8464550" cy="5045890"/>
        </p:xfrm>
        <a:graphic>
          <a:graphicData uri="http://schemas.openxmlformats.org/drawingml/2006/table">
            <a:tbl>
              <a:tblPr/>
              <a:tblGrid>
                <a:gridCol w="1739843">
                  <a:extLst>
                    <a:ext uri="{9D8B030D-6E8A-4147-A177-3AD203B41FA5}">
                      <a16:colId xmlns:a16="http://schemas.microsoft.com/office/drawing/2014/main" xmlns="" val="20000"/>
                    </a:ext>
                  </a:extLst>
                </a:gridCol>
                <a:gridCol w="862167">
                  <a:extLst>
                    <a:ext uri="{9D8B030D-6E8A-4147-A177-3AD203B41FA5}">
                      <a16:colId xmlns:a16="http://schemas.microsoft.com/office/drawing/2014/main" xmlns="" val="20001"/>
                    </a:ext>
                  </a:extLst>
                </a:gridCol>
                <a:gridCol w="954576">
                  <a:extLst>
                    <a:ext uri="{9D8B030D-6E8A-4147-A177-3AD203B41FA5}">
                      <a16:colId xmlns:a16="http://schemas.microsoft.com/office/drawing/2014/main" xmlns="" val="20002"/>
                    </a:ext>
                  </a:extLst>
                </a:gridCol>
                <a:gridCol w="927560">
                  <a:extLst>
                    <a:ext uri="{9D8B030D-6E8A-4147-A177-3AD203B41FA5}">
                      <a16:colId xmlns:a16="http://schemas.microsoft.com/office/drawing/2014/main" xmlns="" val="20003"/>
                    </a:ext>
                  </a:extLst>
                </a:gridCol>
                <a:gridCol w="909549">
                  <a:extLst>
                    <a:ext uri="{9D8B030D-6E8A-4147-A177-3AD203B41FA5}">
                      <a16:colId xmlns:a16="http://schemas.microsoft.com/office/drawing/2014/main" xmlns="" val="20004"/>
                    </a:ext>
                  </a:extLst>
                </a:gridCol>
                <a:gridCol w="3070855">
                  <a:extLst>
                    <a:ext uri="{9D8B030D-6E8A-4147-A177-3AD203B41FA5}">
                      <a16:colId xmlns:a16="http://schemas.microsoft.com/office/drawing/2014/main" xmlns="" val="20005"/>
                    </a:ext>
                  </a:extLst>
                </a:gridCol>
              </a:tblGrid>
              <a:tr h="211448">
                <a:tc>
                  <a:txBody>
                    <a:bodyPr/>
                    <a:lstStyle/>
                    <a:p>
                      <a:pPr algn="l" rtl="0" fontAlgn="ctr"/>
                      <a:r>
                        <a:rPr lang="en-ZA" sz="1200" b="1" i="0" u="none" strike="noStrike" dirty="0">
                          <a:solidFill>
                            <a:srgbClr val="000000"/>
                          </a:solidFill>
                          <a:effectLst/>
                          <a:latin typeface="Arial Narrow" panose="020B0606020202030204" pitchFamily="34" charset="0"/>
                        </a:rPr>
                        <a:t>STRATEGIC OBJECTIVES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A6A6A6"/>
                    </a:solidFill>
                  </a:tcPr>
                </a:tc>
                <a:tc>
                  <a:txBody>
                    <a:bodyPr/>
                    <a:lstStyle/>
                    <a:p>
                      <a:pPr algn="ctr" rtl="0" fontAlgn="ctr"/>
                      <a:r>
                        <a:rPr lang="en-ZA" sz="1200" b="1" i="0" u="none" strike="noStrike" dirty="0">
                          <a:solidFill>
                            <a:srgbClr val="000000"/>
                          </a:solidFill>
                          <a:effectLst/>
                          <a:latin typeface="Arial Narrow" panose="020B0606020202030204" pitchFamily="34" charset="0"/>
                        </a:rPr>
                        <a:t>BUDGET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200" b="1" i="0" u="none" strike="noStrike" dirty="0">
                          <a:solidFill>
                            <a:srgbClr val="000000"/>
                          </a:solidFill>
                          <a:effectLst/>
                          <a:latin typeface="Arial Narrow" panose="020B0606020202030204" pitchFamily="34" charset="0"/>
                        </a:rPr>
                        <a:t>ACTUALS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200" b="1" i="0" u="none" strike="noStrike" dirty="0">
                          <a:solidFill>
                            <a:srgbClr val="000000"/>
                          </a:solidFill>
                          <a:effectLst/>
                          <a:latin typeface="Arial Narrow" panose="020B0606020202030204" pitchFamily="34" charset="0"/>
                        </a:rPr>
                        <a:t>VARIANCE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200" b="1" i="0" u="none" strike="noStrike" dirty="0">
                          <a:solidFill>
                            <a:srgbClr val="000000"/>
                          </a:solidFill>
                          <a:effectLst/>
                          <a:latin typeface="Arial Narrow" panose="020B0606020202030204" pitchFamily="34" charset="0"/>
                        </a:rPr>
                        <a:t>VARIANCE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rowSpan="2">
                  <a:txBody>
                    <a:bodyPr/>
                    <a:lstStyle/>
                    <a:p>
                      <a:pPr algn="ctr" rtl="0" fontAlgn="ctr"/>
                      <a:r>
                        <a:rPr lang="en-ZA" sz="1200" b="1" i="0" u="none" strike="noStrike" dirty="0">
                          <a:solidFill>
                            <a:srgbClr val="000000"/>
                          </a:solidFill>
                          <a:effectLst/>
                          <a:latin typeface="Arial Narrow" panose="020B0606020202030204" pitchFamily="34" charset="0"/>
                        </a:rPr>
                        <a:t>COMMENTARY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171384">
                <a:tc>
                  <a:txBody>
                    <a:bodyPr/>
                    <a:lstStyle/>
                    <a:p>
                      <a:pPr algn="l" rtl="0" fontAlgn="ctr"/>
                      <a:r>
                        <a:rPr lang="en-ZA" sz="1200" b="1" i="0" u="none" strike="noStrike" dirty="0">
                          <a:solidFill>
                            <a:srgbClr val="000000"/>
                          </a:solidFill>
                          <a:effectLst/>
                          <a:latin typeface="Arial Narrow" panose="020B0606020202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200" b="1" i="0" u="none" strike="noStrike" dirty="0">
                          <a:solidFill>
                            <a:srgbClr val="000000"/>
                          </a:solidFill>
                          <a:effectLst/>
                          <a:latin typeface="Arial Narrow" panose="020B0606020202030204" pitchFamily="34" charset="0"/>
                        </a:rPr>
                        <a:t>R’000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200" b="1" i="0" u="none" strike="noStrike" dirty="0">
                          <a:solidFill>
                            <a:srgbClr val="000000"/>
                          </a:solidFill>
                          <a:effectLst/>
                          <a:latin typeface="Arial Narrow" panose="020B0606020202030204" pitchFamily="34" charset="0"/>
                        </a:rPr>
                        <a:t>R’000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200" b="1" i="0" u="none" strike="noStrike" dirty="0">
                          <a:solidFill>
                            <a:srgbClr val="000000"/>
                          </a:solidFill>
                          <a:effectLst/>
                          <a:latin typeface="Arial Narrow" panose="020B0606020202030204" pitchFamily="34" charset="0"/>
                        </a:rPr>
                        <a:t> R'000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200" b="1" i="0" u="none" strike="noStrike" dirty="0">
                          <a:solidFill>
                            <a:srgbClr val="000000"/>
                          </a:solidFill>
                          <a:effectLst/>
                          <a:latin typeface="Arial Narrow" panose="020B0606020202030204" pitchFamily="34" charset="0"/>
                        </a:rPr>
                        <a: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vMerge="1">
                  <a:txBody>
                    <a:bodyPr/>
                    <a:lstStyle/>
                    <a:p>
                      <a:endParaRPr lang="en-ZA"/>
                    </a:p>
                  </a:txBody>
                  <a:tcPr/>
                </a:tc>
                <a:extLst>
                  <a:ext uri="{0D108BD9-81ED-4DB2-BD59-A6C34878D82A}">
                    <a16:rowId xmlns:a16="http://schemas.microsoft.com/office/drawing/2014/main" xmlns="" val="10001"/>
                  </a:ext>
                </a:extLst>
              </a:tr>
              <a:tr h="1028302">
                <a:tc>
                  <a:txBody>
                    <a:bodyPr/>
                    <a:lstStyle/>
                    <a:p>
                      <a:pPr algn="l" rtl="0" fontAlgn="ctr"/>
                      <a:r>
                        <a:rPr lang="en-ZA" sz="1200" b="1" i="0" u="none" strike="noStrike" dirty="0">
                          <a:solidFill>
                            <a:srgbClr val="000000"/>
                          </a:solidFill>
                          <a:effectLst/>
                          <a:latin typeface="Arial Narrow" panose="020B0606020202030204" pitchFamily="34" charset="0"/>
                        </a:rPr>
                        <a:t>SO1:  Enhancing the Labour market to advance stability and growth</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t"/>
                      <a:r>
                        <a:rPr lang="en-ZA" sz="1200" b="0" i="0" u="none" strike="noStrike" dirty="0">
                          <a:solidFill>
                            <a:srgbClr val="000000"/>
                          </a:solidFill>
                          <a:effectLst/>
                          <a:latin typeface="Arial Narrow" panose="020B0606020202030204" pitchFamily="34" charset="0"/>
                        </a:rPr>
                        <a:t>7 380</a:t>
                      </a:r>
                    </a:p>
                  </a:txBody>
                  <a:tcPr marL="5418" marR="5418" marT="54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t"/>
                      <a:r>
                        <a:rPr lang="en-ZA" sz="1200" b="0" i="0" u="none" strike="noStrike" dirty="0">
                          <a:solidFill>
                            <a:srgbClr val="000000"/>
                          </a:solidFill>
                          <a:effectLst/>
                          <a:latin typeface="Arial Narrow" panose="020B0606020202030204" pitchFamily="34" charset="0"/>
                        </a:rPr>
                        <a:t>5 785</a:t>
                      </a:r>
                    </a:p>
                  </a:txBody>
                  <a:tcPr marL="5418" marR="5418" marT="54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t"/>
                      <a:r>
                        <a:rPr lang="en-ZA" sz="1200" b="0" i="0" u="none" strike="noStrike" dirty="0">
                          <a:solidFill>
                            <a:srgbClr val="000000"/>
                          </a:solidFill>
                          <a:effectLst/>
                          <a:latin typeface="Arial Narrow" panose="020B0606020202030204" pitchFamily="34" charset="0"/>
                        </a:rPr>
                        <a:t>1 596</a:t>
                      </a:r>
                    </a:p>
                  </a:txBody>
                  <a:tcPr marL="5418" marR="5418" marT="54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t"/>
                      <a:r>
                        <a:rPr lang="en-ZA" sz="1200" b="0" i="0" u="none" strike="noStrike" dirty="0">
                          <a:solidFill>
                            <a:srgbClr val="000000"/>
                          </a:solidFill>
                          <a:effectLst/>
                          <a:latin typeface="Arial Narrow" panose="020B0606020202030204" pitchFamily="34" charset="0"/>
                        </a:rPr>
                        <a:t>22%</a:t>
                      </a:r>
                    </a:p>
                  </a:txBody>
                  <a:tcPr marL="5418" marR="5418" marT="54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just" rtl="0" fontAlgn="ctr"/>
                      <a:r>
                        <a:rPr lang="en-US" sz="1200" b="0" i="0" u="none" strike="noStrike" dirty="0">
                          <a:solidFill>
                            <a:srgbClr val="000000"/>
                          </a:solidFill>
                          <a:effectLst/>
                          <a:latin typeface="Arial Narrow" panose="020B0606020202030204" pitchFamily="34" charset="0"/>
                        </a:rPr>
                        <a:t>The variance results from unfilled vacancies as well as the utilisation of PT commissioner fees in respect of Section 189 that were planned for but not utilised as anticipated.</a:t>
                      </a:r>
                    </a:p>
                  </a:txBody>
                  <a:tcPr marL="5418" marR="5418" marT="5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002"/>
                  </a:ext>
                </a:extLst>
              </a:tr>
              <a:tr h="1473658">
                <a:tc>
                  <a:txBody>
                    <a:bodyPr/>
                    <a:lstStyle/>
                    <a:p>
                      <a:pPr algn="l" rtl="0" fontAlgn="ctr"/>
                      <a:r>
                        <a:rPr lang="en-ZA" sz="1200" b="1" i="0" u="none" strike="noStrike" dirty="0">
                          <a:solidFill>
                            <a:srgbClr val="000000"/>
                          </a:solidFill>
                          <a:effectLst/>
                          <a:latin typeface="Arial Narrow" panose="020B0606020202030204" pitchFamily="34" charset="0"/>
                        </a:rPr>
                        <a:t>SO2:  Advancing good practices at work and transforming workplace relations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t"/>
                      <a:r>
                        <a:rPr lang="en-ZA" sz="1200" b="0" i="0" u="none" strike="noStrike" dirty="0">
                          <a:solidFill>
                            <a:srgbClr val="000000"/>
                          </a:solidFill>
                          <a:effectLst/>
                          <a:latin typeface="Arial Narrow" panose="020B0606020202030204" pitchFamily="34" charset="0"/>
                        </a:rPr>
                        <a:t>9 646</a:t>
                      </a:r>
                    </a:p>
                  </a:txBody>
                  <a:tcPr marL="5418" marR="5418" marT="54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t"/>
                      <a:r>
                        <a:rPr lang="en-ZA" sz="1200" b="0" i="0" u="none" strike="noStrike" dirty="0">
                          <a:solidFill>
                            <a:srgbClr val="000000"/>
                          </a:solidFill>
                          <a:effectLst/>
                          <a:latin typeface="Arial Narrow" panose="020B0606020202030204" pitchFamily="34" charset="0"/>
                        </a:rPr>
                        <a:t>4 750</a:t>
                      </a:r>
                    </a:p>
                  </a:txBody>
                  <a:tcPr marL="5418" marR="5418" marT="54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t"/>
                      <a:r>
                        <a:rPr lang="en-ZA" sz="1200" b="0" i="0" u="none" strike="noStrike" dirty="0">
                          <a:solidFill>
                            <a:srgbClr val="000000"/>
                          </a:solidFill>
                          <a:effectLst/>
                          <a:latin typeface="Arial Narrow" panose="020B0606020202030204" pitchFamily="34" charset="0"/>
                        </a:rPr>
                        <a:t>4 896</a:t>
                      </a:r>
                    </a:p>
                  </a:txBody>
                  <a:tcPr marL="5418" marR="5418" marT="54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t"/>
                      <a:r>
                        <a:rPr lang="en-ZA" sz="1200" b="0" i="0" u="none" strike="noStrike" dirty="0">
                          <a:solidFill>
                            <a:srgbClr val="000000"/>
                          </a:solidFill>
                          <a:effectLst/>
                          <a:latin typeface="Arial Narrow" panose="020B0606020202030204" pitchFamily="34" charset="0"/>
                        </a:rPr>
                        <a:t>51%</a:t>
                      </a:r>
                    </a:p>
                  </a:txBody>
                  <a:tcPr marL="5418" marR="5418" marT="54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just" rtl="0" fontAlgn="ctr"/>
                      <a:r>
                        <a:rPr lang="en-US" sz="1200" b="0" i="0" u="none" strike="noStrike" dirty="0">
                          <a:solidFill>
                            <a:srgbClr val="000000"/>
                          </a:solidFill>
                          <a:effectLst/>
                          <a:latin typeface="Arial Narrow" panose="020B0606020202030204" pitchFamily="34" charset="0"/>
                        </a:rPr>
                        <a:t>The variance results from unfilled vacancies as well as less utilisation of PT commissioner for Mediation activities. The other contributing factor is due to saving related to the  Advocacy of National Minimum Wage that was planned for but not incurred as planned</a:t>
                      </a:r>
                    </a:p>
                  </a:txBody>
                  <a:tcPr marL="5418" marR="5418" marT="5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003"/>
                  </a:ext>
                </a:extLst>
              </a:tr>
              <a:tr h="771226">
                <a:tc>
                  <a:txBody>
                    <a:bodyPr/>
                    <a:lstStyle/>
                    <a:p>
                      <a:pPr algn="l" rtl="0" fontAlgn="ctr"/>
                      <a:r>
                        <a:rPr lang="en-ZA" sz="1200" b="1" i="0" u="none" strike="noStrike" dirty="0">
                          <a:solidFill>
                            <a:srgbClr val="000000"/>
                          </a:solidFill>
                          <a:effectLst/>
                          <a:latin typeface="Arial Narrow" panose="020B0606020202030204" pitchFamily="34" charset="0"/>
                        </a:rPr>
                        <a:t>SO3:  Building knowledge and skills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t"/>
                      <a:r>
                        <a:rPr lang="en-ZA" sz="1200" b="0" i="0" u="none" strike="noStrike" dirty="0">
                          <a:solidFill>
                            <a:srgbClr val="000000"/>
                          </a:solidFill>
                          <a:effectLst/>
                          <a:latin typeface="Arial Narrow" panose="020B0606020202030204" pitchFamily="34" charset="0"/>
                        </a:rPr>
                        <a:t>16 021</a:t>
                      </a:r>
                    </a:p>
                  </a:txBody>
                  <a:tcPr marL="5418" marR="5418" marT="54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t"/>
                      <a:r>
                        <a:rPr lang="en-ZA" sz="1200" b="0" i="0" u="none" strike="noStrike" dirty="0">
                          <a:solidFill>
                            <a:srgbClr val="000000"/>
                          </a:solidFill>
                          <a:effectLst/>
                          <a:latin typeface="Arial Narrow" panose="020B0606020202030204" pitchFamily="34" charset="0"/>
                        </a:rPr>
                        <a:t>10 460</a:t>
                      </a:r>
                    </a:p>
                  </a:txBody>
                  <a:tcPr marL="5418" marR="5418" marT="54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t"/>
                      <a:r>
                        <a:rPr lang="en-ZA" sz="1200" b="0" i="0" u="none" strike="noStrike" dirty="0">
                          <a:solidFill>
                            <a:srgbClr val="000000"/>
                          </a:solidFill>
                          <a:effectLst/>
                          <a:latin typeface="Arial Narrow" panose="020B0606020202030204" pitchFamily="34" charset="0"/>
                        </a:rPr>
                        <a:t>5 561</a:t>
                      </a:r>
                    </a:p>
                  </a:txBody>
                  <a:tcPr marL="5418" marR="5418" marT="54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t"/>
                      <a:r>
                        <a:rPr lang="en-ZA" sz="1200" b="0" i="0" u="none" strike="noStrike" dirty="0">
                          <a:solidFill>
                            <a:srgbClr val="000000"/>
                          </a:solidFill>
                          <a:effectLst/>
                          <a:latin typeface="Arial Narrow" panose="020B0606020202030204" pitchFamily="34" charset="0"/>
                        </a:rPr>
                        <a:t>35%</a:t>
                      </a:r>
                    </a:p>
                  </a:txBody>
                  <a:tcPr marL="5418" marR="5418" marT="54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just" rtl="0" fontAlgn="ctr"/>
                      <a:r>
                        <a:rPr lang="en-US" sz="1200" b="0" i="0" u="none" strike="noStrike" dirty="0">
                          <a:solidFill>
                            <a:srgbClr val="000000"/>
                          </a:solidFill>
                          <a:effectLst/>
                          <a:latin typeface="Arial Narrow" panose="020B0606020202030204" pitchFamily="34" charset="0"/>
                        </a:rPr>
                        <a:t>The variance results from training and bursary costs that were planned for but not utilised as anticipated due to lower number of applicants for bursaries. </a:t>
                      </a:r>
                    </a:p>
                  </a:txBody>
                  <a:tcPr marL="5418" marR="5418" marT="5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004"/>
                  </a:ext>
                </a:extLst>
              </a:tr>
              <a:tr h="1121301">
                <a:tc>
                  <a:txBody>
                    <a:bodyPr/>
                    <a:lstStyle/>
                    <a:p>
                      <a:pPr algn="l" rtl="0" fontAlgn="ctr"/>
                      <a:r>
                        <a:rPr lang="en-ZA" sz="1200" b="1" i="0" u="none" strike="noStrike" dirty="0">
                          <a:solidFill>
                            <a:srgbClr val="000000"/>
                          </a:solidFill>
                          <a:effectLst/>
                          <a:latin typeface="Arial Narrow" panose="020B0606020202030204" pitchFamily="34" charset="0"/>
                        </a:rPr>
                        <a:t>SO4:  Optimising the organisation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t"/>
                      <a:r>
                        <a:rPr lang="en-ZA" sz="1200" b="0" i="0" u="none" strike="noStrike" dirty="0">
                          <a:solidFill>
                            <a:srgbClr val="000000"/>
                          </a:solidFill>
                          <a:effectLst/>
                          <a:latin typeface="Arial Narrow" panose="020B0606020202030204" pitchFamily="34" charset="0"/>
                        </a:rPr>
                        <a:t>491 214</a:t>
                      </a:r>
                    </a:p>
                  </a:txBody>
                  <a:tcPr marL="5418" marR="5418" marT="54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t"/>
                      <a:r>
                        <a:rPr lang="en-ZA" sz="1200" b="0" i="0" u="none" strike="noStrike" dirty="0">
                          <a:solidFill>
                            <a:srgbClr val="000000"/>
                          </a:solidFill>
                          <a:effectLst/>
                          <a:latin typeface="Arial Narrow" panose="020B0606020202030204" pitchFamily="34" charset="0"/>
                        </a:rPr>
                        <a:t>494 010</a:t>
                      </a:r>
                    </a:p>
                  </a:txBody>
                  <a:tcPr marL="5418" marR="5418" marT="54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t"/>
                      <a:r>
                        <a:rPr lang="en-ZA" sz="1200" b="0" i="0" u="none" strike="noStrike" dirty="0" smtClean="0">
                          <a:solidFill>
                            <a:srgbClr val="000000"/>
                          </a:solidFill>
                          <a:effectLst/>
                          <a:latin typeface="Arial Narrow" panose="020B0606020202030204" pitchFamily="34" charset="0"/>
                        </a:rPr>
                        <a:t>(2 796)</a:t>
                      </a:r>
                      <a:endParaRPr lang="en-ZA" sz="1200" b="0" i="0" u="none" strike="noStrike" dirty="0">
                        <a:solidFill>
                          <a:srgbClr val="000000"/>
                        </a:solidFill>
                        <a:effectLst/>
                        <a:latin typeface="Arial Narrow" panose="020B0606020202030204" pitchFamily="34" charset="0"/>
                      </a:endParaRPr>
                    </a:p>
                  </a:txBody>
                  <a:tcPr marL="5418" marR="5418" marT="54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t"/>
                      <a:r>
                        <a:rPr lang="en-ZA" sz="1200" b="0" i="0" u="none" strike="noStrike" dirty="0" smtClean="0">
                          <a:solidFill>
                            <a:srgbClr val="000000"/>
                          </a:solidFill>
                          <a:effectLst/>
                          <a:latin typeface="Arial Narrow" panose="020B0606020202030204" pitchFamily="34" charset="0"/>
                        </a:rPr>
                        <a:t>(1%)</a:t>
                      </a:r>
                      <a:endParaRPr lang="en-ZA" sz="1200" b="0" i="0" u="none" strike="noStrike" dirty="0">
                        <a:solidFill>
                          <a:srgbClr val="000000"/>
                        </a:solidFill>
                        <a:effectLst/>
                        <a:latin typeface="Arial Narrow" panose="020B0606020202030204" pitchFamily="34" charset="0"/>
                      </a:endParaRPr>
                    </a:p>
                  </a:txBody>
                  <a:tcPr marL="5418" marR="5418" marT="54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just" rtl="0" fontAlgn="ctr"/>
                      <a:r>
                        <a:rPr lang="en-US" sz="1200" b="0" i="0" u="none" strike="noStrike" dirty="0">
                          <a:solidFill>
                            <a:srgbClr val="000000"/>
                          </a:solidFill>
                          <a:effectLst/>
                          <a:latin typeface="Arial Narrow" panose="020B0606020202030204" pitchFamily="34" charset="0"/>
                        </a:rPr>
                        <a:t>The variance is a result of utilisation of PT Commissioners which is 3% higher than the projected efficiency of 60%,as well as the increase in variable case disbursements cost a such as venue and travelling costs in response to case load.</a:t>
                      </a:r>
                    </a:p>
                  </a:txBody>
                  <a:tcPr marL="5418" marR="5418" marT="5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005"/>
                  </a:ext>
                </a:extLst>
              </a:tr>
              <a:tr h="257075">
                <a:tc>
                  <a:txBody>
                    <a:bodyPr/>
                    <a:lstStyle/>
                    <a:p>
                      <a:pPr algn="l" rtl="0" fontAlgn="ctr"/>
                      <a:r>
                        <a:rPr lang="en-ZA" sz="1200" b="1" i="0" u="none" strike="noStrike" dirty="0">
                          <a:solidFill>
                            <a:srgbClr val="000000"/>
                          </a:solidFill>
                          <a:effectLst/>
                          <a:latin typeface="Arial Narrow" panose="020B0606020202030204" pitchFamily="34" charset="0"/>
                        </a:rPr>
                        <a:t>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6A6A6"/>
                    </a:solidFill>
                  </a:tcPr>
                </a:tc>
                <a:tc>
                  <a:txBody>
                    <a:bodyPr/>
                    <a:lstStyle/>
                    <a:p>
                      <a:pPr algn="ctr" rtl="0" fontAlgn="t"/>
                      <a:r>
                        <a:rPr lang="en-ZA" sz="1200" b="0" i="0" u="none" strike="noStrike" dirty="0">
                          <a:solidFill>
                            <a:srgbClr val="000000"/>
                          </a:solidFill>
                          <a:effectLst/>
                          <a:latin typeface="Arial Narrow" panose="020B0606020202030204" pitchFamily="34" charset="0"/>
                        </a:rPr>
                        <a:t>524 262</a:t>
                      </a:r>
                    </a:p>
                  </a:txBody>
                  <a:tcPr marL="5418" marR="5418" marT="54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t"/>
                      <a:r>
                        <a:rPr lang="en-ZA" sz="1200" b="0" i="0" u="none" strike="noStrike" dirty="0">
                          <a:solidFill>
                            <a:srgbClr val="000000"/>
                          </a:solidFill>
                          <a:effectLst/>
                          <a:latin typeface="Arial Narrow" panose="020B0606020202030204" pitchFamily="34" charset="0"/>
                        </a:rPr>
                        <a:t>515 005</a:t>
                      </a:r>
                    </a:p>
                  </a:txBody>
                  <a:tcPr marL="5418" marR="5418" marT="54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t"/>
                      <a:r>
                        <a:rPr lang="en-ZA" sz="1200" b="0" i="0" u="none" strike="noStrike" dirty="0">
                          <a:solidFill>
                            <a:srgbClr val="000000"/>
                          </a:solidFill>
                          <a:effectLst/>
                          <a:latin typeface="Arial Narrow" panose="020B0606020202030204" pitchFamily="34" charset="0"/>
                        </a:rPr>
                        <a:t>9 257</a:t>
                      </a:r>
                    </a:p>
                  </a:txBody>
                  <a:tcPr marL="5418" marR="5418" marT="54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t"/>
                      <a:r>
                        <a:rPr lang="en-ZA" sz="1200" b="0" i="0" u="none" strike="noStrike" dirty="0">
                          <a:solidFill>
                            <a:srgbClr val="000000"/>
                          </a:solidFill>
                          <a:effectLst/>
                          <a:latin typeface="Arial Narrow" panose="020B0606020202030204" pitchFamily="34" charset="0"/>
                        </a:rPr>
                        <a:t>2%</a:t>
                      </a:r>
                    </a:p>
                  </a:txBody>
                  <a:tcPr marL="5418" marR="5418" marT="54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b"/>
                      <a:r>
                        <a:rPr lang="en-ZA" sz="1200" b="0" i="0" u="none" strike="noStrike" dirty="0">
                          <a:solidFill>
                            <a:srgbClr val="000000"/>
                          </a:solidFill>
                          <a:effectLst/>
                          <a:latin typeface="Arial Narrow" panose="020B0606020202030204" pitchFamily="34" charset="0"/>
                        </a:rPr>
                        <a:t> </a:t>
                      </a:r>
                    </a:p>
                  </a:txBody>
                  <a:tcPr marL="5418" marR="5418" marT="541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856390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66255"/>
            <a:ext cx="8229600" cy="1251383"/>
          </a:xfrm>
        </p:spPr>
        <p:txBody>
          <a:bodyPr/>
          <a:lstStyle/>
          <a:p>
            <a:r>
              <a:rPr lang="en-US" altLang="en-US" sz="1800" b="1" dirty="0" smtClean="0">
                <a:latin typeface="Arial Narrow" panose="020B0606020202030204" pitchFamily="34" charset="0"/>
              </a:rPr>
              <a:t>FINANCIAL PERFORMANCE </a:t>
            </a:r>
            <a:br>
              <a:rPr lang="en-US" altLang="en-US" sz="1800" b="1" dirty="0" smtClean="0">
                <a:latin typeface="Arial Narrow" panose="020B0606020202030204" pitchFamily="34" charset="0"/>
              </a:rPr>
            </a:br>
            <a:r>
              <a:rPr lang="en-US" altLang="en-US" sz="1800" b="1" dirty="0" smtClean="0">
                <a:latin typeface="Arial Narrow" panose="020B0606020202030204" pitchFamily="34" charset="0"/>
              </a:rPr>
              <a:t>RESULTS FOR THE PERIOD ENDING SEPTEMBER 2019</a:t>
            </a:r>
            <a:br>
              <a:rPr lang="en-US" altLang="en-US" sz="1800" b="1" dirty="0" smtClean="0">
                <a:latin typeface="Arial Narrow" panose="020B0606020202030204" pitchFamily="34" charset="0"/>
              </a:rPr>
            </a:br>
            <a:r>
              <a:rPr lang="en-US" altLang="en-US" sz="1800" b="1" dirty="0" smtClean="0">
                <a:latin typeface="Arial Narrow" panose="020B0606020202030204" pitchFamily="34" charset="0"/>
              </a:rPr>
              <a:t>SPENDING BY PROGRAMME</a:t>
            </a:r>
            <a:endParaRPr lang="en-ZA" altLang="en-US" sz="1800" dirty="0" smtClean="0"/>
          </a:p>
        </p:txBody>
      </p:sp>
      <p:sp>
        <p:nvSpPr>
          <p:cNvPr id="11267" name="Slide Number Placeholder 3"/>
          <p:cNvSpPr>
            <a:spLocks noGrp="1"/>
          </p:cNvSpPr>
          <p:nvPr>
            <p:ph type="sldNum" sz="quarter" idx="12"/>
          </p:nvPr>
        </p:nvSpPr>
        <p:spPr bwMode="auto">
          <a:xfrm>
            <a:off x="6811963"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b="1" dirty="0" smtClean="0">
                <a:solidFill>
                  <a:schemeClr val="bg1"/>
                </a:solidFill>
                <a:latin typeface="Arial Narrow" panose="020B0606020202030204" pitchFamily="34" charset="0"/>
              </a:rPr>
              <a:t>16</a:t>
            </a:r>
          </a:p>
        </p:txBody>
      </p:sp>
      <p:pic>
        <p:nvPicPr>
          <p:cNvPr id="11268" name="Content Placeholder 2"/>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90646" y="1149350"/>
            <a:ext cx="8658225" cy="5343525"/>
          </a:xfrm>
        </p:spPr>
      </p:pic>
      <p:graphicFrame>
        <p:nvGraphicFramePr>
          <p:cNvPr id="7" name="Content Placeholder 5"/>
          <p:cNvGraphicFramePr>
            <a:graphicFrameLocks/>
          </p:cNvGraphicFramePr>
          <p:nvPr>
            <p:extLst>
              <p:ext uri="{D42A27DB-BD31-4B8C-83A1-F6EECF244321}">
                <p14:modId xmlns:p14="http://schemas.microsoft.com/office/powerpoint/2010/main" xmlns="" val="143033941"/>
              </p:ext>
            </p:extLst>
          </p:nvPr>
        </p:nvGraphicFramePr>
        <p:xfrm>
          <a:off x="195263" y="1149351"/>
          <a:ext cx="8653607" cy="5427648"/>
        </p:xfrm>
        <a:graphic>
          <a:graphicData uri="http://schemas.openxmlformats.org/drawingml/2006/table">
            <a:tbl>
              <a:tblPr/>
              <a:tblGrid>
                <a:gridCol w="1415024">
                  <a:extLst>
                    <a:ext uri="{9D8B030D-6E8A-4147-A177-3AD203B41FA5}">
                      <a16:colId xmlns:a16="http://schemas.microsoft.com/office/drawing/2014/main" xmlns="" val="20000"/>
                    </a:ext>
                  </a:extLst>
                </a:gridCol>
                <a:gridCol w="1077907">
                  <a:extLst>
                    <a:ext uri="{9D8B030D-6E8A-4147-A177-3AD203B41FA5}">
                      <a16:colId xmlns:a16="http://schemas.microsoft.com/office/drawing/2014/main" xmlns="" val="20001"/>
                    </a:ext>
                  </a:extLst>
                </a:gridCol>
                <a:gridCol w="1012973">
                  <a:extLst>
                    <a:ext uri="{9D8B030D-6E8A-4147-A177-3AD203B41FA5}">
                      <a16:colId xmlns:a16="http://schemas.microsoft.com/office/drawing/2014/main" xmlns="" val="20002"/>
                    </a:ext>
                  </a:extLst>
                </a:gridCol>
                <a:gridCol w="1025961">
                  <a:extLst>
                    <a:ext uri="{9D8B030D-6E8A-4147-A177-3AD203B41FA5}">
                      <a16:colId xmlns:a16="http://schemas.microsoft.com/office/drawing/2014/main" xmlns="" val="20003"/>
                    </a:ext>
                  </a:extLst>
                </a:gridCol>
                <a:gridCol w="883103">
                  <a:extLst>
                    <a:ext uri="{9D8B030D-6E8A-4147-A177-3AD203B41FA5}">
                      <a16:colId xmlns:a16="http://schemas.microsoft.com/office/drawing/2014/main" xmlns="" val="20004"/>
                    </a:ext>
                  </a:extLst>
                </a:gridCol>
                <a:gridCol w="3238639">
                  <a:extLst>
                    <a:ext uri="{9D8B030D-6E8A-4147-A177-3AD203B41FA5}">
                      <a16:colId xmlns:a16="http://schemas.microsoft.com/office/drawing/2014/main" xmlns="" val="20005"/>
                    </a:ext>
                  </a:extLst>
                </a:gridCol>
              </a:tblGrid>
              <a:tr h="180407">
                <a:tc>
                  <a:txBody>
                    <a:bodyPr/>
                    <a:lstStyle/>
                    <a:p>
                      <a:pPr algn="l" rtl="0" fontAlgn="ctr"/>
                      <a:r>
                        <a:rPr lang="en-ZA" sz="1100" b="1" i="0" u="none" strike="noStrike" dirty="0">
                          <a:solidFill>
                            <a:srgbClr val="000000"/>
                          </a:solidFill>
                          <a:effectLst/>
                          <a:latin typeface="Arial Narrow" panose="020B0606020202030204" pitchFamily="34" charset="0"/>
                        </a:rPr>
                        <a:t>PROGRAMME</a:t>
                      </a:r>
                    </a:p>
                  </a:txBody>
                  <a:tcPr marL="9527" marR="9527" marT="95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A6A6A6"/>
                    </a:solidFill>
                  </a:tcPr>
                </a:tc>
                <a:tc>
                  <a:txBody>
                    <a:bodyPr/>
                    <a:lstStyle/>
                    <a:p>
                      <a:pPr algn="ctr" rtl="0" fontAlgn="ctr"/>
                      <a:r>
                        <a:rPr lang="en-ZA" sz="1100" b="1" i="0" u="none" strike="noStrike" dirty="0">
                          <a:solidFill>
                            <a:srgbClr val="000000"/>
                          </a:solidFill>
                          <a:effectLst/>
                          <a:latin typeface="Arial Narrow" panose="020B0606020202030204" pitchFamily="34" charset="0"/>
                        </a:rPr>
                        <a:t>BUDGET</a:t>
                      </a:r>
                    </a:p>
                  </a:txBody>
                  <a:tcPr marL="9527" marR="9527" marT="95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100" b="1" i="0" u="none" strike="noStrike" dirty="0">
                          <a:solidFill>
                            <a:srgbClr val="000000"/>
                          </a:solidFill>
                          <a:effectLst/>
                          <a:latin typeface="Arial Narrow" panose="020B0606020202030204" pitchFamily="34" charset="0"/>
                        </a:rPr>
                        <a:t>ACTUALS</a:t>
                      </a:r>
                    </a:p>
                  </a:txBody>
                  <a:tcPr marL="9527" marR="9527" marT="95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100" b="1" i="0" u="none" strike="noStrike" dirty="0">
                          <a:solidFill>
                            <a:srgbClr val="000000"/>
                          </a:solidFill>
                          <a:effectLst/>
                          <a:latin typeface="Arial Narrow" panose="020B0606020202030204" pitchFamily="34" charset="0"/>
                        </a:rPr>
                        <a:t>VARIANCE</a:t>
                      </a:r>
                    </a:p>
                  </a:txBody>
                  <a:tcPr marL="9527" marR="9527" marT="95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100" b="1" i="0" u="none" strike="noStrike" dirty="0">
                          <a:solidFill>
                            <a:srgbClr val="000000"/>
                          </a:solidFill>
                          <a:effectLst/>
                          <a:latin typeface="Arial Narrow" panose="020B0606020202030204" pitchFamily="34" charset="0"/>
                        </a:rPr>
                        <a:t>VARIANCE </a:t>
                      </a:r>
                    </a:p>
                  </a:txBody>
                  <a:tcPr marL="9527" marR="9527" marT="95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rowSpan="2">
                  <a:txBody>
                    <a:bodyPr/>
                    <a:lstStyle/>
                    <a:p>
                      <a:pPr algn="ctr" rtl="0" fontAlgn="ctr"/>
                      <a:r>
                        <a:rPr lang="en-ZA" sz="1100" b="1" i="0" u="none" strike="noStrike" dirty="0">
                          <a:solidFill>
                            <a:srgbClr val="000000"/>
                          </a:solidFill>
                          <a:effectLst/>
                          <a:latin typeface="Arial Narrow" panose="020B0606020202030204" pitchFamily="34" charset="0"/>
                        </a:rPr>
                        <a:t>COMMENTARY</a:t>
                      </a:r>
                    </a:p>
                  </a:txBody>
                  <a:tcPr marL="9527" marR="9527" marT="95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194087">
                <a:tc>
                  <a:txBody>
                    <a:bodyPr/>
                    <a:lstStyle/>
                    <a:p>
                      <a:pPr algn="l" rtl="0" fontAlgn="ctr"/>
                      <a:r>
                        <a:rPr lang="en-ZA" sz="1100" b="1" i="0" u="none" strike="noStrike" dirty="0">
                          <a:solidFill>
                            <a:srgbClr val="000000"/>
                          </a:solidFill>
                          <a:effectLst/>
                          <a:latin typeface="Arial Narrow" panose="020B0606020202030204" pitchFamily="34" charset="0"/>
                        </a:rPr>
                        <a:t> </a:t>
                      </a:r>
                    </a:p>
                  </a:txBody>
                  <a:tcPr marL="9527" marR="9527" marT="95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100" b="1" i="0" u="none" strike="noStrike" dirty="0">
                          <a:solidFill>
                            <a:srgbClr val="000000"/>
                          </a:solidFill>
                          <a:effectLst/>
                          <a:latin typeface="Arial Narrow" panose="020B0606020202030204" pitchFamily="34" charset="0"/>
                        </a:rPr>
                        <a:t>R’000</a:t>
                      </a:r>
                    </a:p>
                  </a:txBody>
                  <a:tcPr marL="9527" marR="9527" marT="95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100" b="1" i="0" u="none" strike="noStrike" dirty="0">
                          <a:solidFill>
                            <a:srgbClr val="000000"/>
                          </a:solidFill>
                          <a:effectLst/>
                          <a:latin typeface="Arial Narrow" panose="020B0606020202030204" pitchFamily="34" charset="0"/>
                        </a:rPr>
                        <a:t>R’000</a:t>
                      </a:r>
                    </a:p>
                  </a:txBody>
                  <a:tcPr marL="9527" marR="9527" marT="95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100" b="1" i="0" u="none" strike="noStrike" dirty="0">
                          <a:solidFill>
                            <a:srgbClr val="000000"/>
                          </a:solidFill>
                          <a:effectLst/>
                          <a:latin typeface="Arial Narrow" panose="020B0606020202030204" pitchFamily="34" charset="0"/>
                        </a:rPr>
                        <a:t> R'000</a:t>
                      </a:r>
                    </a:p>
                  </a:txBody>
                  <a:tcPr marL="9527" marR="9527" marT="95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100" b="1" i="0" u="none" strike="noStrike" dirty="0">
                          <a:solidFill>
                            <a:srgbClr val="000000"/>
                          </a:solidFill>
                          <a:effectLst/>
                          <a:latin typeface="Arial Narrow" panose="020B0606020202030204" pitchFamily="34" charset="0"/>
                        </a:rPr>
                        <a:t>%</a:t>
                      </a:r>
                    </a:p>
                  </a:txBody>
                  <a:tcPr marL="9527" marR="9527" marT="95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vMerge="1">
                  <a:txBody>
                    <a:bodyPr/>
                    <a:lstStyle/>
                    <a:p>
                      <a:endParaRPr lang="en-ZA"/>
                    </a:p>
                  </a:txBody>
                  <a:tcPr/>
                </a:tc>
                <a:extLst>
                  <a:ext uri="{0D108BD9-81ED-4DB2-BD59-A6C34878D82A}">
                    <a16:rowId xmlns:a16="http://schemas.microsoft.com/office/drawing/2014/main" xmlns="" val="10001"/>
                  </a:ext>
                </a:extLst>
              </a:tr>
              <a:tr h="1469265">
                <a:tc>
                  <a:txBody>
                    <a:bodyPr/>
                    <a:lstStyle/>
                    <a:p>
                      <a:pPr algn="l" rtl="0" fontAlgn="ctr"/>
                      <a:r>
                        <a:rPr lang="en-ZA" sz="1100" b="1" i="0" u="none" strike="noStrike" dirty="0">
                          <a:solidFill>
                            <a:srgbClr val="000000"/>
                          </a:solidFill>
                          <a:effectLst/>
                          <a:latin typeface="Arial Narrow" panose="020B0606020202030204" pitchFamily="34" charset="0"/>
                        </a:rPr>
                        <a:t>Administration</a:t>
                      </a:r>
                    </a:p>
                  </a:txBody>
                  <a:tcPr marL="9527" marR="9527" marT="95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marL="0" algn="ctr" defTabSz="457200" rtl="0" eaLnBrk="1" fontAlgn="b" latinLnBrk="0" hangingPunct="1"/>
                      <a:r>
                        <a:rPr lang="en-ZA" sz="1200" b="0" i="0" u="none" strike="noStrike" kern="1200" dirty="0">
                          <a:solidFill>
                            <a:srgbClr val="000000"/>
                          </a:solidFill>
                          <a:effectLst/>
                          <a:latin typeface="Arial Narrow" panose="020B0606020202030204" pitchFamily="34" charset="0"/>
                          <a:ea typeface="+mn-ea"/>
                          <a:cs typeface="+mn-cs"/>
                        </a:rPr>
                        <a:t>278 496</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457200" rtl="0" eaLnBrk="1" fontAlgn="b" latinLnBrk="0" hangingPunct="1"/>
                      <a:r>
                        <a:rPr lang="en-ZA" sz="1200" b="0" i="0" u="none" strike="noStrike" kern="1200" dirty="0">
                          <a:solidFill>
                            <a:srgbClr val="000000"/>
                          </a:solidFill>
                          <a:effectLst/>
                          <a:latin typeface="Arial Narrow" panose="020B0606020202030204" pitchFamily="34" charset="0"/>
                          <a:ea typeface="+mn-ea"/>
                          <a:cs typeface="+mn-cs"/>
                        </a:rPr>
                        <a:t>263 611</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457200" rtl="0" eaLnBrk="1" fontAlgn="b" latinLnBrk="0" hangingPunct="1"/>
                      <a:r>
                        <a:rPr lang="en-ZA" sz="1200" b="0" i="0" u="none" strike="noStrike" kern="1200" dirty="0">
                          <a:solidFill>
                            <a:srgbClr val="000000"/>
                          </a:solidFill>
                          <a:effectLst/>
                          <a:latin typeface="Arial Narrow" panose="020B0606020202030204" pitchFamily="34" charset="0"/>
                          <a:ea typeface="+mn-ea"/>
                          <a:cs typeface="+mn-cs"/>
                        </a:rPr>
                        <a:t>14 885</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457200" rtl="0" eaLnBrk="1" fontAlgn="b" latinLnBrk="0" hangingPunct="1"/>
                      <a:r>
                        <a:rPr lang="en-ZA" sz="1200" b="0" i="0" u="none" strike="noStrike" kern="1200" dirty="0">
                          <a:solidFill>
                            <a:srgbClr val="000000"/>
                          </a:solidFill>
                          <a:effectLst/>
                          <a:latin typeface="Arial Narrow" panose="020B0606020202030204" pitchFamily="34" charset="0"/>
                          <a:ea typeface="+mn-ea"/>
                          <a:cs typeface="+mn-cs"/>
                        </a:rPr>
                        <a:t>5%</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just" defTabSz="457200" rtl="0" eaLnBrk="1" fontAlgn="b" latinLnBrk="0" hangingPunct="1"/>
                      <a:r>
                        <a:rPr lang="en-US" sz="1200" b="0" i="0" u="none" strike="noStrike" kern="1200" dirty="0">
                          <a:solidFill>
                            <a:srgbClr val="000000"/>
                          </a:solidFill>
                          <a:effectLst/>
                          <a:latin typeface="Arial Narrow" panose="020B0606020202030204" pitchFamily="34" charset="0"/>
                          <a:ea typeface="+mn-ea"/>
                          <a:cs typeface="+mn-cs"/>
                        </a:rPr>
                        <a:t>The variance results from utilisation of court litigation costs, balloting and automation of predictive tool, provision for audit fees ,  as well as timing difference as a result of Oracle Audit Vault contract not yet signed, Disaster Recovery Solution, Helpdesk solution and Business </a:t>
                      </a:r>
                      <a:r>
                        <a:rPr lang="en-US" sz="1200" b="0" i="0" u="none" strike="noStrike" kern="1200" dirty="0" smtClean="0">
                          <a:solidFill>
                            <a:srgbClr val="000000"/>
                          </a:solidFill>
                          <a:effectLst/>
                          <a:latin typeface="Arial Narrow" panose="020B0606020202030204" pitchFamily="34" charset="0"/>
                          <a:ea typeface="+mn-ea"/>
                          <a:cs typeface="+mn-cs"/>
                        </a:rPr>
                        <a:t>Reengineering </a:t>
                      </a:r>
                      <a:r>
                        <a:rPr lang="en-US" sz="1200" b="0" i="0" u="none" strike="noStrike" kern="1200" dirty="0">
                          <a:solidFill>
                            <a:srgbClr val="000000"/>
                          </a:solidFill>
                          <a:effectLst/>
                          <a:latin typeface="Arial Narrow" panose="020B0606020202030204" pitchFamily="34" charset="0"/>
                          <a:ea typeface="+mn-ea"/>
                          <a:cs typeface="+mn-cs"/>
                        </a:rPr>
                        <a:t>contracts not yet awarded, delay in procurement of furniture.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002"/>
                  </a:ext>
                </a:extLst>
              </a:tr>
              <a:tr h="767976">
                <a:tc>
                  <a:txBody>
                    <a:bodyPr/>
                    <a:lstStyle/>
                    <a:p>
                      <a:pPr algn="l" rtl="0" fontAlgn="ctr"/>
                      <a:r>
                        <a:rPr lang="en-ZA" sz="1100" b="1" i="0" u="none" strike="noStrike" dirty="0">
                          <a:solidFill>
                            <a:srgbClr val="000000"/>
                          </a:solidFill>
                          <a:effectLst/>
                          <a:latin typeface="Arial Narrow" panose="020B0606020202030204" pitchFamily="34" charset="0"/>
                        </a:rPr>
                        <a:t>Institution Development </a:t>
                      </a:r>
                    </a:p>
                  </a:txBody>
                  <a:tcPr marL="9527" marR="9527" marT="95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marL="0" algn="ctr" defTabSz="457200" rtl="0" eaLnBrk="1" fontAlgn="b" latinLnBrk="0" hangingPunct="1"/>
                      <a:r>
                        <a:rPr lang="en-ZA" sz="1200" b="0" i="0" u="none" strike="noStrike" kern="1200" dirty="0">
                          <a:solidFill>
                            <a:srgbClr val="000000"/>
                          </a:solidFill>
                          <a:effectLst/>
                          <a:latin typeface="Arial Narrow" panose="020B0606020202030204" pitchFamily="34" charset="0"/>
                          <a:ea typeface="+mn-ea"/>
                          <a:cs typeface="+mn-cs"/>
                        </a:rPr>
                        <a:t>21 700</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457200" rtl="0" eaLnBrk="1" fontAlgn="b" latinLnBrk="0" hangingPunct="1"/>
                      <a:r>
                        <a:rPr lang="en-ZA" sz="1200" b="0" i="0" u="none" strike="noStrike" kern="1200" dirty="0">
                          <a:solidFill>
                            <a:srgbClr val="000000"/>
                          </a:solidFill>
                          <a:effectLst/>
                          <a:latin typeface="Arial Narrow" panose="020B0606020202030204" pitchFamily="34" charset="0"/>
                          <a:ea typeface="+mn-ea"/>
                          <a:cs typeface="+mn-cs"/>
                        </a:rPr>
                        <a:t>13 265</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457200" rtl="0" eaLnBrk="1" fontAlgn="b" latinLnBrk="0" hangingPunct="1"/>
                      <a:r>
                        <a:rPr lang="en-ZA" sz="1200" b="0" i="0" u="none" strike="noStrike" kern="1200" dirty="0">
                          <a:solidFill>
                            <a:srgbClr val="000000"/>
                          </a:solidFill>
                          <a:effectLst/>
                          <a:latin typeface="Arial Narrow" panose="020B0606020202030204" pitchFamily="34" charset="0"/>
                          <a:ea typeface="+mn-ea"/>
                          <a:cs typeface="+mn-cs"/>
                        </a:rPr>
                        <a:t>8 435</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457200" rtl="0" eaLnBrk="1" fontAlgn="b" latinLnBrk="0" hangingPunct="1"/>
                      <a:r>
                        <a:rPr lang="en-ZA" sz="1200" b="0" i="0" u="none" strike="noStrike" kern="1200" dirty="0">
                          <a:solidFill>
                            <a:srgbClr val="000000"/>
                          </a:solidFill>
                          <a:effectLst/>
                          <a:latin typeface="Arial Narrow" panose="020B0606020202030204" pitchFamily="34" charset="0"/>
                          <a:ea typeface="+mn-ea"/>
                          <a:cs typeface="+mn-cs"/>
                        </a:rPr>
                        <a:t>39%</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just" defTabSz="457200" rtl="0" eaLnBrk="1" fontAlgn="b" latinLnBrk="0" hangingPunct="1"/>
                      <a:r>
                        <a:rPr lang="en-US" sz="1200" b="0" i="0" u="none" strike="noStrike" kern="1200" dirty="0">
                          <a:solidFill>
                            <a:srgbClr val="000000"/>
                          </a:solidFill>
                          <a:effectLst/>
                          <a:latin typeface="Arial Narrow" panose="020B0606020202030204" pitchFamily="34" charset="0"/>
                          <a:ea typeface="+mn-ea"/>
                          <a:cs typeface="+mn-cs"/>
                        </a:rPr>
                        <a:t>The variance results from training and bursary costs that were planned for but not utilised as anticipated due to lower number of applicants for bursaries.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003"/>
                  </a:ext>
                </a:extLst>
              </a:tr>
              <a:tr h="767976">
                <a:tc>
                  <a:txBody>
                    <a:bodyPr/>
                    <a:lstStyle/>
                    <a:p>
                      <a:pPr algn="l" rtl="0" fontAlgn="ctr"/>
                      <a:r>
                        <a:rPr lang="en-ZA" sz="1100" b="1" i="0" u="none" strike="noStrike" dirty="0">
                          <a:solidFill>
                            <a:srgbClr val="000000"/>
                          </a:solidFill>
                          <a:effectLst/>
                          <a:latin typeface="Arial Narrow" panose="020B0606020202030204" pitchFamily="34" charset="0"/>
                        </a:rPr>
                        <a:t>Corporate Governance</a:t>
                      </a:r>
                    </a:p>
                  </a:txBody>
                  <a:tcPr marL="9527" marR="9527" marT="95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marL="0" algn="ctr" defTabSz="457200" rtl="0" eaLnBrk="1" fontAlgn="b" latinLnBrk="0" hangingPunct="1"/>
                      <a:r>
                        <a:rPr lang="en-ZA" sz="1200" b="0" i="0" u="none" strike="noStrike" kern="1200" dirty="0">
                          <a:solidFill>
                            <a:srgbClr val="000000"/>
                          </a:solidFill>
                          <a:effectLst/>
                          <a:latin typeface="Arial Narrow" panose="020B0606020202030204" pitchFamily="34" charset="0"/>
                          <a:ea typeface="+mn-ea"/>
                          <a:cs typeface="+mn-cs"/>
                        </a:rPr>
                        <a:t>5 293</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457200" rtl="0" eaLnBrk="1" fontAlgn="b" latinLnBrk="0" hangingPunct="1"/>
                      <a:r>
                        <a:rPr lang="en-ZA" sz="1200" b="0" i="0" u="none" strike="noStrike" kern="1200" dirty="0">
                          <a:solidFill>
                            <a:srgbClr val="000000"/>
                          </a:solidFill>
                          <a:effectLst/>
                          <a:latin typeface="Arial Narrow" panose="020B0606020202030204" pitchFamily="34" charset="0"/>
                          <a:ea typeface="+mn-ea"/>
                          <a:cs typeface="+mn-cs"/>
                        </a:rPr>
                        <a:t>3 129</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457200" rtl="0" eaLnBrk="1" fontAlgn="b" latinLnBrk="0" hangingPunct="1"/>
                      <a:r>
                        <a:rPr lang="en-ZA" sz="1200" b="0" i="0" u="none" strike="noStrike" kern="1200" dirty="0">
                          <a:solidFill>
                            <a:srgbClr val="000000"/>
                          </a:solidFill>
                          <a:effectLst/>
                          <a:latin typeface="Arial Narrow" panose="020B0606020202030204" pitchFamily="34" charset="0"/>
                          <a:ea typeface="+mn-ea"/>
                          <a:cs typeface="+mn-cs"/>
                        </a:rPr>
                        <a:t>2 165</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457200" rtl="0" eaLnBrk="1" fontAlgn="b" latinLnBrk="0" hangingPunct="1"/>
                      <a:r>
                        <a:rPr lang="en-ZA" sz="1200" b="0" i="0" u="none" strike="noStrike" kern="1200" dirty="0">
                          <a:solidFill>
                            <a:srgbClr val="000000"/>
                          </a:solidFill>
                          <a:effectLst/>
                          <a:latin typeface="Arial Narrow" panose="020B0606020202030204" pitchFamily="34" charset="0"/>
                          <a:ea typeface="+mn-ea"/>
                          <a:cs typeface="+mn-cs"/>
                        </a:rPr>
                        <a:t>41%</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just" defTabSz="457200" rtl="0" eaLnBrk="1" fontAlgn="b" latinLnBrk="0" hangingPunct="1"/>
                      <a:r>
                        <a:rPr lang="en-US" sz="1200" b="0" i="0" u="none" strike="noStrike" kern="1200" dirty="0">
                          <a:solidFill>
                            <a:srgbClr val="000000"/>
                          </a:solidFill>
                          <a:effectLst/>
                          <a:latin typeface="Arial Narrow" panose="020B0606020202030204" pitchFamily="34" charset="0"/>
                          <a:ea typeface="+mn-ea"/>
                          <a:cs typeface="+mn-cs"/>
                        </a:rPr>
                        <a:t>The variance results from timing difference in filling of vacancies as well as under expenditure on board fees and training for the Board Committees.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004"/>
                  </a:ext>
                </a:extLst>
              </a:tr>
              <a:tr h="1791946">
                <a:tc>
                  <a:txBody>
                    <a:bodyPr/>
                    <a:lstStyle/>
                    <a:p>
                      <a:pPr algn="l" rtl="0" fontAlgn="ctr"/>
                      <a:r>
                        <a:rPr lang="en-ZA" sz="1100" b="1" i="0" u="none" strike="noStrike" dirty="0">
                          <a:solidFill>
                            <a:srgbClr val="000000"/>
                          </a:solidFill>
                          <a:effectLst/>
                          <a:latin typeface="Arial Narrow" panose="020B0606020202030204" pitchFamily="34" charset="0"/>
                        </a:rPr>
                        <a:t>Social Services</a:t>
                      </a:r>
                    </a:p>
                  </a:txBody>
                  <a:tcPr marL="9527" marR="9527" marT="95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marL="0" algn="ctr" defTabSz="457200" rtl="0" eaLnBrk="1" fontAlgn="b" latinLnBrk="0" hangingPunct="1"/>
                      <a:r>
                        <a:rPr lang="en-ZA" sz="1200" b="0" i="0" u="none" strike="noStrike" kern="1200" dirty="0">
                          <a:solidFill>
                            <a:srgbClr val="000000"/>
                          </a:solidFill>
                          <a:effectLst/>
                          <a:latin typeface="Arial Narrow" panose="020B0606020202030204" pitchFamily="34" charset="0"/>
                          <a:ea typeface="+mn-ea"/>
                          <a:cs typeface="+mn-cs"/>
                        </a:rPr>
                        <a:t>218 772</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457200" rtl="0" eaLnBrk="1" fontAlgn="b" latinLnBrk="0" hangingPunct="1"/>
                      <a:r>
                        <a:rPr lang="en-ZA" sz="1200" b="0" i="0" u="none" strike="noStrike" kern="1200" dirty="0">
                          <a:solidFill>
                            <a:srgbClr val="000000"/>
                          </a:solidFill>
                          <a:effectLst/>
                          <a:latin typeface="Arial Narrow" panose="020B0606020202030204" pitchFamily="34" charset="0"/>
                          <a:ea typeface="+mn-ea"/>
                          <a:cs typeface="+mn-cs"/>
                        </a:rPr>
                        <a:t>235 001</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457200" rtl="0" eaLnBrk="1" fontAlgn="b" latinLnBrk="0" hangingPunct="1"/>
                      <a:r>
                        <a:rPr lang="en-ZA" sz="1200" b="0" i="0" u="none" strike="noStrike" kern="1200" dirty="0" smtClean="0">
                          <a:solidFill>
                            <a:srgbClr val="000000"/>
                          </a:solidFill>
                          <a:effectLst/>
                          <a:latin typeface="Arial Narrow" panose="020B0606020202030204" pitchFamily="34" charset="0"/>
                          <a:ea typeface="+mn-ea"/>
                          <a:cs typeface="+mn-cs"/>
                        </a:rPr>
                        <a:t>(16 228)</a:t>
                      </a:r>
                      <a:endParaRPr lang="en-ZA" sz="1200" b="0" i="0" u="none" strike="noStrike" kern="1200" dirty="0">
                        <a:solidFill>
                          <a:srgbClr val="000000"/>
                        </a:solidFill>
                        <a:effectLst/>
                        <a:latin typeface="Arial Narrow" panose="020B0606020202030204" pitchFamily="34" charset="0"/>
                        <a:ea typeface="+mn-ea"/>
                        <a:cs typeface="+mn-cs"/>
                      </a:endParaRP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457200" rtl="0" eaLnBrk="1" fontAlgn="b" latinLnBrk="0" hangingPunct="1"/>
                      <a:r>
                        <a:rPr lang="en-ZA" sz="1200" b="0" i="0" u="none" strike="noStrike" kern="1200" dirty="0" smtClean="0">
                          <a:solidFill>
                            <a:srgbClr val="000000"/>
                          </a:solidFill>
                          <a:effectLst/>
                          <a:latin typeface="Arial Narrow" panose="020B0606020202030204" pitchFamily="34" charset="0"/>
                          <a:ea typeface="+mn-ea"/>
                          <a:cs typeface="+mn-cs"/>
                        </a:rPr>
                        <a:t>(7%)</a:t>
                      </a:r>
                      <a:endParaRPr lang="en-ZA" sz="1200" b="0" i="0" u="none" strike="noStrike" kern="1200" dirty="0">
                        <a:solidFill>
                          <a:srgbClr val="000000"/>
                        </a:solidFill>
                        <a:effectLst/>
                        <a:latin typeface="Arial Narrow" panose="020B0606020202030204" pitchFamily="34" charset="0"/>
                        <a:ea typeface="+mn-ea"/>
                        <a:cs typeface="+mn-cs"/>
                      </a:endParaRP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just" defTabSz="457200" rtl="0" eaLnBrk="1" fontAlgn="b" latinLnBrk="0" hangingPunct="1"/>
                      <a:r>
                        <a:rPr lang="en-US" sz="1200" b="0" i="0" u="none" strike="noStrike" kern="1200" dirty="0">
                          <a:solidFill>
                            <a:srgbClr val="000000"/>
                          </a:solidFill>
                          <a:effectLst/>
                          <a:latin typeface="Arial Narrow" panose="020B0606020202030204" pitchFamily="34" charset="0"/>
                          <a:ea typeface="+mn-ea"/>
                          <a:cs typeface="+mn-cs"/>
                        </a:rPr>
                        <a:t>The variance is a result of utilisation of PT Commissioners which is 3% higher than the projected efficiency of 60%,as well as the increase in variable case disbursements cost a such as venue and travelling costs in response to case load.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005"/>
                  </a:ext>
                </a:extLst>
              </a:tr>
              <a:tr h="255991">
                <a:tc>
                  <a:txBody>
                    <a:bodyPr/>
                    <a:lstStyle/>
                    <a:p>
                      <a:pPr algn="l" rtl="0" fontAlgn="ctr"/>
                      <a:r>
                        <a:rPr lang="en-ZA" sz="1100" b="1" i="0" u="none" strike="noStrike" dirty="0">
                          <a:solidFill>
                            <a:srgbClr val="000000"/>
                          </a:solidFill>
                          <a:effectLst/>
                          <a:latin typeface="Arial Narrow" panose="020B0606020202030204" pitchFamily="34" charset="0"/>
                        </a:rPr>
                        <a:t>Total </a:t>
                      </a:r>
                    </a:p>
                  </a:txBody>
                  <a:tcPr marL="9527" marR="9527" marT="95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6A6A6"/>
                    </a:solidFill>
                  </a:tcPr>
                </a:tc>
                <a:tc>
                  <a:txBody>
                    <a:bodyPr/>
                    <a:lstStyle/>
                    <a:p>
                      <a:pPr marL="0" algn="ctr" defTabSz="457200" rtl="0" eaLnBrk="1" fontAlgn="b" latinLnBrk="0" hangingPunct="1"/>
                      <a:r>
                        <a:rPr lang="en-ZA" sz="1200" b="0" i="0" u="none" strike="noStrike" kern="1200" dirty="0">
                          <a:solidFill>
                            <a:srgbClr val="000000"/>
                          </a:solidFill>
                          <a:effectLst/>
                          <a:latin typeface="Arial Narrow" panose="020B0606020202030204" pitchFamily="34" charset="0"/>
                          <a:ea typeface="+mn-ea"/>
                          <a:cs typeface="+mn-cs"/>
                        </a:rPr>
                        <a:t>524 262</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457200" rtl="0" eaLnBrk="1" fontAlgn="b" latinLnBrk="0" hangingPunct="1"/>
                      <a:r>
                        <a:rPr lang="en-ZA" sz="1200" b="0" i="0" u="none" strike="noStrike" kern="1200" dirty="0">
                          <a:solidFill>
                            <a:srgbClr val="000000"/>
                          </a:solidFill>
                          <a:effectLst/>
                          <a:latin typeface="Arial Narrow" panose="020B0606020202030204" pitchFamily="34" charset="0"/>
                          <a:ea typeface="+mn-ea"/>
                          <a:cs typeface="+mn-cs"/>
                        </a:rPr>
                        <a:t>515 005</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457200" rtl="0" eaLnBrk="1" fontAlgn="b" latinLnBrk="0" hangingPunct="1"/>
                      <a:r>
                        <a:rPr lang="en-ZA" sz="1200" b="0" i="0" u="none" strike="noStrike" kern="1200" dirty="0">
                          <a:solidFill>
                            <a:srgbClr val="000000"/>
                          </a:solidFill>
                          <a:effectLst/>
                          <a:latin typeface="Arial Narrow" panose="020B0606020202030204" pitchFamily="34" charset="0"/>
                          <a:ea typeface="+mn-ea"/>
                          <a:cs typeface="+mn-cs"/>
                        </a:rPr>
                        <a:t>9 257</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457200" rtl="0" eaLnBrk="1" fontAlgn="b" latinLnBrk="0" hangingPunct="1"/>
                      <a:r>
                        <a:rPr lang="en-ZA" sz="1200" b="0" i="0" u="none" strike="noStrike" kern="1200" dirty="0">
                          <a:solidFill>
                            <a:srgbClr val="000000"/>
                          </a:solidFill>
                          <a:effectLst/>
                          <a:latin typeface="Arial Narrow" panose="020B0606020202030204" pitchFamily="34" charset="0"/>
                          <a:ea typeface="+mn-ea"/>
                          <a:cs typeface="+mn-cs"/>
                        </a:rPr>
                        <a:t>2%</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l" defTabSz="457200" rtl="0" eaLnBrk="1" fontAlgn="b" latinLnBrk="0" hangingPunct="1"/>
                      <a:r>
                        <a:rPr lang="en-ZA" sz="1200" b="0" i="0" u="none" strike="noStrike" kern="1200" dirty="0">
                          <a:solidFill>
                            <a:srgbClr val="000000"/>
                          </a:solidFill>
                          <a:effectLst/>
                          <a:latin typeface="Arial Narrow" panose="020B0606020202030204" pitchFamily="34" charset="0"/>
                          <a:ea typeface="+mn-ea"/>
                          <a:cs typeface="+mn-cs"/>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183638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000" b="1" dirty="0">
                <a:latin typeface="Arial Narrow" panose="020B0606020202030204" pitchFamily="34" charset="0"/>
              </a:rPr>
              <a:t>STATUS OF AGSA AUDIT FINDINGS</a:t>
            </a:r>
            <a:endParaRPr lang="en-ZA" sz="2000" b="1" dirty="0">
              <a:latin typeface="Arial Narrow" panose="020B0606020202030204" pitchFamily="34" charset="0"/>
            </a:endParaRPr>
          </a:p>
        </p:txBody>
      </p:sp>
      <p:sp>
        <p:nvSpPr>
          <p:cNvPr id="4" name="Slide Number Placeholder 3"/>
          <p:cNvSpPr>
            <a:spLocks noGrp="1"/>
          </p:cNvSpPr>
          <p:nvPr>
            <p:ph type="sldNum" sz="quarter" idx="12"/>
          </p:nvPr>
        </p:nvSpPr>
        <p:spPr>
          <a:xfrm>
            <a:off x="6553199" y="6321136"/>
            <a:ext cx="2415309" cy="365125"/>
          </a:xfrm>
        </p:spPr>
        <p:txBody>
          <a:bodyPr/>
          <a:lstStyle/>
          <a:p>
            <a:pPr>
              <a:defRPr/>
            </a:pPr>
            <a:r>
              <a:rPr lang="en-US" altLang="en-US" b="1" dirty="0" smtClean="0">
                <a:solidFill>
                  <a:schemeClr val="bg1"/>
                </a:solidFill>
              </a:rPr>
              <a:t>17</a:t>
            </a:r>
            <a:endParaRPr lang="en-US" altLang="en-US" b="1" dirty="0">
              <a:solidFill>
                <a:schemeClr val="bg1"/>
              </a:solidFill>
            </a:endParaRPr>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73268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Title 1"/>
          <p:cNvSpPr txBox="1">
            <a:spLocks/>
          </p:cNvSpPr>
          <p:nvPr/>
        </p:nvSpPr>
        <p:spPr bwMode="auto">
          <a:xfrm>
            <a:off x="6772275" y="4321175"/>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000" b="1">
                <a:solidFill>
                  <a:srgbClr val="FFAB16"/>
                </a:solidFill>
                <a:latin typeface="Arial" panose="020B0604020202020204" pitchFamily="34" charset="0"/>
                <a:cs typeface="Arial" panose="020B0604020202020204" pitchFamily="34" charset="0"/>
              </a:rPr>
              <a:t>Thank </a:t>
            </a:r>
            <a:r>
              <a:rPr lang="en-US" altLang="en-US" sz="2000" b="1">
                <a:solidFill>
                  <a:srgbClr val="FFFFFF"/>
                </a:solidFill>
                <a:latin typeface="Arial" panose="020B0604020202020204" pitchFamily="34" charset="0"/>
                <a:cs typeface="Arial" panose="020B0604020202020204" pitchFamily="34" charset="0"/>
              </a:rPr>
              <a:t>You</a:t>
            </a:r>
            <a:r>
              <a:rPr lang="en-US" altLang="en-US" sz="2000" b="1">
                <a:solidFill>
                  <a:srgbClr val="FFAB16"/>
                </a:solidFill>
                <a:latin typeface="Arial" panose="020B0604020202020204" pitchFamily="34" charset="0"/>
                <a:cs typeface="Arial" panose="020B0604020202020204" pitchFamily="34" charset="0"/>
              </a:rPr>
              <a:t>…</a:t>
            </a:r>
          </a:p>
        </p:txBody>
      </p:sp>
      <p:sp>
        <p:nvSpPr>
          <p:cNvPr id="6" name="Rectangle 3"/>
          <p:cNvSpPr txBox="1">
            <a:spLocks noChangeArrowheads="1"/>
          </p:cNvSpPr>
          <p:nvPr/>
        </p:nvSpPr>
        <p:spPr bwMode="auto">
          <a:xfrm>
            <a:off x="747741" y="5177376"/>
            <a:ext cx="8715436" cy="137160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3600" dirty="0" smtClean="0">
                <a:solidFill>
                  <a:prstClr val="black"/>
                </a:solidFill>
                <a:effectLst>
                  <a:outerShdw blurRad="38100" dist="38100" dir="2700000" algn="tl">
                    <a:srgbClr val="000000">
                      <a:alpha val="43137"/>
                    </a:srgbClr>
                  </a:outerShdw>
                </a:effectLst>
              </a:rPr>
              <a:t>MAKING A DIFFERENCE</a:t>
            </a:r>
          </a:p>
        </p:txBody>
      </p:sp>
      <p:sp>
        <p:nvSpPr>
          <p:cNvPr id="12293" name="Slide Number Placeholder 3"/>
          <p:cNvSpPr>
            <a:spLocks noGrp="1"/>
          </p:cNvSpPr>
          <p:nvPr>
            <p:ph type="sldNum" sz="quarter" idx="12"/>
          </p:nvPr>
        </p:nvSpPr>
        <p:spPr bwMode="auto">
          <a:xfrm>
            <a:off x="6940550" y="64230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b="1" dirty="0" smtClean="0">
                <a:solidFill>
                  <a:srgbClr val="FFFFFF"/>
                </a:solidFill>
                <a:latin typeface="Arial Narrow" panose="020B0606020202030204" pitchFamily="34" charset="0"/>
              </a:rPr>
              <a:t>18</a:t>
            </a:r>
          </a:p>
        </p:txBody>
      </p:sp>
    </p:spTree>
    <p:extLst>
      <p:ext uri="{BB962C8B-B14F-4D97-AF65-F5344CB8AC3E}">
        <p14:creationId xmlns:p14="http://schemas.microsoft.com/office/powerpoint/2010/main" xmlns="" val="3940836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2"/>
          <p:cNvSpPr txBox="1">
            <a:spLocks/>
          </p:cNvSpPr>
          <p:nvPr/>
        </p:nvSpPr>
        <p:spPr bwMode="auto">
          <a:xfrm>
            <a:off x="1497013" y="5765800"/>
            <a:ext cx="6400800"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US" sz="2400" b="1" u="sng" dirty="0" smtClean="0"/>
              <a:t>QUARTER 2 NON - FINANCIAL PERFORMANCE </a:t>
            </a:r>
            <a:r>
              <a:rPr lang="en-US" sz="2000" dirty="0" smtClean="0"/>
              <a:t/>
            </a:r>
            <a:br>
              <a:rPr lang="en-US" sz="2000" dirty="0" smtClean="0"/>
            </a:br>
            <a:endParaRPr lang="en-US" sz="2400" dirty="0">
              <a:solidFill>
                <a:schemeClr val="accent1">
                  <a:lumMod val="25000"/>
                </a:schemeClr>
              </a:solidFill>
            </a:endParaRPr>
          </a:p>
        </p:txBody>
      </p:sp>
      <p:sp>
        <p:nvSpPr>
          <p:cNvPr id="8196" name="Slide Number Placeholder 3"/>
          <p:cNvSpPr>
            <a:spLocks noGrp="1"/>
          </p:cNvSpPr>
          <p:nvPr>
            <p:ph type="sldNum" sz="quarter" idx="12"/>
          </p:nvPr>
        </p:nvSpPr>
        <p:spPr bwMode="auto">
          <a:xfrm>
            <a:off x="6940550" y="64230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dirty="0" smtClean="0">
                <a:solidFill>
                  <a:schemeClr val="bg1"/>
                </a:solidFill>
                <a:latin typeface="Arial Narrow" panose="020B0606020202030204" pitchFamily="34" charset="0"/>
              </a:rPr>
              <a:t>1</a:t>
            </a:r>
          </a:p>
        </p:txBody>
      </p:sp>
    </p:spTree>
    <p:extLst>
      <p:ext uri="{BB962C8B-B14F-4D97-AF65-F5344CB8AC3E}">
        <p14:creationId xmlns:p14="http://schemas.microsoft.com/office/powerpoint/2010/main" xmlns="" val="202367002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9750" y="134938"/>
            <a:ext cx="8229600" cy="1143000"/>
          </a:xfrm>
        </p:spPr>
        <p:txBody>
          <a:bodyPr/>
          <a:lstStyle/>
          <a:p>
            <a:r>
              <a:rPr lang="en-US" altLang="en-US" sz="2000" b="1" dirty="0" smtClean="0">
                <a:solidFill>
                  <a:srgbClr val="000000"/>
                </a:solidFill>
                <a:latin typeface="Arial Narrow" panose="020B0606020202030204" pitchFamily="34" charset="0"/>
              </a:rPr>
              <a:t>2019/20 QUARTER 2  NON – FINANCIAL PERFORMANCE RESULTS</a:t>
            </a:r>
            <a:endParaRPr lang="en-ZA" altLang="en-US" sz="2000" dirty="0" smtClean="0">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96506919"/>
              </p:ext>
            </p:extLst>
          </p:nvPr>
        </p:nvGraphicFramePr>
        <p:xfrm>
          <a:off x="250825" y="2046288"/>
          <a:ext cx="8621713" cy="2087562"/>
        </p:xfrm>
        <a:graphic>
          <a:graphicData uri="http://schemas.openxmlformats.org/drawingml/2006/table">
            <a:tbl>
              <a:tblPr/>
              <a:tblGrid>
                <a:gridCol w="2751138">
                  <a:extLst>
                    <a:ext uri="{9D8B030D-6E8A-4147-A177-3AD203B41FA5}">
                      <a16:colId xmlns:a16="http://schemas.microsoft.com/office/drawing/2014/main" xmlns="" val="20000"/>
                    </a:ext>
                  </a:extLst>
                </a:gridCol>
                <a:gridCol w="1365250">
                  <a:extLst>
                    <a:ext uri="{9D8B030D-6E8A-4147-A177-3AD203B41FA5}">
                      <a16:colId xmlns:a16="http://schemas.microsoft.com/office/drawing/2014/main" xmlns="" val="20001"/>
                    </a:ext>
                  </a:extLst>
                </a:gridCol>
                <a:gridCol w="1365250">
                  <a:extLst>
                    <a:ext uri="{9D8B030D-6E8A-4147-A177-3AD203B41FA5}">
                      <a16:colId xmlns:a16="http://schemas.microsoft.com/office/drawing/2014/main" xmlns="" val="20002"/>
                    </a:ext>
                  </a:extLst>
                </a:gridCol>
                <a:gridCol w="1462087">
                  <a:extLst>
                    <a:ext uri="{9D8B030D-6E8A-4147-A177-3AD203B41FA5}">
                      <a16:colId xmlns:a16="http://schemas.microsoft.com/office/drawing/2014/main" xmlns="" val="20003"/>
                    </a:ext>
                  </a:extLst>
                </a:gridCol>
                <a:gridCol w="1677988">
                  <a:extLst>
                    <a:ext uri="{9D8B030D-6E8A-4147-A177-3AD203B41FA5}">
                      <a16:colId xmlns:a16="http://schemas.microsoft.com/office/drawing/2014/main" xmlns="" val="20004"/>
                    </a:ext>
                  </a:extLst>
                </a:gridCol>
              </a:tblGrid>
              <a:tr h="115887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Narrow" panose="020B0606020202030204" pitchFamily="34" charset="0"/>
                          <a:ea typeface="ＭＳ Ｐゴシック" panose="020B0600070205080204" pitchFamily="34" charset="-128"/>
                          <a:cs typeface="Times New Roman" panose="02020603050405020304" pitchFamily="18" charset="0"/>
                        </a:rPr>
                        <a:t>ENTITY</a:t>
                      </a:r>
                      <a:endParaRPr kumimoji="0" lang="en-US" sz="1600" b="1" i="0" u="none" strike="noStrike" cap="none" normalizeH="0" baseline="0" dirty="0" smtClean="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Narrow" panose="020B0606020202030204" pitchFamily="34" charset="0"/>
                          <a:ea typeface="ＭＳ Ｐゴシック" panose="020B0600070205080204" pitchFamily="34" charset="-128"/>
                          <a:cs typeface="Times New Roman" panose="02020603050405020304" pitchFamily="18" charset="0"/>
                        </a:rPr>
                        <a:t>2019/20 PLANNED INDICATORS</a:t>
                      </a:r>
                      <a:endParaRPr kumimoji="0" lang="en-US" sz="1600" b="1" i="0" u="none" strike="noStrike" cap="none" normalizeH="0" baseline="0" dirty="0" smtClean="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B050"/>
                          </a:solidFill>
                          <a:effectLst/>
                          <a:latin typeface="Arial Narrow" panose="020B0606020202030204" pitchFamily="34" charset="0"/>
                          <a:ea typeface="ＭＳ Ｐゴシック" panose="020B0600070205080204" pitchFamily="34" charset="-128"/>
                          <a:cs typeface="Times New Roman" panose="02020603050405020304" pitchFamily="18" charset="0"/>
                        </a:rPr>
                        <a:t>ACHIEVED</a:t>
                      </a:r>
                      <a:endParaRPr kumimoji="0" lang="en-US" sz="1600" b="1" i="0" u="none" strike="noStrike" cap="none" normalizeH="0" baseline="0" dirty="0" smtClean="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0000"/>
                          </a:solidFill>
                          <a:effectLst/>
                          <a:latin typeface="Arial Narrow" panose="020B0606020202030204" pitchFamily="34" charset="0"/>
                          <a:ea typeface="ＭＳ Ｐゴシック" panose="020B0600070205080204" pitchFamily="34" charset="-128"/>
                          <a:cs typeface="Times New Roman" panose="02020603050405020304" pitchFamily="18" charset="0"/>
                        </a:rPr>
                        <a:t>NOT ACHIEVED</a:t>
                      </a:r>
                      <a:endParaRPr kumimoji="0" lang="en-US" sz="1600" b="1" i="0" u="none" strike="noStrike" cap="none" normalizeH="0" baseline="0" dirty="0" smtClean="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Narrow" panose="020B0606020202030204" pitchFamily="34" charset="0"/>
                          <a:ea typeface="ＭＳ Ｐゴシック" panose="020B0600070205080204" pitchFamily="34" charset="-128"/>
                          <a:cs typeface="Times New Roman" panose="02020603050405020304" pitchFamily="18" charset="0"/>
                        </a:rPr>
                        <a:t>OVERALL % ACHIEVEMENT</a:t>
                      </a:r>
                      <a:endParaRPr kumimoji="0" lang="en-US" sz="1600" b="1" i="0" u="none" strike="noStrike" cap="none" normalizeH="0" baseline="0" dirty="0" smtClean="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xmlns="" val="10000"/>
                  </a:ext>
                </a:extLst>
              </a:tr>
              <a:tr h="92868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rPr>
                        <a:t>CCMA</a:t>
                      </a:r>
                    </a:p>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8</a:t>
                      </a:r>
                      <a:endParaRPr kumimoji="0" lang="en-ZA" sz="16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15000"/>
                        </a:lnSpc>
                        <a:spcBef>
                          <a:spcPct val="0"/>
                        </a:spcBef>
                        <a:spcAft>
                          <a:spcPct val="0"/>
                        </a:spcAft>
                        <a:buClrTx/>
                        <a:buSzTx/>
                        <a:buFontTx/>
                        <a:buNone/>
                        <a:tabLst/>
                      </a:pPr>
                      <a:r>
                        <a:rPr kumimoji="0" lang="en-ZA" sz="1600" b="1" i="0" u="none" strike="noStrike" cap="none" normalizeH="0" baseline="0" dirty="0" smtClean="0">
                          <a:ln>
                            <a:noFill/>
                          </a:ln>
                          <a:solidFill>
                            <a:srgbClr val="00A84C"/>
                          </a:solidFill>
                          <a:effectLst/>
                          <a:latin typeface="Arial Narrow" panose="020B0606020202030204" pitchFamily="34" charset="0"/>
                          <a:ea typeface="Calibri" panose="020F0502020204030204" pitchFamily="34" charset="0"/>
                          <a:cs typeface="Times New Roman" panose="02020603050405020304" pitchFamily="18" charset="0"/>
                        </a:rPr>
                        <a:t>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3</a:t>
                      </a:r>
                      <a:endParaRPr kumimoji="0" lang="en-ZA" sz="1600" b="1" i="0" u="none" strike="noStrike" cap="none" normalizeH="0" baseline="0" dirty="0" smtClean="0">
                        <a:ln>
                          <a:noFill/>
                        </a:ln>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15000"/>
                        </a:lnSpc>
                        <a:spcBef>
                          <a:spcPct val="0"/>
                        </a:spcBef>
                        <a:spcAft>
                          <a:spcPct val="0"/>
                        </a:spcAft>
                        <a:buClrTx/>
                        <a:buSzTx/>
                        <a:buFontTx/>
                        <a:buNone/>
                        <a:tabLst/>
                      </a:pPr>
                      <a:r>
                        <a:rPr kumimoji="0" lang="en-ZA" sz="1600" b="1" i="0" u="none" strike="noStrike" cap="none" normalizeH="0" baseline="0" dirty="0" smtClean="0">
                          <a:ln>
                            <a:noFill/>
                          </a:ln>
                          <a:solidFill>
                            <a:srgbClr val="00A84C"/>
                          </a:solidFill>
                          <a:effectLst/>
                          <a:latin typeface="Arial Narrow" panose="020B0606020202030204" pitchFamily="34" charset="0"/>
                          <a:ea typeface="Calibri" panose="020F0502020204030204" pitchFamily="34" charset="0"/>
                          <a:cs typeface="Times New Roman" panose="02020603050405020304" pitchFamily="18" charset="0"/>
                        </a:rPr>
                        <a:t>63%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10263" name="Slide Number Placeholder 2"/>
          <p:cNvSpPr txBox="1">
            <a:spLocks/>
          </p:cNvSpPr>
          <p:nvPr/>
        </p:nvSpPr>
        <p:spPr bwMode="auto">
          <a:xfrm>
            <a:off x="8636000" y="64293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dirty="0" smtClean="0">
                <a:solidFill>
                  <a:srgbClr val="FFFFFF"/>
                </a:solidFill>
                <a:latin typeface="Arial Narrow" panose="020B0606020202030204" pitchFamily="34" charset="0"/>
              </a:rPr>
              <a:t>2</a:t>
            </a:r>
            <a:endParaRPr lang="en-US" altLang="en-US" sz="1600" b="1"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xmlns="" val="1712351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58821" y="6367097"/>
            <a:ext cx="284052" cy="307777"/>
          </a:xfrm>
          <a:prstGeom prst="rect">
            <a:avLst/>
          </a:prstGeom>
        </p:spPr>
        <p:txBody>
          <a:bodyPr wrap="none">
            <a:spAutoFit/>
          </a:bodyPr>
          <a:lstStyle/>
          <a:p>
            <a:r>
              <a:rPr lang="en-US" sz="1400" b="1" dirty="0" smtClean="0">
                <a:solidFill>
                  <a:schemeClr val="bg1"/>
                </a:solidFill>
              </a:rPr>
              <a:t>3</a:t>
            </a:r>
            <a:endParaRPr lang="en-US" sz="1400" b="1" dirty="0">
              <a:solidFill>
                <a:schemeClr val="bg1"/>
              </a:solidFill>
            </a:endParaRPr>
          </a:p>
        </p:txBody>
      </p:sp>
      <p:sp>
        <p:nvSpPr>
          <p:cNvPr id="6" name="Title 1"/>
          <p:cNvSpPr>
            <a:spLocks noGrp="1"/>
          </p:cNvSpPr>
          <p:nvPr>
            <p:ph type="title"/>
          </p:nvPr>
        </p:nvSpPr>
        <p:spPr>
          <a:xfrm>
            <a:off x="859536" y="137161"/>
            <a:ext cx="7379208" cy="929642"/>
          </a:xfrm>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50800" tIns="50800" rIns="50800" bIns="50800" anchor="ctr">
            <a:normAutofit/>
          </a:bodyPr>
          <a:lstStyle/>
          <a:p>
            <a:pPr eaLnBrk="1" fontAlgn="auto" hangingPunct="1">
              <a:spcBef>
                <a:spcPts val="0"/>
              </a:spcBef>
              <a:spcAft>
                <a:spcPts val="1800"/>
              </a:spcAft>
              <a:buClr>
                <a:srgbClr val="002060"/>
              </a:buClr>
            </a:pPr>
            <a:r>
              <a:rPr lang="en-ZA" sz="2000" b="1" cap="small" dirty="0" smtClean="0">
                <a:solidFill>
                  <a:schemeClr val="tx1"/>
                </a:solidFill>
                <a:uFill>
                  <a:solidFill>
                    <a:srgbClr val="447644"/>
                  </a:solidFill>
                </a:uFill>
              </a:rPr>
              <a:t>YEAR ON YEAR PERFORMANCE COMPARISON </a:t>
            </a:r>
            <a:br>
              <a:rPr lang="en-ZA" sz="2000" b="1" cap="small" dirty="0" smtClean="0">
                <a:solidFill>
                  <a:schemeClr val="tx1"/>
                </a:solidFill>
                <a:uFill>
                  <a:solidFill>
                    <a:srgbClr val="447644"/>
                  </a:solidFill>
                </a:uFill>
              </a:rPr>
            </a:br>
            <a:r>
              <a:rPr lang="en-ZA" sz="2000" b="1" cap="small" dirty="0" smtClean="0">
                <a:solidFill>
                  <a:schemeClr val="tx1"/>
                </a:solidFill>
              </a:rPr>
              <a:t>(2015/16, 2016/17, 2017/18, 2018/19, 2019/20) (CONT…)</a:t>
            </a:r>
            <a:endParaRPr lang="en-ZA" sz="2000" b="1" cap="small" dirty="0">
              <a:solidFill>
                <a:schemeClr val="tx1"/>
              </a:solidFill>
              <a:uFill>
                <a:solidFill>
                  <a:srgbClr val="447644"/>
                </a:solidFill>
              </a:uFill>
            </a:endParaRPr>
          </a:p>
        </p:txBody>
      </p:sp>
      <p:graphicFrame>
        <p:nvGraphicFramePr>
          <p:cNvPr id="8" name="Chart 7"/>
          <p:cNvGraphicFramePr>
            <a:graphicFrameLocks/>
          </p:cNvGraphicFramePr>
          <p:nvPr>
            <p:extLst/>
          </p:nvPr>
        </p:nvGraphicFramePr>
        <p:xfrm>
          <a:off x="248194" y="1319349"/>
          <a:ext cx="8699863" cy="50477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78635279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66800" y="307977"/>
            <a:ext cx="7048500" cy="758825"/>
          </a:xfrm>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50800" tIns="50800" rIns="50800" bIns="50800" anchor="ctr">
            <a:normAutofit/>
          </a:bodyPr>
          <a:lstStyle/>
          <a:p>
            <a:pPr eaLnBrk="1" fontAlgn="auto" hangingPunct="1">
              <a:spcBef>
                <a:spcPts val="0"/>
              </a:spcBef>
              <a:spcAft>
                <a:spcPts val="1800"/>
              </a:spcAft>
              <a:buClr>
                <a:srgbClr val="002060"/>
              </a:buClr>
            </a:pPr>
            <a:r>
              <a:rPr lang="en-ZA" sz="2000" b="1" cap="small" dirty="0" smtClean="0">
                <a:solidFill>
                  <a:schemeClr val="tx1"/>
                </a:solidFill>
                <a:uFill>
                  <a:solidFill>
                    <a:srgbClr val="447644"/>
                  </a:solidFill>
                </a:uFill>
              </a:rPr>
              <a:t>COMPARISON OF PERCENTAGE PERFORMANCE</a:t>
            </a:r>
            <a:br>
              <a:rPr lang="en-ZA" sz="2000" b="1" cap="small" dirty="0" smtClean="0">
                <a:solidFill>
                  <a:schemeClr val="tx1"/>
                </a:solidFill>
                <a:uFill>
                  <a:solidFill>
                    <a:srgbClr val="447644"/>
                  </a:solidFill>
                </a:uFill>
              </a:rPr>
            </a:br>
            <a:r>
              <a:rPr lang="en-ZA" sz="2000" b="1" cap="small" dirty="0" smtClean="0">
                <a:solidFill>
                  <a:schemeClr val="tx1"/>
                </a:solidFill>
                <a:uFill>
                  <a:solidFill>
                    <a:srgbClr val="447644"/>
                  </a:solidFill>
                </a:uFill>
              </a:rPr>
              <a:t> (2019/20 FINANCIAL YEAR-QUARTER ON QUARTER)</a:t>
            </a:r>
            <a:endParaRPr lang="en-ZA" sz="2000" b="1" cap="small" dirty="0">
              <a:solidFill>
                <a:schemeClr val="tx1"/>
              </a:solidFill>
              <a:uFill>
                <a:solidFill>
                  <a:srgbClr val="447644"/>
                </a:solidFill>
              </a:uFill>
            </a:endParaRPr>
          </a:p>
        </p:txBody>
      </p:sp>
      <p:sp>
        <p:nvSpPr>
          <p:cNvPr id="5" name="Rectangle 4"/>
          <p:cNvSpPr/>
          <p:nvPr/>
        </p:nvSpPr>
        <p:spPr>
          <a:xfrm>
            <a:off x="8558821" y="6367097"/>
            <a:ext cx="29046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Narrow"/>
                <a:ea typeface="+mn-ea"/>
                <a:cs typeface="+mn-cs"/>
              </a:rPr>
              <a:t>4</a:t>
            </a: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graphicFrame>
        <p:nvGraphicFramePr>
          <p:cNvPr id="6" name="Chart 5"/>
          <p:cNvGraphicFramePr/>
          <p:nvPr>
            <p:extLst/>
          </p:nvPr>
        </p:nvGraphicFramePr>
        <p:xfrm>
          <a:off x="352697" y="1463040"/>
          <a:ext cx="832104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2349690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9750" y="134938"/>
            <a:ext cx="8229600" cy="1143000"/>
          </a:xfrm>
        </p:spPr>
        <p:txBody>
          <a:bodyPr/>
          <a:lstStyle/>
          <a:p>
            <a:r>
              <a:rPr lang="en-US" altLang="en-US" sz="2000" b="1" dirty="0" smtClean="0">
                <a:solidFill>
                  <a:srgbClr val="000000"/>
                </a:solidFill>
                <a:latin typeface="Arial Narrow" panose="020B0606020202030204" pitchFamily="34" charset="0"/>
              </a:rPr>
              <a:t>2019/20 QUARTER 2 NON – FINANCIAL PERFORMANCE RESULTS</a:t>
            </a:r>
            <a:endParaRPr lang="en-ZA" altLang="en-US" sz="2000" dirty="0" smtClean="0">
              <a:latin typeface="Arial Narrow" panose="020B0606020202030204" pitchFamily="34" charset="0"/>
            </a:endParaRPr>
          </a:p>
        </p:txBody>
      </p:sp>
      <p:sp>
        <p:nvSpPr>
          <p:cNvPr id="14339" name="Slide Number Placeholder 4"/>
          <p:cNvSpPr>
            <a:spLocks noGrp="1"/>
          </p:cNvSpPr>
          <p:nvPr>
            <p:ph type="sldNum" sz="quarter" idx="12"/>
          </p:nvPr>
        </p:nvSpPr>
        <p:spPr bwMode="auto">
          <a:xfrm>
            <a:off x="6824663" y="64563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altLang="en-US" sz="1400" b="1" dirty="0" smtClean="0">
                <a:solidFill>
                  <a:srgbClr val="FFFFFF"/>
                </a:solidFill>
                <a:latin typeface="Arial Narrow" panose="020B0606020202030204" pitchFamily="34" charset="0"/>
              </a:rPr>
              <a:t>5</a:t>
            </a:r>
            <a:endParaRPr kumimoji="0" lang="en-US" altLang="en-US" sz="1400" b="1" i="0" u="none" strike="noStrike" kern="1200" cap="none" spc="0" normalizeH="0" baseline="0" noProof="0" dirty="0" smtClean="0">
              <a:ln>
                <a:noFill/>
              </a:ln>
              <a:solidFill>
                <a:srgbClr val="FFFFFF"/>
              </a:solidFill>
              <a:effectLst/>
              <a:uLnTx/>
              <a:uFillTx/>
              <a:latin typeface="Arial Narrow" panose="020B0606020202030204" pitchFamily="34" charset="0"/>
              <a:ea typeface="MS PGothic" panose="020B0600070205080204" pitchFamily="34" charset="-128"/>
              <a:cs typeface="+mn-cs"/>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840537673"/>
              </p:ext>
            </p:extLst>
          </p:nvPr>
        </p:nvGraphicFramePr>
        <p:xfrm>
          <a:off x="301625" y="1303338"/>
          <a:ext cx="8535987" cy="5159375"/>
        </p:xfrm>
        <a:graphic>
          <a:graphicData uri="http://schemas.openxmlformats.org/drawingml/2006/table">
            <a:tbl>
              <a:tblPr firstRow="1" firstCol="1" bandRow="1"/>
              <a:tblGrid>
                <a:gridCol w="2275624">
                  <a:extLst>
                    <a:ext uri="{9D8B030D-6E8A-4147-A177-3AD203B41FA5}">
                      <a16:colId xmlns:a16="http://schemas.microsoft.com/office/drawing/2014/main" xmlns="" val="20000"/>
                    </a:ext>
                  </a:extLst>
                </a:gridCol>
                <a:gridCol w="1597936">
                  <a:extLst>
                    <a:ext uri="{9D8B030D-6E8A-4147-A177-3AD203B41FA5}">
                      <a16:colId xmlns:a16="http://schemas.microsoft.com/office/drawing/2014/main" xmlns="" val="20001"/>
                    </a:ext>
                  </a:extLst>
                </a:gridCol>
                <a:gridCol w="1500996">
                  <a:extLst>
                    <a:ext uri="{9D8B030D-6E8A-4147-A177-3AD203B41FA5}">
                      <a16:colId xmlns:a16="http://schemas.microsoft.com/office/drawing/2014/main" xmlns="" val="20002"/>
                    </a:ext>
                  </a:extLst>
                </a:gridCol>
                <a:gridCol w="1368563">
                  <a:extLst>
                    <a:ext uri="{9D8B030D-6E8A-4147-A177-3AD203B41FA5}">
                      <a16:colId xmlns:a16="http://schemas.microsoft.com/office/drawing/2014/main" xmlns="" val="20003"/>
                    </a:ext>
                  </a:extLst>
                </a:gridCol>
                <a:gridCol w="1792868">
                  <a:extLst>
                    <a:ext uri="{9D8B030D-6E8A-4147-A177-3AD203B41FA5}">
                      <a16:colId xmlns:a16="http://schemas.microsoft.com/office/drawing/2014/main" xmlns="" val="20004"/>
                    </a:ext>
                  </a:extLst>
                </a:gridCol>
              </a:tblGrid>
              <a:tr h="280428">
                <a:tc gridSpan="5">
                  <a:txBody>
                    <a:bodyPr/>
                    <a:lstStyle/>
                    <a:p>
                      <a:pPr algn="ctr">
                        <a:lnSpc>
                          <a:spcPct val="115000"/>
                        </a:lnSpc>
                        <a:spcBef>
                          <a:spcPts val="600"/>
                        </a:spcBef>
                        <a:spcAft>
                          <a:spcPts val="0"/>
                        </a:spcAft>
                      </a:pPr>
                      <a:r>
                        <a:rPr lang="en-GB" sz="16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STRATEGIC OBJECTIVE PERFORMANCE</a:t>
                      </a:r>
                      <a:r>
                        <a:rPr lang="en-GB" sz="1600" b="1" baseline="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FOR THE 2019/20 FINANCIAL YEAR</a:t>
                      </a:r>
                      <a:endParaRPr lang="en-US" sz="1600" dirty="0">
                        <a:solidFill>
                          <a:schemeClr val="tx1"/>
                        </a:solidFill>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280136">
                <a:tc>
                  <a:txBody>
                    <a:bodyPr/>
                    <a:lstStyle/>
                    <a:p>
                      <a:pPr algn="ctr">
                        <a:lnSpc>
                          <a:spcPct val="115000"/>
                        </a:lnSpc>
                        <a:spcBef>
                          <a:spcPts val="600"/>
                        </a:spcBef>
                        <a:spcAft>
                          <a:spcPts val="0"/>
                        </a:spcAft>
                      </a:pPr>
                      <a:r>
                        <a:rPr lang="en-GB" sz="16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STRATEGIC OBJECTIVES</a:t>
                      </a:r>
                      <a:endParaRPr lang="en-US" sz="1600" dirty="0">
                        <a:solidFill>
                          <a:schemeClr val="tx1"/>
                        </a:solidFill>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15000"/>
                        </a:lnSpc>
                        <a:spcBef>
                          <a:spcPts val="600"/>
                        </a:spcBef>
                        <a:spcAft>
                          <a:spcPts val="0"/>
                        </a:spcAft>
                      </a:pPr>
                      <a:r>
                        <a:rPr lang="en-GB" sz="16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PLANNED ANNUAL TARGET</a:t>
                      </a:r>
                      <a:endParaRPr lang="en-US" sz="1600" dirty="0" smtClean="0">
                        <a:solidFill>
                          <a:schemeClr val="tx1"/>
                        </a:solidFill>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15000"/>
                        </a:lnSpc>
                        <a:spcBef>
                          <a:spcPts val="600"/>
                        </a:spcBef>
                        <a:spcAft>
                          <a:spcPts val="0"/>
                        </a:spcAft>
                      </a:pPr>
                      <a:r>
                        <a:rPr lang="en-GB" sz="16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ACTUAL ANNUAL ACHIEVEMENT</a:t>
                      </a:r>
                      <a:endParaRPr lang="en-US" sz="1600" dirty="0" smtClean="0">
                        <a:solidFill>
                          <a:schemeClr val="tx1"/>
                        </a:solidFill>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15000"/>
                        </a:lnSpc>
                        <a:spcBef>
                          <a:spcPts val="600"/>
                        </a:spcBef>
                        <a:spcAft>
                          <a:spcPts val="0"/>
                        </a:spcAft>
                      </a:pPr>
                      <a:r>
                        <a:rPr lang="en-GB" sz="16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DEVIATION</a:t>
                      </a:r>
                      <a:endParaRPr lang="en-US" sz="1600" dirty="0">
                        <a:solidFill>
                          <a:schemeClr val="tx1"/>
                        </a:solidFill>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15000"/>
                        </a:lnSpc>
                        <a:spcBef>
                          <a:spcPts val="600"/>
                        </a:spcBef>
                        <a:spcAft>
                          <a:spcPts val="0"/>
                        </a:spcAft>
                      </a:pPr>
                      <a:r>
                        <a:rPr lang="en-GB" sz="16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COMMENT ON DEVIATIONS</a:t>
                      </a:r>
                      <a:endParaRPr lang="en-US" sz="1600" dirty="0">
                        <a:solidFill>
                          <a:schemeClr val="tx1"/>
                        </a:solidFill>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1"/>
                  </a:ext>
                </a:extLst>
              </a:tr>
              <a:tr h="1043730">
                <a:tc>
                  <a:txBody>
                    <a:bodyPr/>
                    <a:lstStyle/>
                    <a:p>
                      <a:pPr algn="l">
                        <a:lnSpc>
                          <a:spcPct val="107000"/>
                        </a:lnSpc>
                        <a:spcAft>
                          <a:spcPts val="800"/>
                        </a:spcAft>
                      </a:pPr>
                      <a:r>
                        <a:rPr lang="en-GB" sz="1600" b="1" dirty="0">
                          <a:effectLst/>
                          <a:latin typeface="Arial Narrow" panose="020B0606020202030204" pitchFamily="34" charset="0"/>
                          <a:ea typeface="MS Mincho"/>
                          <a:cs typeface="Times New Roman" panose="02020603050405020304" pitchFamily="18" charset="0"/>
                        </a:rPr>
                        <a:t>ENHANCING THE LABOUR MARKET TO ADVANCE STABILITY AND GROWTH</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smtClean="0">
                          <a:effectLst/>
                          <a:latin typeface="Arial Narrow" panose="020B0606020202030204" pitchFamily="34" charset="0"/>
                          <a:ea typeface="MS Mincho"/>
                          <a:cs typeface="Arial" panose="020B0604020202020204" pitchFamily="34" charset="0"/>
                        </a:rPr>
                        <a:t>2</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Arial Narrow" panose="020B0606020202030204" pitchFamily="34" charset="0"/>
                          <a:ea typeface="Times New Roman" panose="02020603050405020304" pitchFamily="18" charset="0"/>
                          <a:cs typeface="Arial" panose="020B0604020202020204" pitchFamily="34" charset="0"/>
                        </a:rPr>
                        <a:t> </a:t>
                      </a:r>
                      <a:r>
                        <a:rPr lang="en-GB" sz="1600" dirty="0" smtClean="0">
                          <a:effectLst/>
                          <a:latin typeface="Arial Narrow" panose="020B0606020202030204" pitchFamily="34" charset="0"/>
                          <a:ea typeface="MS Mincho"/>
                          <a:cs typeface="Arial" panose="020B0604020202020204" pitchFamily="34" charset="0"/>
                        </a:rPr>
                        <a:t>1</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US" sz="1600" dirty="0" smtClean="0">
                          <a:effectLst/>
                          <a:latin typeface="Arial Narrow" panose="020B0606020202030204" pitchFamily="34" charset="0"/>
                          <a:ea typeface="MS Mincho"/>
                          <a:cs typeface="Times New Roman" panose="02020603050405020304" pitchFamily="18" charset="0"/>
                        </a:rPr>
                        <a:t>1</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600"/>
                        </a:spcBef>
                        <a:spcAft>
                          <a:spcPts val="0"/>
                        </a:spcAft>
                        <a:buClrTx/>
                        <a:buSzTx/>
                        <a:buFontTx/>
                        <a:buNone/>
                        <a:tabLst/>
                        <a:defRPr/>
                      </a:pPr>
                      <a:r>
                        <a:rPr lang="en-GB" sz="1600" dirty="0" smtClean="0">
                          <a:effectLst/>
                          <a:latin typeface="Arial Narrow" panose="020B0606020202030204" pitchFamily="34" charset="0"/>
                          <a:ea typeface="MS Mincho"/>
                          <a:cs typeface="Times New Roman" panose="02020603050405020304" pitchFamily="18" charset="0"/>
                        </a:rPr>
                        <a:t>Please</a:t>
                      </a:r>
                      <a:r>
                        <a:rPr lang="en-GB" sz="1600" baseline="0" dirty="0" smtClean="0">
                          <a:effectLst/>
                          <a:latin typeface="Arial Narrow" panose="020B0606020202030204" pitchFamily="34" charset="0"/>
                          <a:ea typeface="MS Mincho"/>
                          <a:cs typeface="Times New Roman" panose="02020603050405020304" pitchFamily="18" charset="0"/>
                        </a:rPr>
                        <a:t> refer to Slide 6. </a:t>
                      </a:r>
                      <a:endParaRPr lang="en-US" sz="1600" dirty="0" smtClean="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043730">
                <a:tc>
                  <a:txBody>
                    <a:bodyPr/>
                    <a:lstStyle/>
                    <a:p>
                      <a:pPr algn="l">
                        <a:lnSpc>
                          <a:spcPct val="107000"/>
                        </a:lnSpc>
                        <a:spcAft>
                          <a:spcPts val="800"/>
                        </a:spcAft>
                      </a:pPr>
                      <a:r>
                        <a:rPr lang="en-GB" sz="1600" b="1" dirty="0">
                          <a:effectLst/>
                          <a:latin typeface="Arial Narrow" panose="020B0606020202030204" pitchFamily="34" charset="0"/>
                          <a:ea typeface="MS Mincho"/>
                          <a:cs typeface="Times New Roman" panose="02020603050405020304" pitchFamily="18" charset="0"/>
                        </a:rPr>
                        <a:t>ADVANCING GOOD PRACTICES AT WORK AND TRANSFORMING WORKPLACE RELATIONS</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smtClean="0">
                          <a:effectLst/>
                          <a:latin typeface="Arial Narrow" panose="020B0606020202030204" pitchFamily="34" charset="0"/>
                          <a:ea typeface="MS Mincho"/>
                          <a:cs typeface="Arial" panose="020B0604020202020204" pitchFamily="34" charset="0"/>
                        </a:rPr>
                        <a:t>0</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smtClean="0">
                          <a:effectLst/>
                          <a:latin typeface="Arial Narrow" panose="020B0606020202030204" pitchFamily="34" charset="0"/>
                          <a:ea typeface="MS Mincho"/>
                          <a:cs typeface="Arial" panose="020B0604020202020204" pitchFamily="34" charset="0"/>
                        </a:rPr>
                        <a:t>0</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Arial Narrow" panose="020B0606020202030204" pitchFamily="34" charset="0"/>
                          <a:ea typeface="Times New Roman" panose="02020603050405020304" pitchFamily="18" charset="0"/>
                          <a:cs typeface="Arial" panose="020B0604020202020204" pitchFamily="34" charset="0"/>
                        </a:rPr>
                        <a:t>0</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GB" sz="1600"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600" dirty="0">
                        <a:effectLst/>
                        <a:latin typeface="Arial Narrow" panose="020B0606020202030204" pitchFamily="34" charset="0"/>
                        <a:ea typeface="MS Mincho"/>
                        <a:cs typeface="Times New Roman" panose="02020603050405020304" pitchFamily="18" charset="0"/>
                      </a:endParaRPr>
                    </a:p>
                    <a:p>
                      <a:pPr algn="just">
                        <a:lnSpc>
                          <a:spcPct val="115000"/>
                        </a:lnSpc>
                        <a:spcBef>
                          <a:spcPts val="600"/>
                        </a:spcBef>
                        <a:spcAft>
                          <a:spcPts val="0"/>
                        </a:spcAft>
                      </a:pPr>
                      <a:r>
                        <a:rPr lang="en-GB" sz="1600" dirty="0">
                          <a:effectLst/>
                          <a:latin typeface="Arial Narrow" panose="020B0606020202030204" pitchFamily="34" charset="0"/>
                          <a:ea typeface="Times New Roman" panose="02020603050405020304" pitchFamily="18" charset="0"/>
                          <a:cs typeface="Arial" panose="020B0604020202020204" pitchFamily="34" charset="0"/>
                        </a:rPr>
                        <a:t>Not applicable.</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21865">
                <a:tc>
                  <a:txBody>
                    <a:bodyPr/>
                    <a:lstStyle/>
                    <a:p>
                      <a:pPr algn="l">
                        <a:lnSpc>
                          <a:spcPct val="107000"/>
                        </a:lnSpc>
                        <a:spcAft>
                          <a:spcPts val="800"/>
                        </a:spcAft>
                      </a:pPr>
                      <a:r>
                        <a:rPr lang="en-GB" sz="1600" b="1" dirty="0">
                          <a:effectLst/>
                          <a:latin typeface="Arial Narrow" panose="020B0606020202030204" pitchFamily="34" charset="0"/>
                          <a:ea typeface="MS Mincho"/>
                          <a:cs typeface="Times New Roman" panose="02020603050405020304" pitchFamily="18" charset="0"/>
                        </a:rPr>
                        <a:t>BUILDING KNOWLEDEGE AND SKILLS</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smtClean="0">
                          <a:effectLst/>
                          <a:latin typeface="Arial Narrow" panose="020B0606020202030204" pitchFamily="34" charset="0"/>
                          <a:ea typeface="MS Mincho"/>
                          <a:cs typeface="Arial" panose="020B0604020202020204" pitchFamily="34" charset="0"/>
                        </a:rPr>
                        <a:t>1</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smtClean="0">
                          <a:effectLst/>
                          <a:latin typeface="Arial Narrow" panose="020B0606020202030204" pitchFamily="34" charset="0"/>
                          <a:ea typeface="MS Mincho"/>
                          <a:cs typeface="Arial" panose="020B0604020202020204" pitchFamily="34" charset="0"/>
                        </a:rPr>
                        <a:t>1</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Arial Narrow" panose="020B0606020202030204" pitchFamily="34" charset="0"/>
                          <a:ea typeface="Times New Roman" panose="02020603050405020304" pitchFamily="18" charset="0"/>
                          <a:cs typeface="Arial" panose="020B0604020202020204" pitchFamily="34" charset="0"/>
                        </a:rPr>
                        <a:t>0</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GB" sz="1600" dirty="0">
                          <a:effectLst/>
                          <a:latin typeface="Arial Narrow" panose="020B0606020202030204" pitchFamily="34" charset="0"/>
                          <a:ea typeface="Times New Roman" panose="02020603050405020304" pitchFamily="18" charset="0"/>
                          <a:cs typeface="Arial" panose="020B0604020202020204" pitchFamily="34" charset="0"/>
                        </a:rPr>
                        <a:t>Not applicable.</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989486">
                <a:tc>
                  <a:txBody>
                    <a:bodyPr/>
                    <a:lstStyle/>
                    <a:p>
                      <a:pPr algn="l">
                        <a:lnSpc>
                          <a:spcPct val="107000"/>
                        </a:lnSpc>
                        <a:spcAft>
                          <a:spcPts val="800"/>
                        </a:spcAft>
                      </a:pPr>
                      <a:r>
                        <a:rPr lang="en-GB" sz="1600" b="1" dirty="0">
                          <a:effectLst/>
                          <a:latin typeface="Arial Narrow" panose="020B0606020202030204" pitchFamily="34" charset="0"/>
                          <a:ea typeface="MS Mincho"/>
                          <a:cs typeface="Times New Roman" panose="02020603050405020304" pitchFamily="18" charset="0"/>
                        </a:rPr>
                        <a:t>OPTIMISING THE ORGANISATION</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smtClean="0">
                          <a:effectLst/>
                          <a:latin typeface="Arial Narrow" panose="020B0606020202030204" pitchFamily="34" charset="0"/>
                          <a:ea typeface="MS Mincho"/>
                          <a:cs typeface="Arial" panose="020B0604020202020204" pitchFamily="34" charset="0"/>
                        </a:rPr>
                        <a:t>5</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US" sz="1600" dirty="0" smtClean="0">
                          <a:effectLst/>
                          <a:latin typeface="Arial Narrow" panose="020B0606020202030204" pitchFamily="34" charset="0"/>
                          <a:ea typeface="MS Mincho"/>
                          <a:cs typeface="Times New Roman" panose="02020603050405020304" pitchFamily="18" charset="0"/>
                        </a:rPr>
                        <a:t>3</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smtClean="0">
                          <a:effectLst/>
                          <a:latin typeface="Arial Narrow" panose="020B0606020202030204" pitchFamily="34" charset="0"/>
                          <a:ea typeface="MS Mincho"/>
                          <a:cs typeface="Arial" panose="020B0604020202020204" pitchFamily="34" charset="0"/>
                        </a:rPr>
                        <a:t>2</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600" dirty="0" smtClean="0">
                          <a:effectLst/>
                          <a:latin typeface="Arial Narrow" panose="020B0606020202030204" pitchFamily="34" charset="0"/>
                          <a:ea typeface="MS Mincho"/>
                          <a:cs typeface="Times New Roman" panose="02020603050405020304" pitchFamily="18" charset="0"/>
                        </a:rPr>
                        <a:t>Please</a:t>
                      </a:r>
                      <a:r>
                        <a:rPr lang="en-GB" sz="1600" baseline="0" dirty="0" smtClean="0">
                          <a:effectLst/>
                          <a:latin typeface="Arial Narrow" panose="020B0606020202030204" pitchFamily="34" charset="0"/>
                          <a:ea typeface="MS Mincho"/>
                          <a:cs typeface="Times New Roman" panose="02020603050405020304" pitchFamily="18" charset="0"/>
                        </a:rPr>
                        <a:t> refer to Slide 6. </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625856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sz="2000" b="1" dirty="0" smtClean="0">
                <a:latin typeface="Arial Narrow" panose="020B0606020202030204" pitchFamily="34" charset="0"/>
              </a:rPr>
              <a:t>QUARTER 2: REASONS FOR DEVIATIONS FOR UNDER </a:t>
            </a:r>
            <a:r>
              <a:rPr lang="en-ZA" sz="2000" b="1" dirty="0">
                <a:latin typeface="Arial Narrow" panose="020B0606020202030204" pitchFamily="34" charset="0"/>
              </a:rPr>
              <a:t>– PERFORMING TARGETS</a:t>
            </a:r>
            <a:endParaRPr lang="en-GB" dirty="0">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544191626"/>
              </p:ext>
            </p:extLst>
          </p:nvPr>
        </p:nvGraphicFramePr>
        <p:xfrm>
          <a:off x="182880" y="1417638"/>
          <a:ext cx="8791303" cy="4851894"/>
        </p:xfrm>
        <a:graphic>
          <a:graphicData uri="http://schemas.openxmlformats.org/drawingml/2006/table">
            <a:tbl>
              <a:tblPr firstRow="1" firstCol="1" bandRow="1"/>
              <a:tblGrid>
                <a:gridCol w="489074">
                  <a:extLst>
                    <a:ext uri="{9D8B030D-6E8A-4147-A177-3AD203B41FA5}">
                      <a16:colId xmlns:a16="http://schemas.microsoft.com/office/drawing/2014/main" xmlns="" val="20000"/>
                    </a:ext>
                  </a:extLst>
                </a:gridCol>
                <a:gridCol w="2425845">
                  <a:extLst>
                    <a:ext uri="{9D8B030D-6E8A-4147-A177-3AD203B41FA5}">
                      <a16:colId xmlns:a16="http://schemas.microsoft.com/office/drawing/2014/main" xmlns="" val="20001"/>
                    </a:ext>
                  </a:extLst>
                </a:gridCol>
                <a:gridCol w="2797990">
                  <a:extLst>
                    <a:ext uri="{9D8B030D-6E8A-4147-A177-3AD203B41FA5}">
                      <a16:colId xmlns:a16="http://schemas.microsoft.com/office/drawing/2014/main" xmlns="" val="20002"/>
                    </a:ext>
                  </a:extLst>
                </a:gridCol>
                <a:gridCol w="3078394">
                  <a:extLst>
                    <a:ext uri="{9D8B030D-6E8A-4147-A177-3AD203B41FA5}">
                      <a16:colId xmlns:a16="http://schemas.microsoft.com/office/drawing/2014/main" xmlns="" val="20003"/>
                    </a:ext>
                  </a:extLst>
                </a:gridCol>
              </a:tblGrid>
              <a:tr h="565374">
                <a:tc>
                  <a:txBody>
                    <a:bodyPr/>
                    <a:lstStyle/>
                    <a:p>
                      <a:pPr algn="ctr">
                        <a:lnSpc>
                          <a:spcPct val="107000"/>
                        </a:lnSpc>
                        <a:spcAft>
                          <a:spcPts val="0"/>
                        </a:spcAft>
                      </a:pPr>
                      <a:r>
                        <a:rPr lang="en-CA" sz="16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2712" marR="32712" marT="691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CA" sz="1600" b="1" kern="12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TARGET </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32712" marR="32712" marT="691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CA" sz="1600" b="1" kern="12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PERFORMANCE</a:t>
                      </a:r>
                      <a:endParaRPr lang="en-ZA" sz="1600">
                        <a:effectLst/>
                        <a:latin typeface="Arial Narrow" panose="020B0606020202030204" pitchFamily="34" charset="0"/>
                        <a:ea typeface="Calibri" panose="020F0502020204030204" pitchFamily="34" charset="0"/>
                        <a:cs typeface="Times New Roman" panose="02020603050405020304" pitchFamily="18" charset="0"/>
                      </a:endParaRPr>
                    </a:p>
                  </a:txBody>
                  <a:tcPr marL="32712" marR="32712" marT="691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en-CA" sz="16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REASON FOR NON - ACHIEVEMENT</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2712" marR="32712" marT="691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0"/>
                  </a:ext>
                </a:extLst>
              </a:tr>
              <a:tr h="1399994">
                <a:tc>
                  <a:txBody>
                    <a:bodyPr/>
                    <a:lstStyle/>
                    <a:p>
                      <a:pPr algn="just">
                        <a:lnSpc>
                          <a:spcPct val="107000"/>
                        </a:lnSpc>
                        <a:spcAft>
                          <a:spcPts val="0"/>
                        </a:spcAft>
                      </a:pPr>
                      <a:r>
                        <a:rPr lang="en-CA" sz="20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2712" marR="32712" marT="691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75000"/>
                      </a:schemeClr>
                    </a:solidFill>
                  </a:tcPr>
                </a:tc>
                <a:tc>
                  <a:txBody>
                    <a:bodyPr/>
                    <a:lstStyle/>
                    <a:p>
                      <a:r>
                        <a:rPr kumimoji="0" lang="en-ZA" sz="1400" b="0" i="0" u="none" strike="noStrike" kern="1200" dirty="0" smtClean="0">
                          <a:solidFill>
                            <a:srgbClr val="000000"/>
                          </a:solidFill>
                          <a:effectLst/>
                          <a:latin typeface="Arial Narrow" panose="020B0606020202030204" pitchFamily="34" charset="0"/>
                          <a:ea typeface="+mn-ea"/>
                          <a:cs typeface="+mn-cs"/>
                        </a:rPr>
                        <a:t>Deliver nine (9) capacity building interventions on effective negotiation</a:t>
                      </a:r>
                      <a:r>
                        <a:rPr kumimoji="0" lang="en-ZA" sz="1400" b="0" i="0" u="none" strike="noStrike" kern="1200" baseline="0" dirty="0" smtClean="0">
                          <a:solidFill>
                            <a:srgbClr val="000000"/>
                          </a:solidFill>
                          <a:effectLst/>
                          <a:latin typeface="Arial Narrow" panose="020B0606020202030204" pitchFamily="34" charset="0"/>
                          <a:ea typeface="+mn-ea"/>
                          <a:cs typeface="+mn-cs"/>
                        </a:rPr>
                        <a:t> skills covering aspects of the COGP and the Accord to strategically identified Users</a:t>
                      </a:r>
                      <a:endParaRPr kumimoji="0" lang="en-ZA" sz="1400" b="0" i="0" u="none" strike="noStrike" kern="1200" dirty="0" smtClean="0">
                        <a:solidFill>
                          <a:srgbClr val="000000"/>
                        </a:solidFill>
                        <a:effectLst/>
                        <a:latin typeface="Arial Narrow" panose="020B0606020202030204" pitchFamily="34" charset="0"/>
                        <a:ea typeface="+mn-ea"/>
                        <a:cs typeface="+mn-cs"/>
                      </a:endParaRP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400" b="0" i="0" u="none" strike="noStrike" kern="1200" dirty="0" smtClean="0">
                          <a:solidFill>
                            <a:srgbClr val="000000"/>
                          </a:solidFill>
                          <a:effectLst/>
                          <a:latin typeface="Arial Narrow" panose="020B0606020202030204" pitchFamily="34" charset="0"/>
                          <a:ea typeface="+mn-ea"/>
                          <a:cs typeface="+mn-cs"/>
                        </a:rPr>
                        <a:t>Seven (7) capacity building interventions on</a:t>
                      </a:r>
                      <a:r>
                        <a:rPr kumimoji="0" lang="en-ZA" sz="1400" b="0" i="0" u="none" strike="noStrike" kern="1200" baseline="0" dirty="0" smtClean="0">
                          <a:solidFill>
                            <a:srgbClr val="000000"/>
                          </a:solidFill>
                          <a:effectLst/>
                          <a:latin typeface="Arial Narrow" panose="020B0606020202030204" pitchFamily="34" charset="0"/>
                          <a:ea typeface="+mn-ea"/>
                          <a:cs typeface="+mn-cs"/>
                        </a:rPr>
                        <a:t> </a:t>
                      </a:r>
                      <a:r>
                        <a:rPr kumimoji="0" lang="en-ZA" sz="1400" b="0" i="0" u="none" strike="noStrike" kern="1200" dirty="0" smtClean="0">
                          <a:solidFill>
                            <a:srgbClr val="000000"/>
                          </a:solidFill>
                          <a:effectLst/>
                          <a:latin typeface="Arial Narrow" panose="020B0606020202030204" pitchFamily="34" charset="0"/>
                          <a:ea typeface="+mn-ea"/>
                          <a:cs typeface="+mn-cs"/>
                        </a:rPr>
                        <a:t>effective negotiation</a:t>
                      </a:r>
                      <a:r>
                        <a:rPr kumimoji="0" lang="en-ZA" sz="1400" b="0" i="0" u="none" strike="noStrike" kern="1200" baseline="0" dirty="0" smtClean="0">
                          <a:solidFill>
                            <a:srgbClr val="000000"/>
                          </a:solidFill>
                          <a:effectLst/>
                          <a:latin typeface="Arial Narrow" panose="020B0606020202030204" pitchFamily="34" charset="0"/>
                          <a:ea typeface="+mn-ea"/>
                          <a:cs typeface="+mn-cs"/>
                        </a:rPr>
                        <a:t> skills covering aspects of the COGP and the Accord delivered to strategically identified Users</a:t>
                      </a:r>
                      <a:endParaRPr kumimoji="0" lang="en-ZA" sz="1400" b="0" i="0" u="none" strike="noStrike" kern="1200" dirty="0" smtClean="0">
                        <a:solidFill>
                          <a:srgbClr val="000000"/>
                        </a:solidFill>
                        <a:effectLst/>
                        <a:latin typeface="Arial Narrow" panose="020B0606020202030204" pitchFamily="34" charset="0"/>
                        <a:ea typeface="+mn-ea"/>
                        <a:cs typeface="+mn-cs"/>
                      </a:endParaRPr>
                    </a:p>
                    <a:p>
                      <a:pPr marL="0" algn="just" rtl="0" eaLnBrk="1" fontAlgn="t" latinLnBrk="0" hangingPunct="1"/>
                      <a:endParaRPr kumimoji="0" lang="en-ZA" sz="1400" b="0" i="0" u="none" strike="noStrike" kern="1200" dirty="0" smtClean="0">
                        <a:solidFill>
                          <a:srgbClr val="000000"/>
                        </a:solidFill>
                        <a:effectLst/>
                        <a:latin typeface="Arial Narrow" panose="020B0606020202030204" pitchFamily="34" charset="0"/>
                        <a:ea typeface="+mn-ea"/>
                        <a:cs typeface="+mn-cs"/>
                      </a:endParaRP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75000"/>
                      </a:schemeClr>
                    </a:solidFill>
                  </a:tcPr>
                </a:tc>
                <a:tc>
                  <a:txBody>
                    <a:bodyPr/>
                    <a:lstStyle/>
                    <a:p>
                      <a:pPr algn="just">
                        <a:lnSpc>
                          <a:spcPct val="100000"/>
                        </a:lnSpc>
                        <a:spcAft>
                          <a:spcPts val="1000"/>
                        </a:spcAft>
                      </a:pP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Non-achievement on this target is due to the cancellations</a:t>
                      </a:r>
                      <a:r>
                        <a:rPr lang="en-ZA" sz="1400" baseline="0" dirty="0" smtClean="0">
                          <a:effectLst/>
                          <a:latin typeface="Arial Narrow" panose="020B0606020202030204" pitchFamily="34" charset="0"/>
                          <a:ea typeface="Calibri" panose="020F0502020204030204" pitchFamily="34" charset="0"/>
                          <a:cs typeface="Times New Roman" panose="02020603050405020304" pitchFamily="18" charset="0"/>
                        </a:rPr>
                        <a:t> by parties with short notice. Management has put in interventions in place to ensure that this target is reached by the end of the financial year.</a:t>
                      </a:r>
                      <a:endParaRPr lang="en-ZA" sz="1400" dirty="0" smtClean="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1352144">
                <a:tc>
                  <a:txBody>
                    <a:bodyPr/>
                    <a:lstStyle/>
                    <a:p>
                      <a:pPr algn="just">
                        <a:lnSpc>
                          <a:spcPct val="107000"/>
                        </a:lnSpc>
                        <a:spcAft>
                          <a:spcPts val="0"/>
                        </a:spcAft>
                      </a:pPr>
                      <a:r>
                        <a:rPr lang="en-ZA" sz="2000" b="1" dirty="0" smtClean="0">
                          <a:effectLst/>
                          <a:latin typeface="Arial Narrow" panose="020B0606020202030204" pitchFamily="34" charset="0"/>
                          <a:ea typeface="Calibri" panose="020F0502020204030204" pitchFamily="34" charset="0"/>
                          <a:cs typeface="Times New Roman" panose="02020603050405020304" pitchFamily="18" charset="0"/>
                        </a:rPr>
                        <a:t>2</a:t>
                      </a:r>
                      <a:r>
                        <a:rPr lang="en-ZA" sz="2000" dirty="0" smtClean="0">
                          <a:effectLst/>
                          <a:latin typeface="Arial Narrow" panose="020B0606020202030204" pitchFamily="34" charset="0"/>
                          <a:ea typeface="Calibri" panose="020F0502020204030204" pitchFamily="34" charset="0"/>
                          <a:cs typeface="Times New Roman" panose="02020603050405020304" pitchFamily="18" charset="0"/>
                        </a:rPr>
                        <a:t>.</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2712" marR="32712" marT="691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75000"/>
                      </a:schemeClr>
                    </a:solidFill>
                  </a:tcPr>
                </a:tc>
                <a:tc>
                  <a:txBody>
                    <a:bodyPr/>
                    <a:lstStyle/>
                    <a:p>
                      <a:r>
                        <a:rPr kumimoji="0" lang="en-ZA" sz="1400" b="0" i="0" u="none" strike="noStrike" kern="1200" dirty="0" smtClean="0">
                          <a:solidFill>
                            <a:srgbClr val="000000"/>
                          </a:solidFill>
                          <a:effectLst/>
                          <a:latin typeface="Arial Narrow" panose="020B0606020202030204" pitchFamily="34" charset="0"/>
                          <a:ea typeface="+mn-ea"/>
                          <a:cs typeface="+mn-cs"/>
                        </a:rPr>
                        <a:t>Conciliate</a:t>
                      </a:r>
                      <a:r>
                        <a:rPr kumimoji="0" lang="en-ZA" sz="1400" b="0" i="0" u="none" strike="noStrike" kern="1200" baseline="0" dirty="0" smtClean="0">
                          <a:solidFill>
                            <a:srgbClr val="000000"/>
                          </a:solidFill>
                          <a:effectLst/>
                          <a:latin typeface="Arial Narrow" panose="020B0606020202030204" pitchFamily="34" charset="0"/>
                          <a:ea typeface="+mn-ea"/>
                          <a:cs typeface="+mn-cs"/>
                        </a:rPr>
                        <a:t> (hear) 100% of all cases at first event within 30 days of the date of receipt of the referral (this excludes agreed extensions)</a:t>
                      </a:r>
                      <a:endParaRPr kumimoji="0" lang="en-ZA" sz="1400" b="0" i="0" u="none" strike="noStrike" kern="1200" dirty="0" smtClean="0">
                        <a:solidFill>
                          <a:srgbClr val="000000"/>
                        </a:solidFill>
                        <a:effectLst/>
                        <a:latin typeface="Arial Narrow" panose="020B0606020202030204" pitchFamily="34" charset="0"/>
                        <a:ea typeface="+mn-ea"/>
                        <a:cs typeface="+mn-cs"/>
                      </a:endParaRP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400" b="0" i="0" u="none" strike="noStrike" kern="1200" dirty="0" smtClean="0">
                          <a:solidFill>
                            <a:srgbClr val="000000"/>
                          </a:solidFill>
                          <a:effectLst/>
                          <a:latin typeface="Arial Narrow" panose="020B0606020202030204" pitchFamily="34" charset="0"/>
                          <a:ea typeface="+mn-ea"/>
                          <a:cs typeface="+mn-cs"/>
                        </a:rPr>
                        <a:t>98.3%</a:t>
                      </a:r>
                      <a:r>
                        <a:rPr kumimoji="0" lang="en-ZA" sz="1400" b="0" i="0" u="none" strike="noStrike" kern="1200" baseline="0" dirty="0" smtClean="0">
                          <a:solidFill>
                            <a:srgbClr val="000000"/>
                          </a:solidFill>
                          <a:effectLst/>
                          <a:latin typeface="Arial Narrow" panose="020B0606020202030204" pitchFamily="34" charset="0"/>
                          <a:ea typeface="+mn-ea"/>
                          <a:cs typeface="+mn-cs"/>
                        </a:rPr>
                        <a:t> (65 871 of 67 033) of all conciliated (heard) cases at first event within 30 days of the date of receipt of the referral (this excludes agreed extensions)</a:t>
                      </a:r>
                      <a:endParaRPr kumimoji="0" lang="en-ZA" sz="1400" b="0" i="0" u="none" strike="noStrike" kern="1200" dirty="0" smtClean="0">
                        <a:solidFill>
                          <a:srgbClr val="000000"/>
                        </a:solidFill>
                        <a:effectLst/>
                        <a:latin typeface="Arial Narrow" panose="020B0606020202030204" pitchFamily="34" charset="0"/>
                        <a:ea typeface="+mn-ea"/>
                        <a:cs typeface="+mn-cs"/>
                      </a:endParaRPr>
                    </a:p>
                    <a:p>
                      <a:pPr marL="0" algn="just" rtl="0" eaLnBrk="1" fontAlgn="t" latinLnBrk="0" hangingPunct="1"/>
                      <a:endParaRPr kumimoji="0" lang="en-ZA" sz="1400" b="0" i="0" u="none" strike="noStrike" kern="1200" dirty="0" smtClean="0">
                        <a:solidFill>
                          <a:srgbClr val="000000"/>
                        </a:solidFill>
                        <a:effectLst/>
                        <a:latin typeface="Arial Narrow" panose="020B0606020202030204" pitchFamily="34" charset="0"/>
                        <a:ea typeface="+mn-ea"/>
                        <a:cs typeface="+mn-cs"/>
                      </a:endParaRP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marR="0" lvl="0" indent="0" algn="just" defTabSz="914400" rtl="0" eaLnBrk="1" fontAlgn="t" latinLnBrk="0" hangingPunct="1">
                        <a:lnSpc>
                          <a:spcPct val="100000"/>
                        </a:lnSpc>
                        <a:spcBef>
                          <a:spcPts val="0"/>
                        </a:spcBef>
                        <a:spcAft>
                          <a:spcPts val="100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Measures to improve internal controls have been implemented at Regional level in order to mitigate the risk of re - occurrence. </a:t>
                      </a:r>
                      <a:endPar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3801577312"/>
                  </a:ext>
                </a:extLst>
              </a:tr>
              <a:tr h="1534382">
                <a:tc>
                  <a:txBody>
                    <a:bodyPr/>
                    <a:lstStyle/>
                    <a:p>
                      <a:pPr algn="just">
                        <a:lnSpc>
                          <a:spcPct val="107000"/>
                        </a:lnSpc>
                        <a:spcAft>
                          <a:spcPts val="0"/>
                        </a:spcAft>
                      </a:pPr>
                      <a:r>
                        <a:rPr lang="en-CA" sz="2000" b="1"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2712" marR="32712" marT="691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75000"/>
                      </a:schemeClr>
                    </a:solidFill>
                  </a:tcPr>
                </a:tc>
                <a:tc>
                  <a:txBody>
                    <a:bodyPr/>
                    <a:lstStyle/>
                    <a:p>
                      <a:r>
                        <a:rPr kumimoji="0" lang="en-ZA" sz="1400" b="0" i="0" u="none" strike="noStrike" kern="1200" dirty="0" smtClean="0">
                          <a:solidFill>
                            <a:srgbClr val="000000"/>
                          </a:solidFill>
                          <a:effectLst/>
                          <a:latin typeface="Arial Narrow" panose="020B0606020202030204" pitchFamily="34" charset="0"/>
                          <a:ea typeface="+mn-ea"/>
                          <a:cs typeface="+mn-cs"/>
                        </a:rPr>
                        <a:t>Send</a:t>
                      </a:r>
                      <a:r>
                        <a:rPr kumimoji="0" lang="en-ZA" sz="1400" b="0" i="0" u="none" strike="noStrike" kern="1200" baseline="0" dirty="0" smtClean="0">
                          <a:solidFill>
                            <a:srgbClr val="000000"/>
                          </a:solidFill>
                          <a:effectLst/>
                          <a:latin typeface="Arial Narrow" panose="020B0606020202030204" pitchFamily="34" charset="0"/>
                          <a:ea typeface="+mn-ea"/>
                          <a:cs typeface="+mn-cs"/>
                        </a:rPr>
                        <a:t> 100% of arbitration awards rendered to parties within 14 days of the conclusion of the arbitration proceeding (this excludes extensions granted and heads of arguments filed)</a:t>
                      </a:r>
                      <a:endParaRPr kumimoji="0" lang="en-ZA" sz="1400" b="0" i="0" u="none" strike="noStrike" kern="1200" dirty="0" smtClean="0">
                        <a:solidFill>
                          <a:srgbClr val="000000"/>
                        </a:solidFill>
                        <a:effectLst/>
                        <a:latin typeface="Arial Narrow" panose="020B0606020202030204" pitchFamily="34" charset="0"/>
                        <a:ea typeface="+mn-ea"/>
                        <a:cs typeface="+mn-cs"/>
                      </a:endParaRP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400" b="0" i="0" u="none" strike="noStrike" kern="1200" dirty="0" smtClean="0">
                          <a:solidFill>
                            <a:srgbClr val="000000"/>
                          </a:solidFill>
                          <a:effectLst/>
                          <a:latin typeface="Arial Narrow" panose="020B0606020202030204" pitchFamily="34" charset="0"/>
                          <a:ea typeface="+mn-ea"/>
                          <a:cs typeface="+mn-cs"/>
                        </a:rPr>
                        <a:t>99.6% (10 866 of 10 912) </a:t>
                      </a:r>
                      <a:r>
                        <a:rPr kumimoji="0" lang="en-ZA" sz="1400" b="0" i="0" u="none" strike="noStrike" kern="1200" baseline="0" dirty="0" smtClean="0">
                          <a:solidFill>
                            <a:srgbClr val="000000"/>
                          </a:solidFill>
                          <a:effectLst/>
                          <a:latin typeface="Arial Narrow" panose="020B0606020202030204" pitchFamily="34" charset="0"/>
                          <a:ea typeface="+mn-ea"/>
                          <a:cs typeface="+mn-cs"/>
                        </a:rPr>
                        <a:t>of arbitration awards rendered to parties sent within 14 days of the conclusion of the arbitration proceeding (this excludes extensions granted and heads of arguments filed)</a:t>
                      </a:r>
                      <a:endParaRPr kumimoji="0" lang="en-ZA" sz="1400" b="0" i="0" u="none" strike="noStrike" kern="1200" dirty="0" smtClean="0">
                        <a:solidFill>
                          <a:srgbClr val="000000"/>
                        </a:solidFill>
                        <a:effectLst/>
                        <a:latin typeface="Arial Narrow" panose="020B0606020202030204" pitchFamily="34" charset="0"/>
                        <a:ea typeface="+mn-ea"/>
                        <a:cs typeface="+mn-cs"/>
                      </a:endParaRP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marR="0" lvl="0" indent="0" algn="just" defTabSz="914400" rtl="0" eaLnBrk="1" fontAlgn="t" latinLnBrk="0" hangingPunct="1">
                        <a:lnSpc>
                          <a:spcPct val="100000"/>
                        </a:lnSpc>
                        <a:spcBef>
                          <a:spcPts val="0"/>
                        </a:spcBef>
                        <a:spcAft>
                          <a:spcPts val="100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Measures to improve internal controls have been implemented at Regional level in order to mitigate the risk of re - occurrence. </a:t>
                      </a:r>
                      <a:endPar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4251221603"/>
                  </a:ext>
                </a:extLst>
              </a:tr>
            </a:tbl>
          </a:graphicData>
        </a:graphic>
      </p:graphicFrame>
      <p:sp>
        <p:nvSpPr>
          <p:cNvPr id="5" name="Rectangle 4"/>
          <p:cNvSpPr/>
          <p:nvPr/>
        </p:nvSpPr>
        <p:spPr>
          <a:xfrm>
            <a:off x="8686800" y="6505596"/>
            <a:ext cx="269626" cy="276999"/>
          </a:xfrm>
          <a:prstGeom prst="rect">
            <a:avLst/>
          </a:prstGeom>
        </p:spPr>
        <p:txBody>
          <a:bodyPr wrap="none">
            <a:spAutoFit/>
          </a:bodyPr>
          <a:lstStyle/>
          <a:p>
            <a:r>
              <a:rPr lang="en-US" sz="1200" b="1" dirty="0" smtClean="0">
                <a:solidFill>
                  <a:schemeClr val="bg1"/>
                </a:solidFill>
              </a:rPr>
              <a:t>6</a:t>
            </a:r>
            <a:endParaRPr lang="en-US" sz="1200" b="1" dirty="0">
              <a:solidFill>
                <a:schemeClr val="bg1"/>
              </a:solidFill>
            </a:endParaRPr>
          </a:p>
        </p:txBody>
      </p:sp>
    </p:spTree>
    <p:extLst>
      <p:ext uri="{BB962C8B-B14F-4D97-AF65-F5344CB8AC3E}">
        <p14:creationId xmlns:p14="http://schemas.microsoft.com/office/powerpoint/2010/main" xmlns="" val="38881672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9989" y="1347334"/>
            <a:ext cx="8457440" cy="5109029"/>
          </a:xfrm>
          <a:prstGeom prst="rect">
            <a:avLst/>
          </a:prstGeom>
          <a:solidFill>
            <a:srgbClr val="F2F7FC"/>
          </a:solid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lIns="333878" tIns="40006" rIns="74676" bIns="40005" anchor="ctr"/>
          <a:lstStyle>
            <a:lvl1pPr>
              <a:defRPr>
                <a:solidFill>
                  <a:schemeClr val="tx1"/>
                </a:solidFill>
                <a:latin typeface="Arial" panose="020B0604020202020204" pitchFamily="34" charset="0"/>
                <a:ea typeface="ＭＳ Ｐゴシック" panose="020B0600070205080204" pitchFamily="34" charset="-128"/>
              </a:defRPr>
            </a:lvl1pPr>
            <a:lvl2pPr marL="5905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lnSpc>
                <a:spcPct val="107000"/>
              </a:lnSpc>
              <a:defRPr/>
            </a:pPr>
            <a:endParaRPr lang="en-ZA" sz="1000" b="1" dirty="0" smtClean="0">
              <a:latin typeface="Arial Narrow" panose="020B0606020202030204" pitchFamily="34" charset="0"/>
            </a:endParaRPr>
          </a:p>
          <a:p>
            <a:pPr algn="ctr" defTabSz="914400" eaLnBrk="1" hangingPunct="1">
              <a:lnSpc>
                <a:spcPct val="107000"/>
              </a:lnSpc>
              <a:defRPr/>
            </a:pPr>
            <a:r>
              <a:rPr lang="en-ZA" sz="1200" b="1" dirty="0" smtClean="0">
                <a:latin typeface="Arial Narrow" panose="020B0606020202030204" pitchFamily="34" charset="0"/>
              </a:rPr>
              <a:t>PRIORITY 1</a:t>
            </a:r>
            <a:r>
              <a:rPr lang="en-ZA" sz="1200" dirty="0" smtClean="0">
                <a:latin typeface="Arial Narrow" panose="020B0606020202030204" pitchFamily="34" charset="0"/>
              </a:rPr>
              <a:t> contributes towards </a:t>
            </a:r>
            <a:r>
              <a:rPr lang="en-ZA" altLang="en-US" sz="1200" b="1" dirty="0" smtClean="0">
                <a:solidFill>
                  <a:srgbClr val="000000"/>
                </a:solidFill>
                <a:latin typeface="Arial Narrow" panose="020B0606020202030204" pitchFamily="34" charset="0"/>
                <a:cs typeface="Times New Roman" panose="02020603050405020304" pitchFamily="18" charset="0"/>
              </a:rPr>
              <a:t>Outcome 14: Transforming society and uniting the country</a:t>
            </a:r>
            <a:endParaRPr lang="en-ZA" sz="1200" dirty="0" smtClean="0">
              <a:latin typeface="Arial Narrow" panose="020B0606020202030204" pitchFamily="34" charset="0"/>
            </a:endParaRPr>
          </a:p>
          <a:p>
            <a:pPr algn="ctr" defTabSz="914400" eaLnBrk="1" hangingPunct="1">
              <a:lnSpc>
                <a:spcPct val="107000"/>
              </a:lnSpc>
              <a:defRPr/>
            </a:pPr>
            <a:r>
              <a:rPr lang="en-ZA" sz="1200" dirty="0" smtClean="0">
                <a:latin typeface="Arial Narrow" panose="020B0606020202030204" pitchFamily="34" charset="0"/>
              </a:rPr>
              <a:t>The CCMA received</a:t>
            </a:r>
            <a:r>
              <a:rPr lang="en-US" sz="1200" b="1" dirty="0" smtClean="0">
                <a:latin typeface="Arial Narrow" panose="020B0606020202030204" pitchFamily="34" charset="0"/>
              </a:rPr>
              <a:t> </a:t>
            </a:r>
            <a:r>
              <a:rPr lang="en-US" sz="1200" b="1" dirty="0">
                <a:latin typeface="Arial Narrow" panose="020B0606020202030204" pitchFamily="34" charset="0"/>
              </a:rPr>
              <a:t>67 </a:t>
            </a:r>
            <a:r>
              <a:rPr lang="en-US" sz="1200" b="1" dirty="0" smtClean="0">
                <a:latin typeface="Arial Narrow" panose="020B0606020202030204" pitchFamily="34" charset="0"/>
              </a:rPr>
              <a:t>033 </a:t>
            </a:r>
            <a:r>
              <a:rPr lang="en-US" sz="1200" dirty="0" smtClean="0">
                <a:latin typeface="Arial Narrow" panose="020B0606020202030204" pitchFamily="34" charset="0"/>
              </a:rPr>
              <a:t>referrals </a:t>
            </a:r>
            <a:r>
              <a:rPr lang="en-US" sz="1200" dirty="0">
                <a:latin typeface="Arial Narrow" panose="020B0606020202030204" pitchFamily="34" charset="0"/>
              </a:rPr>
              <a:t>received </a:t>
            </a:r>
            <a:r>
              <a:rPr lang="en-US" sz="1200" dirty="0" smtClean="0">
                <a:latin typeface="Arial Narrow" panose="020B0606020202030204" pitchFamily="34" charset="0"/>
              </a:rPr>
              <a:t>by the end of Quarter and </a:t>
            </a:r>
            <a:r>
              <a:rPr lang="en-ZA" sz="1200" dirty="0" smtClean="0">
                <a:latin typeface="Arial Narrow" panose="020B0606020202030204" pitchFamily="34" charset="0"/>
              </a:rPr>
              <a:t>heard </a:t>
            </a:r>
            <a:r>
              <a:rPr lang="en-ZA" sz="1200" b="1" dirty="0" smtClean="0">
                <a:latin typeface="Arial Narrow" panose="020B0606020202030204" pitchFamily="34" charset="0"/>
              </a:rPr>
              <a:t> </a:t>
            </a:r>
            <a:r>
              <a:rPr lang="en-ZA" sz="1200" b="1" dirty="0">
                <a:latin typeface="Arial Narrow" panose="020B0606020202030204" pitchFamily="34" charset="0"/>
              </a:rPr>
              <a:t>65 </a:t>
            </a:r>
            <a:r>
              <a:rPr lang="en-ZA" sz="1200" b="1" dirty="0" smtClean="0">
                <a:latin typeface="Arial Narrow" panose="020B0606020202030204" pitchFamily="34" charset="0"/>
              </a:rPr>
              <a:t>871 conciliations </a:t>
            </a:r>
            <a:r>
              <a:rPr lang="en-ZA" sz="1200" dirty="0" smtClean="0">
                <a:latin typeface="Arial Narrow" panose="020B0606020202030204" pitchFamily="34" charset="0"/>
              </a:rPr>
              <a:t>within 30 days, (98% compliance rate). </a:t>
            </a:r>
            <a:r>
              <a:rPr lang="en-ZA" sz="1200" b="1" dirty="0">
                <a:latin typeface="Arial Narrow" panose="020B0606020202030204" pitchFamily="34" charset="0"/>
              </a:rPr>
              <a:t>10 866 </a:t>
            </a:r>
            <a:r>
              <a:rPr lang="en-US" sz="1200" dirty="0" smtClean="0">
                <a:solidFill>
                  <a:srgbClr val="000000"/>
                </a:solidFill>
                <a:latin typeface="Arial Narrow" panose="020B0606020202030204" pitchFamily="34" charset="0"/>
                <a:cs typeface="Times New Roman" panose="02020603050405020304" pitchFamily="18" charset="0"/>
              </a:rPr>
              <a:t>of arbitration awards were sent to parties by the fourteenth (14th) day after completion of the arbitration process (99.6% compliance rate</a:t>
            </a:r>
            <a:r>
              <a:rPr lang="en-US" sz="1200" dirty="0">
                <a:solidFill>
                  <a:srgbClr val="000000"/>
                </a:solidFill>
                <a:latin typeface="Arial Narrow" panose="020B0606020202030204" pitchFamily="34" charset="0"/>
                <a:cs typeface="Times New Roman" panose="02020603050405020304" pitchFamily="18" charset="0"/>
              </a:rPr>
              <a:t>). </a:t>
            </a:r>
            <a:r>
              <a:rPr lang="en-US" sz="1200" dirty="0" smtClean="0">
                <a:solidFill>
                  <a:srgbClr val="000000"/>
                </a:solidFill>
                <a:latin typeface="Arial Narrow" panose="020B0606020202030204" pitchFamily="34" charset="0"/>
                <a:cs typeface="Times New Roman" panose="02020603050405020304" pitchFamily="18" charset="0"/>
              </a:rPr>
              <a:t>The </a:t>
            </a:r>
            <a:r>
              <a:rPr lang="en-US" sz="1200" dirty="0">
                <a:solidFill>
                  <a:srgbClr val="000000"/>
                </a:solidFill>
                <a:latin typeface="Arial Narrow" panose="020B0606020202030204" pitchFamily="34" charset="0"/>
                <a:cs typeface="Times New Roman" panose="02020603050405020304" pitchFamily="18" charset="0"/>
              </a:rPr>
              <a:t>CCMA conciliated cases within </a:t>
            </a:r>
            <a:r>
              <a:rPr lang="en-US" sz="1200" dirty="0" smtClean="0">
                <a:solidFill>
                  <a:srgbClr val="000000"/>
                </a:solidFill>
                <a:latin typeface="Arial Narrow" panose="020B0606020202030204" pitchFamily="34" charset="0"/>
                <a:cs typeface="Times New Roman" panose="02020603050405020304" pitchFamily="18" charset="0"/>
              </a:rPr>
              <a:t>23 days</a:t>
            </a:r>
            <a:r>
              <a:rPr lang="en-US" sz="1200" dirty="0">
                <a:solidFill>
                  <a:srgbClr val="000000"/>
                </a:solidFill>
                <a:latin typeface="Arial Narrow" panose="020B0606020202030204" pitchFamily="34" charset="0"/>
                <a:cs typeface="Times New Roman" panose="02020603050405020304" pitchFamily="18" charset="0"/>
              </a:rPr>
              <a:t>, and arbitration awards and </a:t>
            </a:r>
            <a:r>
              <a:rPr lang="en-US" sz="1200" dirty="0" smtClean="0">
                <a:solidFill>
                  <a:srgbClr val="000000"/>
                </a:solidFill>
                <a:latin typeface="Arial Narrow" panose="020B0606020202030204" pitchFamily="34" charset="0"/>
                <a:cs typeface="Times New Roman" panose="02020603050405020304" pitchFamily="18" charset="0"/>
              </a:rPr>
              <a:t>54 </a:t>
            </a:r>
            <a:r>
              <a:rPr lang="en-US" sz="1200" dirty="0">
                <a:solidFill>
                  <a:srgbClr val="000000"/>
                </a:solidFill>
                <a:latin typeface="Arial Narrow" panose="020B0606020202030204" pitchFamily="34" charset="0"/>
                <a:cs typeface="Times New Roman" panose="02020603050405020304" pitchFamily="18" charset="0"/>
              </a:rPr>
              <a:t>days to deal with arbitration cases. </a:t>
            </a:r>
            <a:endParaRPr lang="en-US" sz="1200" dirty="0" smtClean="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endParaRPr lang="en-US" sz="1200" dirty="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r>
              <a:rPr lang="en-US" sz="1200" dirty="0" smtClean="0">
                <a:solidFill>
                  <a:srgbClr val="000000"/>
                </a:solidFill>
                <a:latin typeface="Arial Narrow" panose="020B0606020202030204" pitchFamily="34" charset="0"/>
                <a:cs typeface="Times New Roman" panose="02020603050405020304" pitchFamily="18" charset="0"/>
              </a:rPr>
              <a:t>Approximately 61% </a:t>
            </a:r>
            <a:r>
              <a:rPr lang="en-US" sz="1200" dirty="0">
                <a:solidFill>
                  <a:srgbClr val="000000"/>
                </a:solidFill>
                <a:latin typeface="Arial Narrow" panose="020B0606020202030204" pitchFamily="34" charset="0"/>
                <a:cs typeface="Times New Roman" panose="02020603050405020304" pitchFamily="18" charset="0"/>
              </a:rPr>
              <a:t>of all case referrals related to unfair dismissal (a reduction of </a:t>
            </a:r>
            <a:r>
              <a:rPr lang="en-US" sz="1200" dirty="0" smtClean="0">
                <a:solidFill>
                  <a:srgbClr val="000000"/>
                </a:solidFill>
                <a:latin typeface="Arial Narrow" panose="020B0606020202030204" pitchFamily="34" charset="0"/>
                <a:cs typeface="Times New Roman" panose="02020603050405020304" pitchFamily="18" charset="0"/>
              </a:rPr>
              <a:t>11%, </a:t>
            </a:r>
            <a:r>
              <a:rPr lang="en-US" sz="1200" dirty="0">
                <a:solidFill>
                  <a:srgbClr val="000000"/>
                </a:solidFill>
                <a:latin typeface="Arial Narrow" panose="020B0606020202030204" pitchFamily="34" charset="0"/>
                <a:cs typeface="Times New Roman" panose="02020603050405020304" pitchFamily="18" charset="0"/>
              </a:rPr>
              <a:t>compared to the </a:t>
            </a:r>
            <a:r>
              <a:rPr lang="en-US" sz="1200" dirty="0" smtClean="0">
                <a:solidFill>
                  <a:srgbClr val="000000"/>
                </a:solidFill>
                <a:latin typeface="Arial Narrow" panose="020B0606020202030204" pitchFamily="34" charset="0"/>
                <a:cs typeface="Times New Roman" panose="02020603050405020304" pitchFamily="18" charset="0"/>
              </a:rPr>
              <a:t>2018/19 </a:t>
            </a:r>
            <a:r>
              <a:rPr lang="en-US" sz="1200" dirty="0">
                <a:solidFill>
                  <a:srgbClr val="000000"/>
                </a:solidFill>
                <a:latin typeface="Arial Narrow" panose="020B0606020202030204" pitchFamily="34" charset="0"/>
                <a:cs typeface="Times New Roman" panose="02020603050405020304" pitchFamily="18" charset="0"/>
              </a:rPr>
              <a:t>financial year), with 9</a:t>
            </a:r>
            <a:r>
              <a:rPr lang="en-US" sz="1200" dirty="0" smtClean="0">
                <a:solidFill>
                  <a:srgbClr val="000000"/>
                </a:solidFill>
                <a:latin typeface="Arial Narrow" panose="020B0606020202030204" pitchFamily="34" charset="0"/>
                <a:cs typeface="Times New Roman" panose="02020603050405020304" pitchFamily="18" charset="0"/>
              </a:rPr>
              <a:t>% </a:t>
            </a:r>
            <a:r>
              <a:rPr lang="en-US" sz="1200" dirty="0">
                <a:solidFill>
                  <a:srgbClr val="000000"/>
                </a:solidFill>
                <a:latin typeface="Arial Narrow" panose="020B0606020202030204" pitchFamily="34" charset="0"/>
                <a:cs typeface="Times New Roman" panose="02020603050405020304" pitchFamily="18" charset="0"/>
              </a:rPr>
              <a:t>relating to unfair </a:t>
            </a:r>
            <a:r>
              <a:rPr lang="en-US" sz="1200" dirty="0" err="1">
                <a:solidFill>
                  <a:srgbClr val="000000"/>
                </a:solidFill>
                <a:latin typeface="Arial Narrow" panose="020B0606020202030204" pitchFamily="34" charset="0"/>
                <a:cs typeface="Times New Roman" panose="02020603050405020304" pitchFamily="18" charset="0"/>
              </a:rPr>
              <a:t>labour</a:t>
            </a:r>
            <a:r>
              <a:rPr lang="en-US" sz="1200" dirty="0">
                <a:solidFill>
                  <a:srgbClr val="000000"/>
                </a:solidFill>
                <a:latin typeface="Arial Narrow" panose="020B0606020202030204" pitchFamily="34" charset="0"/>
                <a:cs typeface="Times New Roman" panose="02020603050405020304" pitchFamily="18" charset="0"/>
              </a:rPr>
              <a:t> practice disputes (</a:t>
            </a:r>
            <a:r>
              <a:rPr lang="en-US" sz="1200" dirty="0" smtClean="0">
                <a:solidFill>
                  <a:srgbClr val="000000"/>
                </a:solidFill>
                <a:latin typeface="Arial Narrow" panose="020B0606020202030204" pitchFamily="34" charset="0"/>
                <a:cs typeface="Times New Roman" panose="02020603050405020304" pitchFamily="18" charset="0"/>
              </a:rPr>
              <a:t>a reduction </a:t>
            </a:r>
            <a:r>
              <a:rPr lang="en-US" sz="1200" dirty="0">
                <a:solidFill>
                  <a:srgbClr val="000000"/>
                </a:solidFill>
                <a:latin typeface="Arial Narrow" panose="020B0606020202030204" pitchFamily="34" charset="0"/>
                <a:cs typeface="Times New Roman" panose="02020603050405020304" pitchFamily="18" charset="0"/>
              </a:rPr>
              <a:t>of </a:t>
            </a:r>
            <a:r>
              <a:rPr lang="en-US" sz="1200" dirty="0" smtClean="0">
                <a:solidFill>
                  <a:srgbClr val="000000"/>
                </a:solidFill>
                <a:latin typeface="Arial Narrow" panose="020B0606020202030204" pitchFamily="34" charset="0"/>
                <a:cs typeface="Times New Roman" panose="02020603050405020304" pitchFamily="18" charset="0"/>
              </a:rPr>
              <a:t>two </a:t>
            </a:r>
            <a:r>
              <a:rPr lang="en-US" sz="1200" dirty="0">
                <a:solidFill>
                  <a:srgbClr val="000000"/>
                </a:solidFill>
                <a:latin typeface="Arial Narrow" panose="020B0606020202030204" pitchFamily="34" charset="0"/>
                <a:cs typeface="Times New Roman" panose="02020603050405020304" pitchFamily="18" charset="0"/>
              </a:rPr>
              <a:t>percent </a:t>
            </a:r>
            <a:r>
              <a:rPr lang="en-US" sz="1200" dirty="0" smtClean="0">
                <a:solidFill>
                  <a:srgbClr val="000000"/>
                </a:solidFill>
                <a:latin typeface="Arial Narrow" panose="020B0606020202030204" pitchFamily="34" charset="0"/>
                <a:cs typeface="Times New Roman" panose="02020603050405020304" pitchFamily="18" charset="0"/>
              </a:rPr>
              <a:t>(2%) </a:t>
            </a:r>
            <a:r>
              <a:rPr lang="en-US" sz="1200" dirty="0">
                <a:solidFill>
                  <a:srgbClr val="000000"/>
                </a:solidFill>
                <a:latin typeface="Arial Narrow" panose="020B0606020202030204" pitchFamily="34" charset="0"/>
                <a:cs typeface="Times New Roman" panose="02020603050405020304" pitchFamily="18" charset="0"/>
              </a:rPr>
              <a:t>from the previous financial year). </a:t>
            </a:r>
          </a:p>
          <a:p>
            <a:pPr algn="ctr" defTabSz="914400" eaLnBrk="1" hangingPunct="1">
              <a:lnSpc>
                <a:spcPct val="107000"/>
              </a:lnSpc>
              <a:defRPr/>
            </a:pPr>
            <a:endParaRPr lang="en-US" sz="1200" dirty="0" smtClean="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r>
              <a:rPr lang="en-US" sz="1200" dirty="0" smtClean="0">
                <a:solidFill>
                  <a:srgbClr val="000000"/>
                </a:solidFill>
                <a:latin typeface="Arial Narrow" panose="020B0606020202030204" pitchFamily="34" charset="0"/>
                <a:cs typeface="Times New Roman" panose="02020603050405020304" pitchFamily="18" charset="0"/>
              </a:rPr>
              <a:t>The Business </a:t>
            </a:r>
            <a:r>
              <a:rPr lang="en-US" sz="1200" dirty="0">
                <a:solidFill>
                  <a:srgbClr val="000000"/>
                </a:solidFill>
                <a:latin typeface="Arial Narrow" panose="020B0606020202030204" pitchFamily="34" charset="0"/>
                <a:cs typeface="Times New Roman" panose="02020603050405020304" pitchFamily="18" charset="0"/>
              </a:rPr>
              <a:t>Professional Services sector </a:t>
            </a:r>
            <a:r>
              <a:rPr lang="en-US" sz="1200" dirty="0" smtClean="0">
                <a:solidFill>
                  <a:srgbClr val="000000"/>
                </a:solidFill>
                <a:latin typeface="Arial Narrow" panose="020B0606020202030204" pitchFamily="34" charset="0"/>
                <a:cs typeface="Times New Roman" panose="02020603050405020304" pitchFamily="18" charset="0"/>
              </a:rPr>
              <a:t>remained </a:t>
            </a:r>
            <a:r>
              <a:rPr lang="en-US" sz="1200" dirty="0">
                <a:solidFill>
                  <a:srgbClr val="000000"/>
                </a:solidFill>
                <a:latin typeface="Arial Narrow" panose="020B0606020202030204" pitchFamily="34" charset="0"/>
                <a:cs typeface="Times New Roman" panose="02020603050405020304" pitchFamily="18" charset="0"/>
              </a:rPr>
              <a:t>the highest referring sector at </a:t>
            </a:r>
            <a:r>
              <a:rPr lang="en-US" sz="1200" dirty="0" smtClean="0">
                <a:solidFill>
                  <a:srgbClr val="000000"/>
                </a:solidFill>
                <a:latin typeface="Arial Narrow" panose="020B0606020202030204" pitchFamily="34" charset="0"/>
                <a:cs typeface="Times New Roman" panose="02020603050405020304" pitchFamily="18" charset="0"/>
              </a:rPr>
              <a:t>29% of total referrals. The Private </a:t>
            </a:r>
            <a:r>
              <a:rPr lang="en-US" sz="1200" dirty="0">
                <a:solidFill>
                  <a:srgbClr val="000000"/>
                </a:solidFill>
                <a:latin typeface="Arial Narrow" panose="020B0606020202030204" pitchFamily="34" charset="0"/>
                <a:cs typeface="Times New Roman" panose="02020603050405020304" pitchFamily="18" charset="0"/>
              </a:rPr>
              <a:t>S</a:t>
            </a:r>
            <a:r>
              <a:rPr lang="en-US" sz="1200" dirty="0" smtClean="0">
                <a:solidFill>
                  <a:srgbClr val="000000"/>
                </a:solidFill>
                <a:latin typeface="Arial Narrow" panose="020B0606020202030204" pitchFamily="34" charset="0"/>
                <a:cs typeface="Times New Roman" panose="02020603050405020304" pitchFamily="18" charset="0"/>
              </a:rPr>
              <a:t>ecurity is the second highest referring sector with 14% a total of total referrals.  The </a:t>
            </a:r>
            <a:r>
              <a:rPr lang="en-US" sz="1200" dirty="0">
                <a:solidFill>
                  <a:srgbClr val="000000"/>
                </a:solidFill>
                <a:latin typeface="Arial Narrow" panose="020B0606020202030204" pitchFamily="34" charset="0"/>
                <a:cs typeface="Times New Roman" panose="02020603050405020304" pitchFamily="18" charset="0"/>
              </a:rPr>
              <a:t>Retail sector on the other hand, experienced a decrease of one percent (1%) from the </a:t>
            </a:r>
            <a:r>
              <a:rPr lang="en-US" sz="1200" dirty="0" smtClean="0">
                <a:solidFill>
                  <a:srgbClr val="000000"/>
                </a:solidFill>
                <a:latin typeface="Arial Narrow" panose="020B0606020202030204" pitchFamily="34" charset="0"/>
                <a:cs typeface="Times New Roman" panose="02020603050405020304" pitchFamily="18" charset="0"/>
              </a:rPr>
              <a:t>2018/19 </a:t>
            </a:r>
            <a:r>
              <a:rPr lang="en-US" sz="1200" dirty="0">
                <a:solidFill>
                  <a:srgbClr val="000000"/>
                </a:solidFill>
                <a:latin typeface="Arial Narrow" panose="020B0606020202030204" pitchFamily="34" charset="0"/>
                <a:cs typeface="Times New Roman" panose="02020603050405020304" pitchFamily="18" charset="0"/>
              </a:rPr>
              <a:t>financial year, accounting for </a:t>
            </a:r>
            <a:r>
              <a:rPr lang="en-US" sz="1200" dirty="0" smtClean="0">
                <a:solidFill>
                  <a:srgbClr val="000000"/>
                </a:solidFill>
                <a:latin typeface="Arial Narrow" panose="020B0606020202030204" pitchFamily="34" charset="0"/>
                <a:cs typeface="Times New Roman" panose="02020603050405020304" pitchFamily="18" charset="0"/>
              </a:rPr>
              <a:t>11% </a:t>
            </a:r>
            <a:r>
              <a:rPr lang="en-US" sz="1200" dirty="0">
                <a:solidFill>
                  <a:srgbClr val="000000"/>
                </a:solidFill>
                <a:latin typeface="Arial Narrow" panose="020B0606020202030204" pitchFamily="34" charset="0"/>
                <a:cs typeface="Times New Roman" panose="02020603050405020304" pitchFamily="18" charset="0"/>
              </a:rPr>
              <a:t>of the total cases in 2018/19. </a:t>
            </a:r>
            <a:r>
              <a:rPr lang="en-US" sz="1200" dirty="0" smtClean="0">
                <a:solidFill>
                  <a:srgbClr val="000000"/>
                </a:solidFill>
                <a:latin typeface="Arial Narrow" panose="020B0606020202030204" pitchFamily="34" charset="0"/>
                <a:cs typeface="Times New Roman" panose="02020603050405020304" pitchFamily="18" charset="0"/>
              </a:rPr>
              <a:t>All </a:t>
            </a:r>
            <a:r>
              <a:rPr lang="en-US" sz="1200" dirty="0">
                <a:solidFill>
                  <a:srgbClr val="000000"/>
                </a:solidFill>
                <a:latin typeface="Arial Narrow" panose="020B0606020202030204" pitchFamily="34" charset="0"/>
                <a:cs typeface="Times New Roman" panose="02020603050405020304" pitchFamily="18" charset="0"/>
              </a:rPr>
              <a:t>other sectors remained consistent compared to the preceding financial </a:t>
            </a:r>
            <a:r>
              <a:rPr lang="en-US" sz="1200" dirty="0" smtClean="0">
                <a:solidFill>
                  <a:srgbClr val="000000"/>
                </a:solidFill>
                <a:latin typeface="Arial Narrow" panose="020B0606020202030204" pitchFamily="34" charset="0"/>
                <a:cs typeface="Times New Roman" panose="02020603050405020304" pitchFamily="18" charset="0"/>
              </a:rPr>
              <a:t>year, apart from Domestic and Construction, with a proportion of 6% and 7% each, representing a 1% reduction each, respectively.</a:t>
            </a:r>
          </a:p>
          <a:p>
            <a:pPr algn="ctr" defTabSz="914400" eaLnBrk="1" hangingPunct="1">
              <a:lnSpc>
                <a:spcPct val="107000"/>
              </a:lnSpc>
              <a:defRPr/>
            </a:pPr>
            <a:endParaRPr lang="en-US" sz="1200" dirty="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endParaRPr lang="en-US" sz="1200" dirty="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endParaRPr lang="en-US" sz="1050" dirty="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endParaRPr lang="en-US" sz="1050" dirty="0" smtClean="0">
              <a:solidFill>
                <a:srgbClr val="000000"/>
              </a:solidFill>
              <a:latin typeface="Arial Narrow" panose="020B0606020202030204" pitchFamily="34" charset="0"/>
              <a:cs typeface="Times New Roman" panose="02020603050405020304" pitchFamily="18" charset="0"/>
            </a:endParaRPr>
          </a:p>
          <a:p>
            <a:pPr lvl="1" algn="ctr" defTabSz="914400">
              <a:lnSpc>
                <a:spcPct val="90000"/>
              </a:lnSpc>
              <a:spcAft>
                <a:spcPct val="35000"/>
              </a:spcAft>
              <a:defRPr/>
            </a:pPr>
            <a:endParaRPr lang="en-US" sz="1050" dirty="0" smtClean="0">
              <a:solidFill>
                <a:srgbClr val="FF0000"/>
              </a:solidFill>
              <a:latin typeface="Arial Narrow" panose="020B0606020202030204" pitchFamily="34" charset="0"/>
            </a:endParaRPr>
          </a:p>
        </p:txBody>
      </p:sp>
      <p:sp>
        <p:nvSpPr>
          <p:cNvPr id="19459" name="Title 1"/>
          <p:cNvSpPr>
            <a:spLocks noGrp="1"/>
          </p:cNvSpPr>
          <p:nvPr>
            <p:ph type="title"/>
          </p:nvPr>
        </p:nvSpPr>
        <p:spPr>
          <a:xfrm>
            <a:off x="457200" y="250784"/>
            <a:ext cx="8229600" cy="908050"/>
          </a:xfrm>
        </p:spPr>
        <p:txBody>
          <a:bodyPr/>
          <a:lstStyle/>
          <a:p>
            <a:r>
              <a:rPr lang="en-US" altLang="en-US" sz="2000" b="1" dirty="0" smtClean="0">
                <a:latin typeface="Arial Narrow" panose="020B0606020202030204" pitchFamily="34" charset="0"/>
              </a:rPr>
              <a:t>QUARTER 2 EFFECTIVE AND EFFICIENT DISPUTE RESOLUTION</a:t>
            </a:r>
            <a:endParaRPr lang="en-ZA" altLang="en-US" sz="2000" b="1" dirty="0" smtClean="0">
              <a:latin typeface="Arial Narrow" panose="020B0606020202030204" pitchFamily="34" charset="0"/>
            </a:endParaRPr>
          </a:p>
        </p:txBody>
      </p:sp>
      <p:pic>
        <p:nvPicPr>
          <p:cNvPr id="19460" name="Picture 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85062" y="1347333"/>
            <a:ext cx="554410" cy="693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Slide Number Placeholder 4"/>
          <p:cNvSpPr>
            <a:spLocks noGrp="1"/>
          </p:cNvSpPr>
          <p:nvPr>
            <p:ph type="sldNum" sz="quarter" idx="12"/>
          </p:nvPr>
        </p:nvSpPr>
        <p:spPr bwMode="auto">
          <a:xfrm>
            <a:off x="6824663" y="64563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b="1" dirty="0" smtClean="0">
                <a:solidFill>
                  <a:srgbClr val="FFFFFF"/>
                </a:solidFill>
                <a:latin typeface="Arial Narrow" panose="020B0606020202030204" pitchFamily="34" charset="0"/>
              </a:rPr>
              <a:t>7</a:t>
            </a:r>
          </a:p>
        </p:txBody>
      </p:sp>
    </p:spTree>
    <p:extLst>
      <p:ext uri="{BB962C8B-B14F-4D97-AF65-F5344CB8AC3E}">
        <p14:creationId xmlns:p14="http://schemas.microsoft.com/office/powerpoint/2010/main" xmlns="" val="52741785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a:xfrm>
            <a:off x="457200" y="274638"/>
            <a:ext cx="8229600" cy="908050"/>
          </a:xfrm>
        </p:spPr>
        <p:txBody>
          <a:bodyPr/>
          <a:lstStyle/>
          <a:p>
            <a:r>
              <a:rPr lang="en-US" altLang="en-US" sz="2000" b="1" dirty="0" smtClean="0">
                <a:latin typeface="Arial Narrow" panose="020B0606020202030204" pitchFamily="34" charset="0"/>
              </a:rPr>
              <a:t>QUARTER 2 LEGISLATIVE IMPACT AND SOCIAL PROTECTION</a:t>
            </a:r>
            <a:endParaRPr lang="en-ZA" altLang="en-US" sz="2000" b="1" dirty="0" smtClean="0">
              <a:latin typeface="Arial Narrow" panose="020B0606020202030204" pitchFamily="34" charset="0"/>
            </a:endParaRPr>
          </a:p>
        </p:txBody>
      </p:sp>
      <p:sp>
        <p:nvSpPr>
          <p:cNvPr id="19461" name="Slide Number Placeholder 4"/>
          <p:cNvSpPr>
            <a:spLocks noGrp="1"/>
          </p:cNvSpPr>
          <p:nvPr>
            <p:ph type="sldNum" sz="quarter" idx="12"/>
          </p:nvPr>
        </p:nvSpPr>
        <p:spPr bwMode="auto">
          <a:xfrm>
            <a:off x="6824663" y="64563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b="1" dirty="0" smtClean="0">
                <a:solidFill>
                  <a:srgbClr val="FFFFFF"/>
                </a:solidFill>
                <a:latin typeface="Arial Narrow" panose="020B0606020202030204" pitchFamily="34" charset="0"/>
              </a:rPr>
              <a:t>8</a:t>
            </a:r>
          </a:p>
        </p:txBody>
      </p:sp>
      <p:sp>
        <p:nvSpPr>
          <p:cNvPr id="10" name="Freeform 9"/>
          <p:cNvSpPr/>
          <p:nvPr/>
        </p:nvSpPr>
        <p:spPr>
          <a:xfrm>
            <a:off x="443284" y="1424154"/>
            <a:ext cx="8257431" cy="4890381"/>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 name="connsiteX0" fmla="*/ 3442320 w 3442320"/>
              <a:gd name="connsiteY0" fmla="*/ 747377 h 747377"/>
              <a:gd name="connsiteX1" fmla="*/ 0 w 3442320"/>
              <a:gd name="connsiteY1" fmla="*/ 747377 h 747377"/>
              <a:gd name="connsiteX2" fmla="*/ 3570 w 3442320"/>
              <a:gd name="connsiteY2" fmla="*/ 389976 h 747377"/>
              <a:gd name="connsiteX3" fmla="*/ 0 w 3442320"/>
              <a:gd name="connsiteY3" fmla="*/ 0 h 747377"/>
              <a:gd name="connsiteX4" fmla="*/ 3442320 w 3442320"/>
              <a:gd name="connsiteY4" fmla="*/ 0 h 747377"/>
              <a:gd name="connsiteX5" fmla="*/ 3442320 w 3442320"/>
              <a:gd name="connsiteY5" fmla="*/ 747377 h 74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2320" h="747377">
                <a:moveTo>
                  <a:pt x="3442320" y="747377"/>
                </a:moveTo>
                <a:lnTo>
                  <a:pt x="0" y="747377"/>
                </a:lnTo>
                <a:lnTo>
                  <a:pt x="3570" y="389976"/>
                </a:lnTo>
                <a:lnTo>
                  <a:pt x="0" y="0"/>
                </a:lnTo>
                <a:lnTo>
                  <a:pt x="3442320" y="0"/>
                </a:lnTo>
                <a:lnTo>
                  <a:pt x="3442320" y="747377"/>
                </a:lnTo>
                <a:close/>
              </a:path>
            </a:pathLst>
          </a:custGeom>
          <a:solidFill>
            <a:srgbClr val="F2F7FC"/>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411818" tIns="40006" rIns="74676" bIns="40005" spcCol="1270" anchor="ctr"/>
          <a:lstStyle/>
          <a:p>
            <a:pPr marL="457200" lvl="3" algn="ctr" defTabSz="466725">
              <a:lnSpc>
                <a:spcPct val="90000"/>
              </a:lnSpc>
              <a:spcAft>
                <a:spcPct val="35000"/>
              </a:spcAft>
              <a:defRPr/>
            </a:pPr>
            <a:endParaRPr lang="en-US" sz="1100" b="1" dirty="0" smtClean="0">
              <a:latin typeface="Arial Narrow" panose="020B0606020202030204" pitchFamily="34" charset="0"/>
            </a:endParaRPr>
          </a:p>
          <a:p>
            <a:pPr marL="457200" lvl="3" algn="ctr" defTabSz="466725">
              <a:lnSpc>
                <a:spcPct val="90000"/>
              </a:lnSpc>
              <a:spcAft>
                <a:spcPct val="35000"/>
              </a:spcAft>
              <a:defRPr/>
            </a:pPr>
            <a:r>
              <a:rPr lang="en-US" sz="1100" b="1" dirty="0" smtClean="0">
                <a:latin typeface="Arial Narrow" panose="020B0606020202030204" pitchFamily="34" charset="0"/>
              </a:rPr>
              <a:t>PRIORITY </a:t>
            </a:r>
            <a:r>
              <a:rPr lang="en-US" sz="1100" b="1" dirty="0">
                <a:latin typeface="Arial Narrow" panose="020B0606020202030204" pitchFamily="34" charset="0"/>
              </a:rPr>
              <a:t>2 </a:t>
            </a:r>
            <a:r>
              <a:rPr lang="en-US" sz="1100" dirty="0">
                <a:latin typeface="Arial Narrow" panose="020B0606020202030204" pitchFamily="34" charset="0"/>
              </a:rPr>
              <a:t>contributes towards </a:t>
            </a:r>
            <a:r>
              <a:rPr lang="en-ZA" altLang="en-US" sz="1100" b="1" dirty="0">
                <a:solidFill>
                  <a:schemeClr val="tx1"/>
                </a:solidFill>
                <a:latin typeface="Arial Narrow" panose="020B0606020202030204" pitchFamily="34" charset="0"/>
                <a:cs typeface="Times New Roman" panose="02020603050405020304" pitchFamily="18" charset="0"/>
              </a:rPr>
              <a:t>Outcome 4: Decent employment through inclusive economic growth”, “</a:t>
            </a:r>
            <a:r>
              <a:rPr lang="en-ZA" altLang="en-US" sz="1100" b="1" dirty="0">
                <a:solidFill>
                  <a:srgbClr val="000000"/>
                </a:solidFill>
                <a:latin typeface="Arial Narrow" panose="020B0606020202030204" pitchFamily="34" charset="0"/>
                <a:cs typeface="Times New Roman" panose="02020603050405020304" pitchFamily="18" charset="0"/>
              </a:rPr>
              <a:t>Outcome 11: Create a better South Africa, a better Africa and a better World”</a:t>
            </a:r>
            <a:r>
              <a:rPr lang="en-ZA" altLang="en-US" sz="1100" dirty="0">
                <a:solidFill>
                  <a:schemeClr val="tx1"/>
                </a:solidFill>
                <a:latin typeface="Arial Narrow" panose="020B0606020202030204" pitchFamily="34" charset="0"/>
                <a:cs typeface="Times New Roman" panose="02020603050405020304" pitchFamily="18" charset="0"/>
              </a:rPr>
              <a:t>, and </a:t>
            </a:r>
            <a:r>
              <a:rPr lang="en-ZA" altLang="en-US" sz="1100" b="1" dirty="0">
                <a:solidFill>
                  <a:schemeClr val="tx1"/>
                </a:solidFill>
                <a:latin typeface="Arial Narrow" panose="020B0606020202030204" pitchFamily="34" charset="0"/>
                <a:cs typeface="Times New Roman" panose="02020603050405020304" pitchFamily="18" charset="0"/>
              </a:rPr>
              <a:t>“</a:t>
            </a:r>
            <a:r>
              <a:rPr lang="en-ZA" altLang="en-US" sz="1100" b="1" dirty="0">
                <a:solidFill>
                  <a:srgbClr val="000000"/>
                </a:solidFill>
                <a:latin typeface="Arial Narrow" panose="020B0606020202030204" pitchFamily="34" charset="0"/>
                <a:cs typeface="Times New Roman" panose="02020603050405020304" pitchFamily="18" charset="0"/>
              </a:rPr>
              <a:t>Outcome 14: Transforming society and uniting the country</a:t>
            </a:r>
            <a:r>
              <a:rPr lang="en-ZA" altLang="en-US" sz="1100" b="1" dirty="0" smtClean="0">
                <a:solidFill>
                  <a:srgbClr val="000000"/>
                </a:solidFill>
                <a:latin typeface="Arial Narrow" panose="020B0606020202030204" pitchFamily="34" charset="0"/>
                <a:cs typeface="Times New Roman" panose="02020603050405020304" pitchFamily="18" charset="0"/>
              </a:rPr>
              <a:t>”.</a:t>
            </a:r>
          </a:p>
          <a:p>
            <a:pPr marL="457200" lvl="3" algn="ctr" defTabSz="466725">
              <a:lnSpc>
                <a:spcPct val="90000"/>
              </a:lnSpc>
              <a:spcAft>
                <a:spcPct val="35000"/>
              </a:spcAft>
              <a:defRPr/>
            </a:pPr>
            <a:endParaRPr lang="en-ZA" sz="1100" b="1" dirty="0" smtClean="0">
              <a:solidFill>
                <a:srgbClr val="000000"/>
              </a:solidFill>
              <a:latin typeface="Arial Narrow" panose="020B0606020202030204" pitchFamily="34" charset="0"/>
              <a:cs typeface="Times New Roman" panose="02020603050405020304" pitchFamily="18" charset="0"/>
            </a:endParaRPr>
          </a:p>
          <a:p>
            <a:pPr marL="457200" lvl="3" algn="ctr" defTabSz="466725">
              <a:lnSpc>
                <a:spcPct val="90000"/>
              </a:lnSpc>
              <a:spcAft>
                <a:spcPct val="35000"/>
              </a:spcAft>
              <a:defRPr/>
            </a:pPr>
            <a:endParaRPr lang="en-ZA" sz="1100" b="1" dirty="0">
              <a:solidFill>
                <a:srgbClr val="000000"/>
              </a:solidFill>
              <a:latin typeface="Arial Narrow" panose="020B0606020202030204" pitchFamily="34" charset="0"/>
              <a:cs typeface="Times New Roman" panose="02020603050405020304" pitchFamily="18" charset="0"/>
            </a:endParaRPr>
          </a:p>
          <a:p>
            <a:pPr marL="457200" lvl="3" algn="ctr" defTabSz="466725">
              <a:lnSpc>
                <a:spcPct val="90000"/>
              </a:lnSpc>
              <a:spcAft>
                <a:spcPct val="35000"/>
              </a:spcAft>
              <a:defRPr/>
            </a:pPr>
            <a:r>
              <a:rPr lang="en-US" sz="1100" dirty="0" smtClean="0">
                <a:solidFill>
                  <a:schemeClr val="tx1"/>
                </a:solidFill>
                <a:latin typeface="Arial Narrow" panose="020B0606020202030204" pitchFamily="34" charset="0"/>
              </a:rPr>
              <a:t>The </a:t>
            </a:r>
            <a:r>
              <a:rPr lang="en-US" sz="1100" dirty="0">
                <a:solidFill>
                  <a:schemeClr val="tx1"/>
                </a:solidFill>
                <a:latin typeface="Arial Narrow" panose="020B0606020202030204" pitchFamily="34" charset="0"/>
              </a:rPr>
              <a:t>CCMA Vulnerable </a:t>
            </a:r>
            <a:r>
              <a:rPr lang="en-US" sz="1100" dirty="0" err="1">
                <a:solidFill>
                  <a:schemeClr val="tx1"/>
                </a:solidFill>
                <a:latin typeface="Arial Narrow" panose="020B0606020202030204" pitchFamily="34" charset="0"/>
              </a:rPr>
              <a:t>Programmes</a:t>
            </a:r>
            <a:r>
              <a:rPr lang="en-US" sz="1100" dirty="0">
                <a:solidFill>
                  <a:schemeClr val="tx1"/>
                </a:solidFill>
                <a:latin typeface="Arial Narrow" panose="020B0606020202030204" pitchFamily="34" charset="0"/>
              </a:rPr>
              <a:t>, focused on advocacy, educating and capacitating targeted vulnerable groups (sectors, gender, work arrangements and income streams </a:t>
            </a:r>
            <a:r>
              <a:rPr lang="en-US" sz="1100" dirty="0" err="1">
                <a:solidFill>
                  <a:schemeClr val="tx1"/>
                </a:solidFill>
                <a:latin typeface="Arial Narrow" panose="020B0606020202030204" pitchFamily="34" charset="0"/>
              </a:rPr>
              <a:t>etc</a:t>
            </a:r>
            <a:r>
              <a:rPr lang="en-US" sz="1100" dirty="0">
                <a:solidFill>
                  <a:schemeClr val="tx1"/>
                </a:solidFill>
                <a:latin typeface="Arial Narrow" panose="020B0606020202030204" pitchFamily="34" charset="0"/>
              </a:rPr>
              <a:t>) of their employment law responsibilities and </a:t>
            </a:r>
            <a:r>
              <a:rPr lang="en-US" sz="1100" dirty="0" smtClean="0">
                <a:solidFill>
                  <a:schemeClr val="tx1"/>
                </a:solidFill>
                <a:latin typeface="Arial Narrow" panose="020B0606020202030204" pitchFamily="34" charset="0"/>
              </a:rPr>
              <a:t>rights, directly contributing towards  the </a:t>
            </a:r>
            <a:r>
              <a:rPr lang="en-US" sz="1100" dirty="0" err="1" smtClean="0">
                <a:solidFill>
                  <a:schemeClr val="tx1"/>
                </a:solidFill>
                <a:latin typeface="Arial Narrow" panose="020B0606020202030204" pitchFamily="34" charset="0"/>
              </a:rPr>
              <a:t>realisation</a:t>
            </a:r>
            <a:r>
              <a:rPr lang="en-US" sz="1100" dirty="0" smtClean="0">
                <a:solidFill>
                  <a:schemeClr val="tx1"/>
                </a:solidFill>
                <a:latin typeface="Arial Narrow" panose="020B0606020202030204" pitchFamily="34" charset="0"/>
              </a:rPr>
              <a:t> of legislative objectives</a:t>
            </a:r>
            <a:r>
              <a:rPr lang="en-US" sz="1100" dirty="0">
                <a:solidFill>
                  <a:schemeClr val="tx1"/>
                </a:solidFill>
                <a:latin typeface="Arial Narrow" panose="020B0606020202030204" pitchFamily="34" charset="0"/>
              </a:rPr>
              <a:t>. In the </a:t>
            </a:r>
            <a:r>
              <a:rPr lang="en-US" sz="1100" dirty="0" smtClean="0">
                <a:solidFill>
                  <a:schemeClr val="tx1"/>
                </a:solidFill>
                <a:latin typeface="Arial Narrow" panose="020B0606020202030204" pitchFamily="34" charset="0"/>
              </a:rPr>
              <a:t>second quarter of 2019/20 </a:t>
            </a:r>
            <a:r>
              <a:rPr lang="en-US" sz="1100" dirty="0">
                <a:solidFill>
                  <a:schemeClr val="tx1"/>
                </a:solidFill>
                <a:latin typeface="Arial Narrow" panose="020B0606020202030204" pitchFamily="34" charset="0"/>
              </a:rPr>
              <a:t>financial year, the CCMA conducted </a:t>
            </a:r>
            <a:r>
              <a:rPr lang="en-US" sz="1100" b="1" dirty="0">
                <a:solidFill>
                  <a:schemeClr val="tx1"/>
                </a:solidFill>
                <a:latin typeface="Arial Narrow" panose="020B0606020202030204" pitchFamily="34" charset="0"/>
              </a:rPr>
              <a:t>514 outreach services </a:t>
            </a:r>
            <a:r>
              <a:rPr lang="en-US" sz="1100" dirty="0">
                <a:solidFill>
                  <a:schemeClr val="tx1"/>
                </a:solidFill>
                <a:latin typeface="Arial Narrow" panose="020B0606020202030204" pitchFamily="34" charset="0"/>
              </a:rPr>
              <a:t>(inclusive of awareness raising activities, capacity building activities and social justice blockages activities, resulting in </a:t>
            </a:r>
            <a:r>
              <a:rPr lang="en-US" sz="1100" b="1" dirty="0">
                <a:solidFill>
                  <a:schemeClr val="tx1"/>
                </a:solidFill>
                <a:latin typeface="Arial Narrow" panose="020B0606020202030204" pitchFamily="34" charset="0"/>
              </a:rPr>
              <a:t>23 262 </a:t>
            </a:r>
            <a:r>
              <a:rPr lang="en-US" sz="1100" dirty="0" smtClean="0">
                <a:solidFill>
                  <a:schemeClr val="tx1"/>
                </a:solidFill>
                <a:latin typeface="Arial Narrow" panose="020B0606020202030204" pitchFamily="34" charset="0"/>
              </a:rPr>
              <a:t>intended </a:t>
            </a:r>
            <a:r>
              <a:rPr lang="en-US" sz="1100" dirty="0">
                <a:solidFill>
                  <a:schemeClr val="tx1"/>
                </a:solidFill>
                <a:latin typeface="Arial Narrow" panose="020B0606020202030204" pitchFamily="34" charset="0"/>
              </a:rPr>
              <a:t>beneficiaries being </a:t>
            </a:r>
            <a:r>
              <a:rPr lang="en-US" sz="1100" dirty="0" smtClean="0">
                <a:solidFill>
                  <a:schemeClr val="tx1"/>
                </a:solidFill>
                <a:latin typeface="Arial Narrow" panose="020B0606020202030204" pitchFamily="34" charset="0"/>
              </a:rPr>
              <a:t>capacitated. </a:t>
            </a:r>
            <a:endParaRPr lang="en-US" sz="1100" dirty="0">
              <a:solidFill>
                <a:schemeClr val="tx1"/>
              </a:solidFill>
              <a:latin typeface="Arial Narrow" panose="020B0606020202030204" pitchFamily="34" charset="0"/>
            </a:endParaRPr>
          </a:p>
          <a:p>
            <a:pPr marL="457200" lvl="3" algn="ctr" defTabSz="466725">
              <a:lnSpc>
                <a:spcPct val="90000"/>
              </a:lnSpc>
              <a:spcAft>
                <a:spcPct val="35000"/>
              </a:spcAft>
              <a:defRPr/>
            </a:pPr>
            <a:endParaRPr lang="en-US" sz="1100" dirty="0" smtClean="0">
              <a:solidFill>
                <a:schemeClr val="tx1"/>
              </a:solidFill>
              <a:latin typeface="Arial Narrow" panose="020B0606020202030204" pitchFamily="34" charset="0"/>
            </a:endParaRPr>
          </a:p>
          <a:p>
            <a:pPr marL="457200" lvl="3" algn="ctr" defTabSz="466725">
              <a:lnSpc>
                <a:spcPct val="90000"/>
              </a:lnSpc>
              <a:spcAft>
                <a:spcPct val="35000"/>
              </a:spcAft>
              <a:defRPr/>
            </a:pPr>
            <a:endParaRPr lang="en-US" sz="1100" dirty="0">
              <a:solidFill>
                <a:schemeClr val="tx1"/>
              </a:solidFill>
              <a:latin typeface="Arial Narrow" panose="020B0606020202030204" pitchFamily="34" charset="0"/>
            </a:endParaRPr>
          </a:p>
          <a:p>
            <a:pPr marL="457200" lvl="3" algn="ctr" defTabSz="466725">
              <a:lnSpc>
                <a:spcPct val="90000"/>
              </a:lnSpc>
              <a:spcAft>
                <a:spcPct val="35000"/>
              </a:spcAft>
              <a:defRPr/>
            </a:pPr>
            <a:r>
              <a:rPr lang="en-US" sz="1100" dirty="0" smtClean="0">
                <a:solidFill>
                  <a:schemeClr val="tx1"/>
                </a:solidFill>
                <a:latin typeface="Arial Narrow" panose="020B0606020202030204" pitchFamily="34" charset="0"/>
              </a:rPr>
              <a:t>The </a:t>
            </a:r>
            <a:r>
              <a:rPr lang="en-US" sz="1100" dirty="0">
                <a:solidFill>
                  <a:schemeClr val="tx1"/>
                </a:solidFill>
                <a:latin typeface="Arial Narrow" panose="020B0606020202030204" pitchFamily="34" charset="0"/>
              </a:rPr>
              <a:t>CCMA has delivered seven capacity building interventions on effective negotiation skills covering aspects of the COGP and the Accord  to strategically identified Users</a:t>
            </a:r>
          </a:p>
          <a:p>
            <a:pPr marL="457200" lvl="3" algn="ctr" defTabSz="466725">
              <a:lnSpc>
                <a:spcPct val="90000"/>
              </a:lnSpc>
              <a:spcAft>
                <a:spcPct val="35000"/>
              </a:spcAft>
              <a:defRPr/>
            </a:pPr>
            <a:endParaRPr lang="en-US" sz="1100" dirty="0" smtClean="0">
              <a:solidFill>
                <a:schemeClr val="tx1"/>
              </a:solidFill>
              <a:latin typeface="Arial Narrow" panose="020B0606020202030204" pitchFamily="34" charset="0"/>
            </a:endParaRPr>
          </a:p>
          <a:p>
            <a:pPr marL="457200" lvl="3" algn="ctr" defTabSz="466725">
              <a:lnSpc>
                <a:spcPct val="90000"/>
              </a:lnSpc>
              <a:spcAft>
                <a:spcPct val="35000"/>
              </a:spcAft>
              <a:defRPr/>
            </a:pPr>
            <a:endParaRPr lang="en-US" sz="1100" dirty="0">
              <a:solidFill>
                <a:schemeClr val="tx1"/>
              </a:solidFill>
              <a:latin typeface="Arial Narrow" panose="020B0606020202030204" pitchFamily="34" charset="0"/>
            </a:endParaRPr>
          </a:p>
          <a:p>
            <a:pPr marL="457200" lvl="3" algn="ctr" defTabSz="466725">
              <a:lnSpc>
                <a:spcPct val="90000"/>
              </a:lnSpc>
              <a:spcAft>
                <a:spcPct val="35000"/>
              </a:spcAft>
              <a:defRPr/>
            </a:pPr>
            <a:r>
              <a:rPr lang="en-US" sz="1100" dirty="0" smtClean="0">
                <a:latin typeface="Arial Narrow" panose="020B0606020202030204" pitchFamily="34" charset="0"/>
              </a:rPr>
              <a:t>Through the Essential Services Committee, </a:t>
            </a:r>
            <a:r>
              <a:rPr lang="en-US" sz="1100" dirty="0">
                <a:latin typeface="Arial Narrow" panose="020B0606020202030204" pitchFamily="34" charset="0"/>
              </a:rPr>
              <a:t>o</a:t>
            </a:r>
            <a:r>
              <a:rPr lang="en-US" sz="1100" dirty="0" smtClean="0">
                <a:latin typeface="Arial Narrow" panose="020B0606020202030204" pitchFamily="34" charset="0"/>
              </a:rPr>
              <a:t>bservance </a:t>
            </a:r>
            <a:r>
              <a:rPr lang="en-US" sz="1100" dirty="0">
                <a:latin typeface="Arial Narrow" panose="020B0606020202030204" pitchFamily="34" charset="0"/>
              </a:rPr>
              <a:t>of </a:t>
            </a:r>
            <a:r>
              <a:rPr lang="en-US" sz="1100" dirty="0" smtClean="0">
                <a:latin typeface="Arial Narrow" panose="020B0606020202030204" pitchFamily="34" charset="0"/>
              </a:rPr>
              <a:t> four</a:t>
            </a:r>
            <a:r>
              <a:rPr lang="en-US" sz="1100" b="1" dirty="0" smtClean="0">
                <a:latin typeface="Arial Narrow" panose="020B0606020202030204" pitchFamily="34" charset="0"/>
              </a:rPr>
              <a:t> </a:t>
            </a:r>
            <a:r>
              <a:rPr lang="en-US" sz="1100" b="1" dirty="0">
                <a:latin typeface="Arial Narrow" panose="020B0606020202030204" pitchFamily="34" charset="0"/>
              </a:rPr>
              <a:t>Essential Service Designations (ESDs), Minimum Service Agreements (MSAs), Minimum Service Determinations (MSDs) and/or Maintenance Service </a:t>
            </a:r>
            <a:r>
              <a:rPr lang="en-US" sz="1100" b="1" dirty="0" smtClean="0">
                <a:latin typeface="Arial Narrow" panose="020B0606020202030204" pitchFamily="34" charset="0"/>
              </a:rPr>
              <a:t>Determinations </a:t>
            </a:r>
            <a:r>
              <a:rPr lang="en-US" sz="1100" dirty="0" smtClean="0">
                <a:latin typeface="Arial Narrow" panose="020B0606020202030204" pitchFamily="34" charset="0"/>
              </a:rPr>
              <a:t>were </a:t>
            </a:r>
            <a:r>
              <a:rPr lang="en-US" sz="1100" dirty="0">
                <a:latin typeface="Arial Narrow" panose="020B0606020202030204" pitchFamily="34" charset="0"/>
              </a:rPr>
              <a:t>monitored for </a:t>
            </a:r>
            <a:r>
              <a:rPr lang="en-US" sz="1100" dirty="0" smtClean="0">
                <a:latin typeface="Arial Narrow" panose="020B0606020202030204" pitchFamily="34" charset="0"/>
              </a:rPr>
              <a:t>compliance. </a:t>
            </a:r>
            <a:endParaRPr lang="en-US" sz="1100" dirty="0">
              <a:latin typeface="Arial Narrow" panose="020B0606020202030204" pitchFamily="34" charset="0"/>
            </a:endParaRPr>
          </a:p>
          <a:p>
            <a:pPr marL="457200" lvl="3" algn="ctr" defTabSz="466725">
              <a:lnSpc>
                <a:spcPct val="90000"/>
              </a:lnSpc>
              <a:spcAft>
                <a:spcPct val="35000"/>
              </a:spcAft>
              <a:defRPr/>
            </a:pPr>
            <a:endParaRPr lang="en-US" sz="1100" dirty="0">
              <a:latin typeface="Arial Narrow" panose="020B0606020202030204" pitchFamily="34" charset="0"/>
            </a:endParaRPr>
          </a:p>
          <a:p>
            <a:pPr marL="457200" lvl="3" algn="ctr" defTabSz="466725">
              <a:lnSpc>
                <a:spcPct val="90000"/>
              </a:lnSpc>
              <a:spcAft>
                <a:spcPct val="35000"/>
              </a:spcAft>
              <a:defRPr/>
            </a:pPr>
            <a:endParaRPr lang="en-US" sz="1100" dirty="0">
              <a:latin typeface="Arial Narrow" panose="020B0606020202030204" pitchFamily="34" charset="0"/>
            </a:endParaRPr>
          </a:p>
          <a:p>
            <a:pPr marL="457200" lvl="3" algn="ctr" defTabSz="466725">
              <a:lnSpc>
                <a:spcPct val="90000"/>
              </a:lnSpc>
              <a:spcAft>
                <a:spcPct val="35000"/>
              </a:spcAft>
              <a:defRPr/>
            </a:pPr>
            <a:endParaRPr lang="en-US" sz="1100" dirty="0">
              <a:solidFill>
                <a:schemeClr val="tx1"/>
              </a:solidFill>
              <a:latin typeface="Arial Narrow" panose="020B0606020202030204" pitchFamily="34" charset="0"/>
            </a:endParaRPr>
          </a:p>
          <a:p>
            <a:pPr marL="457200" lvl="3" algn="ctr" defTabSz="466725">
              <a:lnSpc>
                <a:spcPct val="90000"/>
              </a:lnSpc>
              <a:spcAft>
                <a:spcPct val="35000"/>
              </a:spcAft>
              <a:defRPr/>
            </a:pPr>
            <a:endParaRPr lang="en-US" sz="1200" dirty="0">
              <a:solidFill>
                <a:schemeClr val="tx1"/>
              </a:solidFill>
              <a:latin typeface="Arial Narrow" panose="020B0606020202030204" pitchFamily="34" charset="0"/>
            </a:endParaRPr>
          </a:p>
        </p:txBody>
      </p:sp>
      <p:pic>
        <p:nvPicPr>
          <p:cNvPr id="19463" name="Picture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1" y="1424154"/>
            <a:ext cx="781050" cy="77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7793709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24385</TotalTime>
  <Words>2294</Words>
  <Application>Microsoft Office PowerPoint</Application>
  <PresentationFormat>On-screen Show (4:3)</PresentationFormat>
  <Paragraphs>343</Paragraphs>
  <Slides>19</Slides>
  <Notes>6</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Slide 1</vt:lpstr>
      <vt:lpstr>Slide 2</vt:lpstr>
      <vt:lpstr>2019/20 QUARTER 2  NON – FINANCIAL PERFORMANCE RESULTS</vt:lpstr>
      <vt:lpstr>YEAR ON YEAR PERFORMANCE COMPARISON  (2015/16, 2016/17, 2017/18, 2018/19, 2019/20) (CONT…)</vt:lpstr>
      <vt:lpstr>COMPARISON OF PERCENTAGE PERFORMANCE  (2019/20 FINANCIAL YEAR-QUARTER ON QUARTER)</vt:lpstr>
      <vt:lpstr>2019/20 QUARTER 2 NON – FINANCIAL PERFORMANCE RESULTS</vt:lpstr>
      <vt:lpstr>QUARTER 2: REASONS FOR DEVIATIONS FOR UNDER – PERFORMING TARGETS</vt:lpstr>
      <vt:lpstr>QUARTER 2 EFFECTIVE AND EFFICIENT DISPUTE RESOLUTION</vt:lpstr>
      <vt:lpstr>QUARTER 2 LEGISLATIVE IMPACT AND SOCIAL PROTECTION</vt:lpstr>
      <vt:lpstr>QUARTER 2 LABOUR MARKET STABILITY AND ECONOMIC DEVELOPMENT</vt:lpstr>
      <vt:lpstr>QUARTER 2 GOVERNANCE AND ADMINISTRATION</vt:lpstr>
      <vt:lpstr>THE CCMA IS MAKING A DIFFERENCE 2019/20 QUARTER 2 DASHBOARD 1 JULY 2019 – 30 SEPTEMBER 2019</vt:lpstr>
      <vt:lpstr>Slide 13</vt:lpstr>
      <vt:lpstr> FINANCIAL PERFORMANCE  RESULTS FOR PERIOD ENDING SEPTEMBER 2019 EXPENDITURE ANALYSIS</vt:lpstr>
      <vt:lpstr>FINANCIAL PERFORMANCE  RESULTS AS AT END OF SEPTEMBER 2019 CASE DISBURSEMENT SPEND</vt:lpstr>
      <vt:lpstr>FINANCIAL PERFORMANCE  RESULTS FOR PERIOD ENDING SEPTEMBER 2019 SPENDING BY STRATEGIC OBJECTIVE </vt:lpstr>
      <vt:lpstr>FINANCIAL PERFORMANCE  RESULTS FOR THE PERIOD ENDING SEPTEMBER 2019 SPENDING BY PROGRAMME</vt:lpstr>
      <vt:lpstr>STATUS OF AGSA AUDIT FINDINGS</vt:lpstr>
      <vt:lpstr>Slide 19</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PUMZA</cp:lastModifiedBy>
  <cp:revision>1287</cp:revision>
  <cp:lastPrinted>2019-09-06T11:46:01Z</cp:lastPrinted>
  <dcterms:created xsi:type="dcterms:W3CDTF">2013-03-07T12:06:52Z</dcterms:created>
  <dcterms:modified xsi:type="dcterms:W3CDTF">2020-03-05T10:09:05Z</dcterms:modified>
</cp:coreProperties>
</file>