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heme/theme5.xml" ContentType="application/vnd.openxmlformats-officedocument.theme+xml"/>
  <Override PartName="/ppt/tags/tag140.xml" ContentType="application/vnd.openxmlformats-officedocument.presentationml.tags+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50.xml" ContentType="application/vnd.openxmlformats-officedocument.presentationml.slide+xml"/>
  <Override PartName="/ppt/tags/tag38.xml" ContentType="application/vnd.openxmlformats-officedocument.presentationml.tags+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tags/tag8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tags/tag63.xml" ContentType="application/vnd.openxmlformats-officedocument.presentationml.tags+xml"/>
  <Override PartName="/ppt/slideLayouts/slideLayout102.xml" ContentType="application/vnd.openxmlformats-officedocument.presentationml.slideLayout+xml"/>
  <Override PartName="/ppt/tags/tag178.xml" ContentType="application/vnd.openxmlformats-officedocument.presentationml.tag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tags/tag134.xml" ContentType="application/vnd.openxmlformats-officedocument.presentationml.tags+xml"/>
  <Override PartName="/ppt/tags/tag181.xml" ContentType="application/vnd.openxmlformats-officedocument.presentationml.tags+xml"/>
  <Override PartName="/ppt/slides/slide19.xml" ContentType="application/vnd.openxmlformats-officedocument.presentationml.slide+xml"/>
  <Default Extension="png" ContentType="image/png"/>
  <Override PartName="/ppt/slideLayouts/slideLayout118.xml" ContentType="application/vnd.openxmlformats-officedocument.presentationml.slideLayout+xml"/>
  <Override PartName="/ppt/tags/tag112.xml" ContentType="application/vnd.openxmlformats-officedocument.presentationml.tags+xml"/>
  <Override PartName="/ppt/tags/tag5.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tags/tag79.xml" ContentType="application/vnd.openxmlformats-officedocument.presentationml.tags+xml"/>
  <Override PartName="/ppt/slides/slide44.xml" ContentType="application/vnd.openxmlformats-officedocument.presentationml.slide+xml"/>
  <Default Extension="emf" ContentType="image/x-emf"/>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s/slide22.xml" ContentType="application/vnd.openxmlformats-officedocument.presentationml.slide+xml"/>
  <Override PartName="/ppt/tags/tag57.xml" ContentType="application/vnd.openxmlformats-officedocument.presentationml.tags+xml"/>
  <Override PartName="/ppt/tags/tag35.xml" ContentType="application/vnd.openxmlformats-officedocument.presentationml.tags+xml"/>
  <Override PartName="/ppt/slideLayouts/slideLayout21.xml" ContentType="application/vnd.openxmlformats-officedocument.presentationml.slideLayout+xml"/>
  <Override PartName="/ppt/tags/tag82.xml" ContentType="application/vnd.openxmlformats-officedocument.presentationml.tags+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tags/tag106.xml" ContentType="application/vnd.openxmlformats-officedocument.presentationml.tags+xml"/>
  <Override PartName="/ppt/tags/tag142.xml" ContentType="application/vnd.openxmlformats-officedocument.presentationml.tags+xml"/>
  <Override PartName="/ppt/notesSlides/notesSlide4.xml" ContentType="application/vnd.openxmlformats-officedocument.presentationml.notesSlide+xml"/>
  <Override PartName="/ppt/tags/tag153.xml" ContentType="application/vnd.openxmlformats-officedocument.presentationml.tags+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tags/tag131.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tags/tag98.xml" ContentType="application/vnd.openxmlformats-officedocument.presentationml.tags+xml"/>
  <Override PartName="/ppt/slideLayouts/slideLayout126.xml" ContentType="application/vnd.openxmlformats-officedocument.presentationml.slideLayout+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tags/tag87.xml" ContentType="application/vnd.openxmlformats-officedocument.presentationml.tags+xml"/>
  <Override PartName="/ppt/notesSlides/notesSlide18.xml" ContentType="application/vnd.openxmlformats-officedocument.presentationml.notesSlide+xml"/>
  <Override PartName="/ppt/slides/slide41.xml" ContentType="application/vnd.openxmlformats-officedocument.presentationml.slide+xml"/>
  <Override PartName="/ppt/tags/tag29.xml" ContentType="application/vnd.openxmlformats-officedocument.presentationml.tags+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tags/tag76.xml" ContentType="application/vnd.openxmlformats-officedocument.presentationml.tags+xml"/>
  <Override PartName="/ppt/slideLayouts/slideLayout140.xml" ContentType="application/vnd.openxmlformats-officedocument.presentationml.slideLayout+xml"/>
  <Override PartName="/ppt/slides/slide30.xml" ContentType="application/vnd.openxmlformats-officedocument.presentationml.slide+xml"/>
  <Override PartName="/ppt/tags/tag18.xml" ContentType="application/vnd.openxmlformats-officedocument.presentationml.tags+xml"/>
  <Override PartName="/ppt/slideLayouts/slideLayout40.xml" ContentType="application/vnd.openxmlformats-officedocument.presentationml.slideLayout+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slideMasters/slideMaster13.xml" ContentType="application/vnd.openxmlformats-officedocument.presentationml.slideMaster+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32.xml" ContentType="application/vnd.openxmlformats-officedocument.presentationml.tags+xml"/>
  <Override PartName="/ppt/slideLayouts/slideLayout89.xml" ContentType="application/vnd.openxmlformats-officedocument.presentationml.slideLayout+xml"/>
  <Override PartName="/ppt/theme/theme12.xml" ContentType="application/vnd.openxmlformats-officedocument.theme+xml"/>
  <Override PartName="/ppt/tags/tag136.xml" ContentType="application/vnd.openxmlformats-officedocument.presentationml.tags+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Layouts/slideLayout78.xml" ContentType="application/vnd.openxmlformats-officedocument.presentationml.slideLayout+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slideMasters/slideMaster2.xml" ContentType="application/vnd.openxmlformats-officedocument.presentationml.slideMaster+xml"/>
  <Override PartName="/ppt/slides/slide57.xml" ContentType="application/vnd.openxmlformats-officedocument.presentationml.slide+xml"/>
  <Override PartName="/ppt/tags/tag7.xml" ContentType="application/vnd.openxmlformats-officedocument.presentationml.tags+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tags/tag103.xml" ContentType="application/vnd.openxmlformats-officedocument.presentationml.tags+xml"/>
  <Override PartName="/ppt/notesSlides/notesSlide1.xml" ContentType="application/vnd.openxmlformats-officedocument.presentationml.notesSlide+xml"/>
  <Override PartName="/ppt/tags/tag150.xml" ContentType="application/vnd.openxmlformats-officedocument.presentationml.tags+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tags/tag59.xml" ContentType="application/vnd.openxmlformats-officedocument.presentationml.tags+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slideLayouts/slideLayout23.xml" ContentType="application/vnd.openxmlformats-officedocument.presentationml.slideLayout+xml"/>
  <Override PartName="/ppt/tags/tag48.xml" ContentType="application/vnd.openxmlformats-officedocument.presentationml.tags+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tags/tag84.xml" ContentType="application/vnd.openxmlformats-officedocument.presentationml.tags+xml"/>
  <Override PartName="/ppt/tags/tag95.xml" ContentType="application/vnd.openxmlformats-officedocument.presentationml.tags+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tags/tag26.xml" ContentType="application/vnd.openxmlformats-officedocument.presentationml.tags+xml"/>
  <Override PartName="/ppt/slideLayouts/slideLayout101.xml" ContentType="application/vnd.openxmlformats-officedocument.presentationml.slideLayout+xml"/>
  <Override PartName="/ppt/tags/tag73.xml" ContentType="application/vnd.openxmlformats-officedocument.presentationml.tags+xml"/>
  <Override PartName="/ppt/tags/tag177.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ags/tag40.xml" ContentType="application/vnd.openxmlformats-officedocument.presentationml.tags+xml"/>
  <Override PartName="/ppt/tags/tag51.xml" ContentType="application/vnd.openxmlformats-officedocument.presentationml.tags+xml"/>
  <Override PartName="/ppt/theme/theme9.xml" ContentType="application/vnd.openxmlformats-officedocument.theme+xml"/>
  <Override PartName="/ppt/tags/tag108.xml" ContentType="application/vnd.openxmlformats-officedocument.presentationml.tags+xml"/>
  <Override PartName="/ppt/notesSlides/notesSlide6.xml" ContentType="application/vnd.openxmlformats-officedocument.presentationml.notesSlide+xml"/>
  <Override PartName="/ppt/tags/tag155.xml" ContentType="application/vnd.openxmlformats-officedocument.presentationml.tags+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tags/tag122.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tags/tag78.xml" ContentType="application/vnd.openxmlformats-officedocument.presentationml.tags+xml"/>
  <Override PartName="/ppt/tags/tag100.xml" ContentType="application/vnd.openxmlformats-officedocument.presentationml.tags+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92.xml" ContentType="application/vnd.openxmlformats-officedocument.presentationml.tags+xml"/>
  <Override PartName="/ppt/slideLayouts/slideLayout120.xml" ContentType="application/vnd.openxmlformats-officedocument.presentationml.slideLayout+xml"/>
  <Override PartName="/ppt/tags/tag149.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heme/theme14.xml" ContentType="application/vnd.openxmlformats-officedocument.theme+xml"/>
  <Override PartName="/ppt/tags/tag138.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slideLayouts/slideLayout69.xml" ContentType="application/vnd.openxmlformats-officedocument.presentationml.slideLayout+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Default Extension="bin" ContentType="application/vnd.openxmlformats-officedocument.oleObject"/>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tags/tag86.xml" ContentType="application/vnd.openxmlformats-officedocument.presentationml.tags+xml"/>
  <Override PartName="/ppt/tags/tag97.xml" ContentType="application/vnd.openxmlformats-officedocument.presentationml.tags+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ags/tag75.xml" ContentType="application/vnd.openxmlformats-officedocument.presentationml.tags+xml"/>
  <Override PartName="/ppt/slideLayouts/slideLayout150.xml" ContentType="application/vnd.openxmlformats-officedocument.presentationml.slideLayout+xml"/>
  <Override PartName="/ppt/tags/tag179.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slideLayouts/slideLayout50.xml" ContentType="application/vnd.openxmlformats-officedocument.presentationml.slideLayout+xml"/>
  <Override PartName="/ppt/tags/tag64.xml" ContentType="application/vnd.openxmlformats-officedocument.presentationml.tags+xml"/>
  <Override PartName="/ppt/tags/tag168.xml" ContentType="application/vnd.openxmlformats-officedocument.presentationml.tags+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tags/tag53.xml" ContentType="application/vnd.openxmlformats-officedocument.presentationml.tags+xml"/>
  <Override PartName="/ppt/notesSlides/notesSlide8.xml" ContentType="application/vnd.openxmlformats-officedocument.presentationml.notesSlide+xml"/>
  <Override PartName="/ppt/tags/tag157.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slideLayouts/slideLayout99.xml" ContentType="application/vnd.openxmlformats-officedocument.presentationml.slideLayout+xml"/>
  <Override PartName="/ppt/tags/tag135.xml" ContentType="application/vnd.openxmlformats-officedocument.presentationml.tags+xml"/>
  <Override PartName="/ppt/tags/tag146.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slideLayouts/slideLayout88.xml" ContentType="application/vnd.openxmlformats-officedocument.presentationml.slideLayout+xml"/>
  <Override PartName="/ppt/theme/theme11.xml" ContentType="application/vnd.openxmlformats-officedocument.theme+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tags/tag102.xml" ContentType="application/vnd.openxmlformats-officedocument.presentationml.tags+xml"/>
  <Override PartName="/ppt/slides/slide34.xml" ContentType="application/vnd.openxmlformats-officedocument.presentationml.slide+xml"/>
  <Override PartName="/ppt/slideLayouts/slideLayout44.xml" ContentType="application/vnd.openxmlformats-officedocument.presentationml.slideLayout+xml"/>
  <Override PartName="/ppt/tags/tag58.xml" ContentType="application/vnd.openxmlformats-officedocument.presentationml.tags+xml"/>
  <Override PartName="/ppt/slideLayouts/slideLayout91.xml" ContentType="application/vnd.openxmlformats-officedocument.presentationml.slideLayout+xml"/>
  <Override PartName="/ppt/tags/tag69.xml" ContentType="application/vnd.openxmlformats-officedocument.presentationml.tags+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47.xml" ContentType="application/vnd.openxmlformats-officedocument.presentationml.tags+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tags/tag94.xml" ContentType="application/vnd.openxmlformats-officedocument.presentationml.tags+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slideLayouts/slideLayout111.xml" ContentType="application/vnd.openxmlformats-officedocument.presentationml.slideLayout+xml"/>
  <Override PartName="/ppt/tags/tag83.xml" ContentType="application/vnd.openxmlformats-officedocument.presentationml.tags+xml"/>
  <Override PartName="/ppt/theme/theme16.xml" ContentType="application/vnd.openxmlformats-officedocument.theme+xml"/>
  <Override PartName="/ppt/notesSlides/notesSlide14.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slideLayouts/slideLayout100.xml" ContentType="application/vnd.openxmlformats-officedocument.presentationml.slideLayout+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slideMasters/slideMaster6.xml" ContentType="application/vnd.openxmlformats-officedocument.presentationml.slideMaster+xml"/>
  <Override PartName="/ppt/tags/tag50.xml" ContentType="application/vnd.openxmlformats-officedocument.presentationml.tags+xml"/>
  <Override PartName="/ppt/theme/theme8.xml" ContentType="application/vnd.openxmlformats-officedocument.theme+xml"/>
  <Override PartName="/ppt/tags/tag107.xml" ContentType="application/vnd.openxmlformats-officedocument.presentationml.tags+xml"/>
  <Override PartName="/ppt/tags/tag154.xml" ContentType="application/vnd.openxmlformats-officedocument.presentationml.tags+xml"/>
  <Override PartName="/ppt/slideLayouts/slideLayout149.xml" ContentType="application/vnd.openxmlformats-officedocument.presentationml.slideLayout+xml"/>
  <Override PartName="/ppt/tags/tag143.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tags/tag99.xml" ContentType="application/vnd.openxmlformats-officedocument.presentationml.tags+xml"/>
  <Override PartName="/ppt/slideLayouts/slideLayout127.xml" ContentType="application/vnd.openxmlformats-officedocument.presentationml.slideLayout+xml"/>
  <Override PartName="/ppt/tags/tag110.xml" ContentType="application/vnd.openxmlformats-officedocument.presentationml.tags+xml"/>
  <Override PartName="/ppt/tags/tag121.xml" ContentType="application/vnd.openxmlformats-officedocument.presentationml.tags+xml"/>
  <Override PartName="/ppt/notesSlides/notesSlide19.xml" ContentType="application/vnd.openxmlformats-officedocument.presentationml.notes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tags/tag77.xml" ContentType="application/vnd.openxmlformats-officedocument.presentationml.tags+xml"/>
  <Override PartName="/ppt/tags/tag88.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66.xml" ContentType="application/vnd.openxmlformats-officedocument.presentationml.tags+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tags/tag55.xml" ContentType="application/vnd.openxmlformats-officedocument.presentationml.tags+xml"/>
  <Override PartName="/ppt/slideLayouts/slideLayout130.xml" ContentType="application/vnd.openxmlformats-officedocument.presentationml.slideLayout+xml"/>
  <Override PartName="/ppt/tags/tag159.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heme/theme13.xml" ContentType="application/vnd.openxmlformats-officedocument.theme+xml"/>
  <Override PartName="/ppt/tags/tag126.xml" ContentType="application/vnd.openxmlformats-officedocument.presentationml.tags+xml"/>
  <Override PartName="/ppt/tags/tag173.xml" ContentType="application/vnd.openxmlformats-officedocument.presentationml.tags+xml"/>
  <Override PartName="/customXml/itemProps5.xml" ContentType="application/vnd.openxmlformats-officedocument.customXmlProperties+xml"/>
  <Override PartName="/ppt/slides/slide8.xml" ContentType="application/vnd.openxmlformats-officedocument.presentationml.slide+xml"/>
  <Override PartName="/ppt/tags/tag11.xml" ContentType="application/vnd.openxmlformats-officedocument.presentationml.tags+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ags/tag115.xml" ContentType="application/vnd.openxmlformats-officedocument.presentationml.tags+xml"/>
  <Override PartName="/ppt/tags/tag162.xml" ContentType="application/vnd.openxmlformats-officedocument.presentationml.tags+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tags/tag104.xml" ContentType="application/vnd.openxmlformats-officedocument.presentationml.tags+xml"/>
  <Override PartName="/ppt/notesSlides/notesSlide2.xml" ContentType="application/vnd.openxmlformats-officedocument.presentationml.notesSlide+xml"/>
  <Override PartName="/ppt/tags/tag151.xml" ContentType="application/vnd.openxmlformats-officedocument.presentationml.tags+xml"/>
  <Override PartName="/ppt/slides/slide36.xml" ContentType="application/vnd.openxmlformats-officedocument.presentationml.slide+xml"/>
  <Override PartName="/ppt/slideLayouts/slideLayout135.xml" ContentType="application/vnd.openxmlformats-officedocument.presentationml.slideLayout+xml"/>
  <Override PartName="/ppt/tags/tag49.xml" ContentType="application/vnd.openxmlformats-officedocument.presentationml.tags+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tags/tag96.xml" ContentType="application/vnd.openxmlformats-officedocument.presentationml.tags+xml"/>
  <Override PartName="/ppt/notesSlides/notesSlide27.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145.xml" ContentType="application/vnd.openxmlformats-officedocument.presentationml.tags+xml"/>
  <Override PartName="/ppt/tags/tag30.xml" ContentType="application/vnd.openxmlformats-officedocument.presentationml.tags+xml"/>
  <Override PartName="/ppt/slideLayouts/slideLayout98.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slides/slide55.xml" ContentType="application/vnd.openxmlformats-officedocument.presentationml.slide+xml"/>
  <Override PartName="/ppt/slideLayouts/slideLayout107.xml" ContentType="application/vnd.openxmlformats-officedocument.presentationml.slideLayout+xml"/>
  <Override PartName="/ppt/tags/tag101.xml" ContentType="application/vnd.openxmlformats-officedocument.presentationml.tags+xml"/>
  <Override PartName="/ppt/slides/slide33.xml" ContentType="application/vnd.openxmlformats-officedocument.presentationml.slide+xml"/>
  <Override PartName="/ppt/slideLayouts/slideLayout54.xml" ContentType="application/vnd.openxmlformats-officedocument.presentationml.slideLayout+xml"/>
  <Override PartName="/ppt/tags/tag68.xml" ContentType="application/vnd.openxmlformats-officedocument.presentationml.tags+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slideLayouts/slideLayout110.xml" ContentType="application/vnd.openxmlformats-officedocument.presentationml.slideLayout+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heme/theme15.xml" ContentType="application/vnd.openxmlformats-officedocument.theme+xml"/>
  <Override PartName="/ppt/tags/tag117.xml" ContentType="application/vnd.openxmlformats-officedocument.presentationml.tags+xml"/>
  <Override PartName="/ppt/tags/tag164.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906" r:id="rId7"/>
    <p:sldMasterId id="2147483912" r:id="rId8"/>
    <p:sldMasterId id="2147483925" r:id="rId9"/>
    <p:sldMasterId id="2147483938" r:id="rId10"/>
    <p:sldMasterId id="2147483951" r:id="rId11"/>
    <p:sldMasterId id="2147483965" r:id="rId12"/>
    <p:sldMasterId id="2147483979" r:id="rId13"/>
    <p:sldMasterId id="2147483993" r:id="rId14"/>
    <p:sldMasterId id="2147484007" r:id="rId15"/>
    <p:sldMasterId id="2147484020" r:id="rId16"/>
    <p:sldMasterId id="2147484051" r:id="rId17"/>
    <p:sldMasterId id="2147484069" r:id="rId18"/>
    <p:sldMasterId id="2147484077" r:id="rId19"/>
  </p:sldMasterIdLst>
  <p:notesMasterIdLst>
    <p:notesMasterId r:id="rId83"/>
  </p:notesMasterIdLst>
  <p:handoutMasterIdLst>
    <p:handoutMasterId r:id="rId84"/>
  </p:handoutMasterIdLst>
  <p:sldIdLst>
    <p:sldId id="671" r:id="rId20"/>
    <p:sldId id="698" r:id="rId21"/>
    <p:sldId id="730" r:id="rId22"/>
    <p:sldId id="729" r:id="rId23"/>
    <p:sldId id="773" r:id="rId24"/>
    <p:sldId id="708" r:id="rId25"/>
    <p:sldId id="746" r:id="rId26"/>
    <p:sldId id="756" r:id="rId27"/>
    <p:sldId id="757" r:id="rId28"/>
    <p:sldId id="748" r:id="rId29"/>
    <p:sldId id="778" r:id="rId30"/>
    <p:sldId id="797" r:id="rId31"/>
    <p:sldId id="780" r:id="rId32"/>
    <p:sldId id="781" r:id="rId33"/>
    <p:sldId id="751" r:id="rId34"/>
    <p:sldId id="774" r:id="rId35"/>
    <p:sldId id="679" r:id="rId36"/>
    <p:sldId id="752" r:id="rId37"/>
    <p:sldId id="753" r:id="rId38"/>
    <p:sldId id="760" r:id="rId39"/>
    <p:sldId id="775" r:id="rId40"/>
    <p:sldId id="761" r:id="rId41"/>
    <p:sldId id="762" r:id="rId42"/>
    <p:sldId id="763" r:id="rId43"/>
    <p:sldId id="764" r:id="rId44"/>
    <p:sldId id="765" r:id="rId45"/>
    <p:sldId id="766" r:id="rId46"/>
    <p:sldId id="767" r:id="rId47"/>
    <p:sldId id="768" r:id="rId48"/>
    <p:sldId id="769" r:id="rId49"/>
    <p:sldId id="770" r:id="rId50"/>
    <p:sldId id="771" r:id="rId51"/>
    <p:sldId id="772" r:id="rId52"/>
    <p:sldId id="776" r:id="rId53"/>
    <p:sldId id="777" r:id="rId54"/>
    <p:sldId id="727" r:id="rId55"/>
    <p:sldId id="793" r:id="rId56"/>
    <p:sldId id="783" r:id="rId57"/>
    <p:sldId id="798" r:id="rId58"/>
    <p:sldId id="799" r:id="rId59"/>
    <p:sldId id="800" r:id="rId60"/>
    <p:sldId id="811" r:id="rId61"/>
    <p:sldId id="813" r:id="rId62"/>
    <p:sldId id="824" r:id="rId63"/>
    <p:sldId id="814" r:id="rId64"/>
    <p:sldId id="815" r:id="rId65"/>
    <p:sldId id="816" r:id="rId66"/>
    <p:sldId id="817" r:id="rId67"/>
    <p:sldId id="812" r:id="rId68"/>
    <p:sldId id="801" r:id="rId69"/>
    <p:sldId id="819" r:id="rId70"/>
    <p:sldId id="820" r:id="rId71"/>
    <p:sldId id="794" r:id="rId72"/>
    <p:sldId id="818" r:id="rId73"/>
    <p:sldId id="822" r:id="rId74"/>
    <p:sldId id="823" r:id="rId75"/>
    <p:sldId id="796" r:id="rId76"/>
    <p:sldId id="786" r:id="rId77"/>
    <p:sldId id="787" r:id="rId78"/>
    <p:sldId id="788" r:id="rId79"/>
    <p:sldId id="789" r:id="rId80"/>
    <p:sldId id="790" r:id="rId81"/>
    <p:sldId id="791" r:id="rId82"/>
  </p:sldIdLst>
  <p:sldSz cx="9144000" cy="6858000" type="screen4x3"/>
  <p:notesSz cx="9296400" cy="7010400"/>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nard Magoro" initials="TBM" lastIdx="1" clrIdx="0"/>
  <p:cmAuthor id="1" name="Raeesah Waja" initials="RW"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97A00"/>
    <a:srgbClr val="003896"/>
    <a:srgbClr val="CC6600"/>
    <a:srgbClr val="0000FF"/>
    <a:srgbClr val="B2B2B2"/>
    <a:srgbClr val="96330F"/>
    <a:srgbClr val="83725B"/>
    <a:srgbClr val="33CC33"/>
    <a:srgbClr val="FF33CC"/>
    <a:srgbClr val="C0C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69" autoAdjust="0"/>
    <p:restoredTop sz="89681" autoAdjust="0"/>
  </p:normalViewPr>
  <p:slideViewPr>
    <p:cSldViewPr snapToObjects="1">
      <p:cViewPr varScale="1">
        <p:scale>
          <a:sx n="104" d="100"/>
          <a:sy n="104" d="100"/>
        </p:scale>
        <p:origin x="-1824" y="-90"/>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7122"/>
    </p:cViewPr>
  </p:outlineViewPr>
  <p:notesTextViewPr>
    <p:cViewPr>
      <p:scale>
        <a:sx n="100" d="100"/>
        <a:sy n="100" d="100"/>
      </p:scale>
      <p:origin x="0" y="0"/>
    </p:cViewPr>
  </p:notesTextViewPr>
  <p:sorterViewPr>
    <p:cViewPr>
      <p:scale>
        <a:sx n="66" d="100"/>
        <a:sy n="66" d="100"/>
      </p:scale>
      <p:origin x="0" y="230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Master" Target="slideMasters/slideMaster13.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6" Type="http://schemas.openxmlformats.org/officeDocument/2006/relationships/slide" Target="slides/slide57.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Master" Target="slideMasters/slideMaster2.xml"/><Relationship Id="rId71" Type="http://schemas.openxmlformats.org/officeDocument/2006/relationships/slide" Target="slides/slide52.xml"/><Relationship Id="rId2" Type="http://schemas.openxmlformats.org/officeDocument/2006/relationships/customXml" Target="../customXml/item2.xml"/><Relationship Id="rId16" Type="http://schemas.openxmlformats.org/officeDocument/2006/relationships/slideMaster" Target="slideMasters/slideMaster11.xml"/><Relationship Id="rId29" Type="http://schemas.openxmlformats.org/officeDocument/2006/relationships/slide" Target="slides/slide10.xml"/><Relationship Id="rId11" Type="http://schemas.openxmlformats.org/officeDocument/2006/relationships/slideMaster" Target="slideMasters/slideMaster6.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87"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42.xml"/><Relationship Id="rId82" Type="http://schemas.openxmlformats.org/officeDocument/2006/relationships/slide" Target="slides/slide63.xml"/><Relationship Id="rId19" Type="http://schemas.openxmlformats.org/officeDocument/2006/relationships/slideMaster" Target="slideMasters/slideMaster14.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8" Type="http://schemas.openxmlformats.org/officeDocument/2006/relationships/slideMaster" Target="slideMasters/slideMaster3.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Master" Target="slideMasters/slideMaster10.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5.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presProps" Target="presProps.xml"/></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1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1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028146" cy="350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dirty="0"/>
          </a:p>
        </p:txBody>
      </p:sp>
      <p:sp>
        <p:nvSpPr>
          <p:cNvPr id="537603" name="Rectangle 3"/>
          <p:cNvSpPr>
            <a:spLocks noGrp="1" noChangeArrowheads="1"/>
          </p:cNvSpPr>
          <p:nvPr>
            <p:ph type="dt" sz="quarter" idx="1"/>
          </p:nvPr>
        </p:nvSpPr>
        <p:spPr bwMode="auto">
          <a:xfrm>
            <a:off x="5266782" y="0"/>
            <a:ext cx="4028146" cy="350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dirty="0"/>
          </a:p>
        </p:txBody>
      </p:sp>
      <p:sp>
        <p:nvSpPr>
          <p:cNvPr id="537604" name="Rectangle 4"/>
          <p:cNvSpPr>
            <a:spLocks noGrp="1" noChangeArrowheads="1"/>
          </p:cNvSpPr>
          <p:nvPr>
            <p:ph type="ftr" sz="quarter" idx="2"/>
          </p:nvPr>
        </p:nvSpPr>
        <p:spPr bwMode="auto">
          <a:xfrm>
            <a:off x="0" y="6658184"/>
            <a:ext cx="4028146" cy="35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dirty="0"/>
          </a:p>
        </p:txBody>
      </p:sp>
      <p:sp>
        <p:nvSpPr>
          <p:cNvPr id="537605" name="Rectangle 5"/>
          <p:cNvSpPr>
            <a:spLocks noGrp="1" noChangeArrowheads="1"/>
          </p:cNvSpPr>
          <p:nvPr>
            <p:ph type="sldNum" sz="quarter" idx="3"/>
          </p:nvPr>
        </p:nvSpPr>
        <p:spPr bwMode="auto">
          <a:xfrm>
            <a:off x="5266782" y="6658184"/>
            <a:ext cx="4028146" cy="35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dirty="0"/>
          </a:p>
        </p:txBody>
      </p:sp>
    </p:spTree>
    <p:extLst>
      <p:ext uri="{BB962C8B-B14F-4D97-AF65-F5344CB8AC3E}">
        <p14:creationId xmlns:p14="http://schemas.microsoft.com/office/powerpoint/2010/main" xmlns=""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028146" cy="350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dirty="0"/>
          </a:p>
        </p:txBody>
      </p:sp>
      <p:sp>
        <p:nvSpPr>
          <p:cNvPr id="528387" name="Rectangle 3"/>
          <p:cNvSpPr>
            <a:spLocks noGrp="1" noChangeArrowheads="1"/>
          </p:cNvSpPr>
          <p:nvPr>
            <p:ph type="dt" idx="1"/>
          </p:nvPr>
        </p:nvSpPr>
        <p:spPr bwMode="auto">
          <a:xfrm>
            <a:off x="5266782" y="0"/>
            <a:ext cx="4028146" cy="350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dirty="0"/>
          </a:p>
        </p:txBody>
      </p:sp>
      <p:sp>
        <p:nvSpPr>
          <p:cNvPr id="29700" name="Rectangle 4"/>
          <p:cNvSpPr>
            <a:spLocks noGrp="1" noRot="1" noChangeAspect="1" noChangeArrowheads="1" noTextEdit="1"/>
          </p:cNvSpPr>
          <p:nvPr>
            <p:ph type="sldImg" idx="2"/>
          </p:nvPr>
        </p:nvSpPr>
        <p:spPr bwMode="auto">
          <a:xfrm>
            <a:off x="2895600" y="525463"/>
            <a:ext cx="3506788" cy="2630487"/>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28389" name="Rectangle 5"/>
          <p:cNvSpPr>
            <a:spLocks noGrp="1" noChangeArrowheads="1"/>
          </p:cNvSpPr>
          <p:nvPr>
            <p:ph type="body" sz="quarter" idx="3"/>
          </p:nvPr>
        </p:nvSpPr>
        <p:spPr bwMode="auto">
          <a:xfrm>
            <a:off x="929346" y="3329901"/>
            <a:ext cx="7437709" cy="3155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658184"/>
            <a:ext cx="4028146" cy="35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dirty="0"/>
          </a:p>
        </p:txBody>
      </p:sp>
      <p:sp>
        <p:nvSpPr>
          <p:cNvPr id="528391" name="Rectangle 7"/>
          <p:cNvSpPr>
            <a:spLocks noGrp="1" noChangeArrowheads="1"/>
          </p:cNvSpPr>
          <p:nvPr>
            <p:ph type="sldNum" sz="quarter" idx="5"/>
          </p:nvPr>
        </p:nvSpPr>
        <p:spPr bwMode="auto">
          <a:xfrm>
            <a:off x="5266782" y="6658184"/>
            <a:ext cx="4028146" cy="35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dirty="0"/>
          </a:p>
        </p:txBody>
      </p:sp>
    </p:spTree>
    <p:extLst>
      <p:ext uri="{BB962C8B-B14F-4D97-AF65-F5344CB8AC3E}">
        <p14:creationId xmlns:p14="http://schemas.microsoft.com/office/powerpoint/2010/main" xmlns=""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B15DB95-5479-4A05-AD31-E5B98E3D8500}" type="slidenum">
              <a:rPr lang="en-ZA" smtClean="0"/>
              <a:pPr/>
              <a:t>2</a:t>
            </a:fld>
            <a:endParaRPr lang="en-ZA" dirty="0"/>
          </a:p>
        </p:txBody>
      </p:sp>
    </p:spTree>
    <p:extLst>
      <p:ext uri="{BB962C8B-B14F-4D97-AF65-F5344CB8AC3E}">
        <p14:creationId xmlns:p14="http://schemas.microsoft.com/office/powerpoint/2010/main" xmlns="" val="3115340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6788" cy="2630487"/>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513409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B15DB95-5479-4A05-AD31-E5B98E3D8500}" type="slidenum">
              <a:rPr lang="en-ZA" smtClean="0"/>
              <a:pPr/>
              <a:t>34</a:t>
            </a:fld>
            <a:endParaRPr lang="en-ZA" dirty="0"/>
          </a:p>
        </p:txBody>
      </p:sp>
    </p:spTree>
    <p:extLst>
      <p:ext uri="{BB962C8B-B14F-4D97-AF65-F5344CB8AC3E}">
        <p14:creationId xmlns:p14="http://schemas.microsoft.com/office/powerpoint/2010/main" xmlns="" val="3115340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5ABD1E-08ED-4223-9BAA-C6471F8EBB32}" type="slidenum">
              <a:rPr lang="en-ZA" smtClean="0"/>
              <a:pPr>
                <a:defRPr/>
              </a:pPr>
              <a:t>35</a:t>
            </a:fld>
            <a:endParaRPr lang="en-ZA" dirty="0"/>
          </a:p>
        </p:txBody>
      </p:sp>
    </p:spTree>
    <p:extLst>
      <p:ext uri="{BB962C8B-B14F-4D97-AF65-F5344CB8AC3E}">
        <p14:creationId xmlns:p14="http://schemas.microsoft.com/office/powerpoint/2010/main" xmlns="" val="3659533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B15DB95-5479-4A05-AD31-E5B98E3D8500}" type="slidenum">
              <a:rPr lang="en-ZA" smtClean="0"/>
              <a:pPr/>
              <a:t>36</a:t>
            </a:fld>
            <a:endParaRPr lang="en-ZA" dirty="0"/>
          </a:p>
        </p:txBody>
      </p:sp>
    </p:spTree>
    <p:extLst>
      <p:ext uri="{BB962C8B-B14F-4D97-AF65-F5344CB8AC3E}">
        <p14:creationId xmlns:p14="http://schemas.microsoft.com/office/powerpoint/2010/main" xmlns="" val="3441072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5ABD1E-08ED-4223-9BAA-C6471F8EBB32}" type="slidenum">
              <a:rPr lang="en-ZA" smtClean="0"/>
              <a:pPr>
                <a:defRPr/>
              </a:pPr>
              <a:t>42</a:t>
            </a:fld>
            <a:endParaRPr lang="en-ZA" dirty="0"/>
          </a:p>
        </p:txBody>
      </p:sp>
    </p:spTree>
    <p:extLst>
      <p:ext uri="{BB962C8B-B14F-4D97-AF65-F5344CB8AC3E}">
        <p14:creationId xmlns:p14="http://schemas.microsoft.com/office/powerpoint/2010/main" xmlns="" val="3659533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5ABD1E-08ED-4223-9BAA-C6471F8EBB32}" type="slidenum">
              <a:rPr lang="en-ZA" smtClean="0"/>
              <a:pPr>
                <a:defRPr/>
              </a:pPr>
              <a:t>43</a:t>
            </a:fld>
            <a:endParaRPr lang="en-ZA" dirty="0"/>
          </a:p>
        </p:txBody>
      </p:sp>
    </p:spTree>
    <p:extLst>
      <p:ext uri="{BB962C8B-B14F-4D97-AF65-F5344CB8AC3E}">
        <p14:creationId xmlns:p14="http://schemas.microsoft.com/office/powerpoint/2010/main" xmlns="" val="3659533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5ABD1E-08ED-4223-9BAA-C6471F8EBB32}" type="slidenum">
              <a:rPr lang="en-ZA" smtClean="0"/>
              <a:pPr>
                <a:defRPr/>
              </a:pPr>
              <a:t>45</a:t>
            </a:fld>
            <a:endParaRPr lang="en-ZA" dirty="0"/>
          </a:p>
        </p:txBody>
      </p:sp>
    </p:spTree>
    <p:extLst>
      <p:ext uri="{BB962C8B-B14F-4D97-AF65-F5344CB8AC3E}">
        <p14:creationId xmlns:p14="http://schemas.microsoft.com/office/powerpoint/2010/main" xmlns="" val="3659533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5ABD1E-08ED-4223-9BAA-C6471F8EBB32}" type="slidenum">
              <a:rPr lang="en-ZA" smtClean="0"/>
              <a:pPr>
                <a:defRPr/>
              </a:pPr>
              <a:t>46</a:t>
            </a:fld>
            <a:endParaRPr lang="en-ZA" dirty="0"/>
          </a:p>
        </p:txBody>
      </p:sp>
    </p:spTree>
    <p:extLst>
      <p:ext uri="{BB962C8B-B14F-4D97-AF65-F5344CB8AC3E}">
        <p14:creationId xmlns:p14="http://schemas.microsoft.com/office/powerpoint/2010/main" xmlns="" val="3659533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5ABD1E-08ED-4223-9BAA-C6471F8EBB32}" type="slidenum">
              <a:rPr lang="en-ZA" smtClean="0"/>
              <a:pPr>
                <a:defRPr/>
              </a:pPr>
              <a:t>47</a:t>
            </a:fld>
            <a:endParaRPr lang="en-ZA" dirty="0"/>
          </a:p>
        </p:txBody>
      </p:sp>
    </p:spTree>
    <p:extLst>
      <p:ext uri="{BB962C8B-B14F-4D97-AF65-F5344CB8AC3E}">
        <p14:creationId xmlns:p14="http://schemas.microsoft.com/office/powerpoint/2010/main" xmlns="" val="3659533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5ABD1E-08ED-4223-9BAA-C6471F8EBB32}" type="slidenum">
              <a:rPr lang="en-ZA" smtClean="0"/>
              <a:pPr>
                <a:defRPr/>
              </a:pPr>
              <a:t>48</a:t>
            </a:fld>
            <a:endParaRPr lang="en-ZA" dirty="0"/>
          </a:p>
        </p:txBody>
      </p:sp>
    </p:spTree>
    <p:extLst>
      <p:ext uri="{BB962C8B-B14F-4D97-AF65-F5344CB8AC3E}">
        <p14:creationId xmlns:p14="http://schemas.microsoft.com/office/powerpoint/2010/main" xmlns="" val="3659533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B15DB95-5479-4A05-AD31-E5B98E3D8500}" type="slidenum">
              <a:rPr lang="en-ZA" smtClean="0"/>
              <a:pPr/>
              <a:t>3</a:t>
            </a:fld>
            <a:endParaRPr lang="en-ZA" dirty="0"/>
          </a:p>
        </p:txBody>
      </p:sp>
    </p:spTree>
    <p:extLst>
      <p:ext uri="{BB962C8B-B14F-4D97-AF65-F5344CB8AC3E}">
        <p14:creationId xmlns:p14="http://schemas.microsoft.com/office/powerpoint/2010/main" xmlns="" val="3668803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5ABD1E-08ED-4223-9BAA-C6471F8EBB32}" type="slidenum">
              <a:rPr lang="en-ZA" smtClean="0"/>
              <a:pPr>
                <a:defRPr/>
              </a:pPr>
              <a:t>49</a:t>
            </a:fld>
            <a:endParaRPr lang="en-ZA" dirty="0"/>
          </a:p>
        </p:txBody>
      </p:sp>
    </p:spTree>
    <p:extLst>
      <p:ext uri="{BB962C8B-B14F-4D97-AF65-F5344CB8AC3E}">
        <p14:creationId xmlns:p14="http://schemas.microsoft.com/office/powerpoint/2010/main" xmlns="" val="3659533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5ABD1E-08ED-4223-9BAA-C6471F8EBB32}" type="slidenum">
              <a:rPr lang="en-ZA" smtClean="0"/>
              <a:pPr>
                <a:defRPr/>
              </a:pPr>
              <a:t>53</a:t>
            </a:fld>
            <a:endParaRPr lang="en-ZA" dirty="0"/>
          </a:p>
        </p:txBody>
      </p:sp>
    </p:spTree>
    <p:extLst>
      <p:ext uri="{BB962C8B-B14F-4D97-AF65-F5344CB8AC3E}">
        <p14:creationId xmlns:p14="http://schemas.microsoft.com/office/powerpoint/2010/main" xmlns="" val="781589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5ABD1E-08ED-4223-9BAA-C6471F8EBB32}" type="slidenum">
              <a:rPr lang="en-ZA" smtClean="0"/>
              <a:pPr>
                <a:defRPr/>
              </a:pPr>
              <a:t>57</a:t>
            </a:fld>
            <a:endParaRPr lang="en-ZA" dirty="0"/>
          </a:p>
        </p:txBody>
      </p:sp>
    </p:spTree>
    <p:extLst>
      <p:ext uri="{BB962C8B-B14F-4D97-AF65-F5344CB8AC3E}">
        <p14:creationId xmlns:p14="http://schemas.microsoft.com/office/powerpoint/2010/main" xmlns="" val="3659533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5ABD1E-08ED-4223-9BAA-C6471F8EBB32}" type="slidenum">
              <a:rPr lang="en-ZA" smtClean="0"/>
              <a:pPr>
                <a:defRPr/>
              </a:pPr>
              <a:t>58</a:t>
            </a:fld>
            <a:endParaRPr lang="en-ZA" dirty="0"/>
          </a:p>
        </p:txBody>
      </p:sp>
    </p:spTree>
    <p:extLst>
      <p:ext uri="{BB962C8B-B14F-4D97-AF65-F5344CB8AC3E}">
        <p14:creationId xmlns:p14="http://schemas.microsoft.com/office/powerpoint/2010/main" xmlns="" val="3659533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5ABD1E-08ED-4223-9BAA-C6471F8EBB32}" type="slidenum">
              <a:rPr lang="en-ZA" smtClean="0"/>
              <a:pPr>
                <a:defRPr/>
              </a:pPr>
              <a:t>59</a:t>
            </a:fld>
            <a:endParaRPr lang="en-ZA" dirty="0"/>
          </a:p>
        </p:txBody>
      </p:sp>
    </p:spTree>
    <p:extLst>
      <p:ext uri="{BB962C8B-B14F-4D97-AF65-F5344CB8AC3E}">
        <p14:creationId xmlns:p14="http://schemas.microsoft.com/office/powerpoint/2010/main" xmlns="" val="3659533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5ABD1E-08ED-4223-9BAA-C6471F8EBB32}" type="slidenum">
              <a:rPr lang="en-ZA" smtClean="0"/>
              <a:pPr>
                <a:defRPr/>
              </a:pPr>
              <a:t>60</a:t>
            </a:fld>
            <a:endParaRPr lang="en-ZA" dirty="0"/>
          </a:p>
        </p:txBody>
      </p:sp>
    </p:spTree>
    <p:extLst>
      <p:ext uri="{BB962C8B-B14F-4D97-AF65-F5344CB8AC3E}">
        <p14:creationId xmlns:p14="http://schemas.microsoft.com/office/powerpoint/2010/main" xmlns="" val="3659533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5ABD1E-08ED-4223-9BAA-C6471F8EBB32}" type="slidenum">
              <a:rPr lang="en-ZA" smtClean="0"/>
              <a:pPr>
                <a:defRPr/>
              </a:pPr>
              <a:t>61</a:t>
            </a:fld>
            <a:endParaRPr lang="en-ZA" dirty="0"/>
          </a:p>
        </p:txBody>
      </p:sp>
    </p:spTree>
    <p:extLst>
      <p:ext uri="{BB962C8B-B14F-4D97-AF65-F5344CB8AC3E}">
        <p14:creationId xmlns:p14="http://schemas.microsoft.com/office/powerpoint/2010/main" xmlns="" val="3659533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5ABD1E-08ED-4223-9BAA-C6471F8EBB32}" type="slidenum">
              <a:rPr lang="en-ZA" smtClean="0"/>
              <a:pPr>
                <a:defRPr/>
              </a:pPr>
              <a:t>62</a:t>
            </a:fld>
            <a:endParaRPr lang="en-ZA" dirty="0"/>
          </a:p>
        </p:txBody>
      </p:sp>
    </p:spTree>
    <p:extLst>
      <p:ext uri="{BB962C8B-B14F-4D97-AF65-F5344CB8AC3E}">
        <p14:creationId xmlns:p14="http://schemas.microsoft.com/office/powerpoint/2010/main" xmlns="" val="3659533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B15DB95-5479-4A05-AD31-E5B98E3D8500}" type="slidenum">
              <a:rPr lang="en-ZA" smtClean="0"/>
              <a:pPr/>
              <a:t>5</a:t>
            </a:fld>
            <a:endParaRPr lang="en-ZA" dirty="0"/>
          </a:p>
        </p:txBody>
      </p:sp>
    </p:spTree>
    <p:extLst>
      <p:ext uri="{BB962C8B-B14F-4D97-AF65-F5344CB8AC3E}">
        <p14:creationId xmlns:p14="http://schemas.microsoft.com/office/powerpoint/2010/main" xmlns="" val="3115340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B15DB95-5479-4A05-AD31-E5B98E3D8500}" type="slidenum">
              <a:rPr lang="en-ZA" smtClean="0"/>
              <a:pPr/>
              <a:t>16</a:t>
            </a:fld>
            <a:endParaRPr lang="en-ZA" dirty="0"/>
          </a:p>
        </p:txBody>
      </p:sp>
    </p:spTree>
    <p:extLst>
      <p:ext uri="{BB962C8B-B14F-4D97-AF65-F5344CB8AC3E}">
        <p14:creationId xmlns:p14="http://schemas.microsoft.com/office/powerpoint/2010/main" xmlns="" val="3115340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5ABD1E-08ED-4223-9BAA-C6471F8EBB32}" type="slidenum">
              <a:rPr lang="en-ZA" smtClean="0"/>
              <a:pPr>
                <a:defRPr/>
              </a:pPr>
              <a:t>17</a:t>
            </a:fld>
            <a:endParaRPr lang="en-ZA" dirty="0"/>
          </a:p>
        </p:txBody>
      </p:sp>
    </p:spTree>
    <p:extLst>
      <p:ext uri="{BB962C8B-B14F-4D97-AF65-F5344CB8AC3E}">
        <p14:creationId xmlns:p14="http://schemas.microsoft.com/office/powerpoint/2010/main" xmlns="" val="781589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5ABD1E-08ED-4223-9BAA-C6471F8EBB32}" type="slidenum">
              <a:rPr lang="en-ZA" smtClean="0"/>
              <a:pPr>
                <a:defRPr/>
              </a:pPr>
              <a:t>18</a:t>
            </a:fld>
            <a:endParaRPr lang="en-ZA" dirty="0"/>
          </a:p>
        </p:txBody>
      </p:sp>
    </p:spTree>
    <p:extLst>
      <p:ext uri="{BB962C8B-B14F-4D97-AF65-F5344CB8AC3E}">
        <p14:creationId xmlns:p14="http://schemas.microsoft.com/office/powerpoint/2010/main" xmlns="" val="894881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5ABD1E-08ED-4223-9BAA-C6471F8EBB32}" type="slidenum">
              <a:rPr lang="en-ZA" smtClean="0"/>
              <a:pPr>
                <a:defRPr/>
              </a:pPr>
              <a:t>19</a:t>
            </a:fld>
            <a:endParaRPr lang="en-ZA" dirty="0"/>
          </a:p>
        </p:txBody>
      </p:sp>
    </p:spTree>
    <p:extLst>
      <p:ext uri="{BB962C8B-B14F-4D97-AF65-F5344CB8AC3E}">
        <p14:creationId xmlns:p14="http://schemas.microsoft.com/office/powerpoint/2010/main" xmlns="" val="365953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5ABD1E-08ED-4223-9BAA-C6471F8EBB32}" type="slidenum">
              <a:rPr lang="en-ZA" smtClean="0"/>
              <a:pPr>
                <a:defRPr/>
              </a:pPr>
              <a:t>20</a:t>
            </a:fld>
            <a:endParaRPr lang="en-ZA" dirty="0"/>
          </a:p>
        </p:txBody>
      </p:sp>
    </p:spTree>
    <p:extLst>
      <p:ext uri="{BB962C8B-B14F-4D97-AF65-F5344CB8AC3E}">
        <p14:creationId xmlns:p14="http://schemas.microsoft.com/office/powerpoint/2010/main" xmlns="" val="365953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B15DB95-5479-4A05-AD31-E5B98E3D8500}" type="slidenum">
              <a:rPr lang="en-ZA" smtClean="0"/>
              <a:pPr/>
              <a:t>21</a:t>
            </a:fld>
            <a:endParaRPr lang="en-ZA" dirty="0"/>
          </a:p>
        </p:txBody>
      </p:sp>
    </p:spTree>
    <p:extLst>
      <p:ext uri="{BB962C8B-B14F-4D97-AF65-F5344CB8AC3E}">
        <p14:creationId xmlns:p14="http://schemas.microsoft.com/office/powerpoint/2010/main" xmlns="" val="3115340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18" Type="http://schemas.openxmlformats.org/officeDocument/2006/relationships/tags" Target="../tags/tag91.xml"/><Relationship Id="rId26" Type="http://schemas.openxmlformats.org/officeDocument/2006/relationships/tags" Target="../tags/tag99.xml"/><Relationship Id="rId3" Type="http://schemas.openxmlformats.org/officeDocument/2006/relationships/tags" Target="../tags/tag76.xml"/><Relationship Id="rId21" Type="http://schemas.openxmlformats.org/officeDocument/2006/relationships/tags" Target="../tags/tag94.xml"/><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tags" Target="../tags/tag90.xml"/><Relationship Id="rId25" Type="http://schemas.openxmlformats.org/officeDocument/2006/relationships/tags" Target="../tags/tag98.xml"/><Relationship Id="rId2" Type="http://schemas.openxmlformats.org/officeDocument/2006/relationships/tags" Target="../tags/tag75.xml"/><Relationship Id="rId16" Type="http://schemas.openxmlformats.org/officeDocument/2006/relationships/tags" Target="../tags/tag89.xml"/><Relationship Id="rId20" Type="http://schemas.openxmlformats.org/officeDocument/2006/relationships/tags" Target="../tags/tag93.xml"/><Relationship Id="rId29" Type="http://schemas.openxmlformats.org/officeDocument/2006/relationships/oleObject" Target="../embeddings/oleObject35.bin"/><Relationship Id="rId1" Type="http://schemas.openxmlformats.org/officeDocument/2006/relationships/vmlDrawing" Target="../drawings/vmlDrawing35.vml"/><Relationship Id="rId6" Type="http://schemas.openxmlformats.org/officeDocument/2006/relationships/tags" Target="../tags/tag79.xml"/><Relationship Id="rId11" Type="http://schemas.openxmlformats.org/officeDocument/2006/relationships/tags" Target="../tags/tag84.xml"/><Relationship Id="rId24" Type="http://schemas.openxmlformats.org/officeDocument/2006/relationships/tags" Target="../tags/tag97.xml"/><Relationship Id="rId5" Type="http://schemas.openxmlformats.org/officeDocument/2006/relationships/tags" Target="../tags/tag78.xml"/><Relationship Id="rId15" Type="http://schemas.openxmlformats.org/officeDocument/2006/relationships/tags" Target="../tags/tag88.xml"/><Relationship Id="rId23" Type="http://schemas.openxmlformats.org/officeDocument/2006/relationships/tags" Target="../tags/tag96.xml"/><Relationship Id="rId28" Type="http://schemas.openxmlformats.org/officeDocument/2006/relationships/slideMaster" Target="../slideMasters/slideMaster10.xml"/><Relationship Id="rId10" Type="http://schemas.openxmlformats.org/officeDocument/2006/relationships/tags" Target="../tags/tag83.xml"/><Relationship Id="rId19" Type="http://schemas.openxmlformats.org/officeDocument/2006/relationships/tags" Target="../tags/tag92.xml"/><Relationship Id="rId31" Type="http://schemas.openxmlformats.org/officeDocument/2006/relationships/image" Target="../media/image10.png"/><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 Id="rId22" Type="http://schemas.openxmlformats.org/officeDocument/2006/relationships/tags" Target="../tags/tag95.xml"/><Relationship Id="rId27" Type="http://schemas.openxmlformats.org/officeDocument/2006/relationships/tags" Target="../tags/tag100.xml"/><Relationship Id="rId30" Type="http://schemas.openxmlformats.org/officeDocument/2006/relationships/image" Target="../media/image9.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 Type="http://schemas.openxmlformats.org/officeDocument/2006/relationships/tags" Target="../tags/tag2.xml"/><Relationship Id="rId21" Type="http://schemas.openxmlformats.org/officeDocument/2006/relationships/tags" Target="../tags/tag20.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slideMaster" Target="../slideMasters/slideMaster1.xml"/><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image" Target="../media/image10.png"/><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image" Target="../media/image9.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oleObject" Target="../embeddings/oleObject3.bin"/><Relationship Id="rId7" Type="http://schemas.openxmlformats.org/officeDocument/2006/relationships/image" Target="../media/image18.jpeg"/><Relationship Id="rId2" Type="http://schemas.openxmlformats.org/officeDocument/2006/relationships/slideMaster" Target="../slideMasters/slideMaster2.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3.xml"/><Relationship Id="rId1" Type="http://schemas.openxmlformats.org/officeDocument/2006/relationships/vmlDrawing" Target="../drawings/vmlDrawing38.vml"/><Relationship Id="rId5" Type="http://schemas.openxmlformats.org/officeDocument/2006/relationships/image" Target="../media/image29.png"/><Relationship Id="rId4" Type="http://schemas.openxmlformats.org/officeDocument/2006/relationships/image" Target="../media/image28.jpeg"/></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3.xml"/><Relationship Id="rId1" Type="http://schemas.openxmlformats.org/officeDocument/2006/relationships/vmlDrawing" Target="../drawings/vmlDrawing39.vml"/></Relationships>
</file>

<file path=ppt/slideLayouts/_rels/slideLayout14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3.xml"/><Relationship Id="rId1" Type="http://schemas.openxmlformats.org/officeDocument/2006/relationships/vmlDrawing" Target="../drawings/vmlDrawing40.vml"/></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4.xml"/><Relationship Id="rId1" Type="http://schemas.openxmlformats.org/officeDocument/2006/relationships/vmlDrawing" Target="../drawings/vmlDrawing42.vml"/><Relationship Id="rId5" Type="http://schemas.openxmlformats.org/officeDocument/2006/relationships/image" Target="../media/image29.png"/><Relationship Id="rId4" Type="http://schemas.openxmlformats.org/officeDocument/2006/relationships/image" Target="../media/image28.jpeg"/></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4.xml"/><Relationship Id="rId1" Type="http://schemas.openxmlformats.org/officeDocument/2006/relationships/vmlDrawing" Target="../drawings/vmlDrawing43.v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vmlDrawing" Target="../drawings/vmlDrawing5.v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0.jpeg"/><Relationship Id="rId2" Type="http://schemas.openxmlformats.org/officeDocument/2006/relationships/slideMaster" Target="../slideMasters/slideMaster3.xml"/><Relationship Id="rId1" Type="http://schemas.openxmlformats.org/officeDocument/2006/relationships/vmlDrawing" Target="../drawings/vmlDrawing7.vml"/><Relationship Id="rId6" Type="http://schemas.openxmlformats.org/officeDocument/2006/relationships/image" Target="../media/image17.png"/><Relationship Id="rId5" Type="http://schemas.openxmlformats.org/officeDocument/2006/relationships/image" Target="../media/image15.jpeg"/><Relationship Id="rId4" Type="http://schemas.openxmlformats.org/officeDocument/2006/relationships/oleObject" Target="../embeddings/oleObject7.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vmlDrawing" Target="../drawings/vmlDrawing8.v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9.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0.jpeg"/><Relationship Id="rId2" Type="http://schemas.openxmlformats.org/officeDocument/2006/relationships/slideMaster" Target="../slideMasters/slideMaster4.xml"/><Relationship Id="rId1" Type="http://schemas.openxmlformats.org/officeDocument/2006/relationships/vmlDrawing" Target="../drawings/vmlDrawing11.vml"/><Relationship Id="rId6" Type="http://schemas.openxmlformats.org/officeDocument/2006/relationships/image" Target="../media/image17.png"/><Relationship Id="rId5" Type="http://schemas.openxmlformats.org/officeDocument/2006/relationships/image" Target="../media/image15.jpeg"/><Relationship Id="rId4" Type="http://schemas.openxmlformats.org/officeDocument/2006/relationships/oleObject" Target="../embeddings/oleObject11.bin"/></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4.xml"/><Relationship Id="rId1" Type="http://schemas.openxmlformats.org/officeDocument/2006/relationships/vmlDrawing" Target="../drawings/vmlDrawing12.v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3.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0.jpeg"/><Relationship Id="rId2" Type="http://schemas.openxmlformats.org/officeDocument/2006/relationships/slideMaster" Target="../slideMasters/slideMaster5.xml"/><Relationship Id="rId1" Type="http://schemas.openxmlformats.org/officeDocument/2006/relationships/vmlDrawing" Target="../drawings/vmlDrawing15.vml"/><Relationship Id="rId6" Type="http://schemas.openxmlformats.org/officeDocument/2006/relationships/image" Target="../media/image17.png"/><Relationship Id="rId5" Type="http://schemas.openxmlformats.org/officeDocument/2006/relationships/image" Target="../media/image15.jpeg"/><Relationship Id="rId4" Type="http://schemas.openxmlformats.org/officeDocument/2006/relationships/oleObject" Target="../embeddings/oleObject15.bin"/></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5.xml"/><Relationship Id="rId1" Type="http://schemas.openxmlformats.org/officeDocument/2006/relationships/vmlDrawing" Target="../drawings/vmlDrawing16.v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0.jpeg"/><Relationship Id="rId2" Type="http://schemas.openxmlformats.org/officeDocument/2006/relationships/slideMaster" Target="../slideMasters/slideMaster6.xml"/><Relationship Id="rId1" Type="http://schemas.openxmlformats.org/officeDocument/2006/relationships/vmlDrawing" Target="../drawings/vmlDrawing19.vml"/><Relationship Id="rId6" Type="http://schemas.openxmlformats.org/officeDocument/2006/relationships/image" Target="../media/image17.png"/><Relationship Id="rId5" Type="http://schemas.openxmlformats.org/officeDocument/2006/relationships/image" Target="../media/image15.jpeg"/><Relationship Id="rId4" Type="http://schemas.openxmlformats.org/officeDocument/2006/relationships/oleObject" Target="../embeddings/oleObject19.bin"/></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6.xml"/><Relationship Id="rId1" Type="http://schemas.openxmlformats.org/officeDocument/2006/relationships/vmlDrawing" Target="../drawings/vmlDrawing20.v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1.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0.jpeg"/><Relationship Id="rId2" Type="http://schemas.openxmlformats.org/officeDocument/2006/relationships/slideMaster" Target="../slideMasters/slideMaster7.xml"/><Relationship Id="rId1" Type="http://schemas.openxmlformats.org/officeDocument/2006/relationships/vmlDrawing" Target="../drawings/vmlDrawing23.vml"/><Relationship Id="rId6" Type="http://schemas.openxmlformats.org/officeDocument/2006/relationships/image" Target="../media/image17.png"/><Relationship Id="rId5" Type="http://schemas.openxmlformats.org/officeDocument/2006/relationships/image" Target="../media/image15.jpeg"/><Relationship Id="rId4" Type="http://schemas.openxmlformats.org/officeDocument/2006/relationships/oleObject" Target="../embeddings/oleObject23.bin"/></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7.xml"/><Relationship Id="rId1" Type="http://schemas.openxmlformats.org/officeDocument/2006/relationships/vmlDrawing" Target="../drawings/vmlDrawing24.v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5.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0.jpeg"/><Relationship Id="rId2" Type="http://schemas.openxmlformats.org/officeDocument/2006/relationships/slideMaster" Target="../slideMasters/slideMaster8.xml"/><Relationship Id="rId1" Type="http://schemas.openxmlformats.org/officeDocument/2006/relationships/vmlDrawing" Target="../drawings/vmlDrawing27.vml"/><Relationship Id="rId6" Type="http://schemas.openxmlformats.org/officeDocument/2006/relationships/image" Target="../media/image17.png"/><Relationship Id="rId5" Type="http://schemas.openxmlformats.org/officeDocument/2006/relationships/image" Target="../media/image15.jpeg"/><Relationship Id="rId4" Type="http://schemas.openxmlformats.org/officeDocument/2006/relationships/oleObject" Target="../embeddings/oleObject27.bin"/></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8.xml"/><Relationship Id="rId1" Type="http://schemas.openxmlformats.org/officeDocument/2006/relationships/vmlDrawing" Target="../drawings/vmlDrawing28.v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9.xml"/><Relationship Id="rId1" Type="http://schemas.openxmlformats.org/officeDocument/2006/relationships/vmlDrawing" Target="../drawings/vmlDrawing29.vml"/><Relationship Id="rId4" Type="http://schemas.openxmlformats.org/officeDocument/2006/relationships/oleObject" Target="../embeddings/oleObject29.bin"/></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0.jpeg"/><Relationship Id="rId2" Type="http://schemas.openxmlformats.org/officeDocument/2006/relationships/slideMaster" Target="../slideMasters/slideMaster9.xml"/><Relationship Id="rId1" Type="http://schemas.openxmlformats.org/officeDocument/2006/relationships/vmlDrawing" Target="../drawings/vmlDrawing31.vml"/><Relationship Id="rId6" Type="http://schemas.openxmlformats.org/officeDocument/2006/relationships/image" Target="../media/image17.png"/><Relationship Id="rId5" Type="http://schemas.openxmlformats.org/officeDocument/2006/relationships/image" Target="../media/image15.jpeg"/><Relationship Id="rId4" Type="http://schemas.openxmlformats.org/officeDocument/2006/relationships/oleObject" Target="../embeddings/oleObject31.bin"/></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9.xml"/><Relationship Id="rId1" Type="http://schemas.openxmlformats.org/officeDocument/2006/relationships/vmlDrawing" Target="../drawings/vmlDrawing32.v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3.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xmlns=""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dirty="0"/>
          </a:p>
        </p:txBody>
      </p:sp>
    </p:spTree>
    <p:extLst>
      <p:ext uri="{BB962C8B-B14F-4D97-AF65-F5344CB8AC3E}">
        <p14:creationId xmlns:p14="http://schemas.microsoft.com/office/powerpoint/2010/main" xmlns="" val="666683780"/>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7" name="Slide Number Placeholder 6"/>
          <p:cNvSpPr>
            <a:spLocks noGrp="1"/>
          </p:cNvSpPr>
          <p:nvPr>
            <p:ph type="sldNum" sz="quarter" idx="12"/>
          </p:nvPr>
        </p:nvSpPr>
        <p:spPr/>
        <p:txBody>
          <a:bodyPr/>
          <a:lstStyle>
            <a:lvl1pPr>
              <a:defRPr/>
            </a:lvl1pPr>
          </a:lstStyle>
          <a:p>
            <a:pPr>
              <a:defRPr/>
            </a:pPr>
            <a:fld id="{7BA644AE-FD6C-4354-A28D-BC243C7847CB}" type="slidenum">
              <a:rPr lang="en-ZA"/>
              <a:pPr>
                <a:defRPr/>
              </a:pPr>
              <a:t>‹#›</a:t>
            </a:fld>
            <a:endParaRPr lang="en-ZA" dirty="0"/>
          </a:p>
        </p:txBody>
      </p:sp>
    </p:spTree>
    <p:extLst>
      <p:ext uri="{BB962C8B-B14F-4D97-AF65-F5344CB8AC3E}">
        <p14:creationId xmlns:p14="http://schemas.microsoft.com/office/powerpoint/2010/main" xmlns="" val="2873876492"/>
      </p:ext>
    </p:extLst>
  </p:cSld>
  <p:clrMapOvr>
    <a:masterClrMapping/>
  </p:clrMapOvr>
  <p:transition spd="slow">
    <p:fade/>
  </p:transition>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2" indent="0">
              <a:buNone/>
              <a:defRPr sz="2800"/>
            </a:lvl2pPr>
            <a:lvl3pPr marL="914303" indent="0">
              <a:buNone/>
              <a:defRPr sz="2400"/>
            </a:lvl3pPr>
            <a:lvl4pPr marL="1371455" indent="0">
              <a:buNone/>
              <a:defRPr sz="2000"/>
            </a:lvl4pPr>
            <a:lvl5pPr marL="1828606" indent="0">
              <a:buNone/>
              <a:defRPr sz="2000"/>
            </a:lvl5pPr>
            <a:lvl6pPr marL="2285758" indent="0">
              <a:buNone/>
              <a:defRPr sz="2000"/>
            </a:lvl6pPr>
            <a:lvl7pPr marL="2742909" indent="0">
              <a:buNone/>
              <a:defRPr sz="2000"/>
            </a:lvl7pPr>
            <a:lvl8pPr marL="3200061" indent="0">
              <a:buNone/>
              <a:defRPr sz="2000"/>
            </a:lvl8pPr>
            <a:lvl9pPr marL="3657212" indent="0">
              <a:buNone/>
              <a:defRPr sz="2000"/>
            </a:lvl9pPr>
          </a:lstStyle>
          <a:p>
            <a:pPr lvl="0"/>
            <a:r>
              <a:rPr lang="en-US" noProof="0" dirty="0" smtClean="0"/>
              <a:t>Click icon to add picture</a:t>
            </a:r>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7" name="Slide Number Placeholder 6"/>
          <p:cNvSpPr>
            <a:spLocks noGrp="1"/>
          </p:cNvSpPr>
          <p:nvPr>
            <p:ph type="sldNum" sz="quarter" idx="12"/>
          </p:nvPr>
        </p:nvSpPr>
        <p:spPr/>
        <p:txBody>
          <a:bodyPr/>
          <a:lstStyle>
            <a:lvl1pPr>
              <a:defRPr/>
            </a:lvl1pPr>
          </a:lstStyle>
          <a:p>
            <a:pPr>
              <a:defRPr/>
            </a:pPr>
            <a:fld id="{AB415B70-D017-4207-BE36-A35C6712554A}" type="slidenum">
              <a:rPr lang="en-ZA"/>
              <a:pPr>
                <a:defRPr/>
              </a:pPr>
              <a:t>‹#›</a:t>
            </a:fld>
            <a:endParaRPr lang="en-ZA" dirty="0"/>
          </a:p>
        </p:txBody>
      </p:sp>
    </p:spTree>
    <p:extLst>
      <p:ext uri="{BB962C8B-B14F-4D97-AF65-F5344CB8AC3E}">
        <p14:creationId xmlns:p14="http://schemas.microsoft.com/office/powerpoint/2010/main" xmlns="" val="2504247857"/>
      </p:ext>
    </p:extLst>
  </p:cSld>
  <p:clrMapOvr>
    <a:masterClrMapping/>
  </p:clrMapOvr>
  <p:transition spd="slow">
    <p:fade/>
  </p:transition>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52FD4E71-0C16-4E3D-82BE-35254DB99D23}" type="slidenum">
              <a:rPr lang="en-ZA"/>
              <a:pPr>
                <a:defRPr/>
              </a:pPr>
              <a:t>‹#›</a:t>
            </a:fld>
            <a:endParaRPr lang="en-ZA" dirty="0"/>
          </a:p>
        </p:txBody>
      </p:sp>
    </p:spTree>
    <p:extLst>
      <p:ext uri="{BB962C8B-B14F-4D97-AF65-F5344CB8AC3E}">
        <p14:creationId xmlns:p14="http://schemas.microsoft.com/office/powerpoint/2010/main" xmlns="" val="244864752"/>
      </p:ext>
    </p:extLst>
  </p:cSld>
  <p:clrMapOvr>
    <a:masterClrMapping/>
  </p:clrMapOvr>
  <p:transition spd="slow">
    <p:fade/>
  </p:transition>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6"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4"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6715B8AD-4558-4958-818B-BEAD96C3C15B}" type="slidenum">
              <a:rPr lang="en-ZA"/>
              <a:pPr>
                <a:defRPr/>
              </a:pPr>
              <a:t>‹#›</a:t>
            </a:fld>
            <a:endParaRPr lang="en-ZA" dirty="0"/>
          </a:p>
        </p:txBody>
      </p:sp>
    </p:spTree>
    <p:extLst>
      <p:ext uri="{BB962C8B-B14F-4D97-AF65-F5344CB8AC3E}">
        <p14:creationId xmlns:p14="http://schemas.microsoft.com/office/powerpoint/2010/main" xmlns="" val="1448634505"/>
      </p:ext>
    </p:extLst>
  </p:cSld>
  <p:clrMapOvr>
    <a:masterClrMapping/>
  </p:clrMapOvr>
  <p:transition spd="slow">
    <p:fade/>
  </p:transition>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Slide Number Placeholder 4"/>
          <p:cNvSpPr>
            <a:spLocks noGrp="1"/>
          </p:cNvSpPr>
          <p:nvPr>
            <p:ph type="sldNum" sz="quarter" idx="11"/>
          </p:nvPr>
        </p:nvSpPr>
        <p:spPr>
          <a:xfrm>
            <a:off x="3851276" y="6453188"/>
            <a:ext cx="1008063" cy="268287"/>
          </a:xfrm>
        </p:spPr>
        <p:txBody>
          <a:bodyPr/>
          <a:lstStyle>
            <a:lvl1pPr>
              <a:defRPr/>
            </a:lvl1pPr>
          </a:lstStyle>
          <a:p>
            <a:pPr>
              <a:defRPr/>
            </a:pPr>
            <a:fld id="{1DE1901A-5795-494A-8AC8-462401385D35}" type="slidenum">
              <a:rPr lang="en-ZA"/>
              <a:pPr>
                <a:defRPr/>
              </a:pPr>
              <a:t>‹#›</a:t>
            </a:fld>
            <a:endParaRPr lang="en-ZA" dirty="0"/>
          </a:p>
        </p:txBody>
      </p:sp>
    </p:spTree>
    <p:extLst>
      <p:ext uri="{BB962C8B-B14F-4D97-AF65-F5344CB8AC3E}">
        <p14:creationId xmlns:p14="http://schemas.microsoft.com/office/powerpoint/2010/main" xmlns="" val="3734309570"/>
      </p:ext>
    </p:extLst>
  </p:cSld>
  <p:clrMapOvr>
    <a:masterClrMapping/>
  </p:clrMapOvr>
  <p:transition spd="slow">
    <p:fade/>
  </p:transition>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224036" y="163372"/>
            <a:ext cx="6870436" cy="653477"/>
          </a:xfrm>
        </p:spPr>
        <p:txBody>
          <a:bodyPr/>
          <a:lstStyle>
            <a:lvl1pPr>
              <a:defRPr sz="2400" b="0"/>
            </a:lvl1pPr>
          </a:lstStyle>
          <a:p>
            <a:r>
              <a:rPr lang="en-GB" dirty="0" smtClean="0"/>
              <a:t>Click to edit Master title style</a:t>
            </a:r>
            <a:endParaRPr lang="en-GB" dirty="0"/>
          </a:p>
        </p:txBody>
      </p:sp>
      <p:sp>
        <p:nvSpPr>
          <p:cNvPr id="4" name="Rectangle 39"/>
          <p:cNvSpPr>
            <a:spLocks noGrp="1" noChangeArrowheads="1"/>
          </p:cNvSpPr>
          <p:nvPr>
            <p:ph type="sldNum" sz="quarter" idx="11"/>
          </p:nvPr>
        </p:nvSpPr>
        <p:spPr>
          <a:xfrm>
            <a:off x="3924300" y="6453188"/>
            <a:ext cx="935038" cy="268287"/>
          </a:xfrm>
          <a:prstGeom prst="rect">
            <a:avLst/>
          </a:prstGeom>
        </p:spPr>
        <p:txBody>
          <a:bodyPr/>
          <a:lstStyle>
            <a:lvl1pPr>
              <a:defRPr/>
            </a:lvl1pPr>
          </a:lstStyle>
          <a:p>
            <a:pPr>
              <a:defRPr/>
            </a:pPr>
            <a:fld id="{A25FEBE5-1180-4DB5-A5B7-45ABAFC3EFF2}" type="slidenum">
              <a:rPr lang="en-GB" altLang="en-US" smtClean="0">
                <a:solidFill>
                  <a:srgbClr val="003896"/>
                </a:solidFill>
              </a:rPr>
              <a:pPr>
                <a:defRPr/>
              </a:pPr>
              <a:t>‹#›</a:t>
            </a:fld>
            <a:endParaRPr lang="en-GB" altLang="en-US" dirty="0">
              <a:solidFill>
                <a:srgbClr val="003896"/>
              </a:solidFill>
            </a:endParaRPr>
          </a:p>
        </p:txBody>
      </p:sp>
    </p:spTree>
    <p:extLst>
      <p:ext uri="{BB962C8B-B14F-4D97-AF65-F5344CB8AC3E}">
        <p14:creationId xmlns:p14="http://schemas.microsoft.com/office/powerpoint/2010/main" xmlns="" val="121601970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US" noProof="0" smtClean="0"/>
              <a:t>Click to edit Master title style</a:t>
            </a:r>
            <a:endParaRPr lang="en-ZA" noProof="0" smtClean="0"/>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US" noProof="0" smtClean="0"/>
              <a:t>Click to edit Master subtitle style</a:t>
            </a:r>
            <a:endParaRPr lang="en-ZA" noProof="0" smtClean="0"/>
          </a:p>
        </p:txBody>
      </p:sp>
    </p:spTree>
    <p:extLst>
      <p:ext uri="{BB962C8B-B14F-4D97-AF65-F5344CB8AC3E}">
        <p14:creationId xmlns:p14="http://schemas.microsoft.com/office/powerpoint/2010/main" xmlns="" val="3293940780"/>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AAA294FF-9BB9-4EE7-BBDD-374D2EE6265C}" type="slidenum">
              <a:rPr lang="en-ZA"/>
              <a:pPr>
                <a:defRPr/>
              </a:pPr>
              <a:t>‹#›</a:t>
            </a:fld>
            <a:endParaRPr lang="en-ZA" dirty="0"/>
          </a:p>
        </p:txBody>
      </p:sp>
    </p:spTree>
    <p:extLst>
      <p:ext uri="{BB962C8B-B14F-4D97-AF65-F5344CB8AC3E}">
        <p14:creationId xmlns:p14="http://schemas.microsoft.com/office/powerpoint/2010/main" xmlns="" val="4219102101"/>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97FFC21E-2320-4424-B6A0-4F677B21A884}" type="slidenum">
              <a:rPr lang="en-ZA"/>
              <a:pPr>
                <a:defRPr/>
              </a:pPr>
              <a:t>‹#›</a:t>
            </a:fld>
            <a:endParaRPr lang="en-ZA" dirty="0"/>
          </a:p>
        </p:txBody>
      </p:sp>
    </p:spTree>
    <p:extLst>
      <p:ext uri="{BB962C8B-B14F-4D97-AF65-F5344CB8AC3E}">
        <p14:creationId xmlns:p14="http://schemas.microsoft.com/office/powerpoint/2010/main" xmlns="" val="1838263237"/>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7" name="Slide Number Placeholder 6"/>
          <p:cNvSpPr>
            <a:spLocks noGrp="1"/>
          </p:cNvSpPr>
          <p:nvPr>
            <p:ph type="sldNum" sz="quarter" idx="12"/>
          </p:nvPr>
        </p:nvSpPr>
        <p:spPr/>
        <p:txBody>
          <a:bodyPr/>
          <a:lstStyle>
            <a:lvl1pPr>
              <a:defRPr/>
            </a:lvl1pPr>
          </a:lstStyle>
          <a:p>
            <a:pPr>
              <a:defRPr/>
            </a:pPr>
            <a:fld id="{7C8EA7BB-FCF0-4BEA-8D46-B7E251D02D18}" type="slidenum">
              <a:rPr lang="en-ZA"/>
              <a:pPr>
                <a:defRPr/>
              </a:pPr>
              <a:t>‹#›</a:t>
            </a:fld>
            <a:endParaRPr lang="en-ZA" dirty="0"/>
          </a:p>
        </p:txBody>
      </p:sp>
    </p:spTree>
    <p:extLst>
      <p:ext uri="{BB962C8B-B14F-4D97-AF65-F5344CB8AC3E}">
        <p14:creationId xmlns:p14="http://schemas.microsoft.com/office/powerpoint/2010/main" xmlns="" val="372438237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dirty="0"/>
          </a:p>
        </p:txBody>
      </p:sp>
    </p:spTree>
    <p:extLst>
      <p:ext uri="{BB962C8B-B14F-4D97-AF65-F5344CB8AC3E}">
        <p14:creationId xmlns:p14="http://schemas.microsoft.com/office/powerpoint/2010/main" xmlns="" val="1672191900"/>
      </p:ext>
    </p:extLst>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dirty="0"/>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9" name="Slide Number Placeholder 8"/>
          <p:cNvSpPr>
            <a:spLocks noGrp="1"/>
          </p:cNvSpPr>
          <p:nvPr>
            <p:ph type="sldNum" sz="quarter" idx="12"/>
          </p:nvPr>
        </p:nvSpPr>
        <p:spPr/>
        <p:txBody>
          <a:bodyPr/>
          <a:lstStyle>
            <a:lvl1pPr>
              <a:defRPr/>
            </a:lvl1pPr>
          </a:lstStyle>
          <a:p>
            <a:pPr>
              <a:defRPr/>
            </a:pPr>
            <a:fld id="{B7980BA3-F13E-47A3-9EB1-A51AA6588BB2}" type="slidenum">
              <a:rPr lang="en-ZA"/>
              <a:pPr>
                <a:defRPr/>
              </a:pPr>
              <a:t>‹#›</a:t>
            </a:fld>
            <a:endParaRPr lang="en-ZA" dirty="0"/>
          </a:p>
        </p:txBody>
      </p:sp>
    </p:spTree>
    <p:extLst>
      <p:ext uri="{BB962C8B-B14F-4D97-AF65-F5344CB8AC3E}">
        <p14:creationId xmlns:p14="http://schemas.microsoft.com/office/powerpoint/2010/main" xmlns="" val="3726118367"/>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5" name="Slide Number Placeholder 4"/>
          <p:cNvSpPr>
            <a:spLocks noGrp="1"/>
          </p:cNvSpPr>
          <p:nvPr>
            <p:ph type="sldNum" sz="quarter" idx="12"/>
          </p:nvPr>
        </p:nvSpPr>
        <p:spPr/>
        <p:txBody>
          <a:bodyPr/>
          <a:lstStyle>
            <a:lvl1pPr>
              <a:defRPr/>
            </a:lvl1pPr>
          </a:lstStyle>
          <a:p>
            <a:pPr>
              <a:defRPr/>
            </a:pPr>
            <a:fld id="{8ACBAF20-F498-4F11-9A8E-2C86028BD176}" type="slidenum">
              <a:rPr lang="en-ZA"/>
              <a:pPr>
                <a:defRPr/>
              </a:pPr>
              <a:t>‹#›</a:t>
            </a:fld>
            <a:endParaRPr lang="en-ZA" dirty="0"/>
          </a:p>
        </p:txBody>
      </p:sp>
    </p:spTree>
    <p:extLst>
      <p:ext uri="{BB962C8B-B14F-4D97-AF65-F5344CB8AC3E}">
        <p14:creationId xmlns:p14="http://schemas.microsoft.com/office/powerpoint/2010/main" xmlns="" val="4091182474"/>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4" name="Slide Number Placeholder 3"/>
          <p:cNvSpPr>
            <a:spLocks noGrp="1"/>
          </p:cNvSpPr>
          <p:nvPr>
            <p:ph type="sldNum" sz="quarter" idx="12"/>
          </p:nvPr>
        </p:nvSpPr>
        <p:spPr/>
        <p:txBody>
          <a:bodyPr/>
          <a:lstStyle>
            <a:lvl1pPr>
              <a:defRPr/>
            </a:lvl1pPr>
          </a:lstStyle>
          <a:p>
            <a:pPr>
              <a:defRPr/>
            </a:pPr>
            <a:fld id="{134F8A8A-58B4-41F6-8395-DC3686EAC8C1}" type="slidenum">
              <a:rPr lang="en-ZA"/>
              <a:pPr>
                <a:defRPr/>
              </a:pPr>
              <a:t>‹#›</a:t>
            </a:fld>
            <a:endParaRPr lang="en-ZA" dirty="0"/>
          </a:p>
        </p:txBody>
      </p:sp>
    </p:spTree>
    <p:extLst>
      <p:ext uri="{BB962C8B-B14F-4D97-AF65-F5344CB8AC3E}">
        <p14:creationId xmlns:p14="http://schemas.microsoft.com/office/powerpoint/2010/main" xmlns="" val="633899625"/>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7" name="Slide Number Placeholder 6"/>
          <p:cNvSpPr>
            <a:spLocks noGrp="1"/>
          </p:cNvSpPr>
          <p:nvPr>
            <p:ph type="sldNum" sz="quarter" idx="12"/>
          </p:nvPr>
        </p:nvSpPr>
        <p:spPr/>
        <p:txBody>
          <a:bodyPr/>
          <a:lstStyle>
            <a:lvl1pPr>
              <a:defRPr/>
            </a:lvl1pPr>
          </a:lstStyle>
          <a:p>
            <a:pPr>
              <a:defRPr/>
            </a:pPr>
            <a:fld id="{58D23F8A-D13E-436D-B166-F51F3F2B72A3}" type="slidenum">
              <a:rPr lang="en-ZA"/>
              <a:pPr>
                <a:defRPr/>
              </a:pPr>
              <a:t>‹#›</a:t>
            </a:fld>
            <a:endParaRPr lang="en-ZA" dirty="0"/>
          </a:p>
        </p:txBody>
      </p:sp>
    </p:spTree>
    <p:extLst>
      <p:ext uri="{BB962C8B-B14F-4D97-AF65-F5344CB8AC3E}">
        <p14:creationId xmlns:p14="http://schemas.microsoft.com/office/powerpoint/2010/main" xmlns="" val="804870405"/>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7" name="Slide Number Placeholder 6"/>
          <p:cNvSpPr>
            <a:spLocks noGrp="1"/>
          </p:cNvSpPr>
          <p:nvPr>
            <p:ph type="sldNum" sz="quarter" idx="12"/>
          </p:nvPr>
        </p:nvSpPr>
        <p:spPr/>
        <p:txBody>
          <a:bodyPr/>
          <a:lstStyle>
            <a:lvl1pPr>
              <a:defRPr/>
            </a:lvl1pPr>
          </a:lstStyle>
          <a:p>
            <a:pPr>
              <a:defRPr/>
            </a:pPr>
            <a:fld id="{6A73705E-2176-4075-98D4-84D3783F0457}" type="slidenum">
              <a:rPr lang="en-ZA"/>
              <a:pPr>
                <a:defRPr/>
              </a:pPr>
              <a:t>‹#›</a:t>
            </a:fld>
            <a:endParaRPr lang="en-ZA" dirty="0"/>
          </a:p>
        </p:txBody>
      </p:sp>
    </p:spTree>
    <p:extLst>
      <p:ext uri="{BB962C8B-B14F-4D97-AF65-F5344CB8AC3E}">
        <p14:creationId xmlns:p14="http://schemas.microsoft.com/office/powerpoint/2010/main" xmlns="" val="2826316643"/>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DF7F98D4-4229-444F-964B-26B09C4B281D}" type="slidenum">
              <a:rPr lang="en-ZA"/>
              <a:pPr>
                <a:defRPr/>
              </a:pPr>
              <a:t>‹#›</a:t>
            </a:fld>
            <a:endParaRPr lang="en-ZA" dirty="0"/>
          </a:p>
        </p:txBody>
      </p:sp>
    </p:spTree>
    <p:extLst>
      <p:ext uri="{BB962C8B-B14F-4D97-AF65-F5344CB8AC3E}">
        <p14:creationId xmlns:p14="http://schemas.microsoft.com/office/powerpoint/2010/main" xmlns="" val="3468227842"/>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5C8FA62C-F830-46AA-9F5D-2A77E5A02EB2}" type="slidenum">
              <a:rPr lang="en-ZA"/>
              <a:pPr>
                <a:defRPr/>
              </a:pPr>
              <a:t>‹#›</a:t>
            </a:fld>
            <a:endParaRPr lang="en-ZA" dirty="0"/>
          </a:p>
        </p:txBody>
      </p:sp>
    </p:spTree>
    <p:extLst>
      <p:ext uri="{BB962C8B-B14F-4D97-AF65-F5344CB8AC3E}">
        <p14:creationId xmlns:p14="http://schemas.microsoft.com/office/powerpoint/2010/main" xmlns="" val="1618079158"/>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76331048-D90A-430E-96B1-6DB480279ED2}" type="slidenum">
              <a:rPr lang="en-ZA"/>
              <a:pPr>
                <a:defRPr/>
              </a:pPr>
              <a:t>‹#›</a:t>
            </a:fld>
            <a:endParaRPr lang="en-ZA" dirty="0"/>
          </a:p>
        </p:txBody>
      </p:sp>
    </p:spTree>
    <p:extLst>
      <p:ext uri="{BB962C8B-B14F-4D97-AF65-F5344CB8AC3E}">
        <p14:creationId xmlns:p14="http://schemas.microsoft.com/office/powerpoint/2010/main" xmlns="" val="1718955589"/>
      </p:ext>
    </p:extLst>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userDrawn="1">
  <p:cSld name="Title and Text">
    <p:spTree>
      <p:nvGrpSpPr>
        <p:cNvPr id="1" name=""/>
        <p:cNvGrpSpPr/>
        <p:nvPr/>
      </p:nvGrpSpPr>
      <p:grpSpPr>
        <a:xfrm>
          <a:off x="0" y="0"/>
          <a:ext cx="0" cy="0"/>
          <a:chOff x="0" y="0"/>
          <a:chExt cx="0" cy="0"/>
        </a:xfrm>
      </p:grpSpPr>
      <p:graphicFrame>
        <p:nvGraphicFramePr>
          <p:cNvPr id="4" name="Rectangle 143" hidden="1"/>
          <p:cNvGraphicFramePr>
            <a:graphicFrameLocks/>
          </p:cNvGraphicFramePr>
          <p:nvPr>
            <p:extLst/>
          </p:nvPr>
        </p:nvGraphicFramePr>
        <p:xfrm>
          <a:off x="12" y="11"/>
          <a:ext cx="155581" cy="155590"/>
        </p:xfrm>
        <a:graphic>
          <a:graphicData uri="http://schemas.openxmlformats.org/presentationml/2006/ole">
            <p:oleObj spid="_x0000_s150684" name="think-cell Slide" r:id="rId29" imgW="0" imgH="0" progId="">
              <p:embed/>
            </p:oleObj>
          </a:graphicData>
        </a:graphic>
      </p:graphicFrame>
      <p:pic>
        <p:nvPicPr>
          <p:cNvPr id="6" name="Picture 142"/>
          <p:cNvPicPr>
            <a:picLocks noChangeArrowheads="1"/>
          </p:cNvPicPr>
          <p:nvPr>
            <p:custDataLst>
              <p:tags r:id="rId2"/>
            </p:custDataLst>
          </p:nvPr>
        </p:nvPicPr>
        <p:blipFill>
          <a:blip r:embed="rId30" cstate="print">
            <a:extLst>
              <a:ext uri="{28A0092B-C50C-407E-A947-70E740481C1C}">
                <a14:useLocalDpi xmlns:a14="http://schemas.microsoft.com/office/drawing/2010/main" xmlns=""/>
              </a:ext>
            </a:extLst>
          </a:blip>
          <a:srcRect/>
          <a:stretch>
            <a:fillRect/>
          </a:stretch>
        </p:blipFill>
        <p:spPr bwMode="auto">
          <a:xfrm>
            <a:off x="11" y="12"/>
            <a:ext cx="7439861" cy="950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7" name="McK 2. Unit of measure" hidden="1"/>
          <p:cNvSpPr txBox="1">
            <a:spLocks noChangeArrowheads="1"/>
          </p:cNvSpPr>
          <p:nvPr>
            <p:custDataLst>
              <p:tags r:id="rId3"/>
            </p:custDataLst>
          </p:nvPr>
        </p:nvSpPr>
        <p:spPr bwMode="auto">
          <a:xfrm>
            <a:off x="196042" y="994220"/>
            <a:ext cx="6845543" cy="239608"/>
          </a:xfrm>
          <a:prstGeom prst="rect">
            <a:avLst/>
          </a:prstGeom>
          <a:noFill/>
          <a:ln>
            <a:noFill/>
          </a:ln>
          <a:effectLst/>
          <a:extLst/>
        </p:spPr>
        <p:txBody>
          <a:bodyPr lIns="0" tIns="0" rIns="0" bIns="0"/>
          <a:lstStyle>
            <a:lvl1pPr defTabSz="895350">
              <a:defRPr>
                <a:solidFill>
                  <a:schemeClr val="tx1"/>
                </a:solidFill>
                <a:latin typeface="Arial" charset="0"/>
                <a:cs typeface="Arial" charset="0"/>
              </a:defRPr>
            </a:lvl1pPr>
            <a:lvl2pPr marL="447675" defTabSz="895350">
              <a:defRPr>
                <a:solidFill>
                  <a:schemeClr val="tx1"/>
                </a:solidFill>
                <a:latin typeface="Arial" charset="0"/>
                <a:cs typeface="Arial" charset="0"/>
              </a:defRPr>
            </a:lvl2pPr>
            <a:lvl3pPr marL="895350" defTabSz="895350">
              <a:defRPr>
                <a:solidFill>
                  <a:schemeClr val="tx1"/>
                </a:solidFill>
                <a:latin typeface="Arial" charset="0"/>
                <a:cs typeface="Arial" charset="0"/>
              </a:defRPr>
            </a:lvl3pPr>
            <a:lvl4pPr marL="1344613" defTabSz="895350">
              <a:defRPr>
                <a:solidFill>
                  <a:schemeClr val="tx1"/>
                </a:solidFill>
                <a:latin typeface="Arial" charset="0"/>
                <a:cs typeface="Arial" charset="0"/>
              </a:defRPr>
            </a:lvl4pPr>
            <a:lvl5pPr marL="1792288" defTabSz="895350">
              <a:defRPr>
                <a:solidFill>
                  <a:schemeClr val="tx1"/>
                </a:solidFill>
                <a:latin typeface="Arial" charset="0"/>
                <a:cs typeface="Arial" charset="0"/>
              </a:defRPr>
            </a:lvl5pPr>
            <a:lvl6pPr marL="2249488" defTabSz="895350" fontAlgn="base">
              <a:spcBef>
                <a:spcPct val="0"/>
              </a:spcBef>
              <a:spcAft>
                <a:spcPct val="0"/>
              </a:spcAft>
              <a:defRPr>
                <a:solidFill>
                  <a:schemeClr val="tx1"/>
                </a:solidFill>
                <a:latin typeface="Arial" charset="0"/>
                <a:cs typeface="Arial" charset="0"/>
              </a:defRPr>
            </a:lvl6pPr>
            <a:lvl7pPr marL="2706688" defTabSz="895350" fontAlgn="base">
              <a:spcBef>
                <a:spcPct val="0"/>
              </a:spcBef>
              <a:spcAft>
                <a:spcPct val="0"/>
              </a:spcAft>
              <a:defRPr>
                <a:solidFill>
                  <a:schemeClr val="tx1"/>
                </a:solidFill>
                <a:latin typeface="Arial" charset="0"/>
                <a:cs typeface="Arial" charset="0"/>
              </a:defRPr>
            </a:lvl7pPr>
            <a:lvl8pPr marL="3163888" defTabSz="895350" fontAlgn="base">
              <a:spcBef>
                <a:spcPct val="0"/>
              </a:spcBef>
              <a:spcAft>
                <a:spcPct val="0"/>
              </a:spcAft>
              <a:defRPr>
                <a:solidFill>
                  <a:schemeClr val="tx1"/>
                </a:solidFill>
                <a:latin typeface="Arial" charset="0"/>
                <a:cs typeface="Arial" charset="0"/>
              </a:defRPr>
            </a:lvl8pPr>
            <a:lvl9pPr marL="3621088" defTabSz="895350" fontAlgn="base">
              <a:spcBef>
                <a:spcPct val="0"/>
              </a:spcBef>
              <a:spcAft>
                <a:spcPct val="0"/>
              </a:spcAft>
              <a:defRPr>
                <a:solidFill>
                  <a:schemeClr val="tx1"/>
                </a:solidFill>
                <a:latin typeface="Arial" charset="0"/>
                <a:cs typeface="Arial" charset="0"/>
              </a:defRPr>
            </a:lvl9pPr>
          </a:lstStyle>
          <a:p>
            <a:pPr>
              <a:defRPr/>
            </a:pPr>
            <a:r>
              <a:rPr lang="en-GB" sz="1600" b="1" dirty="0" smtClean="0">
                <a:solidFill>
                  <a:srgbClr val="808080"/>
                </a:solidFill>
              </a:rPr>
              <a:t>Unit of measure</a:t>
            </a:r>
          </a:p>
        </p:txBody>
      </p:sp>
      <p:grpSp>
        <p:nvGrpSpPr>
          <p:cNvPr id="8" name="McK Slide Elements"/>
          <p:cNvGrpSpPr>
            <a:grpSpLocks/>
          </p:cNvGrpSpPr>
          <p:nvPr userDrawn="1"/>
        </p:nvGrpSpPr>
        <p:grpSpPr bwMode="auto">
          <a:xfrm>
            <a:off x="196042" y="6099127"/>
            <a:ext cx="6845543" cy="342297"/>
            <a:chOff x="126" y="3920"/>
            <a:chExt cx="4400" cy="220"/>
          </a:xfrm>
        </p:grpSpPr>
        <p:sp>
          <p:nvSpPr>
            <p:cNvPr id="9" name="McK 3. Footnote" hidden="1"/>
            <p:cNvSpPr txBox="1">
              <a:spLocks noChangeArrowheads="1"/>
            </p:cNvSpPr>
            <p:nvPr userDrawn="1"/>
          </p:nvSpPr>
          <p:spPr bwMode="auto">
            <a:xfrm>
              <a:off x="126" y="3920"/>
              <a:ext cx="4400" cy="96"/>
            </a:xfrm>
            <a:prstGeom prst="rect">
              <a:avLst/>
            </a:prstGeom>
            <a:noFill/>
            <a:ln>
              <a:noFill/>
            </a:ln>
            <a:effectLst/>
            <a:extLst/>
          </p:spPr>
          <p:txBody>
            <a:bodyPr lIns="0" tIns="0" rIns="0" bIns="0" anchor="b"/>
            <a:lstStyle>
              <a:lvl1pPr marL="104775" indent="-104775" defTabSz="895350">
                <a:defRPr>
                  <a:solidFill>
                    <a:schemeClr val="tx1"/>
                  </a:solidFill>
                  <a:latin typeface="Arial" charset="0"/>
                  <a:cs typeface="Arial" charset="0"/>
                </a:defRPr>
              </a:lvl1pPr>
              <a:lvl2pPr marL="1031875" defTabSz="895350">
                <a:defRPr>
                  <a:solidFill>
                    <a:schemeClr val="tx1"/>
                  </a:solidFill>
                  <a:latin typeface="Arial" charset="0"/>
                  <a:cs typeface="Arial" charset="0"/>
                </a:defRPr>
              </a:lvl2pPr>
              <a:lvl3pPr marL="1217613" defTabSz="895350">
                <a:defRPr>
                  <a:solidFill>
                    <a:schemeClr val="tx1"/>
                  </a:solidFill>
                  <a:latin typeface="Arial" charset="0"/>
                  <a:cs typeface="Arial" charset="0"/>
                </a:defRPr>
              </a:lvl3pPr>
              <a:lvl4pPr marL="1404938" defTabSz="895350">
                <a:defRPr>
                  <a:solidFill>
                    <a:schemeClr val="tx1"/>
                  </a:solidFill>
                  <a:latin typeface="Arial" charset="0"/>
                  <a:cs typeface="Arial" charset="0"/>
                </a:defRPr>
              </a:lvl4pPr>
              <a:lvl5pPr marL="1792288" defTabSz="895350">
                <a:defRPr>
                  <a:solidFill>
                    <a:schemeClr val="tx1"/>
                  </a:solidFill>
                  <a:latin typeface="Arial" charset="0"/>
                  <a:cs typeface="Arial" charset="0"/>
                </a:defRPr>
              </a:lvl5pPr>
              <a:lvl6pPr marL="2249488" defTabSz="895350" fontAlgn="base">
                <a:spcBef>
                  <a:spcPct val="0"/>
                </a:spcBef>
                <a:spcAft>
                  <a:spcPct val="0"/>
                </a:spcAft>
                <a:defRPr>
                  <a:solidFill>
                    <a:schemeClr val="tx1"/>
                  </a:solidFill>
                  <a:latin typeface="Arial" charset="0"/>
                  <a:cs typeface="Arial" charset="0"/>
                </a:defRPr>
              </a:lvl6pPr>
              <a:lvl7pPr marL="2706688" defTabSz="895350" fontAlgn="base">
                <a:spcBef>
                  <a:spcPct val="0"/>
                </a:spcBef>
                <a:spcAft>
                  <a:spcPct val="0"/>
                </a:spcAft>
                <a:defRPr>
                  <a:solidFill>
                    <a:schemeClr val="tx1"/>
                  </a:solidFill>
                  <a:latin typeface="Arial" charset="0"/>
                  <a:cs typeface="Arial" charset="0"/>
                </a:defRPr>
              </a:lvl7pPr>
              <a:lvl8pPr marL="3163888" defTabSz="895350" fontAlgn="base">
                <a:spcBef>
                  <a:spcPct val="0"/>
                </a:spcBef>
                <a:spcAft>
                  <a:spcPct val="0"/>
                </a:spcAft>
                <a:defRPr>
                  <a:solidFill>
                    <a:schemeClr val="tx1"/>
                  </a:solidFill>
                  <a:latin typeface="Arial" charset="0"/>
                  <a:cs typeface="Arial" charset="0"/>
                </a:defRPr>
              </a:lvl8pPr>
              <a:lvl9pPr marL="3621088" defTabSz="895350" fontAlgn="base">
                <a:spcBef>
                  <a:spcPct val="0"/>
                </a:spcBef>
                <a:spcAft>
                  <a:spcPct val="0"/>
                </a:spcAft>
                <a:defRPr>
                  <a:solidFill>
                    <a:schemeClr val="tx1"/>
                  </a:solidFill>
                  <a:latin typeface="Arial" charset="0"/>
                  <a:cs typeface="Arial" charset="0"/>
                </a:defRPr>
              </a:lvl9pPr>
            </a:lstStyle>
            <a:p>
              <a:pPr>
                <a:defRPr/>
              </a:pPr>
              <a:r>
                <a:rPr lang="en-GB" sz="1000" dirty="0" smtClean="0">
                  <a:solidFill>
                    <a:srgbClr val="003896"/>
                  </a:solidFill>
                </a:rPr>
                <a:t>1 Footnote</a:t>
              </a:r>
            </a:p>
          </p:txBody>
        </p:sp>
        <p:sp>
          <p:nvSpPr>
            <p:cNvPr id="10" name="McK 4. Source" hidden="1"/>
            <p:cNvSpPr>
              <a:spLocks noChangeArrowheads="1"/>
            </p:cNvSpPr>
            <p:nvPr userDrawn="1"/>
          </p:nvSpPr>
          <p:spPr bwMode="auto">
            <a:xfrm>
              <a:off x="126" y="4044"/>
              <a:ext cx="4400"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609600" indent="-60960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1pPr>
              <a:lvl2pPr marL="742950" indent="-28575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2pPr>
              <a:lvl3pPr marL="1143000" indent="-22860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3pPr>
              <a:lvl4pPr marL="1600200" indent="-22860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4pPr>
              <a:lvl5pPr marL="2057400" indent="-22860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5pPr>
              <a:lvl6pPr marL="2514600" indent="-228600" defTabSz="895350" eaLnBrk="0" fontAlgn="base" hangingPunct="0">
                <a:spcBef>
                  <a:spcPct val="0"/>
                </a:spcBef>
                <a:spcAft>
                  <a:spcPct val="0"/>
                </a:spcAft>
                <a:tabLst>
                  <a:tab pos="612775" algn="l"/>
                </a:tabLst>
                <a:defRPr sz="800">
                  <a:solidFill>
                    <a:schemeClr val="tx1"/>
                  </a:solidFill>
                  <a:latin typeface="Arial" panose="020B0604020202020204" pitchFamily="34" charset="0"/>
                  <a:cs typeface="Arial" panose="020B0604020202020204" pitchFamily="34" charset="0"/>
                </a:defRPr>
              </a:lvl6pPr>
              <a:lvl7pPr marL="2971800" indent="-228600" defTabSz="895350" eaLnBrk="0" fontAlgn="base" hangingPunct="0">
                <a:spcBef>
                  <a:spcPct val="0"/>
                </a:spcBef>
                <a:spcAft>
                  <a:spcPct val="0"/>
                </a:spcAft>
                <a:tabLst>
                  <a:tab pos="612775" algn="l"/>
                </a:tabLst>
                <a:defRPr sz="800">
                  <a:solidFill>
                    <a:schemeClr val="tx1"/>
                  </a:solidFill>
                  <a:latin typeface="Arial" panose="020B0604020202020204" pitchFamily="34" charset="0"/>
                  <a:cs typeface="Arial" panose="020B0604020202020204" pitchFamily="34" charset="0"/>
                </a:defRPr>
              </a:lvl7pPr>
              <a:lvl8pPr marL="3429000" indent="-228600" defTabSz="895350" eaLnBrk="0" fontAlgn="base" hangingPunct="0">
                <a:spcBef>
                  <a:spcPct val="0"/>
                </a:spcBef>
                <a:spcAft>
                  <a:spcPct val="0"/>
                </a:spcAft>
                <a:tabLst>
                  <a:tab pos="612775" algn="l"/>
                </a:tabLst>
                <a:defRPr sz="800">
                  <a:solidFill>
                    <a:schemeClr val="tx1"/>
                  </a:solidFill>
                  <a:latin typeface="Arial" panose="020B0604020202020204" pitchFamily="34" charset="0"/>
                  <a:cs typeface="Arial" panose="020B0604020202020204" pitchFamily="34" charset="0"/>
                </a:defRPr>
              </a:lvl8pPr>
              <a:lvl9pPr marL="3886200" indent="-228600" defTabSz="895350" eaLnBrk="0" fontAlgn="base" hangingPunct="0">
                <a:spcBef>
                  <a:spcPct val="0"/>
                </a:spcBef>
                <a:spcAft>
                  <a:spcPct val="0"/>
                </a:spcAft>
                <a:tabLst>
                  <a:tab pos="612775" algn="l"/>
                </a:tabLs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000" dirty="0" smtClean="0">
                  <a:solidFill>
                    <a:srgbClr val="003896"/>
                  </a:solidFill>
                </a:rPr>
                <a:t>SOURCE: Source</a:t>
              </a:r>
            </a:p>
          </p:txBody>
        </p:sp>
      </p:grpSp>
      <p:grpSp>
        <p:nvGrpSpPr>
          <p:cNvPr id="11" name="LegendBoxes" hidden="1"/>
          <p:cNvGrpSpPr>
            <a:grpSpLocks/>
          </p:cNvGrpSpPr>
          <p:nvPr>
            <p:custDataLst>
              <p:tags r:id="rId4"/>
            </p:custDataLst>
          </p:nvPr>
        </p:nvGrpSpPr>
        <p:grpSpPr bwMode="auto">
          <a:xfrm>
            <a:off x="7833486" y="989552"/>
            <a:ext cx="855692" cy="966213"/>
            <a:chOff x="3394" y="516"/>
            <a:chExt cx="550" cy="621"/>
          </a:xfrm>
        </p:grpSpPr>
        <p:sp>
          <p:nvSpPr>
            <p:cNvPr id="12"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13"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14"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15"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16" name="Legend1" hidden="1"/>
            <p:cNvSpPr>
              <a:spLocks noChangeArrowheads="1"/>
            </p:cNvSpPr>
            <p:nvPr userDrawn="1"/>
          </p:nvSpPr>
          <p:spPr bwMode="auto">
            <a:xfrm>
              <a:off x="3554" y="516"/>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Legend1</a:t>
              </a:r>
            </a:p>
          </p:txBody>
        </p:sp>
        <p:sp>
          <p:nvSpPr>
            <p:cNvPr id="17" name="Legend2" hidden="1"/>
            <p:cNvSpPr>
              <a:spLocks noChangeArrowheads="1"/>
            </p:cNvSpPr>
            <p:nvPr userDrawn="1"/>
          </p:nvSpPr>
          <p:spPr bwMode="auto">
            <a:xfrm>
              <a:off x="3554" y="681"/>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Legend2</a:t>
              </a:r>
            </a:p>
          </p:txBody>
        </p:sp>
        <p:sp>
          <p:nvSpPr>
            <p:cNvPr id="18" name="Legend3" hidden="1"/>
            <p:cNvSpPr>
              <a:spLocks noChangeArrowheads="1"/>
            </p:cNvSpPr>
            <p:nvPr userDrawn="1"/>
          </p:nvSpPr>
          <p:spPr bwMode="auto">
            <a:xfrm>
              <a:off x="3554" y="846"/>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Legend3</a:t>
              </a:r>
            </a:p>
          </p:txBody>
        </p:sp>
        <p:sp>
          <p:nvSpPr>
            <p:cNvPr id="19" name="Legend4" hidden="1"/>
            <p:cNvSpPr>
              <a:spLocks noChangeArrowheads="1"/>
            </p:cNvSpPr>
            <p:nvPr userDrawn="1"/>
          </p:nvSpPr>
          <p:spPr bwMode="auto">
            <a:xfrm>
              <a:off x="3554" y="1016"/>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Legend4</a:t>
              </a:r>
            </a:p>
          </p:txBody>
        </p:sp>
      </p:grpSp>
      <p:grpSp>
        <p:nvGrpSpPr>
          <p:cNvPr id="20" name="LegendLines" hidden="1"/>
          <p:cNvGrpSpPr>
            <a:grpSpLocks/>
          </p:cNvGrpSpPr>
          <p:nvPr>
            <p:custDataLst>
              <p:tags r:id="rId5"/>
            </p:custDataLst>
          </p:nvPr>
        </p:nvGrpSpPr>
        <p:grpSpPr bwMode="auto">
          <a:xfrm>
            <a:off x="7522336" y="989556"/>
            <a:ext cx="1166853" cy="701710"/>
            <a:chOff x="2411" y="2747"/>
            <a:chExt cx="750" cy="451"/>
          </a:xfrm>
        </p:grpSpPr>
        <p:sp>
          <p:nvSpPr>
            <p:cNvPr id="21" name="LineLegend1" hidden="1"/>
            <p:cNvSpPr>
              <a:spLocks noChangeShapeType="1"/>
            </p:cNvSpPr>
            <p:nvPr/>
          </p:nvSpPr>
          <p:spPr bwMode="auto">
            <a:xfrm>
              <a:off x="2411" y="2807"/>
              <a:ext cx="28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dirty="0">
                <a:solidFill>
                  <a:srgbClr val="003896"/>
                </a:solidFill>
              </a:endParaRPr>
            </a:p>
          </p:txBody>
        </p:sp>
        <p:sp>
          <p:nvSpPr>
            <p:cNvPr id="22"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ZA" dirty="0">
                <a:solidFill>
                  <a:srgbClr val="003896"/>
                </a:solidFill>
              </a:endParaRPr>
            </a:p>
          </p:txBody>
        </p:sp>
        <p:sp>
          <p:nvSpPr>
            <p:cNvPr id="23"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ZA" dirty="0">
                <a:solidFill>
                  <a:srgbClr val="003896"/>
                </a:solidFill>
              </a:endParaRPr>
            </a:p>
          </p:txBody>
        </p:sp>
        <p:sp>
          <p:nvSpPr>
            <p:cNvPr id="24" name="Legend1" hidden="1"/>
            <p:cNvSpPr>
              <a:spLocks noChangeArrowheads="1"/>
            </p:cNvSpPr>
            <p:nvPr userDrawn="1"/>
          </p:nvSpPr>
          <p:spPr bwMode="auto">
            <a:xfrm>
              <a:off x="2771" y="2747"/>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Legend1</a:t>
              </a:r>
            </a:p>
          </p:txBody>
        </p:sp>
        <p:sp>
          <p:nvSpPr>
            <p:cNvPr id="25" name="Legend2" hidden="1"/>
            <p:cNvSpPr>
              <a:spLocks noChangeArrowheads="1"/>
            </p:cNvSpPr>
            <p:nvPr userDrawn="1"/>
          </p:nvSpPr>
          <p:spPr bwMode="auto">
            <a:xfrm>
              <a:off x="2771" y="2912"/>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Legend2</a:t>
              </a:r>
            </a:p>
          </p:txBody>
        </p:sp>
        <p:sp>
          <p:nvSpPr>
            <p:cNvPr id="26" name="Legend3" hidden="1"/>
            <p:cNvSpPr>
              <a:spLocks noChangeArrowheads="1"/>
            </p:cNvSpPr>
            <p:nvPr userDrawn="1"/>
          </p:nvSpPr>
          <p:spPr bwMode="auto">
            <a:xfrm>
              <a:off x="2771" y="3077"/>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Legend3</a:t>
              </a:r>
            </a:p>
          </p:txBody>
        </p:sp>
      </p:grpSp>
      <p:grpSp>
        <p:nvGrpSpPr>
          <p:cNvPr id="27" name="LegendMoons" hidden="1"/>
          <p:cNvGrpSpPr>
            <a:grpSpLocks/>
          </p:cNvGrpSpPr>
          <p:nvPr>
            <p:custDataLst>
              <p:tags r:id="rId6"/>
            </p:custDataLst>
          </p:nvPr>
        </p:nvGrpSpPr>
        <p:grpSpPr bwMode="auto">
          <a:xfrm>
            <a:off x="7755695" y="994220"/>
            <a:ext cx="933483" cy="1280504"/>
            <a:chOff x="1104" y="2704"/>
            <a:chExt cx="600" cy="823"/>
          </a:xfrm>
        </p:grpSpPr>
        <p:grpSp>
          <p:nvGrpSpPr>
            <p:cNvPr id="28" name="MoonLegend1" hidden="1"/>
            <p:cNvGrpSpPr>
              <a:grpSpLocks noChangeAspect="1"/>
            </p:cNvGrpSpPr>
            <p:nvPr>
              <p:custDataLst>
                <p:tags r:id="rId13"/>
              </p:custDataLst>
            </p:nvPr>
          </p:nvGrpSpPr>
          <p:grpSpPr bwMode="auto">
            <a:xfrm>
              <a:off x="1104" y="2704"/>
              <a:ext cx="132" cy="132"/>
              <a:chOff x="4533" y="183"/>
              <a:chExt cx="144" cy="144"/>
            </a:xfrm>
          </p:grpSpPr>
          <p:sp>
            <p:nvSpPr>
              <p:cNvPr id="46" name="Oval 74" hidden="1"/>
              <p:cNvSpPr>
                <a:spLocks noChangeAspect="1" noChangeArrowheads="1"/>
              </p:cNvSpPr>
              <p:nvPr>
                <p:custDataLst>
                  <p:tags r:id="rId26"/>
                </p:custDataLst>
              </p:nvPr>
            </p:nvSpPr>
            <p:spPr bwMode="blackWhite">
              <a:xfrm>
                <a:off x="4533" y="183"/>
                <a:ext cx="144" cy="144"/>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47" name="Arc 75" hidden="1"/>
              <p:cNvSpPr>
                <a:spLocks noChangeAspect="1"/>
              </p:cNvSpPr>
              <p:nvPr>
                <p:custDataLst>
                  <p:tags r:id="rId27"/>
                </p:custDataLst>
              </p:nvPr>
            </p:nvSpPr>
            <p:spPr bwMode="black">
              <a:xfrm>
                <a:off x="4533" y="183"/>
                <a:ext cx="144" cy="14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path>
                  <a:path w="43200" h="43200" stroke="0" extrusionOk="0">
                    <a:moveTo>
                      <a:pt x="21599" y="0"/>
                    </a:moveTo>
                    <a:lnTo>
                      <a:pt x="21600" y="21600"/>
                    </a:lnTo>
                    <a:lnTo>
                      <a:pt x="21599" y="0"/>
                    </a:lnTo>
                    <a:close/>
                  </a:path>
                </a:pathLst>
              </a:custGeom>
              <a:solidFill>
                <a:schemeClr val="folHlink"/>
              </a:solidFill>
              <a:ln w="9525">
                <a:solidFill>
                  <a:schemeClr val="tx1"/>
                </a:solidFill>
                <a:round/>
                <a:headEnd/>
                <a:tailEnd/>
              </a:ln>
            </p:spPr>
            <p:txBody>
              <a:bodyPr wrap="none" anchor="ctr"/>
              <a:lstStyle/>
              <a:p>
                <a:endParaRPr lang="en-ZA" dirty="0">
                  <a:solidFill>
                    <a:srgbClr val="003896"/>
                  </a:solidFill>
                </a:endParaRPr>
              </a:p>
            </p:txBody>
          </p:sp>
        </p:grpSp>
        <p:grpSp>
          <p:nvGrpSpPr>
            <p:cNvPr id="29" name="MoonLegend2" hidden="1"/>
            <p:cNvGrpSpPr>
              <a:grpSpLocks noChangeAspect="1"/>
            </p:cNvGrpSpPr>
            <p:nvPr>
              <p:custDataLst>
                <p:tags r:id="rId14"/>
              </p:custDataLst>
            </p:nvPr>
          </p:nvGrpSpPr>
          <p:grpSpPr bwMode="auto">
            <a:xfrm>
              <a:off x="1104" y="2876"/>
              <a:ext cx="132" cy="132"/>
              <a:chOff x="1694" y="2044"/>
              <a:chExt cx="160" cy="160"/>
            </a:xfrm>
          </p:grpSpPr>
          <p:sp>
            <p:nvSpPr>
              <p:cNvPr id="44" name="Oval 77" hidden="1"/>
              <p:cNvSpPr>
                <a:spLocks noChangeAspect="1" noChangeArrowheads="1"/>
              </p:cNvSpPr>
              <p:nvPr>
                <p:custDataLst>
                  <p:tags r:id="rId24"/>
                </p:custDataLst>
              </p:nvPr>
            </p:nvSpPr>
            <p:spPr bwMode="blackWhite">
              <a:xfrm>
                <a:off x="1694" y="2044"/>
                <a:ext cx="160" cy="160"/>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45" name="Arc 78" hidden="1"/>
              <p:cNvSpPr>
                <a:spLocks noChangeAspect="1"/>
              </p:cNvSpPr>
              <p:nvPr>
                <p:custDataLst>
                  <p:tags r:id="rId25"/>
                </p:custDataLst>
              </p:nvPr>
            </p:nvSpPr>
            <p:spPr bwMode="black">
              <a:xfrm>
                <a:off x="1774" y="2044"/>
                <a:ext cx="80" cy="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folHlink"/>
              </a:solidFill>
              <a:ln w="9525">
                <a:solidFill>
                  <a:schemeClr val="tx1"/>
                </a:solidFill>
                <a:round/>
                <a:headEnd/>
                <a:tailEnd/>
              </a:ln>
            </p:spPr>
            <p:txBody>
              <a:bodyPr wrap="none" anchor="ctr"/>
              <a:lstStyle/>
              <a:p>
                <a:endParaRPr lang="en-ZA" dirty="0">
                  <a:solidFill>
                    <a:srgbClr val="003896"/>
                  </a:solidFill>
                </a:endParaRPr>
              </a:p>
            </p:txBody>
          </p:sp>
        </p:grpSp>
        <p:grpSp>
          <p:nvGrpSpPr>
            <p:cNvPr id="30" name="MoonLegend3" hidden="1"/>
            <p:cNvGrpSpPr>
              <a:grpSpLocks noChangeAspect="1"/>
            </p:cNvGrpSpPr>
            <p:nvPr>
              <p:custDataLst>
                <p:tags r:id="rId15"/>
              </p:custDataLst>
            </p:nvPr>
          </p:nvGrpSpPr>
          <p:grpSpPr bwMode="auto">
            <a:xfrm>
              <a:off x="1104" y="3049"/>
              <a:ext cx="132" cy="132"/>
              <a:chOff x="4495" y="897"/>
              <a:chExt cx="160" cy="160"/>
            </a:xfrm>
          </p:grpSpPr>
          <p:sp>
            <p:nvSpPr>
              <p:cNvPr id="42" name="Oval 80" hidden="1"/>
              <p:cNvSpPr>
                <a:spLocks noChangeAspect="1" noChangeArrowheads="1"/>
              </p:cNvSpPr>
              <p:nvPr>
                <p:custDataLst>
                  <p:tags r:id="rId22"/>
                </p:custDataLst>
              </p:nvPr>
            </p:nvSpPr>
            <p:spPr bwMode="blackWhite">
              <a:xfrm>
                <a:off x="4495" y="897"/>
                <a:ext cx="160" cy="160"/>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43" name="Arc 81" hidden="1"/>
              <p:cNvSpPr>
                <a:spLocks noChangeAspect="1"/>
              </p:cNvSpPr>
              <p:nvPr>
                <p:custDataLst>
                  <p:tags r:id="rId23"/>
                </p:custDataLst>
              </p:nvPr>
            </p:nvSpPr>
            <p:spPr bwMode="black">
              <a:xfrm>
                <a:off x="4575" y="897"/>
                <a:ext cx="80" cy="16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lnTo>
                      <a:pt x="-1" y="0"/>
                    </a:lnTo>
                    <a:close/>
                  </a:path>
                </a:pathLst>
              </a:custGeom>
              <a:solidFill>
                <a:schemeClr val="folHlink"/>
              </a:solidFill>
              <a:ln w="9525">
                <a:solidFill>
                  <a:schemeClr val="tx1"/>
                </a:solidFill>
                <a:round/>
                <a:headEnd/>
                <a:tailEnd/>
              </a:ln>
            </p:spPr>
            <p:txBody>
              <a:bodyPr wrap="none" anchor="ctr"/>
              <a:lstStyle/>
              <a:p>
                <a:endParaRPr lang="en-ZA" dirty="0">
                  <a:solidFill>
                    <a:srgbClr val="003896"/>
                  </a:solidFill>
                </a:endParaRPr>
              </a:p>
            </p:txBody>
          </p:sp>
        </p:grpSp>
        <p:grpSp>
          <p:nvGrpSpPr>
            <p:cNvPr id="31" name="MoonLegend4" hidden="1"/>
            <p:cNvGrpSpPr>
              <a:grpSpLocks noChangeAspect="1"/>
            </p:cNvGrpSpPr>
            <p:nvPr>
              <p:custDataLst>
                <p:tags r:id="rId16"/>
              </p:custDataLst>
            </p:nvPr>
          </p:nvGrpSpPr>
          <p:grpSpPr bwMode="auto">
            <a:xfrm>
              <a:off x="1104" y="3222"/>
              <a:ext cx="132" cy="132"/>
              <a:chOff x="4495" y="1198"/>
              <a:chExt cx="160" cy="160"/>
            </a:xfrm>
          </p:grpSpPr>
          <p:sp>
            <p:nvSpPr>
              <p:cNvPr id="40" name="Oval 83" hidden="1"/>
              <p:cNvSpPr>
                <a:spLocks noChangeAspect="1" noChangeArrowheads="1"/>
              </p:cNvSpPr>
              <p:nvPr>
                <p:custDataLst>
                  <p:tags r:id="rId20"/>
                </p:custDataLst>
              </p:nvPr>
            </p:nvSpPr>
            <p:spPr bwMode="blackWhite">
              <a:xfrm>
                <a:off x="4495" y="1198"/>
                <a:ext cx="160" cy="160"/>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41" name="Arc 84" hidden="1"/>
              <p:cNvSpPr>
                <a:spLocks noChangeAspect="1"/>
              </p:cNvSpPr>
              <p:nvPr>
                <p:custDataLst>
                  <p:tags r:id="rId21"/>
                </p:custDataLst>
              </p:nvPr>
            </p:nvSpPr>
            <p:spPr bwMode="black">
              <a:xfrm>
                <a:off x="4495" y="1198"/>
                <a:ext cx="160" cy="16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lnTo>
                      <a:pt x="21599" y="0"/>
                    </a:lnTo>
                    <a:close/>
                  </a:path>
                </a:pathLst>
              </a:custGeom>
              <a:solidFill>
                <a:schemeClr val="folHlink"/>
              </a:solidFill>
              <a:ln w="9525">
                <a:solidFill>
                  <a:schemeClr val="tx1"/>
                </a:solidFill>
                <a:round/>
                <a:headEnd/>
                <a:tailEnd/>
              </a:ln>
            </p:spPr>
            <p:txBody>
              <a:bodyPr wrap="none" anchor="ctr"/>
              <a:lstStyle/>
              <a:p>
                <a:endParaRPr lang="en-ZA" dirty="0">
                  <a:solidFill>
                    <a:srgbClr val="003896"/>
                  </a:solidFill>
                </a:endParaRPr>
              </a:p>
            </p:txBody>
          </p:sp>
        </p:grpSp>
        <p:grpSp>
          <p:nvGrpSpPr>
            <p:cNvPr id="32" name="MoonLegend5" hidden="1"/>
            <p:cNvGrpSpPr>
              <a:grpSpLocks noChangeAspect="1"/>
            </p:cNvGrpSpPr>
            <p:nvPr>
              <p:custDataLst>
                <p:tags r:id="rId17"/>
              </p:custDataLst>
            </p:nvPr>
          </p:nvGrpSpPr>
          <p:grpSpPr bwMode="auto">
            <a:xfrm>
              <a:off x="1104" y="3395"/>
              <a:ext cx="132" cy="132"/>
              <a:chOff x="4495" y="1440"/>
              <a:chExt cx="160" cy="160"/>
            </a:xfrm>
          </p:grpSpPr>
          <p:sp>
            <p:nvSpPr>
              <p:cNvPr id="38" name="Oval 86" hidden="1"/>
              <p:cNvSpPr>
                <a:spLocks noChangeAspect="1" noChangeArrowheads="1"/>
              </p:cNvSpPr>
              <p:nvPr>
                <p:custDataLst>
                  <p:tags r:id="rId18"/>
                </p:custDataLst>
              </p:nvPr>
            </p:nvSpPr>
            <p:spPr bwMode="blackWhite">
              <a:xfrm>
                <a:off x="4495" y="1440"/>
                <a:ext cx="160" cy="160"/>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39" name="Oval 87" hidden="1"/>
              <p:cNvSpPr>
                <a:spLocks noChangeAspect="1" noChangeArrowheads="1"/>
              </p:cNvSpPr>
              <p:nvPr>
                <p:custDataLst>
                  <p:tags r:id="rId19"/>
                </p:custDataLst>
              </p:nvPr>
            </p:nvSpPr>
            <p:spPr bwMode="black">
              <a:xfrm>
                <a:off x="4495" y="1440"/>
                <a:ext cx="160" cy="160"/>
              </a:xfrm>
              <a:prstGeom prst="ellipse">
                <a:avLst/>
              </a:prstGeom>
              <a:solidFill>
                <a:schemeClr val="folHlink"/>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grpSp>
        <p:sp>
          <p:nvSpPr>
            <p:cNvPr id="33" name="Legend1" hidden="1"/>
            <p:cNvSpPr>
              <a:spLocks noChangeArrowheads="1"/>
            </p:cNvSpPr>
            <p:nvPr userDrawn="1"/>
          </p:nvSpPr>
          <p:spPr bwMode="auto">
            <a:xfrm>
              <a:off x="1314" y="2709"/>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Legend1</a:t>
              </a:r>
            </a:p>
          </p:txBody>
        </p:sp>
        <p:sp>
          <p:nvSpPr>
            <p:cNvPr id="34" name="Legend2" hidden="1"/>
            <p:cNvSpPr>
              <a:spLocks noChangeArrowheads="1"/>
            </p:cNvSpPr>
            <p:nvPr userDrawn="1"/>
          </p:nvSpPr>
          <p:spPr bwMode="auto">
            <a:xfrm>
              <a:off x="1314" y="2882"/>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Legend2</a:t>
              </a:r>
            </a:p>
          </p:txBody>
        </p:sp>
        <p:sp>
          <p:nvSpPr>
            <p:cNvPr id="35" name="Legend3" hidden="1"/>
            <p:cNvSpPr>
              <a:spLocks noChangeArrowheads="1"/>
            </p:cNvSpPr>
            <p:nvPr userDrawn="1"/>
          </p:nvSpPr>
          <p:spPr bwMode="auto">
            <a:xfrm>
              <a:off x="1314" y="3055"/>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Legend3</a:t>
              </a:r>
            </a:p>
          </p:txBody>
        </p:sp>
        <p:sp>
          <p:nvSpPr>
            <p:cNvPr id="36" name="Legend4" hidden="1"/>
            <p:cNvSpPr>
              <a:spLocks noChangeArrowheads="1"/>
            </p:cNvSpPr>
            <p:nvPr userDrawn="1"/>
          </p:nvSpPr>
          <p:spPr bwMode="auto">
            <a:xfrm>
              <a:off x="1314" y="3228"/>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Legend4</a:t>
              </a:r>
            </a:p>
          </p:txBody>
        </p:sp>
        <p:sp>
          <p:nvSpPr>
            <p:cNvPr id="37" name="Legend5" hidden="1"/>
            <p:cNvSpPr>
              <a:spLocks noChangeArrowheads="1"/>
            </p:cNvSpPr>
            <p:nvPr userDrawn="1"/>
          </p:nvSpPr>
          <p:spPr bwMode="auto">
            <a:xfrm>
              <a:off x="1314" y="3401"/>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Legend5</a:t>
              </a:r>
            </a:p>
          </p:txBody>
        </p:sp>
      </p:grpSp>
      <p:grpSp>
        <p:nvGrpSpPr>
          <p:cNvPr id="48" name="Sticker" hidden="1"/>
          <p:cNvGrpSpPr>
            <a:grpSpLocks/>
          </p:cNvGrpSpPr>
          <p:nvPr>
            <p:custDataLst>
              <p:tags r:id="rId7"/>
            </p:custDataLst>
          </p:nvPr>
        </p:nvGrpSpPr>
        <p:grpSpPr bwMode="auto">
          <a:xfrm>
            <a:off x="7544094" y="994223"/>
            <a:ext cx="1115508" cy="216270"/>
            <a:chOff x="4849" y="639"/>
            <a:chExt cx="717" cy="139"/>
          </a:xfrm>
        </p:grpSpPr>
        <p:cxnSp>
          <p:nvCxnSpPr>
            <p:cNvPr id="49" name="AutoShape 94" hidden="1"/>
            <p:cNvCxnSpPr>
              <a:cxnSpLocks noChangeShapeType="1"/>
            </p:cNvCxnSpPr>
            <p:nvPr/>
          </p:nvCxnSpPr>
          <p:spPr bwMode="auto">
            <a:xfrm>
              <a:off x="4877" y="771"/>
              <a:ext cx="689"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sp>
          <p:nvSpPr>
            <p:cNvPr id="50" name="AutoShape 95" hidden="1"/>
            <p:cNvSpPr>
              <a:spLocks noChangeArrowheads="1"/>
            </p:cNvSpPr>
            <p:nvPr/>
          </p:nvSpPr>
          <p:spPr bwMode="auto">
            <a:xfrm>
              <a:off x="4849" y="639"/>
              <a:ext cx="717" cy="139"/>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27432" tIns="0" rIns="0" bIns="27432">
              <a:spAutoFit/>
            </a:bodyPr>
            <a:lstStyle>
              <a:lvl1pPr defTabSz="895350" eaLnBrk="0" hangingPunct="0">
                <a:defRPr sz="800">
                  <a:solidFill>
                    <a:schemeClr val="tx1"/>
                  </a:solidFill>
                  <a:latin typeface="Arial" panose="020B0604020202020204" pitchFamily="34" charset="0"/>
                  <a:cs typeface="Arial" panose="020B0604020202020204" pitchFamily="34" charset="0"/>
                </a:defRPr>
              </a:lvl1pPr>
              <a:lvl2pPr marL="742950" indent="-285750" defTabSz="895350" eaLnBrk="0" hangingPunct="0">
                <a:defRPr sz="800">
                  <a:solidFill>
                    <a:schemeClr val="tx1"/>
                  </a:solidFill>
                  <a:latin typeface="Arial" panose="020B0604020202020204" pitchFamily="34" charset="0"/>
                  <a:cs typeface="Arial" panose="020B0604020202020204" pitchFamily="34" charset="0"/>
                </a:defRPr>
              </a:lvl2pPr>
              <a:lvl3pPr marL="1143000" indent="-228600" defTabSz="895350" eaLnBrk="0" hangingPunct="0">
                <a:defRPr sz="800">
                  <a:solidFill>
                    <a:schemeClr val="tx1"/>
                  </a:solidFill>
                  <a:latin typeface="Arial" panose="020B0604020202020204" pitchFamily="34" charset="0"/>
                  <a:cs typeface="Arial" panose="020B0604020202020204" pitchFamily="34" charset="0"/>
                </a:defRPr>
              </a:lvl3pPr>
              <a:lvl4pPr marL="1600200" indent="-228600" defTabSz="895350" eaLnBrk="0" hangingPunct="0">
                <a:defRPr sz="800">
                  <a:solidFill>
                    <a:schemeClr val="tx1"/>
                  </a:solidFill>
                  <a:latin typeface="Arial" panose="020B0604020202020204" pitchFamily="34" charset="0"/>
                  <a:cs typeface="Arial" panose="020B0604020202020204" pitchFamily="34" charset="0"/>
                </a:defRPr>
              </a:lvl4pPr>
              <a:lvl5pPr marL="2057400" indent="-228600" defTabSz="895350" eaLnBrk="0" hangingPunct="0">
                <a:defRPr sz="800">
                  <a:solidFill>
                    <a:schemeClr val="tx1"/>
                  </a:solidFill>
                  <a:latin typeface="Arial" panose="020B0604020202020204" pitchFamily="34" charset="0"/>
                  <a:cs typeface="Arial" panose="020B0604020202020204" pitchFamily="34" charset="0"/>
                </a:defRPr>
              </a:lvl5pPr>
              <a:lvl6pPr marL="25146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r" eaLnBrk="1" hangingPunct="1">
                <a:buClr>
                  <a:srgbClr val="83725B"/>
                </a:buClr>
                <a:defRPr/>
              </a:pPr>
              <a:r>
                <a:rPr lang="en-GB" sz="1200" dirty="0" smtClean="0">
                  <a:solidFill>
                    <a:srgbClr val="808080"/>
                  </a:solidFill>
                </a:rPr>
                <a:t>ILLUSTRATIVE</a:t>
              </a:r>
            </a:p>
          </p:txBody>
        </p:sp>
        <p:cxnSp>
          <p:nvCxnSpPr>
            <p:cNvPr id="51" name="AutoShape 96" hidden="1"/>
            <p:cNvCxnSpPr>
              <a:cxnSpLocks noChangeShapeType="1"/>
            </p:cNvCxnSpPr>
            <p:nvPr/>
          </p:nvCxnSpPr>
          <p:spPr bwMode="auto">
            <a:xfrm>
              <a:off x="4877" y="639"/>
              <a:ext cx="0" cy="132"/>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grpSp>
      <p:sp>
        <p:nvSpPr>
          <p:cNvPr id="52" name="doc id" hidden="1"/>
          <p:cNvSpPr>
            <a:spLocks noChangeArrowheads="1"/>
          </p:cNvSpPr>
          <p:nvPr>
            <p:custDataLst>
              <p:tags r:id="rId8"/>
            </p:custDataLst>
          </p:nvPr>
        </p:nvSpPr>
        <p:spPr bwMode="auto">
          <a:xfrm>
            <a:off x="7850596" y="46677"/>
            <a:ext cx="975490" cy="219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95350" eaLnBrk="0" hangingPunct="0">
              <a:defRPr sz="800">
                <a:solidFill>
                  <a:schemeClr val="tx1"/>
                </a:solidFill>
                <a:latin typeface="Arial" panose="020B0604020202020204" pitchFamily="34" charset="0"/>
                <a:cs typeface="Arial" panose="020B0604020202020204" pitchFamily="34" charset="0"/>
              </a:defRPr>
            </a:lvl1pPr>
            <a:lvl2pPr marL="742950" indent="-285750" defTabSz="895350" eaLnBrk="0" hangingPunct="0">
              <a:defRPr sz="800">
                <a:solidFill>
                  <a:schemeClr val="tx1"/>
                </a:solidFill>
                <a:latin typeface="Arial" panose="020B0604020202020204" pitchFamily="34" charset="0"/>
                <a:cs typeface="Arial" panose="020B0604020202020204" pitchFamily="34" charset="0"/>
              </a:defRPr>
            </a:lvl2pPr>
            <a:lvl3pPr marL="1143000" indent="-228600" defTabSz="895350" eaLnBrk="0" hangingPunct="0">
              <a:defRPr sz="800">
                <a:solidFill>
                  <a:schemeClr val="tx1"/>
                </a:solidFill>
                <a:latin typeface="Arial" panose="020B0604020202020204" pitchFamily="34" charset="0"/>
                <a:cs typeface="Arial" panose="020B0604020202020204" pitchFamily="34" charset="0"/>
              </a:defRPr>
            </a:lvl3pPr>
            <a:lvl4pPr marL="1600200" indent="-228600" defTabSz="895350" eaLnBrk="0" hangingPunct="0">
              <a:defRPr sz="800">
                <a:solidFill>
                  <a:schemeClr val="tx1"/>
                </a:solidFill>
                <a:latin typeface="Arial" panose="020B0604020202020204" pitchFamily="34" charset="0"/>
                <a:cs typeface="Arial" panose="020B0604020202020204" pitchFamily="34" charset="0"/>
              </a:defRPr>
            </a:lvl4pPr>
            <a:lvl5pPr marL="2057400" indent="-228600" defTabSz="895350" eaLnBrk="0" hangingPunct="0">
              <a:defRPr sz="800">
                <a:solidFill>
                  <a:schemeClr val="tx1"/>
                </a:solidFill>
                <a:latin typeface="Arial" panose="020B0604020202020204" pitchFamily="34" charset="0"/>
                <a:cs typeface="Arial" panose="020B0604020202020204" pitchFamily="34" charset="0"/>
              </a:defRPr>
            </a:lvl5pPr>
            <a:lvl6pPr marL="25146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r" eaLnBrk="1" hangingPunct="1">
              <a:defRPr/>
            </a:pPr>
            <a:r>
              <a:rPr lang="en-GB" sz="700" dirty="0" smtClean="0">
                <a:solidFill>
                  <a:srgbClr val="000000"/>
                </a:solidFill>
              </a:rPr>
              <a:t>JOH-ESK042-20101014-JA-X1</a:t>
            </a:r>
          </a:p>
        </p:txBody>
      </p:sp>
      <p:grpSp>
        <p:nvGrpSpPr>
          <p:cNvPr id="53" name="ACET" hidden="1"/>
          <p:cNvGrpSpPr>
            <a:grpSpLocks/>
          </p:cNvGrpSpPr>
          <p:nvPr>
            <p:custDataLst>
              <p:tags r:id="rId9"/>
            </p:custDataLst>
          </p:nvPr>
        </p:nvGrpSpPr>
        <p:grpSpPr bwMode="auto">
          <a:xfrm>
            <a:off x="1423576" y="1283625"/>
            <a:ext cx="4178893" cy="521225"/>
            <a:chOff x="915" y="695"/>
            <a:chExt cx="2686" cy="335"/>
          </a:xfrm>
        </p:grpSpPr>
        <p:cxnSp>
          <p:nvCxnSpPr>
            <p:cNvPr id="54" name="AutoShape 103"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55" name="AutoShape 104" hidden="1"/>
            <p:cNvSpPr>
              <a:spLocks noChangeArrowheads="1"/>
            </p:cNvSpPr>
            <p:nvPr/>
          </p:nvSpPr>
          <p:spPr bwMode="auto">
            <a:xfrm>
              <a:off x="915" y="695"/>
              <a:ext cx="2686" cy="335"/>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288" anchor="b">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600" b="1" dirty="0" smtClean="0">
                  <a:solidFill>
                    <a:srgbClr val="003896"/>
                  </a:solidFill>
                </a:rPr>
                <a:t>Title</a:t>
              </a:r>
            </a:p>
            <a:p>
              <a:pPr eaLnBrk="1" hangingPunct="1">
                <a:defRPr/>
              </a:pPr>
              <a:r>
                <a:rPr lang="en-GB" sz="1600" dirty="0" smtClean="0">
                  <a:solidFill>
                    <a:srgbClr val="808080"/>
                  </a:solidFill>
                </a:rPr>
                <a:t>Unit of measure</a:t>
              </a:r>
            </a:p>
          </p:txBody>
        </p:sp>
      </p:grpSp>
      <p:sp>
        <p:nvSpPr>
          <p:cNvPr id="56" name="Working Draft" hidden="1"/>
          <p:cNvSpPr txBox="1">
            <a:spLocks noChangeArrowheads="1"/>
          </p:cNvSpPr>
          <p:nvPr>
            <p:custDataLst>
              <p:tags r:id="rId10"/>
            </p:custDataLst>
          </p:nvPr>
        </p:nvSpPr>
        <p:spPr bwMode="auto">
          <a:xfrm rot="5400000">
            <a:off x="7776475" y="2941781"/>
            <a:ext cx="2242358" cy="94214"/>
          </a:xfrm>
          <a:prstGeom prst="rect">
            <a:avLst/>
          </a:prstGeom>
          <a:noFill/>
          <a:ln>
            <a:noFill/>
          </a:ln>
          <a:effectLst/>
          <a:extLst/>
        </p:spPr>
        <p:txBody>
          <a:bodyPr wrap="none" lIns="0" tIns="0" rIns="0" bIns="0">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defRPr/>
            </a:pPr>
            <a:r>
              <a:rPr lang="en-US" sz="600" dirty="0" smtClean="0">
                <a:solidFill>
                  <a:srgbClr val="003896"/>
                </a:solidFill>
              </a:rPr>
              <a:t>Last Modified 2016-05-10 01:51 PM South Africa Standard Time</a:t>
            </a:r>
            <a:endParaRPr lang="en-GB" sz="1600" dirty="0" smtClean="0">
              <a:solidFill>
                <a:srgbClr val="003896"/>
              </a:solidFill>
            </a:endParaRPr>
          </a:p>
        </p:txBody>
      </p:sp>
      <p:sp>
        <p:nvSpPr>
          <p:cNvPr id="57" name="Printed" hidden="1"/>
          <p:cNvSpPr txBox="1">
            <a:spLocks noChangeArrowheads="1"/>
          </p:cNvSpPr>
          <p:nvPr>
            <p:custDataLst>
              <p:tags r:id="rId11"/>
            </p:custDataLst>
          </p:nvPr>
        </p:nvSpPr>
        <p:spPr bwMode="auto">
          <a:xfrm rot="5400000">
            <a:off x="8399633" y="4377091"/>
            <a:ext cx="996058" cy="94214"/>
          </a:xfrm>
          <a:prstGeom prst="rect">
            <a:avLst/>
          </a:prstGeom>
          <a:noFill/>
          <a:ln>
            <a:noFill/>
          </a:ln>
          <a:effectLst/>
          <a:extLst/>
        </p:spPr>
        <p:txBody>
          <a:bodyPr wrap="none" lIns="0" tIns="0" rIns="0" bIns="0">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defRPr/>
            </a:pPr>
            <a:r>
              <a:rPr lang="en-GB" sz="600" dirty="0" smtClean="0">
                <a:solidFill>
                  <a:srgbClr val="003896"/>
                </a:solidFill>
              </a:rPr>
              <a:t>Printed 26.01.2011 16:18:00</a:t>
            </a:r>
            <a:endParaRPr lang="en-GB" sz="1600" dirty="0" smtClean="0">
              <a:solidFill>
                <a:srgbClr val="003896"/>
              </a:solidFill>
            </a:endParaRPr>
          </a:p>
        </p:txBody>
      </p:sp>
      <p:pic>
        <p:nvPicPr>
          <p:cNvPr id="58" name="Picture 140"/>
          <p:cNvPicPr>
            <a:picLocks noChangeArrowheads="1"/>
          </p:cNvPicPr>
          <p:nvPr>
            <p:custDataLst>
              <p:tags r:id="rId12"/>
            </p:custDataLst>
          </p:nvPr>
        </p:nvPicPr>
        <p:blipFill>
          <a:blip r:embed="rId31" cstate="print">
            <a:extLst>
              <a:ext uri="{28A0092B-C50C-407E-A947-70E740481C1C}">
                <a14:useLocalDpi xmlns:a14="http://schemas.microsoft.com/office/drawing/2010/main" xmlns=""/>
              </a:ext>
            </a:extLst>
          </a:blip>
          <a:srcRect/>
          <a:stretch>
            <a:fillRect/>
          </a:stretch>
        </p:blipFill>
        <p:spPr bwMode="auto">
          <a:xfrm>
            <a:off x="7509883" y="334531"/>
            <a:ext cx="1149740" cy="289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5" name="Text Placeholder 4"/>
          <p:cNvSpPr>
            <a:spLocks noGrp="1"/>
          </p:cNvSpPr>
          <p:nvPr>
            <p:ph type="body" sz="quarter" idx="10"/>
          </p:nvPr>
        </p:nvSpPr>
        <p:spPr>
          <a:xfrm>
            <a:off x="196031" y="1557461"/>
            <a:ext cx="8451134" cy="41682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xmlns="" val="1381799755"/>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224036" y="163372"/>
            <a:ext cx="6870436" cy="653477"/>
          </a:xfrm>
        </p:spPr>
        <p:txBody>
          <a:bodyPr/>
          <a:lstStyle>
            <a:lvl1pPr>
              <a:defRPr sz="2400" b="0"/>
            </a:lvl1pPr>
          </a:lstStyle>
          <a:p>
            <a:r>
              <a:rPr lang="en-GB" dirty="0" smtClean="0"/>
              <a:t>Click to edit Master title style</a:t>
            </a:r>
            <a:endParaRPr lang="en-GB" dirty="0"/>
          </a:p>
        </p:txBody>
      </p:sp>
      <p:sp>
        <p:nvSpPr>
          <p:cNvPr id="4" name="Rectangle 39"/>
          <p:cNvSpPr>
            <a:spLocks noGrp="1" noChangeArrowheads="1"/>
          </p:cNvSpPr>
          <p:nvPr>
            <p:ph type="sldNum" sz="quarter" idx="11"/>
          </p:nvPr>
        </p:nvSpPr>
        <p:spPr>
          <a:xfrm>
            <a:off x="3924300" y="6453188"/>
            <a:ext cx="935038" cy="268287"/>
          </a:xfrm>
          <a:prstGeom prst="rect">
            <a:avLst/>
          </a:prstGeom>
        </p:spPr>
        <p:txBody>
          <a:bodyPr/>
          <a:lstStyle>
            <a:lvl1pPr>
              <a:defRPr/>
            </a:lvl1pPr>
          </a:lstStyle>
          <a:p>
            <a:pPr eaLnBrk="0" fontAlgn="base" hangingPunct="0">
              <a:spcBef>
                <a:spcPct val="0"/>
              </a:spcBef>
              <a:spcAft>
                <a:spcPct val="0"/>
              </a:spcAft>
              <a:defRPr/>
            </a:pPr>
            <a:fld id="{A25FEBE5-1180-4DB5-A5B7-45ABAFC3EFF2}" type="slidenum">
              <a:rPr lang="en-GB" altLang="en-US" smtClean="0"/>
              <a:pPr eaLnBrk="0" fontAlgn="base" hangingPunct="0">
                <a:spcBef>
                  <a:spcPct val="0"/>
                </a:spcBef>
                <a:spcAft>
                  <a:spcPct val="0"/>
                </a:spcAft>
                <a:defRPr/>
              </a:pPr>
              <a:t>‹#›</a:t>
            </a:fld>
            <a:endParaRPr lang="en-GB" altLang="en-US" dirty="0"/>
          </a:p>
        </p:txBody>
      </p:sp>
    </p:spTree>
    <p:extLst>
      <p:ext uri="{BB962C8B-B14F-4D97-AF65-F5344CB8AC3E}">
        <p14:creationId xmlns:p14="http://schemas.microsoft.com/office/powerpoint/2010/main" xmlns="" val="175666178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dirty="0"/>
          </a:p>
        </p:txBody>
      </p:sp>
    </p:spTree>
    <p:extLst>
      <p:ext uri="{BB962C8B-B14F-4D97-AF65-F5344CB8AC3E}">
        <p14:creationId xmlns:p14="http://schemas.microsoft.com/office/powerpoint/2010/main" xmlns="" val="4076086776"/>
      </p:ext>
    </p:extLst>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83725B"/>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83725B"/>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83725B"/>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83725B"/>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dirty="0">
                <a:solidFill>
                  <a:srgbClr val="003896"/>
                </a:solidFill>
              </a:endParaRPr>
            </a:p>
          </p:txBody>
        </p:sp>
      </p:grpSp>
      <p:sp>
        <p:nvSpPr>
          <p:cNvPr id="3075" name="Rectangle 3"/>
          <p:cNvSpPr>
            <a:spLocks noGrp="1" noChangeArrowheads="1"/>
          </p:cNvSpPr>
          <p:nvPr>
            <p:ph type="ctrTitle"/>
          </p:nvPr>
        </p:nvSpPr>
        <p:spPr>
          <a:xfrm>
            <a:off x="3059117" y="3271842"/>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7" y="4092583"/>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xmlns="" val="2298095824"/>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sz="1800"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4AFD11B9-32F9-47F0-849D-1C21A7C36F89}" type="slidenum">
              <a:rPr lang="en-ZA"/>
              <a:pPr>
                <a:defRPr/>
              </a:pPr>
              <a:t>‹#›</a:t>
            </a:fld>
            <a:endParaRPr lang="en-ZA" dirty="0"/>
          </a:p>
        </p:txBody>
      </p:sp>
    </p:spTree>
    <p:extLst>
      <p:ext uri="{BB962C8B-B14F-4D97-AF65-F5344CB8AC3E}">
        <p14:creationId xmlns:p14="http://schemas.microsoft.com/office/powerpoint/2010/main" xmlns="" val="3671433832"/>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sz="1800"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3FD2111D-798C-4FE5-93A4-9ACA2D0C167D}" type="slidenum">
              <a:rPr lang="en-ZA"/>
              <a:pPr>
                <a:defRPr/>
              </a:pPr>
              <a:t>‹#›</a:t>
            </a:fld>
            <a:endParaRPr lang="en-ZA" dirty="0"/>
          </a:p>
        </p:txBody>
      </p:sp>
    </p:spTree>
    <p:extLst>
      <p:ext uri="{BB962C8B-B14F-4D97-AF65-F5344CB8AC3E}">
        <p14:creationId xmlns:p14="http://schemas.microsoft.com/office/powerpoint/2010/main" xmlns="" val="219887044"/>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92"/>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9" y="1436692"/>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sz="1800" dirty="0">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D1F97B9C-ACB7-43B0-B9BF-9CDEC36EC4CC}" type="slidenum">
              <a:rPr lang="en-ZA"/>
              <a:pPr>
                <a:defRPr/>
              </a:pPr>
              <a:t>‹#›</a:t>
            </a:fld>
            <a:endParaRPr lang="en-ZA" dirty="0"/>
          </a:p>
        </p:txBody>
      </p:sp>
    </p:spTree>
    <p:extLst>
      <p:ext uri="{BB962C8B-B14F-4D97-AF65-F5344CB8AC3E}">
        <p14:creationId xmlns:p14="http://schemas.microsoft.com/office/powerpoint/2010/main" xmlns="" val="2250299180"/>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dirty="0"/>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sz="1800" dirty="0">
              <a:solidFill>
                <a:srgbClr val="003896"/>
              </a:solidFill>
            </a:endParaRPr>
          </a:p>
        </p:txBody>
      </p:sp>
      <p:sp>
        <p:nvSpPr>
          <p:cNvPr id="9" name="Slide Number Placeholder 8"/>
          <p:cNvSpPr>
            <a:spLocks noGrp="1"/>
          </p:cNvSpPr>
          <p:nvPr>
            <p:ph type="sldNum" sz="quarter" idx="12"/>
          </p:nvPr>
        </p:nvSpPr>
        <p:spPr/>
        <p:txBody>
          <a:bodyPr/>
          <a:lstStyle>
            <a:lvl1pPr>
              <a:defRPr/>
            </a:lvl1pPr>
          </a:lstStyle>
          <a:p>
            <a:pPr>
              <a:defRPr/>
            </a:pPr>
            <a:fld id="{E0FEF618-88CB-4CCB-A87A-E59488B7A3F6}" type="slidenum">
              <a:rPr lang="en-ZA"/>
              <a:pPr>
                <a:defRPr/>
              </a:pPr>
              <a:t>‹#›</a:t>
            </a:fld>
            <a:endParaRPr lang="en-ZA" dirty="0"/>
          </a:p>
        </p:txBody>
      </p:sp>
    </p:spTree>
    <p:extLst>
      <p:ext uri="{BB962C8B-B14F-4D97-AF65-F5344CB8AC3E}">
        <p14:creationId xmlns:p14="http://schemas.microsoft.com/office/powerpoint/2010/main" xmlns="" val="2627673937"/>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sz="1800" dirty="0">
              <a:solidFill>
                <a:srgbClr val="003896"/>
              </a:solidFill>
            </a:endParaRPr>
          </a:p>
        </p:txBody>
      </p:sp>
      <p:sp>
        <p:nvSpPr>
          <p:cNvPr id="5" name="Slide Number Placeholder 4"/>
          <p:cNvSpPr>
            <a:spLocks noGrp="1"/>
          </p:cNvSpPr>
          <p:nvPr>
            <p:ph type="sldNum" sz="quarter" idx="12"/>
          </p:nvPr>
        </p:nvSpPr>
        <p:spPr/>
        <p:txBody>
          <a:bodyPr/>
          <a:lstStyle>
            <a:lvl1pPr>
              <a:defRPr/>
            </a:lvl1pPr>
          </a:lstStyle>
          <a:p>
            <a:pPr>
              <a:defRPr/>
            </a:pPr>
            <a:fld id="{F664913A-DB8A-4780-8932-1E55F1648457}" type="slidenum">
              <a:rPr lang="en-ZA"/>
              <a:pPr>
                <a:defRPr/>
              </a:pPr>
              <a:t>‹#›</a:t>
            </a:fld>
            <a:endParaRPr lang="en-ZA" dirty="0"/>
          </a:p>
        </p:txBody>
      </p:sp>
    </p:spTree>
    <p:extLst>
      <p:ext uri="{BB962C8B-B14F-4D97-AF65-F5344CB8AC3E}">
        <p14:creationId xmlns:p14="http://schemas.microsoft.com/office/powerpoint/2010/main" xmlns="" val="2517251346"/>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sz="1800" dirty="0">
              <a:solidFill>
                <a:srgbClr val="003896"/>
              </a:solidFill>
            </a:endParaRPr>
          </a:p>
        </p:txBody>
      </p:sp>
      <p:sp>
        <p:nvSpPr>
          <p:cNvPr id="4" name="Slide Number Placeholder 3"/>
          <p:cNvSpPr>
            <a:spLocks noGrp="1"/>
          </p:cNvSpPr>
          <p:nvPr>
            <p:ph type="sldNum" sz="quarter" idx="12"/>
          </p:nvPr>
        </p:nvSpPr>
        <p:spPr/>
        <p:txBody>
          <a:bodyPr/>
          <a:lstStyle>
            <a:lvl1pPr>
              <a:defRPr/>
            </a:lvl1pPr>
          </a:lstStyle>
          <a:p>
            <a:pPr>
              <a:defRPr/>
            </a:pPr>
            <a:fld id="{B55A83B8-1916-4232-93D4-C6A17DBB2055}" type="slidenum">
              <a:rPr lang="en-ZA"/>
              <a:pPr>
                <a:defRPr/>
              </a:pPr>
              <a:t>‹#›</a:t>
            </a:fld>
            <a:endParaRPr lang="en-ZA" dirty="0"/>
          </a:p>
        </p:txBody>
      </p:sp>
    </p:spTree>
    <p:extLst>
      <p:ext uri="{BB962C8B-B14F-4D97-AF65-F5344CB8AC3E}">
        <p14:creationId xmlns:p14="http://schemas.microsoft.com/office/powerpoint/2010/main" xmlns="" val="2616509080"/>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sz="1800" dirty="0">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DE980200-7F49-4886-B99F-005919878F47}" type="slidenum">
              <a:rPr lang="en-ZA"/>
              <a:pPr>
                <a:defRPr/>
              </a:pPr>
              <a:t>‹#›</a:t>
            </a:fld>
            <a:endParaRPr lang="en-ZA" dirty="0"/>
          </a:p>
        </p:txBody>
      </p:sp>
    </p:spTree>
    <p:extLst>
      <p:ext uri="{BB962C8B-B14F-4D97-AF65-F5344CB8AC3E}">
        <p14:creationId xmlns:p14="http://schemas.microsoft.com/office/powerpoint/2010/main" xmlns="" val="2958110613"/>
      </p:ext>
    </p:extLst>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sz="1800" dirty="0">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78F7A54C-6913-4AFE-B288-7F282A342B1D}" type="slidenum">
              <a:rPr lang="en-ZA"/>
              <a:pPr>
                <a:defRPr/>
              </a:pPr>
              <a:t>‹#›</a:t>
            </a:fld>
            <a:endParaRPr lang="en-ZA" dirty="0"/>
          </a:p>
        </p:txBody>
      </p:sp>
    </p:spTree>
    <p:extLst>
      <p:ext uri="{BB962C8B-B14F-4D97-AF65-F5344CB8AC3E}">
        <p14:creationId xmlns:p14="http://schemas.microsoft.com/office/powerpoint/2010/main" xmlns="" val="1522683858"/>
      </p:ext>
    </p:extLst>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sz="1800"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BBCB8F96-13E7-4FA3-A87F-3D9A95202395}" type="slidenum">
              <a:rPr lang="en-ZA"/>
              <a:pPr>
                <a:defRPr/>
              </a:pPr>
              <a:t>‹#›</a:t>
            </a:fld>
            <a:endParaRPr lang="en-ZA" dirty="0"/>
          </a:p>
        </p:txBody>
      </p:sp>
    </p:spTree>
    <p:extLst>
      <p:ext uri="{BB962C8B-B14F-4D97-AF65-F5344CB8AC3E}">
        <p14:creationId xmlns:p14="http://schemas.microsoft.com/office/powerpoint/2010/main" xmlns="" val="83074606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and Text">
    <p:spTree>
      <p:nvGrpSpPr>
        <p:cNvPr id="1" name=""/>
        <p:cNvGrpSpPr/>
        <p:nvPr/>
      </p:nvGrpSpPr>
      <p:grpSpPr>
        <a:xfrm>
          <a:off x="0" y="0"/>
          <a:ext cx="0" cy="0"/>
          <a:chOff x="0" y="0"/>
          <a:chExt cx="0" cy="0"/>
        </a:xfrm>
      </p:grpSpPr>
      <p:graphicFrame>
        <p:nvGraphicFramePr>
          <p:cNvPr id="4" name="Rectangle 143" hidden="1"/>
          <p:cNvGraphicFramePr>
            <a:graphicFrameLocks/>
          </p:cNvGraphicFramePr>
          <p:nvPr>
            <p:extLst/>
          </p:nvPr>
        </p:nvGraphicFramePr>
        <p:xfrm>
          <a:off x="12" y="11"/>
          <a:ext cx="155581" cy="155590"/>
        </p:xfrm>
        <a:graphic>
          <a:graphicData uri="http://schemas.openxmlformats.org/presentationml/2006/ole">
            <p:oleObj spid="_x0000_s152728" name="think-cell Slide" r:id="rId29" imgW="0" imgH="0" progId="">
              <p:embed/>
            </p:oleObj>
          </a:graphicData>
        </a:graphic>
      </p:graphicFrame>
      <p:pic>
        <p:nvPicPr>
          <p:cNvPr id="6" name="Picture 142"/>
          <p:cNvPicPr>
            <a:picLocks noChangeArrowheads="1"/>
          </p:cNvPicPr>
          <p:nvPr>
            <p:custDataLst>
              <p:tags r:id="rId2"/>
            </p:custDataLst>
          </p:nvPr>
        </p:nvPicPr>
        <p:blipFill>
          <a:blip r:embed="rId30" cstate="print">
            <a:extLst>
              <a:ext uri="{28A0092B-C50C-407E-A947-70E740481C1C}">
                <a14:useLocalDpi xmlns:a14="http://schemas.microsoft.com/office/drawing/2010/main" xmlns=""/>
              </a:ext>
            </a:extLst>
          </a:blip>
          <a:srcRect/>
          <a:stretch>
            <a:fillRect/>
          </a:stretch>
        </p:blipFill>
        <p:spPr bwMode="auto">
          <a:xfrm>
            <a:off x="11" y="12"/>
            <a:ext cx="7439861" cy="950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7" name="McK 2. Unit of measure" hidden="1"/>
          <p:cNvSpPr txBox="1">
            <a:spLocks noChangeArrowheads="1"/>
          </p:cNvSpPr>
          <p:nvPr>
            <p:custDataLst>
              <p:tags r:id="rId3"/>
            </p:custDataLst>
          </p:nvPr>
        </p:nvSpPr>
        <p:spPr bwMode="auto">
          <a:xfrm>
            <a:off x="196042" y="994220"/>
            <a:ext cx="6845543" cy="239608"/>
          </a:xfrm>
          <a:prstGeom prst="rect">
            <a:avLst/>
          </a:prstGeom>
          <a:noFill/>
          <a:ln>
            <a:noFill/>
          </a:ln>
          <a:effectLst/>
          <a:extLst/>
        </p:spPr>
        <p:txBody>
          <a:bodyPr lIns="0" tIns="0" rIns="0" bIns="0"/>
          <a:lstStyle>
            <a:lvl1pPr defTabSz="895350">
              <a:defRPr>
                <a:solidFill>
                  <a:schemeClr val="tx1"/>
                </a:solidFill>
                <a:latin typeface="Arial" charset="0"/>
                <a:cs typeface="Arial" charset="0"/>
              </a:defRPr>
            </a:lvl1pPr>
            <a:lvl2pPr marL="447675" defTabSz="895350">
              <a:defRPr>
                <a:solidFill>
                  <a:schemeClr val="tx1"/>
                </a:solidFill>
                <a:latin typeface="Arial" charset="0"/>
                <a:cs typeface="Arial" charset="0"/>
              </a:defRPr>
            </a:lvl2pPr>
            <a:lvl3pPr marL="895350" defTabSz="895350">
              <a:defRPr>
                <a:solidFill>
                  <a:schemeClr val="tx1"/>
                </a:solidFill>
                <a:latin typeface="Arial" charset="0"/>
                <a:cs typeface="Arial" charset="0"/>
              </a:defRPr>
            </a:lvl3pPr>
            <a:lvl4pPr marL="1344613" defTabSz="895350">
              <a:defRPr>
                <a:solidFill>
                  <a:schemeClr val="tx1"/>
                </a:solidFill>
                <a:latin typeface="Arial" charset="0"/>
                <a:cs typeface="Arial" charset="0"/>
              </a:defRPr>
            </a:lvl4pPr>
            <a:lvl5pPr marL="1792288" defTabSz="895350">
              <a:defRPr>
                <a:solidFill>
                  <a:schemeClr val="tx1"/>
                </a:solidFill>
                <a:latin typeface="Arial" charset="0"/>
                <a:cs typeface="Arial" charset="0"/>
              </a:defRPr>
            </a:lvl5pPr>
            <a:lvl6pPr marL="2249488" defTabSz="895350" fontAlgn="base">
              <a:spcBef>
                <a:spcPct val="0"/>
              </a:spcBef>
              <a:spcAft>
                <a:spcPct val="0"/>
              </a:spcAft>
              <a:defRPr>
                <a:solidFill>
                  <a:schemeClr val="tx1"/>
                </a:solidFill>
                <a:latin typeface="Arial" charset="0"/>
                <a:cs typeface="Arial" charset="0"/>
              </a:defRPr>
            </a:lvl6pPr>
            <a:lvl7pPr marL="2706688" defTabSz="895350" fontAlgn="base">
              <a:spcBef>
                <a:spcPct val="0"/>
              </a:spcBef>
              <a:spcAft>
                <a:spcPct val="0"/>
              </a:spcAft>
              <a:defRPr>
                <a:solidFill>
                  <a:schemeClr val="tx1"/>
                </a:solidFill>
                <a:latin typeface="Arial" charset="0"/>
                <a:cs typeface="Arial" charset="0"/>
              </a:defRPr>
            </a:lvl7pPr>
            <a:lvl8pPr marL="3163888" defTabSz="895350" fontAlgn="base">
              <a:spcBef>
                <a:spcPct val="0"/>
              </a:spcBef>
              <a:spcAft>
                <a:spcPct val="0"/>
              </a:spcAft>
              <a:defRPr>
                <a:solidFill>
                  <a:schemeClr val="tx1"/>
                </a:solidFill>
                <a:latin typeface="Arial" charset="0"/>
                <a:cs typeface="Arial" charset="0"/>
              </a:defRPr>
            </a:lvl8pPr>
            <a:lvl9pPr marL="3621088" defTabSz="895350" fontAlgn="base">
              <a:spcBef>
                <a:spcPct val="0"/>
              </a:spcBef>
              <a:spcAft>
                <a:spcPct val="0"/>
              </a:spcAft>
              <a:defRPr>
                <a:solidFill>
                  <a:schemeClr val="tx1"/>
                </a:solidFill>
                <a:latin typeface="Arial" charset="0"/>
                <a:cs typeface="Arial" charset="0"/>
              </a:defRPr>
            </a:lvl9pPr>
          </a:lstStyle>
          <a:p>
            <a:pPr>
              <a:defRPr/>
            </a:pPr>
            <a:r>
              <a:rPr lang="en-GB" sz="1600" b="1" dirty="0" smtClean="0">
                <a:solidFill>
                  <a:srgbClr val="808080"/>
                </a:solidFill>
              </a:rPr>
              <a:t>Unit of measure</a:t>
            </a:r>
          </a:p>
        </p:txBody>
      </p:sp>
      <p:grpSp>
        <p:nvGrpSpPr>
          <p:cNvPr id="8" name="McK Slide Elements"/>
          <p:cNvGrpSpPr>
            <a:grpSpLocks/>
          </p:cNvGrpSpPr>
          <p:nvPr userDrawn="1"/>
        </p:nvGrpSpPr>
        <p:grpSpPr bwMode="auto">
          <a:xfrm>
            <a:off x="196042" y="6099127"/>
            <a:ext cx="6845543" cy="342297"/>
            <a:chOff x="126" y="3920"/>
            <a:chExt cx="4400" cy="220"/>
          </a:xfrm>
        </p:grpSpPr>
        <p:sp>
          <p:nvSpPr>
            <p:cNvPr id="9" name="McK 3. Footnote" hidden="1"/>
            <p:cNvSpPr txBox="1">
              <a:spLocks noChangeArrowheads="1"/>
            </p:cNvSpPr>
            <p:nvPr userDrawn="1"/>
          </p:nvSpPr>
          <p:spPr bwMode="auto">
            <a:xfrm>
              <a:off x="126" y="3920"/>
              <a:ext cx="4400" cy="96"/>
            </a:xfrm>
            <a:prstGeom prst="rect">
              <a:avLst/>
            </a:prstGeom>
            <a:noFill/>
            <a:ln>
              <a:noFill/>
            </a:ln>
            <a:effectLst/>
            <a:extLst/>
          </p:spPr>
          <p:txBody>
            <a:bodyPr lIns="0" tIns="0" rIns="0" bIns="0" anchor="b"/>
            <a:lstStyle>
              <a:lvl1pPr marL="104775" indent="-104775" defTabSz="895350">
                <a:defRPr>
                  <a:solidFill>
                    <a:schemeClr val="tx1"/>
                  </a:solidFill>
                  <a:latin typeface="Arial" charset="0"/>
                  <a:cs typeface="Arial" charset="0"/>
                </a:defRPr>
              </a:lvl1pPr>
              <a:lvl2pPr marL="1031875" defTabSz="895350">
                <a:defRPr>
                  <a:solidFill>
                    <a:schemeClr val="tx1"/>
                  </a:solidFill>
                  <a:latin typeface="Arial" charset="0"/>
                  <a:cs typeface="Arial" charset="0"/>
                </a:defRPr>
              </a:lvl2pPr>
              <a:lvl3pPr marL="1217613" defTabSz="895350">
                <a:defRPr>
                  <a:solidFill>
                    <a:schemeClr val="tx1"/>
                  </a:solidFill>
                  <a:latin typeface="Arial" charset="0"/>
                  <a:cs typeface="Arial" charset="0"/>
                </a:defRPr>
              </a:lvl3pPr>
              <a:lvl4pPr marL="1404938" defTabSz="895350">
                <a:defRPr>
                  <a:solidFill>
                    <a:schemeClr val="tx1"/>
                  </a:solidFill>
                  <a:latin typeface="Arial" charset="0"/>
                  <a:cs typeface="Arial" charset="0"/>
                </a:defRPr>
              </a:lvl4pPr>
              <a:lvl5pPr marL="1792288" defTabSz="895350">
                <a:defRPr>
                  <a:solidFill>
                    <a:schemeClr val="tx1"/>
                  </a:solidFill>
                  <a:latin typeface="Arial" charset="0"/>
                  <a:cs typeface="Arial" charset="0"/>
                </a:defRPr>
              </a:lvl5pPr>
              <a:lvl6pPr marL="2249488" defTabSz="895350" fontAlgn="base">
                <a:spcBef>
                  <a:spcPct val="0"/>
                </a:spcBef>
                <a:spcAft>
                  <a:spcPct val="0"/>
                </a:spcAft>
                <a:defRPr>
                  <a:solidFill>
                    <a:schemeClr val="tx1"/>
                  </a:solidFill>
                  <a:latin typeface="Arial" charset="0"/>
                  <a:cs typeface="Arial" charset="0"/>
                </a:defRPr>
              </a:lvl6pPr>
              <a:lvl7pPr marL="2706688" defTabSz="895350" fontAlgn="base">
                <a:spcBef>
                  <a:spcPct val="0"/>
                </a:spcBef>
                <a:spcAft>
                  <a:spcPct val="0"/>
                </a:spcAft>
                <a:defRPr>
                  <a:solidFill>
                    <a:schemeClr val="tx1"/>
                  </a:solidFill>
                  <a:latin typeface="Arial" charset="0"/>
                  <a:cs typeface="Arial" charset="0"/>
                </a:defRPr>
              </a:lvl7pPr>
              <a:lvl8pPr marL="3163888" defTabSz="895350" fontAlgn="base">
                <a:spcBef>
                  <a:spcPct val="0"/>
                </a:spcBef>
                <a:spcAft>
                  <a:spcPct val="0"/>
                </a:spcAft>
                <a:defRPr>
                  <a:solidFill>
                    <a:schemeClr val="tx1"/>
                  </a:solidFill>
                  <a:latin typeface="Arial" charset="0"/>
                  <a:cs typeface="Arial" charset="0"/>
                </a:defRPr>
              </a:lvl8pPr>
              <a:lvl9pPr marL="3621088" defTabSz="895350" fontAlgn="base">
                <a:spcBef>
                  <a:spcPct val="0"/>
                </a:spcBef>
                <a:spcAft>
                  <a:spcPct val="0"/>
                </a:spcAft>
                <a:defRPr>
                  <a:solidFill>
                    <a:schemeClr val="tx1"/>
                  </a:solidFill>
                  <a:latin typeface="Arial" charset="0"/>
                  <a:cs typeface="Arial" charset="0"/>
                </a:defRPr>
              </a:lvl9pPr>
            </a:lstStyle>
            <a:p>
              <a:pPr>
                <a:defRPr/>
              </a:pPr>
              <a:r>
                <a:rPr lang="en-GB" sz="1000" dirty="0" smtClean="0">
                  <a:solidFill>
                    <a:srgbClr val="003896"/>
                  </a:solidFill>
                </a:rPr>
                <a:t>1 Footnote</a:t>
              </a:r>
            </a:p>
          </p:txBody>
        </p:sp>
        <p:sp>
          <p:nvSpPr>
            <p:cNvPr id="10" name="McK 4. Source" hidden="1"/>
            <p:cNvSpPr>
              <a:spLocks noChangeArrowheads="1"/>
            </p:cNvSpPr>
            <p:nvPr userDrawn="1"/>
          </p:nvSpPr>
          <p:spPr bwMode="auto">
            <a:xfrm>
              <a:off x="126" y="4044"/>
              <a:ext cx="4400"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609600" indent="-60960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1pPr>
              <a:lvl2pPr marL="742950" indent="-28575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2pPr>
              <a:lvl3pPr marL="1143000" indent="-22860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3pPr>
              <a:lvl4pPr marL="1600200" indent="-22860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4pPr>
              <a:lvl5pPr marL="2057400" indent="-228600" defTabSz="895350" eaLnBrk="0" hangingPunct="0">
                <a:tabLst>
                  <a:tab pos="612775" algn="l"/>
                </a:tabLst>
                <a:defRPr sz="800">
                  <a:solidFill>
                    <a:schemeClr val="tx1"/>
                  </a:solidFill>
                  <a:latin typeface="Arial" panose="020B0604020202020204" pitchFamily="34" charset="0"/>
                  <a:cs typeface="Arial" panose="020B0604020202020204" pitchFamily="34" charset="0"/>
                </a:defRPr>
              </a:lvl5pPr>
              <a:lvl6pPr marL="2514600" indent="-228600" defTabSz="895350" eaLnBrk="0" fontAlgn="base" hangingPunct="0">
                <a:spcBef>
                  <a:spcPct val="0"/>
                </a:spcBef>
                <a:spcAft>
                  <a:spcPct val="0"/>
                </a:spcAft>
                <a:tabLst>
                  <a:tab pos="612775" algn="l"/>
                </a:tabLst>
                <a:defRPr sz="800">
                  <a:solidFill>
                    <a:schemeClr val="tx1"/>
                  </a:solidFill>
                  <a:latin typeface="Arial" panose="020B0604020202020204" pitchFamily="34" charset="0"/>
                  <a:cs typeface="Arial" panose="020B0604020202020204" pitchFamily="34" charset="0"/>
                </a:defRPr>
              </a:lvl6pPr>
              <a:lvl7pPr marL="2971800" indent="-228600" defTabSz="895350" eaLnBrk="0" fontAlgn="base" hangingPunct="0">
                <a:spcBef>
                  <a:spcPct val="0"/>
                </a:spcBef>
                <a:spcAft>
                  <a:spcPct val="0"/>
                </a:spcAft>
                <a:tabLst>
                  <a:tab pos="612775" algn="l"/>
                </a:tabLst>
                <a:defRPr sz="800">
                  <a:solidFill>
                    <a:schemeClr val="tx1"/>
                  </a:solidFill>
                  <a:latin typeface="Arial" panose="020B0604020202020204" pitchFamily="34" charset="0"/>
                  <a:cs typeface="Arial" panose="020B0604020202020204" pitchFamily="34" charset="0"/>
                </a:defRPr>
              </a:lvl7pPr>
              <a:lvl8pPr marL="3429000" indent="-228600" defTabSz="895350" eaLnBrk="0" fontAlgn="base" hangingPunct="0">
                <a:spcBef>
                  <a:spcPct val="0"/>
                </a:spcBef>
                <a:spcAft>
                  <a:spcPct val="0"/>
                </a:spcAft>
                <a:tabLst>
                  <a:tab pos="612775" algn="l"/>
                </a:tabLst>
                <a:defRPr sz="800">
                  <a:solidFill>
                    <a:schemeClr val="tx1"/>
                  </a:solidFill>
                  <a:latin typeface="Arial" panose="020B0604020202020204" pitchFamily="34" charset="0"/>
                  <a:cs typeface="Arial" panose="020B0604020202020204" pitchFamily="34" charset="0"/>
                </a:defRPr>
              </a:lvl8pPr>
              <a:lvl9pPr marL="3886200" indent="-228600" defTabSz="895350" eaLnBrk="0" fontAlgn="base" hangingPunct="0">
                <a:spcBef>
                  <a:spcPct val="0"/>
                </a:spcBef>
                <a:spcAft>
                  <a:spcPct val="0"/>
                </a:spcAft>
                <a:tabLst>
                  <a:tab pos="612775" algn="l"/>
                </a:tabLs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000" dirty="0" smtClean="0">
                  <a:solidFill>
                    <a:srgbClr val="003896"/>
                  </a:solidFill>
                </a:rPr>
                <a:t>SOURCE: Source</a:t>
              </a:r>
            </a:p>
          </p:txBody>
        </p:sp>
      </p:grpSp>
      <p:grpSp>
        <p:nvGrpSpPr>
          <p:cNvPr id="11" name="LegendBoxes" hidden="1"/>
          <p:cNvGrpSpPr>
            <a:grpSpLocks/>
          </p:cNvGrpSpPr>
          <p:nvPr>
            <p:custDataLst>
              <p:tags r:id="rId4"/>
            </p:custDataLst>
          </p:nvPr>
        </p:nvGrpSpPr>
        <p:grpSpPr bwMode="auto">
          <a:xfrm>
            <a:off x="7833486" y="989552"/>
            <a:ext cx="855692" cy="966213"/>
            <a:chOff x="3394" y="516"/>
            <a:chExt cx="550" cy="621"/>
          </a:xfrm>
        </p:grpSpPr>
        <p:sp>
          <p:nvSpPr>
            <p:cNvPr id="12"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13"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14"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15"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16" name="Legend1" hidden="1"/>
            <p:cNvSpPr>
              <a:spLocks noChangeArrowheads="1"/>
            </p:cNvSpPr>
            <p:nvPr userDrawn="1"/>
          </p:nvSpPr>
          <p:spPr bwMode="auto">
            <a:xfrm>
              <a:off x="3554" y="516"/>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Legend1</a:t>
              </a:r>
            </a:p>
          </p:txBody>
        </p:sp>
        <p:sp>
          <p:nvSpPr>
            <p:cNvPr id="17" name="Legend2" hidden="1"/>
            <p:cNvSpPr>
              <a:spLocks noChangeArrowheads="1"/>
            </p:cNvSpPr>
            <p:nvPr userDrawn="1"/>
          </p:nvSpPr>
          <p:spPr bwMode="auto">
            <a:xfrm>
              <a:off x="3554" y="681"/>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Legend2</a:t>
              </a:r>
            </a:p>
          </p:txBody>
        </p:sp>
        <p:sp>
          <p:nvSpPr>
            <p:cNvPr id="18" name="Legend3" hidden="1"/>
            <p:cNvSpPr>
              <a:spLocks noChangeArrowheads="1"/>
            </p:cNvSpPr>
            <p:nvPr userDrawn="1"/>
          </p:nvSpPr>
          <p:spPr bwMode="auto">
            <a:xfrm>
              <a:off x="3554" y="846"/>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Legend3</a:t>
              </a:r>
            </a:p>
          </p:txBody>
        </p:sp>
        <p:sp>
          <p:nvSpPr>
            <p:cNvPr id="19" name="Legend4" hidden="1"/>
            <p:cNvSpPr>
              <a:spLocks noChangeArrowheads="1"/>
            </p:cNvSpPr>
            <p:nvPr userDrawn="1"/>
          </p:nvSpPr>
          <p:spPr bwMode="auto">
            <a:xfrm>
              <a:off x="3554" y="1016"/>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Legend4</a:t>
              </a:r>
            </a:p>
          </p:txBody>
        </p:sp>
      </p:grpSp>
      <p:grpSp>
        <p:nvGrpSpPr>
          <p:cNvPr id="20" name="LegendLines" hidden="1"/>
          <p:cNvGrpSpPr>
            <a:grpSpLocks/>
          </p:cNvGrpSpPr>
          <p:nvPr>
            <p:custDataLst>
              <p:tags r:id="rId5"/>
            </p:custDataLst>
          </p:nvPr>
        </p:nvGrpSpPr>
        <p:grpSpPr bwMode="auto">
          <a:xfrm>
            <a:off x="7522336" y="989556"/>
            <a:ext cx="1166853" cy="701710"/>
            <a:chOff x="2411" y="2747"/>
            <a:chExt cx="750" cy="451"/>
          </a:xfrm>
        </p:grpSpPr>
        <p:sp>
          <p:nvSpPr>
            <p:cNvPr id="21" name="LineLegend1" hidden="1"/>
            <p:cNvSpPr>
              <a:spLocks noChangeShapeType="1"/>
            </p:cNvSpPr>
            <p:nvPr/>
          </p:nvSpPr>
          <p:spPr bwMode="auto">
            <a:xfrm>
              <a:off x="2411" y="2807"/>
              <a:ext cx="28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dirty="0">
                <a:solidFill>
                  <a:srgbClr val="003896"/>
                </a:solidFill>
              </a:endParaRPr>
            </a:p>
          </p:txBody>
        </p:sp>
        <p:sp>
          <p:nvSpPr>
            <p:cNvPr id="22"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ZA" dirty="0">
                <a:solidFill>
                  <a:srgbClr val="003896"/>
                </a:solidFill>
              </a:endParaRPr>
            </a:p>
          </p:txBody>
        </p:sp>
        <p:sp>
          <p:nvSpPr>
            <p:cNvPr id="23"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ZA" dirty="0">
                <a:solidFill>
                  <a:srgbClr val="003896"/>
                </a:solidFill>
              </a:endParaRPr>
            </a:p>
          </p:txBody>
        </p:sp>
        <p:sp>
          <p:nvSpPr>
            <p:cNvPr id="24" name="Legend1" hidden="1"/>
            <p:cNvSpPr>
              <a:spLocks noChangeArrowheads="1"/>
            </p:cNvSpPr>
            <p:nvPr userDrawn="1"/>
          </p:nvSpPr>
          <p:spPr bwMode="auto">
            <a:xfrm>
              <a:off x="2771" y="2747"/>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Legend1</a:t>
              </a:r>
            </a:p>
          </p:txBody>
        </p:sp>
        <p:sp>
          <p:nvSpPr>
            <p:cNvPr id="25" name="Legend2" hidden="1"/>
            <p:cNvSpPr>
              <a:spLocks noChangeArrowheads="1"/>
            </p:cNvSpPr>
            <p:nvPr userDrawn="1"/>
          </p:nvSpPr>
          <p:spPr bwMode="auto">
            <a:xfrm>
              <a:off x="2771" y="2912"/>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Legend2</a:t>
              </a:r>
            </a:p>
          </p:txBody>
        </p:sp>
        <p:sp>
          <p:nvSpPr>
            <p:cNvPr id="26" name="Legend3" hidden="1"/>
            <p:cNvSpPr>
              <a:spLocks noChangeArrowheads="1"/>
            </p:cNvSpPr>
            <p:nvPr userDrawn="1"/>
          </p:nvSpPr>
          <p:spPr bwMode="auto">
            <a:xfrm>
              <a:off x="2771" y="3077"/>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Legend3</a:t>
              </a:r>
            </a:p>
          </p:txBody>
        </p:sp>
      </p:grpSp>
      <p:grpSp>
        <p:nvGrpSpPr>
          <p:cNvPr id="27" name="LegendMoons" hidden="1"/>
          <p:cNvGrpSpPr>
            <a:grpSpLocks/>
          </p:cNvGrpSpPr>
          <p:nvPr>
            <p:custDataLst>
              <p:tags r:id="rId6"/>
            </p:custDataLst>
          </p:nvPr>
        </p:nvGrpSpPr>
        <p:grpSpPr bwMode="auto">
          <a:xfrm>
            <a:off x="7755695" y="994220"/>
            <a:ext cx="933483" cy="1280504"/>
            <a:chOff x="1104" y="2704"/>
            <a:chExt cx="600" cy="823"/>
          </a:xfrm>
        </p:grpSpPr>
        <p:grpSp>
          <p:nvGrpSpPr>
            <p:cNvPr id="28" name="MoonLegend1" hidden="1"/>
            <p:cNvGrpSpPr>
              <a:grpSpLocks noChangeAspect="1"/>
            </p:cNvGrpSpPr>
            <p:nvPr>
              <p:custDataLst>
                <p:tags r:id="rId13"/>
              </p:custDataLst>
            </p:nvPr>
          </p:nvGrpSpPr>
          <p:grpSpPr bwMode="auto">
            <a:xfrm>
              <a:off x="1104" y="2704"/>
              <a:ext cx="132" cy="132"/>
              <a:chOff x="4533" y="183"/>
              <a:chExt cx="144" cy="144"/>
            </a:xfrm>
          </p:grpSpPr>
          <p:sp>
            <p:nvSpPr>
              <p:cNvPr id="46" name="Oval 74" hidden="1"/>
              <p:cNvSpPr>
                <a:spLocks noChangeAspect="1" noChangeArrowheads="1"/>
              </p:cNvSpPr>
              <p:nvPr>
                <p:custDataLst>
                  <p:tags r:id="rId26"/>
                </p:custDataLst>
              </p:nvPr>
            </p:nvSpPr>
            <p:spPr bwMode="blackWhite">
              <a:xfrm>
                <a:off x="4533" y="183"/>
                <a:ext cx="144" cy="144"/>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47" name="Arc 75" hidden="1"/>
              <p:cNvSpPr>
                <a:spLocks noChangeAspect="1"/>
              </p:cNvSpPr>
              <p:nvPr>
                <p:custDataLst>
                  <p:tags r:id="rId27"/>
                </p:custDataLst>
              </p:nvPr>
            </p:nvSpPr>
            <p:spPr bwMode="black">
              <a:xfrm>
                <a:off x="4533" y="183"/>
                <a:ext cx="144" cy="14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path>
                  <a:path w="43200" h="43200" stroke="0" extrusionOk="0">
                    <a:moveTo>
                      <a:pt x="21599" y="0"/>
                    </a:moveTo>
                    <a:lnTo>
                      <a:pt x="21600" y="21600"/>
                    </a:lnTo>
                    <a:lnTo>
                      <a:pt x="21599" y="0"/>
                    </a:lnTo>
                    <a:close/>
                  </a:path>
                </a:pathLst>
              </a:custGeom>
              <a:solidFill>
                <a:schemeClr val="folHlink"/>
              </a:solidFill>
              <a:ln w="9525">
                <a:solidFill>
                  <a:schemeClr val="tx1"/>
                </a:solidFill>
                <a:round/>
                <a:headEnd/>
                <a:tailEnd/>
              </a:ln>
            </p:spPr>
            <p:txBody>
              <a:bodyPr wrap="none" anchor="ctr"/>
              <a:lstStyle/>
              <a:p>
                <a:endParaRPr lang="en-ZA" dirty="0">
                  <a:solidFill>
                    <a:srgbClr val="003896"/>
                  </a:solidFill>
                </a:endParaRPr>
              </a:p>
            </p:txBody>
          </p:sp>
        </p:grpSp>
        <p:grpSp>
          <p:nvGrpSpPr>
            <p:cNvPr id="29" name="MoonLegend2" hidden="1"/>
            <p:cNvGrpSpPr>
              <a:grpSpLocks noChangeAspect="1"/>
            </p:cNvGrpSpPr>
            <p:nvPr>
              <p:custDataLst>
                <p:tags r:id="rId14"/>
              </p:custDataLst>
            </p:nvPr>
          </p:nvGrpSpPr>
          <p:grpSpPr bwMode="auto">
            <a:xfrm>
              <a:off x="1104" y="2876"/>
              <a:ext cx="132" cy="132"/>
              <a:chOff x="1694" y="2044"/>
              <a:chExt cx="160" cy="160"/>
            </a:xfrm>
          </p:grpSpPr>
          <p:sp>
            <p:nvSpPr>
              <p:cNvPr id="44" name="Oval 77" hidden="1"/>
              <p:cNvSpPr>
                <a:spLocks noChangeAspect="1" noChangeArrowheads="1"/>
              </p:cNvSpPr>
              <p:nvPr>
                <p:custDataLst>
                  <p:tags r:id="rId24"/>
                </p:custDataLst>
              </p:nvPr>
            </p:nvSpPr>
            <p:spPr bwMode="blackWhite">
              <a:xfrm>
                <a:off x="1694" y="2044"/>
                <a:ext cx="160" cy="160"/>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45" name="Arc 78" hidden="1"/>
              <p:cNvSpPr>
                <a:spLocks noChangeAspect="1"/>
              </p:cNvSpPr>
              <p:nvPr>
                <p:custDataLst>
                  <p:tags r:id="rId25"/>
                </p:custDataLst>
              </p:nvPr>
            </p:nvSpPr>
            <p:spPr bwMode="black">
              <a:xfrm>
                <a:off x="1774" y="2044"/>
                <a:ext cx="80" cy="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folHlink"/>
              </a:solidFill>
              <a:ln w="9525">
                <a:solidFill>
                  <a:schemeClr val="tx1"/>
                </a:solidFill>
                <a:round/>
                <a:headEnd/>
                <a:tailEnd/>
              </a:ln>
            </p:spPr>
            <p:txBody>
              <a:bodyPr wrap="none" anchor="ctr"/>
              <a:lstStyle/>
              <a:p>
                <a:endParaRPr lang="en-ZA" dirty="0">
                  <a:solidFill>
                    <a:srgbClr val="003896"/>
                  </a:solidFill>
                </a:endParaRPr>
              </a:p>
            </p:txBody>
          </p:sp>
        </p:grpSp>
        <p:grpSp>
          <p:nvGrpSpPr>
            <p:cNvPr id="30" name="MoonLegend3" hidden="1"/>
            <p:cNvGrpSpPr>
              <a:grpSpLocks noChangeAspect="1"/>
            </p:cNvGrpSpPr>
            <p:nvPr>
              <p:custDataLst>
                <p:tags r:id="rId15"/>
              </p:custDataLst>
            </p:nvPr>
          </p:nvGrpSpPr>
          <p:grpSpPr bwMode="auto">
            <a:xfrm>
              <a:off x="1104" y="3049"/>
              <a:ext cx="132" cy="132"/>
              <a:chOff x="4495" y="897"/>
              <a:chExt cx="160" cy="160"/>
            </a:xfrm>
          </p:grpSpPr>
          <p:sp>
            <p:nvSpPr>
              <p:cNvPr id="42" name="Oval 80" hidden="1"/>
              <p:cNvSpPr>
                <a:spLocks noChangeAspect="1" noChangeArrowheads="1"/>
              </p:cNvSpPr>
              <p:nvPr>
                <p:custDataLst>
                  <p:tags r:id="rId22"/>
                </p:custDataLst>
              </p:nvPr>
            </p:nvSpPr>
            <p:spPr bwMode="blackWhite">
              <a:xfrm>
                <a:off x="4495" y="897"/>
                <a:ext cx="160" cy="160"/>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43" name="Arc 81" hidden="1"/>
              <p:cNvSpPr>
                <a:spLocks noChangeAspect="1"/>
              </p:cNvSpPr>
              <p:nvPr>
                <p:custDataLst>
                  <p:tags r:id="rId23"/>
                </p:custDataLst>
              </p:nvPr>
            </p:nvSpPr>
            <p:spPr bwMode="black">
              <a:xfrm>
                <a:off x="4575" y="897"/>
                <a:ext cx="80" cy="16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lnTo>
                      <a:pt x="-1" y="0"/>
                    </a:lnTo>
                    <a:close/>
                  </a:path>
                </a:pathLst>
              </a:custGeom>
              <a:solidFill>
                <a:schemeClr val="folHlink"/>
              </a:solidFill>
              <a:ln w="9525">
                <a:solidFill>
                  <a:schemeClr val="tx1"/>
                </a:solidFill>
                <a:round/>
                <a:headEnd/>
                <a:tailEnd/>
              </a:ln>
            </p:spPr>
            <p:txBody>
              <a:bodyPr wrap="none" anchor="ctr"/>
              <a:lstStyle/>
              <a:p>
                <a:endParaRPr lang="en-ZA" dirty="0">
                  <a:solidFill>
                    <a:srgbClr val="003896"/>
                  </a:solidFill>
                </a:endParaRPr>
              </a:p>
            </p:txBody>
          </p:sp>
        </p:grpSp>
        <p:grpSp>
          <p:nvGrpSpPr>
            <p:cNvPr id="31" name="MoonLegend4" hidden="1"/>
            <p:cNvGrpSpPr>
              <a:grpSpLocks noChangeAspect="1"/>
            </p:cNvGrpSpPr>
            <p:nvPr>
              <p:custDataLst>
                <p:tags r:id="rId16"/>
              </p:custDataLst>
            </p:nvPr>
          </p:nvGrpSpPr>
          <p:grpSpPr bwMode="auto">
            <a:xfrm>
              <a:off x="1104" y="3222"/>
              <a:ext cx="132" cy="132"/>
              <a:chOff x="4495" y="1198"/>
              <a:chExt cx="160" cy="160"/>
            </a:xfrm>
          </p:grpSpPr>
          <p:sp>
            <p:nvSpPr>
              <p:cNvPr id="40" name="Oval 83" hidden="1"/>
              <p:cNvSpPr>
                <a:spLocks noChangeAspect="1" noChangeArrowheads="1"/>
              </p:cNvSpPr>
              <p:nvPr>
                <p:custDataLst>
                  <p:tags r:id="rId20"/>
                </p:custDataLst>
              </p:nvPr>
            </p:nvSpPr>
            <p:spPr bwMode="blackWhite">
              <a:xfrm>
                <a:off x="4495" y="1198"/>
                <a:ext cx="160" cy="160"/>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41" name="Arc 84" hidden="1"/>
              <p:cNvSpPr>
                <a:spLocks noChangeAspect="1"/>
              </p:cNvSpPr>
              <p:nvPr>
                <p:custDataLst>
                  <p:tags r:id="rId21"/>
                </p:custDataLst>
              </p:nvPr>
            </p:nvSpPr>
            <p:spPr bwMode="black">
              <a:xfrm>
                <a:off x="4495" y="1198"/>
                <a:ext cx="160" cy="16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lnTo>
                      <a:pt x="21599" y="0"/>
                    </a:lnTo>
                    <a:close/>
                  </a:path>
                </a:pathLst>
              </a:custGeom>
              <a:solidFill>
                <a:schemeClr val="folHlink"/>
              </a:solidFill>
              <a:ln w="9525">
                <a:solidFill>
                  <a:schemeClr val="tx1"/>
                </a:solidFill>
                <a:round/>
                <a:headEnd/>
                <a:tailEnd/>
              </a:ln>
            </p:spPr>
            <p:txBody>
              <a:bodyPr wrap="none" anchor="ctr"/>
              <a:lstStyle/>
              <a:p>
                <a:endParaRPr lang="en-ZA" dirty="0">
                  <a:solidFill>
                    <a:srgbClr val="003896"/>
                  </a:solidFill>
                </a:endParaRPr>
              </a:p>
            </p:txBody>
          </p:sp>
        </p:grpSp>
        <p:grpSp>
          <p:nvGrpSpPr>
            <p:cNvPr id="32" name="MoonLegend5" hidden="1"/>
            <p:cNvGrpSpPr>
              <a:grpSpLocks noChangeAspect="1"/>
            </p:cNvGrpSpPr>
            <p:nvPr>
              <p:custDataLst>
                <p:tags r:id="rId17"/>
              </p:custDataLst>
            </p:nvPr>
          </p:nvGrpSpPr>
          <p:grpSpPr bwMode="auto">
            <a:xfrm>
              <a:off x="1104" y="3395"/>
              <a:ext cx="132" cy="132"/>
              <a:chOff x="4495" y="1440"/>
              <a:chExt cx="160" cy="160"/>
            </a:xfrm>
          </p:grpSpPr>
          <p:sp>
            <p:nvSpPr>
              <p:cNvPr id="38" name="Oval 86" hidden="1"/>
              <p:cNvSpPr>
                <a:spLocks noChangeAspect="1" noChangeArrowheads="1"/>
              </p:cNvSpPr>
              <p:nvPr>
                <p:custDataLst>
                  <p:tags r:id="rId18"/>
                </p:custDataLst>
              </p:nvPr>
            </p:nvSpPr>
            <p:spPr bwMode="blackWhite">
              <a:xfrm>
                <a:off x="4495" y="1440"/>
                <a:ext cx="160" cy="160"/>
              </a:xfrm>
              <a:prstGeom prst="ellipse">
                <a:avLst/>
              </a:prstGeom>
              <a:solidFill>
                <a:schemeClr val="accent1"/>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sp>
            <p:nvSpPr>
              <p:cNvPr id="39" name="Oval 87" hidden="1"/>
              <p:cNvSpPr>
                <a:spLocks noChangeAspect="1" noChangeArrowheads="1"/>
              </p:cNvSpPr>
              <p:nvPr>
                <p:custDataLst>
                  <p:tags r:id="rId19"/>
                </p:custDataLst>
              </p:nvPr>
            </p:nvSpPr>
            <p:spPr bwMode="black">
              <a:xfrm>
                <a:off x="4495" y="1440"/>
                <a:ext cx="160" cy="160"/>
              </a:xfrm>
              <a:prstGeom prst="ellipse">
                <a:avLst/>
              </a:prstGeom>
              <a:solidFill>
                <a:schemeClr val="folHlink"/>
              </a:solidFill>
              <a:ln w="9525">
                <a:solidFill>
                  <a:schemeClr val="tx1"/>
                </a:solidFill>
                <a:round/>
                <a:headEnd/>
                <a:tailEnd/>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endParaRPr lang="en-ZA" dirty="0" smtClean="0">
                  <a:solidFill>
                    <a:srgbClr val="003896"/>
                  </a:solidFill>
                </a:endParaRPr>
              </a:p>
            </p:txBody>
          </p:sp>
        </p:grpSp>
        <p:sp>
          <p:nvSpPr>
            <p:cNvPr id="33" name="Legend1" hidden="1"/>
            <p:cNvSpPr>
              <a:spLocks noChangeArrowheads="1"/>
            </p:cNvSpPr>
            <p:nvPr userDrawn="1"/>
          </p:nvSpPr>
          <p:spPr bwMode="auto">
            <a:xfrm>
              <a:off x="1314" y="2709"/>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Legend1</a:t>
              </a:r>
            </a:p>
          </p:txBody>
        </p:sp>
        <p:sp>
          <p:nvSpPr>
            <p:cNvPr id="34" name="Legend2" hidden="1"/>
            <p:cNvSpPr>
              <a:spLocks noChangeArrowheads="1"/>
            </p:cNvSpPr>
            <p:nvPr userDrawn="1"/>
          </p:nvSpPr>
          <p:spPr bwMode="auto">
            <a:xfrm>
              <a:off x="1314" y="2882"/>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Legend2</a:t>
              </a:r>
            </a:p>
          </p:txBody>
        </p:sp>
        <p:sp>
          <p:nvSpPr>
            <p:cNvPr id="35" name="Legend3" hidden="1"/>
            <p:cNvSpPr>
              <a:spLocks noChangeArrowheads="1"/>
            </p:cNvSpPr>
            <p:nvPr userDrawn="1"/>
          </p:nvSpPr>
          <p:spPr bwMode="auto">
            <a:xfrm>
              <a:off x="1314" y="3055"/>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Legend3</a:t>
              </a:r>
            </a:p>
          </p:txBody>
        </p:sp>
        <p:sp>
          <p:nvSpPr>
            <p:cNvPr id="36" name="Legend4" hidden="1"/>
            <p:cNvSpPr>
              <a:spLocks noChangeArrowheads="1"/>
            </p:cNvSpPr>
            <p:nvPr userDrawn="1"/>
          </p:nvSpPr>
          <p:spPr bwMode="auto">
            <a:xfrm>
              <a:off x="1314" y="3228"/>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Legend4</a:t>
              </a:r>
            </a:p>
          </p:txBody>
        </p:sp>
        <p:sp>
          <p:nvSpPr>
            <p:cNvPr id="37" name="Legend5" hidden="1"/>
            <p:cNvSpPr>
              <a:spLocks noChangeArrowheads="1"/>
            </p:cNvSpPr>
            <p:nvPr userDrawn="1"/>
          </p:nvSpPr>
          <p:spPr bwMode="auto">
            <a:xfrm>
              <a:off x="1314" y="3401"/>
              <a:ext cx="390"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200" dirty="0" smtClean="0">
                  <a:solidFill>
                    <a:srgbClr val="003896"/>
                  </a:solidFill>
                </a:rPr>
                <a:t>Legend5</a:t>
              </a:r>
            </a:p>
          </p:txBody>
        </p:sp>
      </p:grpSp>
      <p:grpSp>
        <p:nvGrpSpPr>
          <p:cNvPr id="48" name="Sticker" hidden="1"/>
          <p:cNvGrpSpPr>
            <a:grpSpLocks/>
          </p:cNvGrpSpPr>
          <p:nvPr>
            <p:custDataLst>
              <p:tags r:id="rId7"/>
            </p:custDataLst>
          </p:nvPr>
        </p:nvGrpSpPr>
        <p:grpSpPr bwMode="auto">
          <a:xfrm>
            <a:off x="7544094" y="994223"/>
            <a:ext cx="1115508" cy="216270"/>
            <a:chOff x="4849" y="639"/>
            <a:chExt cx="717" cy="139"/>
          </a:xfrm>
        </p:grpSpPr>
        <p:cxnSp>
          <p:nvCxnSpPr>
            <p:cNvPr id="49" name="AutoShape 94" hidden="1"/>
            <p:cNvCxnSpPr>
              <a:cxnSpLocks noChangeShapeType="1"/>
            </p:cNvCxnSpPr>
            <p:nvPr/>
          </p:nvCxnSpPr>
          <p:spPr bwMode="auto">
            <a:xfrm>
              <a:off x="4877" y="771"/>
              <a:ext cx="689"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sp>
          <p:nvSpPr>
            <p:cNvPr id="50" name="AutoShape 95" hidden="1"/>
            <p:cNvSpPr>
              <a:spLocks noChangeArrowheads="1"/>
            </p:cNvSpPr>
            <p:nvPr/>
          </p:nvSpPr>
          <p:spPr bwMode="auto">
            <a:xfrm>
              <a:off x="4849" y="639"/>
              <a:ext cx="717" cy="139"/>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27432" tIns="0" rIns="0" bIns="27432">
              <a:spAutoFit/>
            </a:bodyPr>
            <a:lstStyle>
              <a:lvl1pPr defTabSz="895350" eaLnBrk="0" hangingPunct="0">
                <a:defRPr sz="800">
                  <a:solidFill>
                    <a:schemeClr val="tx1"/>
                  </a:solidFill>
                  <a:latin typeface="Arial" panose="020B0604020202020204" pitchFamily="34" charset="0"/>
                  <a:cs typeface="Arial" panose="020B0604020202020204" pitchFamily="34" charset="0"/>
                </a:defRPr>
              </a:lvl1pPr>
              <a:lvl2pPr marL="742950" indent="-285750" defTabSz="895350" eaLnBrk="0" hangingPunct="0">
                <a:defRPr sz="800">
                  <a:solidFill>
                    <a:schemeClr val="tx1"/>
                  </a:solidFill>
                  <a:latin typeface="Arial" panose="020B0604020202020204" pitchFamily="34" charset="0"/>
                  <a:cs typeface="Arial" panose="020B0604020202020204" pitchFamily="34" charset="0"/>
                </a:defRPr>
              </a:lvl2pPr>
              <a:lvl3pPr marL="1143000" indent="-228600" defTabSz="895350" eaLnBrk="0" hangingPunct="0">
                <a:defRPr sz="800">
                  <a:solidFill>
                    <a:schemeClr val="tx1"/>
                  </a:solidFill>
                  <a:latin typeface="Arial" panose="020B0604020202020204" pitchFamily="34" charset="0"/>
                  <a:cs typeface="Arial" panose="020B0604020202020204" pitchFamily="34" charset="0"/>
                </a:defRPr>
              </a:lvl3pPr>
              <a:lvl4pPr marL="1600200" indent="-228600" defTabSz="895350" eaLnBrk="0" hangingPunct="0">
                <a:defRPr sz="800">
                  <a:solidFill>
                    <a:schemeClr val="tx1"/>
                  </a:solidFill>
                  <a:latin typeface="Arial" panose="020B0604020202020204" pitchFamily="34" charset="0"/>
                  <a:cs typeface="Arial" panose="020B0604020202020204" pitchFamily="34" charset="0"/>
                </a:defRPr>
              </a:lvl4pPr>
              <a:lvl5pPr marL="2057400" indent="-228600" defTabSz="895350" eaLnBrk="0" hangingPunct="0">
                <a:defRPr sz="800">
                  <a:solidFill>
                    <a:schemeClr val="tx1"/>
                  </a:solidFill>
                  <a:latin typeface="Arial" panose="020B0604020202020204" pitchFamily="34" charset="0"/>
                  <a:cs typeface="Arial" panose="020B0604020202020204" pitchFamily="34" charset="0"/>
                </a:defRPr>
              </a:lvl5pPr>
              <a:lvl6pPr marL="25146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r" eaLnBrk="1" hangingPunct="1">
                <a:buClr>
                  <a:srgbClr val="83725B"/>
                </a:buClr>
                <a:defRPr/>
              </a:pPr>
              <a:r>
                <a:rPr lang="en-GB" sz="1200" dirty="0" smtClean="0">
                  <a:solidFill>
                    <a:srgbClr val="808080"/>
                  </a:solidFill>
                </a:rPr>
                <a:t>ILLUSTRATIVE</a:t>
              </a:r>
            </a:p>
          </p:txBody>
        </p:sp>
        <p:cxnSp>
          <p:nvCxnSpPr>
            <p:cNvPr id="51" name="AutoShape 96" hidden="1"/>
            <p:cNvCxnSpPr>
              <a:cxnSpLocks noChangeShapeType="1"/>
            </p:cNvCxnSpPr>
            <p:nvPr/>
          </p:nvCxnSpPr>
          <p:spPr bwMode="auto">
            <a:xfrm>
              <a:off x="4877" y="639"/>
              <a:ext cx="0" cy="132"/>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grpSp>
      <p:sp>
        <p:nvSpPr>
          <p:cNvPr id="52" name="doc id" hidden="1"/>
          <p:cNvSpPr>
            <a:spLocks noChangeArrowheads="1"/>
          </p:cNvSpPr>
          <p:nvPr>
            <p:custDataLst>
              <p:tags r:id="rId8"/>
            </p:custDataLst>
          </p:nvPr>
        </p:nvSpPr>
        <p:spPr bwMode="auto">
          <a:xfrm>
            <a:off x="7850596" y="46677"/>
            <a:ext cx="975490" cy="219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95350" eaLnBrk="0" hangingPunct="0">
              <a:defRPr sz="800">
                <a:solidFill>
                  <a:schemeClr val="tx1"/>
                </a:solidFill>
                <a:latin typeface="Arial" panose="020B0604020202020204" pitchFamily="34" charset="0"/>
                <a:cs typeface="Arial" panose="020B0604020202020204" pitchFamily="34" charset="0"/>
              </a:defRPr>
            </a:lvl1pPr>
            <a:lvl2pPr marL="742950" indent="-285750" defTabSz="895350" eaLnBrk="0" hangingPunct="0">
              <a:defRPr sz="800">
                <a:solidFill>
                  <a:schemeClr val="tx1"/>
                </a:solidFill>
                <a:latin typeface="Arial" panose="020B0604020202020204" pitchFamily="34" charset="0"/>
                <a:cs typeface="Arial" panose="020B0604020202020204" pitchFamily="34" charset="0"/>
              </a:defRPr>
            </a:lvl2pPr>
            <a:lvl3pPr marL="1143000" indent="-228600" defTabSz="895350" eaLnBrk="0" hangingPunct="0">
              <a:defRPr sz="800">
                <a:solidFill>
                  <a:schemeClr val="tx1"/>
                </a:solidFill>
                <a:latin typeface="Arial" panose="020B0604020202020204" pitchFamily="34" charset="0"/>
                <a:cs typeface="Arial" panose="020B0604020202020204" pitchFamily="34" charset="0"/>
              </a:defRPr>
            </a:lvl3pPr>
            <a:lvl4pPr marL="1600200" indent="-228600" defTabSz="895350" eaLnBrk="0" hangingPunct="0">
              <a:defRPr sz="800">
                <a:solidFill>
                  <a:schemeClr val="tx1"/>
                </a:solidFill>
                <a:latin typeface="Arial" panose="020B0604020202020204" pitchFamily="34" charset="0"/>
                <a:cs typeface="Arial" panose="020B0604020202020204" pitchFamily="34" charset="0"/>
              </a:defRPr>
            </a:lvl4pPr>
            <a:lvl5pPr marL="2057400" indent="-228600" defTabSz="895350" eaLnBrk="0" hangingPunct="0">
              <a:defRPr sz="800">
                <a:solidFill>
                  <a:schemeClr val="tx1"/>
                </a:solidFill>
                <a:latin typeface="Arial" panose="020B0604020202020204" pitchFamily="34" charset="0"/>
                <a:cs typeface="Arial" panose="020B0604020202020204" pitchFamily="34" charset="0"/>
              </a:defRPr>
            </a:lvl5pPr>
            <a:lvl6pPr marL="25146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defTabSz="89535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r" eaLnBrk="1" hangingPunct="1">
              <a:defRPr/>
            </a:pPr>
            <a:r>
              <a:rPr lang="en-GB" sz="700" dirty="0" smtClean="0">
                <a:solidFill>
                  <a:srgbClr val="000000"/>
                </a:solidFill>
              </a:rPr>
              <a:t>JOH-ESK042-20101014-JA-X1</a:t>
            </a:r>
          </a:p>
        </p:txBody>
      </p:sp>
      <p:grpSp>
        <p:nvGrpSpPr>
          <p:cNvPr id="53" name="ACET" hidden="1"/>
          <p:cNvGrpSpPr>
            <a:grpSpLocks/>
          </p:cNvGrpSpPr>
          <p:nvPr>
            <p:custDataLst>
              <p:tags r:id="rId9"/>
            </p:custDataLst>
          </p:nvPr>
        </p:nvGrpSpPr>
        <p:grpSpPr bwMode="auto">
          <a:xfrm>
            <a:off x="1423576" y="1283625"/>
            <a:ext cx="4178893" cy="521225"/>
            <a:chOff x="915" y="695"/>
            <a:chExt cx="2686" cy="335"/>
          </a:xfrm>
        </p:grpSpPr>
        <p:cxnSp>
          <p:nvCxnSpPr>
            <p:cNvPr id="54" name="AutoShape 103"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55" name="AutoShape 104" hidden="1"/>
            <p:cNvSpPr>
              <a:spLocks noChangeArrowheads="1"/>
            </p:cNvSpPr>
            <p:nvPr/>
          </p:nvSpPr>
          <p:spPr bwMode="auto">
            <a:xfrm>
              <a:off x="915" y="695"/>
              <a:ext cx="2686" cy="335"/>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288" anchor="b">
              <a:spAutoFit/>
            </a:bodyP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defRPr/>
              </a:pPr>
              <a:r>
                <a:rPr lang="en-GB" sz="1600" b="1" dirty="0" smtClean="0">
                  <a:solidFill>
                    <a:srgbClr val="003896"/>
                  </a:solidFill>
                </a:rPr>
                <a:t>Title</a:t>
              </a:r>
            </a:p>
            <a:p>
              <a:pPr eaLnBrk="1" hangingPunct="1">
                <a:defRPr/>
              </a:pPr>
              <a:r>
                <a:rPr lang="en-GB" sz="1600" dirty="0" smtClean="0">
                  <a:solidFill>
                    <a:srgbClr val="808080"/>
                  </a:solidFill>
                </a:rPr>
                <a:t>Unit of measure</a:t>
              </a:r>
            </a:p>
          </p:txBody>
        </p:sp>
      </p:grpSp>
      <p:sp>
        <p:nvSpPr>
          <p:cNvPr id="56" name="Working Draft" hidden="1"/>
          <p:cNvSpPr txBox="1">
            <a:spLocks noChangeArrowheads="1"/>
          </p:cNvSpPr>
          <p:nvPr>
            <p:custDataLst>
              <p:tags r:id="rId10"/>
            </p:custDataLst>
          </p:nvPr>
        </p:nvSpPr>
        <p:spPr bwMode="auto">
          <a:xfrm rot="5400000">
            <a:off x="7776475" y="2941781"/>
            <a:ext cx="2242358" cy="94214"/>
          </a:xfrm>
          <a:prstGeom prst="rect">
            <a:avLst/>
          </a:prstGeom>
          <a:noFill/>
          <a:ln>
            <a:noFill/>
          </a:ln>
          <a:effectLst/>
          <a:extLst/>
        </p:spPr>
        <p:txBody>
          <a:bodyPr wrap="none" lIns="0" tIns="0" rIns="0" bIns="0">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defRPr/>
            </a:pPr>
            <a:r>
              <a:rPr lang="en-US" sz="600" dirty="0" smtClean="0">
                <a:solidFill>
                  <a:srgbClr val="003896"/>
                </a:solidFill>
              </a:rPr>
              <a:t>Last Modified 2016-05-10 01:51 PM South Africa Standard Time</a:t>
            </a:r>
            <a:endParaRPr lang="en-GB" sz="1600" dirty="0" smtClean="0">
              <a:solidFill>
                <a:srgbClr val="003896"/>
              </a:solidFill>
            </a:endParaRPr>
          </a:p>
        </p:txBody>
      </p:sp>
      <p:sp>
        <p:nvSpPr>
          <p:cNvPr id="57" name="Printed" hidden="1"/>
          <p:cNvSpPr txBox="1">
            <a:spLocks noChangeArrowheads="1"/>
          </p:cNvSpPr>
          <p:nvPr>
            <p:custDataLst>
              <p:tags r:id="rId11"/>
            </p:custDataLst>
          </p:nvPr>
        </p:nvSpPr>
        <p:spPr bwMode="auto">
          <a:xfrm rot="5400000">
            <a:off x="8399633" y="4377091"/>
            <a:ext cx="996058" cy="94214"/>
          </a:xfrm>
          <a:prstGeom prst="rect">
            <a:avLst/>
          </a:prstGeom>
          <a:noFill/>
          <a:ln>
            <a:noFill/>
          </a:ln>
          <a:effectLst/>
          <a:extLst/>
        </p:spPr>
        <p:txBody>
          <a:bodyPr wrap="none" lIns="0" tIns="0" rIns="0" bIns="0">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defRPr/>
            </a:pPr>
            <a:r>
              <a:rPr lang="en-GB" sz="600" dirty="0" smtClean="0">
                <a:solidFill>
                  <a:srgbClr val="003896"/>
                </a:solidFill>
              </a:rPr>
              <a:t>Printed 26.01.2011 16:18:00</a:t>
            </a:r>
            <a:endParaRPr lang="en-GB" sz="1600" dirty="0" smtClean="0">
              <a:solidFill>
                <a:srgbClr val="003896"/>
              </a:solidFill>
            </a:endParaRPr>
          </a:p>
        </p:txBody>
      </p:sp>
      <p:pic>
        <p:nvPicPr>
          <p:cNvPr id="58" name="Picture 140"/>
          <p:cNvPicPr>
            <a:picLocks noChangeArrowheads="1"/>
          </p:cNvPicPr>
          <p:nvPr>
            <p:custDataLst>
              <p:tags r:id="rId12"/>
            </p:custDataLst>
          </p:nvPr>
        </p:nvPicPr>
        <p:blipFill>
          <a:blip r:embed="rId31" cstate="print">
            <a:extLst>
              <a:ext uri="{28A0092B-C50C-407E-A947-70E740481C1C}">
                <a14:useLocalDpi xmlns:a14="http://schemas.microsoft.com/office/drawing/2010/main" xmlns=""/>
              </a:ext>
            </a:extLst>
          </a:blip>
          <a:srcRect/>
          <a:stretch>
            <a:fillRect/>
          </a:stretch>
        </p:blipFill>
        <p:spPr bwMode="auto">
          <a:xfrm>
            <a:off x="7509883" y="334531"/>
            <a:ext cx="1149740" cy="289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5" name="Text Placeholder 4"/>
          <p:cNvSpPr>
            <a:spLocks noGrp="1"/>
          </p:cNvSpPr>
          <p:nvPr>
            <p:ph type="body" sz="quarter" idx="10"/>
          </p:nvPr>
        </p:nvSpPr>
        <p:spPr>
          <a:xfrm>
            <a:off x="196031" y="1557461"/>
            <a:ext cx="8451134" cy="41682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xmlns="" val="263768571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96"/>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96"/>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sz="1800"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2548E6BE-66EA-4162-AC8A-66BBF0585B69}" type="slidenum">
              <a:rPr lang="en-ZA"/>
              <a:pPr>
                <a:defRPr/>
              </a:pPr>
              <a:t>‹#›</a:t>
            </a:fld>
            <a:endParaRPr lang="en-ZA" dirty="0"/>
          </a:p>
        </p:txBody>
      </p:sp>
    </p:spTree>
    <p:extLst>
      <p:ext uri="{BB962C8B-B14F-4D97-AF65-F5344CB8AC3E}">
        <p14:creationId xmlns:p14="http://schemas.microsoft.com/office/powerpoint/2010/main" xmlns="" val="2364810874"/>
      </p:ext>
    </p:extLst>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4" y="166696"/>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3DFF58A-5490-4134-BF1B-030D18E8ABBD}" type="slidenum">
              <a:rPr lang="en-ZA"/>
              <a:pPr>
                <a:defRPr/>
              </a:pPr>
              <a:t>‹#›</a:t>
            </a:fld>
            <a:endParaRPr lang="en-ZA" dirty="0"/>
          </a:p>
        </p:txBody>
      </p:sp>
    </p:spTree>
    <p:extLst>
      <p:ext uri="{BB962C8B-B14F-4D97-AF65-F5344CB8AC3E}">
        <p14:creationId xmlns:p14="http://schemas.microsoft.com/office/powerpoint/2010/main" xmlns="" val="3382711598"/>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xmlns="" val="2152553017"/>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dirty="0"/>
          </a:p>
        </p:txBody>
      </p:sp>
    </p:spTree>
    <p:extLst>
      <p:ext uri="{BB962C8B-B14F-4D97-AF65-F5344CB8AC3E}">
        <p14:creationId xmlns:p14="http://schemas.microsoft.com/office/powerpoint/2010/main" xmlns="" val="247284866"/>
      </p:ext>
    </p:extLst>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dirty="0"/>
          </a:p>
        </p:txBody>
      </p:sp>
    </p:spTree>
    <p:extLst>
      <p:ext uri="{BB962C8B-B14F-4D97-AF65-F5344CB8AC3E}">
        <p14:creationId xmlns:p14="http://schemas.microsoft.com/office/powerpoint/2010/main" xmlns="" val="2387186214"/>
      </p:ext>
    </p:extLst>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dirty="0"/>
          </a:p>
        </p:txBody>
      </p:sp>
    </p:spTree>
    <p:extLst>
      <p:ext uri="{BB962C8B-B14F-4D97-AF65-F5344CB8AC3E}">
        <p14:creationId xmlns:p14="http://schemas.microsoft.com/office/powerpoint/2010/main" xmlns="" val="1015067688"/>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dirty="0"/>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dirty="0"/>
          </a:p>
        </p:txBody>
      </p:sp>
    </p:spTree>
    <p:extLst>
      <p:ext uri="{BB962C8B-B14F-4D97-AF65-F5344CB8AC3E}">
        <p14:creationId xmlns:p14="http://schemas.microsoft.com/office/powerpoint/2010/main" xmlns="" val="1917929815"/>
      </p:ext>
    </p:extLst>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dirty="0"/>
          </a:p>
        </p:txBody>
      </p:sp>
    </p:spTree>
    <p:extLst>
      <p:ext uri="{BB962C8B-B14F-4D97-AF65-F5344CB8AC3E}">
        <p14:creationId xmlns:p14="http://schemas.microsoft.com/office/powerpoint/2010/main" xmlns="" val="2271853705"/>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dirty="0"/>
          </a:p>
        </p:txBody>
      </p:sp>
    </p:spTree>
    <p:extLst>
      <p:ext uri="{BB962C8B-B14F-4D97-AF65-F5344CB8AC3E}">
        <p14:creationId xmlns:p14="http://schemas.microsoft.com/office/powerpoint/2010/main" xmlns="" val="2311428240"/>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dirty="0"/>
          </a:p>
        </p:txBody>
      </p:sp>
    </p:spTree>
    <p:extLst>
      <p:ext uri="{BB962C8B-B14F-4D97-AF65-F5344CB8AC3E}">
        <p14:creationId xmlns:p14="http://schemas.microsoft.com/office/powerpoint/2010/main" xmlns="" val="247036510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0" y="0"/>
          <a:ext cx="158750" cy="170089"/>
        </p:xfrm>
        <a:graphic>
          <a:graphicData uri="http://schemas.openxmlformats.org/presentationml/2006/ole">
            <p:oleObj spid="_x0000_s64827" name="think-cell Slide" r:id="rId3" imgW="360" imgH="360" progId="">
              <p:embed/>
            </p:oleObj>
          </a:graphicData>
        </a:graphic>
      </p:graphicFrame>
      <p:pic>
        <p:nvPicPr>
          <p:cNvPr id="16457" name="Picture 7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288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4" name="Oval 101"/>
          <p:cNvSpPr>
            <a:spLocks noChangeArrowheads="1"/>
          </p:cNvSpPr>
          <p:nvPr/>
        </p:nvSpPr>
        <p:spPr bwMode="ltGray">
          <a:xfrm>
            <a:off x="368300" y="1300163"/>
            <a:ext cx="2298700" cy="2297112"/>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15" name="Oval 103"/>
          <p:cNvSpPr>
            <a:spLocks noChangeArrowheads="1"/>
          </p:cNvSpPr>
          <p:nvPr/>
        </p:nvSpPr>
        <p:spPr bwMode="ltGray">
          <a:xfrm>
            <a:off x="344488" y="1225550"/>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16" name="Oval 104"/>
          <p:cNvSpPr>
            <a:spLocks noChangeArrowheads="1"/>
          </p:cNvSpPr>
          <p:nvPr/>
        </p:nvSpPr>
        <p:spPr bwMode="ltGray">
          <a:xfrm>
            <a:off x="257175" y="1225550"/>
            <a:ext cx="2360613"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17" name="Oval 105"/>
          <p:cNvSpPr>
            <a:spLocks noChangeArrowheads="1"/>
          </p:cNvSpPr>
          <p:nvPr/>
        </p:nvSpPr>
        <p:spPr bwMode="ltGray">
          <a:xfrm>
            <a:off x="381000" y="1274763"/>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18" name="Oval 106"/>
          <p:cNvSpPr>
            <a:spLocks noChangeArrowheads="1"/>
          </p:cNvSpPr>
          <p:nvPr/>
        </p:nvSpPr>
        <p:spPr bwMode="ltGray">
          <a:xfrm>
            <a:off x="307975"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19" name="Oval 102"/>
          <p:cNvSpPr>
            <a:spLocks noChangeArrowheads="1"/>
          </p:cNvSpPr>
          <p:nvPr/>
        </p:nvSpPr>
        <p:spPr bwMode="ltGray">
          <a:xfrm>
            <a:off x="436563" y="1362075"/>
            <a:ext cx="2162175" cy="2173288"/>
          </a:xfrm>
          <a:prstGeom prst="ellipse">
            <a:avLst/>
          </a:prstGeom>
          <a:blipFill dpi="0" rotWithShape="1">
            <a:blip r:embed="rId5"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sz="1000" kern="0" dirty="0">
              <a:solidFill>
                <a:srgbClr val="003896"/>
              </a:solidFill>
            </a:endParaRPr>
          </a:p>
        </p:txBody>
      </p:sp>
      <p:sp>
        <p:nvSpPr>
          <p:cNvPr id="120" name="Oval 107"/>
          <p:cNvSpPr>
            <a:spLocks noChangeArrowheads="1"/>
          </p:cNvSpPr>
          <p:nvPr/>
        </p:nvSpPr>
        <p:spPr bwMode="ltGray">
          <a:xfrm>
            <a:off x="442913"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21" name="Oval 108"/>
          <p:cNvSpPr>
            <a:spLocks noChangeArrowheads="1"/>
          </p:cNvSpPr>
          <p:nvPr/>
        </p:nvSpPr>
        <p:spPr bwMode="ltGray">
          <a:xfrm>
            <a:off x="171450"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22" name="Oval 109"/>
          <p:cNvSpPr>
            <a:spLocks noChangeArrowheads="1"/>
          </p:cNvSpPr>
          <p:nvPr/>
        </p:nvSpPr>
        <p:spPr bwMode="ltGray">
          <a:xfrm>
            <a:off x="455613"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23" name="Oval 147"/>
          <p:cNvSpPr>
            <a:spLocks noChangeArrowheads="1"/>
          </p:cNvSpPr>
          <p:nvPr/>
        </p:nvSpPr>
        <p:spPr bwMode="ltGray">
          <a:xfrm>
            <a:off x="974725" y="669925"/>
            <a:ext cx="1173163" cy="118586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24" name="Oval 148"/>
          <p:cNvSpPr>
            <a:spLocks noChangeArrowheads="1"/>
          </p:cNvSpPr>
          <p:nvPr/>
        </p:nvSpPr>
        <p:spPr bwMode="ltGray">
          <a:xfrm>
            <a:off x="998538" y="706438"/>
            <a:ext cx="1123950" cy="1123950"/>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25" name="Oval 149"/>
          <p:cNvSpPr>
            <a:spLocks noChangeArrowheads="1"/>
          </p:cNvSpPr>
          <p:nvPr/>
        </p:nvSpPr>
        <p:spPr bwMode="ltGray">
          <a:xfrm>
            <a:off x="949325" y="6334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26" name="Oval 150"/>
          <p:cNvSpPr>
            <a:spLocks noChangeArrowheads="1"/>
          </p:cNvSpPr>
          <p:nvPr/>
        </p:nvSpPr>
        <p:spPr bwMode="ltGray">
          <a:xfrm>
            <a:off x="912813" y="633413"/>
            <a:ext cx="12096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27" name="Oval 151"/>
          <p:cNvSpPr>
            <a:spLocks noChangeArrowheads="1"/>
          </p:cNvSpPr>
          <p:nvPr/>
        </p:nvSpPr>
        <p:spPr bwMode="ltGray">
          <a:xfrm>
            <a:off x="974725" y="657225"/>
            <a:ext cx="1222375" cy="1223963"/>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28" name="Oval 152"/>
          <p:cNvSpPr>
            <a:spLocks noChangeArrowheads="1"/>
          </p:cNvSpPr>
          <p:nvPr/>
        </p:nvSpPr>
        <p:spPr bwMode="ltGray">
          <a:xfrm>
            <a:off x="936625" y="620713"/>
            <a:ext cx="1211263"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29" name="Oval 153"/>
          <p:cNvSpPr>
            <a:spLocks noChangeArrowheads="1"/>
          </p:cNvSpPr>
          <p:nvPr/>
        </p:nvSpPr>
        <p:spPr bwMode="ltGray">
          <a:xfrm>
            <a:off x="998538" y="706438"/>
            <a:ext cx="1123950" cy="1123950"/>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30" name="Oval 154"/>
          <p:cNvSpPr>
            <a:spLocks noChangeArrowheads="1"/>
          </p:cNvSpPr>
          <p:nvPr/>
        </p:nvSpPr>
        <p:spPr bwMode="ltGray">
          <a:xfrm>
            <a:off x="1011237" y="706438"/>
            <a:ext cx="1100138" cy="1100137"/>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31" name="Oval 118"/>
          <p:cNvSpPr>
            <a:spLocks noChangeArrowheads="1"/>
          </p:cNvSpPr>
          <p:nvPr userDrawn="1"/>
        </p:nvSpPr>
        <p:spPr bwMode="ltGray">
          <a:xfrm>
            <a:off x="1004888" y="706438"/>
            <a:ext cx="1111250" cy="1112837"/>
          </a:xfrm>
          <a:prstGeom prst="ellipse">
            <a:avLst/>
          </a:prstGeom>
          <a:blipFill dpi="0" rotWithShape="1">
            <a:blip r:embed="rId6"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sz="600" kern="0" dirty="0">
              <a:solidFill>
                <a:srgbClr val="003896"/>
              </a:solidFill>
            </a:endParaRPr>
          </a:p>
        </p:txBody>
      </p:sp>
      <p:sp>
        <p:nvSpPr>
          <p:cNvPr id="132" name="Oval 119"/>
          <p:cNvSpPr>
            <a:spLocks noChangeArrowheads="1"/>
          </p:cNvSpPr>
          <p:nvPr/>
        </p:nvSpPr>
        <p:spPr bwMode="ltGray">
          <a:xfrm>
            <a:off x="1011238" y="6207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33" name="Oval 120"/>
          <p:cNvSpPr>
            <a:spLocks noChangeArrowheads="1"/>
          </p:cNvSpPr>
          <p:nvPr/>
        </p:nvSpPr>
        <p:spPr bwMode="ltGray">
          <a:xfrm>
            <a:off x="863600" y="695325"/>
            <a:ext cx="1222375" cy="12096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34" name="Oval 121"/>
          <p:cNvSpPr>
            <a:spLocks noChangeArrowheads="1"/>
          </p:cNvSpPr>
          <p:nvPr/>
        </p:nvSpPr>
        <p:spPr bwMode="ltGray">
          <a:xfrm>
            <a:off x="1011238" y="695325"/>
            <a:ext cx="1211263" cy="12096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grpSp>
        <p:nvGrpSpPr>
          <p:cNvPr id="135" name="Group 134"/>
          <p:cNvGrpSpPr/>
          <p:nvPr/>
        </p:nvGrpSpPr>
        <p:grpSpPr bwMode="ltGray">
          <a:xfrm>
            <a:off x="257175" y="3090863"/>
            <a:ext cx="2211388" cy="2087562"/>
            <a:chOff x="257175" y="3090863"/>
            <a:chExt cx="2211388" cy="2087562"/>
          </a:xfrm>
        </p:grpSpPr>
        <p:sp>
          <p:nvSpPr>
            <p:cNvPr id="147" name="Oval 122"/>
            <p:cNvSpPr>
              <a:spLocks noChangeArrowheads="1"/>
            </p:cNvSpPr>
            <p:nvPr/>
          </p:nvSpPr>
          <p:spPr bwMode="ltGray">
            <a:xfrm>
              <a:off x="419100" y="3178175"/>
              <a:ext cx="1925638" cy="191293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48" name="Oval 123"/>
            <p:cNvSpPr>
              <a:spLocks noChangeArrowheads="1"/>
            </p:cNvSpPr>
            <p:nvPr/>
          </p:nvSpPr>
          <p:spPr bwMode="ltGray">
            <a:xfrm>
              <a:off x="481013" y="3227388"/>
              <a:ext cx="1801813" cy="1814512"/>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49" name="Oval 124"/>
            <p:cNvSpPr>
              <a:spLocks noChangeArrowheads="1"/>
            </p:cNvSpPr>
            <p:nvPr/>
          </p:nvSpPr>
          <p:spPr bwMode="ltGray">
            <a:xfrm>
              <a:off x="393700" y="3116263"/>
              <a:ext cx="1976438" cy="197485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50" name="Oval 125"/>
            <p:cNvSpPr>
              <a:spLocks noChangeArrowheads="1"/>
            </p:cNvSpPr>
            <p:nvPr/>
          </p:nvSpPr>
          <p:spPr bwMode="ltGray">
            <a:xfrm>
              <a:off x="331787" y="3116263"/>
              <a:ext cx="1963738" cy="197485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51" name="Oval 126"/>
            <p:cNvSpPr>
              <a:spLocks noChangeArrowheads="1"/>
            </p:cNvSpPr>
            <p:nvPr/>
          </p:nvSpPr>
          <p:spPr bwMode="ltGray">
            <a:xfrm>
              <a:off x="430212" y="3152775"/>
              <a:ext cx="1976438" cy="1976438"/>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52" name="Oval 127"/>
            <p:cNvSpPr>
              <a:spLocks noChangeArrowheads="1"/>
            </p:cNvSpPr>
            <p:nvPr/>
          </p:nvSpPr>
          <p:spPr bwMode="ltGray">
            <a:xfrm>
              <a:off x="368300"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53" name="Oval 128"/>
            <p:cNvSpPr>
              <a:spLocks noChangeAspect="1" noChangeArrowheads="1"/>
            </p:cNvSpPr>
            <p:nvPr/>
          </p:nvSpPr>
          <p:spPr bwMode="ltGray">
            <a:xfrm>
              <a:off x="460375" y="3227388"/>
              <a:ext cx="1879600" cy="1814512"/>
            </a:xfrm>
            <a:prstGeom prst="ellipse">
              <a:avLst/>
            </a:prstGeom>
            <a:blipFill dpi="0" rotWithShape="1">
              <a:blip r:embed="rId7"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sz="1000" kern="0" dirty="0">
                <a:solidFill>
                  <a:srgbClr val="C0C0C0"/>
                </a:solidFill>
              </a:endParaRPr>
            </a:p>
          </p:txBody>
        </p:sp>
        <p:sp>
          <p:nvSpPr>
            <p:cNvPr id="154" name="Oval 129"/>
            <p:cNvSpPr>
              <a:spLocks noChangeArrowheads="1"/>
            </p:cNvSpPr>
            <p:nvPr/>
          </p:nvSpPr>
          <p:spPr bwMode="ltGray">
            <a:xfrm>
              <a:off x="257175" y="3201988"/>
              <a:ext cx="1965325"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55" name="Oval 130"/>
            <p:cNvSpPr>
              <a:spLocks noChangeArrowheads="1"/>
            </p:cNvSpPr>
            <p:nvPr/>
          </p:nvSpPr>
          <p:spPr bwMode="ltGray">
            <a:xfrm>
              <a:off x="492125"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56" name="Oval 131"/>
            <p:cNvSpPr>
              <a:spLocks noChangeArrowheads="1"/>
            </p:cNvSpPr>
            <p:nvPr/>
          </p:nvSpPr>
          <p:spPr bwMode="ltGray">
            <a:xfrm>
              <a:off x="481013" y="3201988"/>
              <a:ext cx="1974850"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grpSp>
      <p:grpSp>
        <p:nvGrpSpPr>
          <p:cNvPr id="136" name="Group 135"/>
          <p:cNvGrpSpPr/>
          <p:nvPr/>
        </p:nvGrpSpPr>
        <p:grpSpPr bwMode="ltGray">
          <a:xfrm>
            <a:off x="658018" y="4684713"/>
            <a:ext cx="1828801" cy="1728787"/>
            <a:chOff x="838200" y="4684713"/>
            <a:chExt cx="1828801" cy="1728787"/>
          </a:xfrm>
        </p:grpSpPr>
        <p:sp>
          <p:nvSpPr>
            <p:cNvPr id="137" name="Oval 132"/>
            <p:cNvSpPr>
              <a:spLocks noChangeArrowheads="1"/>
            </p:cNvSpPr>
            <p:nvPr/>
          </p:nvSpPr>
          <p:spPr bwMode="ltGray">
            <a:xfrm>
              <a:off x="974725" y="4746625"/>
              <a:ext cx="1592263" cy="160496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38" name="Oval 133"/>
            <p:cNvSpPr>
              <a:spLocks noChangeArrowheads="1"/>
            </p:cNvSpPr>
            <p:nvPr/>
          </p:nvSpPr>
          <p:spPr bwMode="ltGray">
            <a:xfrm>
              <a:off x="1023937" y="4795838"/>
              <a:ext cx="1493838" cy="150653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39" name="Oval 134"/>
            <p:cNvSpPr>
              <a:spLocks noChangeArrowheads="1"/>
            </p:cNvSpPr>
            <p:nvPr/>
          </p:nvSpPr>
          <p:spPr bwMode="ltGray">
            <a:xfrm>
              <a:off x="949325" y="4697413"/>
              <a:ext cx="1643063" cy="16414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40" name="Oval 135"/>
            <p:cNvSpPr>
              <a:spLocks noChangeArrowheads="1"/>
            </p:cNvSpPr>
            <p:nvPr/>
          </p:nvSpPr>
          <p:spPr bwMode="ltGray">
            <a:xfrm>
              <a:off x="900113" y="4697413"/>
              <a:ext cx="1630363" cy="16414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41" name="Oval 136"/>
            <p:cNvSpPr>
              <a:spLocks noChangeArrowheads="1"/>
            </p:cNvSpPr>
            <p:nvPr/>
          </p:nvSpPr>
          <p:spPr bwMode="ltGray">
            <a:xfrm>
              <a:off x="987425" y="4733925"/>
              <a:ext cx="1630363" cy="1643063"/>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42" name="Oval 137"/>
            <p:cNvSpPr>
              <a:spLocks noChangeArrowheads="1"/>
            </p:cNvSpPr>
            <p:nvPr/>
          </p:nvSpPr>
          <p:spPr bwMode="ltGray">
            <a:xfrm>
              <a:off x="925513" y="4684713"/>
              <a:ext cx="1641475"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43" name="Oval 138"/>
            <p:cNvSpPr>
              <a:spLocks noChangeArrowheads="1"/>
            </p:cNvSpPr>
            <p:nvPr/>
          </p:nvSpPr>
          <p:spPr bwMode="ltGray">
            <a:xfrm>
              <a:off x="1014412" y="4791075"/>
              <a:ext cx="1506538" cy="1519238"/>
            </a:xfrm>
            <a:prstGeom prst="ellipse">
              <a:avLst/>
            </a:prstGeom>
            <a:blipFill dpi="0" rotWithShape="1">
              <a:blip r:embed="rId8"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sz="900" kern="0" dirty="0">
                <a:solidFill>
                  <a:srgbClr val="C0C0C0"/>
                </a:solidFill>
              </a:endParaRPr>
            </a:p>
          </p:txBody>
        </p:sp>
        <p:sp>
          <p:nvSpPr>
            <p:cNvPr id="144" name="Oval 139"/>
            <p:cNvSpPr>
              <a:spLocks noChangeArrowheads="1"/>
            </p:cNvSpPr>
            <p:nvPr/>
          </p:nvSpPr>
          <p:spPr bwMode="ltGray">
            <a:xfrm>
              <a:off x="838200" y="4770438"/>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45" name="Oval 140"/>
            <p:cNvSpPr>
              <a:spLocks noChangeArrowheads="1"/>
            </p:cNvSpPr>
            <p:nvPr/>
          </p:nvSpPr>
          <p:spPr bwMode="ltGray">
            <a:xfrm>
              <a:off x="1023938" y="4770438"/>
              <a:ext cx="16430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sp>
          <p:nvSpPr>
            <p:cNvPr id="146" name="Oval 141"/>
            <p:cNvSpPr>
              <a:spLocks noChangeArrowheads="1"/>
            </p:cNvSpPr>
            <p:nvPr/>
          </p:nvSpPr>
          <p:spPr bwMode="ltGray">
            <a:xfrm>
              <a:off x="1036638" y="4684713"/>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en-US" kern="0" dirty="0">
                <a:solidFill>
                  <a:srgbClr val="003896"/>
                </a:solidFill>
              </a:endParaRPr>
            </a:p>
          </p:txBody>
        </p:sp>
      </p:grpSp>
      <p:grpSp>
        <p:nvGrpSpPr>
          <p:cNvPr id="8" name="McK Title Elements" hidden="1"/>
          <p:cNvGrpSpPr>
            <a:grpSpLocks/>
          </p:cNvGrpSpPr>
          <p:nvPr userDrawn="1"/>
        </p:nvGrpSpPr>
        <p:grpSpPr bwMode="auto">
          <a:xfrm>
            <a:off x="3059112" y="5245178"/>
            <a:ext cx="5185548" cy="484304"/>
            <a:chOff x="1663" y="3109"/>
            <a:chExt cx="3109" cy="299"/>
          </a:xfrm>
        </p:grpSpPr>
        <p:sp>
          <p:nvSpPr>
            <p:cNvPr id="9"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3896"/>
                  </a:solidFill>
                  <a:latin typeface="Arial"/>
                  <a:cs typeface="Arial" pitchFamily="34" charset="0"/>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3896"/>
                  </a:solidFill>
                  <a:latin typeface="Arial"/>
                  <a:cs typeface="Arial" pitchFamily="34" charset="0"/>
                </a:rPr>
                <a:t>Date</a:t>
              </a:r>
            </a:p>
          </p:txBody>
        </p:sp>
      </p:grpSp>
      <p:sp>
        <p:nvSpPr>
          <p:cNvPr id="13314" name="Rectangle 1026"/>
          <p:cNvSpPr>
            <a:spLocks noGrp="1" noChangeArrowheads="1"/>
          </p:cNvSpPr>
          <p:nvPr userDrawn="1">
            <p:ph type="ctrTitle"/>
          </p:nvPr>
        </p:nvSpPr>
        <p:spPr bwMode="auto">
          <a:xfrm>
            <a:off x="3059112" y="2017394"/>
            <a:ext cx="584358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059112" y="3739008"/>
            <a:ext cx="5843587" cy="276999"/>
          </a:xfrm>
          <a:prstGeom prst="rect">
            <a:avLst/>
          </a:prstGeom>
        </p:spPr>
        <p:txBody>
          <a:bodyPr>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16453" name="Picture 69"/>
          <p:cNvPicPr>
            <a:picLocks noChangeAspect="1" noChangeArrowheads="1"/>
          </p:cNvPicPr>
          <p:nvPr userDrawn="1"/>
        </p:nvPicPr>
        <p:blipFill>
          <a:blip r:embed="rId9" cstate="print">
            <a:extLst>
              <a:ext uri="{28A0092B-C50C-407E-A947-70E740481C1C}">
                <a14:useLocalDpi xmlns:a14="http://schemas.microsoft.com/office/drawing/2010/main" xmlns="" val="0"/>
              </a:ext>
            </a:extLst>
          </a:blip>
          <a:srcRect/>
          <a:stretch>
            <a:fillRect/>
          </a:stretch>
        </p:blipFill>
        <p:spPr bwMode="auto">
          <a:xfrm>
            <a:off x="6800850" y="319088"/>
            <a:ext cx="2141537" cy="54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49671206"/>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dirty="0"/>
          </a:p>
        </p:txBody>
      </p:sp>
    </p:spTree>
    <p:extLst>
      <p:ext uri="{BB962C8B-B14F-4D97-AF65-F5344CB8AC3E}">
        <p14:creationId xmlns:p14="http://schemas.microsoft.com/office/powerpoint/2010/main" xmlns="" val="2559008483"/>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dirty="0"/>
          </a:p>
        </p:txBody>
      </p:sp>
    </p:spTree>
    <p:extLst>
      <p:ext uri="{BB962C8B-B14F-4D97-AF65-F5344CB8AC3E}">
        <p14:creationId xmlns:p14="http://schemas.microsoft.com/office/powerpoint/2010/main" xmlns="" val="480442792"/>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dirty="0"/>
          </a:p>
        </p:txBody>
      </p:sp>
    </p:spTree>
    <p:extLst>
      <p:ext uri="{BB962C8B-B14F-4D97-AF65-F5344CB8AC3E}">
        <p14:creationId xmlns:p14="http://schemas.microsoft.com/office/powerpoint/2010/main" xmlns="" val="3777046789"/>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dirty="0"/>
          </a:p>
        </p:txBody>
      </p:sp>
    </p:spTree>
    <p:extLst>
      <p:ext uri="{BB962C8B-B14F-4D97-AF65-F5344CB8AC3E}">
        <p14:creationId xmlns:p14="http://schemas.microsoft.com/office/powerpoint/2010/main" xmlns="" val="877446096"/>
      </p:ext>
    </p:extLst>
  </p:cSld>
  <p:clrMapOvr>
    <a:masterClrMapping/>
  </p:clrMapOvr>
  <p:transition spd="slow">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224036" y="163372"/>
            <a:ext cx="6870436" cy="653477"/>
          </a:xfrm>
        </p:spPr>
        <p:txBody>
          <a:bodyPr/>
          <a:lstStyle>
            <a:lvl1pPr>
              <a:defRPr sz="2400" b="0"/>
            </a:lvl1pPr>
          </a:lstStyle>
          <a:p>
            <a:r>
              <a:rPr lang="en-GB" dirty="0" smtClean="0"/>
              <a:t>Click to edit Master title style</a:t>
            </a:r>
            <a:endParaRPr lang="en-GB" dirty="0"/>
          </a:p>
        </p:txBody>
      </p:sp>
      <p:sp>
        <p:nvSpPr>
          <p:cNvPr id="4" name="Rectangle 39"/>
          <p:cNvSpPr>
            <a:spLocks noGrp="1" noChangeArrowheads="1"/>
          </p:cNvSpPr>
          <p:nvPr>
            <p:ph type="sldNum" sz="quarter" idx="11"/>
          </p:nvPr>
        </p:nvSpPr>
        <p:spPr>
          <a:xfrm>
            <a:off x="3924300" y="6453188"/>
            <a:ext cx="935038" cy="268287"/>
          </a:xfrm>
          <a:prstGeom prst="rect">
            <a:avLst/>
          </a:prstGeom>
        </p:spPr>
        <p:txBody>
          <a:bodyPr/>
          <a:lstStyle>
            <a:lvl1pPr>
              <a:defRPr/>
            </a:lvl1pPr>
          </a:lstStyle>
          <a:p>
            <a:pPr eaLnBrk="0" fontAlgn="base" hangingPunct="0">
              <a:spcBef>
                <a:spcPct val="0"/>
              </a:spcBef>
              <a:spcAft>
                <a:spcPct val="0"/>
              </a:spcAft>
              <a:defRPr/>
            </a:pPr>
            <a:fld id="{A25FEBE5-1180-4DB5-A5B7-45ABAFC3EFF2}" type="slidenum">
              <a:rPr lang="en-GB" altLang="en-US" smtClean="0"/>
              <a:pPr eaLnBrk="0" fontAlgn="base" hangingPunct="0">
                <a:spcBef>
                  <a:spcPct val="0"/>
                </a:spcBef>
                <a:spcAft>
                  <a:spcPct val="0"/>
                </a:spcAft>
                <a:defRPr/>
              </a:pPr>
              <a:t>‹#›</a:t>
            </a:fld>
            <a:endParaRPr lang="en-GB" altLang="en-US" dirty="0"/>
          </a:p>
        </p:txBody>
      </p:sp>
    </p:spTree>
    <p:extLst>
      <p:ext uri="{BB962C8B-B14F-4D97-AF65-F5344CB8AC3E}">
        <p14:creationId xmlns:p14="http://schemas.microsoft.com/office/powerpoint/2010/main" xmlns="" val="4172965075"/>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14" y="35"/>
          <a:ext cx="158750" cy="170089"/>
        </p:xfrm>
        <a:graphic>
          <a:graphicData uri="http://schemas.openxmlformats.org/presentationml/2006/ole">
            <p:oleObj spid="_x0000_s162937" name="think-cell Slide" r:id="rId3" imgW="360" imgH="360" progId="">
              <p:embed/>
            </p:oleObj>
          </a:graphicData>
        </a:graphic>
      </p:graphicFrame>
      <p:pic>
        <p:nvPicPr>
          <p:cNvPr id="815126" name="Picture 2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ltGray">
          <a:xfrm>
            <a:off x="0" y="26"/>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bwMode="ltGray">
          <a:xfrm>
            <a:off x="3498855" y="-9980"/>
            <a:ext cx="5645145" cy="2713347"/>
          </a:xfrm>
          <a:prstGeom prst="rect">
            <a:avLst/>
          </a:prstGeom>
          <a:solidFill>
            <a:srgbClr val="042274">
              <a:alpha val="80000"/>
            </a:srgbClr>
          </a:solidFill>
          <a:ln/>
          <a:effectLst/>
        </p:spPr>
        <p:style>
          <a:lnRef idx="1">
            <a:schemeClr val="accent3"/>
          </a:lnRef>
          <a:fillRef idx="3">
            <a:schemeClr val="accent3"/>
          </a:fillRef>
          <a:effectRef idx="2">
            <a:schemeClr val="accent3"/>
          </a:effectRef>
          <a:fontRef idx="minor">
            <a:schemeClr val="lt1"/>
          </a:fontRef>
        </p:style>
        <p:txBody>
          <a:bodyPr lIns="91115" tIns="45560" rIns="91115" bIns="45560" rtlCol="0" anchor="ctr"/>
          <a:lstStyle/>
          <a:p>
            <a:pPr algn="ctr" defTabSz="911109" fontAlgn="base">
              <a:spcBef>
                <a:spcPct val="0"/>
              </a:spcBef>
              <a:spcAft>
                <a:spcPct val="0"/>
              </a:spcAft>
            </a:pPr>
            <a:endParaRPr lang="en-US" sz="1600" dirty="0">
              <a:solidFill>
                <a:srgbClr val="003896"/>
              </a:solidFill>
            </a:endParaRPr>
          </a:p>
        </p:txBody>
      </p:sp>
      <p:grpSp>
        <p:nvGrpSpPr>
          <p:cNvPr id="8" name="McK Title Elements" hidden="1"/>
          <p:cNvGrpSpPr>
            <a:grpSpLocks/>
          </p:cNvGrpSpPr>
          <p:nvPr/>
        </p:nvGrpSpPr>
        <p:grpSpPr bwMode="auto">
          <a:xfrm>
            <a:off x="3657504" y="1982526"/>
            <a:ext cx="4616429" cy="494020"/>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109" eaLnBrk="1" fontAlgn="base" hangingPunct="1">
                <a:spcBef>
                  <a:spcPct val="0"/>
                </a:spcBef>
                <a:spcAft>
                  <a:spcPct val="0"/>
                </a:spcAft>
                <a:defRPr/>
              </a:pPr>
              <a:r>
                <a:rPr lang="en-US" sz="1400" dirty="0" smtClean="0">
                  <a:solidFill>
                    <a:srgbClr val="FFFFFF"/>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109" eaLnBrk="1" fontAlgn="base" hangingPunct="1">
                <a:spcBef>
                  <a:spcPct val="0"/>
                </a:spcBef>
                <a:spcAft>
                  <a:spcPct val="0"/>
                </a:spcAft>
                <a:defRPr/>
              </a:pPr>
              <a:r>
                <a:rPr lang="en-US" sz="1400" dirty="0" smtClean="0">
                  <a:solidFill>
                    <a:srgbClr val="FFFFFF"/>
                  </a:solidFill>
                  <a:latin typeface="Arial"/>
                </a:rPr>
                <a:t>Date</a:t>
              </a:r>
            </a:p>
          </p:txBody>
        </p:sp>
      </p:grpSp>
      <p:sp>
        <p:nvSpPr>
          <p:cNvPr id="13314" name="Rectangle 1026"/>
          <p:cNvSpPr>
            <a:spLocks noGrp="1" noChangeArrowheads="1"/>
          </p:cNvSpPr>
          <p:nvPr>
            <p:ph type="ctrTitle"/>
          </p:nvPr>
        </p:nvSpPr>
        <p:spPr bwMode="auto">
          <a:xfrm>
            <a:off x="3657504" y="338059"/>
            <a:ext cx="5202247" cy="492443"/>
          </a:xfrm>
          <a:prstGeom prst="rect">
            <a:avLst/>
          </a:prstGeom>
        </p:spPr>
        <p:txBody>
          <a:bodyPr wrap="square" anchor="t" anchorCtr="0">
            <a:spAutoFit/>
          </a:bodyPr>
          <a:lstStyle>
            <a:lvl1pPr>
              <a:defRPr sz="3200" b="0" baseline="0">
                <a:solidFill>
                  <a:schemeClr val="bg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3657504" y="1259182"/>
            <a:ext cx="5202247" cy="285799"/>
          </a:xfrm>
        </p:spPr>
        <p:txBody>
          <a:bodyPr wrap="square">
            <a:spAutoFit/>
          </a:bodyPr>
          <a:lstStyle>
            <a:lvl1pPr>
              <a:defRPr sz="1800" baseline="0">
                <a:solidFill>
                  <a:schemeClr val="bg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sp>
        <p:nvSpPr>
          <p:cNvPr id="15" name="Footer Placeholder 2"/>
          <p:cNvSpPr txBox="1">
            <a:spLocks/>
          </p:cNvSpPr>
          <p:nvPr/>
        </p:nvSpPr>
        <p:spPr bwMode="auto">
          <a:xfrm>
            <a:off x="48595" y="93180"/>
            <a:ext cx="939360" cy="153888"/>
          </a:xfrm>
          <a:prstGeom prst="rect">
            <a:avLst/>
          </a:prstGeom>
        </p:spPr>
        <p:txBody>
          <a:bodyPr vert="horz" wrap="square" lIns="0" tIns="0" rIns="0" bIns="0" rtlCol="0" anchor="ctr">
            <a:spAutoFit/>
          </a:bodyPr>
          <a:lstStyle>
            <a:defPPr>
              <a:defRPr lang="en-US"/>
            </a:defPPr>
            <a:lvl1pPr algn="ctr" rtl="0" fontAlgn="base">
              <a:spcBef>
                <a:spcPct val="0"/>
              </a:spcBef>
              <a:spcAft>
                <a:spcPct val="0"/>
              </a:spcAft>
              <a:defRPr sz="1000" kern="1200">
                <a:solidFill>
                  <a:schemeClr val="tx2"/>
                </a:solidFill>
                <a:latin typeface="Arial" charset="0"/>
                <a:ea typeface="+mn-ea"/>
                <a:cs typeface="+mn-cs"/>
              </a:defRPr>
            </a:lvl1pPr>
            <a:lvl2pPr marL="455943" algn="l" rtl="0" fontAlgn="base">
              <a:spcBef>
                <a:spcPct val="0"/>
              </a:spcBef>
              <a:spcAft>
                <a:spcPct val="0"/>
              </a:spcAft>
              <a:defRPr sz="1600" kern="1200">
                <a:solidFill>
                  <a:schemeClr val="tx1"/>
                </a:solidFill>
                <a:latin typeface="Arial" charset="0"/>
                <a:ea typeface="+mn-ea"/>
                <a:cs typeface="+mn-cs"/>
              </a:defRPr>
            </a:lvl2pPr>
            <a:lvl3pPr marL="911894" algn="l" rtl="0" fontAlgn="base">
              <a:spcBef>
                <a:spcPct val="0"/>
              </a:spcBef>
              <a:spcAft>
                <a:spcPct val="0"/>
              </a:spcAft>
              <a:defRPr sz="1600" kern="1200">
                <a:solidFill>
                  <a:schemeClr val="tx1"/>
                </a:solidFill>
                <a:latin typeface="Arial" charset="0"/>
                <a:ea typeface="+mn-ea"/>
                <a:cs typeface="+mn-cs"/>
              </a:defRPr>
            </a:lvl3pPr>
            <a:lvl4pPr marL="1367837" algn="l" rtl="0" fontAlgn="base">
              <a:spcBef>
                <a:spcPct val="0"/>
              </a:spcBef>
              <a:spcAft>
                <a:spcPct val="0"/>
              </a:spcAft>
              <a:defRPr sz="1600" kern="1200">
                <a:solidFill>
                  <a:schemeClr val="tx1"/>
                </a:solidFill>
                <a:latin typeface="Arial" charset="0"/>
                <a:ea typeface="+mn-ea"/>
                <a:cs typeface="+mn-cs"/>
              </a:defRPr>
            </a:lvl4pPr>
            <a:lvl5pPr marL="1823785" algn="l" rtl="0" fontAlgn="base">
              <a:spcBef>
                <a:spcPct val="0"/>
              </a:spcBef>
              <a:spcAft>
                <a:spcPct val="0"/>
              </a:spcAft>
              <a:defRPr sz="1600" kern="1200">
                <a:solidFill>
                  <a:schemeClr val="tx1"/>
                </a:solidFill>
                <a:latin typeface="Arial" charset="0"/>
                <a:ea typeface="+mn-ea"/>
                <a:cs typeface="+mn-cs"/>
              </a:defRPr>
            </a:lvl5pPr>
            <a:lvl6pPr marL="2279731" algn="l" defTabSz="911894" rtl="0" eaLnBrk="1" latinLnBrk="0" hangingPunct="1">
              <a:defRPr sz="1600" kern="1200">
                <a:solidFill>
                  <a:schemeClr val="tx1"/>
                </a:solidFill>
                <a:latin typeface="Arial" charset="0"/>
                <a:ea typeface="+mn-ea"/>
                <a:cs typeface="+mn-cs"/>
              </a:defRPr>
            </a:lvl6pPr>
            <a:lvl7pPr marL="2735676" algn="l" defTabSz="911894" rtl="0" eaLnBrk="1" latinLnBrk="0" hangingPunct="1">
              <a:defRPr sz="1600" kern="1200">
                <a:solidFill>
                  <a:schemeClr val="tx1"/>
                </a:solidFill>
                <a:latin typeface="Arial" charset="0"/>
                <a:ea typeface="+mn-ea"/>
                <a:cs typeface="+mn-cs"/>
              </a:defRPr>
            </a:lvl7pPr>
            <a:lvl8pPr marL="3191623" algn="l" defTabSz="911894" rtl="0" eaLnBrk="1" latinLnBrk="0" hangingPunct="1">
              <a:defRPr sz="1600" kern="1200">
                <a:solidFill>
                  <a:schemeClr val="tx1"/>
                </a:solidFill>
                <a:latin typeface="Arial" charset="0"/>
                <a:ea typeface="+mn-ea"/>
                <a:cs typeface="+mn-cs"/>
              </a:defRPr>
            </a:lvl8pPr>
            <a:lvl9pPr marL="3647568" algn="l" defTabSz="911894" rtl="0" eaLnBrk="1" latinLnBrk="0" hangingPunct="1">
              <a:defRPr sz="1600" kern="1200">
                <a:solidFill>
                  <a:schemeClr val="tx1"/>
                </a:solidFill>
                <a:latin typeface="Arial" charset="0"/>
                <a:ea typeface="+mn-ea"/>
                <a:cs typeface="+mn-cs"/>
              </a:defRPr>
            </a:lvl9pPr>
          </a:lstStyle>
          <a:p>
            <a:pPr defTabSz="911109"/>
            <a:r>
              <a:rPr lang="en-US" dirty="0">
                <a:solidFill>
                  <a:srgbClr val="003896"/>
                </a:solidFill>
                <a:latin typeface="Arial"/>
              </a:rPr>
              <a:t>CONFIDENTIAL</a:t>
            </a:r>
          </a:p>
        </p:txBody>
      </p:sp>
      <p:sp>
        <p:nvSpPr>
          <p:cNvPr id="19" name="Right Triangle 18"/>
          <p:cNvSpPr/>
          <p:nvPr/>
        </p:nvSpPr>
        <p:spPr>
          <a:xfrm flipH="1">
            <a:off x="3498854" y="5534703"/>
            <a:ext cx="5645145" cy="1323331"/>
          </a:xfrm>
          <a:prstGeom prst="rtTriangle">
            <a:avLst/>
          </a:prstGeom>
          <a:gradFill flip="none" rotWithShape="1">
            <a:gsLst>
              <a:gs pos="0">
                <a:schemeClr val="accent3">
                  <a:shade val="51000"/>
                  <a:satMod val="130000"/>
                  <a:alpha val="0"/>
                </a:schemeClr>
              </a:gs>
              <a:gs pos="100000">
                <a:schemeClr val="bg1">
                  <a:alpha val="8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1115" tIns="45560" rIns="91115" bIns="45560" rtlCol="0" anchor="ctr"/>
          <a:lstStyle/>
          <a:p>
            <a:pPr algn="ctr" defTabSz="911109" fontAlgn="base">
              <a:spcBef>
                <a:spcPct val="0"/>
              </a:spcBef>
              <a:spcAft>
                <a:spcPct val="0"/>
              </a:spcAft>
            </a:pPr>
            <a:endParaRPr lang="en-US" sz="1600" dirty="0">
              <a:solidFill>
                <a:srgbClr val="003896"/>
              </a:solidFill>
            </a:endParaRPr>
          </a:p>
        </p:txBody>
      </p:sp>
      <p:pic>
        <p:nvPicPr>
          <p:cNvPr id="815109" name="Picture 5" descr="https://upload.wikimedia.org/wikipedia/en/thumb/d/d8/Eskom.svg/1280px-Eskom.sv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39788" y="6171228"/>
            <a:ext cx="2075268" cy="4798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8010098"/>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extLst/>
          </p:nvPr>
        </p:nvGraphicFramePr>
        <p:xfrm>
          <a:off x="1656" y="1656"/>
          <a:ext cx="1619" cy="1619"/>
        </p:xfrm>
        <a:graphic>
          <a:graphicData uri="http://schemas.openxmlformats.org/presentationml/2006/ole">
            <p:oleObj spid="_x0000_s163961"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565678921"/>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588" y="1588"/>
          <a:ext cx="1587" cy="1587"/>
        </p:xfrm>
        <a:graphic>
          <a:graphicData uri="http://schemas.openxmlformats.org/presentationml/2006/ole">
            <p:oleObj spid="_x0000_s164985"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8856773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15" y="37"/>
          <a:ext cx="158750" cy="170089"/>
        </p:xfrm>
        <a:graphic>
          <a:graphicData uri="http://schemas.openxmlformats.org/presentationml/2006/ole">
            <p:oleObj spid="_x0000_s167033" name="think-cell Slide" r:id="rId3" imgW="360" imgH="360" progId="">
              <p:embed/>
            </p:oleObj>
          </a:graphicData>
        </a:graphic>
      </p:graphicFrame>
      <p:pic>
        <p:nvPicPr>
          <p:cNvPr id="815126" name="Picture 2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ltGray">
          <a:xfrm>
            <a:off x="0" y="26"/>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bwMode="ltGray">
          <a:xfrm>
            <a:off x="3498856" y="-9980"/>
            <a:ext cx="5645145" cy="2713347"/>
          </a:xfrm>
          <a:prstGeom prst="rect">
            <a:avLst/>
          </a:prstGeom>
          <a:solidFill>
            <a:srgbClr val="042274">
              <a:alpha val="80000"/>
            </a:srgbClr>
          </a:solidFill>
          <a:ln/>
          <a:effectLst/>
        </p:spPr>
        <p:style>
          <a:lnRef idx="1">
            <a:schemeClr val="accent3"/>
          </a:lnRef>
          <a:fillRef idx="3">
            <a:schemeClr val="accent3"/>
          </a:fillRef>
          <a:effectRef idx="2">
            <a:schemeClr val="accent3"/>
          </a:effectRef>
          <a:fontRef idx="minor">
            <a:schemeClr val="lt1"/>
          </a:fontRef>
        </p:style>
        <p:txBody>
          <a:bodyPr lIns="91115" tIns="45560" rIns="91115" bIns="45560" rtlCol="0" anchor="ctr"/>
          <a:lstStyle/>
          <a:p>
            <a:pPr algn="ctr" defTabSz="911109" fontAlgn="base">
              <a:spcBef>
                <a:spcPct val="0"/>
              </a:spcBef>
              <a:spcAft>
                <a:spcPct val="0"/>
              </a:spcAft>
            </a:pPr>
            <a:endParaRPr lang="en-US" sz="1600" dirty="0">
              <a:solidFill>
                <a:srgbClr val="003896"/>
              </a:solidFill>
            </a:endParaRPr>
          </a:p>
        </p:txBody>
      </p:sp>
      <p:grpSp>
        <p:nvGrpSpPr>
          <p:cNvPr id="8" name="McK Title Elements" hidden="1"/>
          <p:cNvGrpSpPr>
            <a:grpSpLocks/>
          </p:cNvGrpSpPr>
          <p:nvPr/>
        </p:nvGrpSpPr>
        <p:grpSpPr bwMode="auto">
          <a:xfrm>
            <a:off x="3657505" y="1982526"/>
            <a:ext cx="4616429" cy="494020"/>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109" eaLnBrk="1" fontAlgn="base" hangingPunct="1">
                <a:spcBef>
                  <a:spcPct val="0"/>
                </a:spcBef>
                <a:spcAft>
                  <a:spcPct val="0"/>
                </a:spcAft>
                <a:defRPr/>
              </a:pPr>
              <a:r>
                <a:rPr lang="en-US" sz="1400" dirty="0" smtClean="0">
                  <a:solidFill>
                    <a:srgbClr val="FFFFFF"/>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1109" eaLnBrk="1" fontAlgn="base" hangingPunct="1">
                <a:spcBef>
                  <a:spcPct val="0"/>
                </a:spcBef>
                <a:spcAft>
                  <a:spcPct val="0"/>
                </a:spcAft>
                <a:defRPr/>
              </a:pPr>
              <a:r>
                <a:rPr lang="en-US" sz="1400" dirty="0" smtClean="0">
                  <a:solidFill>
                    <a:srgbClr val="FFFFFF"/>
                  </a:solidFill>
                  <a:latin typeface="Arial"/>
                </a:rPr>
                <a:t>Date</a:t>
              </a:r>
            </a:p>
          </p:txBody>
        </p:sp>
      </p:grpSp>
      <p:sp>
        <p:nvSpPr>
          <p:cNvPr id="13314" name="Rectangle 1026"/>
          <p:cNvSpPr>
            <a:spLocks noGrp="1" noChangeArrowheads="1"/>
          </p:cNvSpPr>
          <p:nvPr>
            <p:ph type="ctrTitle"/>
          </p:nvPr>
        </p:nvSpPr>
        <p:spPr bwMode="auto">
          <a:xfrm>
            <a:off x="3657505" y="338061"/>
            <a:ext cx="5202247" cy="492443"/>
          </a:xfrm>
          <a:prstGeom prst="rect">
            <a:avLst/>
          </a:prstGeom>
        </p:spPr>
        <p:txBody>
          <a:bodyPr wrap="square" anchor="t" anchorCtr="0">
            <a:spAutoFit/>
          </a:bodyPr>
          <a:lstStyle>
            <a:lvl1pPr>
              <a:defRPr sz="3200" b="0" baseline="0">
                <a:solidFill>
                  <a:schemeClr val="bg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3657505" y="1259184"/>
            <a:ext cx="5202247" cy="285799"/>
          </a:xfrm>
        </p:spPr>
        <p:txBody>
          <a:bodyPr wrap="square">
            <a:spAutoFit/>
          </a:bodyPr>
          <a:lstStyle>
            <a:lvl1pPr>
              <a:defRPr sz="1800" baseline="0">
                <a:solidFill>
                  <a:schemeClr val="bg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sp>
        <p:nvSpPr>
          <p:cNvPr id="15" name="Footer Placeholder 2"/>
          <p:cNvSpPr txBox="1">
            <a:spLocks/>
          </p:cNvSpPr>
          <p:nvPr/>
        </p:nvSpPr>
        <p:spPr bwMode="auto">
          <a:xfrm>
            <a:off x="48595" y="93180"/>
            <a:ext cx="939360" cy="153888"/>
          </a:xfrm>
          <a:prstGeom prst="rect">
            <a:avLst/>
          </a:prstGeom>
        </p:spPr>
        <p:txBody>
          <a:bodyPr vert="horz" wrap="square" lIns="0" tIns="0" rIns="0" bIns="0" rtlCol="0" anchor="ctr">
            <a:spAutoFit/>
          </a:bodyPr>
          <a:lstStyle>
            <a:defPPr>
              <a:defRPr lang="en-US"/>
            </a:defPPr>
            <a:lvl1pPr algn="ctr" rtl="0" fontAlgn="base">
              <a:spcBef>
                <a:spcPct val="0"/>
              </a:spcBef>
              <a:spcAft>
                <a:spcPct val="0"/>
              </a:spcAft>
              <a:defRPr sz="1000" kern="1200">
                <a:solidFill>
                  <a:schemeClr val="tx2"/>
                </a:solidFill>
                <a:latin typeface="Arial" charset="0"/>
                <a:ea typeface="+mn-ea"/>
                <a:cs typeface="+mn-cs"/>
              </a:defRPr>
            </a:lvl1pPr>
            <a:lvl2pPr marL="455943" algn="l" rtl="0" fontAlgn="base">
              <a:spcBef>
                <a:spcPct val="0"/>
              </a:spcBef>
              <a:spcAft>
                <a:spcPct val="0"/>
              </a:spcAft>
              <a:defRPr sz="1600" kern="1200">
                <a:solidFill>
                  <a:schemeClr val="tx1"/>
                </a:solidFill>
                <a:latin typeface="Arial" charset="0"/>
                <a:ea typeface="+mn-ea"/>
                <a:cs typeface="+mn-cs"/>
              </a:defRPr>
            </a:lvl2pPr>
            <a:lvl3pPr marL="911894" algn="l" rtl="0" fontAlgn="base">
              <a:spcBef>
                <a:spcPct val="0"/>
              </a:spcBef>
              <a:spcAft>
                <a:spcPct val="0"/>
              </a:spcAft>
              <a:defRPr sz="1600" kern="1200">
                <a:solidFill>
                  <a:schemeClr val="tx1"/>
                </a:solidFill>
                <a:latin typeface="Arial" charset="0"/>
                <a:ea typeface="+mn-ea"/>
                <a:cs typeface="+mn-cs"/>
              </a:defRPr>
            </a:lvl3pPr>
            <a:lvl4pPr marL="1367837" algn="l" rtl="0" fontAlgn="base">
              <a:spcBef>
                <a:spcPct val="0"/>
              </a:spcBef>
              <a:spcAft>
                <a:spcPct val="0"/>
              </a:spcAft>
              <a:defRPr sz="1600" kern="1200">
                <a:solidFill>
                  <a:schemeClr val="tx1"/>
                </a:solidFill>
                <a:latin typeface="Arial" charset="0"/>
                <a:ea typeface="+mn-ea"/>
                <a:cs typeface="+mn-cs"/>
              </a:defRPr>
            </a:lvl4pPr>
            <a:lvl5pPr marL="1823785" algn="l" rtl="0" fontAlgn="base">
              <a:spcBef>
                <a:spcPct val="0"/>
              </a:spcBef>
              <a:spcAft>
                <a:spcPct val="0"/>
              </a:spcAft>
              <a:defRPr sz="1600" kern="1200">
                <a:solidFill>
                  <a:schemeClr val="tx1"/>
                </a:solidFill>
                <a:latin typeface="Arial" charset="0"/>
                <a:ea typeface="+mn-ea"/>
                <a:cs typeface="+mn-cs"/>
              </a:defRPr>
            </a:lvl5pPr>
            <a:lvl6pPr marL="2279731" algn="l" defTabSz="911894" rtl="0" eaLnBrk="1" latinLnBrk="0" hangingPunct="1">
              <a:defRPr sz="1600" kern="1200">
                <a:solidFill>
                  <a:schemeClr val="tx1"/>
                </a:solidFill>
                <a:latin typeface="Arial" charset="0"/>
                <a:ea typeface="+mn-ea"/>
                <a:cs typeface="+mn-cs"/>
              </a:defRPr>
            </a:lvl6pPr>
            <a:lvl7pPr marL="2735676" algn="l" defTabSz="911894" rtl="0" eaLnBrk="1" latinLnBrk="0" hangingPunct="1">
              <a:defRPr sz="1600" kern="1200">
                <a:solidFill>
                  <a:schemeClr val="tx1"/>
                </a:solidFill>
                <a:latin typeface="Arial" charset="0"/>
                <a:ea typeface="+mn-ea"/>
                <a:cs typeface="+mn-cs"/>
              </a:defRPr>
            </a:lvl7pPr>
            <a:lvl8pPr marL="3191623" algn="l" defTabSz="911894" rtl="0" eaLnBrk="1" latinLnBrk="0" hangingPunct="1">
              <a:defRPr sz="1600" kern="1200">
                <a:solidFill>
                  <a:schemeClr val="tx1"/>
                </a:solidFill>
                <a:latin typeface="Arial" charset="0"/>
                <a:ea typeface="+mn-ea"/>
                <a:cs typeface="+mn-cs"/>
              </a:defRPr>
            </a:lvl8pPr>
            <a:lvl9pPr marL="3647568" algn="l" defTabSz="911894" rtl="0" eaLnBrk="1" latinLnBrk="0" hangingPunct="1">
              <a:defRPr sz="1600" kern="1200">
                <a:solidFill>
                  <a:schemeClr val="tx1"/>
                </a:solidFill>
                <a:latin typeface="Arial" charset="0"/>
                <a:ea typeface="+mn-ea"/>
                <a:cs typeface="+mn-cs"/>
              </a:defRPr>
            </a:lvl9pPr>
          </a:lstStyle>
          <a:p>
            <a:pPr defTabSz="911109"/>
            <a:r>
              <a:rPr lang="en-US" dirty="0">
                <a:solidFill>
                  <a:srgbClr val="003896"/>
                </a:solidFill>
                <a:latin typeface="Arial"/>
              </a:rPr>
              <a:t>CONFIDENTIAL</a:t>
            </a:r>
          </a:p>
        </p:txBody>
      </p:sp>
      <p:sp>
        <p:nvSpPr>
          <p:cNvPr id="19" name="Right Triangle 18"/>
          <p:cNvSpPr/>
          <p:nvPr/>
        </p:nvSpPr>
        <p:spPr>
          <a:xfrm flipH="1">
            <a:off x="3498854" y="5534705"/>
            <a:ext cx="5645145" cy="1323331"/>
          </a:xfrm>
          <a:prstGeom prst="rtTriangle">
            <a:avLst/>
          </a:prstGeom>
          <a:gradFill flip="none" rotWithShape="1">
            <a:gsLst>
              <a:gs pos="0">
                <a:schemeClr val="accent3">
                  <a:shade val="51000"/>
                  <a:satMod val="130000"/>
                  <a:alpha val="0"/>
                </a:schemeClr>
              </a:gs>
              <a:gs pos="100000">
                <a:schemeClr val="bg1">
                  <a:alpha val="8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1115" tIns="45560" rIns="91115" bIns="45560" rtlCol="0" anchor="ctr"/>
          <a:lstStyle/>
          <a:p>
            <a:pPr algn="ctr" defTabSz="911109" fontAlgn="base">
              <a:spcBef>
                <a:spcPct val="0"/>
              </a:spcBef>
              <a:spcAft>
                <a:spcPct val="0"/>
              </a:spcAft>
            </a:pPr>
            <a:endParaRPr lang="en-US" sz="1600" dirty="0">
              <a:solidFill>
                <a:srgbClr val="003896"/>
              </a:solidFill>
            </a:endParaRPr>
          </a:p>
        </p:txBody>
      </p:sp>
      <p:pic>
        <p:nvPicPr>
          <p:cNvPr id="815109" name="Picture 5" descr="https://upload.wikimedia.org/wikipedia/en/thumb/d/d8/Eskom.svg/1280px-Eskom.sv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39788" y="6171230"/>
            <a:ext cx="2075268" cy="4798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1781814"/>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extLst/>
          </p:nvPr>
        </p:nvGraphicFramePr>
        <p:xfrm>
          <a:off x="1657" y="1658"/>
          <a:ext cx="1619" cy="1619"/>
        </p:xfrm>
        <a:graphic>
          <a:graphicData uri="http://schemas.openxmlformats.org/presentationml/2006/ole">
            <p:oleObj spid="_x0000_s168057"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23942150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bg bwMode="gray">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588" y="1588"/>
          <a:ext cx="1587" cy="1587"/>
        </p:xfrm>
        <a:graphic>
          <a:graphicData uri="http://schemas.openxmlformats.org/presentationml/2006/ole">
            <p:oleObj spid="_x0000_s65851" name="think-cell Slide" r:id="rId4"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
        <p:nvSpPr>
          <p:cNvPr id="6" name="Slide Number"/>
          <p:cNvSpPr txBox="1">
            <a:spLocks/>
          </p:cNvSpPr>
          <p:nvPr userDrawn="1">
            <p:custDataLst>
              <p:tags r:id="rId2"/>
            </p:custDataLst>
          </p:nvPr>
        </p:nvSpPr>
        <p:spPr bwMode="auto">
          <a:xfrm>
            <a:off x="4493453" y="6647941"/>
            <a:ext cx="157094"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ctr"/>
            <a:fld id="{42C328C1-A84F-4A39-A664-DBA00541A8C6}" type="slidenum">
              <a:rPr lang="en-US" smtClean="0">
                <a:solidFill>
                  <a:srgbClr val="83725B"/>
                </a:solidFill>
                <a:cs typeface="Arial" pitchFamily="34" charset="0"/>
              </a:rPr>
              <a:pPr algn="ctr"/>
              <a:t>‹#›</a:t>
            </a:fld>
            <a:endParaRPr lang="en-US" dirty="0">
              <a:solidFill>
                <a:srgbClr val="83725B"/>
              </a:solidFill>
              <a:cs typeface="Arial" pitchFamily="34" charset="0"/>
            </a:endParaRPr>
          </a:p>
        </p:txBody>
      </p:sp>
    </p:spTree>
    <p:extLst>
      <p:ext uri="{BB962C8B-B14F-4D97-AF65-F5344CB8AC3E}">
        <p14:creationId xmlns:p14="http://schemas.microsoft.com/office/powerpoint/2010/main" xmlns="" val="3527384658"/>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3100151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nvPr>
        </p:nvGraphicFramePr>
        <p:xfrm>
          <a:off x="1588" y="1588"/>
          <a:ext cx="1587" cy="1587"/>
        </p:xfrm>
        <a:graphic>
          <a:graphicData uri="http://schemas.openxmlformats.org/presentationml/2006/ole">
            <p:oleObj spid="_x0000_s66875"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a:xfrm>
            <a:off x="436563" y="1436688"/>
            <a:ext cx="8378825" cy="5045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57200" y="6453188"/>
            <a:ext cx="1738313" cy="268287"/>
          </a:xfrm>
          <a:prstGeom prst="rect">
            <a:avLst/>
          </a:prstGeom>
        </p:spPr>
        <p:txBody>
          <a:bodyPr/>
          <a:lstStyle>
            <a:lvl1pPr>
              <a:defRPr/>
            </a:lvl1pPr>
          </a:lstStyle>
          <a:p>
            <a:endParaRPr lang="en-ZA" dirty="0">
              <a:solidFill>
                <a:srgbClr val="003896"/>
              </a:solidFill>
            </a:endParaRPr>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endParaRPr lang="en-ZA" dirty="0">
              <a:solidFill>
                <a:srgbClr val="003896"/>
              </a:solidFill>
            </a:endParaRPr>
          </a:p>
        </p:txBody>
      </p:sp>
      <p:sp>
        <p:nvSpPr>
          <p:cNvPr id="6" name="Slide Number Placeholder 5"/>
          <p:cNvSpPr>
            <a:spLocks noGrp="1"/>
          </p:cNvSpPr>
          <p:nvPr>
            <p:ph type="sldNum" sz="quarter" idx="12"/>
          </p:nvPr>
        </p:nvSpPr>
        <p:spPr>
          <a:xfrm>
            <a:off x="3924300" y="6453188"/>
            <a:ext cx="935038" cy="268287"/>
          </a:xfrm>
          <a:prstGeom prst="rect">
            <a:avLst/>
          </a:prstGeom>
        </p:spPr>
        <p:txBody>
          <a:bodyPr/>
          <a:lstStyle>
            <a:lvl1pPr>
              <a:defRPr/>
            </a:lvl1pPr>
          </a:lstStyle>
          <a:p>
            <a:fld id="{ECAC91BF-B595-4254-AF68-FE2B1F1C78B5}" type="slidenum">
              <a:rPr lang="en-ZA" smtClean="0">
                <a:solidFill>
                  <a:srgbClr val="003896"/>
                </a:solidFill>
              </a:rPr>
              <a:pPr/>
              <a:t>‹#›</a:t>
            </a:fld>
            <a:endParaRPr lang="en-ZA" dirty="0">
              <a:solidFill>
                <a:srgbClr val="003896"/>
              </a:solidFill>
            </a:endParaRPr>
          </a:p>
        </p:txBody>
      </p:sp>
    </p:spTree>
    <p:extLst>
      <p:ext uri="{BB962C8B-B14F-4D97-AF65-F5344CB8AC3E}">
        <p14:creationId xmlns:p14="http://schemas.microsoft.com/office/powerpoint/2010/main" xmlns="" val="2692371362"/>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xmlns="" val="176741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152400" y="6553202"/>
            <a:ext cx="6172200" cy="228600"/>
          </a:xfrm>
          <a:prstGeom prst="rect">
            <a:avLst/>
          </a:prstGeom>
        </p:spPr>
        <p:txBody>
          <a:bodyPr/>
          <a:lstStyle>
            <a:lvl1pPr marL="0" indent="0">
              <a:buNone/>
              <a:defRPr sz="1200"/>
            </a:lvl1pPr>
          </a:lstStyle>
          <a:p>
            <a:pPr lvl="0"/>
            <a:r>
              <a:rPr lang="en-US" smtClean="0"/>
              <a:t>Click to edit Master text styles</a:t>
            </a:r>
          </a:p>
        </p:txBody>
      </p:sp>
      <p:sp>
        <p:nvSpPr>
          <p:cNvPr id="8" name="Title 1"/>
          <p:cNvSpPr>
            <a:spLocks noGrp="1"/>
          </p:cNvSpPr>
          <p:nvPr>
            <p:ph type="title"/>
          </p:nvPr>
        </p:nvSpPr>
        <p:spPr bwMode="ltGray">
          <a:xfrm>
            <a:off x="228600" y="166690"/>
            <a:ext cx="7010400" cy="666750"/>
          </a:xfrm>
        </p:spPr>
        <p:txBody>
          <a:bodyPr/>
          <a:lstStyle>
            <a:lvl1pPr>
              <a:defRPr sz="2400" b="0"/>
            </a:lvl1pPr>
          </a:lstStyle>
          <a:p>
            <a:r>
              <a:rPr lang="en-GB" dirty="0" smtClean="0"/>
              <a:t>Click to edit Master title style</a:t>
            </a:r>
            <a:endParaRPr lang="en-GB" dirty="0"/>
          </a:p>
        </p:txBody>
      </p:sp>
      <p:sp>
        <p:nvSpPr>
          <p:cNvPr id="4" name="Rectangle 39"/>
          <p:cNvSpPr>
            <a:spLocks noGrp="1" noChangeArrowheads="1"/>
          </p:cNvSpPr>
          <p:nvPr>
            <p:ph type="sldNum" sz="quarter" idx="12"/>
          </p:nvPr>
        </p:nvSpPr>
        <p:spPr>
          <a:xfrm>
            <a:off x="8610600" y="6567488"/>
            <a:ext cx="381000" cy="214312"/>
          </a:xfrm>
          <a:prstGeom prst="rect">
            <a:avLst/>
          </a:prstGeom>
        </p:spPr>
        <p:txBody>
          <a:bodyPr/>
          <a:lstStyle>
            <a:lvl1pPr>
              <a:defRPr/>
            </a:lvl1pPr>
          </a:lstStyle>
          <a:p>
            <a:fld id="{354EB0FD-D1A1-4D39-AD6B-E676AE4125BF}" type="slidenum">
              <a:rPr lang="en-GB" altLang="en-US">
                <a:solidFill>
                  <a:srgbClr val="003896"/>
                </a:solidFill>
              </a:rPr>
              <a:pPr/>
              <a:t>‹#›</a:t>
            </a:fld>
            <a:endParaRPr lang="en-GB" altLang="en-US" dirty="0">
              <a:solidFill>
                <a:srgbClr val="003896"/>
              </a:solidFill>
            </a:endParaRPr>
          </a:p>
        </p:txBody>
      </p:sp>
    </p:spTree>
    <p:extLst>
      <p:ext uri="{BB962C8B-B14F-4D97-AF65-F5344CB8AC3E}">
        <p14:creationId xmlns:p14="http://schemas.microsoft.com/office/powerpoint/2010/main" xmlns="" val="161092767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5" y="3176"/>
            <a:ext cx="91503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5" name="Rectangle 3"/>
          <p:cNvSpPr>
            <a:spLocks noGrp="1" noChangeArrowheads="1"/>
          </p:cNvSpPr>
          <p:nvPr>
            <p:ph type="ctrTitle"/>
          </p:nvPr>
        </p:nvSpPr>
        <p:spPr>
          <a:xfrm>
            <a:off x="3059114" y="3271839"/>
            <a:ext cx="5545137" cy="676275"/>
          </a:xfrm>
        </p:spPr>
        <p:txBody>
          <a:bodyPr anchor="b"/>
          <a:lstStyle>
            <a:lvl1pPr>
              <a:defRPr>
                <a:solidFill>
                  <a:srgbClr val="003896"/>
                </a:solidFill>
              </a:defRPr>
            </a:lvl1pPr>
          </a:lstStyle>
          <a:p>
            <a:pPr lvl="0"/>
            <a:r>
              <a:rPr lang="en-US" noProof="0" smtClean="0"/>
              <a:t>Click to edit Master title style</a:t>
            </a:r>
            <a:endParaRPr lang="en-ZA" noProof="0" smtClean="0"/>
          </a:p>
        </p:txBody>
      </p:sp>
      <p:sp>
        <p:nvSpPr>
          <p:cNvPr id="3076" name="Rectangle 4"/>
          <p:cNvSpPr>
            <a:spLocks noGrp="1" noChangeArrowheads="1"/>
          </p:cNvSpPr>
          <p:nvPr>
            <p:ph type="subTitle" idx="1"/>
          </p:nvPr>
        </p:nvSpPr>
        <p:spPr>
          <a:xfrm>
            <a:off x="3059114" y="4092575"/>
            <a:ext cx="5545137" cy="2220913"/>
          </a:xfrm>
        </p:spPr>
        <p:txBody>
          <a:bodyPr/>
          <a:lstStyle>
            <a:lvl1pPr marL="0" indent="0">
              <a:buFontTx/>
              <a:buNone/>
              <a:defRPr sz="1800">
                <a:solidFill>
                  <a:srgbClr val="83725B"/>
                </a:solidFill>
              </a:defRPr>
            </a:lvl1pPr>
          </a:lstStyle>
          <a:p>
            <a:pPr lvl="0"/>
            <a:r>
              <a:rPr lang="en-US" noProof="0" smtClean="0"/>
              <a:t>Click to edit Master subtitle style</a:t>
            </a:r>
            <a:endParaRPr lang="en-ZA" noProof="0" smtClean="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5" y="3190"/>
            <a:ext cx="91503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Object 5" hidden="1"/>
          <p:cNvGraphicFramePr>
            <a:graphicFrameLocks/>
          </p:cNvGraphicFramePr>
          <p:nvPr userDrawn="1">
            <p:extLst/>
          </p:nvPr>
        </p:nvGraphicFramePr>
        <p:xfrm>
          <a:off x="0" y="0"/>
          <a:ext cx="158750" cy="170089"/>
        </p:xfrm>
        <a:graphic>
          <a:graphicData uri="http://schemas.openxmlformats.org/presentationml/2006/ole">
            <p:oleObj spid="_x0000_s69946" name="think-cell Slide" r:id="rId4" imgW="360" imgH="360" progId="">
              <p:embed/>
            </p:oleObj>
          </a:graphicData>
        </a:graphic>
      </p:graphicFrame>
      <p:pic>
        <p:nvPicPr>
          <p:cNvPr id="7" name="Picture 73"/>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8288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Oval 118"/>
          <p:cNvSpPr>
            <a:spLocks noChangeArrowheads="1"/>
          </p:cNvSpPr>
          <p:nvPr userDrawn="1"/>
        </p:nvSpPr>
        <p:spPr bwMode="ltGray">
          <a:xfrm>
            <a:off x="1004888" y="706438"/>
            <a:ext cx="1111250" cy="1112837"/>
          </a:xfrm>
          <a:prstGeom prst="ellipse">
            <a:avLst/>
          </a:prstGeom>
          <a:blipFill dpi="0" rotWithShape="1">
            <a:blip r:embed="rId6"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sz="600" kern="0" dirty="0">
              <a:solidFill>
                <a:srgbClr val="003896"/>
              </a:solidFill>
            </a:endParaRPr>
          </a:p>
        </p:txBody>
      </p:sp>
      <p:grpSp>
        <p:nvGrpSpPr>
          <p:cNvPr id="9" name="McK Title Elements" hidden="1"/>
          <p:cNvGrpSpPr>
            <a:grpSpLocks/>
          </p:cNvGrpSpPr>
          <p:nvPr userDrawn="1"/>
        </p:nvGrpSpPr>
        <p:grpSpPr bwMode="auto">
          <a:xfrm>
            <a:off x="3059112" y="5245178"/>
            <a:ext cx="5185548" cy="484304"/>
            <a:chOff x="1663" y="3109"/>
            <a:chExt cx="3109" cy="299"/>
          </a:xfrm>
        </p:grpSpPr>
        <p:sp>
          <p:nvSpPr>
            <p:cNvPr id="10"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3896"/>
                  </a:solidFill>
                  <a:latin typeface="Arial"/>
                  <a:cs typeface="Arial" pitchFamily="34" charset="0"/>
                </a:rPr>
                <a:t>Document type</a:t>
              </a:r>
            </a:p>
          </p:txBody>
        </p:sp>
        <p:sp>
          <p:nvSpPr>
            <p:cNvPr id="11"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3896"/>
                  </a:solidFill>
                  <a:latin typeface="Arial"/>
                  <a:cs typeface="Arial" pitchFamily="34" charset="0"/>
                </a:rPr>
                <a:t>Date</a:t>
              </a:r>
            </a:p>
          </p:txBody>
        </p:sp>
      </p:grpSp>
      <p:sp>
        <p:nvSpPr>
          <p:cNvPr id="12" name="Rectangle 1026"/>
          <p:cNvSpPr>
            <a:spLocks noGrp="1" noChangeArrowheads="1"/>
          </p:cNvSpPr>
          <p:nvPr>
            <p:ph type="ctrTitle"/>
          </p:nvPr>
        </p:nvSpPr>
        <p:spPr bwMode="auto">
          <a:xfrm>
            <a:off x="3059112" y="2017394"/>
            <a:ext cx="584358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 name="Rectangle 1027"/>
          <p:cNvSpPr>
            <a:spLocks noGrp="1" noChangeArrowheads="1"/>
          </p:cNvSpPr>
          <p:nvPr>
            <p:ph type="subTitle" idx="1"/>
          </p:nvPr>
        </p:nvSpPr>
        <p:spPr bwMode="auto">
          <a:xfrm>
            <a:off x="3059112" y="3739008"/>
            <a:ext cx="5843587" cy="276999"/>
          </a:xfrm>
          <a:prstGeom prst="rect">
            <a:avLst/>
          </a:prstGeom>
        </p:spPr>
        <p:txBody>
          <a:bodyPr>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14" name="Picture 69"/>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6800850" y="319088"/>
            <a:ext cx="2141537" cy="54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961523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dirty="0"/>
          </a:p>
        </p:txBody>
      </p:sp>
    </p:spTree>
    <p:extLst>
      <p:ext uri="{BB962C8B-B14F-4D97-AF65-F5344CB8AC3E}">
        <p14:creationId xmlns:p14="http://schemas.microsoft.com/office/powerpoint/2010/main" xmlns="" val="375416954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endParaRPr lang="en-ZA"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fld id="{ECAC91BF-B595-4254-AF68-FE2B1F1C78B5}" type="slidenum">
              <a:rPr lang="en-ZA" smtClean="0"/>
              <a:pPr/>
              <a:t>‹#›</a:t>
            </a:fld>
            <a:endParaRPr lang="en-ZA" dirty="0"/>
          </a:p>
        </p:txBody>
      </p:sp>
      <p:graphicFrame>
        <p:nvGraphicFramePr>
          <p:cNvPr id="7" name="Object 6" hidden="1"/>
          <p:cNvGraphicFramePr>
            <a:graphicFrameLocks noChangeAspect="1"/>
          </p:cNvGraphicFramePr>
          <p:nvPr userDrawn="1">
            <p:extLst/>
          </p:nvPr>
        </p:nvGraphicFramePr>
        <p:xfrm>
          <a:off x="1588" y="1588"/>
          <a:ext cx="1587" cy="1587"/>
        </p:xfrm>
        <a:graphic>
          <a:graphicData uri="http://schemas.openxmlformats.org/presentationml/2006/ole">
            <p:oleObj spid="_x0000_s70970" name="think-cell Slide" r:id="rId3" imgW="360" imgH="360" progId="">
              <p:embed/>
            </p:oleObj>
          </a:graphicData>
        </a:graphic>
      </p:graphicFrame>
    </p:spTree>
    <p:extLst>
      <p:ext uri="{BB962C8B-B14F-4D97-AF65-F5344CB8AC3E}">
        <p14:creationId xmlns:p14="http://schemas.microsoft.com/office/powerpoint/2010/main" xmlns="" val="2985075128"/>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2" indent="0">
              <a:buNone/>
              <a:defRPr sz="1800"/>
            </a:lvl2pPr>
            <a:lvl3pPr marL="914303" indent="0">
              <a:buNone/>
              <a:defRPr sz="1600"/>
            </a:lvl3pPr>
            <a:lvl4pPr marL="1371455" indent="0">
              <a:buNone/>
              <a:defRPr sz="1400"/>
            </a:lvl4pPr>
            <a:lvl5pPr marL="1828606" indent="0">
              <a:buNone/>
              <a:defRPr sz="1400"/>
            </a:lvl5pPr>
            <a:lvl6pPr marL="2285758" indent="0">
              <a:buNone/>
              <a:defRPr sz="1400"/>
            </a:lvl6pPr>
            <a:lvl7pPr marL="2742909" indent="0">
              <a:buNone/>
              <a:defRPr sz="1400"/>
            </a:lvl7pPr>
            <a:lvl8pPr marL="3200061" indent="0">
              <a:buNone/>
              <a:defRPr sz="1400"/>
            </a:lvl8pPr>
            <a:lvl9pPr marL="3657212"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78AB4095-EEFA-46AF-BC6B-98C1269B5472}" type="slidenum">
              <a:rPr lang="en-ZA"/>
              <a:pPr>
                <a:defRPr/>
              </a:pPr>
              <a:t>‹#›</a:t>
            </a:fld>
            <a:endParaRPr lang="en-ZA" dirty="0"/>
          </a:p>
        </p:txBody>
      </p:sp>
    </p:spTree>
    <p:extLst>
      <p:ext uri="{BB962C8B-B14F-4D97-AF65-F5344CB8AC3E}">
        <p14:creationId xmlns:p14="http://schemas.microsoft.com/office/powerpoint/2010/main" xmlns="" val="1409714691"/>
      </p:ext>
    </p:extLst>
  </p:cSld>
  <p:clrMapOvr>
    <a:masterClrMapping/>
  </p:clrMapOvr>
  <p:transition spd="slow">
    <p:fade/>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4" y="1436689"/>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9"/>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7" name="Slide Number Placeholder 6"/>
          <p:cNvSpPr>
            <a:spLocks noGrp="1"/>
          </p:cNvSpPr>
          <p:nvPr>
            <p:ph type="sldNum" sz="quarter" idx="12"/>
          </p:nvPr>
        </p:nvSpPr>
        <p:spPr/>
        <p:txBody>
          <a:bodyPr/>
          <a:lstStyle>
            <a:lvl1pPr>
              <a:defRPr/>
            </a:lvl1pPr>
          </a:lstStyle>
          <a:p>
            <a:pPr>
              <a:defRPr/>
            </a:pPr>
            <a:fld id="{51A9F7F9-0A64-439D-BDE5-981E9CB70AC1}" type="slidenum">
              <a:rPr lang="en-ZA"/>
              <a:pPr>
                <a:defRPr/>
              </a:pPr>
              <a:t>‹#›</a:t>
            </a:fld>
            <a:endParaRPr lang="en-ZA" dirty="0"/>
          </a:p>
        </p:txBody>
      </p:sp>
    </p:spTree>
    <p:extLst>
      <p:ext uri="{BB962C8B-B14F-4D97-AF65-F5344CB8AC3E}">
        <p14:creationId xmlns:p14="http://schemas.microsoft.com/office/powerpoint/2010/main" xmlns="" val="1683576245"/>
      </p:ext>
    </p:extLst>
  </p:cSld>
  <p:clrMapOvr>
    <a:masterClrMapping/>
  </p:clrMapOvr>
  <p:transition spd="slow">
    <p:fade/>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dirty="0"/>
          </a:p>
        </p:txBody>
      </p:sp>
      <p:sp>
        <p:nvSpPr>
          <p:cNvPr id="8" name="Footer Placeholder 7"/>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9" name="Slide Number Placeholder 8"/>
          <p:cNvSpPr>
            <a:spLocks noGrp="1"/>
          </p:cNvSpPr>
          <p:nvPr>
            <p:ph type="sldNum" sz="quarter" idx="12"/>
          </p:nvPr>
        </p:nvSpPr>
        <p:spPr/>
        <p:txBody>
          <a:bodyPr/>
          <a:lstStyle>
            <a:lvl1pPr>
              <a:defRPr/>
            </a:lvl1pPr>
          </a:lstStyle>
          <a:p>
            <a:pPr>
              <a:defRPr/>
            </a:pPr>
            <a:fld id="{3D516906-6D15-4023-97D0-5DBC51836867}" type="slidenum">
              <a:rPr lang="en-ZA"/>
              <a:pPr>
                <a:defRPr/>
              </a:pPr>
              <a:t>‹#›</a:t>
            </a:fld>
            <a:endParaRPr lang="en-ZA" dirty="0"/>
          </a:p>
        </p:txBody>
      </p:sp>
    </p:spTree>
    <p:extLst>
      <p:ext uri="{BB962C8B-B14F-4D97-AF65-F5344CB8AC3E}">
        <p14:creationId xmlns:p14="http://schemas.microsoft.com/office/powerpoint/2010/main" xmlns="" val="3159993977"/>
      </p:ext>
    </p:extLst>
  </p:cSld>
  <p:clrMapOvr>
    <a:masterClrMapping/>
  </p:clrMapOvr>
  <p:transition spd="slow">
    <p:fade/>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Footer Placeholder 3"/>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5" name="Slide Number Placeholder 4"/>
          <p:cNvSpPr>
            <a:spLocks noGrp="1"/>
          </p:cNvSpPr>
          <p:nvPr>
            <p:ph type="sldNum" sz="quarter" idx="12"/>
          </p:nvPr>
        </p:nvSpPr>
        <p:spPr/>
        <p:txBody>
          <a:bodyPr/>
          <a:lstStyle>
            <a:lvl1pPr>
              <a:defRPr/>
            </a:lvl1pPr>
          </a:lstStyle>
          <a:p>
            <a:pPr>
              <a:defRPr/>
            </a:pPr>
            <a:fld id="{A2607EEC-A0ED-468E-ADF8-15CC7F28A5E5}" type="slidenum">
              <a:rPr lang="en-ZA"/>
              <a:pPr>
                <a:defRPr/>
              </a:pPr>
              <a:t>‹#›</a:t>
            </a:fld>
            <a:endParaRPr lang="en-ZA" dirty="0"/>
          </a:p>
        </p:txBody>
      </p:sp>
      <p:graphicFrame>
        <p:nvGraphicFramePr>
          <p:cNvPr id="6" name="Object 5" hidden="1"/>
          <p:cNvGraphicFramePr>
            <a:graphicFrameLocks noChangeAspect="1"/>
          </p:cNvGraphicFramePr>
          <p:nvPr userDrawn="1">
            <p:extLst/>
          </p:nvPr>
        </p:nvGraphicFramePr>
        <p:xfrm>
          <a:off x="1588" y="1588"/>
          <a:ext cx="1587" cy="1587"/>
        </p:xfrm>
        <a:graphic>
          <a:graphicData uri="http://schemas.openxmlformats.org/presentationml/2006/ole">
            <p:oleObj spid="_x0000_s71994" name="think-cell Slide" r:id="rId4" imgW="360" imgH="360" progId="">
              <p:embed/>
            </p:oleObj>
          </a:graphicData>
        </a:graphic>
      </p:graphicFrame>
      <p:sp>
        <p:nvSpPr>
          <p:cNvPr id="7" name="Slide Number"/>
          <p:cNvSpPr txBox="1">
            <a:spLocks/>
          </p:cNvSpPr>
          <p:nvPr userDrawn="1">
            <p:custDataLst>
              <p:tags r:id="rId2"/>
            </p:custDataLst>
          </p:nvPr>
        </p:nvSpPr>
        <p:spPr bwMode="auto">
          <a:xfrm>
            <a:off x="4493453" y="6647941"/>
            <a:ext cx="157094"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ctr"/>
            <a:fld id="{42C328C1-A84F-4A39-A664-DBA00541A8C6}" type="slidenum">
              <a:rPr lang="en-US" smtClean="0">
                <a:solidFill>
                  <a:srgbClr val="83725B"/>
                </a:solidFill>
                <a:cs typeface="Arial" pitchFamily="34" charset="0"/>
              </a:rPr>
              <a:pPr algn="ctr"/>
              <a:t>‹#›</a:t>
            </a:fld>
            <a:endParaRPr lang="en-US" dirty="0">
              <a:solidFill>
                <a:srgbClr val="83725B"/>
              </a:solidFill>
              <a:cs typeface="Arial" pitchFamily="34" charset="0"/>
            </a:endParaRPr>
          </a:p>
        </p:txBody>
      </p:sp>
    </p:spTree>
    <p:extLst>
      <p:ext uri="{BB962C8B-B14F-4D97-AF65-F5344CB8AC3E}">
        <p14:creationId xmlns:p14="http://schemas.microsoft.com/office/powerpoint/2010/main" xmlns="" val="2830104461"/>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4" name="Slide Number Placeholder 3"/>
          <p:cNvSpPr>
            <a:spLocks noGrp="1"/>
          </p:cNvSpPr>
          <p:nvPr>
            <p:ph type="sldNum" sz="quarter" idx="12"/>
          </p:nvPr>
        </p:nvSpPr>
        <p:spPr/>
        <p:txBody>
          <a:bodyPr/>
          <a:lstStyle>
            <a:lvl1pPr>
              <a:defRPr/>
            </a:lvl1pPr>
          </a:lstStyle>
          <a:p>
            <a:pPr>
              <a:defRPr/>
            </a:pPr>
            <a:fld id="{E0148F96-887E-4C04-8EB6-3A91172BC025}" type="slidenum">
              <a:rPr lang="en-ZA"/>
              <a:pPr>
                <a:defRPr/>
              </a:pPr>
              <a:t>‹#›</a:t>
            </a:fld>
            <a:endParaRPr lang="en-ZA" dirty="0"/>
          </a:p>
        </p:txBody>
      </p:sp>
    </p:spTree>
    <p:extLst>
      <p:ext uri="{BB962C8B-B14F-4D97-AF65-F5344CB8AC3E}">
        <p14:creationId xmlns:p14="http://schemas.microsoft.com/office/powerpoint/2010/main" xmlns="" val="3106977233"/>
      </p:ext>
    </p:extLst>
  </p:cSld>
  <p:clrMapOvr>
    <a:masterClrMapping/>
  </p:clrMapOvr>
  <p:transition spd="slow">
    <p:fade/>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7" name="Slide Number Placeholder 6"/>
          <p:cNvSpPr>
            <a:spLocks noGrp="1"/>
          </p:cNvSpPr>
          <p:nvPr>
            <p:ph type="sldNum" sz="quarter" idx="12"/>
          </p:nvPr>
        </p:nvSpPr>
        <p:spPr/>
        <p:txBody>
          <a:bodyPr/>
          <a:lstStyle>
            <a:lvl1pPr>
              <a:defRPr/>
            </a:lvl1pPr>
          </a:lstStyle>
          <a:p>
            <a:pPr>
              <a:defRPr/>
            </a:pPr>
            <a:fld id="{7BA644AE-FD6C-4354-A28D-BC243C7847CB}" type="slidenum">
              <a:rPr lang="en-ZA"/>
              <a:pPr>
                <a:defRPr/>
              </a:pPr>
              <a:t>‹#›</a:t>
            </a:fld>
            <a:endParaRPr lang="en-ZA" dirty="0"/>
          </a:p>
        </p:txBody>
      </p:sp>
    </p:spTree>
    <p:extLst>
      <p:ext uri="{BB962C8B-B14F-4D97-AF65-F5344CB8AC3E}">
        <p14:creationId xmlns:p14="http://schemas.microsoft.com/office/powerpoint/2010/main" xmlns="" val="512542510"/>
      </p:ext>
    </p:extLst>
  </p:cSld>
  <p:clrMapOvr>
    <a:masterClrMapping/>
  </p:clrMapOvr>
  <p:transition spd="slow">
    <p:fade/>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2" indent="0">
              <a:buNone/>
              <a:defRPr sz="2800"/>
            </a:lvl2pPr>
            <a:lvl3pPr marL="914303" indent="0">
              <a:buNone/>
              <a:defRPr sz="2400"/>
            </a:lvl3pPr>
            <a:lvl4pPr marL="1371455" indent="0">
              <a:buNone/>
              <a:defRPr sz="2000"/>
            </a:lvl4pPr>
            <a:lvl5pPr marL="1828606" indent="0">
              <a:buNone/>
              <a:defRPr sz="2000"/>
            </a:lvl5pPr>
            <a:lvl6pPr marL="2285758" indent="0">
              <a:buNone/>
              <a:defRPr sz="2000"/>
            </a:lvl6pPr>
            <a:lvl7pPr marL="2742909" indent="0">
              <a:buNone/>
              <a:defRPr sz="2000"/>
            </a:lvl7pPr>
            <a:lvl8pPr marL="3200061" indent="0">
              <a:buNone/>
              <a:defRPr sz="2000"/>
            </a:lvl8pPr>
            <a:lvl9pPr marL="3657212" indent="0">
              <a:buNone/>
              <a:defRPr sz="2000"/>
            </a:lvl9pPr>
          </a:lstStyle>
          <a:p>
            <a:pPr lvl="0"/>
            <a:r>
              <a:rPr lang="en-US" noProof="0" dirty="0" smtClean="0"/>
              <a:t>Click icon to add picture</a:t>
            </a:r>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7" name="Slide Number Placeholder 6"/>
          <p:cNvSpPr>
            <a:spLocks noGrp="1"/>
          </p:cNvSpPr>
          <p:nvPr>
            <p:ph type="sldNum" sz="quarter" idx="12"/>
          </p:nvPr>
        </p:nvSpPr>
        <p:spPr/>
        <p:txBody>
          <a:bodyPr/>
          <a:lstStyle>
            <a:lvl1pPr>
              <a:defRPr/>
            </a:lvl1pPr>
          </a:lstStyle>
          <a:p>
            <a:pPr>
              <a:defRPr/>
            </a:pPr>
            <a:fld id="{AB415B70-D017-4207-BE36-A35C6712554A}" type="slidenum">
              <a:rPr lang="en-ZA"/>
              <a:pPr>
                <a:defRPr/>
              </a:pPr>
              <a:t>‹#›</a:t>
            </a:fld>
            <a:endParaRPr lang="en-ZA" dirty="0"/>
          </a:p>
        </p:txBody>
      </p:sp>
    </p:spTree>
    <p:extLst>
      <p:ext uri="{BB962C8B-B14F-4D97-AF65-F5344CB8AC3E}">
        <p14:creationId xmlns:p14="http://schemas.microsoft.com/office/powerpoint/2010/main" xmlns="" val="2111513954"/>
      </p:ext>
    </p:extLst>
  </p:cSld>
  <p:clrMapOvr>
    <a:masterClrMapping/>
  </p:clrMapOvr>
  <p:transition spd="slow">
    <p:fade/>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52FD4E71-0C16-4E3D-82BE-35254DB99D23}" type="slidenum">
              <a:rPr lang="en-ZA"/>
              <a:pPr>
                <a:defRPr/>
              </a:pPr>
              <a:t>‹#›</a:t>
            </a:fld>
            <a:endParaRPr lang="en-ZA" dirty="0"/>
          </a:p>
        </p:txBody>
      </p:sp>
    </p:spTree>
    <p:extLst>
      <p:ext uri="{BB962C8B-B14F-4D97-AF65-F5344CB8AC3E}">
        <p14:creationId xmlns:p14="http://schemas.microsoft.com/office/powerpoint/2010/main" xmlns="" val="2576935088"/>
      </p:ext>
    </p:extLst>
  </p:cSld>
  <p:clrMapOvr>
    <a:masterClrMapping/>
  </p:clrMapOvr>
  <p:transition spd="slow">
    <p:fade/>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6"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4"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6715B8AD-4558-4958-818B-BEAD96C3C15B}" type="slidenum">
              <a:rPr lang="en-ZA"/>
              <a:pPr>
                <a:defRPr/>
              </a:pPr>
              <a:t>‹#›</a:t>
            </a:fld>
            <a:endParaRPr lang="en-ZA" dirty="0"/>
          </a:p>
        </p:txBody>
      </p:sp>
    </p:spTree>
    <p:extLst>
      <p:ext uri="{BB962C8B-B14F-4D97-AF65-F5344CB8AC3E}">
        <p14:creationId xmlns:p14="http://schemas.microsoft.com/office/powerpoint/2010/main" xmlns="" val="2062223487"/>
      </p:ext>
    </p:extLst>
  </p:cSld>
  <p:clrMapOvr>
    <a:masterClrMapping/>
  </p:clrMapOvr>
  <p:transition spd="slow">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dirty="0"/>
          </a:p>
        </p:txBody>
      </p:sp>
    </p:spTree>
    <p:extLst>
      <p:ext uri="{BB962C8B-B14F-4D97-AF65-F5344CB8AC3E}">
        <p14:creationId xmlns:p14="http://schemas.microsoft.com/office/powerpoint/2010/main" xmlns="" val="2690252455"/>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Slide Number Placeholder 4"/>
          <p:cNvSpPr>
            <a:spLocks noGrp="1"/>
          </p:cNvSpPr>
          <p:nvPr>
            <p:ph type="sldNum" sz="quarter" idx="11"/>
          </p:nvPr>
        </p:nvSpPr>
        <p:spPr>
          <a:xfrm>
            <a:off x="3851276" y="6453188"/>
            <a:ext cx="1008063" cy="268287"/>
          </a:xfrm>
        </p:spPr>
        <p:txBody>
          <a:bodyPr/>
          <a:lstStyle>
            <a:lvl1pPr>
              <a:defRPr/>
            </a:lvl1pPr>
          </a:lstStyle>
          <a:p>
            <a:pPr>
              <a:defRPr/>
            </a:pPr>
            <a:fld id="{1DE1901A-5795-494A-8AC8-462401385D35}" type="slidenum">
              <a:rPr lang="en-ZA"/>
              <a:pPr>
                <a:defRPr/>
              </a:pPr>
              <a:t>‹#›</a:t>
            </a:fld>
            <a:endParaRPr lang="en-ZA" dirty="0"/>
          </a:p>
        </p:txBody>
      </p:sp>
    </p:spTree>
    <p:extLst>
      <p:ext uri="{BB962C8B-B14F-4D97-AF65-F5344CB8AC3E}">
        <p14:creationId xmlns:p14="http://schemas.microsoft.com/office/powerpoint/2010/main" xmlns="" val="2155683376"/>
      </p:ext>
    </p:extLst>
  </p:cSld>
  <p:clrMapOvr>
    <a:masterClrMapping/>
  </p:clrMapOvr>
  <p:transition spd="slow">
    <p:fade/>
  </p:transition>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5" y="3176"/>
            <a:ext cx="91503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5" name="Rectangle 3"/>
          <p:cNvSpPr>
            <a:spLocks noGrp="1" noChangeArrowheads="1"/>
          </p:cNvSpPr>
          <p:nvPr>
            <p:ph type="ctrTitle"/>
          </p:nvPr>
        </p:nvSpPr>
        <p:spPr>
          <a:xfrm>
            <a:off x="3059114" y="3271839"/>
            <a:ext cx="5545137" cy="676275"/>
          </a:xfrm>
        </p:spPr>
        <p:txBody>
          <a:bodyPr anchor="b"/>
          <a:lstStyle>
            <a:lvl1pPr>
              <a:defRPr>
                <a:solidFill>
                  <a:srgbClr val="003896"/>
                </a:solidFill>
              </a:defRPr>
            </a:lvl1pPr>
          </a:lstStyle>
          <a:p>
            <a:pPr lvl="0"/>
            <a:r>
              <a:rPr lang="en-US" noProof="0" smtClean="0"/>
              <a:t>Click to edit Master title style</a:t>
            </a:r>
            <a:endParaRPr lang="en-ZA" noProof="0" smtClean="0"/>
          </a:p>
        </p:txBody>
      </p:sp>
      <p:sp>
        <p:nvSpPr>
          <p:cNvPr id="3076" name="Rectangle 4"/>
          <p:cNvSpPr>
            <a:spLocks noGrp="1" noChangeArrowheads="1"/>
          </p:cNvSpPr>
          <p:nvPr>
            <p:ph type="subTitle" idx="1"/>
          </p:nvPr>
        </p:nvSpPr>
        <p:spPr>
          <a:xfrm>
            <a:off x="3059114" y="4092575"/>
            <a:ext cx="5545137" cy="2220913"/>
          </a:xfrm>
        </p:spPr>
        <p:txBody>
          <a:bodyPr/>
          <a:lstStyle>
            <a:lvl1pPr marL="0" indent="0">
              <a:buFontTx/>
              <a:buNone/>
              <a:defRPr sz="1800">
                <a:solidFill>
                  <a:srgbClr val="83725B"/>
                </a:solidFill>
              </a:defRPr>
            </a:lvl1pPr>
          </a:lstStyle>
          <a:p>
            <a:pPr lvl="0"/>
            <a:r>
              <a:rPr lang="en-US" noProof="0" smtClean="0"/>
              <a:t>Click to edit Master subtitle style</a:t>
            </a:r>
            <a:endParaRPr lang="en-ZA" noProof="0" smtClean="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5" y="3190"/>
            <a:ext cx="91503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Object 5" hidden="1"/>
          <p:cNvGraphicFramePr>
            <a:graphicFrameLocks/>
          </p:cNvGraphicFramePr>
          <p:nvPr userDrawn="1">
            <p:extLst/>
          </p:nvPr>
        </p:nvGraphicFramePr>
        <p:xfrm>
          <a:off x="0" y="0"/>
          <a:ext cx="158750" cy="170089"/>
        </p:xfrm>
        <a:graphic>
          <a:graphicData uri="http://schemas.openxmlformats.org/presentationml/2006/ole">
            <p:oleObj spid="_x0000_s77112" name="think-cell Slide" r:id="rId4" imgW="360" imgH="360" progId="">
              <p:embed/>
            </p:oleObj>
          </a:graphicData>
        </a:graphic>
      </p:graphicFrame>
      <p:pic>
        <p:nvPicPr>
          <p:cNvPr id="7" name="Picture 73"/>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8288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Oval 118"/>
          <p:cNvSpPr>
            <a:spLocks noChangeArrowheads="1"/>
          </p:cNvSpPr>
          <p:nvPr userDrawn="1"/>
        </p:nvSpPr>
        <p:spPr bwMode="ltGray">
          <a:xfrm>
            <a:off x="1004888" y="706438"/>
            <a:ext cx="1111250" cy="1112837"/>
          </a:xfrm>
          <a:prstGeom prst="ellipse">
            <a:avLst/>
          </a:prstGeom>
          <a:blipFill dpi="0" rotWithShape="1">
            <a:blip r:embed="rId6"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sz="600" kern="0" dirty="0">
              <a:solidFill>
                <a:srgbClr val="003896"/>
              </a:solidFill>
            </a:endParaRPr>
          </a:p>
        </p:txBody>
      </p:sp>
      <p:grpSp>
        <p:nvGrpSpPr>
          <p:cNvPr id="9" name="McK Title Elements" hidden="1"/>
          <p:cNvGrpSpPr>
            <a:grpSpLocks/>
          </p:cNvGrpSpPr>
          <p:nvPr userDrawn="1"/>
        </p:nvGrpSpPr>
        <p:grpSpPr bwMode="auto">
          <a:xfrm>
            <a:off x="3059112" y="5245178"/>
            <a:ext cx="5185548" cy="484304"/>
            <a:chOff x="1663" y="3109"/>
            <a:chExt cx="3109" cy="299"/>
          </a:xfrm>
        </p:grpSpPr>
        <p:sp>
          <p:nvSpPr>
            <p:cNvPr id="10"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3896"/>
                  </a:solidFill>
                  <a:latin typeface="Arial"/>
                  <a:cs typeface="Arial" pitchFamily="34" charset="0"/>
                </a:rPr>
                <a:t>Document type</a:t>
              </a:r>
            </a:p>
          </p:txBody>
        </p:sp>
        <p:sp>
          <p:nvSpPr>
            <p:cNvPr id="11"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3896"/>
                  </a:solidFill>
                  <a:latin typeface="Arial"/>
                  <a:cs typeface="Arial" pitchFamily="34" charset="0"/>
                </a:rPr>
                <a:t>Date</a:t>
              </a:r>
            </a:p>
          </p:txBody>
        </p:sp>
      </p:grpSp>
      <p:sp>
        <p:nvSpPr>
          <p:cNvPr id="12" name="Rectangle 1026"/>
          <p:cNvSpPr>
            <a:spLocks noGrp="1" noChangeArrowheads="1"/>
          </p:cNvSpPr>
          <p:nvPr>
            <p:ph type="ctrTitle"/>
          </p:nvPr>
        </p:nvSpPr>
        <p:spPr bwMode="auto">
          <a:xfrm>
            <a:off x="3059112" y="2017394"/>
            <a:ext cx="584358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 name="Rectangle 1027"/>
          <p:cNvSpPr>
            <a:spLocks noGrp="1" noChangeArrowheads="1"/>
          </p:cNvSpPr>
          <p:nvPr>
            <p:ph type="subTitle" idx="1"/>
          </p:nvPr>
        </p:nvSpPr>
        <p:spPr bwMode="auto">
          <a:xfrm>
            <a:off x="3059112" y="3739008"/>
            <a:ext cx="5843587" cy="276999"/>
          </a:xfrm>
          <a:prstGeom prst="rect">
            <a:avLst/>
          </a:prstGeom>
        </p:spPr>
        <p:txBody>
          <a:bodyPr>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14" name="Picture 69"/>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6800850" y="319088"/>
            <a:ext cx="2141537" cy="54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44089284"/>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endParaRPr lang="en-ZA"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fld id="{ECAC91BF-B595-4254-AF68-FE2B1F1C78B5}" type="slidenum">
              <a:rPr lang="en-ZA" smtClean="0"/>
              <a:pPr/>
              <a:t>‹#›</a:t>
            </a:fld>
            <a:endParaRPr lang="en-ZA" dirty="0"/>
          </a:p>
        </p:txBody>
      </p:sp>
      <p:graphicFrame>
        <p:nvGraphicFramePr>
          <p:cNvPr id="7" name="Object 6" hidden="1"/>
          <p:cNvGraphicFramePr>
            <a:graphicFrameLocks noChangeAspect="1"/>
          </p:cNvGraphicFramePr>
          <p:nvPr userDrawn="1">
            <p:extLst>
              <p:ext uri="{D42A27DB-BD31-4B8C-83A1-F6EECF244321}">
                <p14:modId xmlns:p14="http://schemas.microsoft.com/office/powerpoint/2010/main" xmlns="" val="481625898"/>
              </p:ext>
            </p:extLst>
          </p:nvPr>
        </p:nvGraphicFramePr>
        <p:xfrm>
          <a:off x="1588" y="1588"/>
          <a:ext cx="1587" cy="1587"/>
        </p:xfrm>
        <a:graphic>
          <a:graphicData uri="http://schemas.openxmlformats.org/presentationml/2006/ole">
            <p:oleObj spid="_x0000_s78136" name="think-cell Slide" r:id="rId3" imgW="360" imgH="360" progId="">
              <p:embed/>
            </p:oleObj>
          </a:graphicData>
        </a:graphic>
      </p:graphicFrame>
    </p:spTree>
    <p:extLst>
      <p:ext uri="{BB962C8B-B14F-4D97-AF65-F5344CB8AC3E}">
        <p14:creationId xmlns:p14="http://schemas.microsoft.com/office/powerpoint/2010/main" xmlns="" val="1098322316"/>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2" indent="0">
              <a:buNone/>
              <a:defRPr sz="1800"/>
            </a:lvl2pPr>
            <a:lvl3pPr marL="914303" indent="0">
              <a:buNone/>
              <a:defRPr sz="1600"/>
            </a:lvl3pPr>
            <a:lvl4pPr marL="1371455" indent="0">
              <a:buNone/>
              <a:defRPr sz="1400"/>
            </a:lvl4pPr>
            <a:lvl5pPr marL="1828606" indent="0">
              <a:buNone/>
              <a:defRPr sz="1400"/>
            </a:lvl5pPr>
            <a:lvl6pPr marL="2285758" indent="0">
              <a:buNone/>
              <a:defRPr sz="1400"/>
            </a:lvl6pPr>
            <a:lvl7pPr marL="2742909" indent="0">
              <a:buNone/>
              <a:defRPr sz="1400"/>
            </a:lvl7pPr>
            <a:lvl8pPr marL="3200061" indent="0">
              <a:buNone/>
              <a:defRPr sz="1400"/>
            </a:lvl8pPr>
            <a:lvl9pPr marL="3657212"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78AB4095-EEFA-46AF-BC6B-98C1269B5472}" type="slidenum">
              <a:rPr lang="en-ZA"/>
              <a:pPr>
                <a:defRPr/>
              </a:pPr>
              <a:t>‹#›</a:t>
            </a:fld>
            <a:endParaRPr lang="en-ZA" dirty="0"/>
          </a:p>
        </p:txBody>
      </p:sp>
    </p:spTree>
    <p:extLst>
      <p:ext uri="{BB962C8B-B14F-4D97-AF65-F5344CB8AC3E}">
        <p14:creationId xmlns:p14="http://schemas.microsoft.com/office/powerpoint/2010/main" xmlns="" val="289417966"/>
      </p:ext>
    </p:extLst>
  </p:cSld>
  <p:clrMapOvr>
    <a:masterClrMapping/>
  </p:clrMapOvr>
  <p:transition spd="slow">
    <p:fade/>
  </p:transition>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4" y="1436689"/>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9"/>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7" name="Slide Number Placeholder 6"/>
          <p:cNvSpPr>
            <a:spLocks noGrp="1"/>
          </p:cNvSpPr>
          <p:nvPr>
            <p:ph type="sldNum" sz="quarter" idx="12"/>
          </p:nvPr>
        </p:nvSpPr>
        <p:spPr/>
        <p:txBody>
          <a:bodyPr/>
          <a:lstStyle>
            <a:lvl1pPr>
              <a:defRPr/>
            </a:lvl1pPr>
          </a:lstStyle>
          <a:p>
            <a:pPr>
              <a:defRPr/>
            </a:pPr>
            <a:fld id="{51A9F7F9-0A64-439D-BDE5-981E9CB70AC1}" type="slidenum">
              <a:rPr lang="en-ZA"/>
              <a:pPr>
                <a:defRPr/>
              </a:pPr>
              <a:t>‹#›</a:t>
            </a:fld>
            <a:endParaRPr lang="en-ZA" dirty="0"/>
          </a:p>
        </p:txBody>
      </p:sp>
    </p:spTree>
    <p:extLst>
      <p:ext uri="{BB962C8B-B14F-4D97-AF65-F5344CB8AC3E}">
        <p14:creationId xmlns:p14="http://schemas.microsoft.com/office/powerpoint/2010/main" xmlns="" val="972642739"/>
      </p:ext>
    </p:extLst>
  </p:cSld>
  <p:clrMapOvr>
    <a:masterClrMapping/>
  </p:clrMapOvr>
  <p:transition spd="slow">
    <p:fade/>
  </p:transition>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dirty="0"/>
          </a:p>
        </p:txBody>
      </p:sp>
      <p:sp>
        <p:nvSpPr>
          <p:cNvPr id="8" name="Footer Placeholder 7"/>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9" name="Slide Number Placeholder 8"/>
          <p:cNvSpPr>
            <a:spLocks noGrp="1"/>
          </p:cNvSpPr>
          <p:nvPr>
            <p:ph type="sldNum" sz="quarter" idx="12"/>
          </p:nvPr>
        </p:nvSpPr>
        <p:spPr/>
        <p:txBody>
          <a:bodyPr/>
          <a:lstStyle>
            <a:lvl1pPr>
              <a:defRPr/>
            </a:lvl1pPr>
          </a:lstStyle>
          <a:p>
            <a:pPr>
              <a:defRPr/>
            </a:pPr>
            <a:fld id="{3D516906-6D15-4023-97D0-5DBC51836867}" type="slidenum">
              <a:rPr lang="en-ZA"/>
              <a:pPr>
                <a:defRPr/>
              </a:pPr>
              <a:t>‹#›</a:t>
            </a:fld>
            <a:endParaRPr lang="en-ZA" dirty="0"/>
          </a:p>
        </p:txBody>
      </p:sp>
    </p:spTree>
    <p:extLst>
      <p:ext uri="{BB962C8B-B14F-4D97-AF65-F5344CB8AC3E}">
        <p14:creationId xmlns:p14="http://schemas.microsoft.com/office/powerpoint/2010/main" xmlns="" val="46986003"/>
      </p:ext>
    </p:extLst>
  </p:cSld>
  <p:clrMapOvr>
    <a:masterClrMapping/>
  </p:clrMapOvr>
  <p:transition spd="slow">
    <p:fade/>
  </p:transition>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Footer Placeholder 3"/>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5" name="Slide Number Placeholder 4"/>
          <p:cNvSpPr>
            <a:spLocks noGrp="1"/>
          </p:cNvSpPr>
          <p:nvPr>
            <p:ph type="sldNum" sz="quarter" idx="12"/>
          </p:nvPr>
        </p:nvSpPr>
        <p:spPr/>
        <p:txBody>
          <a:bodyPr/>
          <a:lstStyle>
            <a:lvl1pPr>
              <a:defRPr/>
            </a:lvl1pPr>
          </a:lstStyle>
          <a:p>
            <a:pPr>
              <a:defRPr/>
            </a:pPr>
            <a:fld id="{A2607EEC-A0ED-468E-ADF8-15CC7F28A5E5}" type="slidenum">
              <a:rPr lang="en-ZA"/>
              <a:pPr>
                <a:defRPr/>
              </a:pPr>
              <a:t>‹#›</a:t>
            </a:fld>
            <a:endParaRPr lang="en-ZA" dirty="0"/>
          </a:p>
        </p:txBody>
      </p:sp>
      <p:graphicFrame>
        <p:nvGraphicFramePr>
          <p:cNvPr id="6" name="Object 5" hidden="1"/>
          <p:cNvGraphicFramePr>
            <a:graphicFrameLocks noChangeAspect="1"/>
          </p:cNvGraphicFramePr>
          <p:nvPr userDrawn="1">
            <p:extLst>
              <p:ext uri="{D42A27DB-BD31-4B8C-83A1-F6EECF244321}">
                <p14:modId xmlns:p14="http://schemas.microsoft.com/office/powerpoint/2010/main" xmlns="" val="2332809577"/>
              </p:ext>
            </p:extLst>
          </p:nvPr>
        </p:nvGraphicFramePr>
        <p:xfrm>
          <a:off x="1588" y="1588"/>
          <a:ext cx="1587" cy="1587"/>
        </p:xfrm>
        <a:graphic>
          <a:graphicData uri="http://schemas.openxmlformats.org/presentationml/2006/ole">
            <p:oleObj spid="_x0000_s79160" name="think-cell Slide" r:id="rId4" imgW="360" imgH="360" progId="">
              <p:embed/>
            </p:oleObj>
          </a:graphicData>
        </a:graphic>
      </p:graphicFrame>
      <p:sp>
        <p:nvSpPr>
          <p:cNvPr id="7" name="Slide Number"/>
          <p:cNvSpPr txBox="1">
            <a:spLocks/>
          </p:cNvSpPr>
          <p:nvPr userDrawn="1">
            <p:custDataLst>
              <p:tags r:id="rId2"/>
            </p:custDataLst>
          </p:nvPr>
        </p:nvSpPr>
        <p:spPr bwMode="auto">
          <a:xfrm>
            <a:off x="4493453" y="6647941"/>
            <a:ext cx="157094"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ctr"/>
            <a:fld id="{42C328C1-A84F-4A39-A664-DBA00541A8C6}" type="slidenum">
              <a:rPr lang="en-US" smtClean="0">
                <a:solidFill>
                  <a:srgbClr val="83725B"/>
                </a:solidFill>
                <a:cs typeface="Arial" pitchFamily="34" charset="0"/>
              </a:rPr>
              <a:pPr algn="ctr"/>
              <a:t>‹#›</a:t>
            </a:fld>
            <a:endParaRPr lang="en-US" dirty="0">
              <a:solidFill>
                <a:srgbClr val="83725B"/>
              </a:solidFill>
              <a:cs typeface="Arial" pitchFamily="34" charset="0"/>
            </a:endParaRPr>
          </a:p>
        </p:txBody>
      </p:sp>
    </p:spTree>
    <p:extLst>
      <p:ext uri="{BB962C8B-B14F-4D97-AF65-F5344CB8AC3E}">
        <p14:creationId xmlns:p14="http://schemas.microsoft.com/office/powerpoint/2010/main" xmlns="" val="115570580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4" name="Slide Number Placeholder 3"/>
          <p:cNvSpPr>
            <a:spLocks noGrp="1"/>
          </p:cNvSpPr>
          <p:nvPr>
            <p:ph type="sldNum" sz="quarter" idx="12"/>
          </p:nvPr>
        </p:nvSpPr>
        <p:spPr/>
        <p:txBody>
          <a:bodyPr/>
          <a:lstStyle>
            <a:lvl1pPr>
              <a:defRPr/>
            </a:lvl1pPr>
          </a:lstStyle>
          <a:p>
            <a:pPr>
              <a:defRPr/>
            </a:pPr>
            <a:fld id="{E0148F96-887E-4C04-8EB6-3A91172BC025}" type="slidenum">
              <a:rPr lang="en-ZA"/>
              <a:pPr>
                <a:defRPr/>
              </a:pPr>
              <a:t>‹#›</a:t>
            </a:fld>
            <a:endParaRPr lang="en-ZA" dirty="0"/>
          </a:p>
        </p:txBody>
      </p:sp>
    </p:spTree>
    <p:extLst>
      <p:ext uri="{BB962C8B-B14F-4D97-AF65-F5344CB8AC3E}">
        <p14:creationId xmlns:p14="http://schemas.microsoft.com/office/powerpoint/2010/main" xmlns="" val="3838979417"/>
      </p:ext>
    </p:extLst>
  </p:cSld>
  <p:clrMapOvr>
    <a:masterClrMapping/>
  </p:clrMapOvr>
  <p:transition spd="slow">
    <p:fade/>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7" name="Slide Number Placeholder 6"/>
          <p:cNvSpPr>
            <a:spLocks noGrp="1"/>
          </p:cNvSpPr>
          <p:nvPr>
            <p:ph type="sldNum" sz="quarter" idx="12"/>
          </p:nvPr>
        </p:nvSpPr>
        <p:spPr/>
        <p:txBody>
          <a:bodyPr/>
          <a:lstStyle>
            <a:lvl1pPr>
              <a:defRPr/>
            </a:lvl1pPr>
          </a:lstStyle>
          <a:p>
            <a:pPr>
              <a:defRPr/>
            </a:pPr>
            <a:fld id="{7BA644AE-FD6C-4354-A28D-BC243C7847CB}" type="slidenum">
              <a:rPr lang="en-ZA"/>
              <a:pPr>
                <a:defRPr/>
              </a:pPr>
              <a:t>‹#›</a:t>
            </a:fld>
            <a:endParaRPr lang="en-ZA" dirty="0"/>
          </a:p>
        </p:txBody>
      </p:sp>
    </p:spTree>
    <p:extLst>
      <p:ext uri="{BB962C8B-B14F-4D97-AF65-F5344CB8AC3E}">
        <p14:creationId xmlns:p14="http://schemas.microsoft.com/office/powerpoint/2010/main" xmlns="" val="3021813640"/>
      </p:ext>
    </p:extLst>
  </p:cSld>
  <p:clrMapOvr>
    <a:masterClrMapping/>
  </p:clrMapOvr>
  <p:transition spd="slow">
    <p:fade/>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2" indent="0">
              <a:buNone/>
              <a:defRPr sz="2800"/>
            </a:lvl2pPr>
            <a:lvl3pPr marL="914303" indent="0">
              <a:buNone/>
              <a:defRPr sz="2400"/>
            </a:lvl3pPr>
            <a:lvl4pPr marL="1371455" indent="0">
              <a:buNone/>
              <a:defRPr sz="2000"/>
            </a:lvl4pPr>
            <a:lvl5pPr marL="1828606" indent="0">
              <a:buNone/>
              <a:defRPr sz="2000"/>
            </a:lvl5pPr>
            <a:lvl6pPr marL="2285758" indent="0">
              <a:buNone/>
              <a:defRPr sz="2000"/>
            </a:lvl6pPr>
            <a:lvl7pPr marL="2742909" indent="0">
              <a:buNone/>
              <a:defRPr sz="2000"/>
            </a:lvl7pPr>
            <a:lvl8pPr marL="3200061" indent="0">
              <a:buNone/>
              <a:defRPr sz="2000"/>
            </a:lvl8pPr>
            <a:lvl9pPr marL="3657212" indent="0">
              <a:buNone/>
              <a:defRPr sz="2000"/>
            </a:lvl9pPr>
          </a:lstStyle>
          <a:p>
            <a:pPr lvl="0"/>
            <a:r>
              <a:rPr lang="en-US" noProof="0" dirty="0" smtClean="0"/>
              <a:t>Click icon to add picture</a:t>
            </a:r>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7" name="Slide Number Placeholder 6"/>
          <p:cNvSpPr>
            <a:spLocks noGrp="1"/>
          </p:cNvSpPr>
          <p:nvPr>
            <p:ph type="sldNum" sz="quarter" idx="12"/>
          </p:nvPr>
        </p:nvSpPr>
        <p:spPr/>
        <p:txBody>
          <a:bodyPr/>
          <a:lstStyle>
            <a:lvl1pPr>
              <a:defRPr/>
            </a:lvl1pPr>
          </a:lstStyle>
          <a:p>
            <a:pPr>
              <a:defRPr/>
            </a:pPr>
            <a:fld id="{AB415B70-D017-4207-BE36-A35C6712554A}" type="slidenum">
              <a:rPr lang="en-ZA"/>
              <a:pPr>
                <a:defRPr/>
              </a:pPr>
              <a:t>‹#›</a:t>
            </a:fld>
            <a:endParaRPr lang="en-ZA" dirty="0"/>
          </a:p>
        </p:txBody>
      </p:sp>
    </p:spTree>
    <p:extLst>
      <p:ext uri="{BB962C8B-B14F-4D97-AF65-F5344CB8AC3E}">
        <p14:creationId xmlns:p14="http://schemas.microsoft.com/office/powerpoint/2010/main" xmlns="" val="1446093827"/>
      </p:ext>
    </p:extLst>
  </p:cSld>
  <p:clrMapOvr>
    <a:masterClrMapping/>
  </p:clrMapOvr>
  <p:transition spd="slow">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dirty="0"/>
          </a:p>
        </p:txBody>
      </p:sp>
    </p:spTree>
    <p:extLst>
      <p:ext uri="{BB962C8B-B14F-4D97-AF65-F5344CB8AC3E}">
        <p14:creationId xmlns:p14="http://schemas.microsoft.com/office/powerpoint/2010/main" xmlns="" val="1781970883"/>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52FD4E71-0C16-4E3D-82BE-35254DB99D23}" type="slidenum">
              <a:rPr lang="en-ZA"/>
              <a:pPr>
                <a:defRPr/>
              </a:pPr>
              <a:t>‹#›</a:t>
            </a:fld>
            <a:endParaRPr lang="en-ZA" dirty="0"/>
          </a:p>
        </p:txBody>
      </p:sp>
    </p:spTree>
    <p:extLst>
      <p:ext uri="{BB962C8B-B14F-4D97-AF65-F5344CB8AC3E}">
        <p14:creationId xmlns:p14="http://schemas.microsoft.com/office/powerpoint/2010/main" xmlns="" val="4093267711"/>
      </p:ext>
    </p:extLst>
  </p:cSld>
  <p:clrMapOvr>
    <a:masterClrMapping/>
  </p:clrMapOvr>
  <p:transition spd="slow">
    <p:fade/>
  </p:transition>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6"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4"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6715B8AD-4558-4958-818B-BEAD96C3C15B}" type="slidenum">
              <a:rPr lang="en-ZA"/>
              <a:pPr>
                <a:defRPr/>
              </a:pPr>
              <a:t>‹#›</a:t>
            </a:fld>
            <a:endParaRPr lang="en-ZA" dirty="0"/>
          </a:p>
        </p:txBody>
      </p:sp>
    </p:spTree>
    <p:extLst>
      <p:ext uri="{BB962C8B-B14F-4D97-AF65-F5344CB8AC3E}">
        <p14:creationId xmlns:p14="http://schemas.microsoft.com/office/powerpoint/2010/main" xmlns="" val="4122805579"/>
      </p:ext>
    </p:extLst>
  </p:cSld>
  <p:clrMapOvr>
    <a:masterClrMapping/>
  </p:clrMapOvr>
  <p:transition spd="slow">
    <p:fade/>
  </p:transition>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Slide Number Placeholder 4"/>
          <p:cNvSpPr>
            <a:spLocks noGrp="1"/>
          </p:cNvSpPr>
          <p:nvPr>
            <p:ph type="sldNum" sz="quarter" idx="11"/>
          </p:nvPr>
        </p:nvSpPr>
        <p:spPr>
          <a:xfrm>
            <a:off x="3851276" y="6453188"/>
            <a:ext cx="1008063" cy="268287"/>
          </a:xfrm>
        </p:spPr>
        <p:txBody>
          <a:bodyPr/>
          <a:lstStyle>
            <a:lvl1pPr>
              <a:defRPr/>
            </a:lvl1pPr>
          </a:lstStyle>
          <a:p>
            <a:pPr>
              <a:defRPr/>
            </a:pPr>
            <a:fld id="{1DE1901A-5795-494A-8AC8-462401385D35}" type="slidenum">
              <a:rPr lang="en-ZA"/>
              <a:pPr>
                <a:defRPr/>
              </a:pPr>
              <a:t>‹#›</a:t>
            </a:fld>
            <a:endParaRPr lang="en-ZA" dirty="0"/>
          </a:p>
        </p:txBody>
      </p:sp>
    </p:spTree>
    <p:extLst>
      <p:ext uri="{BB962C8B-B14F-4D97-AF65-F5344CB8AC3E}">
        <p14:creationId xmlns:p14="http://schemas.microsoft.com/office/powerpoint/2010/main" xmlns="" val="3315812366"/>
      </p:ext>
    </p:extLst>
  </p:cSld>
  <p:clrMapOvr>
    <a:masterClrMapping/>
  </p:clrMapOvr>
  <p:transition spd="slow">
    <p:fade/>
  </p:transition>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5" y="3176"/>
            <a:ext cx="91503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5" name="Rectangle 3"/>
          <p:cNvSpPr>
            <a:spLocks noGrp="1" noChangeArrowheads="1"/>
          </p:cNvSpPr>
          <p:nvPr>
            <p:ph type="ctrTitle"/>
          </p:nvPr>
        </p:nvSpPr>
        <p:spPr>
          <a:xfrm>
            <a:off x="3059114" y="3271839"/>
            <a:ext cx="5545137" cy="676275"/>
          </a:xfrm>
        </p:spPr>
        <p:txBody>
          <a:bodyPr anchor="b"/>
          <a:lstStyle>
            <a:lvl1pPr>
              <a:defRPr>
                <a:solidFill>
                  <a:srgbClr val="003896"/>
                </a:solidFill>
              </a:defRPr>
            </a:lvl1pPr>
          </a:lstStyle>
          <a:p>
            <a:pPr lvl="0"/>
            <a:r>
              <a:rPr lang="en-US" noProof="0" smtClean="0"/>
              <a:t>Click to edit Master title style</a:t>
            </a:r>
            <a:endParaRPr lang="en-ZA" noProof="0" smtClean="0"/>
          </a:p>
        </p:txBody>
      </p:sp>
      <p:sp>
        <p:nvSpPr>
          <p:cNvPr id="3076" name="Rectangle 4"/>
          <p:cNvSpPr>
            <a:spLocks noGrp="1" noChangeArrowheads="1"/>
          </p:cNvSpPr>
          <p:nvPr>
            <p:ph type="subTitle" idx="1"/>
          </p:nvPr>
        </p:nvSpPr>
        <p:spPr>
          <a:xfrm>
            <a:off x="3059114" y="4092575"/>
            <a:ext cx="5545137" cy="2220913"/>
          </a:xfrm>
        </p:spPr>
        <p:txBody>
          <a:bodyPr/>
          <a:lstStyle>
            <a:lvl1pPr marL="0" indent="0">
              <a:buFontTx/>
              <a:buNone/>
              <a:defRPr sz="1800">
                <a:solidFill>
                  <a:srgbClr val="83725B"/>
                </a:solidFill>
              </a:defRPr>
            </a:lvl1pPr>
          </a:lstStyle>
          <a:p>
            <a:pPr lvl="0"/>
            <a:r>
              <a:rPr lang="en-US" noProof="0" smtClean="0"/>
              <a:t>Click to edit Master subtitle style</a:t>
            </a:r>
            <a:endParaRPr lang="en-ZA" noProof="0" smtClean="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5" y="3190"/>
            <a:ext cx="91503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Object 5" hidden="1"/>
          <p:cNvGraphicFramePr>
            <a:graphicFrameLocks/>
          </p:cNvGraphicFramePr>
          <p:nvPr userDrawn="1">
            <p:extLst/>
          </p:nvPr>
        </p:nvGraphicFramePr>
        <p:xfrm>
          <a:off x="0" y="0"/>
          <a:ext cx="158750" cy="170089"/>
        </p:xfrm>
        <a:graphic>
          <a:graphicData uri="http://schemas.openxmlformats.org/presentationml/2006/ole">
            <p:oleObj spid="_x0000_s81208" name="think-cell Slide" r:id="rId4" imgW="360" imgH="360" progId="">
              <p:embed/>
            </p:oleObj>
          </a:graphicData>
        </a:graphic>
      </p:graphicFrame>
      <p:pic>
        <p:nvPicPr>
          <p:cNvPr id="7" name="Picture 73"/>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8288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Oval 118"/>
          <p:cNvSpPr>
            <a:spLocks noChangeArrowheads="1"/>
          </p:cNvSpPr>
          <p:nvPr userDrawn="1"/>
        </p:nvSpPr>
        <p:spPr bwMode="ltGray">
          <a:xfrm>
            <a:off x="1004888" y="706438"/>
            <a:ext cx="1111250" cy="1112837"/>
          </a:xfrm>
          <a:prstGeom prst="ellipse">
            <a:avLst/>
          </a:prstGeom>
          <a:blipFill dpi="0" rotWithShape="1">
            <a:blip r:embed="rId6"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sz="600" kern="0" dirty="0">
              <a:solidFill>
                <a:srgbClr val="003896"/>
              </a:solidFill>
            </a:endParaRPr>
          </a:p>
        </p:txBody>
      </p:sp>
      <p:grpSp>
        <p:nvGrpSpPr>
          <p:cNvPr id="9" name="McK Title Elements" hidden="1"/>
          <p:cNvGrpSpPr>
            <a:grpSpLocks/>
          </p:cNvGrpSpPr>
          <p:nvPr userDrawn="1"/>
        </p:nvGrpSpPr>
        <p:grpSpPr bwMode="auto">
          <a:xfrm>
            <a:off x="3059112" y="5245178"/>
            <a:ext cx="5185548" cy="484304"/>
            <a:chOff x="1663" y="3109"/>
            <a:chExt cx="3109" cy="299"/>
          </a:xfrm>
        </p:grpSpPr>
        <p:sp>
          <p:nvSpPr>
            <p:cNvPr id="10"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3896"/>
                  </a:solidFill>
                  <a:latin typeface="Arial"/>
                  <a:cs typeface="Arial" pitchFamily="34" charset="0"/>
                </a:rPr>
                <a:t>Document type</a:t>
              </a:r>
            </a:p>
          </p:txBody>
        </p:sp>
        <p:sp>
          <p:nvSpPr>
            <p:cNvPr id="11"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3896"/>
                  </a:solidFill>
                  <a:latin typeface="Arial"/>
                  <a:cs typeface="Arial" pitchFamily="34" charset="0"/>
                </a:rPr>
                <a:t>Date</a:t>
              </a:r>
            </a:p>
          </p:txBody>
        </p:sp>
      </p:grpSp>
      <p:sp>
        <p:nvSpPr>
          <p:cNvPr id="12" name="Rectangle 1026"/>
          <p:cNvSpPr>
            <a:spLocks noGrp="1" noChangeArrowheads="1"/>
          </p:cNvSpPr>
          <p:nvPr>
            <p:ph type="ctrTitle"/>
          </p:nvPr>
        </p:nvSpPr>
        <p:spPr bwMode="auto">
          <a:xfrm>
            <a:off x="3059112" y="2017394"/>
            <a:ext cx="584358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 name="Rectangle 1027"/>
          <p:cNvSpPr>
            <a:spLocks noGrp="1" noChangeArrowheads="1"/>
          </p:cNvSpPr>
          <p:nvPr>
            <p:ph type="subTitle" idx="1"/>
          </p:nvPr>
        </p:nvSpPr>
        <p:spPr bwMode="auto">
          <a:xfrm>
            <a:off x="3059112" y="3739008"/>
            <a:ext cx="5843587" cy="276999"/>
          </a:xfrm>
          <a:prstGeom prst="rect">
            <a:avLst/>
          </a:prstGeom>
        </p:spPr>
        <p:txBody>
          <a:bodyPr>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14" name="Picture 69"/>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6800850" y="319088"/>
            <a:ext cx="2141537" cy="54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4842332"/>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endParaRPr lang="en-ZA"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fld id="{ECAC91BF-B595-4254-AF68-FE2B1F1C78B5}" type="slidenum">
              <a:rPr lang="en-ZA" smtClean="0"/>
              <a:pPr/>
              <a:t>‹#›</a:t>
            </a:fld>
            <a:endParaRPr lang="en-ZA" dirty="0"/>
          </a:p>
        </p:txBody>
      </p:sp>
      <p:graphicFrame>
        <p:nvGraphicFramePr>
          <p:cNvPr id="7" name="Object 6" hidden="1"/>
          <p:cNvGraphicFramePr>
            <a:graphicFrameLocks noChangeAspect="1"/>
          </p:cNvGraphicFramePr>
          <p:nvPr userDrawn="1">
            <p:extLst>
              <p:ext uri="{D42A27DB-BD31-4B8C-83A1-F6EECF244321}">
                <p14:modId xmlns:p14="http://schemas.microsoft.com/office/powerpoint/2010/main" xmlns="" val="3704515756"/>
              </p:ext>
            </p:extLst>
          </p:nvPr>
        </p:nvGraphicFramePr>
        <p:xfrm>
          <a:off x="1588" y="1588"/>
          <a:ext cx="1587" cy="1587"/>
        </p:xfrm>
        <a:graphic>
          <a:graphicData uri="http://schemas.openxmlformats.org/presentationml/2006/ole">
            <p:oleObj spid="_x0000_s82232" name="think-cell Slide" r:id="rId3" imgW="360" imgH="360" progId="">
              <p:embed/>
            </p:oleObj>
          </a:graphicData>
        </a:graphic>
      </p:graphicFrame>
    </p:spTree>
    <p:extLst>
      <p:ext uri="{BB962C8B-B14F-4D97-AF65-F5344CB8AC3E}">
        <p14:creationId xmlns:p14="http://schemas.microsoft.com/office/powerpoint/2010/main" xmlns="" val="2737917724"/>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2" indent="0">
              <a:buNone/>
              <a:defRPr sz="1800"/>
            </a:lvl2pPr>
            <a:lvl3pPr marL="914303" indent="0">
              <a:buNone/>
              <a:defRPr sz="1600"/>
            </a:lvl3pPr>
            <a:lvl4pPr marL="1371455" indent="0">
              <a:buNone/>
              <a:defRPr sz="1400"/>
            </a:lvl4pPr>
            <a:lvl5pPr marL="1828606" indent="0">
              <a:buNone/>
              <a:defRPr sz="1400"/>
            </a:lvl5pPr>
            <a:lvl6pPr marL="2285758" indent="0">
              <a:buNone/>
              <a:defRPr sz="1400"/>
            </a:lvl6pPr>
            <a:lvl7pPr marL="2742909" indent="0">
              <a:buNone/>
              <a:defRPr sz="1400"/>
            </a:lvl7pPr>
            <a:lvl8pPr marL="3200061" indent="0">
              <a:buNone/>
              <a:defRPr sz="1400"/>
            </a:lvl8pPr>
            <a:lvl9pPr marL="3657212"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78AB4095-EEFA-46AF-BC6B-98C1269B5472}" type="slidenum">
              <a:rPr lang="en-ZA"/>
              <a:pPr>
                <a:defRPr/>
              </a:pPr>
              <a:t>‹#›</a:t>
            </a:fld>
            <a:endParaRPr lang="en-ZA" dirty="0"/>
          </a:p>
        </p:txBody>
      </p:sp>
    </p:spTree>
    <p:extLst>
      <p:ext uri="{BB962C8B-B14F-4D97-AF65-F5344CB8AC3E}">
        <p14:creationId xmlns:p14="http://schemas.microsoft.com/office/powerpoint/2010/main" xmlns="" val="3116655852"/>
      </p:ext>
    </p:extLst>
  </p:cSld>
  <p:clrMapOvr>
    <a:masterClrMapping/>
  </p:clrMapOvr>
  <p:transition spd="slow">
    <p:fade/>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4" y="1436689"/>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9"/>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7" name="Slide Number Placeholder 6"/>
          <p:cNvSpPr>
            <a:spLocks noGrp="1"/>
          </p:cNvSpPr>
          <p:nvPr>
            <p:ph type="sldNum" sz="quarter" idx="12"/>
          </p:nvPr>
        </p:nvSpPr>
        <p:spPr/>
        <p:txBody>
          <a:bodyPr/>
          <a:lstStyle>
            <a:lvl1pPr>
              <a:defRPr/>
            </a:lvl1pPr>
          </a:lstStyle>
          <a:p>
            <a:pPr>
              <a:defRPr/>
            </a:pPr>
            <a:fld id="{51A9F7F9-0A64-439D-BDE5-981E9CB70AC1}" type="slidenum">
              <a:rPr lang="en-ZA"/>
              <a:pPr>
                <a:defRPr/>
              </a:pPr>
              <a:t>‹#›</a:t>
            </a:fld>
            <a:endParaRPr lang="en-ZA" dirty="0"/>
          </a:p>
        </p:txBody>
      </p:sp>
    </p:spTree>
    <p:extLst>
      <p:ext uri="{BB962C8B-B14F-4D97-AF65-F5344CB8AC3E}">
        <p14:creationId xmlns:p14="http://schemas.microsoft.com/office/powerpoint/2010/main" xmlns="" val="3389537200"/>
      </p:ext>
    </p:extLst>
  </p:cSld>
  <p:clrMapOvr>
    <a:masterClrMapping/>
  </p:clrMapOvr>
  <p:transition spd="slow">
    <p:fade/>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dirty="0"/>
          </a:p>
        </p:txBody>
      </p:sp>
      <p:sp>
        <p:nvSpPr>
          <p:cNvPr id="8" name="Footer Placeholder 7"/>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9" name="Slide Number Placeholder 8"/>
          <p:cNvSpPr>
            <a:spLocks noGrp="1"/>
          </p:cNvSpPr>
          <p:nvPr>
            <p:ph type="sldNum" sz="quarter" idx="12"/>
          </p:nvPr>
        </p:nvSpPr>
        <p:spPr/>
        <p:txBody>
          <a:bodyPr/>
          <a:lstStyle>
            <a:lvl1pPr>
              <a:defRPr/>
            </a:lvl1pPr>
          </a:lstStyle>
          <a:p>
            <a:pPr>
              <a:defRPr/>
            </a:pPr>
            <a:fld id="{3D516906-6D15-4023-97D0-5DBC51836867}" type="slidenum">
              <a:rPr lang="en-ZA"/>
              <a:pPr>
                <a:defRPr/>
              </a:pPr>
              <a:t>‹#›</a:t>
            </a:fld>
            <a:endParaRPr lang="en-ZA" dirty="0"/>
          </a:p>
        </p:txBody>
      </p:sp>
    </p:spTree>
    <p:extLst>
      <p:ext uri="{BB962C8B-B14F-4D97-AF65-F5344CB8AC3E}">
        <p14:creationId xmlns:p14="http://schemas.microsoft.com/office/powerpoint/2010/main" xmlns="" val="559047482"/>
      </p:ext>
    </p:extLst>
  </p:cSld>
  <p:clrMapOvr>
    <a:masterClrMapping/>
  </p:clrMapOvr>
  <p:transition spd="slow">
    <p:fade/>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Footer Placeholder 3"/>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5" name="Slide Number Placeholder 4"/>
          <p:cNvSpPr>
            <a:spLocks noGrp="1"/>
          </p:cNvSpPr>
          <p:nvPr>
            <p:ph type="sldNum" sz="quarter" idx="12"/>
          </p:nvPr>
        </p:nvSpPr>
        <p:spPr/>
        <p:txBody>
          <a:bodyPr/>
          <a:lstStyle>
            <a:lvl1pPr>
              <a:defRPr/>
            </a:lvl1pPr>
          </a:lstStyle>
          <a:p>
            <a:pPr>
              <a:defRPr/>
            </a:pPr>
            <a:fld id="{A2607EEC-A0ED-468E-ADF8-15CC7F28A5E5}" type="slidenum">
              <a:rPr lang="en-ZA"/>
              <a:pPr>
                <a:defRPr/>
              </a:pPr>
              <a:t>‹#›</a:t>
            </a:fld>
            <a:endParaRPr lang="en-ZA" dirty="0"/>
          </a:p>
        </p:txBody>
      </p:sp>
      <p:graphicFrame>
        <p:nvGraphicFramePr>
          <p:cNvPr id="6" name="Object 5" hidden="1"/>
          <p:cNvGraphicFramePr>
            <a:graphicFrameLocks noChangeAspect="1"/>
          </p:cNvGraphicFramePr>
          <p:nvPr userDrawn="1">
            <p:extLst>
              <p:ext uri="{D42A27DB-BD31-4B8C-83A1-F6EECF244321}">
                <p14:modId xmlns:p14="http://schemas.microsoft.com/office/powerpoint/2010/main" xmlns="" val="2028049861"/>
              </p:ext>
            </p:extLst>
          </p:nvPr>
        </p:nvGraphicFramePr>
        <p:xfrm>
          <a:off x="1588" y="1588"/>
          <a:ext cx="1587" cy="1587"/>
        </p:xfrm>
        <a:graphic>
          <a:graphicData uri="http://schemas.openxmlformats.org/presentationml/2006/ole">
            <p:oleObj spid="_x0000_s83256" name="think-cell Slide" r:id="rId4" imgW="360" imgH="360" progId="">
              <p:embed/>
            </p:oleObj>
          </a:graphicData>
        </a:graphic>
      </p:graphicFrame>
      <p:sp>
        <p:nvSpPr>
          <p:cNvPr id="7" name="Slide Number"/>
          <p:cNvSpPr txBox="1">
            <a:spLocks/>
          </p:cNvSpPr>
          <p:nvPr userDrawn="1">
            <p:custDataLst>
              <p:tags r:id="rId2"/>
            </p:custDataLst>
          </p:nvPr>
        </p:nvSpPr>
        <p:spPr bwMode="auto">
          <a:xfrm>
            <a:off x="4493453" y="6647941"/>
            <a:ext cx="157094"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ctr"/>
            <a:fld id="{42C328C1-A84F-4A39-A664-DBA00541A8C6}" type="slidenum">
              <a:rPr lang="en-US" smtClean="0">
                <a:solidFill>
                  <a:srgbClr val="83725B"/>
                </a:solidFill>
                <a:cs typeface="Arial" pitchFamily="34" charset="0"/>
              </a:rPr>
              <a:pPr algn="ctr"/>
              <a:t>‹#›</a:t>
            </a:fld>
            <a:endParaRPr lang="en-US" dirty="0">
              <a:solidFill>
                <a:srgbClr val="83725B"/>
              </a:solidFill>
              <a:cs typeface="Arial" pitchFamily="34" charset="0"/>
            </a:endParaRPr>
          </a:p>
        </p:txBody>
      </p:sp>
    </p:spTree>
    <p:extLst>
      <p:ext uri="{BB962C8B-B14F-4D97-AF65-F5344CB8AC3E}">
        <p14:creationId xmlns:p14="http://schemas.microsoft.com/office/powerpoint/2010/main" xmlns="" val="1174798486"/>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4" name="Slide Number Placeholder 3"/>
          <p:cNvSpPr>
            <a:spLocks noGrp="1"/>
          </p:cNvSpPr>
          <p:nvPr>
            <p:ph type="sldNum" sz="quarter" idx="12"/>
          </p:nvPr>
        </p:nvSpPr>
        <p:spPr/>
        <p:txBody>
          <a:bodyPr/>
          <a:lstStyle>
            <a:lvl1pPr>
              <a:defRPr/>
            </a:lvl1pPr>
          </a:lstStyle>
          <a:p>
            <a:pPr>
              <a:defRPr/>
            </a:pPr>
            <a:fld id="{E0148F96-887E-4C04-8EB6-3A91172BC025}" type="slidenum">
              <a:rPr lang="en-ZA"/>
              <a:pPr>
                <a:defRPr/>
              </a:pPr>
              <a:t>‹#›</a:t>
            </a:fld>
            <a:endParaRPr lang="en-ZA" dirty="0"/>
          </a:p>
        </p:txBody>
      </p:sp>
    </p:spTree>
    <p:extLst>
      <p:ext uri="{BB962C8B-B14F-4D97-AF65-F5344CB8AC3E}">
        <p14:creationId xmlns:p14="http://schemas.microsoft.com/office/powerpoint/2010/main" xmlns="" val="4024142916"/>
      </p:ext>
    </p:extLst>
  </p:cSld>
  <p:clrMapOvr>
    <a:masterClrMapping/>
  </p:clrMapOvr>
  <p:transition spd="slow">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dirty="0"/>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dirty="0"/>
          </a:p>
        </p:txBody>
      </p:sp>
    </p:spTree>
    <p:extLst>
      <p:ext uri="{BB962C8B-B14F-4D97-AF65-F5344CB8AC3E}">
        <p14:creationId xmlns:p14="http://schemas.microsoft.com/office/powerpoint/2010/main" xmlns="" val="2956336516"/>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7" name="Slide Number Placeholder 6"/>
          <p:cNvSpPr>
            <a:spLocks noGrp="1"/>
          </p:cNvSpPr>
          <p:nvPr>
            <p:ph type="sldNum" sz="quarter" idx="12"/>
          </p:nvPr>
        </p:nvSpPr>
        <p:spPr/>
        <p:txBody>
          <a:bodyPr/>
          <a:lstStyle>
            <a:lvl1pPr>
              <a:defRPr/>
            </a:lvl1pPr>
          </a:lstStyle>
          <a:p>
            <a:pPr>
              <a:defRPr/>
            </a:pPr>
            <a:fld id="{7BA644AE-FD6C-4354-A28D-BC243C7847CB}" type="slidenum">
              <a:rPr lang="en-ZA"/>
              <a:pPr>
                <a:defRPr/>
              </a:pPr>
              <a:t>‹#›</a:t>
            </a:fld>
            <a:endParaRPr lang="en-ZA" dirty="0"/>
          </a:p>
        </p:txBody>
      </p:sp>
    </p:spTree>
    <p:extLst>
      <p:ext uri="{BB962C8B-B14F-4D97-AF65-F5344CB8AC3E}">
        <p14:creationId xmlns:p14="http://schemas.microsoft.com/office/powerpoint/2010/main" xmlns="" val="3540947719"/>
      </p:ext>
    </p:extLst>
  </p:cSld>
  <p:clrMapOvr>
    <a:masterClrMapping/>
  </p:clrMapOvr>
  <p:transition spd="slow">
    <p:fade/>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2" indent="0">
              <a:buNone/>
              <a:defRPr sz="2800"/>
            </a:lvl2pPr>
            <a:lvl3pPr marL="914303" indent="0">
              <a:buNone/>
              <a:defRPr sz="2400"/>
            </a:lvl3pPr>
            <a:lvl4pPr marL="1371455" indent="0">
              <a:buNone/>
              <a:defRPr sz="2000"/>
            </a:lvl4pPr>
            <a:lvl5pPr marL="1828606" indent="0">
              <a:buNone/>
              <a:defRPr sz="2000"/>
            </a:lvl5pPr>
            <a:lvl6pPr marL="2285758" indent="0">
              <a:buNone/>
              <a:defRPr sz="2000"/>
            </a:lvl6pPr>
            <a:lvl7pPr marL="2742909" indent="0">
              <a:buNone/>
              <a:defRPr sz="2000"/>
            </a:lvl7pPr>
            <a:lvl8pPr marL="3200061" indent="0">
              <a:buNone/>
              <a:defRPr sz="2000"/>
            </a:lvl8pPr>
            <a:lvl9pPr marL="3657212" indent="0">
              <a:buNone/>
              <a:defRPr sz="2000"/>
            </a:lvl9pPr>
          </a:lstStyle>
          <a:p>
            <a:pPr lvl="0"/>
            <a:r>
              <a:rPr lang="en-US" noProof="0" dirty="0" smtClean="0"/>
              <a:t>Click icon to add picture</a:t>
            </a:r>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7" name="Slide Number Placeholder 6"/>
          <p:cNvSpPr>
            <a:spLocks noGrp="1"/>
          </p:cNvSpPr>
          <p:nvPr>
            <p:ph type="sldNum" sz="quarter" idx="12"/>
          </p:nvPr>
        </p:nvSpPr>
        <p:spPr/>
        <p:txBody>
          <a:bodyPr/>
          <a:lstStyle>
            <a:lvl1pPr>
              <a:defRPr/>
            </a:lvl1pPr>
          </a:lstStyle>
          <a:p>
            <a:pPr>
              <a:defRPr/>
            </a:pPr>
            <a:fld id="{AB415B70-D017-4207-BE36-A35C6712554A}" type="slidenum">
              <a:rPr lang="en-ZA"/>
              <a:pPr>
                <a:defRPr/>
              </a:pPr>
              <a:t>‹#›</a:t>
            </a:fld>
            <a:endParaRPr lang="en-ZA" dirty="0"/>
          </a:p>
        </p:txBody>
      </p:sp>
    </p:spTree>
    <p:extLst>
      <p:ext uri="{BB962C8B-B14F-4D97-AF65-F5344CB8AC3E}">
        <p14:creationId xmlns:p14="http://schemas.microsoft.com/office/powerpoint/2010/main" xmlns="" val="1822059056"/>
      </p:ext>
    </p:extLst>
  </p:cSld>
  <p:clrMapOvr>
    <a:masterClrMapping/>
  </p:clrMapOvr>
  <p:transition spd="slow">
    <p:fade/>
  </p:transition>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52FD4E71-0C16-4E3D-82BE-35254DB99D23}" type="slidenum">
              <a:rPr lang="en-ZA"/>
              <a:pPr>
                <a:defRPr/>
              </a:pPr>
              <a:t>‹#›</a:t>
            </a:fld>
            <a:endParaRPr lang="en-ZA" dirty="0"/>
          </a:p>
        </p:txBody>
      </p:sp>
    </p:spTree>
    <p:extLst>
      <p:ext uri="{BB962C8B-B14F-4D97-AF65-F5344CB8AC3E}">
        <p14:creationId xmlns:p14="http://schemas.microsoft.com/office/powerpoint/2010/main" xmlns="" val="3359137293"/>
      </p:ext>
    </p:extLst>
  </p:cSld>
  <p:clrMapOvr>
    <a:masterClrMapping/>
  </p:clrMapOvr>
  <p:transition spd="slow">
    <p:fade/>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6"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4"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6715B8AD-4558-4958-818B-BEAD96C3C15B}" type="slidenum">
              <a:rPr lang="en-ZA"/>
              <a:pPr>
                <a:defRPr/>
              </a:pPr>
              <a:t>‹#›</a:t>
            </a:fld>
            <a:endParaRPr lang="en-ZA" dirty="0"/>
          </a:p>
        </p:txBody>
      </p:sp>
    </p:spTree>
    <p:extLst>
      <p:ext uri="{BB962C8B-B14F-4D97-AF65-F5344CB8AC3E}">
        <p14:creationId xmlns:p14="http://schemas.microsoft.com/office/powerpoint/2010/main" xmlns="" val="2568088693"/>
      </p:ext>
    </p:extLst>
  </p:cSld>
  <p:clrMapOvr>
    <a:masterClrMapping/>
  </p:clrMapOvr>
  <p:transition spd="slow">
    <p:fade/>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Slide Number Placeholder 4"/>
          <p:cNvSpPr>
            <a:spLocks noGrp="1"/>
          </p:cNvSpPr>
          <p:nvPr>
            <p:ph type="sldNum" sz="quarter" idx="11"/>
          </p:nvPr>
        </p:nvSpPr>
        <p:spPr>
          <a:xfrm>
            <a:off x="3851276" y="6453188"/>
            <a:ext cx="1008063" cy="268287"/>
          </a:xfrm>
        </p:spPr>
        <p:txBody>
          <a:bodyPr/>
          <a:lstStyle>
            <a:lvl1pPr>
              <a:defRPr/>
            </a:lvl1pPr>
          </a:lstStyle>
          <a:p>
            <a:pPr>
              <a:defRPr/>
            </a:pPr>
            <a:fld id="{1DE1901A-5795-494A-8AC8-462401385D35}" type="slidenum">
              <a:rPr lang="en-ZA"/>
              <a:pPr>
                <a:defRPr/>
              </a:pPr>
              <a:t>‹#›</a:t>
            </a:fld>
            <a:endParaRPr lang="en-ZA" dirty="0"/>
          </a:p>
        </p:txBody>
      </p:sp>
    </p:spTree>
    <p:extLst>
      <p:ext uri="{BB962C8B-B14F-4D97-AF65-F5344CB8AC3E}">
        <p14:creationId xmlns:p14="http://schemas.microsoft.com/office/powerpoint/2010/main" xmlns="" val="708768320"/>
      </p:ext>
    </p:extLst>
  </p:cSld>
  <p:clrMapOvr>
    <a:masterClrMapping/>
  </p:clrMapOvr>
  <p:transition spd="slow">
    <p:fade/>
  </p:transition>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5" y="3176"/>
            <a:ext cx="91503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5" name="Rectangle 3"/>
          <p:cNvSpPr>
            <a:spLocks noGrp="1" noChangeArrowheads="1"/>
          </p:cNvSpPr>
          <p:nvPr>
            <p:ph type="ctrTitle"/>
          </p:nvPr>
        </p:nvSpPr>
        <p:spPr>
          <a:xfrm>
            <a:off x="3059114" y="3271839"/>
            <a:ext cx="5545137" cy="676275"/>
          </a:xfrm>
        </p:spPr>
        <p:txBody>
          <a:bodyPr anchor="b"/>
          <a:lstStyle>
            <a:lvl1pPr>
              <a:defRPr>
                <a:solidFill>
                  <a:srgbClr val="003896"/>
                </a:solidFill>
              </a:defRPr>
            </a:lvl1pPr>
          </a:lstStyle>
          <a:p>
            <a:pPr lvl="0"/>
            <a:r>
              <a:rPr lang="en-US" noProof="0" smtClean="0"/>
              <a:t>Click to edit Master title style</a:t>
            </a:r>
            <a:endParaRPr lang="en-ZA" noProof="0" smtClean="0"/>
          </a:p>
        </p:txBody>
      </p:sp>
      <p:sp>
        <p:nvSpPr>
          <p:cNvPr id="3076" name="Rectangle 4"/>
          <p:cNvSpPr>
            <a:spLocks noGrp="1" noChangeArrowheads="1"/>
          </p:cNvSpPr>
          <p:nvPr>
            <p:ph type="subTitle" idx="1"/>
          </p:nvPr>
        </p:nvSpPr>
        <p:spPr>
          <a:xfrm>
            <a:off x="3059114" y="4092575"/>
            <a:ext cx="5545137" cy="2220913"/>
          </a:xfrm>
        </p:spPr>
        <p:txBody>
          <a:bodyPr/>
          <a:lstStyle>
            <a:lvl1pPr marL="0" indent="0">
              <a:buFontTx/>
              <a:buNone/>
              <a:defRPr sz="1800">
                <a:solidFill>
                  <a:srgbClr val="83725B"/>
                </a:solidFill>
              </a:defRPr>
            </a:lvl1pPr>
          </a:lstStyle>
          <a:p>
            <a:pPr lvl="0"/>
            <a:r>
              <a:rPr lang="en-US" noProof="0" smtClean="0"/>
              <a:t>Click to edit Master subtitle style</a:t>
            </a:r>
            <a:endParaRPr lang="en-ZA" noProof="0" smtClean="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5" y="3190"/>
            <a:ext cx="91503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Object 5" hidden="1"/>
          <p:cNvGraphicFramePr>
            <a:graphicFrameLocks/>
          </p:cNvGraphicFramePr>
          <p:nvPr userDrawn="1">
            <p:extLst/>
          </p:nvPr>
        </p:nvGraphicFramePr>
        <p:xfrm>
          <a:off x="0" y="0"/>
          <a:ext cx="158750" cy="170089"/>
        </p:xfrm>
        <a:graphic>
          <a:graphicData uri="http://schemas.openxmlformats.org/presentationml/2006/ole">
            <p:oleObj spid="_x0000_s89355" name="think-cell Slide" r:id="rId4" imgW="360" imgH="360" progId="">
              <p:embed/>
            </p:oleObj>
          </a:graphicData>
        </a:graphic>
      </p:graphicFrame>
      <p:pic>
        <p:nvPicPr>
          <p:cNvPr id="7" name="Picture 73"/>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8288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Oval 118"/>
          <p:cNvSpPr>
            <a:spLocks noChangeArrowheads="1"/>
          </p:cNvSpPr>
          <p:nvPr userDrawn="1"/>
        </p:nvSpPr>
        <p:spPr bwMode="ltGray">
          <a:xfrm>
            <a:off x="1004888" y="706438"/>
            <a:ext cx="1111250" cy="1112837"/>
          </a:xfrm>
          <a:prstGeom prst="ellipse">
            <a:avLst/>
          </a:prstGeom>
          <a:blipFill dpi="0" rotWithShape="1">
            <a:blip r:embed="rId6"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sz="600" kern="0" dirty="0">
              <a:solidFill>
                <a:srgbClr val="003896"/>
              </a:solidFill>
            </a:endParaRPr>
          </a:p>
        </p:txBody>
      </p:sp>
      <p:grpSp>
        <p:nvGrpSpPr>
          <p:cNvPr id="9" name="McK Title Elements" hidden="1"/>
          <p:cNvGrpSpPr>
            <a:grpSpLocks/>
          </p:cNvGrpSpPr>
          <p:nvPr userDrawn="1"/>
        </p:nvGrpSpPr>
        <p:grpSpPr bwMode="auto">
          <a:xfrm>
            <a:off x="3059112" y="5245178"/>
            <a:ext cx="5185548" cy="484304"/>
            <a:chOff x="1663" y="3109"/>
            <a:chExt cx="3109" cy="299"/>
          </a:xfrm>
        </p:grpSpPr>
        <p:sp>
          <p:nvSpPr>
            <p:cNvPr id="10"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3896"/>
                  </a:solidFill>
                  <a:latin typeface="Arial"/>
                  <a:cs typeface="Arial" pitchFamily="34" charset="0"/>
                </a:rPr>
                <a:t>Document type</a:t>
              </a:r>
            </a:p>
          </p:txBody>
        </p:sp>
        <p:sp>
          <p:nvSpPr>
            <p:cNvPr id="11"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3896"/>
                  </a:solidFill>
                  <a:latin typeface="Arial"/>
                  <a:cs typeface="Arial" pitchFamily="34" charset="0"/>
                </a:rPr>
                <a:t>Date</a:t>
              </a:r>
            </a:p>
          </p:txBody>
        </p:sp>
      </p:grpSp>
      <p:sp>
        <p:nvSpPr>
          <p:cNvPr id="12" name="Rectangle 1026"/>
          <p:cNvSpPr>
            <a:spLocks noGrp="1" noChangeArrowheads="1"/>
          </p:cNvSpPr>
          <p:nvPr>
            <p:ph type="ctrTitle"/>
          </p:nvPr>
        </p:nvSpPr>
        <p:spPr bwMode="auto">
          <a:xfrm>
            <a:off x="3059112" y="2017394"/>
            <a:ext cx="584358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 name="Rectangle 1027"/>
          <p:cNvSpPr>
            <a:spLocks noGrp="1" noChangeArrowheads="1"/>
          </p:cNvSpPr>
          <p:nvPr>
            <p:ph type="subTitle" idx="1"/>
          </p:nvPr>
        </p:nvSpPr>
        <p:spPr bwMode="auto">
          <a:xfrm>
            <a:off x="3059112" y="3739008"/>
            <a:ext cx="5843587" cy="276999"/>
          </a:xfrm>
          <a:prstGeom prst="rect">
            <a:avLst/>
          </a:prstGeom>
        </p:spPr>
        <p:txBody>
          <a:bodyPr>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14" name="Picture 69"/>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6800850" y="319088"/>
            <a:ext cx="2141537" cy="54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58293605"/>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endParaRPr lang="en-ZA"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fld id="{ECAC91BF-B595-4254-AF68-FE2B1F1C78B5}" type="slidenum">
              <a:rPr lang="en-ZA" smtClean="0"/>
              <a:pPr/>
              <a:t>‹#›</a:t>
            </a:fld>
            <a:endParaRPr lang="en-ZA" dirty="0"/>
          </a:p>
        </p:txBody>
      </p:sp>
      <p:graphicFrame>
        <p:nvGraphicFramePr>
          <p:cNvPr id="7" name="Object 6" hidden="1"/>
          <p:cNvGraphicFramePr>
            <a:graphicFrameLocks noChangeAspect="1"/>
          </p:cNvGraphicFramePr>
          <p:nvPr userDrawn="1">
            <p:extLst>
              <p:ext uri="{D42A27DB-BD31-4B8C-83A1-F6EECF244321}">
                <p14:modId xmlns:p14="http://schemas.microsoft.com/office/powerpoint/2010/main" xmlns="" val="202267928"/>
              </p:ext>
            </p:extLst>
          </p:nvPr>
        </p:nvGraphicFramePr>
        <p:xfrm>
          <a:off x="1588" y="1588"/>
          <a:ext cx="1587" cy="1587"/>
        </p:xfrm>
        <a:graphic>
          <a:graphicData uri="http://schemas.openxmlformats.org/presentationml/2006/ole">
            <p:oleObj spid="_x0000_s90379" name="think-cell Slide" r:id="rId3" imgW="360" imgH="360" progId="">
              <p:embed/>
            </p:oleObj>
          </a:graphicData>
        </a:graphic>
      </p:graphicFrame>
    </p:spTree>
    <p:extLst>
      <p:ext uri="{BB962C8B-B14F-4D97-AF65-F5344CB8AC3E}">
        <p14:creationId xmlns:p14="http://schemas.microsoft.com/office/powerpoint/2010/main" xmlns="" val="68031836"/>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2" indent="0">
              <a:buNone/>
              <a:defRPr sz="1800"/>
            </a:lvl2pPr>
            <a:lvl3pPr marL="914303" indent="0">
              <a:buNone/>
              <a:defRPr sz="1600"/>
            </a:lvl3pPr>
            <a:lvl4pPr marL="1371455" indent="0">
              <a:buNone/>
              <a:defRPr sz="1400"/>
            </a:lvl4pPr>
            <a:lvl5pPr marL="1828606" indent="0">
              <a:buNone/>
              <a:defRPr sz="1400"/>
            </a:lvl5pPr>
            <a:lvl6pPr marL="2285758" indent="0">
              <a:buNone/>
              <a:defRPr sz="1400"/>
            </a:lvl6pPr>
            <a:lvl7pPr marL="2742909" indent="0">
              <a:buNone/>
              <a:defRPr sz="1400"/>
            </a:lvl7pPr>
            <a:lvl8pPr marL="3200061" indent="0">
              <a:buNone/>
              <a:defRPr sz="1400"/>
            </a:lvl8pPr>
            <a:lvl9pPr marL="3657212"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78AB4095-EEFA-46AF-BC6B-98C1269B5472}" type="slidenum">
              <a:rPr lang="en-ZA"/>
              <a:pPr>
                <a:defRPr/>
              </a:pPr>
              <a:t>‹#›</a:t>
            </a:fld>
            <a:endParaRPr lang="en-ZA" dirty="0"/>
          </a:p>
        </p:txBody>
      </p:sp>
    </p:spTree>
    <p:extLst>
      <p:ext uri="{BB962C8B-B14F-4D97-AF65-F5344CB8AC3E}">
        <p14:creationId xmlns:p14="http://schemas.microsoft.com/office/powerpoint/2010/main" xmlns="" val="1801941072"/>
      </p:ext>
    </p:extLst>
  </p:cSld>
  <p:clrMapOvr>
    <a:masterClrMapping/>
  </p:clrMapOvr>
  <p:transition spd="slow">
    <p:fade/>
  </p:transition>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4" y="1436689"/>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9"/>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7" name="Slide Number Placeholder 6"/>
          <p:cNvSpPr>
            <a:spLocks noGrp="1"/>
          </p:cNvSpPr>
          <p:nvPr>
            <p:ph type="sldNum" sz="quarter" idx="12"/>
          </p:nvPr>
        </p:nvSpPr>
        <p:spPr/>
        <p:txBody>
          <a:bodyPr/>
          <a:lstStyle>
            <a:lvl1pPr>
              <a:defRPr/>
            </a:lvl1pPr>
          </a:lstStyle>
          <a:p>
            <a:pPr>
              <a:defRPr/>
            </a:pPr>
            <a:fld id="{51A9F7F9-0A64-439D-BDE5-981E9CB70AC1}" type="slidenum">
              <a:rPr lang="en-ZA"/>
              <a:pPr>
                <a:defRPr/>
              </a:pPr>
              <a:t>‹#›</a:t>
            </a:fld>
            <a:endParaRPr lang="en-ZA" dirty="0"/>
          </a:p>
        </p:txBody>
      </p:sp>
    </p:spTree>
    <p:extLst>
      <p:ext uri="{BB962C8B-B14F-4D97-AF65-F5344CB8AC3E}">
        <p14:creationId xmlns:p14="http://schemas.microsoft.com/office/powerpoint/2010/main" xmlns="" val="2621072086"/>
      </p:ext>
    </p:extLst>
  </p:cSld>
  <p:clrMapOvr>
    <a:masterClrMapping/>
  </p:clrMapOvr>
  <p:transition spd="slow">
    <p:fade/>
  </p:transition>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dirty="0"/>
          </a:p>
        </p:txBody>
      </p:sp>
      <p:sp>
        <p:nvSpPr>
          <p:cNvPr id="8" name="Footer Placeholder 7"/>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9" name="Slide Number Placeholder 8"/>
          <p:cNvSpPr>
            <a:spLocks noGrp="1"/>
          </p:cNvSpPr>
          <p:nvPr>
            <p:ph type="sldNum" sz="quarter" idx="12"/>
          </p:nvPr>
        </p:nvSpPr>
        <p:spPr/>
        <p:txBody>
          <a:bodyPr/>
          <a:lstStyle>
            <a:lvl1pPr>
              <a:defRPr/>
            </a:lvl1pPr>
          </a:lstStyle>
          <a:p>
            <a:pPr>
              <a:defRPr/>
            </a:pPr>
            <a:fld id="{3D516906-6D15-4023-97D0-5DBC51836867}" type="slidenum">
              <a:rPr lang="en-ZA"/>
              <a:pPr>
                <a:defRPr/>
              </a:pPr>
              <a:t>‹#›</a:t>
            </a:fld>
            <a:endParaRPr lang="en-ZA" dirty="0"/>
          </a:p>
        </p:txBody>
      </p:sp>
    </p:spTree>
    <p:extLst>
      <p:ext uri="{BB962C8B-B14F-4D97-AF65-F5344CB8AC3E}">
        <p14:creationId xmlns:p14="http://schemas.microsoft.com/office/powerpoint/2010/main" xmlns="" val="3632729187"/>
      </p:ext>
    </p:extLst>
  </p:cSld>
  <p:clrMapOvr>
    <a:masterClrMapping/>
  </p:clrMapOvr>
  <p:transition spd="slow">
    <p:fade/>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dirty="0"/>
          </a:p>
        </p:txBody>
      </p:sp>
    </p:spTree>
    <p:extLst>
      <p:ext uri="{BB962C8B-B14F-4D97-AF65-F5344CB8AC3E}">
        <p14:creationId xmlns:p14="http://schemas.microsoft.com/office/powerpoint/2010/main" xmlns="" val="1835812709"/>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Footer Placeholder 3"/>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5" name="Slide Number Placeholder 4"/>
          <p:cNvSpPr>
            <a:spLocks noGrp="1"/>
          </p:cNvSpPr>
          <p:nvPr>
            <p:ph type="sldNum" sz="quarter" idx="12"/>
          </p:nvPr>
        </p:nvSpPr>
        <p:spPr/>
        <p:txBody>
          <a:bodyPr/>
          <a:lstStyle>
            <a:lvl1pPr>
              <a:defRPr/>
            </a:lvl1pPr>
          </a:lstStyle>
          <a:p>
            <a:pPr>
              <a:defRPr/>
            </a:pPr>
            <a:fld id="{A2607EEC-A0ED-468E-ADF8-15CC7F28A5E5}" type="slidenum">
              <a:rPr lang="en-ZA"/>
              <a:pPr>
                <a:defRPr/>
              </a:pPr>
              <a:t>‹#›</a:t>
            </a:fld>
            <a:endParaRPr lang="en-ZA" dirty="0"/>
          </a:p>
        </p:txBody>
      </p:sp>
      <p:graphicFrame>
        <p:nvGraphicFramePr>
          <p:cNvPr id="6" name="Object 5" hidden="1"/>
          <p:cNvGraphicFramePr>
            <a:graphicFrameLocks noChangeAspect="1"/>
          </p:cNvGraphicFramePr>
          <p:nvPr userDrawn="1">
            <p:extLst>
              <p:ext uri="{D42A27DB-BD31-4B8C-83A1-F6EECF244321}">
                <p14:modId xmlns:p14="http://schemas.microsoft.com/office/powerpoint/2010/main" xmlns="" val="812805082"/>
              </p:ext>
            </p:extLst>
          </p:nvPr>
        </p:nvGraphicFramePr>
        <p:xfrm>
          <a:off x="1588" y="1588"/>
          <a:ext cx="1587" cy="1587"/>
        </p:xfrm>
        <a:graphic>
          <a:graphicData uri="http://schemas.openxmlformats.org/presentationml/2006/ole">
            <p:oleObj spid="_x0000_s91403" name="think-cell Slide" r:id="rId4" imgW="360" imgH="360" progId="">
              <p:embed/>
            </p:oleObj>
          </a:graphicData>
        </a:graphic>
      </p:graphicFrame>
      <p:sp>
        <p:nvSpPr>
          <p:cNvPr id="7" name="Slide Number"/>
          <p:cNvSpPr txBox="1">
            <a:spLocks/>
          </p:cNvSpPr>
          <p:nvPr userDrawn="1">
            <p:custDataLst>
              <p:tags r:id="rId2"/>
            </p:custDataLst>
          </p:nvPr>
        </p:nvSpPr>
        <p:spPr bwMode="auto">
          <a:xfrm>
            <a:off x="4493453" y="6647941"/>
            <a:ext cx="157094"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ctr"/>
            <a:fld id="{42C328C1-A84F-4A39-A664-DBA00541A8C6}" type="slidenum">
              <a:rPr lang="en-US" smtClean="0">
                <a:solidFill>
                  <a:srgbClr val="83725B"/>
                </a:solidFill>
                <a:cs typeface="Arial" pitchFamily="34" charset="0"/>
              </a:rPr>
              <a:pPr algn="ctr"/>
              <a:t>‹#›</a:t>
            </a:fld>
            <a:endParaRPr lang="en-US" dirty="0">
              <a:solidFill>
                <a:srgbClr val="83725B"/>
              </a:solidFill>
              <a:cs typeface="Arial" pitchFamily="34" charset="0"/>
            </a:endParaRPr>
          </a:p>
        </p:txBody>
      </p:sp>
    </p:spTree>
    <p:extLst>
      <p:ext uri="{BB962C8B-B14F-4D97-AF65-F5344CB8AC3E}">
        <p14:creationId xmlns:p14="http://schemas.microsoft.com/office/powerpoint/2010/main" xmlns="" val="1842850039"/>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4" name="Slide Number Placeholder 3"/>
          <p:cNvSpPr>
            <a:spLocks noGrp="1"/>
          </p:cNvSpPr>
          <p:nvPr>
            <p:ph type="sldNum" sz="quarter" idx="12"/>
          </p:nvPr>
        </p:nvSpPr>
        <p:spPr/>
        <p:txBody>
          <a:bodyPr/>
          <a:lstStyle>
            <a:lvl1pPr>
              <a:defRPr/>
            </a:lvl1pPr>
          </a:lstStyle>
          <a:p>
            <a:pPr>
              <a:defRPr/>
            </a:pPr>
            <a:fld id="{E0148F96-887E-4C04-8EB6-3A91172BC025}" type="slidenum">
              <a:rPr lang="en-ZA"/>
              <a:pPr>
                <a:defRPr/>
              </a:pPr>
              <a:t>‹#›</a:t>
            </a:fld>
            <a:endParaRPr lang="en-ZA" dirty="0"/>
          </a:p>
        </p:txBody>
      </p:sp>
    </p:spTree>
    <p:extLst>
      <p:ext uri="{BB962C8B-B14F-4D97-AF65-F5344CB8AC3E}">
        <p14:creationId xmlns:p14="http://schemas.microsoft.com/office/powerpoint/2010/main" xmlns="" val="2037789019"/>
      </p:ext>
    </p:extLst>
  </p:cSld>
  <p:clrMapOvr>
    <a:masterClrMapping/>
  </p:clrMapOvr>
  <p:transition spd="slow">
    <p:fade/>
  </p:transition>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7" name="Slide Number Placeholder 6"/>
          <p:cNvSpPr>
            <a:spLocks noGrp="1"/>
          </p:cNvSpPr>
          <p:nvPr>
            <p:ph type="sldNum" sz="quarter" idx="12"/>
          </p:nvPr>
        </p:nvSpPr>
        <p:spPr/>
        <p:txBody>
          <a:bodyPr/>
          <a:lstStyle>
            <a:lvl1pPr>
              <a:defRPr/>
            </a:lvl1pPr>
          </a:lstStyle>
          <a:p>
            <a:pPr>
              <a:defRPr/>
            </a:pPr>
            <a:fld id="{7BA644AE-FD6C-4354-A28D-BC243C7847CB}" type="slidenum">
              <a:rPr lang="en-ZA"/>
              <a:pPr>
                <a:defRPr/>
              </a:pPr>
              <a:t>‹#›</a:t>
            </a:fld>
            <a:endParaRPr lang="en-ZA" dirty="0"/>
          </a:p>
        </p:txBody>
      </p:sp>
    </p:spTree>
    <p:extLst>
      <p:ext uri="{BB962C8B-B14F-4D97-AF65-F5344CB8AC3E}">
        <p14:creationId xmlns:p14="http://schemas.microsoft.com/office/powerpoint/2010/main" xmlns="" val="2728519410"/>
      </p:ext>
    </p:extLst>
  </p:cSld>
  <p:clrMapOvr>
    <a:masterClrMapping/>
  </p:clrMapOvr>
  <p:transition spd="slow">
    <p:fade/>
  </p:transition>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2" indent="0">
              <a:buNone/>
              <a:defRPr sz="2800"/>
            </a:lvl2pPr>
            <a:lvl3pPr marL="914303" indent="0">
              <a:buNone/>
              <a:defRPr sz="2400"/>
            </a:lvl3pPr>
            <a:lvl4pPr marL="1371455" indent="0">
              <a:buNone/>
              <a:defRPr sz="2000"/>
            </a:lvl4pPr>
            <a:lvl5pPr marL="1828606" indent="0">
              <a:buNone/>
              <a:defRPr sz="2000"/>
            </a:lvl5pPr>
            <a:lvl6pPr marL="2285758" indent="0">
              <a:buNone/>
              <a:defRPr sz="2000"/>
            </a:lvl6pPr>
            <a:lvl7pPr marL="2742909" indent="0">
              <a:buNone/>
              <a:defRPr sz="2000"/>
            </a:lvl7pPr>
            <a:lvl8pPr marL="3200061" indent="0">
              <a:buNone/>
              <a:defRPr sz="2000"/>
            </a:lvl8pPr>
            <a:lvl9pPr marL="3657212" indent="0">
              <a:buNone/>
              <a:defRPr sz="2000"/>
            </a:lvl9pPr>
          </a:lstStyle>
          <a:p>
            <a:pPr lvl="0"/>
            <a:r>
              <a:rPr lang="en-US" noProof="0" dirty="0" smtClean="0"/>
              <a:t>Click icon to add picture</a:t>
            </a:r>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7" name="Slide Number Placeholder 6"/>
          <p:cNvSpPr>
            <a:spLocks noGrp="1"/>
          </p:cNvSpPr>
          <p:nvPr>
            <p:ph type="sldNum" sz="quarter" idx="12"/>
          </p:nvPr>
        </p:nvSpPr>
        <p:spPr/>
        <p:txBody>
          <a:bodyPr/>
          <a:lstStyle>
            <a:lvl1pPr>
              <a:defRPr/>
            </a:lvl1pPr>
          </a:lstStyle>
          <a:p>
            <a:pPr>
              <a:defRPr/>
            </a:pPr>
            <a:fld id="{AB415B70-D017-4207-BE36-A35C6712554A}" type="slidenum">
              <a:rPr lang="en-ZA"/>
              <a:pPr>
                <a:defRPr/>
              </a:pPr>
              <a:t>‹#›</a:t>
            </a:fld>
            <a:endParaRPr lang="en-ZA" dirty="0"/>
          </a:p>
        </p:txBody>
      </p:sp>
    </p:spTree>
    <p:extLst>
      <p:ext uri="{BB962C8B-B14F-4D97-AF65-F5344CB8AC3E}">
        <p14:creationId xmlns:p14="http://schemas.microsoft.com/office/powerpoint/2010/main" xmlns="" val="4137503029"/>
      </p:ext>
    </p:extLst>
  </p:cSld>
  <p:clrMapOvr>
    <a:masterClrMapping/>
  </p:clrMapOvr>
  <p:transition spd="slow">
    <p:fade/>
  </p:transition>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52FD4E71-0C16-4E3D-82BE-35254DB99D23}" type="slidenum">
              <a:rPr lang="en-ZA"/>
              <a:pPr>
                <a:defRPr/>
              </a:pPr>
              <a:t>‹#›</a:t>
            </a:fld>
            <a:endParaRPr lang="en-ZA" dirty="0"/>
          </a:p>
        </p:txBody>
      </p:sp>
    </p:spTree>
    <p:extLst>
      <p:ext uri="{BB962C8B-B14F-4D97-AF65-F5344CB8AC3E}">
        <p14:creationId xmlns:p14="http://schemas.microsoft.com/office/powerpoint/2010/main" xmlns="" val="2801638705"/>
      </p:ext>
    </p:extLst>
  </p:cSld>
  <p:clrMapOvr>
    <a:masterClrMapping/>
  </p:clrMapOvr>
  <p:transition spd="slow">
    <p:fade/>
  </p:transition>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6"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4"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6715B8AD-4558-4958-818B-BEAD96C3C15B}" type="slidenum">
              <a:rPr lang="en-ZA"/>
              <a:pPr>
                <a:defRPr/>
              </a:pPr>
              <a:t>‹#›</a:t>
            </a:fld>
            <a:endParaRPr lang="en-ZA" dirty="0"/>
          </a:p>
        </p:txBody>
      </p:sp>
    </p:spTree>
    <p:extLst>
      <p:ext uri="{BB962C8B-B14F-4D97-AF65-F5344CB8AC3E}">
        <p14:creationId xmlns:p14="http://schemas.microsoft.com/office/powerpoint/2010/main" xmlns="" val="2886570413"/>
      </p:ext>
    </p:extLst>
  </p:cSld>
  <p:clrMapOvr>
    <a:masterClrMapping/>
  </p:clrMapOvr>
  <p:transition spd="slow">
    <p:fade/>
  </p:transition>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Slide Number Placeholder 4"/>
          <p:cNvSpPr>
            <a:spLocks noGrp="1"/>
          </p:cNvSpPr>
          <p:nvPr>
            <p:ph type="sldNum" sz="quarter" idx="11"/>
          </p:nvPr>
        </p:nvSpPr>
        <p:spPr>
          <a:xfrm>
            <a:off x="3851276" y="6453188"/>
            <a:ext cx="1008063" cy="268287"/>
          </a:xfrm>
        </p:spPr>
        <p:txBody>
          <a:bodyPr/>
          <a:lstStyle>
            <a:lvl1pPr>
              <a:defRPr/>
            </a:lvl1pPr>
          </a:lstStyle>
          <a:p>
            <a:pPr>
              <a:defRPr/>
            </a:pPr>
            <a:fld id="{1DE1901A-5795-494A-8AC8-462401385D35}" type="slidenum">
              <a:rPr lang="en-ZA"/>
              <a:pPr>
                <a:defRPr/>
              </a:pPr>
              <a:t>‹#›</a:t>
            </a:fld>
            <a:endParaRPr lang="en-ZA" dirty="0"/>
          </a:p>
        </p:txBody>
      </p:sp>
    </p:spTree>
    <p:extLst>
      <p:ext uri="{BB962C8B-B14F-4D97-AF65-F5344CB8AC3E}">
        <p14:creationId xmlns:p14="http://schemas.microsoft.com/office/powerpoint/2010/main" xmlns="" val="3466553170"/>
      </p:ext>
    </p:extLst>
  </p:cSld>
  <p:clrMapOvr>
    <a:masterClrMapping/>
  </p:clrMapOvr>
  <p:transition spd="slow">
    <p:fade/>
  </p:transition>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224036" y="163372"/>
            <a:ext cx="6870436" cy="653477"/>
          </a:xfrm>
        </p:spPr>
        <p:txBody>
          <a:bodyPr/>
          <a:lstStyle>
            <a:lvl1pPr>
              <a:defRPr sz="2400" b="0"/>
            </a:lvl1pPr>
          </a:lstStyle>
          <a:p>
            <a:r>
              <a:rPr lang="en-GB" dirty="0" smtClean="0"/>
              <a:t>Click to edit Master title style</a:t>
            </a:r>
            <a:endParaRPr lang="en-GB" dirty="0"/>
          </a:p>
        </p:txBody>
      </p:sp>
      <p:sp>
        <p:nvSpPr>
          <p:cNvPr id="4" name="Rectangle 39"/>
          <p:cNvSpPr>
            <a:spLocks noGrp="1" noChangeArrowheads="1"/>
          </p:cNvSpPr>
          <p:nvPr>
            <p:ph type="sldNum" sz="quarter" idx="11"/>
          </p:nvPr>
        </p:nvSpPr>
        <p:spPr>
          <a:xfrm>
            <a:off x="3924300" y="6453188"/>
            <a:ext cx="935038" cy="268287"/>
          </a:xfrm>
          <a:prstGeom prst="rect">
            <a:avLst/>
          </a:prstGeom>
        </p:spPr>
        <p:txBody>
          <a:bodyPr/>
          <a:lstStyle>
            <a:lvl1pPr>
              <a:defRPr/>
            </a:lvl1pPr>
          </a:lstStyle>
          <a:p>
            <a:pPr>
              <a:defRPr/>
            </a:pPr>
            <a:fld id="{A25FEBE5-1180-4DB5-A5B7-45ABAFC3EFF2}" type="slidenum">
              <a:rPr lang="en-GB" altLang="en-US" smtClean="0">
                <a:solidFill>
                  <a:srgbClr val="003896"/>
                </a:solidFill>
              </a:rPr>
              <a:pPr>
                <a:defRPr/>
              </a:pPr>
              <a:t>‹#›</a:t>
            </a:fld>
            <a:endParaRPr lang="en-GB" altLang="en-US" dirty="0">
              <a:solidFill>
                <a:srgbClr val="003896"/>
              </a:solidFill>
            </a:endParaRPr>
          </a:p>
        </p:txBody>
      </p:sp>
    </p:spTree>
    <p:extLst>
      <p:ext uri="{BB962C8B-B14F-4D97-AF65-F5344CB8AC3E}">
        <p14:creationId xmlns:p14="http://schemas.microsoft.com/office/powerpoint/2010/main" xmlns="" val="248105878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5" y="3176"/>
            <a:ext cx="91503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5" name="Rectangle 3"/>
          <p:cNvSpPr>
            <a:spLocks noGrp="1" noChangeArrowheads="1"/>
          </p:cNvSpPr>
          <p:nvPr>
            <p:ph type="ctrTitle"/>
          </p:nvPr>
        </p:nvSpPr>
        <p:spPr>
          <a:xfrm>
            <a:off x="3059114" y="3271839"/>
            <a:ext cx="5545137" cy="676275"/>
          </a:xfrm>
        </p:spPr>
        <p:txBody>
          <a:bodyPr anchor="b"/>
          <a:lstStyle>
            <a:lvl1pPr>
              <a:defRPr>
                <a:solidFill>
                  <a:srgbClr val="003896"/>
                </a:solidFill>
              </a:defRPr>
            </a:lvl1pPr>
          </a:lstStyle>
          <a:p>
            <a:pPr lvl="0"/>
            <a:r>
              <a:rPr lang="en-US" noProof="0" smtClean="0"/>
              <a:t>Click to edit Master title style</a:t>
            </a:r>
            <a:endParaRPr lang="en-ZA" noProof="0" smtClean="0"/>
          </a:p>
        </p:txBody>
      </p:sp>
      <p:sp>
        <p:nvSpPr>
          <p:cNvPr id="3076" name="Rectangle 4"/>
          <p:cNvSpPr>
            <a:spLocks noGrp="1" noChangeArrowheads="1"/>
          </p:cNvSpPr>
          <p:nvPr>
            <p:ph type="subTitle" idx="1"/>
          </p:nvPr>
        </p:nvSpPr>
        <p:spPr>
          <a:xfrm>
            <a:off x="3059114" y="4092575"/>
            <a:ext cx="5545137" cy="2220913"/>
          </a:xfrm>
        </p:spPr>
        <p:txBody>
          <a:bodyPr/>
          <a:lstStyle>
            <a:lvl1pPr marL="0" indent="0">
              <a:buFontTx/>
              <a:buNone/>
              <a:defRPr sz="1800">
                <a:solidFill>
                  <a:srgbClr val="83725B"/>
                </a:solidFill>
              </a:defRPr>
            </a:lvl1pPr>
          </a:lstStyle>
          <a:p>
            <a:pPr lvl="0"/>
            <a:r>
              <a:rPr lang="en-US" noProof="0" smtClean="0"/>
              <a:t>Click to edit Master subtitle style</a:t>
            </a:r>
            <a:endParaRPr lang="en-ZA" noProof="0" smtClean="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5" y="3190"/>
            <a:ext cx="91503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Object 5" hidden="1"/>
          <p:cNvGraphicFramePr>
            <a:graphicFrameLocks/>
          </p:cNvGraphicFramePr>
          <p:nvPr userDrawn="1">
            <p:extLst/>
          </p:nvPr>
        </p:nvGraphicFramePr>
        <p:xfrm>
          <a:off x="0" y="0"/>
          <a:ext cx="158750" cy="170089"/>
        </p:xfrm>
        <a:graphic>
          <a:graphicData uri="http://schemas.openxmlformats.org/presentationml/2006/ole">
            <p:oleObj spid="_x0000_s93451" name="think-cell Slide" r:id="rId4" imgW="360" imgH="360" progId="">
              <p:embed/>
            </p:oleObj>
          </a:graphicData>
        </a:graphic>
      </p:graphicFrame>
      <p:pic>
        <p:nvPicPr>
          <p:cNvPr id="7" name="Picture 73"/>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8288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Oval 118"/>
          <p:cNvSpPr>
            <a:spLocks noChangeArrowheads="1"/>
          </p:cNvSpPr>
          <p:nvPr userDrawn="1"/>
        </p:nvSpPr>
        <p:spPr bwMode="ltGray">
          <a:xfrm>
            <a:off x="1004888" y="706438"/>
            <a:ext cx="1111250" cy="1112837"/>
          </a:xfrm>
          <a:prstGeom prst="ellipse">
            <a:avLst/>
          </a:prstGeom>
          <a:blipFill dpi="0" rotWithShape="1">
            <a:blip r:embed="rId6"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sz="600" kern="0" dirty="0">
              <a:solidFill>
                <a:srgbClr val="003896"/>
              </a:solidFill>
            </a:endParaRPr>
          </a:p>
        </p:txBody>
      </p:sp>
      <p:grpSp>
        <p:nvGrpSpPr>
          <p:cNvPr id="9" name="McK Title Elements" hidden="1"/>
          <p:cNvGrpSpPr>
            <a:grpSpLocks/>
          </p:cNvGrpSpPr>
          <p:nvPr userDrawn="1"/>
        </p:nvGrpSpPr>
        <p:grpSpPr bwMode="auto">
          <a:xfrm>
            <a:off x="3059112" y="5245178"/>
            <a:ext cx="5185548" cy="484304"/>
            <a:chOff x="1663" y="3109"/>
            <a:chExt cx="3109" cy="299"/>
          </a:xfrm>
        </p:grpSpPr>
        <p:sp>
          <p:nvSpPr>
            <p:cNvPr id="10"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3896"/>
                  </a:solidFill>
                  <a:latin typeface="Arial"/>
                  <a:cs typeface="Arial" pitchFamily="34" charset="0"/>
                </a:rPr>
                <a:t>Document type</a:t>
              </a:r>
            </a:p>
          </p:txBody>
        </p:sp>
        <p:sp>
          <p:nvSpPr>
            <p:cNvPr id="11"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3896"/>
                  </a:solidFill>
                  <a:latin typeface="Arial"/>
                  <a:cs typeface="Arial" pitchFamily="34" charset="0"/>
                </a:rPr>
                <a:t>Date</a:t>
              </a:r>
            </a:p>
          </p:txBody>
        </p:sp>
      </p:grpSp>
      <p:sp>
        <p:nvSpPr>
          <p:cNvPr id="12" name="Rectangle 1026"/>
          <p:cNvSpPr>
            <a:spLocks noGrp="1" noChangeArrowheads="1"/>
          </p:cNvSpPr>
          <p:nvPr>
            <p:ph type="ctrTitle"/>
          </p:nvPr>
        </p:nvSpPr>
        <p:spPr bwMode="auto">
          <a:xfrm>
            <a:off x="3059112" y="2017394"/>
            <a:ext cx="584358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 name="Rectangle 1027"/>
          <p:cNvSpPr>
            <a:spLocks noGrp="1" noChangeArrowheads="1"/>
          </p:cNvSpPr>
          <p:nvPr>
            <p:ph type="subTitle" idx="1"/>
          </p:nvPr>
        </p:nvSpPr>
        <p:spPr bwMode="auto">
          <a:xfrm>
            <a:off x="3059112" y="3739008"/>
            <a:ext cx="5843587" cy="276999"/>
          </a:xfrm>
          <a:prstGeom prst="rect">
            <a:avLst/>
          </a:prstGeom>
        </p:spPr>
        <p:txBody>
          <a:bodyPr>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14" name="Picture 69"/>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6800850" y="319088"/>
            <a:ext cx="2141537" cy="54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08058443"/>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endParaRPr lang="en-ZA"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fld id="{ECAC91BF-B595-4254-AF68-FE2B1F1C78B5}" type="slidenum">
              <a:rPr lang="en-ZA" smtClean="0"/>
              <a:pPr/>
              <a:t>‹#›</a:t>
            </a:fld>
            <a:endParaRPr lang="en-ZA" dirty="0"/>
          </a:p>
        </p:txBody>
      </p:sp>
      <p:graphicFrame>
        <p:nvGraphicFramePr>
          <p:cNvPr id="7" name="Object 6" hidden="1"/>
          <p:cNvGraphicFramePr>
            <a:graphicFrameLocks noChangeAspect="1"/>
          </p:cNvGraphicFramePr>
          <p:nvPr userDrawn="1">
            <p:extLst>
              <p:ext uri="{D42A27DB-BD31-4B8C-83A1-F6EECF244321}">
                <p14:modId xmlns:p14="http://schemas.microsoft.com/office/powerpoint/2010/main" xmlns="" val="3543034354"/>
              </p:ext>
            </p:extLst>
          </p:nvPr>
        </p:nvGraphicFramePr>
        <p:xfrm>
          <a:off x="1588" y="1588"/>
          <a:ext cx="1587" cy="1587"/>
        </p:xfrm>
        <a:graphic>
          <a:graphicData uri="http://schemas.openxmlformats.org/presentationml/2006/ole">
            <p:oleObj spid="_x0000_s94475" name="think-cell Slide" r:id="rId3" imgW="360" imgH="360" progId="">
              <p:embed/>
            </p:oleObj>
          </a:graphicData>
        </a:graphic>
      </p:graphicFrame>
    </p:spTree>
    <p:extLst>
      <p:ext uri="{BB962C8B-B14F-4D97-AF65-F5344CB8AC3E}">
        <p14:creationId xmlns:p14="http://schemas.microsoft.com/office/powerpoint/2010/main" xmlns="" val="54468542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dirty="0"/>
          </a:p>
        </p:txBody>
      </p:sp>
    </p:spTree>
    <p:extLst>
      <p:ext uri="{BB962C8B-B14F-4D97-AF65-F5344CB8AC3E}">
        <p14:creationId xmlns:p14="http://schemas.microsoft.com/office/powerpoint/2010/main" xmlns="" val="1391278187"/>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2" indent="0">
              <a:buNone/>
              <a:defRPr sz="1800"/>
            </a:lvl2pPr>
            <a:lvl3pPr marL="914303" indent="0">
              <a:buNone/>
              <a:defRPr sz="1600"/>
            </a:lvl3pPr>
            <a:lvl4pPr marL="1371455" indent="0">
              <a:buNone/>
              <a:defRPr sz="1400"/>
            </a:lvl4pPr>
            <a:lvl5pPr marL="1828606" indent="0">
              <a:buNone/>
              <a:defRPr sz="1400"/>
            </a:lvl5pPr>
            <a:lvl6pPr marL="2285758" indent="0">
              <a:buNone/>
              <a:defRPr sz="1400"/>
            </a:lvl6pPr>
            <a:lvl7pPr marL="2742909" indent="0">
              <a:buNone/>
              <a:defRPr sz="1400"/>
            </a:lvl7pPr>
            <a:lvl8pPr marL="3200061" indent="0">
              <a:buNone/>
              <a:defRPr sz="1400"/>
            </a:lvl8pPr>
            <a:lvl9pPr marL="3657212"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78AB4095-EEFA-46AF-BC6B-98C1269B5472}" type="slidenum">
              <a:rPr lang="en-ZA"/>
              <a:pPr>
                <a:defRPr/>
              </a:pPr>
              <a:t>‹#›</a:t>
            </a:fld>
            <a:endParaRPr lang="en-ZA" dirty="0"/>
          </a:p>
        </p:txBody>
      </p:sp>
    </p:spTree>
    <p:extLst>
      <p:ext uri="{BB962C8B-B14F-4D97-AF65-F5344CB8AC3E}">
        <p14:creationId xmlns:p14="http://schemas.microsoft.com/office/powerpoint/2010/main" xmlns="" val="1155564596"/>
      </p:ext>
    </p:extLst>
  </p:cSld>
  <p:clrMapOvr>
    <a:masterClrMapping/>
  </p:clrMapOvr>
  <p:transition spd="slow">
    <p:fade/>
  </p:transition>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4" y="1436689"/>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9"/>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7" name="Slide Number Placeholder 6"/>
          <p:cNvSpPr>
            <a:spLocks noGrp="1"/>
          </p:cNvSpPr>
          <p:nvPr>
            <p:ph type="sldNum" sz="quarter" idx="12"/>
          </p:nvPr>
        </p:nvSpPr>
        <p:spPr/>
        <p:txBody>
          <a:bodyPr/>
          <a:lstStyle>
            <a:lvl1pPr>
              <a:defRPr/>
            </a:lvl1pPr>
          </a:lstStyle>
          <a:p>
            <a:pPr>
              <a:defRPr/>
            </a:pPr>
            <a:fld id="{51A9F7F9-0A64-439D-BDE5-981E9CB70AC1}" type="slidenum">
              <a:rPr lang="en-ZA"/>
              <a:pPr>
                <a:defRPr/>
              </a:pPr>
              <a:t>‹#›</a:t>
            </a:fld>
            <a:endParaRPr lang="en-ZA" dirty="0"/>
          </a:p>
        </p:txBody>
      </p:sp>
    </p:spTree>
    <p:extLst>
      <p:ext uri="{BB962C8B-B14F-4D97-AF65-F5344CB8AC3E}">
        <p14:creationId xmlns:p14="http://schemas.microsoft.com/office/powerpoint/2010/main" xmlns="" val="3191524965"/>
      </p:ext>
    </p:extLst>
  </p:cSld>
  <p:clrMapOvr>
    <a:masterClrMapping/>
  </p:clrMapOvr>
  <p:transition spd="slow">
    <p:fade/>
  </p:transition>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dirty="0"/>
          </a:p>
        </p:txBody>
      </p:sp>
      <p:sp>
        <p:nvSpPr>
          <p:cNvPr id="8" name="Footer Placeholder 7"/>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9" name="Slide Number Placeholder 8"/>
          <p:cNvSpPr>
            <a:spLocks noGrp="1"/>
          </p:cNvSpPr>
          <p:nvPr>
            <p:ph type="sldNum" sz="quarter" idx="12"/>
          </p:nvPr>
        </p:nvSpPr>
        <p:spPr/>
        <p:txBody>
          <a:bodyPr/>
          <a:lstStyle>
            <a:lvl1pPr>
              <a:defRPr/>
            </a:lvl1pPr>
          </a:lstStyle>
          <a:p>
            <a:pPr>
              <a:defRPr/>
            </a:pPr>
            <a:fld id="{3D516906-6D15-4023-97D0-5DBC51836867}" type="slidenum">
              <a:rPr lang="en-ZA"/>
              <a:pPr>
                <a:defRPr/>
              </a:pPr>
              <a:t>‹#›</a:t>
            </a:fld>
            <a:endParaRPr lang="en-ZA" dirty="0"/>
          </a:p>
        </p:txBody>
      </p:sp>
    </p:spTree>
    <p:extLst>
      <p:ext uri="{BB962C8B-B14F-4D97-AF65-F5344CB8AC3E}">
        <p14:creationId xmlns:p14="http://schemas.microsoft.com/office/powerpoint/2010/main" xmlns="" val="2974568953"/>
      </p:ext>
    </p:extLst>
  </p:cSld>
  <p:clrMapOvr>
    <a:masterClrMapping/>
  </p:clrMapOvr>
  <p:transition spd="slow">
    <p:fade/>
  </p:transition>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Footer Placeholder 3"/>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5" name="Slide Number Placeholder 4"/>
          <p:cNvSpPr>
            <a:spLocks noGrp="1"/>
          </p:cNvSpPr>
          <p:nvPr>
            <p:ph type="sldNum" sz="quarter" idx="12"/>
          </p:nvPr>
        </p:nvSpPr>
        <p:spPr/>
        <p:txBody>
          <a:bodyPr/>
          <a:lstStyle>
            <a:lvl1pPr>
              <a:defRPr/>
            </a:lvl1pPr>
          </a:lstStyle>
          <a:p>
            <a:pPr>
              <a:defRPr/>
            </a:pPr>
            <a:fld id="{A2607EEC-A0ED-468E-ADF8-15CC7F28A5E5}" type="slidenum">
              <a:rPr lang="en-ZA"/>
              <a:pPr>
                <a:defRPr/>
              </a:pPr>
              <a:t>‹#›</a:t>
            </a:fld>
            <a:endParaRPr lang="en-ZA" dirty="0"/>
          </a:p>
        </p:txBody>
      </p:sp>
      <p:graphicFrame>
        <p:nvGraphicFramePr>
          <p:cNvPr id="6" name="Object 5" hidden="1"/>
          <p:cNvGraphicFramePr>
            <a:graphicFrameLocks noChangeAspect="1"/>
          </p:cNvGraphicFramePr>
          <p:nvPr userDrawn="1">
            <p:extLst>
              <p:ext uri="{D42A27DB-BD31-4B8C-83A1-F6EECF244321}">
                <p14:modId xmlns:p14="http://schemas.microsoft.com/office/powerpoint/2010/main" xmlns="" val="1584600936"/>
              </p:ext>
            </p:extLst>
          </p:nvPr>
        </p:nvGraphicFramePr>
        <p:xfrm>
          <a:off x="1588" y="1588"/>
          <a:ext cx="1587" cy="1587"/>
        </p:xfrm>
        <a:graphic>
          <a:graphicData uri="http://schemas.openxmlformats.org/presentationml/2006/ole">
            <p:oleObj spid="_x0000_s95499" name="think-cell Slide" r:id="rId4" imgW="360" imgH="360" progId="">
              <p:embed/>
            </p:oleObj>
          </a:graphicData>
        </a:graphic>
      </p:graphicFrame>
      <p:sp>
        <p:nvSpPr>
          <p:cNvPr id="7" name="Slide Number"/>
          <p:cNvSpPr txBox="1">
            <a:spLocks/>
          </p:cNvSpPr>
          <p:nvPr userDrawn="1">
            <p:custDataLst>
              <p:tags r:id="rId2"/>
            </p:custDataLst>
          </p:nvPr>
        </p:nvSpPr>
        <p:spPr bwMode="auto">
          <a:xfrm>
            <a:off x="4493453" y="6647941"/>
            <a:ext cx="157094"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ctr"/>
            <a:fld id="{42C328C1-A84F-4A39-A664-DBA00541A8C6}" type="slidenum">
              <a:rPr lang="en-US" smtClean="0">
                <a:solidFill>
                  <a:srgbClr val="83725B"/>
                </a:solidFill>
                <a:cs typeface="Arial" pitchFamily="34" charset="0"/>
              </a:rPr>
              <a:pPr algn="ctr"/>
              <a:t>‹#›</a:t>
            </a:fld>
            <a:endParaRPr lang="en-US" dirty="0">
              <a:solidFill>
                <a:srgbClr val="83725B"/>
              </a:solidFill>
              <a:cs typeface="Arial" pitchFamily="34" charset="0"/>
            </a:endParaRPr>
          </a:p>
        </p:txBody>
      </p:sp>
    </p:spTree>
    <p:extLst>
      <p:ext uri="{BB962C8B-B14F-4D97-AF65-F5344CB8AC3E}">
        <p14:creationId xmlns:p14="http://schemas.microsoft.com/office/powerpoint/2010/main" xmlns="" val="2721526582"/>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4" name="Slide Number Placeholder 3"/>
          <p:cNvSpPr>
            <a:spLocks noGrp="1"/>
          </p:cNvSpPr>
          <p:nvPr>
            <p:ph type="sldNum" sz="quarter" idx="12"/>
          </p:nvPr>
        </p:nvSpPr>
        <p:spPr/>
        <p:txBody>
          <a:bodyPr/>
          <a:lstStyle>
            <a:lvl1pPr>
              <a:defRPr/>
            </a:lvl1pPr>
          </a:lstStyle>
          <a:p>
            <a:pPr>
              <a:defRPr/>
            </a:pPr>
            <a:fld id="{E0148F96-887E-4C04-8EB6-3A91172BC025}" type="slidenum">
              <a:rPr lang="en-ZA"/>
              <a:pPr>
                <a:defRPr/>
              </a:pPr>
              <a:t>‹#›</a:t>
            </a:fld>
            <a:endParaRPr lang="en-ZA" dirty="0"/>
          </a:p>
        </p:txBody>
      </p:sp>
    </p:spTree>
    <p:extLst>
      <p:ext uri="{BB962C8B-B14F-4D97-AF65-F5344CB8AC3E}">
        <p14:creationId xmlns:p14="http://schemas.microsoft.com/office/powerpoint/2010/main" xmlns="" val="3050047380"/>
      </p:ext>
    </p:extLst>
  </p:cSld>
  <p:clrMapOvr>
    <a:masterClrMapping/>
  </p:clrMapOvr>
  <p:transition spd="slow">
    <p:fade/>
  </p:transition>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7" name="Slide Number Placeholder 6"/>
          <p:cNvSpPr>
            <a:spLocks noGrp="1"/>
          </p:cNvSpPr>
          <p:nvPr>
            <p:ph type="sldNum" sz="quarter" idx="12"/>
          </p:nvPr>
        </p:nvSpPr>
        <p:spPr/>
        <p:txBody>
          <a:bodyPr/>
          <a:lstStyle>
            <a:lvl1pPr>
              <a:defRPr/>
            </a:lvl1pPr>
          </a:lstStyle>
          <a:p>
            <a:pPr>
              <a:defRPr/>
            </a:pPr>
            <a:fld id="{7BA644AE-FD6C-4354-A28D-BC243C7847CB}" type="slidenum">
              <a:rPr lang="en-ZA"/>
              <a:pPr>
                <a:defRPr/>
              </a:pPr>
              <a:t>‹#›</a:t>
            </a:fld>
            <a:endParaRPr lang="en-ZA" dirty="0"/>
          </a:p>
        </p:txBody>
      </p:sp>
    </p:spTree>
    <p:extLst>
      <p:ext uri="{BB962C8B-B14F-4D97-AF65-F5344CB8AC3E}">
        <p14:creationId xmlns:p14="http://schemas.microsoft.com/office/powerpoint/2010/main" xmlns="" val="4291525990"/>
      </p:ext>
    </p:extLst>
  </p:cSld>
  <p:clrMapOvr>
    <a:masterClrMapping/>
  </p:clrMapOvr>
  <p:transition spd="slow">
    <p:fade/>
  </p:transition>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2" indent="0">
              <a:buNone/>
              <a:defRPr sz="2800"/>
            </a:lvl2pPr>
            <a:lvl3pPr marL="914303" indent="0">
              <a:buNone/>
              <a:defRPr sz="2400"/>
            </a:lvl3pPr>
            <a:lvl4pPr marL="1371455" indent="0">
              <a:buNone/>
              <a:defRPr sz="2000"/>
            </a:lvl4pPr>
            <a:lvl5pPr marL="1828606" indent="0">
              <a:buNone/>
              <a:defRPr sz="2000"/>
            </a:lvl5pPr>
            <a:lvl6pPr marL="2285758" indent="0">
              <a:buNone/>
              <a:defRPr sz="2000"/>
            </a:lvl6pPr>
            <a:lvl7pPr marL="2742909" indent="0">
              <a:buNone/>
              <a:defRPr sz="2000"/>
            </a:lvl7pPr>
            <a:lvl8pPr marL="3200061" indent="0">
              <a:buNone/>
              <a:defRPr sz="2000"/>
            </a:lvl8pPr>
            <a:lvl9pPr marL="3657212" indent="0">
              <a:buNone/>
              <a:defRPr sz="2000"/>
            </a:lvl9pPr>
          </a:lstStyle>
          <a:p>
            <a:pPr lvl="0"/>
            <a:r>
              <a:rPr lang="en-US" noProof="0" dirty="0" smtClean="0"/>
              <a:t>Click icon to add picture</a:t>
            </a:r>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7" name="Slide Number Placeholder 6"/>
          <p:cNvSpPr>
            <a:spLocks noGrp="1"/>
          </p:cNvSpPr>
          <p:nvPr>
            <p:ph type="sldNum" sz="quarter" idx="12"/>
          </p:nvPr>
        </p:nvSpPr>
        <p:spPr/>
        <p:txBody>
          <a:bodyPr/>
          <a:lstStyle>
            <a:lvl1pPr>
              <a:defRPr/>
            </a:lvl1pPr>
          </a:lstStyle>
          <a:p>
            <a:pPr>
              <a:defRPr/>
            </a:pPr>
            <a:fld id="{AB415B70-D017-4207-BE36-A35C6712554A}" type="slidenum">
              <a:rPr lang="en-ZA"/>
              <a:pPr>
                <a:defRPr/>
              </a:pPr>
              <a:t>‹#›</a:t>
            </a:fld>
            <a:endParaRPr lang="en-ZA" dirty="0"/>
          </a:p>
        </p:txBody>
      </p:sp>
    </p:spTree>
    <p:extLst>
      <p:ext uri="{BB962C8B-B14F-4D97-AF65-F5344CB8AC3E}">
        <p14:creationId xmlns:p14="http://schemas.microsoft.com/office/powerpoint/2010/main" xmlns="" val="1195913514"/>
      </p:ext>
    </p:extLst>
  </p:cSld>
  <p:clrMapOvr>
    <a:masterClrMapping/>
  </p:clrMapOvr>
  <p:transition spd="slow">
    <p:fade/>
  </p:transition>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52FD4E71-0C16-4E3D-82BE-35254DB99D23}" type="slidenum">
              <a:rPr lang="en-ZA"/>
              <a:pPr>
                <a:defRPr/>
              </a:pPr>
              <a:t>‹#›</a:t>
            </a:fld>
            <a:endParaRPr lang="en-ZA" dirty="0"/>
          </a:p>
        </p:txBody>
      </p:sp>
    </p:spTree>
    <p:extLst>
      <p:ext uri="{BB962C8B-B14F-4D97-AF65-F5344CB8AC3E}">
        <p14:creationId xmlns:p14="http://schemas.microsoft.com/office/powerpoint/2010/main" xmlns="" val="4257460838"/>
      </p:ext>
    </p:extLst>
  </p:cSld>
  <p:clrMapOvr>
    <a:masterClrMapping/>
  </p:clrMapOvr>
  <p:transition spd="slow">
    <p:fade/>
  </p:transition>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6"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4"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6715B8AD-4558-4958-818B-BEAD96C3C15B}" type="slidenum">
              <a:rPr lang="en-ZA"/>
              <a:pPr>
                <a:defRPr/>
              </a:pPr>
              <a:t>‹#›</a:t>
            </a:fld>
            <a:endParaRPr lang="en-ZA" dirty="0"/>
          </a:p>
        </p:txBody>
      </p:sp>
    </p:spTree>
    <p:extLst>
      <p:ext uri="{BB962C8B-B14F-4D97-AF65-F5344CB8AC3E}">
        <p14:creationId xmlns:p14="http://schemas.microsoft.com/office/powerpoint/2010/main" xmlns="" val="1411900106"/>
      </p:ext>
    </p:extLst>
  </p:cSld>
  <p:clrMapOvr>
    <a:masterClrMapping/>
  </p:clrMapOvr>
  <p:transition spd="slow">
    <p:fade/>
  </p:transition>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Slide Number Placeholder 4"/>
          <p:cNvSpPr>
            <a:spLocks noGrp="1"/>
          </p:cNvSpPr>
          <p:nvPr>
            <p:ph type="sldNum" sz="quarter" idx="11"/>
          </p:nvPr>
        </p:nvSpPr>
        <p:spPr>
          <a:xfrm>
            <a:off x="3851276" y="6453188"/>
            <a:ext cx="1008063" cy="268287"/>
          </a:xfrm>
        </p:spPr>
        <p:txBody>
          <a:bodyPr/>
          <a:lstStyle>
            <a:lvl1pPr>
              <a:defRPr/>
            </a:lvl1pPr>
          </a:lstStyle>
          <a:p>
            <a:pPr>
              <a:defRPr/>
            </a:pPr>
            <a:fld id="{1DE1901A-5795-494A-8AC8-462401385D35}" type="slidenum">
              <a:rPr lang="en-ZA"/>
              <a:pPr>
                <a:defRPr/>
              </a:pPr>
              <a:t>‹#›</a:t>
            </a:fld>
            <a:endParaRPr lang="en-ZA" dirty="0"/>
          </a:p>
        </p:txBody>
      </p:sp>
    </p:spTree>
    <p:extLst>
      <p:ext uri="{BB962C8B-B14F-4D97-AF65-F5344CB8AC3E}">
        <p14:creationId xmlns:p14="http://schemas.microsoft.com/office/powerpoint/2010/main" xmlns="" val="183243516"/>
      </p:ext>
    </p:extLst>
  </p:cSld>
  <p:clrMapOvr>
    <a:masterClrMapping/>
  </p:clrMapOvr>
  <p:transition spd="slow">
    <p:fade/>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dirty="0"/>
          </a:p>
        </p:txBody>
      </p:sp>
    </p:spTree>
    <p:extLst>
      <p:ext uri="{BB962C8B-B14F-4D97-AF65-F5344CB8AC3E}">
        <p14:creationId xmlns:p14="http://schemas.microsoft.com/office/powerpoint/2010/main" xmlns="" val="836295027"/>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5" y="3176"/>
            <a:ext cx="91503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5" name="Rectangle 3"/>
          <p:cNvSpPr>
            <a:spLocks noGrp="1" noChangeArrowheads="1"/>
          </p:cNvSpPr>
          <p:nvPr>
            <p:ph type="ctrTitle"/>
          </p:nvPr>
        </p:nvSpPr>
        <p:spPr>
          <a:xfrm>
            <a:off x="3059114" y="3271839"/>
            <a:ext cx="5545137" cy="676275"/>
          </a:xfrm>
        </p:spPr>
        <p:txBody>
          <a:bodyPr anchor="b"/>
          <a:lstStyle>
            <a:lvl1pPr>
              <a:defRPr>
                <a:solidFill>
                  <a:srgbClr val="003896"/>
                </a:solidFill>
              </a:defRPr>
            </a:lvl1pPr>
          </a:lstStyle>
          <a:p>
            <a:pPr lvl="0"/>
            <a:r>
              <a:rPr lang="en-US" noProof="0" smtClean="0"/>
              <a:t>Click to edit Master title style</a:t>
            </a:r>
            <a:endParaRPr lang="en-ZA" noProof="0" smtClean="0"/>
          </a:p>
        </p:txBody>
      </p:sp>
      <p:sp>
        <p:nvSpPr>
          <p:cNvPr id="3076" name="Rectangle 4"/>
          <p:cNvSpPr>
            <a:spLocks noGrp="1" noChangeArrowheads="1"/>
          </p:cNvSpPr>
          <p:nvPr>
            <p:ph type="subTitle" idx="1"/>
          </p:nvPr>
        </p:nvSpPr>
        <p:spPr>
          <a:xfrm>
            <a:off x="3059114" y="4092575"/>
            <a:ext cx="5545137" cy="2220913"/>
          </a:xfrm>
        </p:spPr>
        <p:txBody>
          <a:bodyPr/>
          <a:lstStyle>
            <a:lvl1pPr marL="0" indent="0">
              <a:buFontTx/>
              <a:buNone/>
              <a:defRPr sz="1800">
                <a:solidFill>
                  <a:srgbClr val="83725B"/>
                </a:solidFill>
              </a:defRPr>
            </a:lvl1pPr>
          </a:lstStyle>
          <a:p>
            <a:pPr lvl="0"/>
            <a:r>
              <a:rPr lang="en-US" noProof="0" smtClean="0"/>
              <a:t>Click to edit Master subtitle style</a:t>
            </a:r>
            <a:endParaRPr lang="en-ZA" noProof="0" smtClean="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5" y="3190"/>
            <a:ext cx="91503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Object 5" hidden="1"/>
          <p:cNvGraphicFramePr>
            <a:graphicFrameLocks/>
          </p:cNvGraphicFramePr>
          <p:nvPr userDrawn="1">
            <p:extLst/>
          </p:nvPr>
        </p:nvGraphicFramePr>
        <p:xfrm>
          <a:off x="0" y="0"/>
          <a:ext cx="158750" cy="170089"/>
        </p:xfrm>
        <a:graphic>
          <a:graphicData uri="http://schemas.openxmlformats.org/presentationml/2006/ole">
            <p:oleObj spid="_x0000_s97547" name="think-cell Slide" r:id="rId4" imgW="360" imgH="360" progId="">
              <p:embed/>
            </p:oleObj>
          </a:graphicData>
        </a:graphic>
      </p:graphicFrame>
      <p:pic>
        <p:nvPicPr>
          <p:cNvPr id="7" name="Picture 73"/>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8288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Oval 118"/>
          <p:cNvSpPr>
            <a:spLocks noChangeArrowheads="1"/>
          </p:cNvSpPr>
          <p:nvPr userDrawn="1"/>
        </p:nvSpPr>
        <p:spPr bwMode="ltGray">
          <a:xfrm>
            <a:off x="1004888" y="706438"/>
            <a:ext cx="1111250" cy="1112837"/>
          </a:xfrm>
          <a:prstGeom prst="ellipse">
            <a:avLst/>
          </a:prstGeom>
          <a:blipFill dpi="0" rotWithShape="1">
            <a:blip r:embed="rId6"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sz="600" kern="0" dirty="0">
              <a:solidFill>
                <a:srgbClr val="003896"/>
              </a:solidFill>
            </a:endParaRPr>
          </a:p>
        </p:txBody>
      </p:sp>
      <p:grpSp>
        <p:nvGrpSpPr>
          <p:cNvPr id="9" name="McK Title Elements" hidden="1"/>
          <p:cNvGrpSpPr>
            <a:grpSpLocks/>
          </p:cNvGrpSpPr>
          <p:nvPr userDrawn="1"/>
        </p:nvGrpSpPr>
        <p:grpSpPr bwMode="auto">
          <a:xfrm>
            <a:off x="3059112" y="5245178"/>
            <a:ext cx="5185548" cy="484304"/>
            <a:chOff x="1663" y="3109"/>
            <a:chExt cx="3109" cy="299"/>
          </a:xfrm>
        </p:grpSpPr>
        <p:sp>
          <p:nvSpPr>
            <p:cNvPr id="10"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3896"/>
                  </a:solidFill>
                  <a:latin typeface="Arial"/>
                  <a:cs typeface="Arial" pitchFamily="34" charset="0"/>
                </a:rPr>
                <a:t>Document type</a:t>
              </a:r>
            </a:p>
          </p:txBody>
        </p:sp>
        <p:sp>
          <p:nvSpPr>
            <p:cNvPr id="11"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3896"/>
                  </a:solidFill>
                  <a:latin typeface="Arial"/>
                  <a:cs typeface="Arial" pitchFamily="34" charset="0"/>
                </a:rPr>
                <a:t>Date</a:t>
              </a:r>
            </a:p>
          </p:txBody>
        </p:sp>
      </p:grpSp>
      <p:sp>
        <p:nvSpPr>
          <p:cNvPr id="12" name="Rectangle 1026"/>
          <p:cNvSpPr>
            <a:spLocks noGrp="1" noChangeArrowheads="1"/>
          </p:cNvSpPr>
          <p:nvPr>
            <p:ph type="ctrTitle"/>
          </p:nvPr>
        </p:nvSpPr>
        <p:spPr bwMode="auto">
          <a:xfrm>
            <a:off x="3059112" y="2017394"/>
            <a:ext cx="584358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 name="Rectangle 1027"/>
          <p:cNvSpPr>
            <a:spLocks noGrp="1" noChangeArrowheads="1"/>
          </p:cNvSpPr>
          <p:nvPr>
            <p:ph type="subTitle" idx="1"/>
          </p:nvPr>
        </p:nvSpPr>
        <p:spPr bwMode="auto">
          <a:xfrm>
            <a:off x="3059112" y="3739008"/>
            <a:ext cx="5843587" cy="276999"/>
          </a:xfrm>
          <a:prstGeom prst="rect">
            <a:avLst/>
          </a:prstGeom>
        </p:spPr>
        <p:txBody>
          <a:bodyPr>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14" name="Picture 69"/>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6800850" y="319088"/>
            <a:ext cx="2141537" cy="54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82718109"/>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endParaRPr lang="en-ZA"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fld id="{ECAC91BF-B595-4254-AF68-FE2B1F1C78B5}" type="slidenum">
              <a:rPr lang="en-ZA" smtClean="0"/>
              <a:pPr/>
              <a:t>‹#›</a:t>
            </a:fld>
            <a:endParaRPr lang="en-ZA" dirty="0"/>
          </a:p>
        </p:txBody>
      </p:sp>
      <p:graphicFrame>
        <p:nvGraphicFramePr>
          <p:cNvPr id="7" name="Object 6" hidden="1"/>
          <p:cNvGraphicFramePr>
            <a:graphicFrameLocks noChangeAspect="1"/>
          </p:cNvGraphicFramePr>
          <p:nvPr userDrawn="1">
            <p:extLst>
              <p:ext uri="{D42A27DB-BD31-4B8C-83A1-F6EECF244321}">
                <p14:modId xmlns:p14="http://schemas.microsoft.com/office/powerpoint/2010/main" xmlns="" val="753137837"/>
              </p:ext>
            </p:extLst>
          </p:nvPr>
        </p:nvGraphicFramePr>
        <p:xfrm>
          <a:off x="1588" y="1588"/>
          <a:ext cx="1587" cy="1587"/>
        </p:xfrm>
        <a:graphic>
          <a:graphicData uri="http://schemas.openxmlformats.org/presentationml/2006/ole">
            <p:oleObj spid="_x0000_s98571" name="think-cell Slide" r:id="rId3" imgW="360" imgH="360" progId="">
              <p:embed/>
            </p:oleObj>
          </a:graphicData>
        </a:graphic>
      </p:graphicFrame>
    </p:spTree>
    <p:extLst>
      <p:ext uri="{BB962C8B-B14F-4D97-AF65-F5344CB8AC3E}">
        <p14:creationId xmlns:p14="http://schemas.microsoft.com/office/powerpoint/2010/main" xmlns="" val="607364812"/>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2" indent="0">
              <a:buNone/>
              <a:defRPr sz="1800"/>
            </a:lvl2pPr>
            <a:lvl3pPr marL="914303" indent="0">
              <a:buNone/>
              <a:defRPr sz="1600"/>
            </a:lvl3pPr>
            <a:lvl4pPr marL="1371455" indent="0">
              <a:buNone/>
              <a:defRPr sz="1400"/>
            </a:lvl4pPr>
            <a:lvl5pPr marL="1828606" indent="0">
              <a:buNone/>
              <a:defRPr sz="1400"/>
            </a:lvl5pPr>
            <a:lvl6pPr marL="2285758" indent="0">
              <a:buNone/>
              <a:defRPr sz="1400"/>
            </a:lvl6pPr>
            <a:lvl7pPr marL="2742909" indent="0">
              <a:buNone/>
              <a:defRPr sz="1400"/>
            </a:lvl7pPr>
            <a:lvl8pPr marL="3200061" indent="0">
              <a:buNone/>
              <a:defRPr sz="1400"/>
            </a:lvl8pPr>
            <a:lvl9pPr marL="3657212"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78AB4095-EEFA-46AF-BC6B-98C1269B5472}" type="slidenum">
              <a:rPr lang="en-ZA"/>
              <a:pPr>
                <a:defRPr/>
              </a:pPr>
              <a:t>‹#›</a:t>
            </a:fld>
            <a:endParaRPr lang="en-ZA" dirty="0"/>
          </a:p>
        </p:txBody>
      </p:sp>
    </p:spTree>
    <p:extLst>
      <p:ext uri="{BB962C8B-B14F-4D97-AF65-F5344CB8AC3E}">
        <p14:creationId xmlns:p14="http://schemas.microsoft.com/office/powerpoint/2010/main" xmlns="" val="3420147834"/>
      </p:ext>
    </p:extLst>
  </p:cSld>
  <p:clrMapOvr>
    <a:masterClrMapping/>
  </p:clrMapOvr>
  <p:transition spd="slow">
    <p:fade/>
  </p:transition>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4" y="1436689"/>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9"/>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7" name="Slide Number Placeholder 6"/>
          <p:cNvSpPr>
            <a:spLocks noGrp="1"/>
          </p:cNvSpPr>
          <p:nvPr>
            <p:ph type="sldNum" sz="quarter" idx="12"/>
          </p:nvPr>
        </p:nvSpPr>
        <p:spPr/>
        <p:txBody>
          <a:bodyPr/>
          <a:lstStyle>
            <a:lvl1pPr>
              <a:defRPr/>
            </a:lvl1pPr>
          </a:lstStyle>
          <a:p>
            <a:pPr>
              <a:defRPr/>
            </a:pPr>
            <a:fld id="{51A9F7F9-0A64-439D-BDE5-981E9CB70AC1}" type="slidenum">
              <a:rPr lang="en-ZA"/>
              <a:pPr>
                <a:defRPr/>
              </a:pPr>
              <a:t>‹#›</a:t>
            </a:fld>
            <a:endParaRPr lang="en-ZA" dirty="0"/>
          </a:p>
        </p:txBody>
      </p:sp>
    </p:spTree>
    <p:extLst>
      <p:ext uri="{BB962C8B-B14F-4D97-AF65-F5344CB8AC3E}">
        <p14:creationId xmlns:p14="http://schemas.microsoft.com/office/powerpoint/2010/main" xmlns="" val="321550227"/>
      </p:ext>
    </p:extLst>
  </p:cSld>
  <p:clrMapOvr>
    <a:masterClrMapping/>
  </p:clrMapOvr>
  <p:transition spd="slow">
    <p:fade/>
  </p:transition>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dirty="0"/>
          </a:p>
        </p:txBody>
      </p:sp>
      <p:sp>
        <p:nvSpPr>
          <p:cNvPr id="8" name="Footer Placeholder 7"/>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9" name="Slide Number Placeholder 8"/>
          <p:cNvSpPr>
            <a:spLocks noGrp="1"/>
          </p:cNvSpPr>
          <p:nvPr>
            <p:ph type="sldNum" sz="quarter" idx="12"/>
          </p:nvPr>
        </p:nvSpPr>
        <p:spPr/>
        <p:txBody>
          <a:bodyPr/>
          <a:lstStyle>
            <a:lvl1pPr>
              <a:defRPr/>
            </a:lvl1pPr>
          </a:lstStyle>
          <a:p>
            <a:pPr>
              <a:defRPr/>
            </a:pPr>
            <a:fld id="{3D516906-6D15-4023-97D0-5DBC51836867}" type="slidenum">
              <a:rPr lang="en-ZA"/>
              <a:pPr>
                <a:defRPr/>
              </a:pPr>
              <a:t>‹#›</a:t>
            </a:fld>
            <a:endParaRPr lang="en-ZA" dirty="0"/>
          </a:p>
        </p:txBody>
      </p:sp>
    </p:spTree>
    <p:extLst>
      <p:ext uri="{BB962C8B-B14F-4D97-AF65-F5344CB8AC3E}">
        <p14:creationId xmlns:p14="http://schemas.microsoft.com/office/powerpoint/2010/main" xmlns="" val="2130898224"/>
      </p:ext>
    </p:extLst>
  </p:cSld>
  <p:clrMapOvr>
    <a:masterClrMapping/>
  </p:clrMapOvr>
  <p:transition spd="slow">
    <p:fade/>
  </p:transition>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Footer Placeholder 3"/>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5" name="Slide Number Placeholder 4"/>
          <p:cNvSpPr>
            <a:spLocks noGrp="1"/>
          </p:cNvSpPr>
          <p:nvPr>
            <p:ph type="sldNum" sz="quarter" idx="12"/>
          </p:nvPr>
        </p:nvSpPr>
        <p:spPr/>
        <p:txBody>
          <a:bodyPr/>
          <a:lstStyle>
            <a:lvl1pPr>
              <a:defRPr/>
            </a:lvl1pPr>
          </a:lstStyle>
          <a:p>
            <a:pPr>
              <a:defRPr/>
            </a:pPr>
            <a:fld id="{A2607EEC-A0ED-468E-ADF8-15CC7F28A5E5}" type="slidenum">
              <a:rPr lang="en-ZA"/>
              <a:pPr>
                <a:defRPr/>
              </a:pPr>
              <a:t>‹#›</a:t>
            </a:fld>
            <a:endParaRPr lang="en-ZA" dirty="0"/>
          </a:p>
        </p:txBody>
      </p:sp>
      <p:graphicFrame>
        <p:nvGraphicFramePr>
          <p:cNvPr id="6" name="Object 5" hidden="1"/>
          <p:cNvGraphicFramePr>
            <a:graphicFrameLocks noChangeAspect="1"/>
          </p:cNvGraphicFramePr>
          <p:nvPr userDrawn="1">
            <p:extLst>
              <p:ext uri="{D42A27DB-BD31-4B8C-83A1-F6EECF244321}">
                <p14:modId xmlns:p14="http://schemas.microsoft.com/office/powerpoint/2010/main" xmlns="" val="88547033"/>
              </p:ext>
            </p:extLst>
          </p:nvPr>
        </p:nvGraphicFramePr>
        <p:xfrm>
          <a:off x="1588" y="1588"/>
          <a:ext cx="1587" cy="1587"/>
        </p:xfrm>
        <a:graphic>
          <a:graphicData uri="http://schemas.openxmlformats.org/presentationml/2006/ole">
            <p:oleObj spid="_x0000_s99595" name="think-cell Slide" r:id="rId4" imgW="360" imgH="360" progId="">
              <p:embed/>
            </p:oleObj>
          </a:graphicData>
        </a:graphic>
      </p:graphicFrame>
      <p:sp>
        <p:nvSpPr>
          <p:cNvPr id="7" name="Slide Number"/>
          <p:cNvSpPr txBox="1">
            <a:spLocks/>
          </p:cNvSpPr>
          <p:nvPr userDrawn="1">
            <p:custDataLst>
              <p:tags r:id="rId2"/>
            </p:custDataLst>
          </p:nvPr>
        </p:nvSpPr>
        <p:spPr bwMode="auto">
          <a:xfrm>
            <a:off x="4493453" y="6647941"/>
            <a:ext cx="157094"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ctr"/>
            <a:fld id="{42C328C1-A84F-4A39-A664-DBA00541A8C6}" type="slidenum">
              <a:rPr lang="en-US" smtClean="0">
                <a:solidFill>
                  <a:srgbClr val="83725B"/>
                </a:solidFill>
                <a:cs typeface="Arial" pitchFamily="34" charset="0"/>
              </a:rPr>
              <a:pPr algn="ctr"/>
              <a:t>‹#›</a:t>
            </a:fld>
            <a:endParaRPr lang="en-US" dirty="0">
              <a:solidFill>
                <a:srgbClr val="83725B"/>
              </a:solidFill>
              <a:cs typeface="Arial" pitchFamily="34" charset="0"/>
            </a:endParaRPr>
          </a:p>
        </p:txBody>
      </p:sp>
    </p:spTree>
    <p:extLst>
      <p:ext uri="{BB962C8B-B14F-4D97-AF65-F5344CB8AC3E}">
        <p14:creationId xmlns:p14="http://schemas.microsoft.com/office/powerpoint/2010/main" xmlns="" val="1011545461"/>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4" name="Slide Number Placeholder 3"/>
          <p:cNvSpPr>
            <a:spLocks noGrp="1"/>
          </p:cNvSpPr>
          <p:nvPr>
            <p:ph type="sldNum" sz="quarter" idx="12"/>
          </p:nvPr>
        </p:nvSpPr>
        <p:spPr/>
        <p:txBody>
          <a:bodyPr/>
          <a:lstStyle>
            <a:lvl1pPr>
              <a:defRPr/>
            </a:lvl1pPr>
          </a:lstStyle>
          <a:p>
            <a:pPr>
              <a:defRPr/>
            </a:pPr>
            <a:fld id="{E0148F96-887E-4C04-8EB6-3A91172BC025}" type="slidenum">
              <a:rPr lang="en-ZA"/>
              <a:pPr>
                <a:defRPr/>
              </a:pPr>
              <a:t>‹#›</a:t>
            </a:fld>
            <a:endParaRPr lang="en-ZA" dirty="0"/>
          </a:p>
        </p:txBody>
      </p:sp>
    </p:spTree>
    <p:extLst>
      <p:ext uri="{BB962C8B-B14F-4D97-AF65-F5344CB8AC3E}">
        <p14:creationId xmlns:p14="http://schemas.microsoft.com/office/powerpoint/2010/main" xmlns="" val="677600247"/>
      </p:ext>
    </p:extLst>
  </p:cSld>
  <p:clrMapOvr>
    <a:masterClrMapping/>
  </p:clrMapOvr>
  <p:transition spd="slow">
    <p:fade/>
  </p:transition>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7" name="Slide Number Placeholder 6"/>
          <p:cNvSpPr>
            <a:spLocks noGrp="1"/>
          </p:cNvSpPr>
          <p:nvPr>
            <p:ph type="sldNum" sz="quarter" idx="12"/>
          </p:nvPr>
        </p:nvSpPr>
        <p:spPr/>
        <p:txBody>
          <a:bodyPr/>
          <a:lstStyle>
            <a:lvl1pPr>
              <a:defRPr/>
            </a:lvl1pPr>
          </a:lstStyle>
          <a:p>
            <a:pPr>
              <a:defRPr/>
            </a:pPr>
            <a:fld id="{7BA644AE-FD6C-4354-A28D-BC243C7847CB}" type="slidenum">
              <a:rPr lang="en-ZA"/>
              <a:pPr>
                <a:defRPr/>
              </a:pPr>
              <a:t>‹#›</a:t>
            </a:fld>
            <a:endParaRPr lang="en-ZA" dirty="0"/>
          </a:p>
        </p:txBody>
      </p:sp>
    </p:spTree>
    <p:extLst>
      <p:ext uri="{BB962C8B-B14F-4D97-AF65-F5344CB8AC3E}">
        <p14:creationId xmlns:p14="http://schemas.microsoft.com/office/powerpoint/2010/main" xmlns="" val="3985527531"/>
      </p:ext>
    </p:extLst>
  </p:cSld>
  <p:clrMapOvr>
    <a:masterClrMapping/>
  </p:clrMapOvr>
  <p:transition spd="slow">
    <p:fade/>
  </p:transition>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2" indent="0">
              <a:buNone/>
              <a:defRPr sz="2800"/>
            </a:lvl2pPr>
            <a:lvl3pPr marL="914303" indent="0">
              <a:buNone/>
              <a:defRPr sz="2400"/>
            </a:lvl3pPr>
            <a:lvl4pPr marL="1371455" indent="0">
              <a:buNone/>
              <a:defRPr sz="2000"/>
            </a:lvl4pPr>
            <a:lvl5pPr marL="1828606" indent="0">
              <a:buNone/>
              <a:defRPr sz="2000"/>
            </a:lvl5pPr>
            <a:lvl6pPr marL="2285758" indent="0">
              <a:buNone/>
              <a:defRPr sz="2000"/>
            </a:lvl6pPr>
            <a:lvl7pPr marL="2742909" indent="0">
              <a:buNone/>
              <a:defRPr sz="2000"/>
            </a:lvl7pPr>
            <a:lvl8pPr marL="3200061" indent="0">
              <a:buNone/>
              <a:defRPr sz="2000"/>
            </a:lvl8pPr>
            <a:lvl9pPr marL="3657212" indent="0">
              <a:buNone/>
              <a:defRPr sz="2000"/>
            </a:lvl9pPr>
          </a:lstStyle>
          <a:p>
            <a:pPr lvl="0"/>
            <a:r>
              <a:rPr lang="en-US" noProof="0" dirty="0" smtClean="0"/>
              <a:t>Click icon to add picture</a:t>
            </a:r>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7" name="Slide Number Placeholder 6"/>
          <p:cNvSpPr>
            <a:spLocks noGrp="1"/>
          </p:cNvSpPr>
          <p:nvPr>
            <p:ph type="sldNum" sz="quarter" idx="12"/>
          </p:nvPr>
        </p:nvSpPr>
        <p:spPr/>
        <p:txBody>
          <a:bodyPr/>
          <a:lstStyle>
            <a:lvl1pPr>
              <a:defRPr/>
            </a:lvl1pPr>
          </a:lstStyle>
          <a:p>
            <a:pPr>
              <a:defRPr/>
            </a:pPr>
            <a:fld id="{AB415B70-D017-4207-BE36-A35C6712554A}" type="slidenum">
              <a:rPr lang="en-ZA"/>
              <a:pPr>
                <a:defRPr/>
              </a:pPr>
              <a:t>‹#›</a:t>
            </a:fld>
            <a:endParaRPr lang="en-ZA" dirty="0"/>
          </a:p>
        </p:txBody>
      </p:sp>
    </p:spTree>
    <p:extLst>
      <p:ext uri="{BB962C8B-B14F-4D97-AF65-F5344CB8AC3E}">
        <p14:creationId xmlns:p14="http://schemas.microsoft.com/office/powerpoint/2010/main" xmlns="" val="3123627876"/>
      </p:ext>
    </p:extLst>
  </p:cSld>
  <p:clrMapOvr>
    <a:masterClrMapping/>
  </p:clrMapOvr>
  <p:transition spd="slow">
    <p:fade/>
  </p:transition>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52FD4E71-0C16-4E3D-82BE-35254DB99D23}" type="slidenum">
              <a:rPr lang="en-ZA"/>
              <a:pPr>
                <a:defRPr/>
              </a:pPr>
              <a:t>‹#›</a:t>
            </a:fld>
            <a:endParaRPr lang="en-ZA" dirty="0"/>
          </a:p>
        </p:txBody>
      </p:sp>
    </p:spTree>
    <p:extLst>
      <p:ext uri="{BB962C8B-B14F-4D97-AF65-F5344CB8AC3E}">
        <p14:creationId xmlns:p14="http://schemas.microsoft.com/office/powerpoint/2010/main" xmlns="" val="2573852617"/>
      </p:ext>
    </p:extLst>
  </p:cSld>
  <p:clrMapOvr>
    <a:masterClrMapping/>
  </p:clrMapOvr>
  <p:transition spd="slow">
    <p:fad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dirty="0"/>
          </a:p>
        </p:txBody>
      </p:sp>
    </p:spTree>
    <p:extLst>
      <p:ext uri="{BB962C8B-B14F-4D97-AF65-F5344CB8AC3E}">
        <p14:creationId xmlns:p14="http://schemas.microsoft.com/office/powerpoint/2010/main" xmlns="" val="1561037631"/>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6"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4"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6715B8AD-4558-4958-818B-BEAD96C3C15B}" type="slidenum">
              <a:rPr lang="en-ZA"/>
              <a:pPr>
                <a:defRPr/>
              </a:pPr>
              <a:t>‹#›</a:t>
            </a:fld>
            <a:endParaRPr lang="en-ZA" dirty="0"/>
          </a:p>
        </p:txBody>
      </p:sp>
    </p:spTree>
    <p:extLst>
      <p:ext uri="{BB962C8B-B14F-4D97-AF65-F5344CB8AC3E}">
        <p14:creationId xmlns:p14="http://schemas.microsoft.com/office/powerpoint/2010/main" xmlns="" val="4115258236"/>
      </p:ext>
    </p:extLst>
  </p:cSld>
  <p:clrMapOvr>
    <a:masterClrMapping/>
  </p:clrMapOvr>
  <p:transition spd="slow">
    <p:fade/>
  </p:transition>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Slide Number Placeholder 4"/>
          <p:cNvSpPr>
            <a:spLocks noGrp="1"/>
          </p:cNvSpPr>
          <p:nvPr>
            <p:ph type="sldNum" sz="quarter" idx="11"/>
          </p:nvPr>
        </p:nvSpPr>
        <p:spPr>
          <a:xfrm>
            <a:off x="3851276" y="6453188"/>
            <a:ext cx="1008063" cy="268287"/>
          </a:xfrm>
        </p:spPr>
        <p:txBody>
          <a:bodyPr/>
          <a:lstStyle>
            <a:lvl1pPr>
              <a:defRPr/>
            </a:lvl1pPr>
          </a:lstStyle>
          <a:p>
            <a:pPr>
              <a:defRPr/>
            </a:pPr>
            <a:fld id="{1DE1901A-5795-494A-8AC8-462401385D35}" type="slidenum">
              <a:rPr lang="en-ZA"/>
              <a:pPr>
                <a:defRPr/>
              </a:pPr>
              <a:t>‹#›</a:t>
            </a:fld>
            <a:endParaRPr lang="en-ZA" dirty="0"/>
          </a:p>
        </p:txBody>
      </p:sp>
    </p:spTree>
    <p:extLst>
      <p:ext uri="{BB962C8B-B14F-4D97-AF65-F5344CB8AC3E}">
        <p14:creationId xmlns:p14="http://schemas.microsoft.com/office/powerpoint/2010/main" xmlns="" val="454466913"/>
      </p:ext>
    </p:extLst>
  </p:cSld>
  <p:clrMapOvr>
    <a:masterClrMapping/>
  </p:clrMapOvr>
  <p:transition spd="slow">
    <p:fade/>
  </p:transition>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224036" y="163372"/>
            <a:ext cx="6870436" cy="653477"/>
          </a:xfrm>
        </p:spPr>
        <p:txBody>
          <a:bodyPr/>
          <a:lstStyle>
            <a:lvl1pPr>
              <a:defRPr sz="2400" b="0"/>
            </a:lvl1pPr>
          </a:lstStyle>
          <a:p>
            <a:r>
              <a:rPr lang="en-GB" dirty="0" smtClean="0"/>
              <a:t>Click to edit Master title style</a:t>
            </a:r>
            <a:endParaRPr lang="en-GB" dirty="0"/>
          </a:p>
        </p:txBody>
      </p:sp>
      <p:sp>
        <p:nvSpPr>
          <p:cNvPr id="4" name="Rectangle 39"/>
          <p:cNvSpPr>
            <a:spLocks noGrp="1" noChangeArrowheads="1"/>
          </p:cNvSpPr>
          <p:nvPr>
            <p:ph type="sldNum" sz="quarter" idx="11"/>
          </p:nvPr>
        </p:nvSpPr>
        <p:spPr>
          <a:xfrm>
            <a:off x="3924300" y="6453188"/>
            <a:ext cx="935038" cy="268287"/>
          </a:xfrm>
          <a:prstGeom prst="rect">
            <a:avLst/>
          </a:prstGeom>
        </p:spPr>
        <p:txBody>
          <a:bodyPr/>
          <a:lstStyle>
            <a:lvl1pPr>
              <a:defRPr/>
            </a:lvl1pPr>
          </a:lstStyle>
          <a:p>
            <a:pPr>
              <a:defRPr/>
            </a:pPr>
            <a:fld id="{A25FEBE5-1180-4DB5-A5B7-45ABAFC3EFF2}" type="slidenum">
              <a:rPr lang="en-GB" altLang="en-US" smtClean="0">
                <a:solidFill>
                  <a:srgbClr val="003896"/>
                </a:solidFill>
              </a:rPr>
              <a:pPr>
                <a:defRPr/>
              </a:pPr>
              <a:t>‹#›</a:t>
            </a:fld>
            <a:endParaRPr lang="en-GB" altLang="en-US" dirty="0">
              <a:solidFill>
                <a:srgbClr val="003896"/>
              </a:solidFill>
            </a:endParaRPr>
          </a:p>
        </p:txBody>
      </p:sp>
    </p:spTree>
    <p:extLst>
      <p:ext uri="{BB962C8B-B14F-4D97-AF65-F5344CB8AC3E}">
        <p14:creationId xmlns:p14="http://schemas.microsoft.com/office/powerpoint/2010/main" xmlns="" val="2768303367"/>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5" y="3176"/>
            <a:ext cx="91503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5" name="Rectangle 3"/>
          <p:cNvSpPr>
            <a:spLocks noGrp="1" noChangeArrowheads="1"/>
          </p:cNvSpPr>
          <p:nvPr>
            <p:ph type="ctrTitle"/>
          </p:nvPr>
        </p:nvSpPr>
        <p:spPr>
          <a:xfrm>
            <a:off x="3059114" y="3271839"/>
            <a:ext cx="5545137" cy="676275"/>
          </a:xfrm>
        </p:spPr>
        <p:txBody>
          <a:bodyPr anchor="b"/>
          <a:lstStyle>
            <a:lvl1pPr>
              <a:defRPr>
                <a:solidFill>
                  <a:srgbClr val="003896"/>
                </a:solidFill>
              </a:defRPr>
            </a:lvl1pPr>
          </a:lstStyle>
          <a:p>
            <a:pPr lvl="0"/>
            <a:r>
              <a:rPr lang="en-US" noProof="0" smtClean="0"/>
              <a:t>Click to edit Master title style</a:t>
            </a:r>
            <a:endParaRPr lang="en-ZA" noProof="0" smtClean="0"/>
          </a:p>
        </p:txBody>
      </p:sp>
      <p:sp>
        <p:nvSpPr>
          <p:cNvPr id="3076" name="Rectangle 4"/>
          <p:cNvSpPr>
            <a:spLocks noGrp="1" noChangeArrowheads="1"/>
          </p:cNvSpPr>
          <p:nvPr>
            <p:ph type="subTitle" idx="1"/>
          </p:nvPr>
        </p:nvSpPr>
        <p:spPr>
          <a:xfrm>
            <a:off x="3059114" y="4092575"/>
            <a:ext cx="5545137" cy="2220913"/>
          </a:xfrm>
        </p:spPr>
        <p:txBody>
          <a:bodyPr/>
          <a:lstStyle>
            <a:lvl1pPr marL="0" indent="0">
              <a:buFontTx/>
              <a:buNone/>
              <a:defRPr sz="1800">
                <a:solidFill>
                  <a:srgbClr val="83725B"/>
                </a:solidFill>
              </a:defRPr>
            </a:lvl1pPr>
          </a:lstStyle>
          <a:p>
            <a:pPr lvl="0"/>
            <a:r>
              <a:rPr lang="en-US" noProof="0" smtClean="0"/>
              <a:t>Click to edit Master subtitle style</a:t>
            </a:r>
            <a:endParaRPr lang="en-ZA" noProof="0" smtClean="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5" y="3190"/>
            <a:ext cx="91503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Object 5" hidden="1"/>
          <p:cNvGraphicFramePr>
            <a:graphicFrameLocks/>
          </p:cNvGraphicFramePr>
          <p:nvPr userDrawn="1">
            <p:extLst/>
          </p:nvPr>
        </p:nvGraphicFramePr>
        <p:xfrm>
          <a:off x="0" y="0"/>
          <a:ext cx="158750" cy="170089"/>
        </p:xfrm>
        <a:graphic>
          <a:graphicData uri="http://schemas.openxmlformats.org/presentationml/2006/ole">
            <p:oleObj spid="_x0000_s101643" name="think-cell Slide" r:id="rId4" imgW="360" imgH="360" progId="">
              <p:embed/>
            </p:oleObj>
          </a:graphicData>
        </a:graphic>
      </p:graphicFrame>
      <p:pic>
        <p:nvPicPr>
          <p:cNvPr id="7" name="Picture 73"/>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8288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Oval 118"/>
          <p:cNvSpPr>
            <a:spLocks noChangeArrowheads="1"/>
          </p:cNvSpPr>
          <p:nvPr userDrawn="1"/>
        </p:nvSpPr>
        <p:spPr bwMode="ltGray">
          <a:xfrm>
            <a:off x="1004888" y="706438"/>
            <a:ext cx="1111250" cy="1112837"/>
          </a:xfrm>
          <a:prstGeom prst="ellipse">
            <a:avLst/>
          </a:prstGeom>
          <a:blipFill dpi="0" rotWithShape="1">
            <a:blip r:embed="rId6"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sz="600" kern="0" dirty="0">
              <a:solidFill>
                <a:srgbClr val="003896"/>
              </a:solidFill>
            </a:endParaRPr>
          </a:p>
        </p:txBody>
      </p:sp>
      <p:grpSp>
        <p:nvGrpSpPr>
          <p:cNvPr id="9" name="McK Title Elements" hidden="1"/>
          <p:cNvGrpSpPr>
            <a:grpSpLocks/>
          </p:cNvGrpSpPr>
          <p:nvPr userDrawn="1"/>
        </p:nvGrpSpPr>
        <p:grpSpPr bwMode="auto">
          <a:xfrm>
            <a:off x="3059112" y="5245178"/>
            <a:ext cx="5185548" cy="484304"/>
            <a:chOff x="1663" y="3109"/>
            <a:chExt cx="3109" cy="299"/>
          </a:xfrm>
        </p:grpSpPr>
        <p:sp>
          <p:nvSpPr>
            <p:cNvPr id="10"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3896"/>
                  </a:solidFill>
                  <a:latin typeface="Arial"/>
                  <a:cs typeface="Arial" pitchFamily="34" charset="0"/>
                </a:rPr>
                <a:t>Document type</a:t>
              </a:r>
            </a:p>
          </p:txBody>
        </p:sp>
        <p:sp>
          <p:nvSpPr>
            <p:cNvPr id="11"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3896"/>
                  </a:solidFill>
                  <a:latin typeface="Arial"/>
                  <a:cs typeface="Arial" pitchFamily="34" charset="0"/>
                </a:rPr>
                <a:t>Date</a:t>
              </a:r>
            </a:p>
          </p:txBody>
        </p:sp>
      </p:grpSp>
      <p:sp>
        <p:nvSpPr>
          <p:cNvPr id="12" name="Rectangle 1026"/>
          <p:cNvSpPr>
            <a:spLocks noGrp="1" noChangeArrowheads="1"/>
          </p:cNvSpPr>
          <p:nvPr>
            <p:ph type="ctrTitle"/>
          </p:nvPr>
        </p:nvSpPr>
        <p:spPr bwMode="auto">
          <a:xfrm>
            <a:off x="3059112" y="2017394"/>
            <a:ext cx="584358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 name="Rectangle 1027"/>
          <p:cNvSpPr>
            <a:spLocks noGrp="1" noChangeArrowheads="1"/>
          </p:cNvSpPr>
          <p:nvPr>
            <p:ph type="subTitle" idx="1"/>
          </p:nvPr>
        </p:nvSpPr>
        <p:spPr bwMode="auto">
          <a:xfrm>
            <a:off x="3059112" y="3739008"/>
            <a:ext cx="5843587" cy="276999"/>
          </a:xfrm>
          <a:prstGeom prst="rect">
            <a:avLst/>
          </a:prstGeom>
        </p:spPr>
        <p:txBody>
          <a:bodyPr>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14" name="Picture 69"/>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6800850" y="319088"/>
            <a:ext cx="2141537" cy="54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11860645"/>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endParaRPr lang="en-ZA"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fld id="{ECAC91BF-B595-4254-AF68-FE2B1F1C78B5}" type="slidenum">
              <a:rPr lang="en-ZA" smtClean="0"/>
              <a:pPr/>
              <a:t>‹#›</a:t>
            </a:fld>
            <a:endParaRPr lang="en-ZA" dirty="0"/>
          </a:p>
        </p:txBody>
      </p:sp>
      <p:graphicFrame>
        <p:nvGraphicFramePr>
          <p:cNvPr id="7" name="Object 6" hidden="1"/>
          <p:cNvGraphicFramePr>
            <a:graphicFrameLocks noChangeAspect="1"/>
          </p:cNvGraphicFramePr>
          <p:nvPr userDrawn="1">
            <p:extLst>
              <p:ext uri="{D42A27DB-BD31-4B8C-83A1-F6EECF244321}">
                <p14:modId xmlns:p14="http://schemas.microsoft.com/office/powerpoint/2010/main" xmlns="" val="1988254867"/>
              </p:ext>
            </p:extLst>
          </p:nvPr>
        </p:nvGraphicFramePr>
        <p:xfrm>
          <a:off x="1588" y="1588"/>
          <a:ext cx="1587" cy="1587"/>
        </p:xfrm>
        <a:graphic>
          <a:graphicData uri="http://schemas.openxmlformats.org/presentationml/2006/ole">
            <p:oleObj spid="_x0000_s102667" name="think-cell Slide" r:id="rId3" imgW="360" imgH="360" progId="">
              <p:embed/>
            </p:oleObj>
          </a:graphicData>
        </a:graphic>
      </p:graphicFrame>
    </p:spTree>
    <p:extLst>
      <p:ext uri="{BB962C8B-B14F-4D97-AF65-F5344CB8AC3E}">
        <p14:creationId xmlns:p14="http://schemas.microsoft.com/office/powerpoint/2010/main" xmlns="" val="570279529"/>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2" indent="0">
              <a:buNone/>
              <a:defRPr sz="1800"/>
            </a:lvl2pPr>
            <a:lvl3pPr marL="914303" indent="0">
              <a:buNone/>
              <a:defRPr sz="1600"/>
            </a:lvl3pPr>
            <a:lvl4pPr marL="1371455" indent="0">
              <a:buNone/>
              <a:defRPr sz="1400"/>
            </a:lvl4pPr>
            <a:lvl5pPr marL="1828606" indent="0">
              <a:buNone/>
              <a:defRPr sz="1400"/>
            </a:lvl5pPr>
            <a:lvl6pPr marL="2285758" indent="0">
              <a:buNone/>
              <a:defRPr sz="1400"/>
            </a:lvl6pPr>
            <a:lvl7pPr marL="2742909" indent="0">
              <a:buNone/>
              <a:defRPr sz="1400"/>
            </a:lvl7pPr>
            <a:lvl8pPr marL="3200061" indent="0">
              <a:buNone/>
              <a:defRPr sz="1400"/>
            </a:lvl8pPr>
            <a:lvl9pPr marL="3657212"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78AB4095-EEFA-46AF-BC6B-98C1269B5472}" type="slidenum">
              <a:rPr lang="en-ZA"/>
              <a:pPr>
                <a:defRPr/>
              </a:pPr>
              <a:t>‹#›</a:t>
            </a:fld>
            <a:endParaRPr lang="en-ZA" dirty="0"/>
          </a:p>
        </p:txBody>
      </p:sp>
    </p:spTree>
    <p:extLst>
      <p:ext uri="{BB962C8B-B14F-4D97-AF65-F5344CB8AC3E}">
        <p14:creationId xmlns:p14="http://schemas.microsoft.com/office/powerpoint/2010/main" xmlns="" val="1238352022"/>
      </p:ext>
    </p:extLst>
  </p:cSld>
  <p:clrMapOvr>
    <a:masterClrMapping/>
  </p:clrMapOvr>
  <p:transition spd="slow">
    <p:fade/>
  </p:transition>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4" y="1436689"/>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9"/>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7" name="Slide Number Placeholder 6"/>
          <p:cNvSpPr>
            <a:spLocks noGrp="1"/>
          </p:cNvSpPr>
          <p:nvPr>
            <p:ph type="sldNum" sz="quarter" idx="12"/>
          </p:nvPr>
        </p:nvSpPr>
        <p:spPr/>
        <p:txBody>
          <a:bodyPr/>
          <a:lstStyle>
            <a:lvl1pPr>
              <a:defRPr/>
            </a:lvl1pPr>
          </a:lstStyle>
          <a:p>
            <a:pPr>
              <a:defRPr/>
            </a:pPr>
            <a:fld id="{51A9F7F9-0A64-439D-BDE5-981E9CB70AC1}" type="slidenum">
              <a:rPr lang="en-ZA"/>
              <a:pPr>
                <a:defRPr/>
              </a:pPr>
              <a:t>‹#›</a:t>
            </a:fld>
            <a:endParaRPr lang="en-ZA" dirty="0"/>
          </a:p>
        </p:txBody>
      </p:sp>
    </p:spTree>
    <p:extLst>
      <p:ext uri="{BB962C8B-B14F-4D97-AF65-F5344CB8AC3E}">
        <p14:creationId xmlns:p14="http://schemas.microsoft.com/office/powerpoint/2010/main" xmlns="" val="414795613"/>
      </p:ext>
    </p:extLst>
  </p:cSld>
  <p:clrMapOvr>
    <a:masterClrMapping/>
  </p:clrMapOvr>
  <p:transition spd="slow">
    <p:fade/>
  </p:transition>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dirty="0"/>
          </a:p>
        </p:txBody>
      </p:sp>
      <p:sp>
        <p:nvSpPr>
          <p:cNvPr id="8" name="Footer Placeholder 7"/>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9" name="Slide Number Placeholder 8"/>
          <p:cNvSpPr>
            <a:spLocks noGrp="1"/>
          </p:cNvSpPr>
          <p:nvPr>
            <p:ph type="sldNum" sz="quarter" idx="12"/>
          </p:nvPr>
        </p:nvSpPr>
        <p:spPr/>
        <p:txBody>
          <a:bodyPr/>
          <a:lstStyle>
            <a:lvl1pPr>
              <a:defRPr/>
            </a:lvl1pPr>
          </a:lstStyle>
          <a:p>
            <a:pPr>
              <a:defRPr/>
            </a:pPr>
            <a:fld id="{3D516906-6D15-4023-97D0-5DBC51836867}" type="slidenum">
              <a:rPr lang="en-ZA"/>
              <a:pPr>
                <a:defRPr/>
              </a:pPr>
              <a:t>‹#›</a:t>
            </a:fld>
            <a:endParaRPr lang="en-ZA" dirty="0"/>
          </a:p>
        </p:txBody>
      </p:sp>
    </p:spTree>
    <p:extLst>
      <p:ext uri="{BB962C8B-B14F-4D97-AF65-F5344CB8AC3E}">
        <p14:creationId xmlns:p14="http://schemas.microsoft.com/office/powerpoint/2010/main" xmlns="" val="3043117662"/>
      </p:ext>
    </p:extLst>
  </p:cSld>
  <p:clrMapOvr>
    <a:masterClrMapping/>
  </p:clrMapOvr>
  <p:transition spd="slow">
    <p:fade/>
  </p:transition>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Footer Placeholder 3"/>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5" name="Slide Number Placeholder 4"/>
          <p:cNvSpPr>
            <a:spLocks noGrp="1"/>
          </p:cNvSpPr>
          <p:nvPr>
            <p:ph type="sldNum" sz="quarter" idx="12"/>
          </p:nvPr>
        </p:nvSpPr>
        <p:spPr/>
        <p:txBody>
          <a:bodyPr/>
          <a:lstStyle>
            <a:lvl1pPr>
              <a:defRPr/>
            </a:lvl1pPr>
          </a:lstStyle>
          <a:p>
            <a:pPr>
              <a:defRPr/>
            </a:pPr>
            <a:fld id="{A2607EEC-A0ED-468E-ADF8-15CC7F28A5E5}" type="slidenum">
              <a:rPr lang="en-ZA"/>
              <a:pPr>
                <a:defRPr/>
              </a:pPr>
              <a:t>‹#›</a:t>
            </a:fld>
            <a:endParaRPr lang="en-ZA" dirty="0"/>
          </a:p>
        </p:txBody>
      </p:sp>
      <p:graphicFrame>
        <p:nvGraphicFramePr>
          <p:cNvPr id="6" name="Object 5" hidden="1"/>
          <p:cNvGraphicFramePr>
            <a:graphicFrameLocks noChangeAspect="1"/>
          </p:cNvGraphicFramePr>
          <p:nvPr userDrawn="1">
            <p:extLst>
              <p:ext uri="{D42A27DB-BD31-4B8C-83A1-F6EECF244321}">
                <p14:modId xmlns:p14="http://schemas.microsoft.com/office/powerpoint/2010/main" xmlns="" val="2754465449"/>
              </p:ext>
            </p:extLst>
          </p:nvPr>
        </p:nvGraphicFramePr>
        <p:xfrm>
          <a:off x="1588" y="1588"/>
          <a:ext cx="1587" cy="1587"/>
        </p:xfrm>
        <a:graphic>
          <a:graphicData uri="http://schemas.openxmlformats.org/presentationml/2006/ole">
            <p:oleObj spid="_x0000_s103691" name="think-cell Slide" r:id="rId4" imgW="360" imgH="360" progId="">
              <p:embed/>
            </p:oleObj>
          </a:graphicData>
        </a:graphic>
      </p:graphicFrame>
      <p:sp>
        <p:nvSpPr>
          <p:cNvPr id="7" name="Slide Number"/>
          <p:cNvSpPr txBox="1">
            <a:spLocks/>
          </p:cNvSpPr>
          <p:nvPr userDrawn="1">
            <p:custDataLst>
              <p:tags r:id="rId2"/>
            </p:custDataLst>
          </p:nvPr>
        </p:nvSpPr>
        <p:spPr bwMode="auto">
          <a:xfrm>
            <a:off x="4493453" y="6647941"/>
            <a:ext cx="157094"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ctr"/>
            <a:fld id="{42C328C1-A84F-4A39-A664-DBA00541A8C6}" type="slidenum">
              <a:rPr lang="en-US" smtClean="0">
                <a:solidFill>
                  <a:srgbClr val="83725B"/>
                </a:solidFill>
                <a:cs typeface="Arial" pitchFamily="34" charset="0"/>
              </a:rPr>
              <a:pPr algn="ctr"/>
              <a:t>‹#›</a:t>
            </a:fld>
            <a:endParaRPr lang="en-US" dirty="0">
              <a:solidFill>
                <a:srgbClr val="83725B"/>
              </a:solidFill>
              <a:cs typeface="Arial" pitchFamily="34" charset="0"/>
            </a:endParaRPr>
          </a:p>
        </p:txBody>
      </p:sp>
    </p:spTree>
    <p:extLst>
      <p:ext uri="{BB962C8B-B14F-4D97-AF65-F5344CB8AC3E}">
        <p14:creationId xmlns:p14="http://schemas.microsoft.com/office/powerpoint/2010/main" xmlns="" val="2450674342"/>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3132139" y="6453188"/>
            <a:ext cx="2879725" cy="268287"/>
          </a:xfrm>
          <a:prstGeom prst="rect">
            <a:avLst/>
          </a:prstGeom>
        </p:spPr>
        <p:txBody>
          <a:bodyPr lIns="91430" tIns="45716" rIns="91430" bIns="45716"/>
          <a:lstStyle>
            <a:lvl1pPr>
              <a:defRPr/>
            </a:lvl1pPr>
          </a:lstStyle>
          <a:p>
            <a:pPr defTabSz="914303">
              <a:defRPr/>
            </a:pPr>
            <a:endParaRPr lang="en-ZA" dirty="0">
              <a:solidFill>
                <a:srgbClr val="003896"/>
              </a:solidFill>
              <a:latin typeface="Arial"/>
            </a:endParaRPr>
          </a:p>
        </p:txBody>
      </p:sp>
      <p:sp>
        <p:nvSpPr>
          <p:cNvPr id="4" name="Slide Number Placeholder 3"/>
          <p:cNvSpPr>
            <a:spLocks noGrp="1"/>
          </p:cNvSpPr>
          <p:nvPr>
            <p:ph type="sldNum" sz="quarter" idx="12"/>
          </p:nvPr>
        </p:nvSpPr>
        <p:spPr/>
        <p:txBody>
          <a:bodyPr/>
          <a:lstStyle>
            <a:lvl1pPr>
              <a:defRPr/>
            </a:lvl1pPr>
          </a:lstStyle>
          <a:p>
            <a:pPr>
              <a:defRPr/>
            </a:pPr>
            <a:fld id="{E0148F96-887E-4C04-8EB6-3A91172BC025}" type="slidenum">
              <a:rPr lang="en-ZA"/>
              <a:pPr>
                <a:defRPr/>
              </a:pPr>
              <a:t>‹#›</a:t>
            </a:fld>
            <a:endParaRPr lang="en-ZA" dirty="0"/>
          </a:p>
        </p:txBody>
      </p:sp>
    </p:spTree>
    <p:extLst>
      <p:ext uri="{BB962C8B-B14F-4D97-AF65-F5344CB8AC3E}">
        <p14:creationId xmlns:p14="http://schemas.microsoft.com/office/powerpoint/2010/main" xmlns="" val="1256323378"/>
      </p:ext>
    </p:extLst>
  </p:cSld>
  <p:clrMapOvr>
    <a:masterClrMapping/>
  </p:clrMapOvr>
  <p:transition spd="slow">
    <p:fade/>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oleObject" Target="../embeddings/oleObject34.bin"/><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tags" Target="../tags/tag74.xml"/><Relationship Id="rId2" Type="http://schemas.openxmlformats.org/officeDocument/2006/relationships/slideLayout" Target="../slideLayouts/slideLayout107.xml"/><Relationship Id="rId16" Type="http://schemas.openxmlformats.org/officeDocument/2006/relationships/vmlDrawing" Target="../drawings/vmlDrawing34.vml"/><Relationship Id="rId20" Type="http://schemas.openxmlformats.org/officeDocument/2006/relationships/image" Target="../media/image2.jpe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theme" Target="../theme/theme10.xml"/><Relationship Id="rId10" Type="http://schemas.openxmlformats.org/officeDocument/2006/relationships/slideLayout" Target="../slideLayouts/slideLayout115.xml"/><Relationship Id="rId19" Type="http://schemas.openxmlformats.org/officeDocument/2006/relationships/image" Target="../media/image1.jpeg"/><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image" Target="../media/image2.jpeg"/><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image" Target="../media/image1.jpe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oleObject" Target="../embeddings/oleObject36.bin"/><Relationship Id="rId2" Type="http://schemas.openxmlformats.org/officeDocument/2006/relationships/slideLayout" Target="../slideLayouts/slideLayout133.xml"/><Relationship Id="rId16" Type="http://schemas.openxmlformats.org/officeDocument/2006/relationships/tags" Target="../tags/tag101.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vmlDrawing" Target="../drawings/vmlDrawing36.vml"/><Relationship Id="rId10" Type="http://schemas.openxmlformats.org/officeDocument/2006/relationships/slideLayout" Target="../slideLayouts/slideLayout141.xml"/><Relationship Id="rId19" Type="http://schemas.openxmlformats.org/officeDocument/2006/relationships/image" Target="../media/image2.jpeg"/><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tags" Target="../tags/tag114.xml"/><Relationship Id="rId26" Type="http://schemas.openxmlformats.org/officeDocument/2006/relationships/image" Target="../media/image27.jpeg"/><Relationship Id="rId3" Type="http://schemas.openxmlformats.org/officeDocument/2006/relationships/slideLayout" Target="../slideLayouts/slideLayout147.xml"/><Relationship Id="rId21" Type="http://schemas.openxmlformats.org/officeDocument/2006/relationships/tags" Target="../tags/tag117.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tags" Target="../tags/tag113.xml"/><Relationship Id="rId25" Type="http://schemas.openxmlformats.org/officeDocument/2006/relationships/image" Target="../media/image26.jpeg"/><Relationship Id="rId2" Type="http://schemas.openxmlformats.org/officeDocument/2006/relationships/slideLayout" Target="../slideLayouts/slideLayout146.xml"/><Relationship Id="rId16" Type="http://schemas.openxmlformats.org/officeDocument/2006/relationships/tags" Target="../tags/tag112.xml"/><Relationship Id="rId20" Type="http://schemas.openxmlformats.org/officeDocument/2006/relationships/tags" Target="../tags/tag116.xml"/><Relationship Id="rId1" Type="http://schemas.openxmlformats.org/officeDocument/2006/relationships/slideLayout" Target="../slideLayouts/slideLayout145.xml"/><Relationship Id="rId6" Type="http://schemas.openxmlformats.org/officeDocument/2006/relationships/tags" Target="../tags/tag102.xml"/><Relationship Id="rId11" Type="http://schemas.openxmlformats.org/officeDocument/2006/relationships/tags" Target="../tags/tag107.xml"/><Relationship Id="rId24" Type="http://schemas.openxmlformats.org/officeDocument/2006/relationships/oleObject" Target="../embeddings/oleObject37.bin"/><Relationship Id="rId5" Type="http://schemas.openxmlformats.org/officeDocument/2006/relationships/vmlDrawing" Target="../drawings/vmlDrawing37.vml"/><Relationship Id="rId15" Type="http://schemas.openxmlformats.org/officeDocument/2006/relationships/tags" Target="../tags/tag111.xml"/><Relationship Id="rId23" Type="http://schemas.openxmlformats.org/officeDocument/2006/relationships/tags" Target="../tags/tag119.xml"/><Relationship Id="rId10" Type="http://schemas.openxmlformats.org/officeDocument/2006/relationships/tags" Target="../tags/tag106.xml"/><Relationship Id="rId19" Type="http://schemas.openxmlformats.org/officeDocument/2006/relationships/tags" Target="../tags/tag115.xml"/><Relationship Id="rId4" Type="http://schemas.openxmlformats.org/officeDocument/2006/relationships/theme" Target="../theme/theme13.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tags" Target="../tags/tag118.xml"/><Relationship Id="rId27" Type="http://schemas.openxmlformats.org/officeDocument/2006/relationships/oleObject" Target="../embeddings/oleObject38.bin"/></Relationships>
</file>

<file path=ppt/slideMasters/_rels/slideMaster14.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tags" Target="../tags/tag127.xml"/><Relationship Id="rId18" Type="http://schemas.openxmlformats.org/officeDocument/2006/relationships/tags" Target="../tags/tag132.xml"/><Relationship Id="rId26" Type="http://schemas.openxmlformats.org/officeDocument/2006/relationships/image" Target="../media/image27.jpeg"/><Relationship Id="rId3" Type="http://schemas.openxmlformats.org/officeDocument/2006/relationships/slideLayout" Target="../slideLayouts/slideLayout150.xml"/><Relationship Id="rId21" Type="http://schemas.openxmlformats.org/officeDocument/2006/relationships/tags" Target="../tags/tag135.xml"/><Relationship Id="rId7" Type="http://schemas.openxmlformats.org/officeDocument/2006/relationships/tags" Target="../tags/tag121.xml"/><Relationship Id="rId12" Type="http://schemas.openxmlformats.org/officeDocument/2006/relationships/tags" Target="../tags/tag126.xml"/><Relationship Id="rId17" Type="http://schemas.openxmlformats.org/officeDocument/2006/relationships/tags" Target="../tags/tag131.xml"/><Relationship Id="rId25" Type="http://schemas.openxmlformats.org/officeDocument/2006/relationships/image" Target="../media/image26.jpeg"/><Relationship Id="rId2" Type="http://schemas.openxmlformats.org/officeDocument/2006/relationships/slideLayout" Target="../slideLayouts/slideLayout149.xml"/><Relationship Id="rId16" Type="http://schemas.openxmlformats.org/officeDocument/2006/relationships/tags" Target="../tags/tag130.xml"/><Relationship Id="rId20" Type="http://schemas.openxmlformats.org/officeDocument/2006/relationships/tags" Target="../tags/tag134.xml"/><Relationship Id="rId1" Type="http://schemas.openxmlformats.org/officeDocument/2006/relationships/slideLayout" Target="../slideLayouts/slideLayout148.xml"/><Relationship Id="rId6" Type="http://schemas.openxmlformats.org/officeDocument/2006/relationships/tags" Target="../tags/tag120.xml"/><Relationship Id="rId11" Type="http://schemas.openxmlformats.org/officeDocument/2006/relationships/tags" Target="../tags/tag125.xml"/><Relationship Id="rId24" Type="http://schemas.openxmlformats.org/officeDocument/2006/relationships/oleObject" Target="../embeddings/oleObject42.bin"/><Relationship Id="rId5" Type="http://schemas.openxmlformats.org/officeDocument/2006/relationships/vmlDrawing" Target="../drawings/vmlDrawing41.vml"/><Relationship Id="rId15" Type="http://schemas.openxmlformats.org/officeDocument/2006/relationships/tags" Target="../tags/tag129.xml"/><Relationship Id="rId23" Type="http://schemas.openxmlformats.org/officeDocument/2006/relationships/tags" Target="../tags/tag137.xml"/><Relationship Id="rId10" Type="http://schemas.openxmlformats.org/officeDocument/2006/relationships/tags" Target="../tags/tag124.xml"/><Relationship Id="rId19" Type="http://schemas.openxmlformats.org/officeDocument/2006/relationships/tags" Target="../tags/tag133.xml"/><Relationship Id="rId4" Type="http://schemas.openxmlformats.org/officeDocument/2006/relationships/theme" Target="../theme/theme14.xml"/><Relationship Id="rId9" Type="http://schemas.openxmlformats.org/officeDocument/2006/relationships/tags" Target="../tags/tag123.xml"/><Relationship Id="rId14" Type="http://schemas.openxmlformats.org/officeDocument/2006/relationships/tags" Target="../tags/tag128.xml"/><Relationship Id="rId22" Type="http://schemas.openxmlformats.org/officeDocument/2006/relationships/tags" Target="../tags/tag136.xml"/><Relationship Id="rId27" Type="http://schemas.openxmlformats.org/officeDocument/2006/relationships/oleObject" Target="../embeddings/oleObject43.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oleObject" Target="../embeddings/oleObject2.bin"/><Relationship Id="rId3" Type="http://schemas.openxmlformats.org/officeDocument/2006/relationships/slideLayout" Target="../slideLayouts/slideLayout16.xml"/><Relationship Id="rId21" Type="http://schemas.openxmlformats.org/officeDocument/2006/relationships/tags" Target="../tags/tag40.xml"/><Relationship Id="rId7" Type="http://schemas.openxmlformats.org/officeDocument/2006/relationships/vmlDrawing" Target="../drawings/vmlDrawing2.v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tags" Target="../tags/tag44.xml"/><Relationship Id="rId2" Type="http://schemas.openxmlformats.org/officeDocument/2006/relationships/slideLayout" Target="../slideLayouts/slideLayout15.xml"/><Relationship Id="rId16" Type="http://schemas.openxmlformats.org/officeDocument/2006/relationships/tags" Target="../tags/tag35.xml"/><Relationship Id="rId20" Type="http://schemas.openxmlformats.org/officeDocument/2006/relationships/tags" Target="../tags/tag39.xml"/><Relationship Id="rId1" Type="http://schemas.openxmlformats.org/officeDocument/2006/relationships/slideLayout" Target="../slideLayouts/slideLayout14.xml"/><Relationship Id="rId6" Type="http://schemas.openxmlformats.org/officeDocument/2006/relationships/theme" Target="../theme/theme2.xml"/><Relationship Id="rId11" Type="http://schemas.openxmlformats.org/officeDocument/2006/relationships/tags" Target="../tags/tag30.xml"/><Relationship Id="rId24" Type="http://schemas.openxmlformats.org/officeDocument/2006/relationships/tags" Target="../tags/tag43.xml"/><Relationship Id="rId5" Type="http://schemas.openxmlformats.org/officeDocument/2006/relationships/slideLayout" Target="../slideLayouts/slideLayout18.xml"/><Relationship Id="rId15" Type="http://schemas.openxmlformats.org/officeDocument/2006/relationships/tags" Target="../tags/tag34.xml"/><Relationship Id="rId23" Type="http://schemas.openxmlformats.org/officeDocument/2006/relationships/tags" Target="../tags/tag42.xml"/><Relationship Id="rId28" Type="http://schemas.openxmlformats.org/officeDocument/2006/relationships/image" Target="../media/image13.jpeg"/><Relationship Id="rId10" Type="http://schemas.openxmlformats.org/officeDocument/2006/relationships/tags" Target="../tags/tag29.xml"/><Relationship Id="rId19" Type="http://schemas.openxmlformats.org/officeDocument/2006/relationships/tags" Target="../tags/tag38.xml"/><Relationship Id="rId4" Type="http://schemas.openxmlformats.org/officeDocument/2006/relationships/slideLayout" Target="../slideLayouts/slideLayout17.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 Id="rId27" Type="http://schemas.openxmlformats.org/officeDocument/2006/relationships/image" Target="../media/image1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18" Type="http://schemas.openxmlformats.org/officeDocument/2006/relationships/oleObject" Target="../embeddings/oleObject6.bin"/><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ags" Target="../tags/tag48.xml"/><Relationship Id="rId2" Type="http://schemas.openxmlformats.org/officeDocument/2006/relationships/slideLayout" Target="../slideLayouts/slideLayout20.xml"/><Relationship Id="rId16" Type="http://schemas.openxmlformats.org/officeDocument/2006/relationships/tags" Target="../tags/tag47.xml"/><Relationship Id="rId20" Type="http://schemas.openxmlformats.org/officeDocument/2006/relationships/image" Target="../media/image2.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ags" Target="../tags/tag46.xml"/><Relationship Id="rId10" Type="http://schemas.openxmlformats.org/officeDocument/2006/relationships/slideLayout" Target="../slideLayouts/slideLayout28.xml"/><Relationship Id="rId19" Type="http://schemas.openxmlformats.org/officeDocument/2006/relationships/image" Target="../media/image23.jpe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vmlDrawing" Target="../drawings/vmlDrawing6.v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4.xml"/><Relationship Id="rId18" Type="http://schemas.openxmlformats.org/officeDocument/2006/relationships/oleObject" Target="../embeddings/oleObject10.bin"/><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ags" Target="../tags/tag52.xml"/><Relationship Id="rId2" Type="http://schemas.openxmlformats.org/officeDocument/2006/relationships/slideLayout" Target="../slideLayouts/slideLayout32.xml"/><Relationship Id="rId16" Type="http://schemas.openxmlformats.org/officeDocument/2006/relationships/tags" Target="../tags/tag51.xml"/><Relationship Id="rId20" Type="http://schemas.openxmlformats.org/officeDocument/2006/relationships/image" Target="../media/image2.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ags" Target="../tags/tag50.xml"/><Relationship Id="rId10" Type="http://schemas.openxmlformats.org/officeDocument/2006/relationships/slideLayout" Target="../slideLayouts/slideLayout40.xml"/><Relationship Id="rId19" Type="http://schemas.openxmlformats.org/officeDocument/2006/relationships/image" Target="../media/image23.jpe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vmlDrawing" Target="../drawings/vmlDrawing10.v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5.xml"/><Relationship Id="rId18" Type="http://schemas.openxmlformats.org/officeDocument/2006/relationships/oleObject" Target="../embeddings/oleObject14.bin"/><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ags" Target="../tags/tag56.xml"/><Relationship Id="rId2" Type="http://schemas.openxmlformats.org/officeDocument/2006/relationships/slideLayout" Target="../slideLayouts/slideLayout44.xml"/><Relationship Id="rId16" Type="http://schemas.openxmlformats.org/officeDocument/2006/relationships/tags" Target="../tags/tag55.xml"/><Relationship Id="rId20" Type="http://schemas.openxmlformats.org/officeDocument/2006/relationships/image" Target="../media/image2.jpe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ags" Target="../tags/tag54.xml"/><Relationship Id="rId10" Type="http://schemas.openxmlformats.org/officeDocument/2006/relationships/slideLayout" Target="../slideLayouts/slideLayout52.xml"/><Relationship Id="rId19" Type="http://schemas.openxmlformats.org/officeDocument/2006/relationships/image" Target="../media/image23.jpe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vmlDrawing" Target="../drawings/vmlDrawing14.v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tags" Target="../tags/tag60.xml"/><Relationship Id="rId3" Type="http://schemas.openxmlformats.org/officeDocument/2006/relationships/slideLayout" Target="../slideLayouts/slideLayout57.xml"/><Relationship Id="rId21" Type="http://schemas.openxmlformats.org/officeDocument/2006/relationships/image" Target="../media/image2.jpeg"/><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ags" Target="../tags/tag59.xml"/><Relationship Id="rId2" Type="http://schemas.openxmlformats.org/officeDocument/2006/relationships/slideLayout" Target="../slideLayouts/slideLayout56.xml"/><Relationship Id="rId16" Type="http://schemas.openxmlformats.org/officeDocument/2006/relationships/tags" Target="../tags/tag58.xml"/><Relationship Id="rId20" Type="http://schemas.openxmlformats.org/officeDocument/2006/relationships/image" Target="../media/image23.jpe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vmlDrawing" Target="../drawings/vmlDrawing18.vml"/><Relationship Id="rId10" Type="http://schemas.openxmlformats.org/officeDocument/2006/relationships/slideLayout" Target="../slideLayouts/slideLayout64.xml"/><Relationship Id="rId19" Type="http://schemas.openxmlformats.org/officeDocument/2006/relationships/oleObject" Target="../embeddings/oleObject18.bin"/><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18" Type="http://schemas.openxmlformats.org/officeDocument/2006/relationships/oleObject" Target="../embeddings/oleObject22.bin"/><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tags" Target="../tags/tag64.xml"/><Relationship Id="rId2" Type="http://schemas.openxmlformats.org/officeDocument/2006/relationships/slideLayout" Target="../slideLayouts/slideLayout69.xml"/><Relationship Id="rId16" Type="http://schemas.openxmlformats.org/officeDocument/2006/relationships/tags" Target="../tags/tag63.xml"/><Relationship Id="rId20" Type="http://schemas.openxmlformats.org/officeDocument/2006/relationships/image" Target="../media/image2.jpe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ags" Target="../tags/tag62.xml"/><Relationship Id="rId10" Type="http://schemas.openxmlformats.org/officeDocument/2006/relationships/slideLayout" Target="../slideLayouts/slideLayout77.xml"/><Relationship Id="rId19" Type="http://schemas.openxmlformats.org/officeDocument/2006/relationships/image" Target="../media/image23.jpe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vmlDrawing" Target="../drawings/vmlDrawing22.v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ags" Target="../tags/tag68.xml"/><Relationship Id="rId3" Type="http://schemas.openxmlformats.org/officeDocument/2006/relationships/slideLayout" Target="../slideLayouts/slideLayout82.xml"/><Relationship Id="rId21" Type="http://schemas.openxmlformats.org/officeDocument/2006/relationships/image" Target="../media/image2.jpeg"/><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tags" Target="../tags/tag67.xml"/><Relationship Id="rId2" Type="http://schemas.openxmlformats.org/officeDocument/2006/relationships/slideLayout" Target="../slideLayouts/slideLayout81.xml"/><Relationship Id="rId16" Type="http://schemas.openxmlformats.org/officeDocument/2006/relationships/tags" Target="../tags/tag66.xml"/><Relationship Id="rId20" Type="http://schemas.openxmlformats.org/officeDocument/2006/relationships/image" Target="../media/image23.jpe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vmlDrawing" Target="../drawings/vmlDrawing26.vml"/><Relationship Id="rId10" Type="http://schemas.openxmlformats.org/officeDocument/2006/relationships/slideLayout" Target="../slideLayouts/slideLayout89.xml"/><Relationship Id="rId19" Type="http://schemas.openxmlformats.org/officeDocument/2006/relationships/oleObject" Target="../embeddings/oleObject26.bin"/><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tags" Target="../tags/tag72.xml"/><Relationship Id="rId3" Type="http://schemas.openxmlformats.org/officeDocument/2006/relationships/slideLayout" Target="../slideLayouts/slideLayout95.xml"/><Relationship Id="rId21" Type="http://schemas.openxmlformats.org/officeDocument/2006/relationships/image" Target="../media/image2.jpeg"/><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tags" Target="../tags/tag71.xml"/><Relationship Id="rId2" Type="http://schemas.openxmlformats.org/officeDocument/2006/relationships/slideLayout" Target="../slideLayouts/slideLayout94.xml"/><Relationship Id="rId16" Type="http://schemas.openxmlformats.org/officeDocument/2006/relationships/tags" Target="../tags/tag70.xml"/><Relationship Id="rId20" Type="http://schemas.openxmlformats.org/officeDocument/2006/relationships/image" Target="../media/image23.jpe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vmlDrawing" Target="../drawings/vmlDrawing30.vml"/><Relationship Id="rId10" Type="http://schemas.openxmlformats.org/officeDocument/2006/relationships/slideLayout" Target="../slideLayouts/slideLayout102.xml"/><Relationship Id="rId19" Type="http://schemas.openxmlformats.org/officeDocument/2006/relationships/oleObject" Target="../embeddings/oleObject30.bin"/><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dirty="0"/>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4065" r:id="rId13"/>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588" y="1588"/>
          <a:ext cx="1588" cy="1588"/>
        </p:xfrm>
        <a:graphic>
          <a:graphicData uri="http://schemas.openxmlformats.org/presentationml/2006/ole">
            <p:oleObj spid="_x0000_s123061" name="think-cell Slide" r:id="rId18" imgW="360" imgH="360" progId="">
              <p:embed/>
            </p:oleObj>
          </a:graphicData>
        </a:graphic>
      </p:graphicFrame>
      <p:sp>
        <p:nvSpPr>
          <p:cNvPr id="2" name="Rectangle 1" hidden="1"/>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0" i="0" baseline="0" dirty="0">
              <a:latin typeface="Arial"/>
              <a:ea typeface="+mj-ea"/>
              <a:cs typeface="Arial"/>
              <a:sym typeface="Arial"/>
            </a:endParaRPr>
          </a:p>
        </p:txBody>
      </p:sp>
      <p:pic>
        <p:nvPicPr>
          <p:cNvPr id="5122" name="Picture 43" descr="logo small"/>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dirty="0"/>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A5B23574-C3EE-4A6B-8CB3-D5256AECCE04}" type="slidenum">
              <a:rPr lang="en-ZA"/>
              <a:pPr>
                <a:defRPr/>
              </a:pPr>
              <a:t>‹#›</a:t>
            </a:fld>
            <a:endParaRPr lang="en-ZA" dirty="0"/>
          </a:p>
        </p:txBody>
      </p:sp>
    </p:spTree>
    <p:extLst>
      <p:ext uri="{BB962C8B-B14F-4D97-AF65-F5344CB8AC3E}">
        <p14:creationId xmlns:p14="http://schemas.microsoft.com/office/powerpoint/2010/main" xmlns="" val="863057714"/>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64" r:id="rId13"/>
    <p:sldLayoutId id="2147484082" r:id="rId14"/>
  </p:sldLayoutIdLst>
  <p:transition spd="slow">
    <p:fade/>
  </p:transition>
  <p:timing>
    <p:tnLst>
      <p:par>
        <p:cTn id="1" dur="indefinite" restart="never" nodeType="tmRoot"/>
      </p:par>
    </p:tnLst>
  </p:timing>
  <p:hf hdr="0" ftr="0"/>
  <p:txStyles>
    <p:titleStyle>
      <a:lvl1pPr algn="l" rtl="0" eaLnBrk="1" fontAlgn="base" hangingPunct="1">
        <a:lnSpc>
          <a:spcPct val="85000"/>
        </a:lnSpc>
        <a:spcBef>
          <a:spcPct val="0"/>
        </a:spcBef>
        <a:spcAft>
          <a:spcPct val="0"/>
        </a:spcAft>
        <a:defRPr sz="2400">
          <a:solidFill>
            <a:schemeClr val="bg1"/>
          </a:solidFill>
          <a:latin typeface="+mj-lt"/>
          <a:ea typeface="+mj-ea"/>
          <a:cs typeface="+mj-cs"/>
        </a:defRPr>
      </a:lvl1pPr>
      <a:lvl2pPr algn="l" rtl="0" eaLnBrk="1" fontAlgn="base" hangingPunct="1">
        <a:lnSpc>
          <a:spcPct val="85000"/>
        </a:lnSpc>
        <a:spcBef>
          <a:spcPct val="0"/>
        </a:spcBef>
        <a:spcAft>
          <a:spcPct val="0"/>
        </a:spcAft>
        <a:defRPr sz="2400">
          <a:solidFill>
            <a:schemeClr val="bg1"/>
          </a:solidFill>
          <a:latin typeface="Arial" charset="0"/>
          <a:cs typeface="Arial" charset="0"/>
        </a:defRPr>
      </a:lvl2pPr>
      <a:lvl3pPr algn="l" rtl="0" eaLnBrk="1" fontAlgn="base" hangingPunct="1">
        <a:lnSpc>
          <a:spcPct val="85000"/>
        </a:lnSpc>
        <a:spcBef>
          <a:spcPct val="0"/>
        </a:spcBef>
        <a:spcAft>
          <a:spcPct val="0"/>
        </a:spcAft>
        <a:defRPr sz="2400">
          <a:solidFill>
            <a:schemeClr val="bg1"/>
          </a:solidFill>
          <a:latin typeface="Arial" charset="0"/>
          <a:cs typeface="Arial" charset="0"/>
        </a:defRPr>
      </a:lvl3pPr>
      <a:lvl4pPr algn="l" rtl="0" eaLnBrk="1" fontAlgn="base" hangingPunct="1">
        <a:lnSpc>
          <a:spcPct val="85000"/>
        </a:lnSpc>
        <a:spcBef>
          <a:spcPct val="0"/>
        </a:spcBef>
        <a:spcAft>
          <a:spcPct val="0"/>
        </a:spcAft>
        <a:defRPr sz="2400">
          <a:solidFill>
            <a:schemeClr val="bg1"/>
          </a:solidFill>
          <a:latin typeface="Arial" charset="0"/>
          <a:cs typeface="Arial" charset="0"/>
        </a:defRPr>
      </a:lvl4pPr>
      <a:lvl5pPr algn="l" rtl="0" eaLnBrk="1" fontAlgn="base" hangingPunct="1">
        <a:lnSpc>
          <a:spcPct val="85000"/>
        </a:lnSpc>
        <a:spcBef>
          <a:spcPct val="0"/>
        </a:spcBef>
        <a:spcAft>
          <a:spcPct val="0"/>
        </a:spcAft>
        <a:defRPr sz="2400">
          <a:solidFill>
            <a:schemeClr val="bg1"/>
          </a:solidFill>
          <a:latin typeface="Arial" charset="0"/>
          <a:cs typeface="Arial" charset="0"/>
        </a:defRPr>
      </a:lvl5pPr>
      <a:lvl6pPr marL="457200" algn="l" rtl="0" eaLnBrk="1" fontAlgn="base" hangingPunct="1">
        <a:lnSpc>
          <a:spcPct val="85000"/>
        </a:lnSpc>
        <a:spcBef>
          <a:spcPct val="0"/>
        </a:spcBef>
        <a:spcAft>
          <a:spcPct val="0"/>
        </a:spcAft>
        <a:defRPr sz="2400">
          <a:solidFill>
            <a:schemeClr val="bg1"/>
          </a:solidFill>
          <a:latin typeface="Arial" charset="0"/>
          <a:cs typeface="Arial" charset="0"/>
        </a:defRPr>
      </a:lvl6pPr>
      <a:lvl7pPr marL="914400" algn="l" rtl="0" eaLnBrk="1" fontAlgn="base" hangingPunct="1">
        <a:lnSpc>
          <a:spcPct val="85000"/>
        </a:lnSpc>
        <a:spcBef>
          <a:spcPct val="0"/>
        </a:spcBef>
        <a:spcAft>
          <a:spcPct val="0"/>
        </a:spcAft>
        <a:defRPr sz="2400">
          <a:solidFill>
            <a:schemeClr val="bg1"/>
          </a:solidFill>
          <a:latin typeface="Arial" charset="0"/>
          <a:cs typeface="Arial" charset="0"/>
        </a:defRPr>
      </a:lvl7pPr>
      <a:lvl8pPr marL="1371600" algn="l" rtl="0" eaLnBrk="1" fontAlgn="base" hangingPunct="1">
        <a:lnSpc>
          <a:spcPct val="85000"/>
        </a:lnSpc>
        <a:spcBef>
          <a:spcPct val="0"/>
        </a:spcBef>
        <a:spcAft>
          <a:spcPct val="0"/>
        </a:spcAft>
        <a:defRPr sz="2400">
          <a:solidFill>
            <a:schemeClr val="bg1"/>
          </a:solidFill>
          <a:latin typeface="Arial" charset="0"/>
          <a:cs typeface="Arial" charset="0"/>
        </a:defRPr>
      </a:lvl8pPr>
      <a:lvl9pPr marL="1828800" algn="l" rtl="0" eaLnBrk="1" fontAlgn="base" hangingPunct="1">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1" fontAlgn="base" hangingPunct="1">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1" fontAlgn="base" hangingPunct="1">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1" fontAlgn="base" hangingPunct="1">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latin typeface="Arial" charset="0"/>
                <a:cs typeface="Arial" charset="0"/>
              </a:defRPr>
            </a:lvl1pPr>
          </a:lstStyle>
          <a:p>
            <a:pPr>
              <a:defRPr/>
            </a:pPr>
            <a:endParaRPr lang="en-ZA" dirty="0"/>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latin typeface="Arial" charset="0"/>
                <a:cs typeface="Arial" charset="0"/>
              </a:defRPr>
            </a:lvl1pPr>
          </a:lstStyle>
          <a:p>
            <a:pPr>
              <a:defRPr/>
            </a:pPr>
            <a:fld id="{F5A6CE68-FDC1-491F-8A3D-DAA3C4929D62}" type="slidenum">
              <a:rPr lang="en-ZA"/>
              <a:pPr>
                <a:defRPr/>
              </a:pPr>
              <a:t>‹#›</a:t>
            </a:fld>
            <a:endParaRPr lang="en-ZA" dirty="0"/>
          </a:p>
        </p:txBody>
      </p:sp>
    </p:spTree>
    <p:extLst>
      <p:ext uri="{BB962C8B-B14F-4D97-AF65-F5344CB8AC3E}">
        <p14:creationId xmlns:p14="http://schemas.microsoft.com/office/powerpoint/2010/main" xmlns="" val="2910048361"/>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588" y="1588"/>
          <a:ext cx="1588" cy="1588"/>
        </p:xfrm>
        <a:graphic>
          <a:graphicData uri="http://schemas.openxmlformats.org/presentationml/2006/ole">
            <p:oleObj spid="_x0000_s141489" name="think-cell Slide" r:id="rId17" imgW="270" imgH="270" progId="">
              <p:embed/>
            </p:oleObj>
          </a:graphicData>
        </a:graphic>
      </p:graphicFrame>
      <p:sp>
        <p:nvSpPr>
          <p:cNvPr id="2" name="Rectangle 1" hidden="1"/>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ZA" sz="2400" b="0" i="0" baseline="0" dirty="0">
              <a:latin typeface="Arial"/>
              <a:ea typeface="+mj-ea"/>
              <a:cs typeface="Arial"/>
              <a:sym typeface="Arial"/>
            </a:endParaRPr>
          </a:p>
        </p:txBody>
      </p:sp>
      <p:pic>
        <p:nvPicPr>
          <p:cNvPr id="5122" name="Picture 43" descr="logo small"/>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7" descr="topsolid"/>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dirty="0"/>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extLst>
      <p:ext uri="{BB962C8B-B14F-4D97-AF65-F5344CB8AC3E}">
        <p14:creationId xmlns:p14="http://schemas.microsoft.com/office/powerpoint/2010/main" xmlns="" val="509476793"/>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81" r:id="rId13"/>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162032" name="think-cell Slide" r:id="rId24" imgW="360" imgH="360" progId="">
              <p:embed/>
            </p:oleObj>
          </a:graphicData>
        </a:graphic>
      </p:graphicFrame>
      <p:pic>
        <p:nvPicPr>
          <p:cNvPr id="64" name="Picture 142"/>
          <p:cNvPicPr>
            <a:picLocks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 name="Picture 140"/>
          <p:cNvPicPr>
            <a:picLocks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7662863" y="341351"/>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1"/>
            <a:ext cx="4389768" cy="25122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1" name="McK 3. Unit of measure" hidden="1"/>
          <p:cNvSpPr txBox="1">
            <a:spLocks noChangeArrowheads="1"/>
          </p:cNvSpPr>
          <p:nvPr/>
        </p:nvSpPr>
        <p:spPr bwMode="auto">
          <a:xfrm>
            <a:off x="174287" y="986840"/>
            <a:ext cx="8795497"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auto">
          <a:xfrm>
            <a:off x="2377117" y="1979334"/>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1109" fontAlgn="base">
                <a:spcBef>
                  <a:spcPct val="0"/>
                </a:spcBef>
                <a:spcAft>
                  <a:spcPct val="0"/>
                </a:spcAft>
              </a:pPr>
              <a:r>
                <a:rPr lang="en-US" sz="1600" b="1" dirty="0">
                  <a:solidFill>
                    <a:srgbClr val="003896"/>
                  </a:solidFill>
                </a:rPr>
                <a:t>Title</a:t>
              </a:r>
            </a:p>
            <a:p>
              <a:pPr defTabSz="911109"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p:ph type="title"/>
          </p:nvPr>
        </p:nvSpPr>
        <p:spPr bwMode="auto">
          <a:xfrm>
            <a:off x="174287"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46"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p:nvGrpSpPr>
        <p:grpSpPr bwMode="auto">
          <a:xfrm>
            <a:off x="7845680" y="1037414"/>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1109"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1109"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1109"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grpSp>
      <p:grpSp>
        <p:nvGrpSpPr>
          <p:cNvPr id="67" name="McK Moon" hidden="1"/>
          <p:cNvGrpSpPr>
            <a:grpSpLocks noChangeAspect="1"/>
          </p:cNvGrpSpPr>
          <p:nvPr>
            <p:custDataLst>
              <p:tags r:id="rId6"/>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2"/>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3"/>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600" dirty="0">
                <a:solidFill>
                  <a:srgbClr val="003896"/>
                </a:solidFill>
              </a:endParaRPr>
            </a:p>
          </p:txBody>
        </p:sp>
      </p:grpSp>
      <p:grpSp>
        <p:nvGrpSpPr>
          <p:cNvPr id="66" name="McK Slide Elements" hidden="1"/>
          <p:cNvGrpSpPr>
            <a:grpSpLocks/>
          </p:cNvGrpSpPr>
          <p:nvPr/>
        </p:nvGrpSpPr>
        <p:grpSpPr bwMode="auto">
          <a:xfrm>
            <a:off x="174252" y="6362739"/>
            <a:ext cx="8795496" cy="371631"/>
            <a:chOff x="121488" y="6349506"/>
            <a:chExt cx="8794114" cy="371631"/>
          </a:xfrm>
        </p:grpSpPr>
        <p:sp>
          <p:nvSpPr>
            <p:cNvPr id="70" name="McK 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71" name="McK 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2963" indent="-622963" defTabSz="907643" fontAlgn="base">
                <a:spcBef>
                  <a:spcPct val="0"/>
                </a:spcBef>
                <a:spcAft>
                  <a:spcPct val="0"/>
                </a:spcAft>
                <a:tabLst>
                  <a:tab pos="613282" algn="l"/>
                  <a:tab pos="618124" algn="l"/>
                </a:tabLst>
              </a:pPr>
              <a:r>
                <a:rPr lang="en-US" sz="1000" dirty="0">
                  <a:solidFill>
                    <a:srgbClr val="003896"/>
                  </a:solidFill>
                </a:rPr>
                <a:t>SOURCE: Source</a:t>
              </a:r>
            </a:p>
          </p:txBody>
        </p:sp>
      </p:grpSp>
      <p:sp>
        <p:nvSpPr>
          <p:cNvPr id="72" name="Slide Number"/>
          <p:cNvSpPr txBox="1">
            <a:spLocks/>
          </p:cNvSpPr>
          <p:nvPr/>
        </p:nvSpPr>
        <p:spPr bwMode="auto">
          <a:xfrm>
            <a:off x="8809454" y="6577326"/>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1109" fontAlgn="base">
              <a:spcBef>
                <a:spcPct val="0"/>
              </a:spcBef>
              <a:spcAft>
                <a:spcPct val="0"/>
              </a:spcAft>
            </a:pPr>
            <a:fld id="{42C328C1-A84F-4A39-A664-DBA00541A8C6}" type="slidenum">
              <a:rPr lang="en-US" smtClean="0">
                <a:solidFill>
                  <a:srgbClr val="83725B"/>
                </a:solidFill>
              </a:rPr>
              <a:pPr algn="r" defTabSz="911109" fontAlgn="base">
                <a:spcBef>
                  <a:spcPct val="0"/>
                </a:spcBef>
                <a:spcAft>
                  <a:spcPct val="0"/>
                </a:spcAft>
              </a:pPr>
              <a:t>‹#›</a:t>
            </a:fld>
            <a:endParaRPr lang="en-US" dirty="0">
              <a:solidFill>
                <a:srgbClr val="83725B"/>
              </a:solidFill>
            </a:endParaRPr>
          </a:p>
        </p:txBody>
      </p:sp>
      <p:grpSp>
        <p:nvGrpSpPr>
          <p:cNvPr id="3" name="LegendMoons" hidden="1"/>
          <p:cNvGrpSpPr/>
          <p:nvPr/>
        </p:nvGrpSpPr>
        <p:grpSpPr bwMode="auto">
          <a:xfrm>
            <a:off x="8086810" y="1037381"/>
            <a:ext cx="840815" cy="1306516"/>
            <a:chOff x="8086793" y="1037381"/>
            <a:chExt cx="840815" cy="1306516"/>
          </a:xfrm>
        </p:grpSpPr>
        <p:grpSp>
          <p:nvGrpSpPr>
            <p:cNvPr id="47" name="MoonLegend2"/>
            <p:cNvGrpSpPr>
              <a:grpSpLocks noChangeAspect="1"/>
            </p:cNvGrpSpPr>
            <p:nvPr>
              <p:custDataLst>
                <p:tags r:id="rId7"/>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1"/>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8"/>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grpSp>
          <p:nvGrpSpPr>
            <p:cNvPr id="55" name="MoonLegend3"/>
            <p:cNvGrpSpPr>
              <a:grpSpLocks noChangeAspect="1"/>
            </p:cNvGrpSpPr>
            <p:nvPr>
              <p:custDataLst>
                <p:tags r:id="rId9"/>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userDrawn="1">
              <p:custDataLst>
                <p:tags r:id="rId10"/>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5"/>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userDrawn="1">
              <p:custDataLst>
                <p:tags r:id="rId11"/>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grpSp>
      </p:grpSp>
      <p:sp>
        <p:nvSpPr>
          <p:cNvPr id="76" name="McK 1. On-page tracker" hidden="1"/>
          <p:cNvSpPr>
            <a:spLocks noChangeArrowheads="1"/>
          </p:cNvSpPr>
          <p:nvPr/>
        </p:nvSpPr>
        <p:spPr bwMode="auto">
          <a:xfrm>
            <a:off x="174255" y="27538"/>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1109" fontAlgn="base">
              <a:spcBef>
                <a:spcPct val="0"/>
              </a:spcBef>
              <a:spcAft>
                <a:spcPct val="0"/>
              </a:spcAft>
            </a:pPr>
            <a:r>
              <a:rPr lang="en-US" sz="1200" dirty="0">
                <a:solidFill>
                  <a:srgbClr val="FFFFFF"/>
                </a:solidFill>
              </a:rPr>
              <a:t>TRACKER</a:t>
            </a:r>
          </a:p>
        </p:txBody>
      </p:sp>
      <p:grpSp>
        <p:nvGrpSpPr>
          <p:cNvPr id="73" name="McKSticker" hidden="1"/>
          <p:cNvGrpSpPr/>
          <p:nvPr/>
        </p:nvGrpSpPr>
        <p:grpSpPr bwMode="ltGray">
          <a:xfrm>
            <a:off x="7800348" y="1037383"/>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89586" fontAlgn="base">
                <a:spcBef>
                  <a:spcPct val="0"/>
                </a:spcBef>
                <a:spcAft>
                  <a:spcPct val="0"/>
                </a:spcAft>
                <a:buClr>
                  <a:srgbClr val="83725B"/>
                </a:buClr>
              </a:pPr>
              <a:r>
                <a:rPr lang="en-US" sz="1200" dirty="0">
                  <a:solidFill>
                    <a:srgbClr val="FFFFFF"/>
                  </a:solidFill>
                </a:rPr>
                <a:t>PRELIMINARY</a:t>
              </a: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graphicFrame>
        <p:nvGraphicFramePr>
          <p:cNvPr id="84" name="Object 83" hidden="1"/>
          <p:cNvGraphicFramePr>
            <a:graphicFrameLocks noChangeAspect="1"/>
          </p:cNvGraphicFramePr>
          <p:nvPr userDrawn="1">
            <p:extLst/>
          </p:nvPr>
        </p:nvGraphicFramePr>
        <p:xfrm>
          <a:off x="1588" y="1588"/>
          <a:ext cx="1587" cy="1587"/>
        </p:xfrm>
        <a:graphic>
          <a:graphicData uri="http://schemas.openxmlformats.org/presentationml/2006/ole">
            <p:oleObj spid="_x0000_s162033" name="think-cell Slide" r:id="rId27" imgW="360" imgH="360" progId="">
              <p:embed/>
            </p:oleObj>
          </a:graphicData>
        </a:graphic>
      </p:graphicFrame>
    </p:spTree>
    <p:extLst>
      <p:ext uri="{BB962C8B-B14F-4D97-AF65-F5344CB8AC3E}">
        <p14:creationId xmlns:p14="http://schemas.microsoft.com/office/powerpoint/2010/main" xmlns="" val="342537980"/>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Lst>
  <p:timing>
    <p:tnLst>
      <p:par>
        <p:cTn id="1" dur="indefinite" restart="never" nodeType="tmRoot"/>
      </p:par>
    </p:tnLst>
  </p:timing>
  <p:txStyles>
    <p:titleStyle>
      <a:lvl1pPr algn="l" defTabSz="889586" rtl="0" eaLnBrk="1" fontAlgn="base" hangingPunct="1">
        <a:spcBef>
          <a:spcPct val="0"/>
        </a:spcBef>
        <a:spcAft>
          <a:spcPct val="0"/>
        </a:spcAft>
        <a:tabLst>
          <a:tab pos="268134" algn="l"/>
        </a:tabLst>
        <a:defRPr sz="2400" b="0" baseline="0">
          <a:solidFill>
            <a:schemeClr val="bg1"/>
          </a:solidFill>
          <a:latin typeface="+mj-lt"/>
          <a:ea typeface="Arial Unicode MS" pitchFamily="34" charset="-128"/>
          <a:cs typeface="Arial Unicode MS" pitchFamily="34" charset="-128"/>
        </a:defRPr>
      </a:lvl1pPr>
      <a:lvl2pPr algn="l" defTabSz="889586" rtl="0" eaLnBrk="1" fontAlgn="base" hangingPunct="1">
        <a:spcBef>
          <a:spcPct val="0"/>
        </a:spcBef>
        <a:spcAft>
          <a:spcPct val="0"/>
        </a:spcAft>
        <a:defRPr sz="1900" b="1">
          <a:solidFill>
            <a:schemeClr val="tx2"/>
          </a:solidFill>
          <a:latin typeface="Arial" charset="0"/>
        </a:defRPr>
      </a:lvl2pPr>
      <a:lvl3pPr algn="l" defTabSz="889586" rtl="0" eaLnBrk="1" fontAlgn="base" hangingPunct="1">
        <a:spcBef>
          <a:spcPct val="0"/>
        </a:spcBef>
        <a:spcAft>
          <a:spcPct val="0"/>
        </a:spcAft>
        <a:defRPr sz="1900" b="1">
          <a:solidFill>
            <a:schemeClr val="tx2"/>
          </a:solidFill>
          <a:latin typeface="Arial" charset="0"/>
        </a:defRPr>
      </a:lvl3pPr>
      <a:lvl4pPr algn="l" defTabSz="889586" rtl="0" eaLnBrk="1" fontAlgn="base" hangingPunct="1">
        <a:spcBef>
          <a:spcPct val="0"/>
        </a:spcBef>
        <a:spcAft>
          <a:spcPct val="0"/>
        </a:spcAft>
        <a:defRPr sz="1900" b="1">
          <a:solidFill>
            <a:schemeClr val="tx2"/>
          </a:solidFill>
          <a:latin typeface="Arial" charset="0"/>
        </a:defRPr>
      </a:lvl4pPr>
      <a:lvl5pPr algn="l" defTabSz="889586" rtl="0" eaLnBrk="1" fontAlgn="base" hangingPunct="1">
        <a:spcBef>
          <a:spcPct val="0"/>
        </a:spcBef>
        <a:spcAft>
          <a:spcPct val="0"/>
        </a:spcAft>
        <a:defRPr sz="1900" b="1">
          <a:solidFill>
            <a:schemeClr val="tx2"/>
          </a:solidFill>
          <a:latin typeface="Arial" charset="0"/>
        </a:defRPr>
      </a:lvl5pPr>
      <a:lvl6pPr marL="454254" algn="l" defTabSz="889586" rtl="0" eaLnBrk="1" fontAlgn="base" hangingPunct="1">
        <a:spcBef>
          <a:spcPct val="0"/>
        </a:spcBef>
        <a:spcAft>
          <a:spcPct val="0"/>
        </a:spcAft>
        <a:defRPr sz="1900" b="1">
          <a:solidFill>
            <a:schemeClr val="tx2"/>
          </a:solidFill>
          <a:latin typeface="Arial" charset="0"/>
        </a:defRPr>
      </a:lvl6pPr>
      <a:lvl7pPr marL="908516" algn="l" defTabSz="889586" rtl="0" eaLnBrk="1" fontAlgn="base" hangingPunct="1">
        <a:spcBef>
          <a:spcPct val="0"/>
        </a:spcBef>
        <a:spcAft>
          <a:spcPct val="0"/>
        </a:spcAft>
        <a:defRPr sz="1900" b="1">
          <a:solidFill>
            <a:schemeClr val="tx2"/>
          </a:solidFill>
          <a:latin typeface="Arial" charset="0"/>
        </a:defRPr>
      </a:lvl7pPr>
      <a:lvl8pPr marL="1362772" algn="l" defTabSz="889586" rtl="0" eaLnBrk="1" fontAlgn="base" hangingPunct="1">
        <a:spcBef>
          <a:spcPct val="0"/>
        </a:spcBef>
        <a:spcAft>
          <a:spcPct val="0"/>
        </a:spcAft>
        <a:defRPr sz="1900" b="1">
          <a:solidFill>
            <a:schemeClr val="tx2"/>
          </a:solidFill>
          <a:latin typeface="Arial" charset="0"/>
        </a:defRPr>
      </a:lvl8pPr>
      <a:lvl9pPr marL="1817033" algn="l" defTabSz="889586" rtl="0" eaLnBrk="1" fontAlgn="base" hangingPunct="1">
        <a:spcBef>
          <a:spcPct val="0"/>
        </a:spcBef>
        <a:spcAft>
          <a:spcPct val="0"/>
        </a:spcAft>
        <a:defRPr sz="1900" b="1">
          <a:solidFill>
            <a:schemeClr val="tx2"/>
          </a:solidFill>
          <a:latin typeface="Arial" charset="0"/>
        </a:defRPr>
      </a:lvl9pPr>
    </p:titleStyle>
    <p:bodyStyle>
      <a:lvl1pPr marL="0" indent="0" algn="l" defTabSz="88958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429" indent="-190850" algn="l" defTabSz="88958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4254" indent="-260258" algn="l" defTabSz="88958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0413" indent="-154576" algn="l" defTabSz="88958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4982" indent="-129339" algn="l" defTabSz="88958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4982" indent="-129339" algn="l" defTabSz="88958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4982" indent="-129339" algn="l" defTabSz="88958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4982" indent="-129339" algn="l" defTabSz="88958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4982" indent="-129339" algn="l" defTabSz="88958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8516" rtl="0" eaLnBrk="1" latinLnBrk="0" hangingPunct="1">
        <a:defRPr sz="1800" kern="1200">
          <a:solidFill>
            <a:schemeClr val="tx1"/>
          </a:solidFill>
          <a:latin typeface="+mn-lt"/>
          <a:ea typeface="+mn-ea"/>
          <a:cs typeface="+mn-cs"/>
        </a:defRPr>
      </a:lvl1pPr>
      <a:lvl2pPr marL="454254" algn="l" defTabSz="908516" rtl="0" eaLnBrk="1" latinLnBrk="0" hangingPunct="1">
        <a:defRPr sz="1800" kern="1200">
          <a:solidFill>
            <a:schemeClr val="tx1"/>
          </a:solidFill>
          <a:latin typeface="+mn-lt"/>
          <a:ea typeface="+mn-ea"/>
          <a:cs typeface="+mn-cs"/>
        </a:defRPr>
      </a:lvl2pPr>
      <a:lvl3pPr marL="908516" algn="l" defTabSz="908516" rtl="0" eaLnBrk="1" latinLnBrk="0" hangingPunct="1">
        <a:defRPr sz="1800" kern="1200">
          <a:solidFill>
            <a:schemeClr val="tx1"/>
          </a:solidFill>
          <a:latin typeface="+mn-lt"/>
          <a:ea typeface="+mn-ea"/>
          <a:cs typeface="+mn-cs"/>
        </a:defRPr>
      </a:lvl3pPr>
      <a:lvl4pPr marL="1362772" algn="l" defTabSz="908516" rtl="0" eaLnBrk="1" latinLnBrk="0" hangingPunct="1">
        <a:defRPr sz="1800" kern="1200">
          <a:solidFill>
            <a:schemeClr val="tx1"/>
          </a:solidFill>
          <a:latin typeface="+mn-lt"/>
          <a:ea typeface="+mn-ea"/>
          <a:cs typeface="+mn-cs"/>
        </a:defRPr>
      </a:lvl4pPr>
      <a:lvl5pPr marL="1817033" algn="l" defTabSz="908516" rtl="0" eaLnBrk="1" latinLnBrk="0" hangingPunct="1">
        <a:defRPr sz="1800" kern="1200">
          <a:solidFill>
            <a:schemeClr val="tx1"/>
          </a:solidFill>
          <a:latin typeface="+mn-lt"/>
          <a:ea typeface="+mn-ea"/>
          <a:cs typeface="+mn-cs"/>
        </a:defRPr>
      </a:lvl5pPr>
      <a:lvl6pPr marL="2271290" algn="l" defTabSz="908516" rtl="0" eaLnBrk="1" latinLnBrk="0" hangingPunct="1">
        <a:defRPr sz="1800" kern="1200">
          <a:solidFill>
            <a:schemeClr val="tx1"/>
          </a:solidFill>
          <a:latin typeface="+mn-lt"/>
          <a:ea typeface="+mn-ea"/>
          <a:cs typeface="+mn-cs"/>
        </a:defRPr>
      </a:lvl6pPr>
      <a:lvl7pPr marL="2725547" algn="l" defTabSz="908516" rtl="0" eaLnBrk="1" latinLnBrk="0" hangingPunct="1">
        <a:defRPr sz="1800" kern="1200">
          <a:solidFill>
            <a:schemeClr val="tx1"/>
          </a:solidFill>
          <a:latin typeface="+mn-lt"/>
          <a:ea typeface="+mn-ea"/>
          <a:cs typeface="+mn-cs"/>
        </a:defRPr>
      </a:lvl7pPr>
      <a:lvl8pPr marL="3179802" algn="l" defTabSz="908516" rtl="0" eaLnBrk="1" latinLnBrk="0" hangingPunct="1">
        <a:defRPr sz="1800" kern="1200">
          <a:solidFill>
            <a:schemeClr val="tx1"/>
          </a:solidFill>
          <a:latin typeface="+mn-lt"/>
          <a:ea typeface="+mn-ea"/>
          <a:cs typeface="+mn-cs"/>
        </a:defRPr>
      </a:lvl8pPr>
      <a:lvl9pPr marL="3634060" algn="l" defTabSz="908516"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166128" name="think-cell Slide" r:id="rId24" imgW="360" imgH="360" progId="">
              <p:embed/>
            </p:oleObj>
          </a:graphicData>
        </a:graphic>
      </p:graphicFrame>
      <p:pic>
        <p:nvPicPr>
          <p:cNvPr id="64" name="Picture 142"/>
          <p:cNvPicPr>
            <a:picLocks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 name="Picture 140"/>
          <p:cNvPicPr>
            <a:picLocks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7662863" y="341353"/>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1"/>
            <a:ext cx="4389768" cy="25122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1" name="McK 3. Unit of measure" hidden="1"/>
          <p:cNvSpPr txBox="1">
            <a:spLocks noChangeArrowheads="1"/>
          </p:cNvSpPr>
          <p:nvPr/>
        </p:nvSpPr>
        <p:spPr bwMode="auto">
          <a:xfrm>
            <a:off x="174288" y="986840"/>
            <a:ext cx="8795497"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5" name="ACET" hidden="1"/>
          <p:cNvGrpSpPr>
            <a:grpSpLocks/>
          </p:cNvGrpSpPr>
          <p:nvPr/>
        </p:nvGrpSpPr>
        <p:grpSpPr bwMode="auto">
          <a:xfrm>
            <a:off x="2377117" y="1979336"/>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1109" fontAlgn="base">
                <a:spcBef>
                  <a:spcPct val="0"/>
                </a:spcBef>
                <a:spcAft>
                  <a:spcPct val="0"/>
                </a:spcAft>
              </a:pPr>
              <a:r>
                <a:rPr lang="en-US" sz="1600" b="1" dirty="0">
                  <a:solidFill>
                    <a:srgbClr val="003896"/>
                  </a:solidFill>
                </a:rPr>
                <a:t>Title</a:t>
              </a:r>
            </a:p>
            <a:p>
              <a:pPr defTabSz="911109" fontAlgn="base">
                <a:spcBef>
                  <a:spcPct val="0"/>
                </a:spcBef>
                <a:spcAft>
                  <a:spcPct val="0"/>
                </a:spcAft>
              </a:pPr>
              <a:r>
                <a:rPr lang="en-US" sz="1600" dirty="0">
                  <a:solidFill>
                    <a:srgbClr val="808080"/>
                  </a:solidFill>
                </a:rPr>
                <a:t>Unit of measure</a:t>
              </a:r>
            </a:p>
          </p:txBody>
        </p:sp>
      </p:grpSp>
      <p:sp>
        <p:nvSpPr>
          <p:cNvPr id="19" name="Title Placeholder 2"/>
          <p:cNvSpPr>
            <a:spLocks noGrp="1" noChangeArrowheads="1"/>
          </p:cNvSpPr>
          <p:nvPr>
            <p:ph type="title"/>
          </p:nvPr>
        </p:nvSpPr>
        <p:spPr bwMode="auto">
          <a:xfrm>
            <a:off x="174288"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47" y="1037382"/>
            <a:ext cx="763589" cy="99695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grpSp>
      <p:grpSp>
        <p:nvGrpSpPr>
          <p:cNvPr id="34" name="LegendLines" hidden="1"/>
          <p:cNvGrpSpPr>
            <a:grpSpLocks/>
          </p:cNvGrpSpPr>
          <p:nvPr/>
        </p:nvGrpSpPr>
        <p:grpSpPr bwMode="auto">
          <a:xfrm>
            <a:off x="7845680" y="1037415"/>
            <a:ext cx="1071564" cy="730250"/>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1109" fontAlgn="base">
                <a:spcBef>
                  <a:spcPct val="0"/>
                </a:spcBef>
                <a:spcAft>
                  <a:spcPct val="0"/>
                </a:spcAft>
              </a:pPr>
              <a:endParaRPr lang="en-US" sz="1200" dirty="0">
                <a:solidFill>
                  <a:srgbClr val="003896"/>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1109" fontAlgn="base">
                <a:spcBef>
                  <a:spcPct val="0"/>
                </a:spcBef>
                <a:spcAft>
                  <a:spcPct val="0"/>
                </a:spcAft>
              </a:pPr>
              <a:endParaRPr lang="en-US" sz="1200" dirty="0">
                <a:solidFill>
                  <a:srgbClr val="003896"/>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1109" fontAlgn="base">
                <a:spcBef>
                  <a:spcPct val="0"/>
                </a:spcBef>
                <a:spcAft>
                  <a:spcPct val="0"/>
                </a:spcAft>
              </a:pPr>
              <a:endParaRPr lang="en-US" sz="1200" dirty="0">
                <a:solidFill>
                  <a:srgbClr val="003896"/>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grpSp>
      <p:grpSp>
        <p:nvGrpSpPr>
          <p:cNvPr id="67" name="McK Moon" hidden="1"/>
          <p:cNvGrpSpPr>
            <a:grpSpLocks noChangeAspect="1"/>
          </p:cNvGrpSpPr>
          <p:nvPr>
            <p:custDataLst>
              <p:tags r:id="rId6"/>
            </p:custDataLst>
          </p:nvPr>
        </p:nvGrpSpPr>
        <p:grpSpPr bwMode="auto">
          <a:xfrm>
            <a:off x="8086794" y="2508240"/>
            <a:ext cx="254000" cy="254000"/>
            <a:chOff x="1600" y="1600"/>
            <a:chExt cx="160" cy="160"/>
          </a:xfrm>
        </p:grpSpPr>
        <p:sp>
          <p:nvSpPr>
            <p:cNvPr id="68" name="Oval 90"/>
            <p:cNvSpPr>
              <a:spLocks noChangeAspect="1" noChangeArrowheads="1"/>
            </p:cNvSpPr>
            <p:nvPr>
              <p:custDataLst>
                <p:tags r:id="rId22"/>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600" dirty="0">
                <a:solidFill>
                  <a:srgbClr val="003896"/>
                </a:solidFill>
              </a:endParaRPr>
            </a:p>
          </p:txBody>
        </p:sp>
        <p:sp>
          <p:nvSpPr>
            <p:cNvPr id="69" name="Arc 91"/>
            <p:cNvSpPr>
              <a:spLocks noChangeAspect="1"/>
            </p:cNvSpPr>
            <p:nvPr>
              <p:custDataLst>
                <p:tags r:id="rId23"/>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600" dirty="0">
                <a:solidFill>
                  <a:srgbClr val="003896"/>
                </a:solidFill>
              </a:endParaRPr>
            </a:p>
          </p:txBody>
        </p:sp>
      </p:grpSp>
      <p:grpSp>
        <p:nvGrpSpPr>
          <p:cNvPr id="66" name="McK Slide Elements" hidden="1"/>
          <p:cNvGrpSpPr>
            <a:grpSpLocks/>
          </p:cNvGrpSpPr>
          <p:nvPr/>
        </p:nvGrpSpPr>
        <p:grpSpPr bwMode="auto">
          <a:xfrm>
            <a:off x="174252" y="6362741"/>
            <a:ext cx="8795496" cy="371631"/>
            <a:chOff x="121488" y="6349506"/>
            <a:chExt cx="8794114" cy="371631"/>
          </a:xfrm>
        </p:grpSpPr>
        <p:sp>
          <p:nvSpPr>
            <p:cNvPr id="70" name="McK 4. Footnote"/>
            <p:cNvSpPr txBox="1">
              <a:spLocks noChangeArrowheads="1"/>
            </p:cNvSpPr>
            <p:nvPr/>
          </p:nvSpPr>
          <p:spPr bwMode="auto">
            <a:xfrm>
              <a:off x="121488" y="6349506"/>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rPr>
                <a:t>1 Footnote</a:t>
              </a:r>
            </a:p>
          </p:txBody>
        </p:sp>
        <p:sp>
          <p:nvSpPr>
            <p:cNvPr id="71" name="McK 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2963" indent="-622963" defTabSz="907643" fontAlgn="base">
                <a:spcBef>
                  <a:spcPct val="0"/>
                </a:spcBef>
                <a:spcAft>
                  <a:spcPct val="0"/>
                </a:spcAft>
                <a:tabLst>
                  <a:tab pos="613282" algn="l"/>
                  <a:tab pos="618124" algn="l"/>
                </a:tabLst>
              </a:pPr>
              <a:r>
                <a:rPr lang="en-US" sz="1000" dirty="0">
                  <a:solidFill>
                    <a:srgbClr val="003896"/>
                  </a:solidFill>
                </a:rPr>
                <a:t>SOURCE: Source</a:t>
              </a:r>
            </a:p>
          </p:txBody>
        </p:sp>
      </p:grpSp>
      <p:sp>
        <p:nvSpPr>
          <p:cNvPr id="72" name="Slide Number"/>
          <p:cNvSpPr txBox="1">
            <a:spLocks/>
          </p:cNvSpPr>
          <p:nvPr/>
        </p:nvSpPr>
        <p:spPr bwMode="auto">
          <a:xfrm>
            <a:off x="8812654" y="6580452"/>
            <a:ext cx="157094"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11109" fontAlgn="base">
              <a:spcBef>
                <a:spcPct val="0"/>
              </a:spcBef>
              <a:spcAft>
                <a:spcPct val="0"/>
              </a:spcAft>
            </a:pPr>
            <a:fld id="{42C328C1-A84F-4A39-A664-DBA00541A8C6}" type="slidenum">
              <a:rPr lang="en-US" smtClean="0">
                <a:solidFill>
                  <a:srgbClr val="83725B"/>
                </a:solidFill>
              </a:rPr>
              <a:pPr algn="r" defTabSz="911109" fontAlgn="base">
                <a:spcBef>
                  <a:spcPct val="0"/>
                </a:spcBef>
                <a:spcAft>
                  <a:spcPct val="0"/>
                </a:spcAft>
              </a:pPr>
              <a:t>‹#›</a:t>
            </a:fld>
            <a:endParaRPr lang="en-US" dirty="0">
              <a:solidFill>
                <a:srgbClr val="83725B"/>
              </a:solidFill>
            </a:endParaRPr>
          </a:p>
        </p:txBody>
      </p:sp>
      <p:grpSp>
        <p:nvGrpSpPr>
          <p:cNvPr id="3" name="LegendMoons" hidden="1"/>
          <p:cNvGrpSpPr/>
          <p:nvPr/>
        </p:nvGrpSpPr>
        <p:grpSpPr bwMode="auto">
          <a:xfrm>
            <a:off x="8086811" y="1037381"/>
            <a:ext cx="830430" cy="1306516"/>
            <a:chOff x="8086793" y="1037381"/>
            <a:chExt cx="830429" cy="1306516"/>
          </a:xfrm>
        </p:grpSpPr>
        <p:grpSp>
          <p:nvGrpSpPr>
            <p:cNvPr id="47" name="MoonLegend2"/>
            <p:cNvGrpSpPr>
              <a:grpSpLocks noChangeAspect="1"/>
            </p:cNvGrpSpPr>
            <p:nvPr>
              <p:custDataLst>
                <p:tags r:id="rId7"/>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sp>
            <p:nvSpPr>
              <p:cNvPr id="63" name="Arc 42"/>
              <p:cNvSpPr>
                <a:spLocks noChangeAspect="1"/>
              </p:cNvSpPr>
              <p:nvPr>
                <p:custDataLst>
                  <p:tags r:id="rId21"/>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grpSp>
        <p:grpSp>
          <p:nvGrpSpPr>
            <p:cNvPr id="48" name="MoonLegend4"/>
            <p:cNvGrpSpPr>
              <a:grpSpLocks noChangeAspect="1"/>
            </p:cNvGrpSpPr>
            <p:nvPr>
              <p:custDataLst>
                <p:tags r:id="rId8"/>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sp>
            <p:nvSpPr>
              <p:cNvPr id="61"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grpSp>
        <p:sp>
          <p:nvSpPr>
            <p:cNvPr id="50" name="Legend1"/>
            <p:cNvSpPr>
              <a:spLocks noChangeArrowheads="1"/>
            </p:cNvSpPr>
            <p:nvPr/>
          </p:nvSpPr>
          <p:spPr bwMode="auto">
            <a:xfrm>
              <a:off x="8407468" y="1050081"/>
              <a:ext cx="509754"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sp>
          <p:nvSpPr>
            <p:cNvPr id="51" name="Legend2"/>
            <p:cNvSpPr>
              <a:spLocks noChangeArrowheads="1"/>
            </p:cNvSpPr>
            <p:nvPr/>
          </p:nvSpPr>
          <p:spPr bwMode="auto">
            <a:xfrm>
              <a:off x="8407468" y="1324719"/>
              <a:ext cx="509754"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sp>
          <p:nvSpPr>
            <p:cNvPr id="52" name="Legend3"/>
            <p:cNvSpPr>
              <a:spLocks noChangeArrowheads="1"/>
            </p:cNvSpPr>
            <p:nvPr/>
          </p:nvSpPr>
          <p:spPr bwMode="auto">
            <a:xfrm>
              <a:off x="8407468" y="1599358"/>
              <a:ext cx="509754"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sp>
          <p:nvSpPr>
            <p:cNvPr id="53" name="Legend4"/>
            <p:cNvSpPr>
              <a:spLocks noChangeArrowheads="1"/>
            </p:cNvSpPr>
            <p:nvPr/>
          </p:nvSpPr>
          <p:spPr bwMode="auto">
            <a:xfrm>
              <a:off x="8407468" y="1870821"/>
              <a:ext cx="509754"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sp>
          <p:nvSpPr>
            <p:cNvPr id="54" name="Legend5"/>
            <p:cNvSpPr>
              <a:spLocks noChangeArrowheads="1"/>
            </p:cNvSpPr>
            <p:nvPr/>
          </p:nvSpPr>
          <p:spPr bwMode="auto">
            <a:xfrm>
              <a:off x="8407468" y="2147046"/>
              <a:ext cx="509754"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89586" fontAlgn="base">
                <a:spcBef>
                  <a:spcPct val="0"/>
                </a:spcBef>
                <a:spcAft>
                  <a:spcPct val="0"/>
                </a:spcAft>
                <a:buClr>
                  <a:srgbClr val="83725B"/>
                </a:buClr>
              </a:pPr>
              <a:r>
                <a:rPr lang="en-US" sz="1200" dirty="0">
                  <a:solidFill>
                    <a:srgbClr val="003896"/>
                  </a:solidFill>
                </a:rPr>
                <a:t>Legend</a:t>
              </a:r>
            </a:p>
          </p:txBody>
        </p:sp>
        <p:grpSp>
          <p:nvGrpSpPr>
            <p:cNvPr id="55" name="MoonLegend3"/>
            <p:cNvGrpSpPr>
              <a:grpSpLocks noChangeAspect="1"/>
            </p:cNvGrpSpPr>
            <p:nvPr>
              <p:custDataLst>
                <p:tags r:id="rId9"/>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grpSp>
        <p:grpSp>
          <p:nvGrpSpPr>
            <p:cNvPr id="77" name="MoonLegend5"/>
            <p:cNvGrpSpPr>
              <a:grpSpLocks noChangeAspect="1"/>
            </p:cNvGrpSpPr>
            <p:nvPr>
              <p:custDataLst>
                <p:tags r:id="rId10"/>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sp>
            <p:nvSpPr>
              <p:cNvPr id="79" name="Arc 48"/>
              <p:cNvSpPr>
                <a:spLocks noChangeAspect="1"/>
              </p:cNvSpPr>
              <p:nvPr>
                <p:custDataLst>
                  <p:tags r:id="rId15"/>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grpSp>
        <p:grpSp>
          <p:nvGrpSpPr>
            <p:cNvPr id="80" name="MoonLegend1"/>
            <p:cNvGrpSpPr>
              <a:grpSpLocks noChangeAspect="1"/>
            </p:cNvGrpSpPr>
            <p:nvPr>
              <p:custDataLst>
                <p:tags r:id="rId11"/>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sp>
            <p:nvSpPr>
              <p:cNvPr id="82"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1109" fontAlgn="base">
                  <a:spcBef>
                    <a:spcPct val="0"/>
                  </a:spcBef>
                  <a:spcAft>
                    <a:spcPct val="0"/>
                  </a:spcAft>
                </a:pPr>
                <a:endParaRPr lang="en-US" sz="1200" dirty="0">
                  <a:solidFill>
                    <a:srgbClr val="003896"/>
                  </a:solidFill>
                </a:endParaRPr>
              </a:p>
            </p:txBody>
          </p:sp>
        </p:grpSp>
      </p:grpSp>
      <p:sp>
        <p:nvSpPr>
          <p:cNvPr id="76" name="McK 1. On-page tracker" hidden="1"/>
          <p:cNvSpPr>
            <a:spLocks noChangeArrowheads="1"/>
          </p:cNvSpPr>
          <p:nvPr/>
        </p:nvSpPr>
        <p:spPr bwMode="auto">
          <a:xfrm>
            <a:off x="174256" y="27538"/>
            <a:ext cx="73417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1109" fontAlgn="base">
              <a:spcBef>
                <a:spcPct val="0"/>
              </a:spcBef>
              <a:spcAft>
                <a:spcPct val="0"/>
              </a:spcAft>
            </a:pPr>
            <a:r>
              <a:rPr lang="en-US" sz="1200" dirty="0">
                <a:solidFill>
                  <a:srgbClr val="FFFFFF"/>
                </a:solidFill>
              </a:rPr>
              <a:t>TRACKER</a:t>
            </a:r>
          </a:p>
        </p:txBody>
      </p:sp>
      <p:grpSp>
        <p:nvGrpSpPr>
          <p:cNvPr id="73" name="McKSticker" hidden="1"/>
          <p:cNvGrpSpPr/>
          <p:nvPr/>
        </p:nvGrpSpPr>
        <p:grpSpPr bwMode="ltGray">
          <a:xfrm>
            <a:off x="7800348" y="1037383"/>
            <a:ext cx="1116894" cy="244942"/>
            <a:chOff x="7644608" y="1016730"/>
            <a:chExt cx="1094595" cy="240066"/>
          </a:xfrm>
        </p:grpSpPr>
        <p:sp>
          <p:nvSpPr>
            <p:cNvPr id="74" name="StickerRectangle"/>
            <p:cNvSpPr>
              <a:spLocks noChangeArrowheads="1"/>
            </p:cNvSpPr>
            <p:nvPr/>
          </p:nvSpPr>
          <p:spPr bwMode="ltGray">
            <a:xfrm>
              <a:off x="7666462" y="1016730"/>
              <a:ext cx="1072741" cy="235287"/>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89586" fontAlgn="base">
                <a:spcBef>
                  <a:spcPct val="0"/>
                </a:spcBef>
                <a:spcAft>
                  <a:spcPct val="0"/>
                </a:spcAft>
                <a:buClr>
                  <a:srgbClr val="83725B"/>
                </a:buClr>
              </a:pPr>
              <a:r>
                <a:rPr lang="en-US" sz="1200" dirty="0">
                  <a:solidFill>
                    <a:srgbClr val="FFFFFF"/>
                  </a:solidFill>
                </a:rPr>
                <a:t>PRELIMINARY</a:t>
              </a: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graphicFrame>
        <p:nvGraphicFramePr>
          <p:cNvPr id="84" name="Object 83" hidden="1"/>
          <p:cNvGraphicFramePr>
            <a:graphicFrameLocks noChangeAspect="1"/>
          </p:cNvGraphicFramePr>
          <p:nvPr>
            <p:extLst/>
          </p:nvPr>
        </p:nvGraphicFramePr>
        <p:xfrm>
          <a:off x="1589" y="1590"/>
          <a:ext cx="1587" cy="1587"/>
        </p:xfrm>
        <a:graphic>
          <a:graphicData uri="http://schemas.openxmlformats.org/presentationml/2006/ole">
            <p:oleObj spid="_x0000_s166129" name="think-cell Slide" r:id="rId27" imgW="360" imgH="360" progId="">
              <p:embed/>
            </p:oleObj>
          </a:graphicData>
        </a:graphic>
      </p:graphicFrame>
    </p:spTree>
    <p:extLst>
      <p:ext uri="{BB962C8B-B14F-4D97-AF65-F5344CB8AC3E}">
        <p14:creationId xmlns:p14="http://schemas.microsoft.com/office/powerpoint/2010/main" xmlns="" val="2030649699"/>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Lst>
  <p:timing>
    <p:tnLst>
      <p:par>
        <p:cTn id="1" dur="indefinite" restart="never" nodeType="tmRoot"/>
      </p:par>
    </p:tnLst>
  </p:timing>
  <p:txStyles>
    <p:titleStyle>
      <a:lvl1pPr algn="l" defTabSz="889586" rtl="0" eaLnBrk="1" fontAlgn="base" hangingPunct="1">
        <a:spcBef>
          <a:spcPct val="0"/>
        </a:spcBef>
        <a:spcAft>
          <a:spcPct val="0"/>
        </a:spcAft>
        <a:tabLst>
          <a:tab pos="268134" algn="l"/>
        </a:tabLst>
        <a:defRPr sz="2400" b="0" baseline="0">
          <a:solidFill>
            <a:schemeClr val="bg1"/>
          </a:solidFill>
          <a:latin typeface="+mj-lt"/>
          <a:ea typeface="Arial Unicode MS" pitchFamily="34" charset="-128"/>
          <a:cs typeface="Arial Unicode MS" pitchFamily="34" charset="-128"/>
        </a:defRPr>
      </a:lvl1pPr>
      <a:lvl2pPr algn="l" defTabSz="889586" rtl="0" eaLnBrk="1" fontAlgn="base" hangingPunct="1">
        <a:spcBef>
          <a:spcPct val="0"/>
        </a:spcBef>
        <a:spcAft>
          <a:spcPct val="0"/>
        </a:spcAft>
        <a:defRPr sz="1900" b="1">
          <a:solidFill>
            <a:schemeClr val="tx2"/>
          </a:solidFill>
          <a:latin typeface="Arial" charset="0"/>
        </a:defRPr>
      </a:lvl2pPr>
      <a:lvl3pPr algn="l" defTabSz="889586" rtl="0" eaLnBrk="1" fontAlgn="base" hangingPunct="1">
        <a:spcBef>
          <a:spcPct val="0"/>
        </a:spcBef>
        <a:spcAft>
          <a:spcPct val="0"/>
        </a:spcAft>
        <a:defRPr sz="1900" b="1">
          <a:solidFill>
            <a:schemeClr val="tx2"/>
          </a:solidFill>
          <a:latin typeface="Arial" charset="0"/>
        </a:defRPr>
      </a:lvl3pPr>
      <a:lvl4pPr algn="l" defTabSz="889586" rtl="0" eaLnBrk="1" fontAlgn="base" hangingPunct="1">
        <a:spcBef>
          <a:spcPct val="0"/>
        </a:spcBef>
        <a:spcAft>
          <a:spcPct val="0"/>
        </a:spcAft>
        <a:defRPr sz="1900" b="1">
          <a:solidFill>
            <a:schemeClr val="tx2"/>
          </a:solidFill>
          <a:latin typeface="Arial" charset="0"/>
        </a:defRPr>
      </a:lvl4pPr>
      <a:lvl5pPr algn="l" defTabSz="889586" rtl="0" eaLnBrk="1" fontAlgn="base" hangingPunct="1">
        <a:spcBef>
          <a:spcPct val="0"/>
        </a:spcBef>
        <a:spcAft>
          <a:spcPct val="0"/>
        </a:spcAft>
        <a:defRPr sz="1900" b="1">
          <a:solidFill>
            <a:schemeClr val="tx2"/>
          </a:solidFill>
          <a:latin typeface="Arial" charset="0"/>
        </a:defRPr>
      </a:lvl5pPr>
      <a:lvl6pPr marL="454254" algn="l" defTabSz="889586" rtl="0" eaLnBrk="1" fontAlgn="base" hangingPunct="1">
        <a:spcBef>
          <a:spcPct val="0"/>
        </a:spcBef>
        <a:spcAft>
          <a:spcPct val="0"/>
        </a:spcAft>
        <a:defRPr sz="1900" b="1">
          <a:solidFill>
            <a:schemeClr val="tx2"/>
          </a:solidFill>
          <a:latin typeface="Arial" charset="0"/>
        </a:defRPr>
      </a:lvl6pPr>
      <a:lvl7pPr marL="908516" algn="l" defTabSz="889586" rtl="0" eaLnBrk="1" fontAlgn="base" hangingPunct="1">
        <a:spcBef>
          <a:spcPct val="0"/>
        </a:spcBef>
        <a:spcAft>
          <a:spcPct val="0"/>
        </a:spcAft>
        <a:defRPr sz="1900" b="1">
          <a:solidFill>
            <a:schemeClr val="tx2"/>
          </a:solidFill>
          <a:latin typeface="Arial" charset="0"/>
        </a:defRPr>
      </a:lvl7pPr>
      <a:lvl8pPr marL="1362772" algn="l" defTabSz="889586" rtl="0" eaLnBrk="1" fontAlgn="base" hangingPunct="1">
        <a:spcBef>
          <a:spcPct val="0"/>
        </a:spcBef>
        <a:spcAft>
          <a:spcPct val="0"/>
        </a:spcAft>
        <a:defRPr sz="1900" b="1">
          <a:solidFill>
            <a:schemeClr val="tx2"/>
          </a:solidFill>
          <a:latin typeface="Arial" charset="0"/>
        </a:defRPr>
      </a:lvl8pPr>
      <a:lvl9pPr marL="1817033" algn="l" defTabSz="889586" rtl="0" eaLnBrk="1" fontAlgn="base" hangingPunct="1">
        <a:spcBef>
          <a:spcPct val="0"/>
        </a:spcBef>
        <a:spcAft>
          <a:spcPct val="0"/>
        </a:spcAft>
        <a:defRPr sz="1900" b="1">
          <a:solidFill>
            <a:schemeClr val="tx2"/>
          </a:solidFill>
          <a:latin typeface="Arial" charset="0"/>
        </a:defRPr>
      </a:lvl9pPr>
    </p:titleStyle>
    <p:bodyStyle>
      <a:lvl1pPr marL="0" indent="0" algn="l" defTabSz="88958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2429" indent="-190850" algn="l" defTabSz="88958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4254" indent="-260258" algn="l" defTabSz="88958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0413" indent="-154576" algn="l" defTabSz="88958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4982" indent="-129339" algn="l" defTabSz="88958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4982" indent="-129339" algn="l" defTabSz="88958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4982" indent="-129339" algn="l" defTabSz="88958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4982" indent="-129339" algn="l" defTabSz="88958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4982" indent="-129339" algn="l" defTabSz="88958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8516" rtl="0" eaLnBrk="1" latinLnBrk="0" hangingPunct="1">
        <a:defRPr sz="1800" kern="1200">
          <a:solidFill>
            <a:schemeClr val="tx1"/>
          </a:solidFill>
          <a:latin typeface="+mn-lt"/>
          <a:ea typeface="+mn-ea"/>
          <a:cs typeface="+mn-cs"/>
        </a:defRPr>
      </a:lvl1pPr>
      <a:lvl2pPr marL="454254" algn="l" defTabSz="908516" rtl="0" eaLnBrk="1" latinLnBrk="0" hangingPunct="1">
        <a:defRPr sz="1800" kern="1200">
          <a:solidFill>
            <a:schemeClr val="tx1"/>
          </a:solidFill>
          <a:latin typeface="+mn-lt"/>
          <a:ea typeface="+mn-ea"/>
          <a:cs typeface="+mn-cs"/>
        </a:defRPr>
      </a:lvl2pPr>
      <a:lvl3pPr marL="908516" algn="l" defTabSz="908516" rtl="0" eaLnBrk="1" latinLnBrk="0" hangingPunct="1">
        <a:defRPr sz="1800" kern="1200">
          <a:solidFill>
            <a:schemeClr val="tx1"/>
          </a:solidFill>
          <a:latin typeface="+mn-lt"/>
          <a:ea typeface="+mn-ea"/>
          <a:cs typeface="+mn-cs"/>
        </a:defRPr>
      </a:lvl3pPr>
      <a:lvl4pPr marL="1362772" algn="l" defTabSz="908516" rtl="0" eaLnBrk="1" latinLnBrk="0" hangingPunct="1">
        <a:defRPr sz="1800" kern="1200">
          <a:solidFill>
            <a:schemeClr val="tx1"/>
          </a:solidFill>
          <a:latin typeface="+mn-lt"/>
          <a:ea typeface="+mn-ea"/>
          <a:cs typeface="+mn-cs"/>
        </a:defRPr>
      </a:lvl4pPr>
      <a:lvl5pPr marL="1817033" algn="l" defTabSz="908516" rtl="0" eaLnBrk="1" latinLnBrk="0" hangingPunct="1">
        <a:defRPr sz="1800" kern="1200">
          <a:solidFill>
            <a:schemeClr val="tx1"/>
          </a:solidFill>
          <a:latin typeface="+mn-lt"/>
          <a:ea typeface="+mn-ea"/>
          <a:cs typeface="+mn-cs"/>
        </a:defRPr>
      </a:lvl5pPr>
      <a:lvl6pPr marL="2271290" algn="l" defTabSz="908516" rtl="0" eaLnBrk="1" latinLnBrk="0" hangingPunct="1">
        <a:defRPr sz="1800" kern="1200">
          <a:solidFill>
            <a:schemeClr val="tx1"/>
          </a:solidFill>
          <a:latin typeface="+mn-lt"/>
          <a:ea typeface="+mn-ea"/>
          <a:cs typeface="+mn-cs"/>
        </a:defRPr>
      </a:lvl6pPr>
      <a:lvl7pPr marL="2725547" algn="l" defTabSz="908516" rtl="0" eaLnBrk="1" latinLnBrk="0" hangingPunct="1">
        <a:defRPr sz="1800" kern="1200">
          <a:solidFill>
            <a:schemeClr val="tx1"/>
          </a:solidFill>
          <a:latin typeface="+mn-lt"/>
          <a:ea typeface="+mn-ea"/>
          <a:cs typeface="+mn-cs"/>
        </a:defRPr>
      </a:lvl7pPr>
      <a:lvl8pPr marL="3179802" algn="l" defTabSz="908516" rtl="0" eaLnBrk="1" latinLnBrk="0" hangingPunct="1">
        <a:defRPr sz="1800" kern="1200">
          <a:solidFill>
            <a:schemeClr val="tx1"/>
          </a:solidFill>
          <a:latin typeface="+mn-lt"/>
          <a:ea typeface="+mn-ea"/>
          <a:cs typeface="+mn-cs"/>
        </a:defRPr>
      </a:lvl8pPr>
      <a:lvl9pPr marL="3634060" algn="l" defTabSz="90851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63803" name="think-cell Slide" r:id="rId26" imgW="360" imgH="360" progId="">
              <p:embed/>
            </p:oleObj>
          </a:graphicData>
        </a:graphic>
      </p:graphicFrame>
      <p:pic>
        <p:nvPicPr>
          <p:cNvPr id="12392" name="Picture 104"/>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0" y="0"/>
            <a:ext cx="7734300"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McK 1. On-page tracker" hidden="1"/>
          <p:cNvSpPr>
            <a:spLocks noChangeArrowheads="1"/>
          </p:cNvSpPr>
          <p:nvPr/>
        </p:nvSpPr>
        <p:spPr bwMode="auto">
          <a:xfrm>
            <a:off x="121488" y="1755"/>
            <a:ext cx="73417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US" sz="1200" dirty="0">
                <a:solidFill>
                  <a:srgbClr val="FFFFFF"/>
                </a:solidFill>
                <a:latin typeface="Arial"/>
                <a:cs typeface="Arial" pitchFamily="34" charset="0"/>
              </a:rPr>
              <a:t>TRACKER</a:t>
            </a:r>
          </a:p>
        </p:txBody>
      </p:sp>
      <p:sp>
        <p:nvSpPr>
          <p:cNvPr id="11" name="McK 3. Unit of measure" hidden="1"/>
          <p:cNvSpPr txBox="1">
            <a:spLocks noChangeArrowheads="1"/>
          </p:cNvSpPr>
          <p:nvPr/>
        </p:nvSpPr>
        <p:spPr bwMode="auto">
          <a:xfrm>
            <a:off x="121490" y="986831"/>
            <a:ext cx="4417174"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cs typeface="Arial" pitchFamily="34" charset="0"/>
              </a:rPr>
              <a:t>Unit of measure</a:t>
            </a:r>
          </a:p>
        </p:txBody>
      </p:sp>
      <p:grpSp>
        <p:nvGrpSpPr>
          <p:cNvPr id="15" name="ACET" hidden="1"/>
          <p:cNvGrpSpPr>
            <a:grpSpLocks/>
          </p:cNvGrpSpPr>
          <p:nvPr/>
        </p:nvGrpSpPr>
        <p:grpSpPr bwMode="auto">
          <a:xfrm>
            <a:off x="2377116" y="1990667"/>
            <a:ext cx="4389768" cy="510220"/>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en-US" sz="1600" b="1" dirty="0">
                  <a:solidFill>
                    <a:srgbClr val="003896"/>
                  </a:solidFill>
                  <a:latin typeface="Arial"/>
                  <a:cs typeface="Arial" pitchFamily="34" charset="0"/>
                </a:rPr>
                <a:t>Title</a:t>
              </a:r>
            </a:p>
            <a:p>
              <a:r>
                <a:rPr lang="en-US" sz="1600" dirty="0">
                  <a:solidFill>
                    <a:srgbClr val="808080"/>
                  </a:solidFill>
                  <a:latin typeface="Arial"/>
                  <a:cs typeface="Arial" pitchFamily="34" charset="0"/>
                </a:rPr>
                <a:t>Unit of measure</a:t>
              </a:r>
            </a:p>
          </p:txBody>
        </p:sp>
      </p:grpSp>
      <p:pic>
        <p:nvPicPr>
          <p:cNvPr id="23" name="Picture 140"/>
          <p:cNvPicPr>
            <a:picLocks noChangeArrowheads="1"/>
          </p:cNvPicPr>
          <p:nvPr/>
        </p:nvPicPr>
        <p:blipFill>
          <a:blip r:embed="rId28" cstate="print">
            <a:extLst>
              <a:ext uri="{28A0092B-C50C-407E-A947-70E740481C1C}">
                <a14:useLocalDpi xmlns:a14="http://schemas.microsoft.com/office/drawing/2010/main" xmlns=""/>
              </a:ext>
            </a:extLst>
          </a:blip>
          <a:srcRect/>
          <a:stretch>
            <a:fillRect/>
          </a:stretch>
        </p:blipFill>
        <p:spPr bwMode="ltGray">
          <a:xfrm>
            <a:off x="7755722" y="338932"/>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itle Placeholder 2"/>
          <p:cNvSpPr>
            <a:spLocks noGrp="1" noChangeArrowheads="1"/>
          </p:cNvSpPr>
          <p:nvPr>
            <p:ph type="title"/>
          </p:nvPr>
        </p:nvSpPr>
        <p:spPr bwMode="auto">
          <a:xfrm>
            <a:off x="121490" y="301903"/>
            <a:ext cx="700257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noProof="0" dirty="0" smtClean="0"/>
              <a:t>Click to edit Master title style</a:t>
            </a:r>
          </a:p>
        </p:txBody>
      </p:sp>
      <p:grpSp>
        <p:nvGrpSpPr>
          <p:cNvPr id="25" name="LegendBoxes" hidden="1"/>
          <p:cNvGrpSpPr>
            <a:grpSpLocks/>
          </p:cNvGrpSpPr>
          <p:nvPr/>
        </p:nvGrpSpPr>
        <p:grpSpPr bwMode="auto">
          <a:xfrm>
            <a:off x="8153635" y="1037381"/>
            <a:ext cx="763588" cy="99695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83725B"/>
                </a:buClr>
              </a:pPr>
              <a:r>
                <a:rPr lang="en-US" sz="1200" dirty="0">
                  <a:solidFill>
                    <a:srgbClr val="003896"/>
                  </a:solidFill>
                  <a:latin typeface="Arial"/>
                  <a:cs typeface="Arial" pitchFamily="34" charset="0"/>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cs typeface="Arial" pitchFamily="34" charset="0"/>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83725B"/>
                </a:buClr>
              </a:pPr>
              <a:r>
                <a:rPr lang="en-US" sz="1200" dirty="0">
                  <a:solidFill>
                    <a:srgbClr val="003896"/>
                  </a:solidFill>
                  <a:latin typeface="Arial"/>
                  <a:cs typeface="Arial" pitchFamily="34" charset="0"/>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cs typeface="Arial" pitchFamily="34" charset="0"/>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83725B"/>
                </a:buClr>
              </a:pPr>
              <a:r>
                <a:rPr lang="en-US" sz="1200" dirty="0">
                  <a:solidFill>
                    <a:srgbClr val="003896"/>
                  </a:solidFill>
                  <a:latin typeface="Arial"/>
                  <a:cs typeface="Arial" pitchFamily="34" charset="0"/>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cs typeface="Arial" pitchFamily="34" charset="0"/>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83725B"/>
                </a:buClr>
              </a:pPr>
              <a:r>
                <a:rPr lang="en-US" sz="1200" dirty="0">
                  <a:solidFill>
                    <a:srgbClr val="003896"/>
                  </a:solidFill>
                  <a:latin typeface="Arial"/>
                  <a:cs typeface="Arial" pitchFamily="34" charset="0"/>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cs typeface="Arial" pitchFamily="34" charset="0"/>
              </a:endParaRPr>
            </a:p>
          </p:txBody>
        </p:sp>
      </p:grpSp>
      <p:grpSp>
        <p:nvGrpSpPr>
          <p:cNvPr id="34" name="LegendLines" hidden="1"/>
          <p:cNvGrpSpPr>
            <a:grpSpLocks/>
          </p:cNvGrpSpPr>
          <p:nvPr/>
        </p:nvGrpSpPr>
        <p:grpSpPr bwMode="auto">
          <a:xfrm>
            <a:off x="7845660" y="1037381"/>
            <a:ext cx="1071563" cy="730251"/>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solidFill>
                  <a:srgbClr val="003896"/>
                </a:solidFill>
                <a:latin typeface="Arial"/>
                <a:cs typeface="Arial" pitchFamily="34" charset="0"/>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solidFill>
                  <a:srgbClr val="003896"/>
                </a:solidFill>
                <a:latin typeface="Arial"/>
                <a:cs typeface="Arial" pitchFamily="34" charset="0"/>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solidFill>
                  <a:srgbClr val="003896"/>
                </a:solidFill>
                <a:latin typeface="Arial"/>
                <a:cs typeface="Arial" pitchFamily="34" charset="0"/>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83725B"/>
                </a:buClr>
              </a:pPr>
              <a:r>
                <a:rPr lang="en-US" sz="1200" dirty="0">
                  <a:solidFill>
                    <a:srgbClr val="003896"/>
                  </a:solidFill>
                  <a:latin typeface="Arial"/>
                  <a:cs typeface="Arial" pitchFamily="34" charset="0"/>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83725B"/>
                </a:buClr>
              </a:pPr>
              <a:r>
                <a:rPr lang="en-US" sz="1200" dirty="0">
                  <a:solidFill>
                    <a:srgbClr val="003896"/>
                  </a:solidFill>
                  <a:latin typeface="Arial"/>
                  <a:cs typeface="Arial" pitchFamily="34" charset="0"/>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83725B"/>
                </a:buClr>
              </a:pPr>
              <a:r>
                <a:rPr lang="en-US" sz="1200" dirty="0">
                  <a:solidFill>
                    <a:srgbClr val="003896"/>
                  </a:solidFill>
                  <a:latin typeface="Arial"/>
                  <a:cs typeface="Arial" pitchFamily="34" charset="0"/>
                </a:rPr>
                <a:t>Legend</a:t>
              </a:r>
            </a:p>
          </p:txBody>
        </p:sp>
      </p:grpSp>
      <p:grpSp>
        <p:nvGrpSpPr>
          <p:cNvPr id="41" name="McKSticker" hidden="1"/>
          <p:cNvGrpSpPr/>
          <p:nvPr/>
        </p:nvGrpSpPr>
        <p:grpSpPr bwMode="auto">
          <a:xfrm>
            <a:off x="7850328" y="1037381"/>
            <a:ext cx="1066895" cy="212366"/>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a:buClr>
                  <a:srgbClr val="83725B"/>
                </a:buClr>
              </a:pPr>
              <a:r>
                <a:rPr lang="en-US" sz="1200" dirty="0">
                  <a:solidFill>
                    <a:srgbClr val="808080"/>
                  </a:solidFill>
                  <a:latin typeface="Arial"/>
                  <a:cs typeface="Arial" pitchFamily="34" charset="0"/>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45" name="LegendMoons" hidden="1"/>
          <p:cNvGrpSpPr/>
          <p:nvPr/>
        </p:nvGrpSpPr>
        <p:grpSpPr bwMode="auto">
          <a:xfrm>
            <a:off x="8086793" y="1037381"/>
            <a:ext cx="830430" cy="1306516"/>
            <a:chOff x="6655594" y="273840"/>
            <a:chExt cx="830430" cy="1306516"/>
          </a:xfrm>
        </p:grpSpPr>
        <p:grpSp>
          <p:nvGrpSpPr>
            <p:cNvPr id="46" name="MoonLegend1"/>
            <p:cNvGrpSpPr>
              <a:grpSpLocks noChangeAspect="1"/>
            </p:cNvGrpSpPr>
            <p:nvPr>
              <p:custDataLst>
                <p:tags r:id="rId11"/>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cs typeface="Arial" pitchFamily="34" charset="0"/>
                </a:endParaRPr>
              </a:p>
            </p:txBody>
          </p:sp>
          <p:sp>
            <p:nvSpPr>
              <p:cNvPr id="65"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cs typeface="Arial" pitchFamily="34" charset="0"/>
                </a:endParaRPr>
              </a:p>
            </p:txBody>
          </p:sp>
        </p:grpSp>
        <p:grpSp>
          <p:nvGrpSpPr>
            <p:cNvPr id="47" name="MoonLegend2"/>
            <p:cNvGrpSpPr>
              <a:grpSpLocks noChangeAspect="1"/>
            </p:cNvGrpSpPr>
            <p:nvPr>
              <p:custDataLst>
                <p:tags r:id="rId12"/>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cs typeface="Arial" pitchFamily="34" charset="0"/>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cs typeface="Arial" pitchFamily="34" charset="0"/>
                </a:endParaRPr>
              </a:p>
            </p:txBody>
          </p:sp>
        </p:grpSp>
        <p:grpSp>
          <p:nvGrpSpPr>
            <p:cNvPr id="48" name="MoonLegend4"/>
            <p:cNvGrpSpPr>
              <a:grpSpLocks noChangeAspect="1"/>
            </p:cNvGrpSpPr>
            <p:nvPr>
              <p:custDataLst>
                <p:tags r:id="rId13"/>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cs typeface="Arial" pitchFamily="34" charset="0"/>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cs typeface="Arial" pitchFamily="34" charset="0"/>
                </a:endParaRPr>
              </a:p>
            </p:txBody>
          </p:sp>
        </p:grpSp>
        <p:grpSp>
          <p:nvGrpSpPr>
            <p:cNvPr id="49" name="MoonLegend5"/>
            <p:cNvGrpSpPr>
              <a:grpSpLocks noChangeAspect="1"/>
            </p:cNvGrpSpPr>
            <p:nvPr>
              <p:custDataLst>
                <p:tags r:id="rId14"/>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cs typeface="Arial" pitchFamily="34" charset="0"/>
                </a:endParaRPr>
              </a:p>
            </p:txBody>
          </p:sp>
          <p:sp>
            <p:nvSpPr>
              <p:cNvPr id="59"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cs typeface="Arial" pitchFamily="34" charset="0"/>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83725B"/>
                </a:buClr>
              </a:pPr>
              <a:r>
                <a:rPr lang="en-US" sz="1200" dirty="0">
                  <a:solidFill>
                    <a:srgbClr val="003896"/>
                  </a:solidFill>
                  <a:latin typeface="Arial"/>
                  <a:cs typeface="Arial" pitchFamily="34" charset="0"/>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83725B"/>
                </a:buClr>
              </a:pPr>
              <a:r>
                <a:rPr lang="en-US" sz="1200" dirty="0">
                  <a:solidFill>
                    <a:srgbClr val="003896"/>
                  </a:solidFill>
                  <a:latin typeface="Arial"/>
                  <a:cs typeface="Arial" pitchFamily="34" charset="0"/>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83725B"/>
                </a:buClr>
              </a:pPr>
              <a:r>
                <a:rPr lang="en-US" sz="1200" dirty="0">
                  <a:solidFill>
                    <a:srgbClr val="003896"/>
                  </a:solidFill>
                  <a:latin typeface="Arial"/>
                  <a:cs typeface="Arial" pitchFamily="34" charset="0"/>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83725B"/>
                </a:buClr>
              </a:pPr>
              <a:r>
                <a:rPr lang="en-US" sz="1200" dirty="0">
                  <a:solidFill>
                    <a:srgbClr val="003896"/>
                  </a:solidFill>
                  <a:latin typeface="Arial"/>
                  <a:cs typeface="Arial" pitchFamily="34" charset="0"/>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83725B"/>
                </a:buClr>
              </a:pPr>
              <a:r>
                <a:rPr lang="en-US" sz="1200" dirty="0">
                  <a:solidFill>
                    <a:srgbClr val="003896"/>
                  </a:solidFill>
                  <a:latin typeface="Arial"/>
                  <a:cs typeface="Arial" pitchFamily="34" charset="0"/>
                </a:rPr>
                <a:t>Legend</a:t>
              </a:r>
            </a:p>
          </p:txBody>
        </p:sp>
        <p:grpSp>
          <p:nvGrpSpPr>
            <p:cNvPr id="55" name="MoonLegend3"/>
            <p:cNvGrpSpPr>
              <a:grpSpLocks noChangeAspect="1"/>
            </p:cNvGrpSpPr>
            <p:nvPr>
              <p:custDataLst>
                <p:tags r:id="rId15"/>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cs typeface="Arial" pitchFamily="34" charset="0"/>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cs typeface="Arial" pitchFamily="34" charset="0"/>
                </a:endParaRPr>
              </a:p>
            </p:txBody>
          </p:sp>
        </p:grpSp>
      </p:grpSp>
      <p:grpSp>
        <p:nvGrpSpPr>
          <p:cNvPr id="67" name="McK Moon" hidden="1"/>
          <p:cNvGrpSpPr>
            <a:grpSpLocks noChangeAspect="1"/>
          </p:cNvGrpSpPr>
          <p:nvPr>
            <p:custDataLst>
              <p:tags r:id="rId8"/>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9"/>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dirty="0">
                <a:solidFill>
                  <a:srgbClr val="003896"/>
                </a:solidFill>
                <a:latin typeface="Arial"/>
                <a:cs typeface="Arial" pitchFamily="34" charset="0"/>
              </a:endParaRPr>
            </a:p>
          </p:txBody>
        </p:sp>
        <p:sp>
          <p:nvSpPr>
            <p:cNvPr id="69" name="Arc 91"/>
            <p:cNvSpPr>
              <a:spLocks noChangeAspect="1"/>
            </p:cNvSpPr>
            <p:nvPr>
              <p:custDataLst>
                <p:tags r:id="rId10"/>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dirty="0">
                <a:solidFill>
                  <a:srgbClr val="003896"/>
                </a:solidFill>
                <a:latin typeface="Arial"/>
                <a:cs typeface="Arial" pitchFamily="34" charset="0"/>
              </a:endParaRPr>
            </a:p>
          </p:txBody>
        </p:sp>
      </p:grpSp>
      <p:grpSp>
        <p:nvGrpSpPr>
          <p:cNvPr id="66" name="McK Slide Elements" hidden="1"/>
          <p:cNvGrpSpPr/>
          <p:nvPr/>
        </p:nvGrpSpPr>
        <p:grpSpPr bwMode="auto">
          <a:xfrm>
            <a:off x="121490" y="6195417"/>
            <a:ext cx="8163965" cy="368503"/>
            <a:chOff x="121488" y="6352634"/>
            <a:chExt cx="8794114" cy="368503"/>
          </a:xfrm>
        </p:grpSpPr>
        <p:sp>
          <p:nvSpPr>
            <p:cNvPr id="70" name="McK 4. Footnote"/>
            <p:cNvSpPr txBox="1">
              <a:spLocks noChangeArrowheads="1"/>
            </p:cNvSpPr>
            <p:nvPr/>
          </p:nvSpPr>
          <p:spPr bwMode="auto">
            <a:xfrm>
              <a:off x="121488" y="6352634"/>
              <a:ext cx="8794114"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srgbClr val="003896"/>
                  </a:solidFill>
                  <a:latin typeface="Arial"/>
                  <a:cs typeface="Arial" pitchFamily="34" charset="0"/>
                </a:rPr>
                <a:t>1 Footnote</a:t>
              </a:r>
            </a:p>
          </p:txBody>
        </p:sp>
        <p:sp>
          <p:nvSpPr>
            <p:cNvPr id="71" name="McK 5. Source"/>
            <p:cNvSpPr>
              <a:spLocks noChangeArrowheads="1"/>
            </p:cNvSpPr>
            <p:nvPr/>
          </p:nvSpPr>
          <p:spPr bwMode="auto">
            <a:xfrm>
              <a:off x="121488" y="6567249"/>
              <a:ext cx="8794112"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12775" indent="-612775" defTabSz="913526">
                <a:tabLst>
                  <a:tab pos="617538" algn="l"/>
                </a:tabLst>
              </a:pPr>
              <a:r>
                <a:rPr lang="en-US" sz="1000" dirty="0">
                  <a:solidFill>
                    <a:srgbClr val="003896"/>
                  </a:solidFill>
                  <a:latin typeface="Arial"/>
                  <a:cs typeface="Arial" pitchFamily="34" charset="0"/>
                </a:rPr>
                <a:t>SOURCE: Source</a:t>
              </a:r>
            </a:p>
          </p:txBody>
        </p:sp>
      </p:grpSp>
    </p:spTree>
    <p:extLst>
      <p:ext uri="{BB962C8B-B14F-4D97-AF65-F5344CB8AC3E}">
        <p14:creationId xmlns:p14="http://schemas.microsoft.com/office/powerpoint/2010/main" xmlns="" val="2247724397"/>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Lst>
  <p:timing>
    <p:tnLst>
      <p:par>
        <p:cTn id="1" dur="indefinite" restart="never" nodeType="tmRoot"/>
      </p:par>
    </p:tnLst>
  </p:timing>
  <p:hf hdr="0" ftr="0" dt="0"/>
  <p:txStyles>
    <p:titleStyle>
      <a:lvl1pPr algn="l" defTabSz="895350" rtl="0" eaLnBrk="1" fontAlgn="base" hangingPunct="1">
        <a:spcBef>
          <a:spcPct val="0"/>
        </a:spcBef>
        <a:spcAft>
          <a:spcPct val="0"/>
        </a:spcAft>
        <a:tabLst>
          <a:tab pos="269875" algn="l"/>
        </a:tabLst>
        <a:defRPr sz="2400" b="0" baseline="0">
          <a:solidFill>
            <a:schemeClr val="bg1"/>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extLst/>
          </p:nvPr>
        </p:nvGraphicFramePr>
        <p:xfrm>
          <a:off x="1621" y="1620"/>
          <a:ext cx="1620" cy="1620"/>
        </p:xfrm>
        <a:graphic>
          <a:graphicData uri="http://schemas.openxmlformats.org/presentationml/2006/ole">
            <p:oleObj spid="_x0000_s68922" name="think-cell Slide" r:id="rId18" imgW="360" imgH="360" progId="">
              <p:embed/>
            </p:oleObj>
          </a:graphicData>
        </a:graphic>
      </p:graphicFrame>
      <p:sp>
        <p:nvSpPr>
          <p:cNvPr id="2" name="Rectangle 1" hidden="1"/>
          <p:cNvSpPr/>
          <p:nvPr>
            <p:custDataLst>
              <p:tags r:id="rId15"/>
            </p:custDataLst>
          </p:nvPr>
        </p:nvSpPr>
        <p:spPr>
          <a:xfrm>
            <a:off x="0" y="0"/>
            <a:ext cx="161984" cy="16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400" dirty="0">
              <a:solidFill>
                <a:srgbClr val="FFFFFF"/>
              </a:solidFill>
              <a:sym typeface="Arial"/>
            </a:endParaRPr>
          </a:p>
        </p:txBody>
      </p:sp>
      <p:pic>
        <p:nvPicPr>
          <p:cNvPr id="5122" name="Picture 43" descr="logo small"/>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7662863" y="341314"/>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0" y="0"/>
            <a:ext cx="7591426"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9"/>
            <a:ext cx="651986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ctr" anchorCtr="0" compatLnSpc="1">
            <a:prstTxWarp prst="textNoShape">
              <a:avLst/>
            </a:prstTxWarp>
          </a:bodyPr>
          <a:lstStyle/>
          <a:p>
            <a:pPr lvl="0"/>
            <a:r>
              <a:rPr lang="en-US" altLang="en-US" smtClean="0"/>
              <a:t>Click to edit Master title style</a:t>
            </a:r>
            <a:endParaRPr lang="en-ZA" altLang="en-US" smtClean="0"/>
          </a:p>
        </p:txBody>
      </p:sp>
      <p:sp>
        <p:nvSpPr>
          <p:cNvPr id="5125" name="Rectangle 3"/>
          <p:cNvSpPr>
            <a:spLocks noGrp="1" noChangeArrowheads="1"/>
          </p:cNvSpPr>
          <p:nvPr>
            <p:ph type="body" idx="1"/>
          </p:nvPr>
        </p:nvSpPr>
        <p:spPr bwMode="auto">
          <a:xfrm>
            <a:off x="436563" y="1436689"/>
            <a:ext cx="8378825" cy="504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1061" name="Rectangle 37"/>
          <p:cNvSpPr>
            <a:spLocks noGrp="1" noChangeArrowheads="1"/>
          </p:cNvSpPr>
          <p:nvPr>
            <p:ph type="dt" sz="half" idx="2"/>
          </p:nvPr>
        </p:nvSpPr>
        <p:spPr bwMode="auto">
          <a:xfrm>
            <a:off x="457201" y="6453188"/>
            <a:ext cx="1738313"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b" anchorCtr="0" compatLnSpc="1">
            <a:prstTxWarp prst="textNoShape">
              <a:avLst/>
            </a:prstTxWarp>
          </a:bodyPr>
          <a:lstStyle>
            <a:lvl1pPr>
              <a:defRPr sz="1000">
                <a:solidFill>
                  <a:srgbClr val="83725B"/>
                </a:solidFill>
              </a:defRPr>
            </a:lvl1pPr>
          </a:lstStyle>
          <a:p>
            <a:pPr defTabSz="877552" fontAlgn="auto">
              <a:spcBef>
                <a:spcPts val="0"/>
              </a:spcBef>
              <a:spcAft>
                <a:spcPts val="0"/>
              </a:spcAft>
              <a:defRPr/>
            </a:pPr>
            <a:endParaRPr lang="en-ZA" dirty="0">
              <a:latin typeface="Arial"/>
            </a:endParaRPr>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b" anchorCtr="0" compatLnSpc="1">
            <a:prstTxWarp prst="textNoShape">
              <a:avLst/>
            </a:prstTxWarp>
          </a:bodyPr>
          <a:lstStyle>
            <a:lvl1pPr algn="ctr">
              <a:defRPr sz="1000">
                <a:solidFill>
                  <a:srgbClr val="83725B"/>
                </a:solidFill>
              </a:defRPr>
            </a:lvl1pPr>
          </a:lstStyle>
          <a:p>
            <a:pPr defTabSz="877552" fontAlgn="auto">
              <a:spcBef>
                <a:spcPts val="0"/>
              </a:spcBef>
              <a:spcAft>
                <a:spcPts val="0"/>
              </a:spcAft>
              <a:defRPr/>
            </a:pPr>
            <a:fld id="{74E21055-C674-480F-81F8-D72A8ECB56CE}" type="slidenum">
              <a:rPr lang="en-ZA" smtClean="0">
                <a:latin typeface="Arial"/>
              </a:rPr>
              <a:pPr defTabSz="877552" fontAlgn="auto">
                <a:spcBef>
                  <a:spcPts val="0"/>
                </a:spcBef>
                <a:spcAft>
                  <a:spcPts val="0"/>
                </a:spcAft>
                <a:defRPr/>
              </a:pPr>
              <a:t>‹#›</a:t>
            </a:fld>
            <a:endParaRPr lang="en-ZA" dirty="0">
              <a:latin typeface="Arial"/>
            </a:endParaRPr>
          </a:p>
        </p:txBody>
      </p:sp>
      <p:sp>
        <p:nvSpPr>
          <p:cNvPr id="8" name="Rectangle 7" hidden="1"/>
          <p:cNvSpPr/>
          <p:nvPr>
            <p:custDataLst>
              <p:tags r:id="rId16"/>
            </p:custDataLst>
          </p:nvPr>
        </p:nvSpPr>
        <p:spPr>
          <a:xfrm>
            <a:off x="0" y="0"/>
            <a:ext cx="161984"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dirty="0" smtClean="0">
              <a:solidFill>
                <a:srgbClr val="003896"/>
              </a:solidFill>
              <a:ea typeface="ＭＳ Ｐゴシック"/>
              <a:sym typeface="Arial"/>
            </a:endParaRPr>
          </a:p>
        </p:txBody>
      </p:sp>
      <p:sp>
        <p:nvSpPr>
          <p:cNvPr id="9" name="Rectangle 8" hidden="1"/>
          <p:cNvSpPr/>
          <p:nvPr>
            <p:custDataLst>
              <p:tags r:id="rId17"/>
            </p:custDataLst>
          </p:nvPr>
        </p:nvSpPr>
        <p:spPr>
          <a:xfrm>
            <a:off x="0" y="0"/>
            <a:ext cx="161984" cy="16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5000"/>
              </a:lnSpc>
            </a:pPr>
            <a:endParaRPr lang="en-US" sz="2400" dirty="0">
              <a:solidFill>
                <a:srgbClr val="FFFFFF"/>
              </a:solidFill>
              <a:sym typeface="Arial"/>
            </a:endParaRPr>
          </a:p>
        </p:txBody>
      </p:sp>
    </p:spTree>
    <p:extLst>
      <p:ext uri="{BB962C8B-B14F-4D97-AF65-F5344CB8AC3E}">
        <p14:creationId xmlns:p14="http://schemas.microsoft.com/office/powerpoint/2010/main" xmlns="" val="273019813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transition spd="slow">
    <p:fade/>
  </p:transition>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2400">
          <a:solidFill>
            <a:schemeClr val="bg1"/>
          </a:solidFill>
          <a:latin typeface="+mj-lt"/>
          <a:ea typeface="+mj-ea"/>
          <a:cs typeface="+mj-cs"/>
        </a:defRPr>
      </a:lvl1pPr>
      <a:lvl2pPr algn="l" rtl="0" eaLnBrk="1" fontAlgn="base" hangingPunct="1">
        <a:lnSpc>
          <a:spcPct val="85000"/>
        </a:lnSpc>
        <a:spcBef>
          <a:spcPct val="0"/>
        </a:spcBef>
        <a:spcAft>
          <a:spcPct val="0"/>
        </a:spcAft>
        <a:defRPr sz="2400">
          <a:solidFill>
            <a:schemeClr val="bg1"/>
          </a:solidFill>
          <a:latin typeface="Arial" charset="0"/>
          <a:cs typeface="Arial" charset="0"/>
        </a:defRPr>
      </a:lvl2pPr>
      <a:lvl3pPr algn="l" rtl="0" eaLnBrk="1" fontAlgn="base" hangingPunct="1">
        <a:lnSpc>
          <a:spcPct val="85000"/>
        </a:lnSpc>
        <a:spcBef>
          <a:spcPct val="0"/>
        </a:spcBef>
        <a:spcAft>
          <a:spcPct val="0"/>
        </a:spcAft>
        <a:defRPr sz="2400">
          <a:solidFill>
            <a:schemeClr val="bg1"/>
          </a:solidFill>
          <a:latin typeface="Arial" charset="0"/>
          <a:cs typeface="Arial" charset="0"/>
        </a:defRPr>
      </a:lvl3pPr>
      <a:lvl4pPr algn="l" rtl="0" eaLnBrk="1" fontAlgn="base" hangingPunct="1">
        <a:lnSpc>
          <a:spcPct val="85000"/>
        </a:lnSpc>
        <a:spcBef>
          <a:spcPct val="0"/>
        </a:spcBef>
        <a:spcAft>
          <a:spcPct val="0"/>
        </a:spcAft>
        <a:defRPr sz="2400">
          <a:solidFill>
            <a:schemeClr val="bg1"/>
          </a:solidFill>
          <a:latin typeface="Arial" charset="0"/>
          <a:cs typeface="Arial" charset="0"/>
        </a:defRPr>
      </a:lvl4pPr>
      <a:lvl5pPr algn="l" rtl="0" eaLnBrk="1" fontAlgn="base" hangingPunct="1">
        <a:lnSpc>
          <a:spcPct val="85000"/>
        </a:lnSpc>
        <a:spcBef>
          <a:spcPct val="0"/>
        </a:spcBef>
        <a:spcAft>
          <a:spcPct val="0"/>
        </a:spcAft>
        <a:defRPr sz="2400">
          <a:solidFill>
            <a:schemeClr val="bg1"/>
          </a:solidFill>
          <a:latin typeface="Arial" charset="0"/>
          <a:cs typeface="Arial" charset="0"/>
        </a:defRPr>
      </a:lvl5pPr>
      <a:lvl6pPr marL="457152" algn="l" rtl="0" eaLnBrk="1" fontAlgn="base" hangingPunct="1">
        <a:lnSpc>
          <a:spcPct val="85000"/>
        </a:lnSpc>
        <a:spcBef>
          <a:spcPct val="0"/>
        </a:spcBef>
        <a:spcAft>
          <a:spcPct val="0"/>
        </a:spcAft>
        <a:defRPr sz="2400">
          <a:solidFill>
            <a:schemeClr val="bg1"/>
          </a:solidFill>
          <a:latin typeface="Arial" charset="0"/>
          <a:cs typeface="Arial" charset="0"/>
        </a:defRPr>
      </a:lvl6pPr>
      <a:lvl7pPr marL="914303" algn="l" rtl="0" eaLnBrk="1" fontAlgn="base" hangingPunct="1">
        <a:lnSpc>
          <a:spcPct val="85000"/>
        </a:lnSpc>
        <a:spcBef>
          <a:spcPct val="0"/>
        </a:spcBef>
        <a:spcAft>
          <a:spcPct val="0"/>
        </a:spcAft>
        <a:defRPr sz="2400">
          <a:solidFill>
            <a:schemeClr val="bg1"/>
          </a:solidFill>
          <a:latin typeface="Arial" charset="0"/>
          <a:cs typeface="Arial" charset="0"/>
        </a:defRPr>
      </a:lvl7pPr>
      <a:lvl8pPr marL="1371455" algn="l" rtl="0" eaLnBrk="1" fontAlgn="base" hangingPunct="1">
        <a:lnSpc>
          <a:spcPct val="85000"/>
        </a:lnSpc>
        <a:spcBef>
          <a:spcPct val="0"/>
        </a:spcBef>
        <a:spcAft>
          <a:spcPct val="0"/>
        </a:spcAft>
        <a:defRPr sz="2400">
          <a:solidFill>
            <a:schemeClr val="bg1"/>
          </a:solidFill>
          <a:latin typeface="Arial" charset="0"/>
          <a:cs typeface="Arial" charset="0"/>
        </a:defRPr>
      </a:lvl8pPr>
      <a:lvl9pPr marL="1828606" algn="l" rtl="0" eaLnBrk="1" fontAlgn="base" hangingPunct="1">
        <a:lnSpc>
          <a:spcPct val="85000"/>
        </a:lnSpc>
        <a:spcBef>
          <a:spcPct val="0"/>
        </a:spcBef>
        <a:spcAft>
          <a:spcPct val="0"/>
        </a:spcAft>
        <a:defRPr sz="2400">
          <a:solidFill>
            <a:schemeClr val="bg1"/>
          </a:solidFill>
          <a:latin typeface="Arial" charset="0"/>
          <a:cs typeface="Arial" charset="0"/>
        </a:defRPr>
      </a:lvl9pPr>
    </p:titleStyle>
    <p:bodyStyle>
      <a:lvl1pPr marL="266672" indent="-266672" algn="l" rtl="0" eaLnBrk="1" fontAlgn="base" hangingPunct="1">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474" indent="-271434" algn="l" rtl="0" eaLnBrk="1" fontAlgn="base" hangingPunct="1">
        <a:lnSpc>
          <a:spcPct val="90000"/>
        </a:lnSpc>
        <a:spcBef>
          <a:spcPct val="100000"/>
        </a:spcBef>
        <a:spcAft>
          <a:spcPct val="0"/>
        </a:spcAft>
        <a:buClr>
          <a:srgbClr val="8C7F6D"/>
        </a:buClr>
        <a:buChar char="•"/>
        <a:defRPr>
          <a:solidFill>
            <a:srgbClr val="003896"/>
          </a:solidFill>
          <a:latin typeface="+mn-lt"/>
          <a:cs typeface="+mn-cs"/>
        </a:defRPr>
      </a:lvl2pPr>
      <a:lvl3pPr marL="1076211" indent="-179369" algn="l" rtl="0" eaLnBrk="1" fontAlgn="base" hangingPunct="1">
        <a:lnSpc>
          <a:spcPct val="90000"/>
        </a:lnSpc>
        <a:spcBef>
          <a:spcPct val="100000"/>
        </a:spcBef>
        <a:spcAft>
          <a:spcPct val="0"/>
        </a:spcAft>
        <a:buClr>
          <a:srgbClr val="8C7F6D"/>
        </a:buClr>
        <a:buChar char="•"/>
        <a:defRPr sz="1600">
          <a:solidFill>
            <a:srgbClr val="003896"/>
          </a:solidFill>
          <a:latin typeface="+mn-lt"/>
          <a:cs typeface="+mn-cs"/>
        </a:defRPr>
      </a:lvl3pPr>
      <a:lvl4pPr marL="1434948"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4pPr>
      <a:lvl5pPr marL="1793685"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5pPr>
      <a:lvl6pPr marL="2250837"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6pPr>
      <a:lvl7pPr marL="2707988"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7pPr>
      <a:lvl8pPr marL="3165140"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8pPr>
      <a:lvl9pPr marL="3622292"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extLst>
              <p:ext uri="{D42A27DB-BD31-4B8C-83A1-F6EECF244321}">
                <p14:modId xmlns:p14="http://schemas.microsoft.com/office/powerpoint/2010/main" xmlns="" val="413772659"/>
              </p:ext>
            </p:extLst>
          </p:nvPr>
        </p:nvGraphicFramePr>
        <p:xfrm>
          <a:off x="1621" y="1620"/>
          <a:ext cx="1620" cy="1620"/>
        </p:xfrm>
        <a:graphic>
          <a:graphicData uri="http://schemas.openxmlformats.org/presentationml/2006/ole">
            <p:oleObj spid="_x0000_s76088" name="think-cell Slide" r:id="rId18" imgW="360" imgH="360" progId="">
              <p:embed/>
            </p:oleObj>
          </a:graphicData>
        </a:graphic>
      </p:graphicFrame>
      <p:sp>
        <p:nvSpPr>
          <p:cNvPr id="2" name="Rectangle 1" hidden="1"/>
          <p:cNvSpPr/>
          <p:nvPr>
            <p:custDataLst>
              <p:tags r:id="rId15"/>
            </p:custDataLst>
          </p:nvPr>
        </p:nvSpPr>
        <p:spPr>
          <a:xfrm>
            <a:off x="0" y="0"/>
            <a:ext cx="161984" cy="16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400" dirty="0">
              <a:solidFill>
                <a:srgbClr val="FFFFFF"/>
              </a:solidFill>
              <a:sym typeface="Arial"/>
            </a:endParaRPr>
          </a:p>
        </p:txBody>
      </p:sp>
      <p:pic>
        <p:nvPicPr>
          <p:cNvPr id="5122" name="Picture 43" descr="logo small"/>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7662863" y="341314"/>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0" y="0"/>
            <a:ext cx="7591426"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9"/>
            <a:ext cx="651986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ctr" anchorCtr="0" compatLnSpc="1">
            <a:prstTxWarp prst="textNoShape">
              <a:avLst/>
            </a:prstTxWarp>
          </a:bodyPr>
          <a:lstStyle/>
          <a:p>
            <a:pPr lvl="0"/>
            <a:r>
              <a:rPr lang="en-US" altLang="en-US" smtClean="0"/>
              <a:t>Click to edit Master title style</a:t>
            </a:r>
            <a:endParaRPr lang="en-ZA" altLang="en-US" smtClean="0"/>
          </a:p>
        </p:txBody>
      </p:sp>
      <p:sp>
        <p:nvSpPr>
          <p:cNvPr id="5125" name="Rectangle 3"/>
          <p:cNvSpPr>
            <a:spLocks noGrp="1" noChangeArrowheads="1"/>
          </p:cNvSpPr>
          <p:nvPr>
            <p:ph type="body" idx="1"/>
          </p:nvPr>
        </p:nvSpPr>
        <p:spPr bwMode="auto">
          <a:xfrm>
            <a:off x="436563" y="1436689"/>
            <a:ext cx="8378825" cy="504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1061" name="Rectangle 37"/>
          <p:cNvSpPr>
            <a:spLocks noGrp="1" noChangeArrowheads="1"/>
          </p:cNvSpPr>
          <p:nvPr>
            <p:ph type="dt" sz="half" idx="2"/>
          </p:nvPr>
        </p:nvSpPr>
        <p:spPr bwMode="auto">
          <a:xfrm>
            <a:off x="457201" y="6453188"/>
            <a:ext cx="1738313"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b" anchorCtr="0" compatLnSpc="1">
            <a:prstTxWarp prst="textNoShape">
              <a:avLst/>
            </a:prstTxWarp>
          </a:bodyPr>
          <a:lstStyle>
            <a:lvl1pPr>
              <a:defRPr sz="1000">
                <a:solidFill>
                  <a:srgbClr val="83725B"/>
                </a:solidFill>
              </a:defRPr>
            </a:lvl1pPr>
          </a:lstStyle>
          <a:p>
            <a:pPr defTabSz="877552" fontAlgn="auto">
              <a:spcBef>
                <a:spcPts val="0"/>
              </a:spcBef>
              <a:spcAft>
                <a:spcPts val="0"/>
              </a:spcAft>
              <a:defRPr/>
            </a:pPr>
            <a:endParaRPr lang="en-ZA" dirty="0">
              <a:latin typeface="Arial"/>
            </a:endParaRPr>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b" anchorCtr="0" compatLnSpc="1">
            <a:prstTxWarp prst="textNoShape">
              <a:avLst/>
            </a:prstTxWarp>
          </a:bodyPr>
          <a:lstStyle>
            <a:lvl1pPr algn="ctr">
              <a:defRPr sz="1000">
                <a:solidFill>
                  <a:srgbClr val="83725B"/>
                </a:solidFill>
              </a:defRPr>
            </a:lvl1pPr>
          </a:lstStyle>
          <a:p>
            <a:pPr defTabSz="877552" fontAlgn="auto">
              <a:spcBef>
                <a:spcPts val="0"/>
              </a:spcBef>
              <a:spcAft>
                <a:spcPts val="0"/>
              </a:spcAft>
              <a:defRPr/>
            </a:pPr>
            <a:fld id="{74E21055-C674-480F-81F8-D72A8ECB56CE}" type="slidenum">
              <a:rPr lang="en-ZA" smtClean="0">
                <a:latin typeface="Arial"/>
              </a:rPr>
              <a:pPr defTabSz="877552" fontAlgn="auto">
                <a:spcBef>
                  <a:spcPts val="0"/>
                </a:spcBef>
                <a:spcAft>
                  <a:spcPts val="0"/>
                </a:spcAft>
                <a:defRPr/>
              </a:pPr>
              <a:t>‹#›</a:t>
            </a:fld>
            <a:endParaRPr lang="en-ZA" dirty="0">
              <a:latin typeface="Arial"/>
            </a:endParaRPr>
          </a:p>
        </p:txBody>
      </p:sp>
      <p:sp>
        <p:nvSpPr>
          <p:cNvPr id="8" name="Rectangle 7" hidden="1"/>
          <p:cNvSpPr/>
          <p:nvPr>
            <p:custDataLst>
              <p:tags r:id="rId16"/>
            </p:custDataLst>
          </p:nvPr>
        </p:nvSpPr>
        <p:spPr>
          <a:xfrm>
            <a:off x="0" y="0"/>
            <a:ext cx="161984"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dirty="0" smtClean="0">
              <a:solidFill>
                <a:srgbClr val="003896"/>
              </a:solidFill>
              <a:ea typeface="ＭＳ Ｐゴシック"/>
              <a:sym typeface="Arial"/>
            </a:endParaRPr>
          </a:p>
        </p:txBody>
      </p:sp>
      <p:sp>
        <p:nvSpPr>
          <p:cNvPr id="9" name="Rectangle 8" hidden="1"/>
          <p:cNvSpPr/>
          <p:nvPr>
            <p:custDataLst>
              <p:tags r:id="rId17"/>
            </p:custDataLst>
          </p:nvPr>
        </p:nvSpPr>
        <p:spPr>
          <a:xfrm>
            <a:off x="0" y="0"/>
            <a:ext cx="161984" cy="16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5000"/>
              </a:lnSpc>
            </a:pPr>
            <a:endParaRPr lang="en-US" sz="2400" dirty="0">
              <a:solidFill>
                <a:srgbClr val="FFFFFF"/>
              </a:solidFill>
              <a:sym typeface="Arial"/>
            </a:endParaRPr>
          </a:p>
        </p:txBody>
      </p:sp>
    </p:spTree>
    <p:extLst>
      <p:ext uri="{BB962C8B-B14F-4D97-AF65-F5344CB8AC3E}">
        <p14:creationId xmlns:p14="http://schemas.microsoft.com/office/powerpoint/2010/main" xmlns="" val="2290186112"/>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p:transition spd="slow">
    <p:fade/>
  </p:transition>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2400">
          <a:solidFill>
            <a:schemeClr val="bg1"/>
          </a:solidFill>
          <a:latin typeface="+mj-lt"/>
          <a:ea typeface="+mj-ea"/>
          <a:cs typeface="+mj-cs"/>
        </a:defRPr>
      </a:lvl1pPr>
      <a:lvl2pPr algn="l" rtl="0" eaLnBrk="1" fontAlgn="base" hangingPunct="1">
        <a:lnSpc>
          <a:spcPct val="85000"/>
        </a:lnSpc>
        <a:spcBef>
          <a:spcPct val="0"/>
        </a:spcBef>
        <a:spcAft>
          <a:spcPct val="0"/>
        </a:spcAft>
        <a:defRPr sz="2400">
          <a:solidFill>
            <a:schemeClr val="bg1"/>
          </a:solidFill>
          <a:latin typeface="Arial" charset="0"/>
          <a:cs typeface="Arial" charset="0"/>
        </a:defRPr>
      </a:lvl2pPr>
      <a:lvl3pPr algn="l" rtl="0" eaLnBrk="1" fontAlgn="base" hangingPunct="1">
        <a:lnSpc>
          <a:spcPct val="85000"/>
        </a:lnSpc>
        <a:spcBef>
          <a:spcPct val="0"/>
        </a:spcBef>
        <a:spcAft>
          <a:spcPct val="0"/>
        </a:spcAft>
        <a:defRPr sz="2400">
          <a:solidFill>
            <a:schemeClr val="bg1"/>
          </a:solidFill>
          <a:latin typeface="Arial" charset="0"/>
          <a:cs typeface="Arial" charset="0"/>
        </a:defRPr>
      </a:lvl3pPr>
      <a:lvl4pPr algn="l" rtl="0" eaLnBrk="1" fontAlgn="base" hangingPunct="1">
        <a:lnSpc>
          <a:spcPct val="85000"/>
        </a:lnSpc>
        <a:spcBef>
          <a:spcPct val="0"/>
        </a:spcBef>
        <a:spcAft>
          <a:spcPct val="0"/>
        </a:spcAft>
        <a:defRPr sz="2400">
          <a:solidFill>
            <a:schemeClr val="bg1"/>
          </a:solidFill>
          <a:latin typeface="Arial" charset="0"/>
          <a:cs typeface="Arial" charset="0"/>
        </a:defRPr>
      </a:lvl4pPr>
      <a:lvl5pPr algn="l" rtl="0" eaLnBrk="1" fontAlgn="base" hangingPunct="1">
        <a:lnSpc>
          <a:spcPct val="85000"/>
        </a:lnSpc>
        <a:spcBef>
          <a:spcPct val="0"/>
        </a:spcBef>
        <a:spcAft>
          <a:spcPct val="0"/>
        </a:spcAft>
        <a:defRPr sz="2400">
          <a:solidFill>
            <a:schemeClr val="bg1"/>
          </a:solidFill>
          <a:latin typeface="Arial" charset="0"/>
          <a:cs typeface="Arial" charset="0"/>
        </a:defRPr>
      </a:lvl5pPr>
      <a:lvl6pPr marL="457152" algn="l" rtl="0" eaLnBrk="1" fontAlgn="base" hangingPunct="1">
        <a:lnSpc>
          <a:spcPct val="85000"/>
        </a:lnSpc>
        <a:spcBef>
          <a:spcPct val="0"/>
        </a:spcBef>
        <a:spcAft>
          <a:spcPct val="0"/>
        </a:spcAft>
        <a:defRPr sz="2400">
          <a:solidFill>
            <a:schemeClr val="bg1"/>
          </a:solidFill>
          <a:latin typeface="Arial" charset="0"/>
          <a:cs typeface="Arial" charset="0"/>
        </a:defRPr>
      </a:lvl6pPr>
      <a:lvl7pPr marL="914303" algn="l" rtl="0" eaLnBrk="1" fontAlgn="base" hangingPunct="1">
        <a:lnSpc>
          <a:spcPct val="85000"/>
        </a:lnSpc>
        <a:spcBef>
          <a:spcPct val="0"/>
        </a:spcBef>
        <a:spcAft>
          <a:spcPct val="0"/>
        </a:spcAft>
        <a:defRPr sz="2400">
          <a:solidFill>
            <a:schemeClr val="bg1"/>
          </a:solidFill>
          <a:latin typeface="Arial" charset="0"/>
          <a:cs typeface="Arial" charset="0"/>
        </a:defRPr>
      </a:lvl7pPr>
      <a:lvl8pPr marL="1371455" algn="l" rtl="0" eaLnBrk="1" fontAlgn="base" hangingPunct="1">
        <a:lnSpc>
          <a:spcPct val="85000"/>
        </a:lnSpc>
        <a:spcBef>
          <a:spcPct val="0"/>
        </a:spcBef>
        <a:spcAft>
          <a:spcPct val="0"/>
        </a:spcAft>
        <a:defRPr sz="2400">
          <a:solidFill>
            <a:schemeClr val="bg1"/>
          </a:solidFill>
          <a:latin typeface="Arial" charset="0"/>
          <a:cs typeface="Arial" charset="0"/>
        </a:defRPr>
      </a:lvl8pPr>
      <a:lvl9pPr marL="1828606" algn="l" rtl="0" eaLnBrk="1" fontAlgn="base" hangingPunct="1">
        <a:lnSpc>
          <a:spcPct val="85000"/>
        </a:lnSpc>
        <a:spcBef>
          <a:spcPct val="0"/>
        </a:spcBef>
        <a:spcAft>
          <a:spcPct val="0"/>
        </a:spcAft>
        <a:defRPr sz="2400">
          <a:solidFill>
            <a:schemeClr val="bg1"/>
          </a:solidFill>
          <a:latin typeface="Arial" charset="0"/>
          <a:cs typeface="Arial" charset="0"/>
        </a:defRPr>
      </a:lvl9pPr>
    </p:titleStyle>
    <p:bodyStyle>
      <a:lvl1pPr marL="266672" indent="-266672" algn="l" rtl="0" eaLnBrk="1" fontAlgn="base" hangingPunct="1">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474" indent="-271434" algn="l" rtl="0" eaLnBrk="1" fontAlgn="base" hangingPunct="1">
        <a:lnSpc>
          <a:spcPct val="90000"/>
        </a:lnSpc>
        <a:spcBef>
          <a:spcPct val="100000"/>
        </a:spcBef>
        <a:spcAft>
          <a:spcPct val="0"/>
        </a:spcAft>
        <a:buClr>
          <a:srgbClr val="8C7F6D"/>
        </a:buClr>
        <a:buChar char="•"/>
        <a:defRPr>
          <a:solidFill>
            <a:srgbClr val="003896"/>
          </a:solidFill>
          <a:latin typeface="+mn-lt"/>
          <a:cs typeface="+mn-cs"/>
        </a:defRPr>
      </a:lvl2pPr>
      <a:lvl3pPr marL="1076211" indent="-179369" algn="l" rtl="0" eaLnBrk="1" fontAlgn="base" hangingPunct="1">
        <a:lnSpc>
          <a:spcPct val="90000"/>
        </a:lnSpc>
        <a:spcBef>
          <a:spcPct val="100000"/>
        </a:spcBef>
        <a:spcAft>
          <a:spcPct val="0"/>
        </a:spcAft>
        <a:buClr>
          <a:srgbClr val="8C7F6D"/>
        </a:buClr>
        <a:buChar char="•"/>
        <a:defRPr sz="1600">
          <a:solidFill>
            <a:srgbClr val="003896"/>
          </a:solidFill>
          <a:latin typeface="+mn-lt"/>
          <a:cs typeface="+mn-cs"/>
        </a:defRPr>
      </a:lvl3pPr>
      <a:lvl4pPr marL="1434948"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4pPr>
      <a:lvl5pPr marL="1793685"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5pPr>
      <a:lvl6pPr marL="2250837"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6pPr>
      <a:lvl7pPr marL="2707988"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7pPr>
      <a:lvl8pPr marL="3165140"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8pPr>
      <a:lvl9pPr marL="3622292"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extLst>
              <p:ext uri="{D42A27DB-BD31-4B8C-83A1-F6EECF244321}">
                <p14:modId xmlns:p14="http://schemas.microsoft.com/office/powerpoint/2010/main" xmlns="" val="3332987103"/>
              </p:ext>
            </p:extLst>
          </p:nvPr>
        </p:nvGraphicFramePr>
        <p:xfrm>
          <a:off x="1621" y="1620"/>
          <a:ext cx="1620" cy="1620"/>
        </p:xfrm>
        <a:graphic>
          <a:graphicData uri="http://schemas.openxmlformats.org/presentationml/2006/ole">
            <p:oleObj spid="_x0000_s80184" name="think-cell Slide" r:id="rId18" imgW="360" imgH="360" progId="">
              <p:embed/>
            </p:oleObj>
          </a:graphicData>
        </a:graphic>
      </p:graphicFrame>
      <p:sp>
        <p:nvSpPr>
          <p:cNvPr id="2" name="Rectangle 1" hidden="1"/>
          <p:cNvSpPr/>
          <p:nvPr>
            <p:custDataLst>
              <p:tags r:id="rId15"/>
            </p:custDataLst>
          </p:nvPr>
        </p:nvSpPr>
        <p:spPr>
          <a:xfrm>
            <a:off x="0" y="0"/>
            <a:ext cx="161984" cy="16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400" dirty="0">
              <a:solidFill>
                <a:srgbClr val="FFFFFF"/>
              </a:solidFill>
              <a:sym typeface="Arial"/>
            </a:endParaRPr>
          </a:p>
        </p:txBody>
      </p:sp>
      <p:pic>
        <p:nvPicPr>
          <p:cNvPr id="5122" name="Picture 43" descr="logo small"/>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7662863" y="341314"/>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0" y="0"/>
            <a:ext cx="7591426"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9"/>
            <a:ext cx="651986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ctr" anchorCtr="0" compatLnSpc="1">
            <a:prstTxWarp prst="textNoShape">
              <a:avLst/>
            </a:prstTxWarp>
          </a:bodyPr>
          <a:lstStyle/>
          <a:p>
            <a:pPr lvl="0"/>
            <a:r>
              <a:rPr lang="en-US" altLang="en-US" smtClean="0"/>
              <a:t>Click to edit Master title style</a:t>
            </a:r>
            <a:endParaRPr lang="en-ZA" altLang="en-US" smtClean="0"/>
          </a:p>
        </p:txBody>
      </p:sp>
      <p:sp>
        <p:nvSpPr>
          <p:cNvPr id="5125" name="Rectangle 3"/>
          <p:cNvSpPr>
            <a:spLocks noGrp="1" noChangeArrowheads="1"/>
          </p:cNvSpPr>
          <p:nvPr>
            <p:ph type="body" idx="1"/>
          </p:nvPr>
        </p:nvSpPr>
        <p:spPr bwMode="auto">
          <a:xfrm>
            <a:off x="436563" y="1436689"/>
            <a:ext cx="8378825" cy="504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1061" name="Rectangle 37"/>
          <p:cNvSpPr>
            <a:spLocks noGrp="1" noChangeArrowheads="1"/>
          </p:cNvSpPr>
          <p:nvPr>
            <p:ph type="dt" sz="half" idx="2"/>
          </p:nvPr>
        </p:nvSpPr>
        <p:spPr bwMode="auto">
          <a:xfrm>
            <a:off x="457201" y="6453188"/>
            <a:ext cx="1738313"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b" anchorCtr="0" compatLnSpc="1">
            <a:prstTxWarp prst="textNoShape">
              <a:avLst/>
            </a:prstTxWarp>
          </a:bodyPr>
          <a:lstStyle>
            <a:lvl1pPr>
              <a:defRPr sz="1000">
                <a:solidFill>
                  <a:srgbClr val="83725B"/>
                </a:solidFill>
              </a:defRPr>
            </a:lvl1pPr>
          </a:lstStyle>
          <a:p>
            <a:pPr defTabSz="877552" fontAlgn="auto">
              <a:spcBef>
                <a:spcPts val="0"/>
              </a:spcBef>
              <a:spcAft>
                <a:spcPts val="0"/>
              </a:spcAft>
              <a:defRPr/>
            </a:pPr>
            <a:endParaRPr lang="en-ZA" dirty="0">
              <a:latin typeface="Arial"/>
            </a:endParaRPr>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b" anchorCtr="0" compatLnSpc="1">
            <a:prstTxWarp prst="textNoShape">
              <a:avLst/>
            </a:prstTxWarp>
          </a:bodyPr>
          <a:lstStyle>
            <a:lvl1pPr algn="ctr">
              <a:defRPr sz="1000">
                <a:solidFill>
                  <a:srgbClr val="83725B"/>
                </a:solidFill>
              </a:defRPr>
            </a:lvl1pPr>
          </a:lstStyle>
          <a:p>
            <a:pPr defTabSz="877552" fontAlgn="auto">
              <a:spcBef>
                <a:spcPts val="0"/>
              </a:spcBef>
              <a:spcAft>
                <a:spcPts val="0"/>
              </a:spcAft>
              <a:defRPr/>
            </a:pPr>
            <a:fld id="{74E21055-C674-480F-81F8-D72A8ECB56CE}" type="slidenum">
              <a:rPr lang="en-ZA" smtClean="0">
                <a:latin typeface="Arial"/>
              </a:rPr>
              <a:pPr defTabSz="877552" fontAlgn="auto">
                <a:spcBef>
                  <a:spcPts val="0"/>
                </a:spcBef>
                <a:spcAft>
                  <a:spcPts val="0"/>
                </a:spcAft>
                <a:defRPr/>
              </a:pPr>
              <a:t>‹#›</a:t>
            </a:fld>
            <a:endParaRPr lang="en-ZA" dirty="0">
              <a:latin typeface="Arial"/>
            </a:endParaRPr>
          </a:p>
        </p:txBody>
      </p:sp>
      <p:sp>
        <p:nvSpPr>
          <p:cNvPr id="8" name="Rectangle 7" hidden="1"/>
          <p:cNvSpPr/>
          <p:nvPr>
            <p:custDataLst>
              <p:tags r:id="rId16"/>
            </p:custDataLst>
          </p:nvPr>
        </p:nvSpPr>
        <p:spPr>
          <a:xfrm>
            <a:off x="0" y="0"/>
            <a:ext cx="161984"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dirty="0" smtClean="0">
              <a:solidFill>
                <a:srgbClr val="003896"/>
              </a:solidFill>
              <a:ea typeface="ＭＳ Ｐゴシック"/>
              <a:sym typeface="Arial"/>
            </a:endParaRPr>
          </a:p>
        </p:txBody>
      </p:sp>
      <p:sp>
        <p:nvSpPr>
          <p:cNvPr id="9" name="Rectangle 8" hidden="1"/>
          <p:cNvSpPr/>
          <p:nvPr>
            <p:custDataLst>
              <p:tags r:id="rId17"/>
            </p:custDataLst>
          </p:nvPr>
        </p:nvSpPr>
        <p:spPr>
          <a:xfrm>
            <a:off x="0" y="0"/>
            <a:ext cx="161984" cy="16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5000"/>
              </a:lnSpc>
            </a:pPr>
            <a:endParaRPr lang="en-US" sz="2400" dirty="0">
              <a:solidFill>
                <a:srgbClr val="FFFFFF"/>
              </a:solidFill>
              <a:sym typeface="Arial"/>
            </a:endParaRPr>
          </a:p>
        </p:txBody>
      </p:sp>
    </p:spTree>
    <p:extLst>
      <p:ext uri="{BB962C8B-B14F-4D97-AF65-F5344CB8AC3E}">
        <p14:creationId xmlns:p14="http://schemas.microsoft.com/office/powerpoint/2010/main" xmlns="" val="3484549408"/>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Lst>
  <p:transition spd="slow">
    <p:fade/>
  </p:transition>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2400">
          <a:solidFill>
            <a:schemeClr val="bg1"/>
          </a:solidFill>
          <a:latin typeface="+mj-lt"/>
          <a:ea typeface="+mj-ea"/>
          <a:cs typeface="+mj-cs"/>
        </a:defRPr>
      </a:lvl1pPr>
      <a:lvl2pPr algn="l" rtl="0" eaLnBrk="1" fontAlgn="base" hangingPunct="1">
        <a:lnSpc>
          <a:spcPct val="85000"/>
        </a:lnSpc>
        <a:spcBef>
          <a:spcPct val="0"/>
        </a:spcBef>
        <a:spcAft>
          <a:spcPct val="0"/>
        </a:spcAft>
        <a:defRPr sz="2400">
          <a:solidFill>
            <a:schemeClr val="bg1"/>
          </a:solidFill>
          <a:latin typeface="Arial" charset="0"/>
          <a:cs typeface="Arial" charset="0"/>
        </a:defRPr>
      </a:lvl2pPr>
      <a:lvl3pPr algn="l" rtl="0" eaLnBrk="1" fontAlgn="base" hangingPunct="1">
        <a:lnSpc>
          <a:spcPct val="85000"/>
        </a:lnSpc>
        <a:spcBef>
          <a:spcPct val="0"/>
        </a:spcBef>
        <a:spcAft>
          <a:spcPct val="0"/>
        </a:spcAft>
        <a:defRPr sz="2400">
          <a:solidFill>
            <a:schemeClr val="bg1"/>
          </a:solidFill>
          <a:latin typeface="Arial" charset="0"/>
          <a:cs typeface="Arial" charset="0"/>
        </a:defRPr>
      </a:lvl3pPr>
      <a:lvl4pPr algn="l" rtl="0" eaLnBrk="1" fontAlgn="base" hangingPunct="1">
        <a:lnSpc>
          <a:spcPct val="85000"/>
        </a:lnSpc>
        <a:spcBef>
          <a:spcPct val="0"/>
        </a:spcBef>
        <a:spcAft>
          <a:spcPct val="0"/>
        </a:spcAft>
        <a:defRPr sz="2400">
          <a:solidFill>
            <a:schemeClr val="bg1"/>
          </a:solidFill>
          <a:latin typeface="Arial" charset="0"/>
          <a:cs typeface="Arial" charset="0"/>
        </a:defRPr>
      </a:lvl4pPr>
      <a:lvl5pPr algn="l" rtl="0" eaLnBrk="1" fontAlgn="base" hangingPunct="1">
        <a:lnSpc>
          <a:spcPct val="85000"/>
        </a:lnSpc>
        <a:spcBef>
          <a:spcPct val="0"/>
        </a:spcBef>
        <a:spcAft>
          <a:spcPct val="0"/>
        </a:spcAft>
        <a:defRPr sz="2400">
          <a:solidFill>
            <a:schemeClr val="bg1"/>
          </a:solidFill>
          <a:latin typeface="Arial" charset="0"/>
          <a:cs typeface="Arial" charset="0"/>
        </a:defRPr>
      </a:lvl5pPr>
      <a:lvl6pPr marL="457152" algn="l" rtl="0" eaLnBrk="1" fontAlgn="base" hangingPunct="1">
        <a:lnSpc>
          <a:spcPct val="85000"/>
        </a:lnSpc>
        <a:spcBef>
          <a:spcPct val="0"/>
        </a:spcBef>
        <a:spcAft>
          <a:spcPct val="0"/>
        </a:spcAft>
        <a:defRPr sz="2400">
          <a:solidFill>
            <a:schemeClr val="bg1"/>
          </a:solidFill>
          <a:latin typeface="Arial" charset="0"/>
          <a:cs typeface="Arial" charset="0"/>
        </a:defRPr>
      </a:lvl6pPr>
      <a:lvl7pPr marL="914303" algn="l" rtl="0" eaLnBrk="1" fontAlgn="base" hangingPunct="1">
        <a:lnSpc>
          <a:spcPct val="85000"/>
        </a:lnSpc>
        <a:spcBef>
          <a:spcPct val="0"/>
        </a:spcBef>
        <a:spcAft>
          <a:spcPct val="0"/>
        </a:spcAft>
        <a:defRPr sz="2400">
          <a:solidFill>
            <a:schemeClr val="bg1"/>
          </a:solidFill>
          <a:latin typeface="Arial" charset="0"/>
          <a:cs typeface="Arial" charset="0"/>
        </a:defRPr>
      </a:lvl7pPr>
      <a:lvl8pPr marL="1371455" algn="l" rtl="0" eaLnBrk="1" fontAlgn="base" hangingPunct="1">
        <a:lnSpc>
          <a:spcPct val="85000"/>
        </a:lnSpc>
        <a:spcBef>
          <a:spcPct val="0"/>
        </a:spcBef>
        <a:spcAft>
          <a:spcPct val="0"/>
        </a:spcAft>
        <a:defRPr sz="2400">
          <a:solidFill>
            <a:schemeClr val="bg1"/>
          </a:solidFill>
          <a:latin typeface="Arial" charset="0"/>
          <a:cs typeface="Arial" charset="0"/>
        </a:defRPr>
      </a:lvl8pPr>
      <a:lvl9pPr marL="1828606" algn="l" rtl="0" eaLnBrk="1" fontAlgn="base" hangingPunct="1">
        <a:lnSpc>
          <a:spcPct val="85000"/>
        </a:lnSpc>
        <a:spcBef>
          <a:spcPct val="0"/>
        </a:spcBef>
        <a:spcAft>
          <a:spcPct val="0"/>
        </a:spcAft>
        <a:defRPr sz="2400">
          <a:solidFill>
            <a:schemeClr val="bg1"/>
          </a:solidFill>
          <a:latin typeface="Arial" charset="0"/>
          <a:cs typeface="Arial" charset="0"/>
        </a:defRPr>
      </a:lvl9pPr>
    </p:titleStyle>
    <p:bodyStyle>
      <a:lvl1pPr marL="266672" indent="-266672" algn="l" rtl="0" eaLnBrk="1" fontAlgn="base" hangingPunct="1">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474" indent="-271434" algn="l" rtl="0" eaLnBrk="1" fontAlgn="base" hangingPunct="1">
        <a:lnSpc>
          <a:spcPct val="90000"/>
        </a:lnSpc>
        <a:spcBef>
          <a:spcPct val="100000"/>
        </a:spcBef>
        <a:spcAft>
          <a:spcPct val="0"/>
        </a:spcAft>
        <a:buClr>
          <a:srgbClr val="8C7F6D"/>
        </a:buClr>
        <a:buChar char="•"/>
        <a:defRPr>
          <a:solidFill>
            <a:srgbClr val="003896"/>
          </a:solidFill>
          <a:latin typeface="+mn-lt"/>
          <a:cs typeface="+mn-cs"/>
        </a:defRPr>
      </a:lvl2pPr>
      <a:lvl3pPr marL="1076211" indent="-179369" algn="l" rtl="0" eaLnBrk="1" fontAlgn="base" hangingPunct="1">
        <a:lnSpc>
          <a:spcPct val="90000"/>
        </a:lnSpc>
        <a:spcBef>
          <a:spcPct val="100000"/>
        </a:spcBef>
        <a:spcAft>
          <a:spcPct val="0"/>
        </a:spcAft>
        <a:buClr>
          <a:srgbClr val="8C7F6D"/>
        </a:buClr>
        <a:buChar char="•"/>
        <a:defRPr sz="1600">
          <a:solidFill>
            <a:srgbClr val="003896"/>
          </a:solidFill>
          <a:latin typeface="+mn-lt"/>
          <a:cs typeface="+mn-cs"/>
        </a:defRPr>
      </a:lvl3pPr>
      <a:lvl4pPr marL="1434948"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4pPr>
      <a:lvl5pPr marL="1793685"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5pPr>
      <a:lvl6pPr marL="2250837"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6pPr>
      <a:lvl7pPr marL="2707988"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7pPr>
      <a:lvl8pPr marL="3165140"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8pPr>
      <a:lvl9pPr marL="3622292"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extLst>
              <p:ext uri="{D42A27DB-BD31-4B8C-83A1-F6EECF244321}">
                <p14:modId xmlns:p14="http://schemas.microsoft.com/office/powerpoint/2010/main" xmlns="" val="3045217971"/>
              </p:ext>
            </p:extLst>
          </p:nvPr>
        </p:nvGraphicFramePr>
        <p:xfrm>
          <a:off x="1621" y="1620"/>
          <a:ext cx="1620" cy="1620"/>
        </p:xfrm>
        <a:graphic>
          <a:graphicData uri="http://schemas.openxmlformats.org/presentationml/2006/ole">
            <p:oleObj spid="_x0000_s88331" name="think-cell Slide" r:id="rId19" imgW="360" imgH="360" progId="">
              <p:embed/>
            </p:oleObj>
          </a:graphicData>
        </a:graphic>
      </p:graphicFrame>
      <p:sp>
        <p:nvSpPr>
          <p:cNvPr id="2" name="Rectangle 1" hidden="1"/>
          <p:cNvSpPr/>
          <p:nvPr>
            <p:custDataLst>
              <p:tags r:id="rId16"/>
            </p:custDataLst>
          </p:nvPr>
        </p:nvSpPr>
        <p:spPr>
          <a:xfrm>
            <a:off x="0" y="0"/>
            <a:ext cx="161984" cy="16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400" dirty="0">
              <a:solidFill>
                <a:srgbClr val="FFFFFF"/>
              </a:solidFill>
              <a:sym typeface="Arial"/>
            </a:endParaRPr>
          </a:p>
        </p:txBody>
      </p:sp>
      <p:pic>
        <p:nvPicPr>
          <p:cNvPr id="5122" name="Picture 43" descr="logo small"/>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7662863" y="341314"/>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0" y="0"/>
            <a:ext cx="7591426"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9"/>
            <a:ext cx="651986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ctr" anchorCtr="0" compatLnSpc="1">
            <a:prstTxWarp prst="textNoShape">
              <a:avLst/>
            </a:prstTxWarp>
          </a:bodyPr>
          <a:lstStyle/>
          <a:p>
            <a:pPr lvl="0"/>
            <a:r>
              <a:rPr lang="en-US" altLang="en-US" smtClean="0"/>
              <a:t>Click to edit Master title style</a:t>
            </a:r>
            <a:endParaRPr lang="en-ZA" altLang="en-US" smtClean="0"/>
          </a:p>
        </p:txBody>
      </p:sp>
      <p:sp>
        <p:nvSpPr>
          <p:cNvPr id="5125" name="Rectangle 3"/>
          <p:cNvSpPr>
            <a:spLocks noGrp="1" noChangeArrowheads="1"/>
          </p:cNvSpPr>
          <p:nvPr>
            <p:ph type="body" idx="1"/>
          </p:nvPr>
        </p:nvSpPr>
        <p:spPr bwMode="auto">
          <a:xfrm>
            <a:off x="436563" y="1436689"/>
            <a:ext cx="8378825" cy="504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1061" name="Rectangle 37"/>
          <p:cNvSpPr>
            <a:spLocks noGrp="1" noChangeArrowheads="1"/>
          </p:cNvSpPr>
          <p:nvPr>
            <p:ph type="dt" sz="half" idx="2"/>
          </p:nvPr>
        </p:nvSpPr>
        <p:spPr bwMode="auto">
          <a:xfrm>
            <a:off x="457201" y="6453188"/>
            <a:ext cx="1738313"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b" anchorCtr="0" compatLnSpc="1">
            <a:prstTxWarp prst="textNoShape">
              <a:avLst/>
            </a:prstTxWarp>
          </a:bodyPr>
          <a:lstStyle>
            <a:lvl1pPr>
              <a:defRPr sz="1000">
                <a:solidFill>
                  <a:srgbClr val="83725B"/>
                </a:solidFill>
              </a:defRPr>
            </a:lvl1pPr>
          </a:lstStyle>
          <a:p>
            <a:pPr defTabSz="877552" fontAlgn="auto">
              <a:spcBef>
                <a:spcPts val="0"/>
              </a:spcBef>
              <a:spcAft>
                <a:spcPts val="0"/>
              </a:spcAft>
              <a:defRPr/>
            </a:pPr>
            <a:endParaRPr lang="en-ZA" dirty="0">
              <a:latin typeface="Arial"/>
            </a:endParaRPr>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b" anchorCtr="0" compatLnSpc="1">
            <a:prstTxWarp prst="textNoShape">
              <a:avLst/>
            </a:prstTxWarp>
          </a:bodyPr>
          <a:lstStyle>
            <a:lvl1pPr algn="ctr">
              <a:defRPr sz="1000">
                <a:solidFill>
                  <a:srgbClr val="83725B"/>
                </a:solidFill>
              </a:defRPr>
            </a:lvl1pPr>
          </a:lstStyle>
          <a:p>
            <a:pPr defTabSz="877552" fontAlgn="auto">
              <a:spcBef>
                <a:spcPts val="0"/>
              </a:spcBef>
              <a:spcAft>
                <a:spcPts val="0"/>
              </a:spcAft>
              <a:defRPr/>
            </a:pPr>
            <a:fld id="{74E21055-C674-480F-81F8-D72A8ECB56CE}" type="slidenum">
              <a:rPr lang="en-ZA" smtClean="0">
                <a:latin typeface="Arial"/>
              </a:rPr>
              <a:pPr defTabSz="877552" fontAlgn="auto">
                <a:spcBef>
                  <a:spcPts val="0"/>
                </a:spcBef>
                <a:spcAft>
                  <a:spcPts val="0"/>
                </a:spcAft>
                <a:defRPr/>
              </a:pPr>
              <a:t>‹#›</a:t>
            </a:fld>
            <a:endParaRPr lang="en-ZA" dirty="0">
              <a:latin typeface="Arial"/>
            </a:endParaRPr>
          </a:p>
        </p:txBody>
      </p:sp>
      <p:sp>
        <p:nvSpPr>
          <p:cNvPr id="8" name="Rectangle 7" hidden="1"/>
          <p:cNvSpPr/>
          <p:nvPr>
            <p:custDataLst>
              <p:tags r:id="rId17"/>
            </p:custDataLst>
          </p:nvPr>
        </p:nvSpPr>
        <p:spPr>
          <a:xfrm>
            <a:off x="0" y="0"/>
            <a:ext cx="161984"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dirty="0" smtClean="0">
              <a:solidFill>
                <a:srgbClr val="003896"/>
              </a:solidFill>
              <a:ea typeface="ＭＳ Ｐゴシック"/>
              <a:sym typeface="Arial"/>
            </a:endParaRPr>
          </a:p>
        </p:txBody>
      </p:sp>
      <p:sp>
        <p:nvSpPr>
          <p:cNvPr id="9" name="Rectangle 8" hidden="1"/>
          <p:cNvSpPr/>
          <p:nvPr>
            <p:custDataLst>
              <p:tags r:id="rId18"/>
            </p:custDataLst>
          </p:nvPr>
        </p:nvSpPr>
        <p:spPr>
          <a:xfrm>
            <a:off x="0" y="0"/>
            <a:ext cx="161984" cy="16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5000"/>
              </a:lnSpc>
            </a:pPr>
            <a:endParaRPr lang="en-US" sz="2400" dirty="0">
              <a:solidFill>
                <a:srgbClr val="FFFFFF"/>
              </a:solidFill>
              <a:sym typeface="Arial"/>
            </a:endParaRPr>
          </a:p>
        </p:txBody>
      </p:sp>
    </p:spTree>
    <p:extLst>
      <p:ext uri="{BB962C8B-B14F-4D97-AF65-F5344CB8AC3E}">
        <p14:creationId xmlns:p14="http://schemas.microsoft.com/office/powerpoint/2010/main" xmlns="" val="2711607597"/>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Lst>
  <p:transition spd="slow">
    <p:fade/>
  </p:transition>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2400">
          <a:solidFill>
            <a:schemeClr val="bg1"/>
          </a:solidFill>
          <a:latin typeface="+mj-lt"/>
          <a:ea typeface="+mj-ea"/>
          <a:cs typeface="+mj-cs"/>
        </a:defRPr>
      </a:lvl1pPr>
      <a:lvl2pPr algn="l" rtl="0" eaLnBrk="1" fontAlgn="base" hangingPunct="1">
        <a:lnSpc>
          <a:spcPct val="85000"/>
        </a:lnSpc>
        <a:spcBef>
          <a:spcPct val="0"/>
        </a:spcBef>
        <a:spcAft>
          <a:spcPct val="0"/>
        </a:spcAft>
        <a:defRPr sz="2400">
          <a:solidFill>
            <a:schemeClr val="bg1"/>
          </a:solidFill>
          <a:latin typeface="Arial" charset="0"/>
          <a:cs typeface="Arial" charset="0"/>
        </a:defRPr>
      </a:lvl2pPr>
      <a:lvl3pPr algn="l" rtl="0" eaLnBrk="1" fontAlgn="base" hangingPunct="1">
        <a:lnSpc>
          <a:spcPct val="85000"/>
        </a:lnSpc>
        <a:spcBef>
          <a:spcPct val="0"/>
        </a:spcBef>
        <a:spcAft>
          <a:spcPct val="0"/>
        </a:spcAft>
        <a:defRPr sz="2400">
          <a:solidFill>
            <a:schemeClr val="bg1"/>
          </a:solidFill>
          <a:latin typeface="Arial" charset="0"/>
          <a:cs typeface="Arial" charset="0"/>
        </a:defRPr>
      </a:lvl3pPr>
      <a:lvl4pPr algn="l" rtl="0" eaLnBrk="1" fontAlgn="base" hangingPunct="1">
        <a:lnSpc>
          <a:spcPct val="85000"/>
        </a:lnSpc>
        <a:spcBef>
          <a:spcPct val="0"/>
        </a:spcBef>
        <a:spcAft>
          <a:spcPct val="0"/>
        </a:spcAft>
        <a:defRPr sz="2400">
          <a:solidFill>
            <a:schemeClr val="bg1"/>
          </a:solidFill>
          <a:latin typeface="Arial" charset="0"/>
          <a:cs typeface="Arial" charset="0"/>
        </a:defRPr>
      </a:lvl4pPr>
      <a:lvl5pPr algn="l" rtl="0" eaLnBrk="1" fontAlgn="base" hangingPunct="1">
        <a:lnSpc>
          <a:spcPct val="85000"/>
        </a:lnSpc>
        <a:spcBef>
          <a:spcPct val="0"/>
        </a:spcBef>
        <a:spcAft>
          <a:spcPct val="0"/>
        </a:spcAft>
        <a:defRPr sz="2400">
          <a:solidFill>
            <a:schemeClr val="bg1"/>
          </a:solidFill>
          <a:latin typeface="Arial" charset="0"/>
          <a:cs typeface="Arial" charset="0"/>
        </a:defRPr>
      </a:lvl5pPr>
      <a:lvl6pPr marL="457152" algn="l" rtl="0" eaLnBrk="1" fontAlgn="base" hangingPunct="1">
        <a:lnSpc>
          <a:spcPct val="85000"/>
        </a:lnSpc>
        <a:spcBef>
          <a:spcPct val="0"/>
        </a:spcBef>
        <a:spcAft>
          <a:spcPct val="0"/>
        </a:spcAft>
        <a:defRPr sz="2400">
          <a:solidFill>
            <a:schemeClr val="bg1"/>
          </a:solidFill>
          <a:latin typeface="Arial" charset="0"/>
          <a:cs typeface="Arial" charset="0"/>
        </a:defRPr>
      </a:lvl6pPr>
      <a:lvl7pPr marL="914303" algn="l" rtl="0" eaLnBrk="1" fontAlgn="base" hangingPunct="1">
        <a:lnSpc>
          <a:spcPct val="85000"/>
        </a:lnSpc>
        <a:spcBef>
          <a:spcPct val="0"/>
        </a:spcBef>
        <a:spcAft>
          <a:spcPct val="0"/>
        </a:spcAft>
        <a:defRPr sz="2400">
          <a:solidFill>
            <a:schemeClr val="bg1"/>
          </a:solidFill>
          <a:latin typeface="Arial" charset="0"/>
          <a:cs typeface="Arial" charset="0"/>
        </a:defRPr>
      </a:lvl7pPr>
      <a:lvl8pPr marL="1371455" algn="l" rtl="0" eaLnBrk="1" fontAlgn="base" hangingPunct="1">
        <a:lnSpc>
          <a:spcPct val="85000"/>
        </a:lnSpc>
        <a:spcBef>
          <a:spcPct val="0"/>
        </a:spcBef>
        <a:spcAft>
          <a:spcPct val="0"/>
        </a:spcAft>
        <a:defRPr sz="2400">
          <a:solidFill>
            <a:schemeClr val="bg1"/>
          </a:solidFill>
          <a:latin typeface="Arial" charset="0"/>
          <a:cs typeface="Arial" charset="0"/>
        </a:defRPr>
      </a:lvl8pPr>
      <a:lvl9pPr marL="1828606" algn="l" rtl="0" eaLnBrk="1" fontAlgn="base" hangingPunct="1">
        <a:lnSpc>
          <a:spcPct val="85000"/>
        </a:lnSpc>
        <a:spcBef>
          <a:spcPct val="0"/>
        </a:spcBef>
        <a:spcAft>
          <a:spcPct val="0"/>
        </a:spcAft>
        <a:defRPr sz="2400">
          <a:solidFill>
            <a:schemeClr val="bg1"/>
          </a:solidFill>
          <a:latin typeface="Arial" charset="0"/>
          <a:cs typeface="Arial" charset="0"/>
        </a:defRPr>
      </a:lvl9pPr>
    </p:titleStyle>
    <p:bodyStyle>
      <a:lvl1pPr marL="266672" indent="-266672" algn="l" rtl="0" eaLnBrk="1" fontAlgn="base" hangingPunct="1">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474" indent="-271434" algn="l" rtl="0" eaLnBrk="1" fontAlgn="base" hangingPunct="1">
        <a:lnSpc>
          <a:spcPct val="90000"/>
        </a:lnSpc>
        <a:spcBef>
          <a:spcPct val="100000"/>
        </a:spcBef>
        <a:spcAft>
          <a:spcPct val="0"/>
        </a:spcAft>
        <a:buClr>
          <a:srgbClr val="8C7F6D"/>
        </a:buClr>
        <a:buChar char="•"/>
        <a:defRPr>
          <a:solidFill>
            <a:srgbClr val="003896"/>
          </a:solidFill>
          <a:latin typeface="+mn-lt"/>
          <a:cs typeface="+mn-cs"/>
        </a:defRPr>
      </a:lvl2pPr>
      <a:lvl3pPr marL="1076211" indent="-179369" algn="l" rtl="0" eaLnBrk="1" fontAlgn="base" hangingPunct="1">
        <a:lnSpc>
          <a:spcPct val="90000"/>
        </a:lnSpc>
        <a:spcBef>
          <a:spcPct val="100000"/>
        </a:spcBef>
        <a:spcAft>
          <a:spcPct val="0"/>
        </a:spcAft>
        <a:buClr>
          <a:srgbClr val="8C7F6D"/>
        </a:buClr>
        <a:buChar char="•"/>
        <a:defRPr sz="1600">
          <a:solidFill>
            <a:srgbClr val="003896"/>
          </a:solidFill>
          <a:latin typeface="+mn-lt"/>
          <a:cs typeface="+mn-cs"/>
        </a:defRPr>
      </a:lvl3pPr>
      <a:lvl4pPr marL="1434948"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4pPr>
      <a:lvl5pPr marL="1793685"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5pPr>
      <a:lvl6pPr marL="2250837"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6pPr>
      <a:lvl7pPr marL="2707988"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7pPr>
      <a:lvl8pPr marL="3165140"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8pPr>
      <a:lvl9pPr marL="3622292"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extLst>
              <p:ext uri="{D42A27DB-BD31-4B8C-83A1-F6EECF244321}">
                <p14:modId xmlns:p14="http://schemas.microsoft.com/office/powerpoint/2010/main" xmlns="" val="4222609818"/>
              </p:ext>
            </p:extLst>
          </p:nvPr>
        </p:nvGraphicFramePr>
        <p:xfrm>
          <a:off x="1621" y="1620"/>
          <a:ext cx="1620" cy="1620"/>
        </p:xfrm>
        <a:graphic>
          <a:graphicData uri="http://schemas.openxmlformats.org/presentationml/2006/ole">
            <p:oleObj spid="_x0000_s92427" name="think-cell Slide" r:id="rId18" imgW="360" imgH="360" progId="">
              <p:embed/>
            </p:oleObj>
          </a:graphicData>
        </a:graphic>
      </p:graphicFrame>
      <p:sp>
        <p:nvSpPr>
          <p:cNvPr id="2" name="Rectangle 1" hidden="1"/>
          <p:cNvSpPr/>
          <p:nvPr>
            <p:custDataLst>
              <p:tags r:id="rId15"/>
            </p:custDataLst>
          </p:nvPr>
        </p:nvSpPr>
        <p:spPr>
          <a:xfrm>
            <a:off x="0" y="0"/>
            <a:ext cx="161984" cy="16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400" dirty="0">
              <a:solidFill>
                <a:srgbClr val="FFFFFF"/>
              </a:solidFill>
              <a:sym typeface="Arial"/>
            </a:endParaRPr>
          </a:p>
        </p:txBody>
      </p:sp>
      <p:pic>
        <p:nvPicPr>
          <p:cNvPr id="5122" name="Picture 43" descr="logo small"/>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7662863" y="341314"/>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0" y="0"/>
            <a:ext cx="7591426"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9"/>
            <a:ext cx="651986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ctr" anchorCtr="0" compatLnSpc="1">
            <a:prstTxWarp prst="textNoShape">
              <a:avLst/>
            </a:prstTxWarp>
          </a:bodyPr>
          <a:lstStyle/>
          <a:p>
            <a:pPr lvl="0"/>
            <a:r>
              <a:rPr lang="en-US" altLang="en-US" smtClean="0"/>
              <a:t>Click to edit Master title style</a:t>
            </a:r>
            <a:endParaRPr lang="en-ZA" altLang="en-US" smtClean="0"/>
          </a:p>
        </p:txBody>
      </p:sp>
      <p:sp>
        <p:nvSpPr>
          <p:cNvPr id="5125" name="Rectangle 3"/>
          <p:cNvSpPr>
            <a:spLocks noGrp="1" noChangeArrowheads="1"/>
          </p:cNvSpPr>
          <p:nvPr>
            <p:ph type="body" idx="1"/>
          </p:nvPr>
        </p:nvSpPr>
        <p:spPr bwMode="auto">
          <a:xfrm>
            <a:off x="436563" y="1436689"/>
            <a:ext cx="8378825" cy="504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1061" name="Rectangle 37"/>
          <p:cNvSpPr>
            <a:spLocks noGrp="1" noChangeArrowheads="1"/>
          </p:cNvSpPr>
          <p:nvPr>
            <p:ph type="dt" sz="half" idx="2"/>
          </p:nvPr>
        </p:nvSpPr>
        <p:spPr bwMode="auto">
          <a:xfrm>
            <a:off x="457201" y="6453188"/>
            <a:ext cx="1738313"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b" anchorCtr="0" compatLnSpc="1">
            <a:prstTxWarp prst="textNoShape">
              <a:avLst/>
            </a:prstTxWarp>
          </a:bodyPr>
          <a:lstStyle>
            <a:lvl1pPr>
              <a:defRPr sz="1000">
                <a:solidFill>
                  <a:srgbClr val="83725B"/>
                </a:solidFill>
              </a:defRPr>
            </a:lvl1pPr>
          </a:lstStyle>
          <a:p>
            <a:pPr defTabSz="877552" fontAlgn="auto">
              <a:spcBef>
                <a:spcPts val="0"/>
              </a:spcBef>
              <a:spcAft>
                <a:spcPts val="0"/>
              </a:spcAft>
              <a:defRPr/>
            </a:pPr>
            <a:endParaRPr lang="en-ZA" dirty="0">
              <a:latin typeface="Arial"/>
            </a:endParaRPr>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b" anchorCtr="0" compatLnSpc="1">
            <a:prstTxWarp prst="textNoShape">
              <a:avLst/>
            </a:prstTxWarp>
          </a:bodyPr>
          <a:lstStyle>
            <a:lvl1pPr algn="ctr">
              <a:defRPr sz="1000">
                <a:solidFill>
                  <a:srgbClr val="83725B"/>
                </a:solidFill>
              </a:defRPr>
            </a:lvl1pPr>
          </a:lstStyle>
          <a:p>
            <a:pPr defTabSz="877552" fontAlgn="auto">
              <a:spcBef>
                <a:spcPts val="0"/>
              </a:spcBef>
              <a:spcAft>
                <a:spcPts val="0"/>
              </a:spcAft>
              <a:defRPr/>
            </a:pPr>
            <a:fld id="{74E21055-C674-480F-81F8-D72A8ECB56CE}" type="slidenum">
              <a:rPr lang="en-ZA" smtClean="0">
                <a:latin typeface="Arial"/>
              </a:rPr>
              <a:pPr defTabSz="877552" fontAlgn="auto">
                <a:spcBef>
                  <a:spcPts val="0"/>
                </a:spcBef>
                <a:spcAft>
                  <a:spcPts val="0"/>
                </a:spcAft>
                <a:defRPr/>
              </a:pPr>
              <a:t>‹#›</a:t>
            </a:fld>
            <a:endParaRPr lang="en-ZA" dirty="0">
              <a:latin typeface="Arial"/>
            </a:endParaRPr>
          </a:p>
        </p:txBody>
      </p:sp>
      <p:sp>
        <p:nvSpPr>
          <p:cNvPr id="8" name="Rectangle 7" hidden="1"/>
          <p:cNvSpPr/>
          <p:nvPr>
            <p:custDataLst>
              <p:tags r:id="rId16"/>
            </p:custDataLst>
          </p:nvPr>
        </p:nvSpPr>
        <p:spPr>
          <a:xfrm>
            <a:off x="0" y="0"/>
            <a:ext cx="161984"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dirty="0" smtClean="0">
              <a:solidFill>
                <a:srgbClr val="003896"/>
              </a:solidFill>
              <a:ea typeface="ＭＳ Ｐゴシック"/>
              <a:sym typeface="Arial"/>
            </a:endParaRPr>
          </a:p>
        </p:txBody>
      </p:sp>
      <p:sp>
        <p:nvSpPr>
          <p:cNvPr id="9" name="Rectangle 8" hidden="1"/>
          <p:cNvSpPr/>
          <p:nvPr>
            <p:custDataLst>
              <p:tags r:id="rId17"/>
            </p:custDataLst>
          </p:nvPr>
        </p:nvSpPr>
        <p:spPr>
          <a:xfrm>
            <a:off x="0" y="0"/>
            <a:ext cx="161984" cy="16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5000"/>
              </a:lnSpc>
            </a:pPr>
            <a:endParaRPr lang="en-US" sz="2400" dirty="0">
              <a:solidFill>
                <a:srgbClr val="FFFFFF"/>
              </a:solidFill>
              <a:sym typeface="Arial"/>
            </a:endParaRPr>
          </a:p>
        </p:txBody>
      </p:sp>
    </p:spTree>
    <p:extLst>
      <p:ext uri="{BB962C8B-B14F-4D97-AF65-F5344CB8AC3E}">
        <p14:creationId xmlns:p14="http://schemas.microsoft.com/office/powerpoint/2010/main" xmlns="" val="3182142514"/>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transition spd="slow">
    <p:fade/>
  </p:transition>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2400">
          <a:solidFill>
            <a:schemeClr val="bg1"/>
          </a:solidFill>
          <a:latin typeface="+mj-lt"/>
          <a:ea typeface="+mj-ea"/>
          <a:cs typeface="+mj-cs"/>
        </a:defRPr>
      </a:lvl1pPr>
      <a:lvl2pPr algn="l" rtl="0" eaLnBrk="1" fontAlgn="base" hangingPunct="1">
        <a:lnSpc>
          <a:spcPct val="85000"/>
        </a:lnSpc>
        <a:spcBef>
          <a:spcPct val="0"/>
        </a:spcBef>
        <a:spcAft>
          <a:spcPct val="0"/>
        </a:spcAft>
        <a:defRPr sz="2400">
          <a:solidFill>
            <a:schemeClr val="bg1"/>
          </a:solidFill>
          <a:latin typeface="Arial" charset="0"/>
          <a:cs typeface="Arial" charset="0"/>
        </a:defRPr>
      </a:lvl2pPr>
      <a:lvl3pPr algn="l" rtl="0" eaLnBrk="1" fontAlgn="base" hangingPunct="1">
        <a:lnSpc>
          <a:spcPct val="85000"/>
        </a:lnSpc>
        <a:spcBef>
          <a:spcPct val="0"/>
        </a:spcBef>
        <a:spcAft>
          <a:spcPct val="0"/>
        </a:spcAft>
        <a:defRPr sz="2400">
          <a:solidFill>
            <a:schemeClr val="bg1"/>
          </a:solidFill>
          <a:latin typeface="Arial" charset="0"/>
          <a:cs typeface="Arial" charset="0"/>
        </a:defRPr>
      </a:lvl3pPr>
      <a:lvl4pPr algn="l" rtl="0" eaLnBrk="1" fontAlgn="base" hangingPunct="1">
        <a:lnSpc>
          <a:spcPct val="85000"/>
        </a:lnSpc>
        <a:spcBef>
          <a:spcPct val="0"/>
        </a:spcBef>
        <a:spcAft>
          <a:spcPct val="0"/>
        </a:spcAft>
        <a:defRPr sz="2400">
          <a:solidFill>
            <a:schemeClr val="bg1"/>
          </a:solidFill>
          <a:latin typeface="Arial" charset="0"/>
          <a:cs typeface="Arial" charset="0"/>
        </a:defRPr>
      </a:lvl4pPr>
      <a:lvl5pPr algn="l" rtl="0" eaLnBrk="1" fontAlgn="base" hangingPunct="1">
        <a:lnSpc>
          <a:spcPct val="85000"/>
        </a:lnSpc>
        <a:spcBef>
          <a:spcPct val="0"/>
        </a:spcBef>
        <a:spcAft>
          <a:spcPct val="0"/>
        </a:spcAft>
        <a:defRPr sz="2400">
          <a:solidFill>
            <a:schemeClr val="bg1"/>
          </a:solidFill>
          <a:latin typeface="Arial" charset="0"/>
          <a:cs typeface="Arial" charset="0"/>
        </a:defRPr>
      </a:lvl5pPr>
      <a:lvl6pPr marL="457152" algn="l" rtl="0" eaLnBrk="1" fontAlgn="base" hangingPunct="1">
        <a:lnSpc>
          <a:spcPct val="85000"/>
        </a:lnSpc>
        <a:spcBef>
          <a:spcPct val="0"/>
        </a:spcBef>
        <a:spcAft>
          <a:spcPct val="0"/>
        </a:spcAft>
        <a:defRPr sz="2400">
          <a:solidFill>
            <a:schemeClr val="bg1"/>
          </a:solidFill>
          <a:latin typeface="Arial" charset="0"/>
          <a:cs typeface="Arial" charset="0"/>
        </a:defRPr>
      </a:lvl6pPr>
      <a:lvl7pPr marL="914303" algn="l" rtl="0" eaLnBrk="1" fontAlgn="base" hangingPunct="1">
        <a:lnSpc>
          <a:spcPct val="85000"/>
        </a:lnSpc>
        <a:spcBef>
          <a:spcPct val="0"/>
        </a:spcBef>
        <a:spcAft>
          <a:spcPct val="0"/>
        </a:spcAft>
        <a:defRPr sz="2400">
          <a:solidFill>
            <a:schemeClr val="bg1"/>
          </a:solidFill>
          <a:latin typeface="Arial" charset="0"/>
          <a:cs typeface="Arial" charset="0"/>
        </a:defRPr>
      </a:lvl7pPr>
      <a:lvl8pPr marL="1371455" algn="l" rtl="0" eaLnBrk="1" fontAlgn="base" hangingPunct="1">
        <a:lnSpc>
          <a:spcPct val="85000"/>
        </a:lnSpc>
        <a:spcBef>
          <a:spcPct val="0"/>
        </a:spcBef>
        <a:spcAft>
          <a:spcPct val="0"/>
        </a:spcAft>
        <a:defRPr sz="2400">
          <a:solidFill>
            <a:schemeClr val="bg1"/>
          </a:solidFill>
          <a:latin typeface="Arial" charset="0"/>
          <a:cs typeface="Arial" charset="0"/>
        </a:defRPr>
      </a:lvl8pPr>
      <a:lvl9pPr marL="1828606" algn="l" rtl="0" eaLnBrk="1" fontAlgn="base" hangingPunct="1">
        <a:lnSpc>
          <a:spcPct val="85000"/>
        </a:lnSpc>
        <a:spcBef>
          <a:spcPct val="0"/>
        </a:spcBef>
        <a:spcAft>
          <a:spcPct val="0"/>
        </a:spcAft>
        <a:defRPr sz="2400">
          <a:solidFill>
            <a:schemeClr val="bg1"/>
          </a:solidFill>
          <a:latin typeface="Arial" charset="0"/>
          <a:cs typeface="Arial" charset="0"/>
        </a:defRPr>
      </a:lvl9pPr>
    </p:titleStyle>
    <p:bodyStyle>
      <a:lvl1pPr marL="266672" indent="-266672" algn="l" rtl="0" eaLnBrk="1" fontAlgn="base" hangingPunct="1">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474" indent="-271434" algn="l" rtl="0" eaLnBrk="1" fontAlgn="base" hangingPunct="1">
        <a:lnSpc>
          <a:spcPct val="90000"/>
        </a:lnSpc>
        <a:spcBef>
          <a:spcPct val="100000"/>
        </a:spcBef>
        <a:spcAft>
          <a:spcPct val="0"/>
        </a:spcAft>
        <a:buClr>
          <a:srgbClr val="8C7F6D"/>
        </a:buClr>
        <a:buChar char="•"/>
        <a:defRPr>
          <a:solidFill>
            <a:srgbClr val="003896"/>
          </a:solidFill>
          <a:latin typeface="+mn-lt"/>
          <a:cs typeface="+mn-cs"/>
        </a:defRPr>
      </a:lvl2pPr>
      <a:lvl3pPr marL="1076211" indent="-179369" algn="l" rtl="0" eaLnBrk="1" fontAlgn="base" hangingPunct="1">
        <a:lnSpc>
          <a:spcPct val="90000"/>
        </a:lnSpc>
        <a:spcBef>
          <a:spcPct val="100000"/>
        </a:spcBef>
        <a:spcAft>
          <a:spcPct val="0"/>
        </a:spcAft>
        <a:buClr>
          <a:srgbClr val="8C7F6D"/>
        </a:buClr>
        <a:buChar char="•"/>
        <a:defRPr sz="1600">
          <a:solidFill>
            <a:srgbClr val="003896"/>
          </a:solidFill>
          <a:latin typeface="+mn-lt"/>
          <a:cs typeface="+mn-cs"/>
        </a:defRPr>
      </a:lvl3pPr>
      <a:lvl4pPr marL="1434948"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4pPr>
      <a:lvl5pPr marL="1793685"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5pPr>
      <a:lvl6pPr marL="2250837"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6pPr>
      <a:lvl7pPr marL="2707988"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7pPr>
      <a:lvl8pPr marL="3165140"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8pPr>
      <a:lvl9pPr marL="3622292"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extLst>
              <p:ext uri="{D42A27DB-BD31-4B8C-83A1-F6EECF244321}">
                <p14:modId xmlns:p14="http://schemas.microsoft.com/office/powerpoint/2010/main" xmlns="" val="3581790812"/>
              </p:ext>
            </p:extLst>
          </p:nvPr>
        </p:nvGraphicFramePr>
        <p:xfrm>
          <a:off x="1621" y="1620"/>
          <a:ext cx="1620" cy="1620"/>
        </p:xfrm>
        <a:graphic>
          <a:graphicData uri="http://schemas.openxmlformats.org/presentationml/2006/ole">
            <p:oleObj spid="_x0000_s96523" name="think-cell Slide" r:id="rId19" imgW="360" imgH="360" progId="">
              <p:embed/>
            </p:oleObj>
          </a:graphicData>
        </a:graphic>
      </p:graphicFrame>
      <p:sp>
        <p:nvSpPr>
          <p:cNvPr id="2" name="Rectangle 1" hidden="1"/>
          <p:cNvSpPr/>
          <p:nvPr>
            <p:custDataLst>
              <p:tags r:id="rId16"/>
            </p:custDataLst>
          </p:nvPr>
        </p:nvSpPr>
        <p:spPr>
          <a:xfrm>
            <a:off x="0" y="0"/>
            <a:ext cx="161984" cy="16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400" dirty="0">
              <a:solidFill>
                <a:srgbClr val="FFFFFF"/>
              </a:solidFill>
              <a:sym typeface="Arial"/>
            </a:endParaRPr>
          </a:p>
        </p:txBody>
      </p:sp>
      <p:pic>
        <p:nvPicPr>
          <p:cNvPr id="5122" name="Picture 43" descr="logo small"/>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7662863" y="341314"/>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0" y="0"/>
            <a:ext cx="7591426"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9"/>
            <a:ext cx="651986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ctr" anchorCtr="0" compatLnSpc="1">
            <a:prstTxWarp prst="textNoShape">
              <a:avLst/>
            </a:prstTxWarp>
          </a:bodyPr>
          <a:lstStyle/>
          <a:p>
            <a:pPr lvl="0"/>
            <a:r>
              <a:rPr lang="en-US" altLang="en-US" smtClean="0"/>
              <a:t>Click to edit Master title style</a:t>
            </a:r>
            <a:endParaRPr lang="en-ZA" altLang="en-US" smtClean="0"/>
          </a:p>
        </p:txBody>
      </p:sp>
      <p:sp>
        <p:nvSpPr>
          <p:cNvPr id="5125" name="Rectangle 3"/>
          <p:cNvSpPr>
            <a:spLocks noGrp="1" noChangeArrowheads="1"/>
          </p:cNvSpPr>
          <p:nvPr>
            <p:ph type="body" idx="1"/>
          </p:nvPr>
        </p:nvSpPr>
        <p:spPr bwMode="auto">
          <a:xfrm>
            <a:off x="436563" y="1436689"/>
            <a:ext cx="8378825" cy="504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1061" name="Rectangle 37"/>
          <p:cNvSpPr>
            <a:spLocks noGrp="1" noChangeArrowheads="1"/>
          </p:cNvSpPr>
          <p:nvPr>
            <p:ph type="dt" sz="half" idx="2"/>
          </p:nvPr>
        </p:nvSpPr>
        <p:spPr bwMode="auto">
          <a:xfrm>
            <a:off x="457201" y="6453188"/>
            <a:ext cx="1738313"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b" anchorCtr="0" compatLnSpc="1">
            <a:prstTxWarp prst="textNoShape">
              <a:avLst/>
            </a:prstTxWarp>
          </a:bodyPr>
          <a:lstStyle>
            <a:lvl1pPr>
              <a:defRPr sz="1000">
                <a:solidFill>
                  <a:srgbClr val="83725B"/>
                </a:solidFill>
              </a:defRPr>
            </a:lvl1pPr>
          </a:lstStyle>
          <a:p>
            <a:pPr defTabSz="877552" fontAlgn="auto">
              <a:spcBef>
                <a:spcPts val="0"/>
              </a:spcBef>
              <a:spcAft>
                <a:spcPts val="0"/>
              </a:spcAft>
              <a:defRPr/>
            </a:pPr>
            <a:endParaRPr lang="en-ZA" dirty="0">
              <a:latin typeface="Arial"/>
            </a:endParaRPr>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b" anchorCtr="0" compatLnSpc="1">
            <a:prstTxWarp prst="textNoShape">
              <a:avLst/>
            </a:prstTxWarp>
          </a:bodyPr>
          <a:lstStyle>
            <a:lvl1pPr algn="ctr">
              <a:defRPr sz="1000">
                <a:solidFill>
                  <a:srgbClr val="83725B"/>
                </a:solidFill>
              </a:defRPr>
            </a:lvl1pPr>
          </a:lstStyle>
          <a:p>
            <a:pPr defTabSz="877552" fontAlgn="auto">
              <a:spcBef>
                <a:spcPts val="0"/>
              </a:spcBef>
              <a:spcAft>
                <a:spcPts val="0"/>
              </a:spcAft>
              <a:defRPr/>
            </a:pPr>
            <a:fld id="{74E21055-C674-480F-81F8-D72A8ECB56CE}" type="slidenum">
              <a:rPr lang="en-ZA" smtClean="0">
                <a:latin typeface="Arial"/>
              </a:rPr>
              <a:pPr defTabSz="877552" fontAlgn="auto">
                <a:spcBef>
                  <a:spcPts val="0"/>
                </a:spcBef>
                <a:spcAft>
                  <a:spcPts val="0"/>
                </a:spcAft>
                <a:defRPr/>
              </a:pPr>
              <a:t>‹#›</a:t>
            </a:fld>
            <a:endParaRPr lang="en-ZA" dirty="0">
              <a:latin typeface="Arial"/>
            </a:endParaRPr>
          </a:p>
        </p:txBody>
      </p:sp>
      <p:sp>
        <p:nvSpPr>
          <p:cNvPr id="8" name="Rectangle 7" hidden="1"/>
          <p:cNvSpPr/>
          <p:nvPr>
            <p:custDataLst>
              <p:tags r:id="rId17"/>
            </p:custDataLst>
          </p:nvPr>
        </p:nvSpPr>
        <p:spPr>
          <a:xfrm>
            <a:off x="0" y="0"/>
            <a:ext cx="161984"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dirty="0" smtClean="0">
              <a:solidFill>
                <a:srgbClr val="003896"/>
              </a:solidFill>
              <a:ea typeface="ＭＳ Ｐゴシック"/>
              <a:sym typeface="Arial"/>
            </a:endParaRPr>
          </a:p>
        </p:txBody>
      </p:sp>
      <p:sp>
        <p:nvSpPr>
          <p:cNvPr id="9" name="Rectangle 8" hidden="1"/>
          <p:cNvSpPr/>
          <p:nvPr>
            <p:custDataLst>
              <p:tags r:id="rId18"/>
            </p:custDataLst>
          </p:nvPr>
        </p:nvSpPr>
        <p:spPr>
          <a:xfrm>
            <a:off x="0" y="0"/>
            <a:ext cx="161984" cy="16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5000"/>
              </a:lnSpc>
            </a:pPr>
            <a:endParaRPr lang="en-US" sz="2400" dirty="0">
              <a:solidFill>
                <a:srgbClr val="FFFFFF"/>
              </a:solidFill>
              <a:sym typeface="Arial"/>
            </a:endParaRPr>
          </a:p>
        </p:txBody>
      </p:sp>
    </p:spTree>
    <p:extLst>
      <p:ext uri="{BB962C8B-B14F-4D97-AF65-F5344CB8AC3E}">
        <p14:creationId xmlns:p14="http://schemas.microsoft.com/office/powerpoint/2010/main" xmlns="" val="3294474121"/>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Lst>
  <p:transition spd="slow">
    <p:fade/>
  </p:transition>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2400">
          <a:solidFill>
            <a:schemeClr val="bg1"/>
          </a:solidFill>
          <a:latin typeface="+mj-lt"/>
          <a:ea typeface="+mj-ea"/>
          <a:cs typeface="+mj-cs"/>
        </a:defRPr>
      </a:lvl1pPr>
      <a:lvl2pPr algn="l" rtl="0" eaLnBrk="1" fontAlgn="base" hangingPunct="1">
        <a:lnSpc>
          <a:spcPct val="85000"/>
        </a:lnSpc>
        <a:spcBef>
          <a:spcPct val="0"/>
        </a:spcBef>
        <a:spcAft>
          <a:spcPct val="0"/>
        </a:spcAft>
        <a:defRPr sz="2400">
          <a:solidFill>
            <a:schemeClr val="bg1"/>
          </a:solidFill>
          <a:latin typeface="Arial" charset="0"/>
          <a:cs typeface="Arial" charset="0"/>
        </a:defRPr>
      </a:lvl2pPr>
      <a:lvl3pPr algn="l" rtl="0" eaLnBrk="1" fontAlgn="base" hangingPunct="1">
        <a:lnSpc>
          <a:spcPct val="85000"/>
        </a:lnSpc>
        <a:spcBef>
          <a:spcPct val="0"/>
        </a:spcBef>
        <a:spcAft>
          <a:spcPct val="0"/>
        </a:spcAft>
        <a:defRPr sz="2400">
          <a:solidFill>
            <a:schemeClr val="bg1"/>
          </a:solidFill>
          <a:latin typeface="Arial" charset="0"/>
          <a:cs typeface="Arial" charset="0"/>
        </a:defRPr>
      </a:lvl3pPr>
      <a:lvl4pPr algn="l" rtl="0" eaLnBrk="1" fontAlgn="base" hangingPunct="1">
        <a:lnSpc>
          <a:spcPct val="85000"/>
        </a:lnSpc>
        <a:spcBef>
          <a:spcPct val="0"/>
        </a:spcBef>
        <a:spcAft>
          <a:spcPct val="0"/>
        </a:spcAft>
        <a:defRPr sz="2400">
          <a:solidFill>
            <a:schemeClr val="bg1"/>
          </a:solidFill>
          <a:latin typeface="Arial" charset="0"/>
          <a:cs typeface="Arial" charset="0"/>
        </a:defRPr>
      </a:lvl4pPr>
      <a:lvl5pPr algn="l" rtl="0" eaLnBrk="1" fontAlgn="base" hangingPunct="1">
        <a:lnSpc>
          <a:spcPct val="85000"/>
        </a:lnSpc>
        <a:spcBef>
          <a:spcPct val="0"/>
        </a:spcBef>
        <a:spcAft>
          <a:spcPct val="0"/>
        </a:spcAft>
        <a:defRPr sz="2400">
          <a:solidFill>
            <a:schemeClr val="bg1"/>
          </a:solidFill>
          <a:latin typeface="Arial" charset="0"/>
          <a:cs typeface="Arial" charset="0"/>
        </a:defRPr>
      </a:lvl5pPr>
      <a:lvl6pPr marL="457152" algn="l" rtl="0" eaLnBrk="1" fontAlgn="base" hangingPunct="1">
        <a:lnSpc>
          <a:spcPct val="85000"/>
        </a:lnSpc>
        <a:spcBef>
          <a:spcPct val="0"/>
        </a:spcBef>
        <a:spcAft>
          <a:spcPct val="0"/>
        </a:spcAft>
        <a:defRPr sz="2400">
          <a:solidFill>
            <a:schemeClr val="bg1"/>
          </a:solidFill>
          <a:latin typeface="Arial" charset="0"/>
          <a:cs typeface="Arial" charset="0"/>
        </a:defRPr>
      </a:lvl6pPr>
      <a:lvl7pPr marL="914303" algn="l" rtl="0" eaLnBrk="1" fontAlgn="base" hangingPunct="1">
        <a:lnSpc>
          <a:spcPct val="85000"/>
        </a:lnSpc>
        <a:spcBef>
          <a:spcPct val="0"/>
        </a:spcBef>
        <a:spcAft>
          <a:spcPct val="0"/>
        </a:spcAft>
        <a:defRPr sz="2400">
          <a:solidFill>
            <a:schemeClr val="bg1"/>
          </a:solidFill>
          <a:latin typeface="Arial" charset="0"/>
          <a:cs typeface="Arial" charset="0"/>
        </a:defRPr>
      </a:lvl7pPr>
      <a:lvl8pPr marL="1371455" algn="l" rtl="0" eaLnBrk="1" fontAlgn="base" hangingPunct="1">
        <a:lnSpc>
          <a:spcPct val="85000"/>
        </a:lnSpc>
        <a:spcBef>
          <a:spcPct val="0"/>
        </a:spcBef>
        <a:spcAft>
          <a:spcPct val="0"/>
        </a:spcAft>
        <a:defRPr sz="2400">
          <a:solidFill>
            <a:schemeClr val="bg1"/>
          </a:solidFill>
          <a:latin typeface="Arial" charset="0"/>
          <a:cs typeface="Arial" charset="0"/>
        </a:defRPr>
      </a:lvl8pPr>
      <a:lvl9pPr marL="1828606" algn="l" rtl="0" eaLnBrk="1" fontAlgn="base" hangingPunct="1">
        <a:lnSpc>
          <a:spcPct val="85000"/>
        </a:lnSpc>
        <a:spcBef>
          <a:spcPct val="0"/>
        </a:spcBef>
        <a:spcAft>
          <a:spcPct val="0"/>
        </a:spcAft>
        <a:defRPr sz="2400">
          <a:solidFill>
            <a:schemeClr val="bg1"/>
          </a:solidFill>
          <a:latin typeface="Arial" charset="0"/>
          <a:cs typeface="Arial" charset="0"/>
        </a:defRPr>
      </a:lvl9pPr>
    </p:titleStyle>
    <p:bodyStyle>
      <a:lvl1pPr marL="266672" indent="-266672" algn="l" rtl="0" eaLnBrk="1" fontAlgn="base" hangingPunct="1">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474" indent="-271434" algn="l" rtl="0" eaLnBrk="1" fontAlgn="base" hangingPunct="1">
        <a:lnSpc>
          <a:spcPct val="90000"/>
        </a:lnSpc>
        <a:spcBef>
          <a:spcPct val="100000"/>
        </a:spcBef>
        <a:spcAft>
          <a:spcPct val="0"/>
        </a:spcAft>
        <a:buClr>
          <a:srgbClr val="8C7F6D"/>
        </a:buClr>
        <a:buChar char="•"/>
        <a:defRPr>
          <a:solidFill>
            <a:srgbClr val="003896"/>
          </a:solidFill>
          <a:latin typeface="+mn-lt"/>
          <a:cs typeface="+mn-cs"/>
        </a:defRPr>
      </a:lvl2pPr>
      <a:lvl3pPr marL="1076211" indent="-179369" algn="l" rtl="0" eaLnBrk="1" fontAlgn="base" hangingPunct="1">
        <a:lnSpc>
          <a:spcPct val="90000"/>
        </a:lnSpc>
        <a:spcBef>
          <a:spcPct val="100000"/>
        </a:spcBef>
        <a:spcAft>
          <a:spcPct val="0"/>
        </a:spcAft>
        <a:buClr>
          <a:srgbClr val="8C7F6D"/>
        </a:buClr>
        <a:buChar char="•"/>
        <a:defRPr sz="1600">
          <a:solidFill>
            <a:srgbClr val="003896"/>
          </a:solidFill>
          <a:latin typeface="+mn-lt"/>
          <a:cs typeface="+mn-cs"/>
        </a:defRPr>
      </a:lvl3pPr>
      <a:lvl4pPr marL="1434948"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4pPr>
      <a:lvl5pPr marL="1793685"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5pPr>
      <a:lvl6pPr marL="2250837"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6pPr>
      <a:lvl7pPr marL="2707988"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7pPr>
      <a:lvl8pPr marL="3165140"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8pPr>
      <a:lvl9pPr marL="3622292"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extLst>
              <p:ext uri="{D42A27DB-BD31-4B8C-83A1-F6EECF244321}">
                <p14:modId xmlns:p14="http://schemas.microsoft.com/office/powerpoint/2010/main" xmlns="" val="2231622443"/>
              </p:ext>
            </p:extLst>
          </p:nvPr>
        </p:nvGraphicFramePr>
        <p:xfrm>
          <a:off x="1621" y="1620"/>
          <a:ext cx="1620" cy="1620"/>
        </p:xfrm>
        <a:graphic>
          <a:graphicData uri="http://schemas.openxmlformats.org/presentationml/2006/ole">
            <p:oleObj spid="_x0000_s100619" name="think-cell Slide" r:id="rId19" imgW="360" imgH="360" progId="">
              <p:embed/>
            </p:oleObj>
          </a:graphicData>
        </a:graphic>
      </p:graphicFrame>
      <p:sp>
        <p:nvSpPr>
          <p:cNvPr id="2" name="Rectangle 1" hidden="1"/>
          <p:cNvSpPr/>
          <p:nvPr>
            <p:custDataLst>
              <p:tags r:id="rId16"/>
            </p:custDataLst>
          </p:nvPr>
        </p:nvSpPr>
        <p:spPr>
          <a:xfrm>
            <a:off x="0" y="0"/>
            <a:ext cx="161984" cy="16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400" dirty="0">
              <a:solidFill>
                <a:srgbClr val="FFFFFF"/>
              </a:solidFill>
              <a:sym typeface="Arial"/>
            </a:endParaRPr>
          </a:p>
        </p:txBody>
      </p:sp>
      <p:pic>
        <p:nvPicPr>
          <p:cNvPr id="5122" name="Picture 43" descr="logo small"/>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7662863" y="341314"/>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0" y="0"/>
            <a:ext cx="7591426"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9"/>
            <a:ext cx="651986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ctr" anchorCtr="0" compatLnSpc="1">
            <a:prstTxWarp prst="textNoShape">
              <a:avLst/>
            </a:prstTxWarp>
          </a:bodyPr>
          <a:lstStyle/>
          <a:p>
            <a:pPr lvl="0"/>
            <a:r>
              <a:rPr lang="en-US" altLang="en-US" smtClean="0"/>
              <a:t>Click to edit Master title style</a:t>
            </a:r>
            <a:endParaRPr lang="en-ZA" altLang="en-US" smtClean="0"/>
          </a:p>
        </p:txBody>
      </p:sp>
      <p:sp>
        <p:nvSpPr>
          <p:cNvPr id="5125" name="Rectangle 3"/>
          <p:cNvSpPr>
            <a:spLocks noGrp="1" noChangeArrowheads="1"/>
          </p:cNvSpPr>
          <p:nvPr>
            <p:ph type="body" idx="1"/>
          </p:nvPr>
        </p:nvSpPr>
        <p:spPr bwMode="auto">
          <a:xfrm>
            <a:off x="436563" y="1436689"/>
            <a:ext cx="8378825" cy="504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1061" name="Rectangle 37"/>
          <p:cNvSpPr>
            <a:spLocks noGrp="1" noChangeArrowheads="1"/>
          </p:cNvSpPr>
          <p:nvPr>
            <p:ph type="dt" sz="half" idx="2"/>
          </p:nvPr>
        </p:nvSpPr>
        <p:spPr bwMode="auto">
          <a:xfrm>
            <a:off x="457201" y="6453188"/>
            <a:ext cx="1738313"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b" anchorCtr="0" compatLnSpc="1">
            <a:prstTxWarp prst="textNoShape">
              <a:avLst/>
            </a:prstTxWarp>
          </a:bodyPr>
          <a:lstStyle>
            <a:lvl1pPr>
              <a:defRPr sz="1000">
                <a:solidFill>
                  <a:srgbClr val="83725B"/>
                </a:solidFill>
              </a:defRPr>
            </a:lvl1pPr>
          </a:lstStyle>
          <a:p>
            <a:pPr defTabSz="877552" fontAlgn="auto">
              <a:spcBef>
                <a:spcPts val="0"/>
              </a:spcBef>
              <a:spcAft>
                <a:spcPts val="0"/>
              </a:spcAft>
              <a:defRPr/>
            </a:pPr>
            <a:endParaRPr lang="en-ZA" dirty="0">
              <a:latin typeface="Arial"/>
            </a:endParaRPr>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0" tIns="45716" rIns="91430" bIns="45716" numCol="1" anchor="b" anchorCtr="0" compatLnSpc="1">
            <a:prstTxWarp prst="textNoShape">
              <a:avLst/>
            </a:prstTxWarp>
          </a:bodyPr>
          <a:lstStyle>
            <a:lvl1pPr algn="ctr">
              <a:defRPr sz="1000">
                <a:solidFill>
                  <a:srgbClr val="83725B"/>
                </a:solidFill>
              </a:defRPr>
            </a:lvl1pPr>
          </a:lstStyle>
          <a:p>
            <a:pPr defTabSz="877552" fontAlgn="auto">
              <a:spcBef>
                <a:spcPts val="0"/>
              </a:spcBef>
              <a:spcAft>
                <a:spcPts val="0"/>
              </a:spcAft>
              <a:defRPr/>
            </a:pPr>
            <a:fld id="{74E21055-C674-480F-81F8-D72A8ECB56CE}" type="slidenum">
              <a:rPr lang="en-ZA" smtClean="0">
                <a:latin typeface="Arial"/>
              </a:rPr>
              <a:pPr defTabSz="877552" fontAlgn="auto">
                <a:spcBef>
                  <a:spcPts val="0"/>
                </a:spcBef>
                <a:spcAft>
                  <a:spcPts val="0"/>
                </a:spcAft>
                <a:defRPr/>
              </a:pPr>
              <a:t>‹#›</a:t>
            </a:fld>
            <a:endParaRPr lang="en-ZA" dirty="0">
              <a:latin typeface="Arial"/>
            </a:endParaRPr>
          </a:p>
        </p:txBody>
      </p:sp>
      <p:sp>
        <p:nvSpPr>
          <p:cNvPr id="8" name="Rectangle 7" hidden="1"/>
          <p:cNvSpPr/>
          <p:nvPr>
            <p:custDataLst>
              <p:tags r:id="rId17"/>
            </p:custDataLst>
          </p:nvPr>
        </p:nvSpPr>
        <p:spPr>
          <a:xfrm>
            <a:off x="0" y="0"/>
            <a:ext cx="161984"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dirty="0" smtClean="0">
              <a:solidFill>
                <a:srgbClr val="003896"/>
              </a:solidFill>
              <a:ea typeface="ＭＳ Ｐゴシック"/>
              <a:sym typeface="Arial"/>
            </a:endParaRPr>
          </a:p>
        </p:txBody>
      </p:sp>
      <p:sp>
        <p:nvSpPr>
          <p:cNvPr id="9" name="Rectangle 8" hidden="1"/>
          <p:cNvSpPr/>
          <p:nvPr>
            <p:custDataLst>
              <p:tags r:id="rId18"/>
            </p:custDataLst>
          </p:nvPr>
        </p:nvSpPr>
        <p:spPr>
          <a:xfrm>
            <a:off x="0" y="0"/>
            <a:ext cx="161984" cy="16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5000"/>
              </a:lnSpc>
            </a:pPr>
            <a:endParaRPr lang="en-US" sz="2400" dirty="0">
              <a:solidFill>
                <a:srgbClr val="FFFFFF"/>
              </a:solidFill>
              <a:sym typeface="Arial"/>
            </a:endParaRPr>
          </a:p>
        </p:txBody>
      </p:sp>
    </p:spTree>
    <p:extLst>
      <p:ext uri="{BB962C8B-B14F-4D97-AF65-F5344CB8AC3E}">
        <p14:creationId xmlns:p14="http://schemas.microsoft.com/office/powerpoint/2010/main" xmlns="" val="1647344200"/>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Lst>
  <p:transition spd="slow">
    <p:fade/>
  </p:transition>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2400">
          <a:solidFill>
            <a:schemeClr val="bg1"/>
          </a:solidFill>
          <a:latin typeface="+mj-lt"/>
          <a:ea typeface="+mj-ea"/>
          <a:cs typeface="+mj-cs"/>
        </a:defRPr>
      </a:lvl1pPr>
      <a:lvl2pPr algn="l" rtl="0" eaLnBrk="1" fontAlgn="base" hangingPunct="1">
        <a:lnSpc>
          <a:spcPct val="85000"/>
        </a:lnSpc>
        <a:spcBef>
          <a:spcPct val="0"/>
        </a:spcBef>
        <a:spcAft>
          <a:spcPct val="0"/>
        </a:spcAft>
        <a:defRPr sz="2400">
          <a:solidFill>
            <a:schemeClr val="bg1"/>
          </a:solidFill>
          <a:latin typeface="Arial" charset="0"/>
          <a:cs typeface="Arial" charset="0"/>
        </a:defRPr>
      </a:lvl2pPr>
      <a:lvl3pPr algn="l" rtl="0" eaLnBrk="1" fontAlgn="base" hangingPunct="1">
        <a:lnSpc>
          <a:spcPct val="85000"/>
        </a:lnSpc>
        <a:spcBef>
          <a:spcPct val="0"/>
        </a:spcBef>
        <a:spcAft>
          <a:spcPct val="0"/>
        </a:spcAft>
        <a:defRPr sz="2400">
          <a:solidFill>
            <a:schemeClr val="bg1"/>
          </a:solidFill>
          <a:latin typeface="Arial" charset="0"/>
          <a:cs typeface="Arial" charset="0"/>
        </a:defRPr>
      </a:lvl3pPr>
      <a:lvl4pPr algn="l" rtl="0" eaLnBrk="1" fontAlgn="base" hangingPunct="1">
        <a:lnSpc>
          <a:spcPct val="85000"/>
        </a:lnSpc>
        <a:spcBef>
          <a:spcPct val="0"/>
        </a:spcBef>
        <a:spcAft>
          <a:spcPct val="0"/>
        </a:spcAft>
        <a:defRPr sz="2400">
          <a:solidFill>
            <a:schemeClr val="bg1"/>
          </a:solidFill>
          <a:latin typeface="Arial" charset="0"/>
          <a:cs typeface="Arial" charset="0"/>
        </a:defRPr>
      </a:lvl4pPr>
      <a:lvl5pPr algn="l" rtl="0" eaLnBrk="1" fontAlgn="base" hangingPunct="1">
        <a:lnSpc>
          <a:spcPct val="85000"/>
        </a:lnSpc>
        <a:spcBef>
          <a:spcPct val="0"/>
        </a:spcBef>
        <a:spcAft>
          <a:spcPct val="0"/>
        </a:spcAft>
        <a:defRPr sz="2400">
          <a:solidFill>
            <a:schemeClr val="bg1"/>
          </a:solidFill>
          <a:latin typeface="Arial" charset="0"/>
          <a:cs typeface="Arial" charset="0"/>
        </a:defRPr>
      </a:lvl5pPr>
      <a:lvl6pPr marL="457152" algn="l" rtl="0" eaLnBrk="1" fontAlgn="base" hangingPunct="1">
        <a:lnSpc>
          <a:spcPct val="85000"/>
        </a:lnSpc>
        <a:spcBef>
          <a:spcPct val="0"/>
        </a:spcBef>
        <a:spcAft>
          <a:spcPct val="0"/>
        </a:spcAft>
        <a:defRPr sz="2400">
          <a:solidFill>
            <a:schemeClr val="bg1"/>
          </a:solidFill>
          <a:latin typeface="Arial" charset="0"/>
          <a:cs typeface="Arial" charset="0"/>
        </a:defRPr>
      </a:lvl6pPr>
      <a:lvl7pPr marL="914303" algn="l" rtl="0" eaLnBrk="1" fontAlgn="base" hangingPunct="1">
        <a:lnSpc>
          <a:spcPct val="85000"/>
        </a:lnSpc>
        <a:spcBef>
          <a:spcPct val="0"/>
        </a:spcBef>
        <a:spcAft>
          <a:spcPct val="0"/>
        </a:spcAft>
        <a:defRPr sz="2400">
          <a:solidFill>
            <a:schemeClr val="bg1"/>
          </a:solidFill>
          <a:latin typeface="Arial" charset="0"/>
          <a:cs typeface="Arial" charset="0"/>
        </a:defRPr>
      </a:lvl7pPr>
      <a:lvl8pPr marL="1371455" algn="l" rtl="0" eaLnBrk="1" fontAlgn="base" hangingPunct="1">
        <a:lnSpc>
          <a:spcPct val="85000"/>
        </a:lnSpc>
        <a:spcBef>
          <a:spcPct val="0"/>
        </a:spcBef>
        <a:spcAft>
          <a:spcPct val="0"/>
        </a:spcAft>
        <a:defRPr sz="2400">
          <a:solidFill>
            <a:schemeClr val="bg1"/>
          </a:solidFill>
          <a:latin typeface="Arial" charset="0"/>
          <a:cs typeface="Arial" charset="0"/>
        </a:defRPr>
      </a:lvl8pPr>
      <a:lvl9pPr marL="1828606" algn="l" rtl="0" eaLnBrk="1" fontAlgn="base" hangingPunct="1">
        <a:lnSpc>
          <a:spcPct val="85000"/>
        </a:lnSpc>
        <a:spcBef>
          <a:spcPct val="0"/>
        </a:spcBef>
        <a:spcAft>
          <a:spcPct val="0"/>
        </a:spcAft>
        <a:defRPr sz="2400">
          <a:solidFill>
            <a:schemeClr val="bg1"/>
          </a:solidFill>
          <a:latin typeface="Arial" charset="0"/>
          <a:cs typeface="Arial" charset="0"/>
        </a:defRPr>
      </a:lvl9pPr>
    </p:titleStyle>
    <p:bodyStyle>
      <a:lvl1pPr marL="266672" indent="-266672" algn="l" rtl="0" eaLnBrk="1" fontAlgn="base" hangingPunct="1">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474" indent="-271434" algn="l" rtl="0" eaLnBrk="1" fontAlgn="base" hangingPunct="1">
        <a:lnSpc>
          <a:spcPct val="90000"/>
        </a:lnSpc>
        <a:spcBef>
          <a:spcPct val="100000"/>
        </a:spcBef>
        <a:spcAft>
          <a:spcPct val="0"/>
        </a:spcAft>
        <a:buClr>
          <a:srgbClr val="8C7F6D"/>
        </a:buClr>
        <a:buChar char="•"/>
        <a:defRPr>
          <a:solidFill>
            <a:srgbClr val="003896"/>
          </a:solidFill>
          <a:latin typeface="+mn-lt"/>
          <a:cs typeface="+mn-cs"/>
        </a:defRPr>
      </a:lvl2pPr>
      <a:lvl3pPr marL="1076211" indent="-179369" algn="l" rtl="0" eaLnBrk="1" fontAlgn="base" hangingPunct="1">
        <a:lnSpc>
          <a:spcPct val="90000"/>
        </a:lnSpc>
        <a:spcBef>
          <a:spcPct val="100000"/>
        </a:spcBef>
        <a:spcAft>
          <a:spcPct val="0"/>
        </a:spcAft>
        <a:buClr>
          <a:srgbClr val="8C7F6D"/>
        </a:buClr>
        <a:buChar char="•"/>
        <a:defRPr sz="1600">
          <a:solidFill>
            <a:srgbClr val="003896"/>
          </a:solidFill>
          <a:latin typeface="+mn-lt"/>
          <a:cs typeface="+mn-cs"/>
        </a:defRPr>
      </a:lvl3pPr>
      <a:lvl4pPr marL="1434948"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4pPr>
      <a:lvl5pPr marL="1793685"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5pPr>
      <a:lvl6pPr marL="2250837"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6pPr>
      <a:lvl7pPr marL="2707988"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7pPr>
      <a:lvl8pPr marL="3165140"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8pPr>
      <a:lvl9pPr marL="3622292" indent="-179369"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106.xml"/><Relationship Id="rId7" Type="http://schemas.openxmlformats.org/officeDocument/2006/relationships/image" Target="../media/image32.png"/><Relationship Id="rId2" Type="http://schemas.openxmlformats.org/officeDocument/2006/relationships/tags" Target="../tags/tag138.xml"/><Relationship Id="rId1" Type="http://schemas.openxmlformats.org/officeDocument/2006/relationships/vmlDrawing" Target="../drawings/vmlDrawing44.vml"/><Relationship Id="rId6" Type="http://schemas.openxmlformats.org/officeDocument/2006/relationships/image" Target="../media/image31.jpeg"/><Relationship Id="rId5" Type="http://schemas.openxmlformats.org/officeDocument/2006/relationships/image" Target="../media/image4.jpeg"/><Relationship Id="rId10" Type="http://schemas.openxmlformats.org/officeDocument/2006/relationships/image" Target="../media/image35.png"/><Relationship Id="rId4" Type="http://schemas.openxmlformats.org/officeDocument/2006/relationships/oleObject" Target="../embeddings/oleObject46.bin"/><Relationship Id="rId9" Type="http://schemas.openxmlformats.org/officeDocument/2006/relationships/image" Target="../media/image3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5.xml"/></Relationships>
</file>

<file path=ppt/slides/_rels/slide11.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Layout" Target="../slideLayouts/slideLayout6.xml"/><Relationship Id="rId1" Type="http://schemas.openxmlformats.org/officeDocument/2006/relationships/tags" Target="../tags/tag146.xml"/></Relationships>
</file>

<file path=ppt/slides/_rels/slide1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Layout" Target="../slideLayouts/slideLayout6.xml"/><Relationship Id="rId1" Type="http://schemas.openxmlformats.org/officeDocument/2006/relationships/tags" Target="../tags/tag147.xml"/></Relationships>
</file>

<file path=ppt/slides/_rels/slide13.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Layout" Target="../slideLayouts/slideLayout6.xml"/><Relationship Id="rId1" Type="http://schemas.openxmlformats.org/officeDocument/2006/relationships/tags" Target="../tags/tag148.xml"/><Relationship Id="rId4" Type="http://schemas.openxmlformats.org/officeDocument/2006/relationships/slide" Target="slide45.xml"/></Relationships>
</file>

<file path=ppt/slides/_rels/slide1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Layout" Target="../slideLayouts/slideLayout6.xml"/><Relationship Id="rId1" Type="http://schemas.openxmlformats.org/officeDocument/2006/relationships/tags" Target="../tags/tag149.xml"/><Relationship Id="rId4" Type="http://schemas.openxmlformats.org/officeDocument/2006/relationships/slide" Target="slide47.xml"/></Relationships>
</file>

<file path=ppt/slides/_rels/slide15.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Layout" Target="../slideLayouts/slideLayout6.xml"/><Relationship Id="rId1" Type="http://schemas.openxmlformats.org/officeDocument/2006/relationships/tags" Target="../tags/tag150.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5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48.vml"/><Relationship Id="rId4" Type="http://schemas.openxmlformats.org/officeDocument/2006/relationships/oleObject" Target="../embeddings/oleObject5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5.xml"/><Relationship Id="rId1" Type="http://schemas.openxmlformats.org/officeDocument/2006/relationships/tags" Target="../tags/tag151.xml"/><Relationship Id="rId4" Type="http://schemas.openxmlformats.org/officeDocument/2006/relationships/slide" Target="slide5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5.xml"/><Relationship Id="rId1" Type="http://schemas.openxmlformats.org/officeDocument/2006/relationships/tags" Target="../tags/tag15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5.xml"/><Relationship Id="rId1" Type="http://schemas.openxmlformats.org/officeDocument/2006/relationships/tags" Target="../tags/tag15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8.xml"/><Relationship Id="rId1" Type="http://schemas.openxmlformats.org/officeDocument/2006/relationships/vmlDrawing" Target="../drawings/vmlDrawing45.vml"/><Relationship Id="rId4" Type="http://schemas.openxmlformats.org/officeDocument/2006/relationships/oleObject" Target="../embeddings/oleObject47.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5.xml"/><Relationship Id="rId1" Type="http://schemas.openxmlformats.org/officeDocument/2006/relationships/tags" Target="../tags/tag154.xml"/><Relationship Id="rId4" Type="http://schemas.openxmlformats.org/officeDocument/2006/relationships/slide" Target="slide5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49.vml"/><Relationship Id="rId4" Type="http://schemas.openxmlformats.org/officeDocument/2006/relationships/oleObject" Target="../embeddings/oleObject5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19.xml"/><Relationship Id="rId2" Type="http://schemas.openxmlformats.org/officeDocument/2006/relationships/tags" Target="../tags/tag139.xml"/><Relationship Id="rId1" Type="http://schemas.openxmlformats.org/officeDocument/2006/relationships/vmlDrawing" Target="../drawings/vmlDrawing46.vml"/><Relationship Id="rId6" Type="http://schemas.openxmlformats.org/officeDocument/2006/relationships/image" Target="../media/image36.png"/><Relationship Id="rId5" Type="http://schemas.openxmlformats.org/officeDocument/2006/relationships/oleObject" Target="../embeddings/oleObject48.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50.vml"/><Relationship Id="rId4" Type="http://schemas.openxmlformats.org/officeDocument/2006/relationships/oleObject" Target="../embeddings/oleObject52.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5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44.xml"/><Relationship Id="rId2" Type="http://schemas.openxmlformats.org/officeDocument/2006/relationships/tags" Target="../tags/tag156.xml"/><Relationship Id="rId1" Type="http://schemas.openxmlformats.org/officeDocument/2006/relationships/vmlDrawing" Target="../drawings/vmlDrawing51.vml"/><Relationship Id="rId6" Type="http://schemas.openxmlformats.org/officeDocument/2006/relationships/image" Target="../media/image36.png"/><Relationship Id="rId5" Type="http://schemas.openxmlformats.org/officeDocument/2006/relationships/oleObject" Target="../embeddings/oleObject53.bin"/><Relationship Id="rId4"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6.xml"/><Relationship Id="rId1" Type="http://schemas.openxmlformats.org/officeDocument/2006/relationships/tags" Target="../tags/tag157.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6.xml"/><Relationship Id="rId1" Type="http://schemas.openxmlformats.org/officeDocument/2006/relationships/tags" Target="../tags/tag158.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Layout" Target="../slideLayouts/slideLayout107.xml"/><Relationship Id="rId1" Type="http://schemas.openxmlformats.org/officeDocument/2006/relationships/tags" Target="../tags/tag140.xml"/><Relationship Id="rId4" Type="http://schemas.openxmlformats.org/officeDocument/2006/relationships/slide" Target="slide39.xml"/></Relationships>
</file>

<file path=ppt/slides/_rels/slide4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2.xml"/><Relationship Id="rId1" Type="http://schemas.openxmlformats.org/officeDocument/2006/relationships/tags" Target="../tags/tag159.xml"/><Relationship Id="rId4" Type="http://schemas.openxmlformats.org/officeDocument/2006/relationships/image" Target="../media/image39.emf"/></Relationships>
</file>

<file path=ppt/slides/_rels/slide4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2.xml"/><Relationship Id="rId1" Type="http://schemas.openxmlformats.org/officeDocument/2006/relationships/tags" Target="../tags/tag160.xml"/><Relationship Id="rId4" Type="http://schemas.openxmlformats.org/officeDocument/2006/relationships/image" Target="../media/image40.e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61.xml"/><Relationship Id="rId5" Type="http://schemas.openxmlformats.org/officeDocument/2006/relationships/image" Target="../media/image41.emf"/><Relationship Id="rId4" Type="http://schemas.openxmlformats.org/officeDocument/2006/relationships/slide" Target="slide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62.xml"/><Relationship Id="rId5" Type="http://schemas.openxmlformats.org/officeDocument/2006/relationships/image" Target="../media/image42.emf"/><Relationship Id="rId4" Type="http://schemas.openxmlformats.org/officeDocument/2006/relationships/slide" Target="slide8.xml"/></Relationships>
</file>

<file path=ppt/slides/_rels/slide4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Layout" Target="../slideLayouts/slideLayout13.xml"/><Relationship Id="rId1" Type="http://schemas.openxmlformats.org/officeDocument/2006/relationships/tags" Target="../tags/tag163.xml"/><Relationship Id="rId4" Type="http://schemas.openxmlformats.org/officeDocument/2006/relationships/image" Target="../media/image43.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64.xml"/><Relationship Id="rId5" Type="http://schemas.openxmlformats.org/officeDocument/2006/relationships/image" Target="../media/image44.emf"/><Relationship Id="rId4" Type="http://schemas.openxmlformats.org/officeDocument/2006/relationships/slide" Target="slide1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65.xml"/><Relationship Id="rId5" Type="http://schemas.openxmlformats.org/officeDocument/2006/relationships/image" Target="../media/image45.emf"/><Relationship Id="rId4" Type="http://schemas.openxmlformats.org/officeDocument/2006/relationships/slide" Target="slide1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66.xml"/><Relationship Id="rId5" Type="http://schemas.openxmlformats.org/officeDocument/2006/relationships/image" Target="../media/image46.emf"/><Relationship Id="rId4" Type="http://schemas.openxmlformats.org/officeDocument/2006/relationships/slide" Target="slide1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67.xml"/><Relationship Id="rId5" Type="http://schemas.openxmlformats.org/officeDocument/2006/relationships/image" Target="../media/image47.emf"/><Relationship Id="rId4" Type="http://schemas.openxmlformats.org/officeDocument/2006/relationships/slide" Target="slide1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68.xml"/><Relationship Id="rId5" Type="http://schemas.openxmlformats.org/officeDocument/2006/relationships/image" Target="../media/image48.emf"/><Relationship Id="rId4" Type="http://schemas.openxmlformats.org/officeDocument/2006/relationships/slide" Target="slide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8.xml"/><Relationship Id="rId1" Type="http://schemas.openxmlformats.org/officeDocument/2006/relationships/vmlDrawing" Target="../drawings/vmlDrawing47.vml"/><Relationship Id="rId4" Type="http://schemas.openxmlformats.org/officeDocument/2006/relationships/oleObject" Target="../embeddings/oleObject49.bin"/></Relationships>
</file>

<file path=ppt/slides/_rels/slide5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Layout" Target="../slideLayouts/slideLayout13.xml"/><Relationship Id="rId1" Type="http://schemas.openxmlformats.org/officeDocument/2006/relationships/tags" Target="../tags/tag169.xml"/></Relationships>
</file>

<file path=ppt/slides/_rels/slide5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Layout" Target="../slideLayouts/slideLayout13.xml"/><Relationship Id="rId1" Type="http://schemas.openxmlformats.org/officeDocument/2006/relationships/tags" Target="../tags/tag170.xml"/></Relationships>
</file>

<file path=ppt/slides/_rels/slide5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Layout" Target="../slideLayouts/slideLayout13.xml"/><Relationship Id="rId1" Type="http://schemas.openxmlformats.org/officeDocument/2006/relationships/tags" Target="../tags/tag17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72.xml"/><Relationship Id="rId5" Type="http://schemas.openxmlformats.org/officeDocument/2006/relationships/image" Target="../media/image49.png"/><Relationship Id="rId4" Type="http://schemas.openxmlformats.org/officeDocument/2006/relationships/slide" Target="slide17.xml"/></Relationships>
</file>

<file path=ppt/slides/_rels/slide5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13.xml"/><Relationship Id="rId1" Type="http://schemas.openxmlformats.org/officeDocument/2006/relationships/tags" Target="../tags/tag173.xml"/><Relationship Id="rId4" Type="http://schemas.openxmlformats.org/officeDocument/2006/relationships/image" Target="../media/image50.emf"/></Relationships>
</file>

<file path=ppt/slides/_rels/slide5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Layout" Target="../slideLayouts/slideLayout13.xml"/><Relationship Id="rId1" Type="http://schemas.openxmlformats.org/officeDocument/2006/relationships/tags" Target="../tags/tag174.xml"/><Relationship Id="rId4" Type="http://schemas.openxmlformats.org/officeDocument/2006/relationships/image" Target="../media/image51.emf"/></Relationships>
</file>

<file path=ppt/slides/_rels/slide5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Layout" Target="../slideLayouts/slideLayout13.xml"/><Relationship Id="rId1" Type="http://schemas.openxmlformats.org/officeDocument/2006/relationships/tags" Target="../tags/tag175.xml"/><Relationship Id="rId4" Type="http://schemas.openxmlformats.org/officeDocument/2006/relationships/image" Target="../media/image52.e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176.xml"/><Relationship Id="rId5" Type="http://schemas.openxmlformats.org/officeDocument/2006/relationships/image" Target="../media/image53.png"/><Relationship Id="rId4" Type="http://schemas.openxmlformats.org/officeDocument/2006/relationships/slide" Target="slide2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17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78.xml"/></Relationships>
</file>

<file path=ppt/slides/_rels/slide6.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Layout" Target="../slideLayouts/slideLayout6.xml"/><Relationship Id="rId1" Type="http://schemas.openxmlformats.org/officeDocument/2006/relationships/tags" Target="../tags/tag141.xml"/><Relationship Id="rId5" Type="http://schemas.openxmlformats.org/officeDocument/2006/relationships/slide" Target="slide54.xml"/><Relationship Id="rId4" Type="http://schemas.openxmlformats.org/officeDocument/2006/relationships/slide" Target="slide40.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17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180.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18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2.xml"/></Relationships>
</file>

<file path=ppt/slides/_rels/slide8.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Layout" Target="../slideLayouts/slideLayout6.xml"/><Relationship Id="rId1" Type="http://schemas.openxmlformats.org/officeDocument/2006/relationships/tags" Target="../tags/tag14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extLst/>
          </p:nvPr>
        </p:nvGraphicFramePr>
        <p:xfrm>
          <a:off x="1588" y="1588"/>
          <a:ext cx="1588" cy="1588"/>
        </p:xfrm>
        <a:graphic>
          <a:graphicData uri="http://schemas.openxmlformats.org/presentationml/2006/ole">
            <p:oleObj spid="_x0000_s124085" name="think-cell Slide" r:id="rId4" imgW="360" imgH="360" progId="">
              <p:embed/>
            </p:oleObj>
          </a:graphicData>
        </a:graphic>
      </p:graphicFrame>
      <p:sp>
        <p:nvSpPr>
          <p:cNvPr id="2" name="Rectangle 1"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Arial"/>
            </a:endParaRPr>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pic>
          <p:nvPicPr>
            <p:cNvPr id="18493"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000" b="0" i="0" u="none" strike="noStrike" kern="1200" cap="none" spc="0" normalizeH="0" baseline="0" noProof="0" dirty="0">
              <a:ln>
                <a:noFill/>
              </a:ln>
              <a:solidFill>
                <a:srgbClr val="003896"/>
              </a:solidFill>
              <a:effectLst/>
              <a:uLnTx/>
              <a:uFillTx/>
              <a:latin typeface="Arial" charset="0"/>
              <a:ea typeface="+mn-ea"/>
              <a:cs typeface="Arial" charset="0"/>
            </a:endParaRPr>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600" b="0" i="0" u="none" strike="noStrike" kern="1200" cap="none" spc="0" normalizeH="0" baseline="0" noProof="0" dirty="0">
              <a:ln>
                <a:noFill/>
              </a:ln>
              <a:solidFill>
                <a:srgbClr val="003896"/>
              </a:solidFill>
              <a:effectLst/>
              <a:uLnTx/>
              <a:uFillTx/>
              <a:latin typeface="Arial" charset="0"/>
              <a:ea typeface="+mn-ea"/>
              <a:cs typeface="Arial" charset="0"/>
            </a:endParaRPr>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C0C0C0"/>
              </a:solidFill>
              <a:effectLst/>
              <a:uLnTx/>
              <a:uFillTx/>
              <a:latin typeface="Arial" charset="0"/>
              <a:ea typeface="+mn-ea"/>
              <a:cs typeface="Arial" charset="0"/>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900" b="0" i="0" u="none" strike="noStrike" kern="1200" cap="none" spc="0" normalizeH="0" baseline="0" noProof="0" dirty="0">
              <a:ln>
                <a:noFill/>
              </a:ln>
              <a:solidFill>
                <a:srgbClr val="C0C0C0"/>
              </a:solidFill>
              <a:effectLst/>
              <a:uLnTx/>
              <a:uFillTx/>
              <a:latin typeface="Arial" charset="0"/>
              <a:ea typeface="+mn-ea"/>
              <a:cs typeface="Arial" charset="0"/>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grpSp>
      <p:sp>
        <p:nvSpPr>
          <p:cNvPr id="18452" name="Rectangle 2"/>
          <p:cNvSpPr>
            <a:spLocks noGrp="1" noChangeArrowheads="1"/>
          </p:cNvSpPr>
          <p:nvPr>
            <p:ph type="ctrTitle"/>
          </p:nvPr>
        </p:nvSpPr>
        <p:spPr>
          <a:xfrm>
            <a:off x="2790825" y="3630525"/>
            <a:ext cx="5984875" cy="676275"/>
          </a:xfrm>
        </p:spPr>
        <p:txBody>
          <a:bodyPr/>
          <a:lstStyle/>
          <a:p>
            <a:pPr algn="ctr"/>
            <a:r>
              <a:rPr lang="en-US" altLang="en-US" sz="3200" b="1" dirty="0" smtClean="0">
                <a:solidFill>
                  <a:srgbClr val="FF0000"/>
                </a:solidFill>
              </a:rPr>
              <a:t/>
            </a:r>
            <a:br>
              <a:rPr lang="en-US" altLang="en-US" sz="3200" b="1" dirty="0" smtClean="0">
                <a:solidFill>
                  <a:srgbClr val="FF0000"/>
                </a:solidFill>
              </a:rPr>
            </a:br>
            <a:r>
              <a:rPr lang="en-US" altLang="en-US" sz="3200" b="1" dirty="0" smtClean="0"/>
              <a:t/>
            </a:r>
            <a:br>
              <a:rPr lang="en-US" altLang="en-US" sz="3200" b="1" dirty="0" smtClean="0"/>
            </a:br>
            <a:r>
              <a:rPr lang="en-US" altLang="en-US" sz="3200" b="1" smtClean="0"/>
              <a:t>Annexure 2</a:t>
            </a:r>
            <a:r>
              <a:rPr lang="en-US" altLang="en-US" sz="3200" b="1" dirty="0" smtClean="0"/>
              <a:t/>
            </a:r>
            <a:br>
              <a:rPr lang="en-US" altLang="en-US" sz="3200" b="1" dirty="0" smtClean="0"/>
            </a:br>
            <a:r>
              <a:rPr lang="en-US" altLang="en-US" sz="3200" b="1" dirty="0" smtClean="0"/>
              <a:t/>
            </a:r>
            <a:br>
              <a:rPr lang="en-US" altLang="en-US" sz="3200" b="1" dirty="0" smtClean="0"/>
            </a:br>
            <a:r>
              <a:rPr lang="en-US" altLang="en-US" sz="3200" b="1" dirty="0" smtClean="0"/>
              <a:t>Details of all Expansions and Deviations</a:t>
            </a:r>
            <a:br>
              <a:rPr lang="en-US" altLang="en-US" sz="3200" b="1" dirty="0" smtClean="0"/>
            </a:br>
            <a:r>
              <a:rPr lang="en-US" altLang="en-US" sz="3200" b="1" dirty="0" smtClean="0"/>
              <a:t/>
            </a:r>
            <a:br>
              <a:rPr lang="en-US" altLang="en-US" sz="3200" b="1" dirty="0" smtClean="0"/>
            </a:br>
            <a:r>
              <a:rPr lang="en-US" altLang="en-US" b="1" dirty="0" smtClean="0"/>
              <a:t>SCOPA and PC on Public Enterprises</a:t>
            </a:r>
          </a:p>
        </p:txBody>
      </p:sp>
      <p:sp>
        <p:nvSpPr>
          <p:cNvPr id="18453" name="Rectangle 3"/>
          <p:cNvSpPr>
            <a:spLocks noGrp="1" noChangeArrowheads="1"/>
          </p:cNvSpPr>
          <p:nvPr>
            <p:ph type="subTitle" idx="1"/>
          </p:nvPr>
        </p:nvSpPr>
        <p:spPr>
          <a:xfrm>
            <a:off x="3108325" y="4770438"/>
            <a:ext cx="5545137" cy="647303"/>
          </a:xfrm>
        </p:spPr>
        <p:txBody>
          <a:bodyPr/>
          <a:lstStyle/>
          <a:p>
            <a:r>
              <a:rPr lang="en-US" altLang="en-US" dirty="0" smtClean="0"/>
              <a:t>26 February 2020</a:t>
            </a:r>
            <a:endParaRPr lang="en-US" altLang="en-US" dirty="0"/>
          </a:p>
        </p:txBody>
      </p:sp>
    </p:spTree>
    <p:extLst>
      <p:ext uri="{BB962C8B-B14F-4D97-AF65-F5344CB8AC3E}">
        <p14:creationId xmlns:p14="http://schemas.microsoft.com/office/powerpoint/2010/main" xmlns="" val="32637687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Cont.  Modification of Alstom Contract</a:t>
            </a:r>
            <a:endParaRPr lang="en-ZA" b="1" dirty="0"/>
          </a:p>
        </p:txBody>
      </p:sp>
      <p:sp>
        <p:nvSpPr>
          <p:cNvPr id="3" name="Date Placeholder 2"/>
          <p:cNvSpPr>
            <a:spLocks noGrp="1"/>
          </p:cNvSpPr>
          <p:nvPr>
            <p:ph type="dt" sz="half" idx="10"/>
          </p:nvPr>
        </p:nvSpPr>
        <p:spPr/>
        <p:txBody>
          <a:bodyPr/>
          <a:lstStyle/>
          <a:p>
            <a:pPr>
              <a:defRPr/>
            </a:pPr>
            <a:endParaRPr lang="en-ZA" dirty="0"/>
          </a:p>
        </p:txBody>
      </p:sp>
      <p:sp>
        <p:nvSpPr>
          <p:cNvPr id="4" name="Slide Number Placeholder 3"/>
          <p:cNvSpPr>
            <a:spLocks noGrp="1"/>
          </p:cNvSpPr>
          <p:nvPr>
            <p:ph type="sldNum" sz="quarter" idx="12"/>
          </p:nvPr>
        </p:nvSpPr>
        <p:spPr/>
        <p:txBody>
          <a:bodyPr/>
          <a:lstStyle/>
          <a:p>
            <a:pPr>
              <a:defRPr/>
            </a:pPr>
            <a:fld id="{D31DD15A-7BB3-48C3-B4B1-C8446CB662EF}" type="slidenum">
              <a:rPr lang="en-ZA" smtClean="0"/>
              <a:pPr>
                <a:defRPr/>
              </a:pPr>
              <a:t>10</a:t>
            </a:fld>
            <a:endParaRPr lang="en-ZA" dirty="0"/>
          </a:p>
        </p:txBody>
      </p:sp>
      <p:sp>
        <p:nvSpPr>
          <p:cNvPr id="12" name="Rectangle 11"/>
          <p:cNvSpPr/>
          <p:nvPr>
            <p:custDataLst>
              <p:tags r:id="rId1"/>
            </p:custDataLst>
          </p:nvPr>
        </p:nvSpPr>
        <p:spPr>
          <a:xfrm>
            <a:off x="107504" y="1002571"/>
            <a:ext cx="8812014" cy="5732639"/>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xmlns="" val="2370302800"/>
              </p:ext>
            </p:extLst>
          </p:nvPr>
        </p:nvGraphicFramePr>
        <p:xfrm>
          <a:off x="164156" y="1124744"/>
          <a:ext cx="8440292" cy="4528159"/>
        </p:xfrm>
        <a:graphic>
          <a:graphicData uri="http://schemas.openxmlformats.org/drawingml/2006/table">
            <a:tbl>
              <a:tblPr firstRow="1" firstCol="1" bandRow="1">
                <a:tableStyleId>{5C22544A-7EE6-4342-B048-85BDC9FD1C3A}</a:tableStyleId>
              </a:tblPr>
              <a:tblGrid>
                <a:gridCol w="4296520">
                  <a:extLst>
                    <a:ext uri="{9D8B030D-6E8A-4147-A177-3AD203B41FA5}">
                      <a16:colId xmlns:a16="http://schemas.microsoft.com/office/drawing/2014/main" xmlns="" val="3370101065"/>
                    </a:ext>
                  </a:extLst>
                </a:gridCol>
                <a:gridCol w="2071886">
                  <a:extLst>
                    <a:ext uri="{9D8B030D-6E8A-4147-A177-3AD203B41FA5}">
                      <a16:colId xmlns:a16="http://schemas.microsoft.com/office/drawing/2014/main" xmlns="" val="2189884039"/>
                    </a:ext>
                  </a:extLst>
                </a:gridCol>
                <a:gridCol w="2071886">
                  <a:extLst>
                    <a:ext uri="{9D8B030D-6E8A-4147-A177-3AD203B41FA5}">
                      <a16:colId xmlns:a16="http://schemas.microsoft.com/office/drawing/2014/main" xmlns="" val="20002"/>
                    </a:ext>
                  </a:extLst>
                </a:gridCol>
              </a:tblGrid>
              <a:tr h="592922">
                <a:tc>
                  <a:txBody>
                    <a:bodyPr/>
                    <a:lstStyle/>
                    <a:p>
                      <a:pPr marL="0" marR="0" algn="just">
                        <a:lnSpc>
                          <a:spcPct val="115000"/>
                        </a:lnSpc>
                        <a:spcBef>
                          <a:spcPts val="0"/>
                        </a:spcBef>
                        <a:spcAft>
                          <a:spcPts val="1000"/>
                        </a:spcAft>
                      </a:pPr>
                      <a:r>
                        <a:rPr lang="en-GB" sz="1100" dirty="0">
                          <a:effectLst/>
                        </a:rPr>
                        <a:t>Time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n-ZA" sz="1100" dirty="0">
                          <a:effectLst/>
                        </a:rPr>
                        <a:t>12 Months</a:t>
                      </a:r>
                      <a:endParaRPr lang="en-US" sz="1100" dirty="0">
                        <a:effectLst/>
                      </a:endParaRPr>
                    </a:p>
                    <a:p>
                      <a:pPr marL="0" marR="0" algn="r">
                        <a:lnSpc>
                          <a:spcPct val="115000"/>
                        </a:lnSpc>
                        <a:spcBef>
                          <a:spcPts val="0"/>
                        </a:spcBef>
                        <a:spcAft>
                          <a:spcPts val="1000"/>
                        </a:spcAft>
                      </a:pPr>
                      <a:r>
                        <a:rPr lang="en-ZA"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61776927"/>
                  </a:ext>
                </a:extLst>
              </a:tr>
              <a:tr h="271174">
                <a:tc>
                  <a:txBody>
                    <a:bodyPr/>
                    <a:lstStyle/>
                    <a:p>
                      <a:pPr marL="0" marR="0" algn="just">
                        <a:lnSpc>
                          <a:spcPct val="115000"/>
                        </a:lnSpc>
                        <a:spcBef>
                          <a:spcPts val="0"/>
                        </a:spcBef>
                        <a:spcAft>
                          <a:spcPts val="1000"/>
                        </a:spcAft>
                      </a:pPr>
                      <a:r>
                        <a:rPr lang="en-GB" sz="1100" dirty="0">
                          <a:effectLst/>
                        </a:rPr>
                        <a:t>Time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n-ZA" sz="1100">
                          <a:effectLst/>
                        </a:rPr>
                        <a:t>9 Months</a:t>
                      </a:r>
                      <a:endParaRPr lang="en-US" sz="1100">
                        <a:effectLst/>
                      </a:endParaRPr>
                    </a:p>
                    <a:p>
                      <a:pPr marL="0" marR="0" algn="r">
                        <a:lnSpc>
                          <a:spcPct val="115000"/>
                        </a:lnSpc>
                        <a:spcBef>
                          <a:spcPts val="0"/>
                        </a:spcBef>
                        <a:spcAft>
                          <a:spcPts val="1000"/>
                        </a:spcAft>
                      </a:pPr>
                      <a:r>
                        <a:rPr lang="en-ZA"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24744678"/>
                  </a:ext>
                </a:extLst>
              </a:tr>
              <a:tr h="223007">
                <a:tc>
                  <a:txBody>
                    <a:bodyPr/>
                    <a:lstStyle/>
                    <a:p>
                      <a:pPr marL="0" marR="0" algn="just">
                        <a:lnSpc>
                          <a:spcPct val="115000"/>
                        </a:lnSpc>
                        <a:spcBef>
                          <a:spcPts val="0"/>
                        </a:spcBef>
                        <a:spcAft>
                          <a:spcPts val="1000"/>
                        </a:spcAft>
                      </a:pPr>
                      <a:r>
                        <a:rPr lang="en-GB" sz="1100">
                          <a:effectLst/>
                        </a:rPr>
                        <a:t>Total Values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n-GB"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6397779"/>
                  </a:ext>
                </a:extLst>
              </a:tr>
              <a:tr h="290878">
                <a:tc>
                  <a:txBody>
                    <a:bodyPr/>
                    <a:lstStyle/>
                    <a:p>
                      <a:pPr marL="0" marR="0" algn="just">
                        <a:lnSpc>
                          <a:spcPct val="150000"/>
                        </a:lnSpc>
                        <a:spcBef>
                          <a:spcPts val="0"/>
                        </a:spcBef>
                        <a:spcAft>
                          <a:spcPts val="1000"/>
                        </a:spcAft>
                      </a:pPr>
                      <a:r>
                        <a:rPr lang="en-GB" sz="1100">
                          <a:effectLst/>
                        </a:rPr>
                        <a:t>Total contract amount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n-GB" sz="1100">
                          <a:effectLst/>
                        </a:rPr>
                        <a:t>R 13 364 641 808.00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54650557"/>
                  </a:ext>
                </a:extLst>
              </a:tr>
              <a:tr h="290878">
                <a:tc>
                  <a:txBody>
                    <a:bodyPr/>
                    <a:lstStyle/>
                    <a:p>
                      <a:pPr marL="0" marR="0" algn="just">
                        <a:lnSpc>
                          <a:spcPct val="150000"/>
                        </a:lnSpc>
                        <a:spcBef>
                          <a:spcPts val="0"/>
                        </a:spcBef>
                        <a:spcAft>
                          <a:spcPts val="1000"/>
                        </a:spcAft>
                      </a:pPr>
                      <a:r>
                        <a:rPr lang="en-GB" sz="1100">
                          <a:effectLst/>
                        </a:rPr>
                        <a:t>Total contingency amount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n-GB" sz="1100">
                          <a:effectLst/>
                        </a:rPr>
                        <a:t>R 4 004 536 658.00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70691721"/>
                  </a:ext>
                </a:extLst>
              </a:tr>
              <a:tr h="290878">
                <a:tc>
                  <a:txBody>
                    <a:bodyPr/>
                    <a:lstStyle/>
                    <a:p>
                      <a:pPr marL="0" marR="0" algn="just">
                        <a:lnSpc>
                          <a:spcPct val="150000"/>
                        </a:lnSpc>
                        <a:spcBef>
                          <a:spcPts val="0"/>
                        </a:spcBef>
                        <a:spcAft>
                          <a:spcPts val="1000"/>
                        </a:spcAft>
                      </a:pPr>
                      <a:r>
                        <a:rPr lang="en-GB" sz="1100">
                          <a:effectLst/>
                        </a:rPr>
                        <a:t>Total provisional sum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n-GB" sz="1100">
                          <a:effectLst/>
                        </a:rPr>
                        <a:t>R 231 007 451.00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19225327"/>
                  </a:ext>
                </a:extLst>
              </a:tr>
              <a:tr h="290878">
                <a:tc>
                  <a:txBody>
                    <a:bodyPr/>
                    <a:lstStyle/>
                    <a:p>
                      <a:pPr marL="0" marR="0" algn="just">
                        <a:lnSpc>
                          <a:spcPct val="150000"/>
                        </a:lnSpc>
                        <a:spcBef>
                          <a:spcPts val="0"/>
                        </a:spcBef>
                        <a:spcAft>
                          <a:spcPts val="1000"/>
                        </a:spcAft>
                      </a:pPr>
                      <a:r>
                        <a:rPr lang="en-GB" sz="1100">
                          <a:effectLst/>
                        </a:rPr>
                        <a:t>Total approval value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n-GB" sz="1100" dirty="0">
                          <a:effectLst/>
                        </a:rPr>
                        <a:t>R 17 600 185 917.00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36587175"/>
                  </a:ext>
                </a:extLst>
              </a:tr>
              <a:tr h="290878">
                <a:tc>
                  <a:txBody>
                    <a:bodyPr/>
                    <a:lstStyle/>
                    <a:p>
                      <a:pPr marL="0" marR="0" algn="just">
                        <a:lnSpc>
                          <a:spcPct val="150000"/>
                        </a:lnSpc>
                        <a:spcBef>
                          <a:spcPts val="0"/>
                        </a:spcBef>
                        <a:spcAft>
                          <a:spcPts val="1000"/>
                        </a:spcAft>
                      </a:pPr>
                      <a:r>
                        <a:rPr lang="en-GB" sz="1100">
                          <a:effectLst/>
                        </a:rPr>
                        <a:t>Combined contract duration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n-ZA" sz="1100">
                          <a:effectLst/>
                        </a:rPr>
                        <a:t>141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02132409"/>
                  </a:ext>
                </a:extLst>
              </a:tr>
              <a:tr h="290878">
                <a:tc>
                  <a:txBody>
                    <a:bodyPr/>
                    <a:lstStyle/>
                    <a:p>
                      <a:pPr marL="0" marR="0" algn="just">
                        <a:lnSpc>
                          <a:spcPct val="150000"/>
                        </a:lnSpc>
                        <a:spcBef>
                          <a:spcPts val="0"/>
                        </a:spcBef>
                        <a:spcAft>
                          <a:spcPts val="1000"/>
                        </a:spcAft>
                      </a:pPr>
                      <a:r>
                        <a:rPr lang="en-GB" sz="1100">
                          <a:effectLst/>
                        </a:rPr>
                        <a:t>Value spent to date on contract amount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n-ZA" sz="1100">
                          <a:effectLst/>
                        </a:rPr>
                        <a:t>R 13 364 034 406.00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798989"/>
                  </a:ext>
                </a:extLst>
              </a:tr>
              <a:tr h="290878">
                <a:tc>
                  <a:txBody>
                    <a:bodyPr/>
                    <a:lstStyle/>
                    <a:p>
                      <a:pPr marL="0" marR="0" algn="just">
                        <a:lnSpc>
                          <a:spcPct val="150000"/>
                        </a:lnSpc>
                        <a:spcBef>
                          <a:spcPts val="0"/>
                        </a:spcBef>
                        <a:spcAft>
                          <a:spcPts val="1000"/>
                        </a:spcAft>
                      </a:pPr>
                      <a:r>
                        <a:rPr lang="en-GB" sz="1100">
                          <a:effectLst/>
                        </a:rPr>
                        <a:t>Value spent to date on contingency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tabLst>
                          <a:tab pos="696595" algn="l"/>
                        </a:tabLst>
                      </a:pPr>
                      <a:r>
                        <a:rPr lang="en-GB" sz="1100">
                          <a:effectLst/>
                        </a:rPr>
                        <a:t>R 3 844 032 512.00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tabLst>
                          <a:tab pos="696595" algn="l"/>
                        </a:tabLs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76382372"/>
                  </a:ext>
                </a:extLst>
              </a:tr>
              <a:tr h="290878">
                <a:tc>
                  <a:txBody>
                    <a:bodyPr/>
                    <a:lstStyle/>
                    <a:p>
                      <a:pPr marL="0" marR="0" algn="just">
                        <a:lnSpc>
                          <a:spcPct val="150000"/>
                        </a:lnSpc>
                        <a:spcBef>
                          <a:spcPts val="0"/>
                        </a:spcBef>
                        <a:spcAft>
                          <a:spcPts val="1000"/>
                        </a:spcAft>
                      </a:pPr>
                      <a:r>
                        <a:rPr lang="en-GB" sz="1100">
                          <a:effectLst/>
                        </a:rPr>
                        <a:t>Value spent to date on provisional sum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n-GB" sz="1100">
                          <a:effectLst/>
                        </a:rPr>
                        <a:t>R 230 457 997.00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54849290"/>
                  </a:ext>
                </a:extLst>
              </a:tr>
              <a:tr h="290878">
                <a:tc>
                  <a:txBody>
                    <a:bodyPr/>
                    <a:lstStyle/>
                    <a:p>
                      <a:pPr marL="0" marR="0" algn="just">
                        <a:lnSpc>
                          <a:spcPct val="150000"/>
                        </a:lnSpc>
                        <a:spcBef>
                          <a:spcPts val="0"/>
                        </a:spcBef>
                        <a:spcAft>
                          <a:spcPts val="1000"/>
                        </a:spcAft>
                      </a:pPr>
                      <a:r>
                        <a:rPr lang="en-GB" sz="1100">
                          <a:effectLst/>
                        </a:rPr>
                        <a:t>Contract amount available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n-GB" sz="1100">
                          <a:effectLst/>
                        </a:rPr>
                        <a:t>R 607 402.00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08152971"/>
                  </a:ext>
                </a:extLst>
              </a:tr>
              <a:tr h="290878">
                <a:tc>
                  <a:txBody>
                    <a:bodyPr/>
                    <a:lstStyle/>
                    <a:p>
                      <a:pPr marL="0" marR="0" algn="just">
                        <a:lnSpc>
                          <a:spcPct val="150000"/>
                        </a:lnSpc>
                        <a:spcBef>
                          <a:spcPts val="0"/>
                        </a:spcBef>
                        <a:spcAft>
                          <a:spcPts val="1000"/>
                        </a:spcAft>
                      </a:pPr>
                      <a:r>
                        <a:rPr lang="en-GB" sz="1100">
                          <a:effectLst/>
                        </a:rPr>
                        <a:t>Contingency amount 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1000"/>
                        </a:spcAft>
                      </a:pPr>
                      <a:r>
                        <a:rPr lang="en-GB" sz="1100">
                          <a:effectLst/>
                        </a:rPr>
                        <a:t>R 160 504 146.00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10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53245132"/>
                  </a:ext>
                </a:extLst>
              </a:tr>
              <a:tr h="290878">
                <a:tc>
                  <a:txBody>
                    <a:bodyPr/>
                    <a:lstStyle/>
                    <a:p>
                      <a:pPr marL="0" marR="0" algn="just">
                        <a:lnSpc>
                          <a:spcPct val="150000"/>
                        </a:lnSpc>
                        <a:spcBef>
                          <a:spcPts val="0"/>
                        </a:spcBef>
                        <a:spcAft>
                          <a:spcPts val="1000"/>
                        </a:spcAft>
                      </a:pPr>
                      <a:r>
                        <a:rPr lang="en-GB" sz="1100">
                          <a:effectLst/>
                        </a:rPr>
                        <a:t>Provisional amount 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1000"/>
                        </a:spcAft>
                      </a:pPr>
                      <a:r>
                        <a:rPr lang="en-GB" sz="1100" dirty="0">
                          <a:effectLst/>
                        </a:rPr>
                        <a:t>R 549 454.00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45353140"/>
                  </a:ext>
                </a:extLst>
              </a:tr>
            </a:tbl>
          </a:graphicData>
        </a:graphic>
      </p:graphicFrame>
    </p:spTree>
    <p:extLst>
      <p:ext uri="{BB962C8B-B14F-4D97-AF65-F5344CB8AC3E}">
        <p14:creationId xmlns:p14="http://schemas.microsoft.com/office/powerpoint/2010/main" xmlns="" val="297097097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ZA" dirty="0"/>
          </a:p>
        </p:txBody>
      </p:sp>
      <p:sp>
        <p:nvSpPr>
          <p:cNvPr id="4" name="Slide Number Placeholder 3"/>
          <p:cNvSpPr>
            <a:spLocks noGrp="1"/>
          </p:cNvSpPr>
          <p:nvPr>
            <p:ph type="sldNum" sz="quarter" idx="12"/>
          </p:nvPr>
        </p:nvSpPr>
        <p:spPr/>
        <p:txBody>
          <a:bodyPr/>
          <a:lstStyle/>
          <a:p>
            <a:pPr>
              <a:defRPr/>
            </a:pPr>
            <a:fld id="{D31DD15A-7BB3-48C3-B4B1-C8446CB662EF}" type="slidenum">
              <a:rPr lang="en-ZA" smtClean="0"/>
              <a:pPr>
                <a:defRPr/>
              </a:pPr>
              <a:t>11</a:t>
            </a:fld>
            <a:endParaRPr lang="en-ZA" dirty="0"/>
          </a:p>
        </p:txBody>
      </p:sp>
      <p:sp>
        <p:nvSpPr>
          <p:cNvPr id="12" name="Rectangle 11"/>
          <p:cNvSpPr/>
          <p:nvPr>
            <p:custDataLst>
              <p:tags r:id="rId1"/>
            </p:custDataLst>
          </p:nvPr>
        </p:nvSpPr>
        <p:spPr>
          <a:xfrm>
            <a:off x="79256" y="833438"/>
            <a:ext cx="8812014" cy="5732639"/>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xmlns="" val="3586393697"/>
              </p:ext>
            </p:extLst>
          </p:nvPr>
        </p:nvGraphicFramePr>
        <p:xfrm>
          <a:off x="164156" y="1052736"/>
          <a:ext cx="8440292" cy="5256583"/>
        </p:xfrm>
        <a:graphic>
          <a:graphicData uri="http://schemas.openxmlformats.org/drawingml/2006/table">
            <a:tbl>
              <a:tblPr firstRow="1" firstCol="1" bandRow="1">
                <a:tableStyleId>{5C22544A-7EE6-4342-B048-85BDC9FD1C3A}</a:tableStyleId>
              </a:tblPr>
              <a:tblGrid>
                <a:gridCol w="4407844">
                  <a:extLst>
                    <a:ext uri="{9D8B030D-6E8A-4147-A177-3AD203B41FA5}">
                      <a16:colId xmlns:a16="http://schemas.microsoft.com/office/drawing/2014/main" xmlns="" val="3370101065"/>
                    </a:ext>
                  </a:extLst>
                </a:gridCol>
                <a:gridCol w="1960562">
                  <a:extLst>
                    <a:ext uri="{9D8B030D-6E8A-4147-A177-3AD203B41FA5}">
                      <a16:colId xmlns:a16="http://schemas.microsoft.com/office/drawing/2014/main" xmlns="" val="2189884039"/>
                    </a:ext>
                  </a:extLst>
                </a:gridCol>
                <a:gridCol w="2071886">
                  <a:extLst>
                    <a:ext uri="{9D8B030D-6E8A-4147-A177-3AD203B41FA5}">
                      <a16:colId xmlns:a16="http://schemas.microsoft.com/office/drawing/2014/main" xmlns="" val="20002"/>
                    </a:ext>
                  </a:extLst>
                </a:gridCol>
              </a:tblGrid>
              <a:tr h="314850">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Original approved contract value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R1 632 321 742.11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02 June</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2011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61776927"/>
                  </a:ext>
                </a:extLst>
              </a:tr>
              <a:tr h="305541">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Original contract duration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68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24744678"/>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Original contingency amount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R163 232 174.20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6397779"/>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Original contingency 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3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54650557"/>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Value of modification No. 1 (excluding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R739 849 498.47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17 April 2013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70691721"/>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Additional contingency - modification No.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R163 151 844.13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19225327"/>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Additional time - modification No.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12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36587175"/>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hlinkClick r:id="rId3" action="ppaction://hlinksldjump"/>
                        </a:rPr>
                        <a:t>Contract amount – re-allocated to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(R520 739 655.45)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2015/2016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02132409"/>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Contingency Increased re-allocation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R520 739 655.45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798989"/>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Value of modification No. 2 (excluding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R920 419 061.05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19 October</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76382372"/>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Additional contingency - modification No.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R118 306 898.40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54849290"/>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Additional time - modification No.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19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08152971"/>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Value of modification No. 3 (excluding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2"/>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Additional contingency - modification No.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3"/>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Additional time - modification No.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14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4"/>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Additional contingency - modification No.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7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5"/>
                  </a:ext>
                </a:extLst>
              </a:tr>
              <a:tr h="421472">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Value of modification No. 4 (excluding contingency) (foreign portion – USD2 091 581.07)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R268 251 506.24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December</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6"/>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Additional contingency - modification No.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7"/>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Additional time - modification No.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8"/>
                  </a:ext>
                </a:extLst>
              </a:tr>
              <a:tr h="210736">
                <a:tc>
                  <a:txBody>
                    <a:bodyPr/>
                    <a:lstStyle/>
                    <a:p>
                      <a:pPr marL="0" marR="0" algn="just">
                        <a:lnSpc>
                          <a:spcPct val="115000"/>
                        </a:lnSpc>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New combined contract value (excluding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R3 040 102 152.20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53245132"/>
                  </a:ext>
                </a:extLst>
              </a:tr>
              <a:tr h="210736">
                <a:tc>
                  <a:txBody>
                    <a:bodyPr/>
                    <a:lstStyle/>
                    <a:p>
                      <a:pPr marL="0" marR="0" algn="just">
                        <a:lnSpc>
                          <a:spcPct val="115000"/>
                        </a:lnSpc>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New combined contract duration (excluding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116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20"/>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Value spent to date (including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R3 726 070 287.82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21"/>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Amount available (including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R11 210 930.55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45353140"/>
                  </a:ext>
                </a:extLst>
              </a:tr>
            </a:tbl>
          </a:graphicData>
        </a:graphic>
      </p:graphicFrame>
      <p:sp>
        <p:nvSpPr>
          <p:cNvPr id="9" name="Title 1"/>
          <p:cNvSpPr>
            <a:spLocks noGrp="1"/>
          </p:cNvSpPr>
          <p:nvPr>
            <p:ph type="title"/>
          </p:nvPr>
        </p:nvSpPr>
        <p:spPr/>
        <p:txBody>
          <a:bodyPr/>
          <a:lstStyle/>
          <a:p>
            <a:r>
              <a:rPr lang="en-ZA" b="1" dirty="0" smtClean="0"/>
              <a:t>Modification of  </a:t>
            </a:r>
            <a:r>
              <a:rPr lang="en-ZA" b="1" dirty="0" err="1" smtClean="0"/>
              <a:t>Stefanutti</a:t>
            </a:r>
            <a:r>
              <a:rPr lang="en-ZA" b="1" dirty="0" smtClean="0"/>
              <a:t> Contract</a:t>
            </a:r>
            <a:endParaRPr lang="en-ZA" b="1" dirty="0"/>
          </a:p>
        </p:txBody>
      </p:sp>
    </p:spTree>
    <p:extLst>
      <p:ext uri="{BB962C8B-B14F-4D97-AF65-F5344CB8AC3E}">
        <p14:creationId xmlns:p14="http://schemas.microsoft.com/office/powerpoint/2010/main" xmlns="" val="64382066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ZA" dirty="0"/>
          </a:p>
        </p:txBody>
      </p:sp>
      <p:sp>
        <p:nvSpPr>
          <p:cNvPr id="4" name="Slide Number Placeholder 3"/>
          <p:cNvSpPr>
            <a:spLocks noGrp="1"/>
          </p:cNvSpPr>
          <p:nvPr>
            <p:ph type="sldNum" sz="quarter" idx="12"/>
          </p:nvPr>
        </p:nvSpPr>
        <p:spPr/>
        <p:txBody>
          <a:bodyPr/>
          <a:lstStyle/>
          <a:p>
            <a:pPr>
              <a:defRPr/>
            </a:pPr>
            <a:fld id="{D31DD15A-7BB3-48C3-B4B1-C8446CB662EF}" type="slidenum">
              <a:rPr lang="en-ZA" smtClean="0"/>
              <a:pPr>
                <a:defRPr/>
              </a:pPr>
              <a:t>12</a:t>
            </a:fld>
            <a:endParaRPr lang="en-ZA" dirty="0"/>
          </a:p>
        </p:txBody>
      </p:sp>
      <p:sp>
        <p:nvSpPr>
          <p:cNvPr id="12" name="Rectangle 11"/>
          <p:cNvSpPr/>
          <p:nvPr>
            <p:custDataLst>
              <p:tags r:id="rId1"/>
            </p:custDataLst>
          </p:nvPr>
        </p:nvSpPr>
        <p:spPr>
          <a:xfrm>
            <a:off x="79256" y="833438"/>
            <a:ext cx="8812014" cy="5732639"/>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xmlns="" val="2229244173"/>
              </p:ext>
            </p:extLst>
          </p:nvPr>
        </p:nvGraphicFramePr>
        <p:xfrm>
          <a:off x="164156" y="1052736"/>
          <a:ext cx="8440292" cy="5256583"/>
        </p:xfrm>
        <a:graphic>
          <a:graphicData uri="http://schemas.openxmlformats.org/drawingml/2006/table">
            <a:tbl>
              <a:tblPr firstRow="1" firstCol="1" bandRow="1">
                <a:tableStyleId>{5C22544A-7EE6-4342-B048-85BDC9FD1C3A}</a:tableStyleId>
              </a:tblPr>
              <a:tblGrid>
                <a:gridCol w="4407844">
                  <a:extLst>
                    <a:ext uri="{9D8B030D-6E8A-4147-A177-3AD203B41FA5}">
                      <a16:colId xmlns:a16="http://schemas.microsoft.com/office/drawing/2014/main" xmlns="" val="3370101065"/>
                    </a:ext>
                  </a:extLst>
                </a:gridCol>
                <a:gridCol w="1960562">
                  <a:extLst>
                    <a:ext uri="{9D8B030D-6E8A-4147-A177-3AD203B41FA5}">
                      <a16:colId xmlns:a16="http://schemas.microsoft.com/office/drawing/2014/main" xmlns="" val="2189884039"/>
                    </a:ext>
                  </a:extLst>
                </a:gridCol>
                <a:gridCol w="2071886">
                  <a:extLst>
                    <a:ext uri="{9D8B030D-6E8A-4147-A177-3AD203B41FA5}">
                      <a16:colId xmlns:a16="http://schemas.microsoft.com/office/drawing/2014/main" xmlns="" val="20002"/>
                    </a:ext>
                  </a:extLst>
                </a:gridCol>
              </a:tblGrid>
              <a:tr h="314850">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Original approved contract value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R1 632 321 742.11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02 June</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2011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61776927"/>
                  </a:ext>
                </a:extLst>
              </a:tr>
              <a:tr h="305541">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Original contract duration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68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24744678"/>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Original contingency amount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R163 232 174.20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6397779"/>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Original contingency 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3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54650557"/>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Value of modification No. 1 (excluding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R739 849 498.47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17 April 2013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70691721"/>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Additional contingency - modification No.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R163 151 844.13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19225327"/>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Additional time - modification No.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12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36587175"/>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hlinkClick r:id="rId3" action="ppaction://hlinksldjump"/>
                        </a:rPr>
                        <a:t>Contract amount – re-allocated to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(R520 739 655.45)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2015/2016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02132409"/>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Contingency Increased re-allocation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R520 739 655.45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798989"/>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Value of modification No. 2 (excluding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R920 419 061.05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19 October</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76382372"/>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Additional contingency - modification No.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R118 306 898.40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54849290"/>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Additional time - modification No.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19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08152971"/>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Value of modification No. 3 (excluding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2"/>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Additional contingency - modification No.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3"/>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Additional time - modification No.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14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4"/>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Additional contingency - modification No.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7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5"/>
                  </a:ext>
                </a:extLst>
              </a:tr>
              <a:tr h="421472">
                <a:tc>
                  <a:txBody>
                    <a:bodyPr/>
                    <a:lstStyle/>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Value of modification No. 4 (excluding contingency) (foreign portion – USD2 091 581.07)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R268 251 506.24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December</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6"/>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Additional contingency - modification No.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7"/>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Additional time - modification No.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8"/>
                  </a:ext>
                </a:extLst>
              </a:tr>
              <a:tr h="210736">
                <a:tc>
                  <a:txBody>
                    <a:bodyPr/>
                    <a:lstStyle/>
                    <a:p>
                      <a:pPr marL="0" marR="0" algn="just">
                        <a:lnSpc>
                          <a:spcPct val="115000"/>
                        </a:lnSpc>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New combined contract value (excluding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R3 040 102 152.20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53245132"/>
                  </a:ext>
                </a:extLst>
              </a:tr>
              <a:tr h="210736">
                <a:tc>
                  <a:txBody>
                    <a:bodyPr/>
                    <a:lstStyle/>
                    <a:p>
                      <a:pPr marL="0" marR="0" algn="just">
                        <a:lnSpc>
                          <a:spcPct val="115000"/>
                        </a:lnSpc>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New combined contract duration (excluding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116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20"/>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Value spent to date (including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R3 726 070 287.82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21"/>
                  </a:ext>
                </a:extLst>
              </a:tr>
              <a:tr h="210736">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Amount available (including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R11 210 930.55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45353140"/>
                  </a:ext>
                </a:extLst>
              </a:tr>
            </a:tbl>
          </a:graphicData>
        </a:graphic>
      </p:graphicFrame>
      <p:sp>
        <p:nvSpPr>
          <p:cNvPr id="9" name="Title 1"/>
          <p:cNvSpPr>
            <a:spLocks noGrp="1"/>
          </p:cNvSpPr>
          <p:nvPr>
            <p:ph type="title"/>
          </p:nvPr>
        </p:nvSpPr>
        <p:spPr/>
        <p:txBody>
          <a:bodyPr/>
          <a:lstStyle/>
          <a:p>
            <a:r>
              <a:rPr lang="en-ZA" b="1" dirty="0" smtClean="0"/>
              <a:t>Modification of  </a:t>
            </a:r>
            <a:r>
              <a:rPr lang="en-ZA" b="1" dirty="0" err="1" smtClean="0"/>
              <a:t>Stefanutti</a:t>
            </a:r>
            <a:r>
              <a:rPr lang="en-ZA" b="1" dirty="0" smtClean="0"/>
              <a:t> Contract</a:t>
            </a:r>
            <a:endParaRPr lang="en-ZA" b="1" dirty="0"/>
          </a:p>
        </p:txBody>
      </p:sp>
    </p:spTree>
    <p:extLst>
      <p:ext uri="{BB962C8B-B14F-4D97-AF65-F5344CB8AC3E}">
        <p14:creationId xmlns:p14="http://schemas.microsoft.com/office/powerpoint/2010/main" xmlns="" val="9374688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Modification of ABB Contract</a:t>
            </a:r>
            <a:endParaRPr lang="en-ZA" b="1" dirty="0"/>
          </a:p>
        </p:txBody>
      </p:sp>
      <p:sp>
        <p:nvSpPr>
          <p:cNvPr id="3" name="Date Placeholder 2"/>
          <p:cNvSpPr>
            <a:spLocks noGrp="1"/>
          </p:cNvSpPr>
          <p:nvPr>
            <p:ph type="dt" sz="half" idx="10"/>
          </p:nvPr>
        </p:nvSpPr>
        <p:spPr/>
        <p:txBody>
          <a:bodyPr/>
          <a:lstStyle/>
          <a:p>
            <a:pPr>
              <a:defRPr/>
            </a:pPr>
            <a:endParaRPr lang="en-ZA" dirty="0"/>
          </a:p>
        </p:txBody>
      </p:sp>
      <p:sp>
        <p:nvSpPr>
          <p:cNvPr id="4" name="Slide Number Placeholder 3"/>
          <p:cNvSpPr>
            <a:spLocks noGrp="1"/>
          </p:cNvSpPr>
          <p:nvPr>
            <p:ph type="sldNum" sz="quarter" idx="12"/>
          </p:nvPr>
        </p:nvSpPr>
        <p:spPr/>
        <p:txBody>
          <a:bodyPr/>
          <a:lstStyle/>
          <a:p>
            <a:pPr>
              <a:defRPr/>
            </a:pPr>
            <a:fld id="{D31DD15A-7BB3-48C3-B4B1-C8446CB662EF}" type="slidenum">
              <a:rPr lang="en-ZA" smtClean="0"/>
              <a:pPr>
                <a:defRPr/>
              </a:pPr>
              <a:t>13</a:t>
            </a:fld>
            <a:endParaRPr lang="en-ZA" dirty="0"/>
          </a:p>
        </p:txBody>
      </p:sp>
      <p:sp>
        <p:nvSpPr>
          <p:cNvPr id="12" name="Rectangle 11"/>
          <p:cNvSpPr/>
          <p:nvPr>
            <p:custDataLst>
              <p:tags r:id="rId1"/>
            </p:custDataLst>
          </p:nvPr>
        </p:nvSpPr>
        <p:spPr>
          <a:xfrm>
            <a:off x="107504" y="1002571"/>
            <a:ext cx="8812014" cy="5732639"/>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xmlns="" val="2610350563"/>
              </p:ext>
            </p:extLst>
          </p:nvPr>
        </p:nvGraphicFramePr>
        <p:xfrm>
          <a:off x="164156" y="1124744"/>
          <a:ext cx="8440292" cy="4464496"/>
        </p:xfrm>
        <a:graphic>
          <a:graphicData uri="http://schemas.openxmlformats.org/drawingml/2006/table">
            <a:tbl>
              <a:tblPr firstRow="1" firstCol="1" bandRow="1">
                <a:tableStyleId>{5C22544A-7EE6-4342-B048-85BDC9FD1C3A}</a:tableStyleId>
              </a:tblPr>
              <a:tblGrid>
                <a:gridCol w="4695876">
                  <a:extLst>
                    <a:ext uri="{9D8B030D-6E8A-4147-A177-3AD203B41FA5}">
                      <a16:colId xmlns:a16="http://schemas.microsoft.com/office/drawing/2014/main" xmlns="" val="3370101065"/>
                    </a:ext>
                  </a:extLst>
                </a:gridCol>
                <a:gridCol w="2160240">
                  <a:extLst>
                    <a:ext uri="{9D8B030D-6E8A-4147-A177-3AD203B41FA5}">
                      <a16:colId xmlns:a16="http://schemas.microsoft.com/office/drawing/2014/main" xmlns="" val="2189884039"/>
                    </a:ext>
                  </a:extLst>
                </a:gridCol>
                <a:gridCol w="1584176">
                  <a:extLst>
                    <a:ext uri="{9D8B030D-6E8A-4147-A177-3AD203B41FA5}">
                      <a16:colId xmlns:a16="http://schemas.microsoft.com/office/drawing/2014/main" xmlns="" val="20002"/>
                    </a:ext>
                  </a:extLst>
                </a:gridCol>
              </a:tblGrid>
              <a:tr h="279031">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Original approved contract value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R2 214 056 184.34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18 March 2015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61776927"/>
                  </a:ext>
                </a:extLst>
              </a:tr>
              <a:tr h="279031">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Original contract duration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61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b="1" dirty="0" smtClean="0">
                          <a:effectLst/>
                          <a:latin typeface="Calibri" panose="020F0502020204030204" pitchFamily="34" charset="0"/>
                          <a:ea typeface="Calibri" panose="020F0502020204030204" pitchFamily="34" charset="0"/>
                          <a:cs typeface="Times New Roman" panose="02020603050405020304" pitchFamily="18" charset="0"/>
                          <a:hlinkClick r:id="rId3" action="ppaction://hlinksldjump"/>
                        </a:rPr>
                        <a:t>EWO Legal Opinion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24744678"/>
                  </a:ext>
                </a:extLst>
              </a:tr>
              <a:tr h="279031">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Original contingency amount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R268 036 742.12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6397779"/>
                  </a:ext>
                </a:extLst>
              </a:tr>
              <a:tr h="279031">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Original contingency 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12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54650557"/>
                  </a:ext>
                </a:extLst>
              </a:tr>
              <a:tr h="279031">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Original Provisional Sum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R40 690 887.50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70691721"/>
                  </a:ext>
                </a:extLst>
              </a:tr>
              <a:tr h="558062">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Original total approved value (Including contingency &amp; Prov. Sums)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R2 522 783 813.96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19225327"/>
                  </a:ext>
                </a:extLst>
              </a:tr>
              <a:tr h="279031">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Value of modification No.1 (excluding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R550 044 229.42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16 August 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36587175"/>
                  </a:ext>
                </a:extLst>
              </a:tr>
              <a:tr h="279031">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Additional contingency - modification No.1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R30 000 000.00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02132409"/>
                  </a:ext>
                </a:extLst>
              </a:tr>
              <a:tr h="279031">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Additional time - modification No.1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0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798989"/>
                  </a:ext>
                </a:extLst>
              </a:tr>
              <a:tr h="558062">
                <a:tc>
                  <a:txBody>
                    <a:bodyPr/>
                    <a:lstStyle/>
                    <a:p>
                      <a:pPr marL="0" marR="0" algn="just">
                        <a:lnSpc>
                          <a:spcPct val="115000"/>
                        </a:lnSpc>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New combined contract value (</a:t>
                      </a:r>
                      <a:r>
                        <a:rPr lang="en-US" sz="1100" b="1" dirty="0" err="1">
                          <a:effectLst/>
                          <a:latin typeface="Arial" panose="020B0604020202020204" pitchFamily="34" charset="0"/>
                          <a:ea typeface="Times New Roman" panose="02020603050405020304" pitchFamily="18" charset="0"/>
                          <a:cs typeface="Times New Roman" panose="02020603050405020304" pitchFamily="18" charset="0"/>
                        </a:rPr>
                        <a:t>excl</a:t>
                      </a: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 contingency &amp; Provisional Sum)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b="1">
                          <a:effectLst/>
                          <a:latin typeface="Arial" panose="020B0604020202020204" pitchFamily="34" charset="0"/>
                          <a:ea typeface="Times New Roman" panose="02020603050405020304" pitchFamily="18" charset="0"/>
                          <a:cs typeface="Times New Roman" panose="02020603050405020304" pitchFamily="18" charset="0"/>
                        </a:rPr>
                        <a:t>R2 764 100 413.76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76382372"/>
                  </a:ext>
                </a:extLst>
              </a:tr>
              <a:tr h="279031">
                <a:tc>
                  <a:txBody>
                    <a:bodyPr/>
                    <a:lstStyle/>
                    <a:p>
                      <a:pPr marL="0" marR="0" algn="just">
                        <a:lnSpc>
                          <a:spcPct val="115000"/>
                        </a:lnSpc>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Total approved value (incl. contingency and prov. Sums)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R3 102 828 043.38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54849290"/>
                  </a:ext>
                </a:extLst>
              </a:tr>
              <a:tr h="279031">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Value spent to date (including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 2 964 926 905.70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08152971"/>
                  </a:ext>
                </a:extLst>
              </a:tr>
              <a:tr h="279031">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Amount available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R 45 617 074.90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53245132"/>
                  </a:ext>
                </a:extLst>
              </a:tr>
              <a:tr h="279031">
                <a:tc>
                  <a:txBody>
                    <a:bodyPr/>
                    <a:lstStyle/>
                    <a:p>
                      <a:pPr marL="0" marR="0" algn="just">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Amount available (including contingency &amp; Prov. Sums)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R137 901 137.68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45353140"/>
                  </a:ext>
                </a:extLst>
              </a:tr>
            </a:tbl>
          </a:graphicData>
        </a:graphic>
      </p:graphicFrame>
      <p:sp>
        <p:nvSpPr>
          <p:cNvPr id="5" name="TextBox 4"/>
          <p:cNvSpPr txBox="1"/>
          <p:nvPr/>
        </p:nvSpPr>
        <p:spPr>
          <a:xfrm>
            <a:off x="323528" y="5733256"/>
            <a:ext cx="2232248" cy="307777"/>
          </a:xfrm>
          <a:prstGeom prst="rect">
            <a:avLst/>
          </a:prstGeom>
          <a:solidFill>
            <a:schemeClr val="bg2"/>
          </a:solidFill>
        </p:spPr>
        <p:txBody>
          <a:bodyPr wrap="square" rtlCol="0">
            <a:spAutoFit/>
          </a:bodyPr>
          <a:lstStyle/>
          <a:p>
            <a:r>
              <a:rPr lang="en-US" sz="1400" b="1" dirty="0" smtClean="0">
                <a:hlinkClick r:id="rId4" action="ppaction://hlinksldjump"/>
              </a:rPr>
              <a:t>Rejected Modification 2</a:t>
            </a:r>
            <a:endParaRPr lang="en-ZA" sz="1400" b="1" dirty="0"/>
          </a:p>
        </p:txBody>
      </p:sp>
    </p:spTree>
    <p:extLst>
      <p:ext uri="{BB962C8B-B14F-4D97-AF65-F5344CB8AC3E}">
        <p14:creationId xmlns:p14="http://schemas.microsoft.com/office/powerpoint/2010/main" xmlns="" val="137605539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Modification of </a:t>
            </a:r>
            <a:r>
              <a:rPr lang="en-ZA" b="1" dirty="0" err="1" smtClean="0"/>
              <a:t>Tenova</a:t>
            </a:r>
            <a:r>
              <a:rPr lang="en-ZA" b="1" dirty="0" smtClean="0"/>
              <a:t> Contract</a:t>
            </a:r>
            <a:endParaRPr lang="en-ZA" b="1" dirty="0"/>
          </a:p>
        </p:txBody>
      </p:sp>
      <p:sp>
        <p:nvSpPr>
          <p:cNvPr id="3" name="Date Placeholder 2"/>
          <p:cNvSpPr>
            <a:spLocks noGrp="1"/>
          </p:cNvSpPr>
          <p:nvPr>
            <p:ph type="dt" sz="half" idx="10"/>
          </p:nvPr>
        </p:nvSpPr>
        <p:spPr/>
        <p:txBody>
          <a:bodyPr/>
          <a:lstStyle/>
          <a:p>
            <a:pPr>
              <a:defRPr/>
            </a:pPr>
            <a:endParaRPr lang="en-ZA" dirty="0"/>
          </a:p>
        </p:txBody>
      </p:sp>
      <p:sp>
        <p:nvSpPr>
          <p:cNvPr id="4" name="Slide Number Placeholder 3"/>
          <p:cNvSpPr>
            <a:spLocks noGrp="1"/>
          </p:cNvSpPr>
          <p:nvPr>
            <p:ph type="sldNum" sz="quarter" idx="12"/>
          </p:nvPr>
        </p:nvSpPr>
        <p:spPr/>
        <p:txBody>
          <a:bodyPr/>
          <a:lstStyle/>
          <a:p>
            <a:pPr>
              <a:defRPr/>
            </a:pPr>
            <a:fld id="{D31DD15A-7BB3-48C3-B4B1-C8446CB662EF}" type="slidenum">
              <a:rPr lang="en-ZA" smtClean="0"/>
              <a:pPr>
                <a:defRPr/>
              </a:pPr>
              <a:t>14</a:t>
            </a:fld>
            <a:endParaRPr lang="en-ZA" dirty="0"/>
          </a:p>
        </p:txBody>
      </p:sp>
      <p:sp>
        <p:nvSpPr>
          <p:cNvPr id="12" name="Rectangle 11"/>
          <p:cNvSpPr/>
          <p:nvPr>
            <p:custDataLst>
              <p:tags r:id="rId1"/>
            </p:custDataLst>
          </p:nvPr>
        </p:nvSpPr>
        <p:spPr>
          <a:xfrm>
            <a:off x="107504" y="1002571"/>
            <a:ext cx="8812014" cy="5732639"/>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xmlns="" val="1731926062"/>
              </p:ext>
            </p:extLst>
          </p:nvPr>
        </p:nvGraphicFramePr>
        <p:xfrm>
          <a:off x="164156" y="1064173"/>
          <a:ext cx="8755362" cy="5729049"/>
        </p:xfrm>
        <a:graphic>
          <a:graphicData uri="http://schemas.openxmlformats.org/drawingml/2006/table">
            <a:tbl>
              <a:tblPr firstRow="1" firstCol="1" bandRow="1">
                <a:tableStyleId>{5C22544A-7EE6-4342-B048-85BDC9FD1C3A}</a:tableStyleId>
              </a:tblPr>
              <a:tblGrid>
                <a:gridCol w="5415956">
                  <a:extLst>
                    <a:ext uri="{9D8B030D-6E8A-4147-A177-3AD203B41FA5}">
                      <a16:colId xmlns:a16="http://schemas.microsoft.com/office/drawing/2014/main" xmlns="" val="3370101065"/>
                    </a:ext>
                  </a:extLst>
                </a:gridCol>
                <a:gridCol w="1656184">
                  <a:extLst>
                    <a:ext uri="{9D8B030D-6E8A-4147-A177-3AD203B41FA5}">
                      <a16:colId xmlns:a16="http://schemas.microsoft.com/office/drawing/2014/main" xmlns="" val="2189884039"/>
                    </a:ext>
                  </a:extLst>
                </a:gridCol>
                <a:gridCol w="1683222">
                  <a:extLst>
                    <a:ext uri="{9D8B030D-6E8A-4147-A177-3AD203B41FA5}">
                      <a16:colId xmlns:a16="http://schemas.microsoft.com/office/drawing/2014/main" xmlns="" val="20002"/>
                    </a:ext>
                  </a:extLst>
                </a:gridCol>
              </a:tblGrid>
              <a:tr h="279031">
                <a:tc>
                  <a:txBody>
                    <a:bodyPr/>
                    <a:lstStyle/>
                    <a:p>
                      <a:pPr marL="0" marR="0">
                        <a:lnSpc>
                          <a:spcPct val="115000"/>
                        </a:lnSpc>
                        <a:spcBef>
                          <a:spcPts val="0"/>
                        </a:spcBef>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Original approved contract value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R962 383 802.66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10 March 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61776927"/>
                  </a:ext>
                </a:extLst>
              </a:tr>
              <a:tr h="279031">
                <a:tc>
                  <a:txBody>
                    <a:bodyPr/>
                    <a:lstStyle/>
                    <a:p>
                      <a:pPr marL="0" marR="0">
                        <a:lnSpc>
                          <a:spcPct val="115000"/>
                        </a:lnSpc>
                        <a:spcBef>
                          <a:spcPts val="0"/>
                        </a:spcBef>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Original contract duration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73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79031">
                <a:tc>
                  <a:txBody>
                    <a:bodyPr/>
                    <a:lstStyle/>
                    <a:p>
                      <a:pPr marL="0" marR="0">
                        <a:lnSpc>
                          <a:spcPct val="115000"/>
                        </a:lnSpc>
                        <a:spcBef>
                          <a:spcPts val="0"/>
                        </a:spcBef>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Original contingency amount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R49 487 425.05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79031">
                <a:tc>
                  <a:txBody>
                    <a:bodyPr/>
                    <a:lstStyle/>
                    <a:p>
                      <a:pPr marL="0" marR="0">
                        <a:lnSpc>
                          <a:spcPct val="115000"/>
                        </a:lnSpc>
                        <a:spcBef>
                          <a:spcPts val="0"/>
                        </a:spcBef>
                        <a:spcAft>
                          <a:spcPts val="0"/>
                        </a:spcAft>
                      </a:pPr>
                      <a:r>
                        <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Original time contingency</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03 months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24744678"/>
                  </a:ext>
                </a:extLst>
              </a:tr>
              <a:tr h="279031">
                <a:tc>
                  <a:txBody>
                    <a:bodyPr/>
                    <a:lstStyle/>
                    <a:p>
                      <a:pPr marL="0" marR="0">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Original total  approved value (Including contingency &amp; Prov. Sums)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R1 010 502 973.91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6397779"/>
                  </a:ext>
                </a:extLst>
              </a:tr>
              <a:tr h="279031">
                <a:tc>
                  <a:txBody>
                    <a:bodyPr/>
                    <a:lstStyle/>
                    <a:p>
                      <a:pPr marL="0" marR="0">
                        <a:lnSpc>
                          <a:spcPct val="115000"/>
                        </a:lnSpc>
                        <a:spcBef>
                          <a:spcPts val="0"/>
                        </a:spcBef>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hlinkClick r:id="rId3" action="ppaction://hlinksldjump"/>
                        </a:rPr>
                        <a:t>Modification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11 October 2012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54650557"/>
                  </a:ext>
                </a:extLst>
              </a:tr>
              <a:tr h="279031">
                <a:tc>
                  <a:txBody>
                    <a:bodyPr/>
                    <a:lstStyle/>
                    <a:p>
                      <a:pPr marL="0" marR="0">
                        <a:lnSpc>
                          <a:spcPct val="115000"/>
                        </a:lnSpc>
                        <a:spcBef>
                          <a:spcPts val="0"/>
                        </a:spcBef>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Value of modification No. 1 (excluding contingency and T&amp;S)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R44 115 056.23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70691721"/>
                  </a:ext>
                </a:extLst>
              </a:tr>
              <a:tr h="353981">
                <a:tc>
                  <a:txBody>
                    <a:bodyPr/>
                    <a:lstStyle/>
                    <a:p>
                      <a:pPr marL="0" marR="0">
                        <a:lnSpc>
                          <a:spcPct val="115000"/>
                        </a:lnSpc>
                        <a:spcBef>
                          <a:spcPts val="0"/>
                        </a:spcBef>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Additional time - Modification No. 1 (excluding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19225327"/>
                  </a:ext>
                </a:extLst>
              </a:tr>
              <a:tr h="279031">
                <a:tc>
                  <a:txBody>
                    <a:bodyPr/>
                    <a:lstStyle/>
                    <a:p>
                      <a:pPr marL="0" marR="0">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Modification to contingency amount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R100 762 329.80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36587175"/>
                  </a:ext>
                </a:extLst>
              </a:tr>
              <a:tr h="279031">
                <a:tc>
                  <a:txBody>
                    <a:bodyPr/>
                    <a:lstStyle/>
                    <a:p>
                      <a:pPr marL="0" marR="0">
                        <a:lnSpc>
                          <a:spcPct val="115000"/>
                        </a:lnSpc>
                        <a:spcBef>
                          <a:spcPts val="0"/>
                        </a:spcBef>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Modification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100" b="1">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19 May 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02132409"/>
                  </a:ext>
                </a:extLst>
              </a:tr>
              <a:tr h="279031">
                <a:tc>
                  <a:txBody>
                    <a:bodyPr/>
                    <a:lstStyle/>
                    <a:p>
                      <a:pPr marL="0" marR="0">
                        <a:lnSpc>
                          <a:spcPct val="115000"/>
                        </a:lnSpc>
                        <a:spcBef>
                          <a:spcPts val="0"/>
                        </a:spcBef>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Value of modification No. 2 (excluding contingency and T&amp;S)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R890 221 795.59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798989"/>
                  </a:ext>
                </a:extLst>
              </a:tr>
              <a:tr h="352510">
                <a:tc>
                  <a:txBody>
                    <a:bodyPr/>
                    <a:lstStyle/>
                    <a:p>
                      <a:pPr marL="0" marR="0">
                        <a:lnSpc>
                          <a:spcPct val="115000"/>
                        </a:lnSpc>
                        <a:spcBef>
                          <a:spcPts val="0"/>
                        </a:spcBef>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Additional time - Modification No. 1 (excluding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38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76382372"/>
                  </a:ext>
                </a:extLst>
              </a:tr>
              <a:tr h="279031">
                <a:tc>
                  <a:txBody>
                    <a:bodyPr/>
                    <a:lstStyle/>
                    <a:p>
                      <a:pPr marL="0" marR="0">
                        <a:lnSpc>
                          <a:spcPct val="115000"/>
                        </a:lnSpc>
                        <a:spcBef>
                          <a:spcPts val="0"/>
                        </a:spcBef>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Modification to contingency amount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R89 022 179.56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54849290"/>
                  </a:ext>
                </a:extLst>
              </a:tr>
              <a:tr h="279031">
                <a:tc>
                  <a:txBody>
                    <a:bodyPr/>
                    <a:lstStyle/>
                    <a:p>
                      <a:pPr marL="0" marR="0">
                        <a:lnSpc>
                          <a:spcPct val="115000"/>
                        </a:lnSpc>
                        <a:spcBef>
                          <a:spcPts val="0"/>
                        </a:spcBef>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hlinkClick r:id="rId4" action="ppaction://hlinksldjump"/>
                        </a:rPr>
                        <a:t>Modification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NB: Not Approved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08152971"/>
                  </a:ext>
                </a:extLst>
              </a:tr>
              <a:tr h="279031">
                <a:tc>
                  <a:txBody>
                    <a:bodyPr/>
                    <a:lstStyle/>
                    <a:p>
                      <a:pPr marL="0" marR="0">
                        <a:lnSpc>
                          <a:spcPct val="115000"/>
                        </a:lnSpc>
                        <a:spcBef>
                          <a:spcPts val="0"/>
                        </a:spcBef>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Value of modification No. 3 (excluding contingency and T&amp;S)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R0.00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4"/>
                  </a:ext>
                </a:extLst>
              </a:tr>
              <a:tr h="279031">
                <a:tc>
                  <a:txBody>
                    <a:bodyPr/>
                    <a:lstStyle/>
                    <a:p>
                      <a:pPr marL="0" marR="0">
                        <a:lnSpc>
                          <a:spcPct val="115000"/>
                        </a:lnSpc>
                        <a:spcBef>
                          <a:spcPts val="0"/>
                        </a:spcBef>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Additional time - Modification No. 3 (excluding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27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5"/>
                  </a:ext>
                </a:extLst>
              </a:tr>
              <a:tr h="279031">
                <a:tc>
                  <a:txBody>
                    <a:bodyPr/>
                    <a:lstStyle/>
                    <a:p>
                      <a:pPr marL="0" marR="0">
                        <a:lnSpc>
                          <a:spcPct val="115000"/>
                        </a:lnSpc>
                        <a:spcBef>
                          <a:spcPts val="0"/>
                        </a:spcBef>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New combined contract value (excluding contingency and T&amp;S)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R1 896 720 654.48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6"/>
                  </a:ext>
                </a:extLst>
              </a:tr>
              <a:tr h="279031">
                <a:tc>
                  <a:txBody>
                    <a:bodyPr/>
                    <a:lstStyle/>
                    <a:p>
                      <a:pPr marL="0" marR="0">
                        <a:lnSpc>
                          <a:spcPct val="115000"/>
                        </a:lnSpc>
                        <a:spcBef>
                          <a:spcPts val="0"/>
                        </a:spcBef>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New combined contract duration (excluding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138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7"/>
                  </a:ext>
                </a:extLst>
              </a:tr>
              <a:tr h="279031">
                <a:tc>
                  <a:txBody>
                    <a:bodyPr/>
                    <a:lstStyle/>
                    <a:p>
                      <a:pPr marL="0" marR="0">
                        <a:lnSpc>
                          <a:spcPct val="115000"/>
                        </a:lnSpc>
                        <a:spcBef>
                          <a:spcPts val="0"/>
                        </a:spcBef>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Value spent to date (excluding contingency and T&amp;S)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R1 586 541 577.37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53245132"/>
                  </a:ext>
                </a:extLst>
              </a:tr>
              <a:tr h="279031">
                <a:tc>
                  <a:txBody>
                    <a:bodyPr/>
                    <a:lstStyle/>
                    <a:p>
                      <a:pPr marL="0" marR="0">
                        <a:lnSpc>
                          <a:spcPct val="115000"/>
                        </a:lnSpc>
                        <a:spcBef>
                          <a:spcPts val="0"/>
                        </a:spcBef>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Amount available (excluding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R310 179 077.11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45353140"/>
                  </a:ext>
                </a:extLst>
              </a:tr>
            </a:tbl>
          </a:graphicData>
        </a:graphic>
      </p:graphicFrame>
    </p:spTree>
    <p:extLst>
      <p:ext uri="{BB962C8B-B14F-4D97-AF65-F5344CB8AC3E}">
        <p14:creationId xmlns:p14="http://schemas.microsoft.com/office/powerpoint/2010/main" xmlns="" val="49569266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Modification of  Black &amp; Veatch Contract</a:t>
            </a:r>
            <a:endParaRPr lang="en-ZA" b="1" dirty="0"/>
          </a:p>
        </p:txBody>
      </p:sp>
      <p:sp>
        <p:nvSpPr>
          <p:cNvPr id="3" name="Date Placeholder 2"/>
          <p:cNvSpPr>
            <a:spLocks noGrp="1"/>
          </p:cNvSpPr>
          <p:nvPr>
            <p:ph type="dt" sz="half" idx="10"/>
          </p:nvPr>
        </p:nvSpPr>
        <p:spPr/>
        <p:txBody>
          <a:bodyPr/>
          <a:lstStyle/>
          <a:p>
            <a:pPr>
              <a:defRPr/>
            </a:pPr>
            <a:endParaRPr lang="en-ZA" dirty="0"/>
          </a:p>
        </p:txBody>
      </p:sp>
      <p:sp>
        <p:nvSpPr>
          <p:cNvPr id="4" name="Slide Number Placeholder 3"/>
          <p:cNvSpPr>
            <a:spLocks noGrp="1"/>
          </p:cNvSpPr>
          <p:nvPr>
            <p:ph type="sldNum" sz="quarter" idx="12"/>
          </p:nvPr>
        </p:nvSpPr>
        <p:spPr/>
        <p:txBody>
          <a:bodyPr/>
          <a:lstStyle/>
          <a:p>
            <a:pPr>
              <a:defRPr/>
            </a:pPr>
            <a:fld id="{D31DD15A-7BB3-48C3-B4B1-C8446CB662EF}" type="slidenum">
              <a:rPr lang="en-ZA" smtClean="0"/>
              <a:pPr>
                <a:defRPr/>
              </a:pPr>
              <a:t>15</a:t>
            </a:fld>
            <a:endParaRPr lang="en-ZA" dirty="0"/>
          </a:p>
        </p:txBody>
      </p:sp>
      <p:sp>
        <p:nvSpPr>
          <p:cNvPr id="12" name="Rectangle 11"/>
          <p:cNvSpPr/>
          <p:nvPr>
            <p:custDataLst>
              <p:tags r:id="rId1"/>
            </p:custDataLst>
          </p:nvPr>
        </p:nvSpPr>
        <p:spPr>
          <a:xfrm>
            <a:off x="107504" y="1002571"/>
            <a:ext cx="8812014" cy="5732639"/>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xmlns="" val="2073826701"/>
              </p:ext>
            </p:extLst>
          </p:nvPr>
        </p:nvGraphicFramePr>
        <p:xfrm>
          <a:off x="436560" y="1124744"/>
          <a:ext cx="8239895" cy="4752525"/>
        </p:xfrm>
        <a:graphic>
          <a:graphicData uri="http://schemas.openxmlformats.org/drawingml/2006/table">
            <a:tbl>
              <a:tblPr firstRow="1" bandRow="1">
                <a:tableStyleId>{5C22544A-7EE6-4342-B048-85BDC9FD1C3A}</a:tableStyleId>
              </a:tblPr>
              <a:tblGrid>
                <a:gridCol w="1005011">
                  <a:extLst>
                    <a:ext uri="{9D8B030D-6E8A-4147-A177-3AD203B41FA5}">
                      <a16:colId xmlns:a16="http://schemas.microsoft.com/office/drawing/2014/main" xmlns="" val="20000"/>
                    </a:ext>
                  </a:extLst>
                </a:gridCol>
                <a:gridCol w="1876022">
                  <a:extLst>
                    <a:ext uri="{9D8B030D-6E8A-4147-A177-3AD203B41FA5}">
                      <a16:colId xmlns:a16="http://schemas.microsoft.com/office/drawing/2014/main" xmlns="" val="20001"/>
                    </a:ext>
                  </a:extLst>
                </a:gridCol>
                <a:gridCol w="1586006">
                  <a:extLst>
                    <a:ext uri="{9D8B030D-6E8A-4147-A177-3AD203B41FA5}">
                      <a16:colId xmlns:a16="http://schemas.microsoft.com/office/drawing/2014/main" xmlns="" val="20002"/>
                    </a:ext>
                  </a:extLst>
                </a:gridCol>
                <a:gridCol w="1886428">
                  <a:extLst>
                    <a:ext uri="{9D8B030D-6E8A-4147-A177-3AD203B41FA5}">
                      <a16:colId xmlns:a16="http://schemas.microsoft.com/office/drawing/2014/main" xmlns="" val="20003"/>
                    </a:ext>
                  </a:extLst>
                </a:gridCol>
                <a:gridCol w="1886428">
                  <a:extLst>
                    <a:ext uri="{9D8B030D-6E8A-4147-A177-3AD203B41FA5}">
                      <a16:colId xmlns:a16="http://schemas.microsoft.com/office/drawing/2014/main" xmlns="" val="20004"/>
                    </a:ext>
                  </a:extLst>
                </a:gridCol>
              </a:tblGrid>
              <a:tr h="1143997">
                <a:tc>
                  <a:txBody>
                    <a:bodyPr/>
                    <a:lstStyle/>
                    <a:p>
                      <a:r>
                        <a:rPr lang="en-US" sz="1200" dirty="0" smtClean="0"/>
                        <a:t>Modification Number</a:t>
                      </a:r>
                      <a:endParaRPr lang="en-ZA" sz="1200" dirty="0"/>
                    </a:p>
                  </a:txBody>
                  <a:tcPr/>
                </a:tc>
                <a:tc>
                  <a:txBody>
                    <a:bodyPr/>
                    <a:lstStyle/>
                    <a:p>
                      <a:r>
                        <a:rPr lang="en-US" sz="1200" dirty="0" smtClean="0"/>
                        <a:t>Contract Value</a:t>
                      </a:r>
                      <a:endParaRPr lang="en-ZA" sz="1200" dirty="0"/>
                    </a:p>
                  </a:txBody>
                  <a:tcPr/>
                </a:tc>
                <a:tc>
                  <a:txBody>
                    <a:bodyPr/>
                    <a:lstStyle/>
                    <a:p>
                      <a:r>
                        <a:rPr lang="en-US" sz="1200" dirty="0" smtClean="0"/>
                        <a:t>Percentage of Increase in</a:t>
                      </a:r>
                      <a:r>
                        <a:rPr lang="en-US" sz="1200" baseline="0" dirty="0" smtClean="0"/>
                        <a:t> comparison to the original one</a:t>
                      </a:r>
                      <a:endParaRPr lang="en-ZA" sz="1200" dirty="0"/>
                    </a:p>
                  </a:txBody>
                  <a:tcPr/>
                </a:tc>
                <a:tc>
                  <a:txBody>
                    <a:bodyPr/>
                    <a:lstStyle/>
                    <a:p>
                      <a:r>
                        <a:rPr lang="en-US" sz="1200" dirty="0" smtClean="0"/>
                        <a:t>Modified Contract Amount</a:t>
                      </a:r>
                      <a:endParaRPr lang="en-ZA" sz="1200" dirty="0"/>
                    </a:p>
                  </a:txBody>
                  <a:tcPr/>
                </a:tc>
                <a:tc>
                  <a:txBody>
                    <a:bodyPr/>
                    <a:lstStyle/>
                    <a:p>
                      <a:r>
                        <a:rPr lang="en-US" sz="1200" dirty="0" smtClean="0"/>
                        <a:t>Approval Dates</a:t>
                      </a:r>
                      <a:endParaRPr lang="en-ZA" sz="1200" dirty="0"/>
                    </a:p>
                  </a:txBody>
                  <a:tcPr/>
                </a:tc>
                <a:extLst>
                  <a:ext uri="{0D108BD9-81ED-4DB2-BD59-A6C34878D82A}">
                    <a16:rowId xmlns:a16="http://schemas.microsoft.com/office/drawing/2014/main" xmlns="" val="10000"/>
                  </a:ext>
                </a:extLst>
              </a:tr>
              <a:tr h="515504">
                <a:tc>
                  <a:txBody>
                    <a:bodyPr/>
                    <a:lstStyle/>
                    <a:p>
                      <a:r>
                        <a:rPr lang="en-US" sz="1200" b="1" dirty="0" smtClean="0">
                          <a:hlinkClick r:id="rId3" action="ppaction://hlinksldjump"/>
                        </a:rPr>
                        <a:t>B&amp;V</a:t>
                      </a:r>
                      <a:r>
                        <a:rPr lang="en-US" sz="1200" b="1" baseline="0" dirty="0" smtClean="0">
                          <a:hlinkClick r:id="rId3" action="ppaction://hlinksldjump"/>
                        </a:rPr>
                        <a:t> Proposal</a:t>
                      </a:r>
                      <a:endParaRPr lang="en-ZA" sz="1200" b="1" dirty="0"/>
                    </a:p>
                  </a:txBody>
                  <a:tcPr/>
                </a:tc>
                <a:tc>
                  <a:txBody>
                    <a:bodyPr/>
                    <a:lstStyle/>
                    <a:p>
                      <a:pPr algn="r"/>
                      <a:r>
                        <a:rPr lang="en-US" sz="1200" dirty="0" smtClean="0"/>
                        <a:t>R 114 000 000.00</a:t>
                      </a:r>
                      <a:endParaRPr lang="en-ZA" sz="1200" dirty="0"/>
                    </a:p>
                  </a:txBody>
                  <a:tcPr/>
                </a:tc>
                <a:tc>
                  <a:txBody>
                    <a:bodyPr/>
                    <a:lstStyle/>
                    <a:p>
                      <a:pPr algn="r"/>
                      <a:r>
                        <a:rPr lang="en-US" sz="1200" dirty="0" smtClean="0"/>
                        <a:t>0%</a:t>
                      </a:r>
                      <a:endParaRPr lang="en-ZA" sz="12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smtClean="0"/>
                        <a:t>R 114 000 000.00</a:t>
                      </a:r>
                      <a:endParaRPr lang="en-ZA" sz="1200" dirty="0" smtClean="0"/>
                    </a:p>
                  </a:txBody>
                  <a:tcPr/>
                </a:tc>
                <a:tc>
                  <a:txBody>
                    <a:bodyPr/>
                    <a:lstStyle/>
                    <a:p>
                      <a:pPr>
                        <a:spcAft>
                          <a:spcPts val="0"/>
                        </a:spcAft>
                      </a:pPr>
                      <a:r>
                        <a:rPr lang="en-ZA" sz="1100" dirty="0" smtClean="0">
                          <a:solidFill>
                            <a:srgbClr val="1F497D"/>
                          </a:solidFill>
                          <a:effectLst/>
                          <a:latin typeface="Calibri"/>
                          <a:ea typeface="Calibri"/>
                        </a:rPr>
                        <a:t>12</a:t>
                      </a:r>
                      <a:r>
                        <a:rPr lang="en-ZA" sz="1100" baseline="0" dirty="0" smtClean="0">
                          <a:solidFill>
                            <a:srgbClr val="1F497D"/>
                          </a:solidFill>
                          <a:effectLst/>
                          <a:latin typeface="Calibri"/>
                          <a:ea typeface="Calibri"/>
                        </a:rPr>
                        <a:t> December </a:t>
                      </a:r>
                      <a:r>
                        <a:rPr lang="en-ZA" sz="1100" dirty="0" smtClean="0">
                          <a:solidFill>
                            <a:srgbClr val="1F497D"/>
                          </a:solidFill>
                          <a:effectLst/>
                          <a:latin typeface="Calibri"/>
                          <a:ea typeface="Calibri"/>
                        </a:rPr>
                        <a:t>2005</a:t>
                      </a:r>
                      <a:endParaRPr lang="en-ZA" sz="1100" dirty="0">
                        <a:effectLst/>
                        <a:latin typeface="Calibri"/>
                        <a:ea typeface="Calibri"/>
                      </a:endParaRPr>
                    </a:p>
                  </a:txBody>
                  <a:tcPr/>
                </a:tc>
                <a:extLst>
                  <a:ext uri="{0D108BD9-81ED-4DB2-BD59-A6C34878D82A}">
                    <a16:rowId xmlns:a16="http://schemas.microsoft.com/office/drawing/2014/main" xmlns="" val="10001"/>
                  </a:ext>
                </a:extLst>
              </a:tr>
              <a:tr h="515504">
                <a:tc>
                  <a:txBody>
                    <a:bodyPr/>
                    <a:lstStyle/>
                    <a:p>
                      <a:r>
                        <a:rPr lang="en-US" sz="1200" dirty="0" smtClean="0"/>
                        <a:t>1</a:t>
                      </a:r>
                      <a:endParaRPr lang="en-ZA" sz="1200" dirty="0"/>
                    </a:p>
                  </a:txBody>
                  <a:tcPr/>
                </a:tc>
                <a:tc>
                  <a:txBody>
                    <a:bodyPr/>
                    <a:lstStyle/>
                    <a:p>
                      <a:pPr algn="r"/>
                      <a:r>
                        <a:rPr lang="en-US" sz="1200" dirty="0" smtClean="0"/>
                        <a:t>R 2 706 194</a:t>
                      </a:r>
                      <a:r>
                        <a:rPr lang="en-US" sz="1200" baseline="0" dirty="0" smtClean="0"/>
                        <a:t> 678.34</a:t>
                      </a:r>
                      <a:endParaRPr lang="en-ZA" sz="1200" dirty="0"/>
                    </a:p>
                  </a:txBody>
                  <a:tcPr/>
                </a:tc>
                <a:tc>
                  <a:txBody>
                    <a:bodyPr/>
                    <a:lstStyle/>
                    <a:p>
                      <a:pPr algn="r"/>
                      <a:r>
                        <a:rPr lang="en-US" sz="1200" dirty="0" smtClean="0"/>
                        <a:t>2373.85%</a:t>
                      </a:r>
                    </a:p>
                  </a:txBody>
                  <a:tcPr/>
                </a:tc>
                <a:tc>
                  <a:txBody>
                    <a:bodyPr/>
                    <a:lstStyle/>
                    <a:p>
                      <a:pPr algn="r"/>
                      <a:r>
                        <a:rPr lang="en-US" sz="1200" dirty="0" smtClean="0"/>
                        <a:t>R 2 820 194 678.34</a:t>
                      </a:r>
                      <a:endParaRPr lang="en-ZA" sz="1200" dirty="0"/>
                    </a:p>
                  </a:txBody>
                  <a:tcPr/>
                </a:tc>
                <a:tc>
                  <a:txBody>
                    <a:bodyPr/>
                    <a:lstStyle/>
                    <a:p>
                      <a:pPr>
                        <a:spcAft>
                          <a:spcPts val="0"/>
                        </a:spcAft>
                      </a:pPr>
                      <a:r>
                        <a:rPr lang="en-ZA" sz="1100" b="1" dirty="0" smtClean="0">
                          <a:solidFill>
                            <a:srgbClr val="1F497D"/>
                          </a:solidFill>
                          <a:effectLst/>
                          <a:latin typeface="Calibri"/>
                          <a:ea typeface="Calibri"/>
                          <a:hlinkClick r:id="rId4" action="ppaction://hlinksldjump"/>
                        </a:rPr>
                        <a:t>05</a:t>
                      </a:r>
                      <a:r>
                        <a:rPr lang="en-ZA" sz="1100" b="1" baseline="0" dirty="0" smtClean="0">
                          <a:solidFill>
                            <a:srgbClr val="1F497D"/>
                          </a:solidFill>
                          <a:effectLst/>
                          <a:latin typeface="Calibri"/>
                          <a:ea typeface="Calibri"/>
                          <a:hlinkClick r:id="rId4" action="ppaction://hlinksldjump"/>
                        </a:rPr>
                        <a:t> September </a:t>
                      </a:r>
                      <a:r>
                        <a:rPr lang="en-ZA" sz="1100" b="1" dirty="0" smtClean="0">
                          <a:solidFill>
                            <a:srgbClr val="1F497D"/>
                          </a:solidFill>
                          <a:effectLst/>
                          <a:latin typeface="Calibri"/>
                          <a:ea typeface="Calibri"/>
                          <a:hlinkClick r:id="rId4" action="ppaction://hlinksldjump"/>
                        </a:rPr>
                        <a:t>2007</a:t>
                      </a:r>
                      <a:endParaRPr lang="en-ZA" sz="1100" b="1" dirty="0">
                        <a:effectLst/>
                        <a:latin typeface="Calibri"/>
                        <a:ea typeface="Calibri"/>
                      </a:endParaRPr>
                    </a:p>
                  </a:txBody>
                  <a:tcPr/>
                </a:tc>
                <a:extLst>
                  <a:ext uri="{0D108BD9-81ED-4DB2-BD59-A6C34878D82A}">
                    <a16:rowId xmlns:a16="http://schemas.microsoft.com/office/drawing/2014/main" xmlns="" val="10002"/>
                  </a:ext>
                </a:extLst>
              </a:tr>
              <a:tr h="515504">
                <a:tc>
                  <a:txBody>
                    <a:bodyPr/>
                    <a:lstStyle/>
                    <a:p>
                      <a:r>
                        <a:rPr lang="en-US" sz="1200" dirty="0" smtClean="0"/>
                        <a:t>2</a:t>
                      </a:r>
                      <a:endParaRPr lang="en-ZA" sz="1200" dirty="0"/>
                    </a:p>
                  </a:txBody>
                  <a:tcPr/>
                </a:tc>
                <a:tc>
                  <a:txBody>
                    <a:bodyPr/>
                    <a:lstStyle/>
                    <a:p>
                      <a:pPr algn="r"/>
                      <a:r>
                        <a:rPr lang="en-US" sz="1200" dirty="0" smtClean="0"/>
                        <a:t>R 806 492 930 .46</a:t>
                      </a:r>
                      <a:endParaRPr lang="en-ZA" sz="1200" dirty="0"/>
                    </a:p>
                  </a:txBody>
                  <a:tcPr/>
                </a:tc>
                <a:tc>
                  <a:txBody>
                    <a:bodyPr/>
                    <a:lstStyle/>
                    <a:p>
                      <a:pPr algn="r"/>
                      <a:r>
                        <a:rPr lang="en-US" sz="1200" dirty="0" smtClean="0"/>
                        <a:t>707.45%</a:t>
                      </a:r>
                    </a:p>
                  </a:txBody>
                  <a:tcPr/>
                </a:tc>
                <a:tc>
                  <a:txBody>
                    <a:bodyPr/>
                    <a:lstStyle/>
                    <a:p>
                      <a:pPr algn="r"/>
                      <a:r>
                        <a:rPr lang="en-US" sz="1200" dirty="0" smtClean="0"/>
                        <a:t>R 3626 687 608.80</a:t>
                      </a:r>
                      <a:endParaRPr lang="en-ZA" sz="1200" dirty="0"/>
                    </a:p>
                  </a:txBody>
                  <a:tcPr/>
                </a:tc>
                <a:tc>
                  <a:txBody>
                    <a:bodyPr/>
                    <a:lstStyle/>
                    <a:p>
                      <a:pPr>
                        <a:spcAft>
                          <a:spcPts val="0"/>
                        </a:spcAft>
                      </a:pPr>
                      <a:r>
                        <a:rPr lang="en-ZA" sz="1100" dirty="0" smtClean="0">
                          <a:solidFill>
                            <a:srgbClr val="1F497D"/>
                          </a:solidFill>
                          <a:effectLst/>
                          <a:latin typeface="Calibri"/>
                          <a:ea typeface="Calibri"/>
                        </a:rPr>
                        <a:t>08</a:t>
                      </a:r>
                      <a:r>
                        <a:rPr lang="en-ZA" sz="1100" baseline="0" dirty="0" smtClean="0">
                          <a:solidFill>
                            <a:srgbClr val="1F497D"/>
                          </a:solidFill>
                          <a:effectLst/>
                          <a:latin typeface="Calibri"/>
                          <a:ea typeface="Calibri"/>
                        </a:rPr>
                        <a:t> April </a:t>
                      </a:r>
                      <a:r>
                        <a:rPr lang="en-ZA" sz="1100" dirty="0" smtClean="0">
                          <a:solidFill>
                            <a:srgbClr val="1F497D"/>
                          </a:solidFill>
                          <a:effectLst/>
                          <a:latin typeface="Calibri"/>
                          <a:ea typeface="Calibri"/>
                        </a:rPr>
                        <a:t>2010</a:t>
                      </a:r>
                      <a:endParaRPr lang="en-ZA" sz="1100" dirty="0">
                        <a:effectLst/>
                        <a:latin typeface="Calibri"/>
                        <a:ea typeface="Calibri"/>
                      </a:endParaRPr>
                    </a:p>
                  </a:txBody>
                  <a:tcPr/>
                </a:tc>
                <a:extLst>
                  <a:ext uri="{0D108BD9-81ED-4DB2-BD59-A6C34878D82A}">
                    <a16:rowId xmlns:a16="http://schemas.microsoft.com/office/drawing/2014/main" xmlns="" val="10003"/>
                  </a:ext>
                </a:extLst>
              </a:tr>
              <a:tr h="515504">
                <a:tc>
                  <a:txBody>
                    <a:bodyPr/>
                    <a:lstStyle/>
                    <a:p>
                      <a:r>
                        <a:rPr lang="en-US" sz="1200" dirty="0" smtClean="0"/>
                        <a:t>3</a:t>
                      </a:r>
                      <a:endParaRPr lang="en-ZA" sz="1200" dirty="0"/>
                    </a:p>
                  </a:txBody>
                  <a:tcPr/>
                </a:tc>
                <a:tc>
                  <a:txBody>
                    <a:bodyPr/>
                    <a:lstStyle/>
                    <a:p>
                      <a:pPr algn="r"/>
                      <a:r>
                        <a:rPr lang="en-US" sz="1200" dirty="0" smtClean="0"/>
                        <a:t>R 4 353 312 391.20</a:t>
                      </a:r>
                      <a:endParaRPr lang="en-ZA" sz="1200" dirty="0"/>
                    </a:p>
                  </a:txBody>
                  <a:tcPr/>
                </a:tc>
                <a:tc>
                  <a:txBody>
                    <a:bodyPr/>
                    <a:lstStyle/>
                    <a:p>
                      <a:pPr algn="r"/>
                      <a:r>
                        <a:rPr lang="en-US" sz="1200" dirty="0" smtClean="0"/>
                        <a:t>3818.70%</a:t>
                      </a:r>
                      <a:endParaRPr lang="en-ZA" sz="1200" dirty="0" smtClean="0"/>
                    </a:p>
                  </a:txBody>
                  <a:tcPr/>
                </a:tc>
                <a:tc>
                  <a:txBody>
                    <a:bodyPr/>
                    <a:lstStyle/>
                    <a:p>
                      <a:pPr algn="r"/>
                      <a:r>
                        <a:rPr lang="en-US" sz="1200" dirty="0" smtClean="0"/>
                        <a:t>R 7 980 000 000.00</a:t>
                      </a:r>
                      <a:endParaRPr lang="en-ZA" sz="1200" dirty="0"/>
                    </a:p>
                  </a:txBody>
                  <a:tcPr/>
                </a:tc>
                <a:tc>
                  <a:txBody>
                    <a:bodyPr/>
                    <a:lstStyle/>
                    <a:p>
                      <a:pPr>
                        <a:spcAft>
                          <a:spcPts val="0"/>
                        </a:spcAft>
                      </a:pPr>
                      <a:r>
                        <a:rPr lang="en-ZA" sz="1100" dirty="0" smtClean="0">
                          <a:solidFill>
                            <a:srgbClr val="1F497D"/>
                          </a:solidFill>
                          <a:effectLst/>
                          <a:latin typeface="Calibri"/>
                          <a:ea typeface="Calibri"/>
                        </a:rPr>
                        <a:t>05</a:t>
                      </a:r>
                      <a:r>
                        <a:rPr lang="en-ZA" sz="1100" baseline="0" dirty="0" smtClean="0">
                          <a:solidFill>
                            <a:srgbClr val="1F497D"/>
                          </a:solidFill>
                          <a:effectLst/>
                          <a:latin typeface="Calibri"/>
                          <a:ea typeface="Calibri"/>
                        </a:rPr>
                        <a:t> August </a:t>
                      </a:r>
                      <a:r>
                        <a:rPr lang="en-ZA" sz="1100" dirty="0" smtClean="0">
                          <a:solidFill>
                            <a:srgbClr val="1F497D"/>
                          </a:solidFill>
                          <a:effectLst/>
                          <a:latin typeface="Calibri"/>
                          <a:ea typeface="Calibri"/>
                        </a:rPr>
                        <a:t>2011</a:t>
                      </a:r>
                      <a:endParaRPr lang="en-ZA" sz="1100" dirty="0">
                        <a:effectLst/>
                        <a:latin typeface="Calibri"/>
                        <a:ea typeface="Calibri"/>
                      </a:endParaRPr>
                    </a:p>
                  </a:txBody>
                  <a:tcPr/>
                </a:tc>
                <a:extLst>
                  <a:ext uri="{0D108BD9-81ED-4DB2-BD59-A6C34878D82A}">
                    <a16:rowId xmlns:a16="http://schemas.microsoft.com/office/drawing/2014/main" xmlns="" val="10004"/>
                  </a:ext>
                </a:extLst>
              </a:tr>
              <a:tr h="515504">
                <a:tc>
                  <a:txBody>
                    <a:bodyPr/>
                    <a:lstStyle/>
                    <a:p>
                      <a:r>
                        <a:rPr lang="en-US" sz="1200" dirty="0" smtClean="0"/>
                        <a:t>4</a:t>
                      </a:r>
                      <a:endParaRPr lang="en-ZA" sz="1200" dirty="0"/>
                    </a:p>
                  </a:txBody>
                  <a:tcPr/>
                </a:tc>
                <a:tc>
                  <a:txBody>
                    <a:bodyPr/>
                    <a:lstStyle/>
                    <a:p>
                      <a:pPr algn="r"/>
                      <a:r>
                        <a:rPr lang="en-US" sz="1200" dirty="0" smtClean="0"/>
                        <a:t>R 4 560 000 000.00</a:t>
                      </a:r>
                      <a:endParaRPr lang="en-ZA" sz="1200" dirty="0"/>
                    </a:p>
                  </a:txBody>
                  <a:tcPr/>
                </a:tc>
                <a:tc>
                  <a:txBody>
                    <a:bodyPr/>
                    <a:lstStyle/>
                    <a:p>
                      <a:pPr algn="r"/>
                      <a:r>
                        <a:rPr lang="en-US" sz="1200" dirty="0" smtClean="0"/>
                        <a:t>4000.00%</a:t>
                      </a:r>
                    </a:p>
                  </a:txBody>
                  <a:tcPr/>
                </a:tc>
                <a:tc>
                  <a:txBody>
                    <a:bodyPr/>
                    <a:lstStyle/>
                    <a:p>
                      <a:pPr algn="r"/>
                      <a:r>
                        <a:rPr lang="en-US" sz="1200" dirty="0" smtClean="0"/>
                        <a:t>R 12 540 000 000.00</a:t>
                      </a:r>
                      <a:endParaRPr lang="en-ZA" sz="1200" dirty="0"/>
                    </a:p>
                  </a:txBody>
                  <a:tcPr/>
                </a:tc>
                <a:tc>
                  <a:txBody>
                    <a:bodyPr/>
                    <a:lstStyle/>
                    <a:p>
                      <a:pPr>
                        <a:spcAft>
                          <a:spcPts val="0"/>
                        </a:spcAft>
                      </a:pPr>
                      <a:r>
                        <a:rPr lang="en-ZA" sz="1100" dirty="0" smtClean="0">
                          <a:solidFill>
                            <a:srgbClr val="1F497D"/>
                          </a:solidFill>
                          <a:effectLst/>
                          <a:latin typeface="Calibri"/>
                          <a:ea typeface="Calibri"/>
                        </a:rPr>
                        <a:t>14</a:t>
                      </a:r>
                      <a:r>
                        <a:rPr lang="en-ZA" sz="1100" baseline="0" dirty="0" smtClean="0">
                          <a:solidFill>
                            <a:srgbClr val="1F497D"/>
                          </a:solidFill>
                          <a:effectLst/>
                          <a:latin typeface="Calibri"/>
                          <a:ea typeface="Calibri"/>
                        </a:rPr>
                        <a:t> March </a:t>
                      </a:r>
                      <a:r>
                        <a:rPr lang="en-ZA" sz="1100" dirty="0" smtClean="0">
                          <a:solidFill>
                            <a:srgbClr val="1F497D"/>
                          </a:solidFill>
                          <a:effectLst/>
                          <a:latin typeface="Calibri"/>
                          <a:ea typeface="Calibri"/>
                        </a:rPr>
                        <a:t>2013</a:t>
                      </a:r>
                      <a:endParaRPr lang="en-ZA" sz="1100" dirty="0">
                        <a:effectLst/>
                        <a:latin typeface="Calibri"/>
                        <a:ea typeface="Calibri"/>
                      </a:endParaRPr>
                    </a:p>
                  </a:txBody>
                  <a:tcPr/>
                </a:tc>
                <a:extLst>
                  <a:ext uri="{0D108BD9-81ED-4DB2-BD59-A6C34878D82A}">
                    <a16:rowId xmlns:a16="http://schemas.microsoft.com/office/drawing/2014/main" xmlns="" val="10005"/>
                  </a:ext>
                </a:extLst>
              </a:tr>
              <a:tr h="515504">
                <a:tc>
                  <a:txBody>
                    <a:bodyPr/>
                    <a:lstStyle/>
                    <a:p>
                      <a:r>
                        <a:rPr lang="en-US" sz="1200" dirty="0" smtClean="0"/>
                        <a:t>5</a:t>
                      </a:r>
                      <a:endParaRPr lang="en-ZA" sz="1200" dirty="0"/>
                    </a:p>
                  </a:txBody>
                  <a:tcPr/>
                </a:tc>
                <a:tc>
                  <a:txBody>
                    <a:bodyPr/>
                    <a:lstStyle/>
                    <a:p>
                      <a:pPr algn="r"/>
                      <a:r>
                        <a:rPr lang="en-US" sz="1200" dirty="0" smtClean="0"/>
                        <a:t>R 1 345 267 374.00</a:t>
                      </a:r>
                      <a:endParaRPr lang="en-ZA" sz="1200" dirty="0"/>
                    </a:p>
                  </a:txBody>
                  <a:tcPr/>
                </a:tc>
                <a:tc>
                  <a:txBody>
                    <a:bodyPr/>
                    <a:lstStyle/>
                    <a:p>
                      <a:pPr algn="r"/>
                      <a:r>
                        <a:rPr lang="en-US" sz="1200" dirty="0" smtClean="0"/>
                        <a:t>1180.06%</a:t>
                      </a:r>
                      <a:endParaRPr lang="en-ZA" sz="1200" dirty="0"/>
                    </a:p>
                  </a:txBody>
                  <a:tcPr/>
                </a:tc>
                <a:tc>
                  <a:txBody>
                    <a:bodyPr/>
                    <a:lstStyle/>
                    <a:p>
                      <a:pPr algn="r"/>
                      <a:r>
                        <a:rPr lang="en-US" sz="1200" dirty="0" smtClean="0"/>
                        <a:t>R 13 885 267 374.00</a:t>
                      </a:r>
                      <a:endParaRPr lang="en-ZA" sz="1200" dirty="0"/>
                    </a:p>
                  </a:txBody>
                  <a:tcPr/>
                </a:tc>
                <a:tc>
                  <a:txBody>
                    <a:bodyPr/>
                    <a:lstStyle/>
                    <a:p>
                      <a:pPr>
                        <a:spcAft>
                          <a:spcPts val="0"/>
                        </a:spcAft>
                      </a:pPr>
                      <a:r>
                        <a:rPr lang="en-ZA" sz="1100">
                          <a:solidFill>
                            <a:srgbClr val="1F497D"/>
                          </a:solidFill>
                          <a:effectLst/>
                          <a:latin typeface="Calibri"/>
                          <a:ea typeface="Calibri"/>
                        </a:rPr>
                        <a:t>04/04/2016</a:t>
                      </a:r>
                      <a:endParaRPr lang="en-ZA" sz="1100">
                        <a:effectLst/>
                        <a:latin typeface="Calibri"/>
                        <a:ea typeface="Calibri"/>
                      </a:endParaRPr>
                    </a:p>
                  </a:txBody>
                  <a:tcPr/>
                </a:tc>
                <a:extLst>
                  <a:ext uri="{0D108BD9-81ED-4DB2-BD59-A6C34878D82A}">
                    <a16:rowId xmlns:a16="http://schemas.microsoft.com/office/drawing/2014/main" xmlns="" val="10006"/>
                  </a:ext>
                </a:extLst>
              </a:tr>
              <a:tr h="515504">
                <a:tc>
                  <a:txBody>
                    <a:bodyPr/>
                    <a:lstStyle/>
                    <a:p>
                      <a:r>
                        <a:rPr lang="en-US" sz="1200" dirty="0" smtClean="0"/>
                        <a:t>6</a:t>
                      </a:r>
                      <a:endParaRPr lang="en-ZA" sz="1200" dirty="0"/>
                    </a:p>
                  </a:txBody>
                  <a:tcPr/>
                </a:tc>
                <a:tc>
                  <a:txBody>
                    <a:bodyPr/>
                    <a:lstStyle/>
                    <a:p>
                      <a:pPr algn="r"/>
                      <a:r>
                        <a:rPr lang="en-US" sz="1200" dirty="0" smtClean="0"/>
                        <a:t>R 1 068 819 084.00</a:t>
                      </a:r>
                      <a:endParaRPr lang="en-ZA" sz="1200" dirty="0"/>
                    </a:p>
                  </a:txBody>
                  <a:tcPr/>
                </a:tc>
                <a:tc>
                  <a:txBody>
                    <a:bodyPr/>
                    <a:lstStyle/>
                    <a:p>
                      <a:pPr algn="r"/>
                      <a:r>
                        <a:rPr lang="en-US" sz="1200" dirty="0" smtClean="0"/>
                        <a:t>937.56%</a:t>
                      </a:r>
                      <a:endParaRPr lang="en-ZA" sz="1200" dirty="0"/>
                    </a:p>
                  </a:txBody>
                  <a:tcPr/>
                </a:tc>
                <a:tc>
                  <a:txBody>
                    <a:bodyPr/>
                    <a:lstStyle/>
                    <a:p>
                      <a:pPr algn="r"/>
                      <a:r>
                        <a:rPr lang="en-US" sz="1200" dirty="0" smtClean="0"/>
                        <a:t>R 14 954 086 485.00</a:t>
                      </a:r>
                      <a:endParaRPr lang="en-ZA" sz="1200" dirty="0"/>
                    </a:p>
                  </a:txBody>
                  <a:tcPr/>
                </a:tc>
                <a:tc>
                  <a:txBody>
                    <a:bodyPr/>
                    <a:lstStyle/>
                    <a:p>
                      <a:pPr>
                        <a:spcAft>
                          <a:spcPts val="0"/>
                        </a:spcAft>
                      </a:pPr>
                      <a:r>
                        <a:rPr lang="en-ZA" sz="1100" dirty="0" smtClean="0">
                          <a:solidFill>
                            <a:srgbClr val="1F497D"/>
                          </a:solidFill>
                          <a:effectLst/>
                          <a:latin typeface="Calibri"/>
                          <a:ea typeface="Calibri"/>
                        </a:rPr>
                        <a:t>21</a:t>
                      </a:r>
                      <a:r>
                        <a:rPr lang="en-ZA" sz="1100" baseline="0" dirty="0" smtClean="0">
                          <a:solidFill>
                            <a:srgbClr val="1F497D"/>
                          </a:solidFill>
                          <a:effectLst/>
                          <a:latin typeface="Calibri"/>
                          <a:ea typeface="Calibri"/>
                        </a:rPr>
                        <a:t> December </a:t>
                      </a:r>
                      <a:r>
                        <a:rPr lang="en-ZA" sz="1100" dirty="0" smtClean="0">
                          <a:solidFill>
                            <a:srgbClr val="1F497D"/>
                          </a:solidFill>
                          <a:effectLst/>
                          <a:latin typeface="Calibri"/>
                          <a:ea typeface="Calibri"/>
                        </a:rPr>
                        <a:t>2017 </a:t>
                      </a:r>
                      <a:endParaRPr lang="en-ZA" sz="1100" dirty="0">
                        <a:effectLst/>
                        <a:latin typeface="Calibri"/>
                        <a:ea typeface="Calibri"/>
                      </a:endParaRPr>
                    </a:p>
                  </a:txBody>
                  <a:tcPr/>
                </a:tc>
                <a:extLst>
                  <a:ext uri="{0D108BD9-81ED-4DB2-BD59-A6C34878D82A}">
                    <a16:rowId xmlns:a16="http://schemas.microsoft.com/office/drawing/2014/main" xmlns="" val="10007"/>
                  </a:ext>
                </a:extLst>
              </a:tr>
            </a:tbl>
          </a:graphicData>
        </a:graphic>
      </p:graphicFrame>
      <p:sp>
        <p:nvSpPr>
          <p:cNvPr id="6" name="TextBox 5"/>
          <p:cNvSpPr txBox="1"/>
          <p:nvPr/>
        </p:nvSpPr>
        <p:spPr>
          <a:xfrm>
            <a:off x="457200" y="5949279"/>
            <a:ext cx="2098576" cy="276999"/>
          </a:xfrm>
          <a:prstGeom prst="rect">
            <a:avLst/>
          </a:prstGeom>
          <a:solidFill>
            <a:schemeClr val="bg2"/>
          </a:solidFill>
        </p:spPr>
        <p:txBody>
          <a:bodyPr wrap="square" rtlCol="0">
            <a:spAutoFit/>
          </a:bodyPr>
          <a:lstStyle/>
          <a:p>
            <a:r>
              <a:rPr lang="en-US" sz="1200" b="1" dirty="0" smtClean="0">
                <a:hlinkClick r:id="rId5" action="ppaction://hlinksldjump"/>
              </a:rPr>
              <a:t>Delegation Consent Form </a:t>
            </a:r>
            <a:endParaRPr lang="en-ZA" sz="1200" b="1" dirty="0"/>
          </a:p>
        </p:txBody>
      </p:sp>
      <p:sp>
        <p:nvSpPr>
          <p:cNvPr id="7" name="TextBox 6">
            <a:hlinkClick r:id="rId6" action="ppaction://hlinksldjump"/>
          </p:cNvPr>
          <p:cNvSpPr txBox="1"/>
          <p:nvPr/>
        </p:nvSpPr>
        <p:spPr>
          <a:xfrm>
            <a:off x="3563889" y="5949279"/>
            <a:ext cx="2592287" cy="276999"/>
          </a:xfrm>
          <a:prstGeom prst="rect">
            <a:avLst/>
          </a:prstGeom>
          <a:solidFill>
            <a:schemeClr val="bg2"/>
          </a:solidFill>
        </p:spPr>
        <p:txBody>
          <a:bodyPr wrap="square" rtlCol="0">
            <a:spAutoFit/>
          </a:bodyPr>
          <a:lstStyle/>
          <a:p>
            <a:r>
              <a:rPr lang="en-US" sz="1200" b="1" dirty="0" smtClean="0">
                <a:hlinkClick r:id="rId6" action="ppaction://hlinksldjump"/>
              </a:rPr>
              <a:t>B&amp;V Construction Management</a:t>
            </a:r>
            <a:endParaRPr lang="en-ZA" sz="1200" b="1" dirty="0"/>
          </a:p>
        </p:txBody>
      </p:sp>
    </p:spTree>
    <p:extLst>
      <p:ext uri="{BB962C8B-B14F-4D97-AF65-F5344CB8AC3E}">
        <p14:creationId xmlns:p14="http://schemas.microsoft.com/office/powerpoint/2010/main" xmlns="" val="121429933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extLst/>
          </p:nvPr>
        </p:nvGraphicFramePr>
        <p:xfrm>
          <a:off x="1599" y="1599"/>
          <a:ext cx="1587" cy="1587"/>
        </p:xfrm>
        <a:graphic>
          <a:graphicData uri="http://schemas.openxmlformats.org/presentationml/2006/ole">
            <p:oleObj spid="_x0000_s190517" name="think-cell Slide" r:id="rId4" imgW="360" imgH="360" progId="">
              <p:embed/>
            </p:oleObj>
          </a:graphicData>
        </a:graphic>
      </p:graphicFrame>
      <p:grpSp>
        <p:nvGrpSpPr>
          <p:cNvPr id="3" name="Group 2"/>
          <p:cNvGrpSpPr/>
          <p:nvPr/>
        </p:nvGrpSpPr>
        <p:grpSpPr>
          <a:xfrm>
            <a:off x="1116012" y="3014168"/>
            <a:ext cx="7128395" cy="411162"/>
            <a:chOff x="1116013" y="2492896"/>
            <a:chExt cx="7128395" cy="411162"/>
          </a:xfrm>
        </p:grpSpPr>
        <p:sp>
          <p:nvSpPr>
            <p:cNvPr id="133140" name="Rectangle 35862"/>
            <p:cNvSpPr>
              <a:spLocks/>
            </p:cNvSpPr>
            <p:nvPr/>
          </p:nvSpPr>
          <p:spPr bwMode="auto">
            <a:xfrm>
              <a:off x="1116013" y="2492896"/>
              <a:ext cx="411162" cy="411162"/>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gn="ctr">
                <a:lnSpc>
                  <a:spcPct val="90000"/>
                </a:lnSpc>
                <a:spcBef>
                  <a:spcPts val="1000"/>
                </a:spcBef>
                <a:buClr>
                  <a:srgbClr val="FFFFFF"/>
                </a:buClr>
                <a:buNone/>
              </a:pPr>
              <a:r>
                <a:rPr lang="en-US" altLang="en-US" sz="2400" b="1" dirty="0">
                  <a:solidFill>
                    <a:schemeClr val="bg1"/>
                  </a:solidFill>
                  <a:latin typeface="Calibri" pitchFamily="34" charset="0"/>
                </a:rPr>
                <a:t>3</a:t>
              </a:r>
            </a:p>
          </p:txBody>
        </p:sp>
        <p:sp>
          <p:nvSpPr>
            <p:cNvPr id="133141" name="Rectangle 35878"/>
            <p:cNvSpPr txBox="1">
              <a:spLocks noChangeArrowheads="1"/>
            </p:cNvSpPr>
            <p:nvPr/>
          </p:nvSpPr>
          <p:spPr bwMode="auto">
            <a:xfrm>
              <a:off x="1573212" y="2492896"/>
              <a:ext cx="667119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buNone/>
              </a:pPr>
              <a:r>
                <a:rPr lang="en-US" altLang="en-US" sz="2000" b="1" dirty="0">
                  <a:solidFill>
                    <a:schemeClr val="tx1"/>
                  </a:solidFill>
                  <a:latin typeface="Calibri" pitchFamily="34" charset="0"/>
                </a:rPr>
                <a:t> </a:t>
              </a:r>
              <a:r>
                <a:rPr lang="en-US" altLang="en-US" sz="2000" b="1" dirty="0" smtClean="0">
                  <a:solidFill>
                    <a:schemeClr val="tx1"/>
                  </a:solidFill>
                  <a:latin typeface="Calibri" panose="020F0502020204030204" pitchFamily="34" charset="0"/>
                  <a:cs typeface="Calibri" panose="020F0502020204030204" pitchFamily="34" charset="0"/>
                </a:rPr>
                <a:t>Deviations rejected by CPO and resubmitted</a:t>
              </a:r>
              <a:endParaRPr lang="en-US" altLang="en-US" sz="2000" b="1" dirty="0">
                <a:solidFill>
                  <a:schemeClr val="tx1"/>
                </a:solidFill>
                <a:latin typeface="Calibri" panose="020F0502020204030204" pitchFamily="34" charset="0"/>
                <a:cs typeface="Calibri" panose="020F0502020204030204" pitchFamily="34" charset="0"/>
              </a:endParaRPr>
            </a:p>
          </p:txBody>
        </p:sp>
      </p:grpSp>
      <p:grpSp>
        <p:nvGrpSpPr>
          <p:cNvPr id="4" name="Group 3"/>
          <p:cNvGrpSpPr/>
          <p:nvPr/>
        </p:nvGrpSpPr>
        <p:grpSpPr>
          <a:xfrm>
            <a:off x="1116013" y="3593902"/>
            <a:ext cx="7155202" cy="1346303"/>
            <a:chOff x="1116013" y="3911724"/>
            <a:chExt cx="7155202" cy="1346303"/>
          </a:xfrm>
        </p:grpSpPr>
        <p:sp>
          <p:nvSpPr>
            <p:cNvPr id="133138" name="Rectangle 35870"/>
            <p:cNvSpPr>
              <a:spLocks/>
            </p:cNvSpPr>
            <p:nvPr/>
          </p:nvSpPr>
          <p:spPr bwMode="auto">
            <a:xfrm>
              <a:off x="1116013" y="3911724"/>
              <a:ext cx="411162" cy="411162"/>
            </a:xfrm>
            <a:prstGeom prst="ellipse">
              <a:avLst/>
            </a:prstGeom>
            <a:solidFill>
              <a:srgbClr val="A5A5A5"/>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gn="ctr">
                <a:lnSpc>
                  <a:spcPct val="90000"/>
                </a:lnSpc>
                <a:spcBef>
                  <a:spcPts val="1000"/>
                </a:spcBef>
                <a:buClr>
                  <a:srgbClr val="FFFFFF"/>
                </a:buClr>
                <a:buNone/>
              </a:pPr>
              <a:r>
                <a:rPr lang="en-US" altLang="en-US" sz="2400" dirty="0" smtClean="0">
                  <a:solidFill>
                    <a:srgbClr val="FFFFFF"/>
                  </a:solidFill>
                  <a:latin typeface="Calibri" pitchFamily="34" charset="0"/>
                </a:rPr>
                <a:t>4</a:t>
              </a:r>
              <a:endParaRPr lang="en-US" altLang="en-US" sz="2400" dirty="0">
                <a:solidFill>
                  <a:srgbClr val="FFFFFF"/>
                </a:solidFill>
                <a:latin typeface="Calibri" pitchFamily="34" charset="0"/>
              </a:endParaRPr>
            </a:p>
          </p:txBody>
        </p:sp>
        <p:sp>
          <p:nvSpPr>
            <p:cNvPr id="133139" name="Rectangle 35882"/>
            <p:cNvSpPr txBox="1">
              <a:spLocks noChangeArrowheads="1"/>
            </p:cNvSpPr>
            <p:nvPr/>
          </p:nvSpPr>
          <p:spPr bwMode="auto">
            <a:xfrm>
              <a:off x="1600020" y="4550141"/>
              <a:ext cx="667119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buNone/>
              </a:pPr>
              <a:r>
                <a:rPr lang="en-US" altLang="en-US" sz="2000" dirty="0" smtClean="0">
                  <a:solidFill>
                    <a:schemeClr val="bg2">
                      <a:lumMod val="75000"/>
                    </a:schemeClr>
                  </a:solidFill>
                  <a:latin typeface="Calibri" panose="020F0502020204030204" pitchFamily="34" charset="0"/>
                  <a:cs typeface="Calibri" panose="020F0502020204030204" pitchFamily="34" charset="0"/>
                  <a:sym typeface="Arial" pitchFamily="34" charset="0"/>
                </a:rPr>
                <a:t>All other Deviations &amp; Expansions submitted to National Treasury</a:t>
              </a:r>
              <a:endParaRPr lang="en-US" altLang="en-US" sz="2000" dirty="0">
                <a:solidFill>
                  <a:schemeClr val="bg2">
                    <a:lumMod val="75000"/>
                  </a:schemeClr>
                </a:solidFill>
                <a:latin typeface="Calibri" panose="020F0502020204030204" pitchFamily="34" charset="0"/>
                <a:cs typeface="Calibri" panose="020F0502020204030204" pitchFamily="34" charset="0"/>
              </a:endParaRPr>
            </a:p>
          </p:txBody>
        </p:sp>
      </p:grpSp>
      <p:grpSp>
        <p:nvGrpSpPr>
          <p:cNvPr id="7" name="Group 6"/>
          <p:cNvGrpSpPr/>
          <p:nvPr/>
        </p:nvGrpSpPr>
        <p:grpSpPr>
          <a:xfrm>
            <a:off x="1135159" y="3625738"/>
            <a:ext cx="7131906" cy="1062795"/>
            <a:chOff x="1135159" y="3994960"/>
            <a:chExt cx="7131906" cy="1062795"/>
          </a:xfrm>
        </p:grpSpPr>
        <p:sp>
          <p:nvSpPr>
            <p:cNvPr id="133136" name="Rectangle 35858"/>
            <p:cNvSpPr>
              <a:spLocks/>
            </p:cNvSpPr>
            <p:nvPr/>
          </p:nvSpPr>
          <p:spPr bwMode="auto">
            <a:xfrm>
              <a:off x="1135159" y="4646414"/>
              <a:ext cx="411455" cy="411341"/>
            </a:xfrm>
            <a:prstGeom prst="ellipse">
              <a:avLst/>
            </a:prstGeom>
            <a:solidFill>
              <a:srgbClr val="A5A5A5"/>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defRPr sz="800">
                  <a:solidFill>
                    <a:schemeClr val="tx1"/>
                  </a:solidFill>
                  <a:latin typeface="Arial" pitchFamily="34" charset="0"/>
                  <a:cs typeface="Arial" pitchFamily="34" charset="0"/>
                </a:defRPr>
              </a:lvl1pPr>
              <a:lvl2pPr marL="685800" indent="-228600">
                <a:defRPr sz="800">
                  <a:solidFill>
                    <a:schemeClr val="tx1"/>
                  </a:solidFill>
                  <a:latin typeface="Arial" pitchFamily="34" charset="0"/>
                  <a:cs typeface="Arial" pitchFamily="34" charset="0"/>
                </a:defRPr>
              </a:lvl2pPr>
              <a:lvl3pPr marL="1143000" indent="-228600">
                <a:defRPr sz="800">
                  <a:solidFill>
                    <a:schemeClr val="tx1"/>
                  </a:solidFill>
                  <a:latin typeface="Arial" pitchFamily="34" charset="0"/>
                  <a:cs typeface="Arial" pitchFamily="34" charset="0"/>
                </a:defRPr>
              </a:lvl3pPr>
              <a:lvl4pPr marL="1600200" indent="-228600">
                <a:defRPr sz="800">
                  <a:solidFill>
                    <a:schemeClr val="tx1"/>
                  </a:solidFill>
                  <a:latin typeface="Arial" pitchFamily="34" charset="0"/>
                  <a:cs typeface="Arial" pitchFamily="34" charset="0"/>
                </a:defRPr>
              </a:lvl4pPr>
              <a:lvl5pPr marL="2057400" indent="-228600">
                <a:defRPr sz="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800">
                  <a:solidFill>
                    <a:schemeClr val="tx1"/>
                  </a:solidFill>
                  <a:latin typeface="Arial" pitchFamily="34" charset="0"/>
                  <a:cs typeface="Arial" pitchFamily="34" charset="0"/>
                </a:defRPr>
              </a:lvl9pPr>
            </a:lstStyle>
            <a:p>
              <a:pPr algn="ctr">
                <a:lnSpc>
                  <a:spcPct val="90000"/>
                </a:lnSpc>
                <a:spcBef>
                  <a:spcPts val="1000"/>
                </a:spcBef>
                <a:buClr>
                  <a:srgbClr val="FFFFFF"/>
                </a:buClr>
              </a:pPr>
              <a:r>
                <a:rPr lang="en-US" altLang="en-US" sz="2400" dirty="0" smtClean="0">
                  <a:solidFill>
                    <a:srgbClr val="FFFFFF"/>
                  </a:solidFill>
                  <a:latin typeface="Calibri" pitchFamily="34" charset="0"/>
                </a:rPr>
                <a:t>5</a:t>
              </a:r>
              <a:endParaRPr lang="en-US" altLang="en-US" sz="2400" dirty="0">
                <a:solidFill>
                  <a:srgbClr val="FFFFFF"/>
                </a:solidFill>
                <a:latin typeface="Calibri" pitchFamily="34" charset="0"/>
              </a:endParaRPr>
            </a:p>
          </p:txBody>
        </p:sp>
        <p:sp>
          <p:nvSpPr>
            <p:cNvPr id="133137" name="Rectangle 35874"/>
            <p:cNvSpPr txBox="1">
              <a:spLocks noChangeArrowheads="1"/>
            </p:cNvSpPr>
            <p:nvPr/>
          </p:nvSpPr>
          <p:spPr bwMode="auto">
            <a:xfrm>
              <a:off x="1619683" y="3994960"/>
              <a:ext cx="6647382" cy="376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nSpc>
                  <a:spcPct val="90000"/>
                </a:lnSpc>
                <a:spcBef>
                  <a:spcPts val="1000"/>
                </a:spcBef>
                <a:buClrTx/>
                <a:buNone/>
              </a:pPr>
              <a:r>
                <a:rPr lang="en-US" altLang="en-US" sz="2000" dirty="0" smtClean="0">
                  <a:solidFill>
                    <a:srgbClr val="A5A5A5"/>
                  </a:solidFill>
                  <a:latin typeface="Calibri" pitchFamily="34" charset="0"/>
                  <a:sym typeface="Arial" pitchFamily="34" charset="0"/>
                </a:rPr>
                <a:t>Deviations &amp; Expansions not supported by National Treasury</a:t>
              </a:r>
              <a:endParaRPr lang="en-US" altLang="en-US" sz="2000" dirty="0">
                <a:solidFill>
                  <a:srgbClr val="A5A5A5"/>
                </a:solidFill>
                <a:latin typeface="Calibri" pitchFamily="34" charset="0"/>
              </a:endParaRPr>
            </a:p>
          </p:txBody>
        </p:sp>
      </p:grpSp>
      <p:sp>
        <p:nvSpPr>
          <p:cNvPr id="133131" name="Title 2"/>
          <p:cNvSpPr>
            <a:spLocks noGrp="1"/>
          </p:cNvSpPr>
          <p:nvPr>
            <p:ph type="title"/>
          </p:nvPr>
        </p:nvSpPr>
        <p:spPr>
          <a:xfrm>
            <a:off x="436571" y="315397"/>
            <a:ext cx="6519863" cy="369332"/>
          </a:xfrm>
        </p:spPr>
        <p:txBody>
          <a:bodyPr/>
          <a:lstStyle/>
          <a:p>
            <a:r>
              <a:rPr lang="en-US" altLang="en-US" b="1" dirty="0" smtClean="0"/>
              <a:t>Contents</a:t>
            </a:r>
            <a:endParaRPr lang="en-ZA" altLang="en-US" b="1" dirty="0" smtClean="0"/>
          </a:p>
        </p:txBody>
      </p:sp>
      <p:grpSp>
        <p:nvGrpSpPr>
          <p:cNvPr id="25" name="Group 24"/>
          <p:cNvGrpSpPr/>
          <p:nvPr/>
        </p:nvGrpSpPr>
        <p:grpSpPr>
          <a:xfrm>
            <a:off x="1116024" y="2387247"/>
            <a:ext cx="7174855" cy="411163"/>
            <a:chOff x="1116013" y="2274506"/>
            <a:chExt cx="7174855" cy="411163"/>
          </a:xfrm>
        </p:grpSpPr>
        <p:sp>
          <p:nvSpPr>
            <p:cNvPr id="26" name="Rectangle 35858"/>
            <p:cNvSpPr>
              <a:spLocks/>
            </p:cNvSpPr>
            <p:nvPr/>
          </p:nvSpPr>
          <p:spPr bwMode="auto">
            <a:xfrm>
              <a:off x="1116013" y="2274506"/>
              <a:ext cx="411162" cy="411163"/>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a:lnSpc>
                  <a:spcPct val="90000"/>
                </a:lnSpc>
                <a:spcBef>
                  <a:spcPts val="1000"/>
                </a:spcBef>
                <a:buClr>
                  <a:srgbClr val="FFFFFF"/>
                </a:buClr>
              </a:pPr>
              <a:r>
                <a:rPr lang="en-US" altLang="en-US" sz="2400" b="1" dirty="0">
                  <a:solidFill>
                    <a:schemeClr val="bg1"/>
                  </a:solidFill>
                  <a:latin typeface="Calibri" pitchFamily="34" charset="0"/>
                  <a:cs typeface="Arial" pitchFamily="34" charset="0"/>
                </a:rPr>
                <a:t>2</a:t>
              </a:r>
            </a:p>
          </p:txBody>
        </p:sp>
        <p:sp>
          <p:nvSpPr>
            <p:cNvPr id="27" name="Rectangle 35878"/>
            <p:cNvSpPr txBox="1">
              <a:spLocks noChangeArrowheads="1"/>
            </p:cNvSpPr>
            <p:nvPr/>
          </p:nvSpPr>
          <p:spPr bwMode="auto">
            <a:xfrm>
              <a:off x="1619672" y="2276872"/>
              <a:ext cx="667119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spcBef>
                  <a:spcPts val="1000"/>
                </a:spcBef>
                <a:buClrTx/>
                <a:buNone/>
              </a:pPr>
              <a:r>
                <a:rPr lang="en-US" altLang="en-US" sz="2000" b="1" dirty="0" smtClean="0">
                  <a:solidFill>
                    <a:schemeClr val="bg1">
                      <a:lumMod val="65000"/>
                    </a:schemeClr>
                  </a:solidFill>
                  <a:latin typeface="Calibri" pitchFamily="34" charset="0"/>
                  <a:sym typeface="Arial" pitchFamily="34" charset="0"/>
                </a:rPr>
                <a:t>Modifications under investigations</a:t>
              </a:r>
              <a:endParaRPr lang="en-US" altLang="en-US" sz="2000" b="1" dirty="0">
                <a:solidFill>
                  <a:schemeClr val="bg1">
                    <a:lumMod val="65000"/>
                  </a:schemeClr>
                </a:solidFill>
                <a:latin typeface="Calibri" pitchFamily="34" charset="0"/>
              </a:endParaRPr>
            </a:p>
          </p:txBody>
        </p:sp>
      </p:grpSp>
      <p:grpSp>
        <p:nvGrpSpPr>
          <p:cNvPr id="2" name="Group 1"/>
          <p:cNvGrpSpPr/>
          <p:nvPr/>
        </p:nvGrpSpPr>
        <p:grpSpPr>
          <a:xfrm>
            <a:off x="1116014" y="1772818"/>
            <a:ext cx="6088240" cy="418666"/>
            <a:chOff x="395536" y="2580474"/>
            <a:chExt cx="6088240" cy="418665"/>
          </a:xfrm>
        </p:grpSpPr>
        <p:sp>
          <p:nvSpPr>
            <p:cNvPr id="133142" name="Rectangle 35858"/>
            <p:cNvSpPr>
              <a:spLocks/>
            </p:cNvSpPr>
            <p:nvPr/>
          </p:nvSpPr>
          <p:spPr bwMode="auto">
            <a:xfrm>
              <a:off x="395536" y="2580474"/>
              <a:ext cx="411162" cy="411163"/>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gn="ctr">
                <a:lnSpc>
                  <a:spcPct val="90000"/>
                </a:lnSpc>
                <a:spcBef>
                  <a:spcPts val="1000"/>
                </a:spcBef>
                <a:buClr>
                  <a:srgbClr val="44546A"/>
                </a:buClr>
                <a:buNone/>
              </a:pPr>
              <a:r>
                <a:rPr lang="en-US" altLang="en-US" sz="2400" b="1" dirty="0">
                  <a:solidFill>
                    <a:schemeClr val="bg1"/>
                  </a:solidFill>
                  <a:latin typeface="Calibri" pitchFamily="34" charset="0"/>
                </a:rPr>
                <a:t>1</a:t>
              </a:r>
            </a:p>
          </p:txBody>
        </p:sp>
        <p:sp>
          <p:nvSpPr>
            <p:cNvPr id="15" name="Rectangle 35874"/>
            <p:cNvSpPr txBox="1">
              <a:spLocks noChangeArrowheads="1"/>
            </p:cNvSpPr>
            <p:nvPr/>
          </p:nvSpPr>
          <p:spPr bwMode="auto">
            <a:xfrm>
              <a:off x="879542" y="2622305"/>
              <a:ext cx="5604234" cy="376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nSpc>
                  <a:spcPct val="90000"/>
                </a:lnSpc>
                <a:spcBef>
                  <a:spcPts val="1000"/>
                </a:spcBef>
                <a:buClrTx/>
                <a:buNone/>
              </a:pPr>
              <a:r>
                <a:rPr lang="en-US" altLang="en-US" sz="2000" b="1" dirty="0">
                  <a:solidFill>
                    <a:schemeClr val="bg1">
                      <a:lumMod val="75000"/>
                    </a:schemeClr>
                  </a:solidFill>
                  <a:latin typeface="Calibri" pitchFamily="34" charset="0"/>
                  <a:sym typeface="Arial" pitchFamily="34" charset="0"/>
                </a:rPr>
                <a:t>Overview</a:t>
              </a:r>
            </a:p>
          </p:txBody>
        </p:sp>
      </p:grpSp>
      <p:grpSp>
        <p:nvGrpSpPr>
          <p:cNvPr id="21" name="Group 20"/>
          <p:cNvGrpSpPr/>
          <p:nvPr/>
        </p:nvGrpSpPr>
        <p:grpSpPr>
          <a:xfrm>
            <a:off x="1141582" y="5105891"/>
            <a:ext cx="7128394" cy="411341"/>
            <a:chOff x="1116013" y="4590310"/>
            <a:chExt cx="7128394" cy="411341"/>
          </a:xfrm>
        </p:grpSpPr>
        <p:sp>
          <p:nvSpPr>
            <p:cNvPr id="22" name="Rectangle 35858"/>
            <p:cNvSpPr>
              <a:spLocks/>
            </p:cNvSpPr>
            <p:nvPr/>
          </p:nvSpPr>
          <p:spPr bwMode="auto">
            <a:xfrm>
              <a:off x="1116013" y="4590310"/>
              <a:ext cx="411455" cy="411341"/>
            </a:xfrm>
            <a:prstGeom prst="ellipse">
              <a:avLst/>
            </a:prstGeom>
            <a:solidFill>
              <a:srgbClr val="A5A5A5"/>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defRPr sz="800">
                  <a:solidFill>
                    <a:schemeClr val="tx1"/>
                  </a:solidFill>
                  <a:latin typeface="Arial" pitchFamily="34" charset="0"/>
                  <a:cs typeface="Arial" pitchFamily="34" charset="0"/>
                </a:defRPr>
              </a:lvl1pPr>
              <a:lvl2pPr marL="685800" indent="-228600">
                <a:defRPr sz="800">
                  <a:solidFill>
                    <a:schemeClr val="tx1"/>
                  </a:solidFill>
                  <a:latin typeface="Arial" pitchFamily="34" charset="0"/>
                  <a:cs typeface="Arial" pitchFamily="34" charset="0"/>
                </a:defRPr>
              </a:lvl2pPr>
              <a:lvl3pPr marL="1143000" indent="-228600">
                <a:defRPr sz="800">
                  <a:solidFill>
                    <a:schemeClr val="tx1"/>
                  </a:solidFill>
                  <a:latin typeface="Arial" pitchFamily="34" charset="0"/>
                  <a:cs typeface="Arial" pitchFamily="34" charset="0"/>
                </a:defRPr>
              </a:lvl3pPr>
              <a:lvl4pPr marL="1600200" indent="-228600">
                <a:defRPr sz="800">
                  <a:solidFill>
                    <a:schemeClr val="tx1"/>
                  </a:solidFill>
                  <a:latin typeface="Arial" pitchFamily="34" charset="0"/>
                  <a:cs typeface="Arial" pitchFamily="34" charset="0"/>
                </a:defRPr>
              </a:lvl4pPr>
              <a:lvl5pPr marL="2057400" indent="-228600">
                <a:defRPr sz="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800">
                  <a:solidFill>
                    <a:schemeClr val="tx1"/>
                  </a:solidFill>
                  <a:latin typeface="Arial" pitchFamily="34" charset="0"/>
                  <a:cs typeface="Arial" pitchFamily="34" charset="0"/>
                </a:defRPr>
              </a:lvl9pPr>
            </a:lstStyle>
            <a:p>
              <a:pPr algn="ctr">
                <a:lnSpc>
                  <a:spcPct val="90000"/>
                </a:lnSpc>
                <a:spcBef>
                  <a:spcPts val="1000"/>
                </a:spcBef>
                <a:buClr>
                  <a:srgbClr val="FFFFFF"/>
                </a:buClr>
              </a:pPr>
              <a:r>
                <a:rPr lang="en-US" altLang="en-US" sz="2400" dirty="0" smtClean="0">
                  <a:solidFill>
                    <a:srgbClr val="FFFFFF"/>
                  </a:solidFill>
                  <a:latin typeface="Calibri" pitchFamily="34" charset="0"/>
                </a:rPr>
                <a:t>6</a:t>
              </a:r>
              <a:endParaRPr lang="en-US" altLang="en-US" sz="2400" dirty="0">
                <a:solidFill>
                  <a:srgbClr val="FFFFFF"/>
                </a:solidFill>
                <a:latin typeface="Calibri" pitchFamily="34" charset="0"/>
              </a:endParaRPr>
            </a:p>
          </p:txBody>
        </p:sp>
        <p:sp>
          <p:nvSpPr>
            <p:cNvPr id="23" name="Rectangle 35874"/>
            <p:cNvSpPr txBox="1">
              <a:spLocks noChangeArrowheads="1"/>
            </p:cNvSpPr>
            <p:nvPr/>
          </p:nvSpPr>
          <p:spPr bwMode="auto">
            <a:xfrm>
              <a:off x="1597025" y="4590310"/>
              <a:ext cx="6647382" cy="376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nSpc>
                  <a:spcPct val="90000"/>
                </a:lnSpc>
                <a:spcBef>
                  <a:spcPts val="1000"/>
                </a:spcBef>
                <a:buClrTx/>
                <a:buNone/>
              </a:pPr>
              <a:r>
                <a:rPr lang="en-US" altLang="en-US" sz="2000" dirty="0" smtClean="0">
                  <a:solidFill>
                    <a:srgbClr val="A5A5A5"/>
                  </a:solidFill>
                  <a:latin typeface="Calibri" pitchFamily="34" charset="0"/>
                  <a:sym typeface="Arial" pitchFamily="34" charset="0"/>
                </a:rPr>
                <a:t>Conclusion</a:t>
              </a:r>
              <a:endParaRPr lang="en-US" altLang="en-US" sz="2000" dirty="0">
                <a:solidFill>
                  <a:srgbClr val="A5A5A5"/>
                </a:solidFill>
                <a:latin typeface="Calibri" pitchFamily="34" charset="0"/>
              </a:endParaRPr>
            </a:p>
          </p:txBody>
        </p:sp>
      </p:grpSp>
    </p:spTree>
    <p:extLst>
      <p:ext uri="{BB962C8B-B14F-4D97-AF65-F5344CB8AC3E}">
        <p14:creationId xmlns:p14="http://schemas.microsoft.com/office/powerpoint/2010/main" xmlns="" val="130225805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C8C63A-B281-4D86-B23B-D8F924F23EF1}" type="slidenum">
              <a:rPr lang="en-ZA" smtClean="0"/>
              <a:pPr>
                <a:defRPr/>
              </a:pPr>
              <a:t>17</a:t>
            </a:fld>
            <a:endParaRPr lang="en-ZA" dirty="0"/>
          </a:p>
        </p:txBody>
      </p:sp>
      <p:sp>
        <p:nvSpPr>
          <p:cNvPr id="3" name="TextBox 2"/>
          <p:cNvSpPr txBox="1"/>
          <p:nvPr/>
        </p:nvSpPr>
        <p:spPr>
          <a:xfrm>
            <a:off x="163807" y="1054594"/>
            <a:ext cx="8789523" cy="4031873"/>
          </a:xfrm>
          <a:prstGeom prst="rect">
            <a:avLst/>
          </a:prstGeom>
          <a:noFill/>
        </p:spPr>
        <p:txBody>
          <a:bodyPr wrap="square" rtlCol="0">
            <a:spAutoFit/>
          </a:bodyPr>
          <a:lstStyle/>
          <a:p>
            <a:pPr algn="just"/>
            <a:r>
              <a:rPr lang="en-ZA" sz="1600" b="1" dirty="0" smtClean="0"/>
              <a:t>Eskom Treasury</a:t>
            </a:r>
          </a:p>
          <a:p>
            <a:endParaRPr lang="en-ZA" sz="1600" dirty="0" smtClean="0"/>
          </a:p>
          <a:p>
            <a:pPr marL="285750" indent="-285750">
              <a:buFont typeface="Arial" panose="020B0604020202020204" pitchFamily="34" charset="0"/>
              <a:buChar char="•"/>
            </a:pPr>
            <a:r>
              <a:rPr lang="en-ZA" sz="1600" dirty="0" smtClean="0"/>
              <a:t>Appointment of experienced lawyers to provide legal services – White and Case</a:t>
            </a:r>
          </a:p>
          <a:p>
            <a:pPr marL="285750" indent="-285750">
              <a:buFont typeface="Arial" panose="020B0604020202020204" pitchFamily="34" charset="0"/>
              <a:buChar char="•"/>
            </a:pPr>
            <a:endParaRPr lang="en-ZA" sz="1600" dirty="0" smtClean="0"/>
          </a:p>
          <a:p>
            <a:pPr marL="285750" indent="-285750">
              <a:buFont typeface="Arial" panose="020B0604020202020204" pitchFamily="34" charset="0"/>
              <a:buChar char="•"/>
            </a:pPr>
            <a:r>
              <a:rPr lang="en-ZA" sz="1600" dirty="0" smtClean="0"/>
              <a:t>Appointment of advisory services to advise on possible turnaround strategy -  Lazard International</a:t>
            </a:r>
          </a:p>
          <a:p>
            <a:pPr marL="285750" indent="-285750">
              <a:buFont typeface="Arial" panose="020B0604020202020204" pitchFamily="34" charset="0"/>
              <a:buChar char="•"/>
            </a:pPr>
            <a:endParaRPr lang="en-ZA" sz="1600" dirty="0"/>
          </a:p>
          <a:p>
            <a:pPr marL="285750" indent="-285750">
              <a:buFont typeface="Arial" panose="020B0604020202020204" pitchFamily="34" charset="0"/>
              <a:buChar char="•"/>
            </a:pPr>
            <a:r>
              <a:rPr lang="en-ZA" sz="1600" dirty="0" smtClean="0"/>
              <a:t>First submission in June 2019 and second submission in September 2019.</a:t>
            </a:r>
          </a:p>
          <a:p>
            <a:endParaRPr lang="en-ZA" sz="1600" dirty="0" smtClean="0"/>
          </a:p>
          <a:p>
            <a:pPr marL="285750" indent="-285750">
              <a:buFont typeface="Arial" panose="020B0604020202020204" pitchFamily="34" charset="0"/>
              <a:buChar char="•"/>
            </a:pPr>
            <a:r>
              <a:rPr lang="en-US" sz="1600" dirty="0" smtClean="0"/>
              <a:t>Rejected as the end-user could not provide evidence that the suppliers in the existing Legal Panel do not have the capacity.</a:t>
            </a:r>
            <a:endParaRPr lang="en-ZA" sz="1600" dirty="0" smtClean="0"/>
          </a:p>
          <a:p>
            <a:endParaRPr lang="en-ZA" sz="1600" dirty="0" smtClean="0"/>
          </a:p>
          <a:p>
            <a:pPr marL="285750" indent="-285750">
              <a:buFont typeface="Arial" panose="020B0604020202020204" pitchFamily="34" charset="0"/>
              <a:buChar char="•"/>
            </a:pPr>
            <a:r>
              <a:rPr lang="en-ZA" sz="1600" dirty="0" smtClean="0"/>
              <a:t>Open enquiry issued after </a:t>
            </a:r>
            <a:r>
              <a:rPr lang="en-ZA" sz="1600" dirty="0" smtClean="0">
                <a:hlinkClick r:id="rId4" action="ppaction://hlinksldjump"/>
              </a:rPr>
              <a:t>second requests were rejected</a:t>
            </a:r>
            <a:endParaRPr lang="en-ZA" sz="1600" dirty="0"/>
          </a:p>
          <a:p>
            <a:endParaRPr lang="en-ZA" sz="1600" dirty="0" smtClean="0"/>
          </a:p>
          <a:p>
            <a:pPr marL="1200150" lvl="2" indent="-285750" algn="just">
              <a:buFont typeface="Courier New" panose="02070309020205020404" pitchFamily="49" charset="0"/>
              <a:buChar char="o"/>
            </a:pPr>
            <a:endParaRPr lang="en-ZA" sz="1600" dirty="0" smtClean="0"/>
          </a:p>
          <a:p>
            <a:pPr algn="just"/>
            <a:r>
              <a:rPr lang="en-ZA" sz="1600" b="1" dirty="0"/>
              <a:t> </a:t>
            </a:r>
            <a:endParaRPr lang="en-ZA" sz="1400" dirty="0" smtClean="0"/>
          </a:p>
        </p:txBody>
      </p:sp>
      <p:sp>
        <p:nvSpPr>
          <p:cNvPr id="2" name="Rectangle 1"/>
          <p:cNvSpPr/>
          <p:nvPr/>
        </p:nvSpPr>
        <p:spPr>
          <a:xfrm>
            <a:off x="299852" y="260648"/>
            <a:ext cx="5485797" cy="406265"/>
          </a:xfrm>
          <a:prstGeom prst="rect">
            <a:avLst/>
          </a:prstGeom>
        </p:spPr>
        <p:txBody>
          <a:bodyPr wrap="none">
            <a:spAutoFit/>
          </a:bodyPr>
          <a:lstStyle/>
          <a:p>
            <a:pPr>
              <a:lnSpc>
                <a:spcPct val="85000"/>
              </a:lnSpc>
            </a:pPr>
            <a:r>
              <a:rPr lang="en-ZA" sz="2400" b="1" dirty="0" smtClean="0">
                <a:solidFill>
                  <a:schemeClr val="bg1"/>
                </a:solidFill>
                <a:latin typeface="+mj-lt"/>
                <a:ea typeface="+mj-ea"/>
                <a:cs typeface="+mj-cs"/>
              </a:rPr>
              <a:t>Deviations rejected and resubmitted</a:t>
            </a:r>
            <a:endParaRPr lang="en-ZA" sz="2400" b="1" dirty="0">
              <a:solidFill>
                <a:schemeClr val="bg1"/>
              </a:solidFill>
              <a:latin typeface="+mj-lt"/>
              <a:ea typeface="+mj-ea"/>
              <a:cs typeface="+mj-cs"/>
            </a:endParaRPr>
          </a:p>
        </p:txBody>
      </p:sp>
      <p:sp>
        <p:nvSpPr>
          <p:cNvPr id="5" name="Rectangle 4"/>
          <p:cNvSpPr/>
          <p:nvPr>
            <p:custDataLst>
              <p:tags r:id="rId1"/>
            </p:custDataLst>
          </p:nvPr>
        </p:nvSpPr>
        <p:spPr>
          <a:xfrm>
            <a:off x="141317" y="1052736"/>
            <a:ext cx="8812014" cy="5688632"/>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Tree>
    <p:extLst>
      <p:ext uri="{BB962C8B-B14F-4D97-AF65-F5344CB8AC3E}">
        <p14:creationId xmlns:p14="http://schemas.microsoft.com/office/powerpoint/2010/main" xmlns="" val="38162834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C8C63A-B281-4D86-B23B-D8F924F23EF1}" type="slidenum">
              <a:rPr lang="en-ZA" smtClean="0"/>
              <a:pPr>
                <a:defRPr/>
              </a:pPr>
              <a:t>18</a:t>
            </a:fld>
            <a:endParaRPr lang="en-ZA" dirty="0"/>
          </a:p>
        </p:txBody>
      </p:sp>
      <p:sp>
        <p:nvSpPr>
          <p:cNvPr id="3" name="TextBox 2"/>
          <p:cNvSpPr txBox="1"/>
          <p:nvPr/>
        </p:nvSpPr>
        <p:spPr>
          <a:xfrm>
            <a:off x="240363" y="1196752"/>
            <a:ext cx="8712968" cy="5201424"/>
          </a:xfrm>
          <a:prstGeom prst="rect">
            <a:avLst/>
          </a:prstGeom>
          <a:noFill/>
        </p:spPr>
        <p:txBody>
          <a:bodyPr wrap="square" rtlCol="0">
            <a:spAutoFit/>
          </a:bodyPr>
          <a:lstStyle/>
          <a:p>
            <a:pPr algn="just"/>
            <a:r>
              <a:rPr lang="en-ZA" sz="1600" b="1" dirty="0" smtClean="0"/>
              <a:t>Additional </a:t>
            </a:r>
            <a:r>
              <a:rPr lang="en-ZA" sz="1600" b="1" dirty="0"/>
              <a:t>security </a:t>
            </a:r>
            <a:r>
              <a:rPr lang="en-ZA" sz="1600" b="1" dirty="0" smtClean="0"/>
              <a:t>requirements - </a:t>
            </a:r>
            <a:r>
              <a:rPr lang="en-ZA" sz="1600" b="1" dirty="0" err="1" smtClean="0"/>
              <a:t>Medupi</a:t>
            </a:r>
            <a:r>
              <a:rPr lang="en-ZA" sz="1600" b="1" dirty="0" smtClean="0"/>
              <a:t>  </a:t>
            </a:r>
            <a:r>
              <a:rPr lang="en-ZA" sz="1600" b="1" dirty="0"/>
              <a:t>@</a:t>
            </a:r>
            <a:r>
              <a:rPr lang="en-ZA" sz="1600" b="1" dirty="0" smtClean="0"/>
              <a:t> R9.8 million and </a:t>
            </a:r>
            <a:r>
              <a:rPr lang="en-ZA" sz="1600" b="1" dirty="0" err="1" smtClean="0"/>
              <a:t>Kusile</a:t>
            </a:r>
            <a:r>
              <a:rPr lang="en-ZA" sz="1600" b="1" dirty="0" smtClean="0"/>
              <a:t>  @ R15.9 million</a:t>
            </a:r>
          </a:p>
          <a:p>
            <a:pPr algn="just"/>
            <a:endParaRPr lang="en-ZA" sz="1600" dirty="0" smtClean="0"/>
          </a:p>
          <a:p>
            <a:pPr marL="285750" indent="-285750">
              <a:buFont typeface="Arial" panose="020B0604020202020204" pitchFamily="34" charset="0"/>
              <a:buChar char="•"/>
            </a:pPr>
            <a:r>
              <a:rPr lang="en-ZA" sz="1600" dirty="0" smtClean="0"/>
              <a:t>First submission through the General Manager of Security</a:t>
            </a:r>
          </a:p>
          <a:p>
            <a:pPr marL="285750" indent="-285750">
              <a:buFont typeface="Arial" panose="020B0604020202020204" pitchFamily="34" charset="0"/>
              <a:buChar char="•"/>
            </a:pPr>
            <a:endParaRPr lang="en-ZA" sz="1600" dirty="0"/>
          </a:p>
          <a:p>
            <a:pPr marL="285750" indent="-285750">
              <a:buFont typeface="Arial" panose="020B0604020202020204" pitchFamily="34" charset="0"/>
              <a:buChar char="•"/>
            </a:pPr>
            <a:r>
              <a:rPr lang="en-ZA" sz="1600" dirty="0" smtClean="0"/>
              <a:t>Second submission through the Chief Operating Officer</a:t>
            </a:r>
          </a:p>
          <a:p>
            <a:endParaRPr lang="en-ZA" sz="1600" dirty="0" smtClean="0"/>
          </a:p>
          <a:p>
            <a:pPr marL="285750" indent="-285750">
              <a:buFont typeface="Arial" panose="020B0604020202020204" pitchFamily="34" charset="0"/>
              <a:buChar char="•"/>
            </a:pPr>
            <a:endParaRPr lang="en-ZA" sz="1600" dirty="0"/>
          </a:p>
          <a:p>
            <a:r>
              <a:rPr lang="en-ZA" sz="1600" dirty="0" smtClean="0"/>
              <a:t>Additional requirements include:</a:t>
            </a:r>
          </a:p>
          <a:p>
            <a:pPr marL="285750" indent="-285750">
              <a:buFont typeface="Arial" panose="020B0604020202020204" pitchFamily="34" charset="0"/>
              <a:buChar char="•"/>
            </a:pPr>
            <a:endParaRPr lang="en-ZA" sz="1600" dirty="0" smtClean="0"/>
          </a:p>
          <a:p>
            <a:pPr marL="285750" indent="-285750">
              <a:lnSpc>
                <a:spcPct val="150000"/>
              </a:lnSpc>
              <a:buFont typeface="Arial" panose="020B0604020202020204" pitchFamily="34" charset="0"/>
              <a:buChar char="•"/>
            </a:pPr>
            <a:r>
              <a:rPr lang="en-US" sz="1600" dirty="0"/>
              <a:t>The </a:t>
            </a:r>
            <a:r>
              <a:rPr lang="en-US" sz="1600" dirty="0" smtClean="0"/>
              <a:t>Project accelerating Bonus</a:t>
            </a:r>
            <a:endParaRPr lang="en-US" sz="1600" dirty="0"/>
          </a:p>
          <a:p>
            <a:pPr marL="285750" indent="-285750">
              <a:lnSpc>
                <a:spcPct val="150000"/>
              </a:lnSpc>
              <a:buFont typeface="Arial" panose="020B0604020202020204" pitchFamily="34" charset="0"/>
              <a:buChar char="•"/>
            </a:pPr>
            <a:r>
              <a:rPr lang="en-US" sz="1600" dirty="0"/>
              <a:t>Tactical team </a:t>
            </a:r>
          </a:p>
          <a:p>
            <a:pPr marL="285750" indent="-285750">
              <a:lnSpc>
                <a:spcPct val="150000"/>
              </a:lnSpc>
              <a:buFont typeface="Arial" panose="020B0604020202020204" pitchFamily="34" charset="0"/>
              <a:buChar char="•"/>
            </a:pPr>
            <a:r>
              <a:rPr lang="en-US" sz="1600" dirty="0"/>
              <a:t>On-site vehicles </a:t>
            </a:r>
          </a:p>
          <a:p>
            <a:pPr marL="285750" indent="-285750">
              <a:lnSpc>
                <a:spcPct val="150000"/>
              </a:lnSpc>
              <a:buFont typeface="Arial" panose="020B0604020202020204" pitchFamily="34" charset="0"/>
              <a:buChar char="•"/>
            </a:pPr>
            <a:r>
              <a:rPr lang="en-US" sz="1600" dirty="0"/>
              <a:t>Site-specific </a:t>
            </a:r>
            <a:r>
              <a:rPr lang="en-US" sz="1600" dirty="0" smtClean="0"/>
              <a:t>equipment</a:t>
            </a:r>
            <a:endParaRPr lang="en-US" sz="1600" dirty="0"/>
          </a:p>
          <a:p>
            <a:pPr marL="285750" indent="-285750">
              <a:lnSpc>
                <a:spcPct val="150000"/>
              </a:lnSpc>
              <a:buFont typeface="Arial" panose="020B0604020202020204" pitchFamily="34" charset="0"/>
              <a:buChar char="•"/>
            </a:pPr>
            <a:r>
              <a:rPr lang="en-US" sz="1600" dirty="0"/>
              <a:t>Transport </a:t>
            </a:r>
            <a:r>
              <a:rPr lang="en-US" sz="1600" dirty="0" smtClean="0"/>
              <a:t>requirements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sz="1600" dirty="0"/>
          </a:p>
          <a:p>
            <a:r>
              <a:rPr lang="en-US" sz="1600" dirty="0" smtClean="0"/>
              <a:t>NB - These requirements were not included in the enquiry that was issued to the market.</a:t>
            </a:r>
            <a:endParaRPr lang="en-US" sz="1600" dirty="0"/>
          </a:p>
          <a:p>
            <a:endParaRPr lang="en-US" dirty="0"/>
          </a:p>
        </p:txBody>
      </p:sp>
      <p:sp>
        <p:nvSpPr>
          <p:cNvPr id="2" name="Rectangle 1"/>
          <p:cNvSpPr/>
          <p:nvPr/>
        </p:nvSpPr>
        <p:spPr>
          <a:xfrm>
            <a:off x="299852" y="260648"/>
            <a:ext cx="5485797" cy="406265"/>
          </a:xfrm>
          <a:prstGeom prst="rect">
            <a:avLst/>
          </a:prstGeom>
        </p:spPr>
        <p:txBody>
          <a:bodyPr wrap="none">
            <a:spAutoFit/>
          </a:bodyPr>
          <a:lstStyle/>
          <a:p>
            <a:pPr>
              <a:lnSpc>
                <a:spcPct val="85000"/>
              </a:lnSpc>
            </a:pPr>
            <a:r>
              <a:rPr lang="en-ZA" sz="2400" b="1" dirty="0" smtClean="0">
                <a:solidFill>
                  <a:schemeClr val="bg1"/>
                </a:solidFill>
                <a:latin typeface="+mj-lt"/>
                <a:ea typeface="+mj-ea"/>
                <a:cs typeface="+mj-cs"/>
              </a:rPr>
              <a:t>Deviations rejected and resubmitted</a:t>
            </a:r>
            <a:endParaRPr lang="en-ZA" sz="2400" b="1" dirty="0">
              <a:solidFill>
                <a:schemeClr val="bg1"/>
              </a:solidFill>
              <a:latin typeface="+mj-lt"/>
              <a:ea typeface="+mj-ea"/>
              <a:cs typeface="+mj-cs"/>
            </a:endParaRPr>
          </a:p>
        </p:txBody>
      </p:sp>
      <p:sp>
        <p:nvSpPr>
          <p:cNvPr id="5" name="Rectangle 4"/>
          <p:cNvSpPr/>
          <p:nvPr>
            <p:custDataLst>
              <p:tags r:id="rId1"/>
            </p:custDataLst>
          </p:nvPr>
        </p:nvSpPr>
        <p:spPr>
          <a:xfrm>
            <a:off x="141317" y="1052736"/>
            <a:ext cx="8812014" cy="5688632"/>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Tree>
    <p:extLst>
      <p:ext uri="{BB962C8B-B14F-4D97-AF65-F5344CB8AC3E}">
        <p14:creationId xmlns:p14="http://schemas.microsoft.com/office/powerpoint/2010/main" xmlns="" val="458406275"/>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C8C63A-B281-4D86-B23B-D8F924F23EF1}" type="slidenum">
              <a:rPr lang="en-ZA" smtClean="0"/>
              <a:pPr>
                <a:defRPr/>
              </a:pPr>
              <a:t>19</a:t>
            </a:fld>
            <a:endParaRPr lang="en-ZA" dirty="0"/>
          </a:p>
        </p:txBody>
      </p:sp>
      <p:sp>
        <p:nvSpPr>
          <p:cNvPr id="3" name="TextBox 2"/>
          <p:cNvSpPr txBox="1"/>
          <p:nvPr/>
        </p:nvSpPr>
        <p:spPr>
          <a:xfrm>
            <a:off x="240363" y="1268759"/>
            <a:ext cx="8712968" cy="4893647"/>
          </a:xfrm>
          <a:prstGeom prst="rect">
            <a:avLst/>
          </a:prstGeom>
          <a:noFill/>
        </p:spPr>
        <p:txBody>
          <a:bodyPr wrap="square" rtlCol="0">
            <a:spAutoFit/>
          </a:bodyPr>
          <a:lstStyle/>
          <a:p>
            <a:pPr algn="just"/>
            <a:r>
              <a:rPr lang="en-ZA" sz="1600" b="1" dirty="0" smtClean="0"/>
              <a:t>Appointment of  </a:t>
            </a:r>
            <a:r>
              <a:rPr lang="en-ZA" sz="1600" b="1" dirty="0" err="1" smtClean="0"/>
              <a:t>Bowmans</a:t>
            </a:r>
            <a:r>
              <a:rPr lang="en-ZA" sz="1600" b="1" dirty="0" smtClean="0"/>
              <a:t> or </a:t>
            </a:r>
            <a:r>
              <a:rPr lang="en-ZA" sz="1600" b="1" dirty="0" err="1" smtClean="0"/>
              <a:t>Ryno</a:t>
            </a:r>
            <a:r>
              <a:rPr lang="en-ZA" sz="1600" b="1" dirty="0" smtClean="0"/>
              <a:t> Pepler</a:t>
            </a:r>
            <a:r>
              <a:rPr lang="en-ZA" sz="1600" dirty="0" smtClean="0"/>
              <a:t> </a:t>
            </a:r>
          </a:p>
          <a:p>
            <a:endParaRPr lang="en-ZA" sz="1600" dirty="0" smtClean="0"/>
          </a:p>
          <a:p>
            <a:pPr marL="285750" indent="-285750">
              <a:buFont typeface="Arial" panose="020B0604020202020204" pitchFamily="34" charset="0"/>
              <a:buChar char="•"/>
            </a:pPr>
            <a:r>
              <a:rPr lang="en-ZA" sz="1600" dirty="0" smtClean="0"/>
              <a:t>First submission through Eskom project managers</a:t>
            </a:r>
          </a:p>
          <a:p>
            <a:endParaRPr lang="en-ZA" sz="1600" dirty="0"/>
          </a:p>
          <a:p>
            <a:pPr marL="285750" indent="-285750">
              <a:buFont typeface="Arial" panose="020B0604020202020204" pitchFamily="34" charset="0"/>
              <a:buChar char="•"/>
            </a:pPr>
            <a:r>
              <a:rPr lang="en-ZA" sz="1600" dirty="0" smtClean="0"/>
              <a:t>Second submission through SIU</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Rejected as the end-user </a:t>
            </a:r>
            <a:r>
              <a:rPr lang="en-US" sz="1600" dirty="0" smtClean="0"/>
              <a:t>wanted to pursue a sole source procurement without issuing a mini tender (closed bid) to the </a:t>
            </a:r>
            <a:r>
              <a:rPr lang="en-US" sz="1600" dirty="0"/>
              <a:t>existing Legal </a:t>
            </a:r>
            <a:r>
              <a:rPr lang="en-US" sz="1600" dirty="0" smtClean="0"/>
              <a:t>Panel service providers.</a:t>
            </a:r>
            <a:endParaRPr lang="en-ZA" sz="1600" dirty="0" smtClean="0"/>
          </a:p>
          <a:p>
            <a:endParaRPr lang="en-ZA" sz="1600" dirty="0" smtClean="0"/>
          </a:p>
          <a:p>
            <a:pPr marL="285750" indent="-285750">
              <a:buFont typeface="Arial" panose="020B0604020202020204" pitchFamily="34" charset="0"/>
              <a:buChar char="•"/>
            </a:pPr>
            <a:endParaRPr lang="en-ZA" sz="1600" dirty="0"/>
          </a:p>
          <a:p>
            <a:r>
              <a:rPr lang="en-ZA" sz="1600" dirty="0" smtClean="0"/>
              <a:t>Purpose of the investigation</a:t>
            </a:r>
          </a:p>
          <a:p>
            <a:pPr marL="285750" indent="-285750">
              <a:buFont typeface="Arial" panose="020B0604020202020204" pitchFamily="34" charset="0"/>
              <a:buChar char="•"/>
            </a:pPr>
            <a:endParaRPr lang="en-ZA" sz="1600" dirty="0" smtClean="0"/>
          </a:p>
          <a:p>
            <a:r>
              <a:rPr lang="en-US" sz="1600" dirty="0" smtClean="0"/>
              <a:t>To investigate allegation of corrupt activities on the part of the project manager relating to </a:t>
            </a:r>
            <a:r>
              <a:rPr lang="en-US" sz="1600" dirty="0" err="1" smtClean="0"/>
              <a:t>Kusile</a:t>
            </a:r>
            <a:r>
              <a:rPr lang="en-US" sz="1600" dirty="0" smtClean="0"/>
              <a:t> package 28.</a:t>
            </a:r>
            <a:endParaRPr lang="en-US" sz="1600" dirty="0"/>
          </a:p>
          <a:p>
            <a:endParaRPr lang="en-US" sz="1600" dirty="0"/>
          </a:p>
          <a:p>
            <a:endParaRPr lang="en-US" sz="1600" dirty="0"/>
          </a:p>
          <a:p>
            <a:pPr algn="just"/>
            <a:endParaRPr lang="en-ZA" sz="1400" dirty="0" smtClean="0"/>
          </a:p>
          <a:p>
            <a:pPr algn="just"/>
            <a:endParaRPr lang="en-ZA" sz="1400" dirty="0"/>
          </a:p>
          <a:p>
            <a:pPr algn="just"/>
            <a:endParaRPr lang="en-ZA" sz="1400" dirty="0"/>
          </a:p>
          <a:p>
            <a:pPr algn="just"/>
            <a:r>
              <a:rPr lang="en-ZA" sz="1400" dirty="0"/>
              <a:t> </a:t>
            </a:r>
          </a:p>
        </p:txBody>
      </p:sp>
      <p:sp>
        <p:nvSpPr>
          <p:cNvPr id="2" name="Rectangle 1"/>
          <p:cNvSpPr/>
          <p:nvPr/>
        </p:nvSpPr>
        <p:spPr>
          <a:xfrm>
            <a:off x="299852" y="260648"/>
            <a:ext cx="5485797" cy="406265"/>
          </a:xfrm>
          <a:prstGeom prst="rect">
            <a:avLst/>
          </a:prstGeom>
        </p:spPr>
        <p:txBody>
          <a:bodyPr wrap="none">
            <a:spAutoFit/>
          </a:bodyPr>
          <a:lstStyle/>
          <a:p>
            <a:pPr>
              <a:lnSpc>
                <a:spcPct val="85000"/>
              </a:lnSpc>
            </a:pPr>
            <a:r>
              <a:rPr lang="en-ZA" sz="2400" b="1" dirty="0" smtClean="0">
                <a:solidFill>
                  <a:schemeClr val="bg1"/>
                </a:solidFill>
                <a:latin typeface="+mj-lt"/>
                <a:ea typeface="+mj-ea"/>
                <a:cs typeface="+mj-cs"/>
              </a:rPr>
              <a:t>Deviations rejected and resubmitted</a:t>
            </a:r>
            <a:endParaRPr lang="en-ZA" sz="2400" b="1" dirty="0">
              <a:solidFill>
                <a:schemeClr val="bg1"/>
              </a:solidFill>
              <a:latin typeface="+mj-lt"/>
              <a:ea typeface="+mj-ea"/>
              <a:cs typeface="+mj-cs"/>
            </a:endParaRPr>
          </a:p>
        </p:txBody>
      </p:sp>
      <p:sp>
        <p:nvSpPr>
          <p:cNvPr id="5" name="Rectangle 4"/>
          <p:cNvSpPr/>
          <p:nvPr>
            <p:custDataLst>
              <p:tags r:id="rId1"/>
            </p:custDataLst>
          </p:nvPr>
        </p:nvSpPr>
        <p:spPr>
          <a:xfrm>
            <a:off x="141317" y="1052736"/>
            <a:ext cx="8812014" cy="5688632"/>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Tree>
    <p:extLst>
      <p:ext uri="{BB962C8B-B14F-4D97-AF65-F5344CB8AC3E}">
        <p14:creationId xmlns:p14="http://schemas.microsoft.com/office/powerpoint/2010/main" xmlns="" val="423159841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extLst/>
          </p:nvPr>
        </p:nvGraphicFramePr>
        <p:xfrm>
          <a:off x="1599" y="1599"/>
          <a:ext cx="1587" cy="1587"/>
        </p:xfrm>
        <a:graphic>
          <a:graphicData uri="http://schemas.openxmlformats.org/presentationml/2006/ole">
            <p:oleObj spid="_x0000_s151712" name="think-cell Slide" r:id="rId4" imgW="360" imgH="360" progId="">
              <p:embed/>
            </p:oleObj>
          </a:graphicData>
        </a:graphic>
      </p:graphicFrame>
      <p:grpSp>
        <p:nvGrpSpPr>
          <p:cNvPr id="3" name="Group 2"/>
          <p:cNvGrpSpPr/>
          <p:nvPr/>
        </p:nvGrpSpPr>
        <p:grpSpPr>
          <a:xfrm>
            <a:off x="1116012" y="3014168"/>
            <a:ext cx="7128395" cy="411162"/>
            <a:chOff x="1116013" y="2492896"/>
            <a:chExt cx="7128395" cy="411162"/>
          </a:xfrm>
        </p:grpSpPr>
        <p:sp>
          <p:nvSpPr>
            <p:cNvPr id="133140" name="Rectangle 35862"/>
            <p:cNvSpPr>
              <a:spLocks/>
            </p:cNvSpPr>
            <p:nvPr/>
          </p:nvSpPr>
          <p:spPr bwMode="auto">
            <a:xfrm>
              <a:off x="1116013" y="2492896"/>
              <a:ext cx="411162" cy="411162"/>
            </a:xfrm>
            <a:prstGeom prst="ellipse">
              <a:avLst/>
            </a:prstGeom>
            <a:solidFill>
              <a:srgbClr val="A5A5A5"/>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gn="ctr">
                <a:lnSpc>
                  <a:spcPct val="90000"/>
                </a:lnSpc>
                <a:spcBef>
                  <a:spcPts val="1000"/>
                </a:spcBef>
                <a:buClr>
                  <a:srgbClr val="FFFFFF"/>
                </a:buClr>
                <a:buNone/>
              </a:pPr>
              <a:r>
                <a:rPr lang="en-US" altLang="en-US" sz="2400" dirty="0">
                  <a:solidFill>
                    <a:srgbClr val="FFFFFF"/>
                  </a:solidFill>
                  <a:latin typeface="Calibri" pitchFamily="34" charset="0"/>
                </a:rPr>
                <a:t>3</a:t>
              </a:r>
            </a:p>
          </p:txBody>
        </p:sp>
        <p:sp>
          <p:nvSpPr>
            <p:cNvPr id="133141" name="Rectangle 35878"/>
            <p:cNvSpPr txBox="1">
              <a:spLocks noChangeArrowheads="1"/>
            </p:cNvSpPr>
            <p:nvPr/>
          </p:nvSpPr>
          <p:spPr bwMode="auto">
            <a:xfrm>
              <a:off x="1573212" y="2492896"/>
              <a:ext cx="667119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buNone/>
              </a:pPr>
              <a:r>
                <a:rPr lang="en-US" altLang="en-US" sz="2000" dirty="0">
                  <a:solidFill>
                    <a:srgbClr val="A5A5A5"/>
                  </a:solidFill>
                  <a:latin typeface="Calibri" pitchFamily="34" charset="0"/>
                </a:rPr>
                <a:t> </a:t>
              </a:r>
              <a:r>
                <a:rPr lang="en-US" altLang="en-US" sz="2000" dirty="0" smtClean="0">
                  <a:solidFill>
                    <a:schemeClr val="bg2">
                      <a:lumMod val="75000"/>
                    </a:schemeClr>
                  </a:solidFill>
                  <a:latin typeface="Calibri" panose="020F0502020204030204" pitchFamily="34" charset="0"/>
                  <a:cs typeface="Calibri" panose="020F0502020204030204" pitchFamily="34" charset="0"/>
                </a:rPr>
                <a:t>Deviations rejected by CPO and resubmitted</a:t>
              </a:r>
              <a:endParaRPr lang="en-US" altLang="en-US" sz="2000" dirty="0">
                <a:solidFill>
                  <a:schemeClr val="bg2">
                    <a:lumMod val="75000"/>
                  </a:schemeClr>
                </a:solidFill>
                <a:latin typeface="Calibri" panose="020F0502020204030204" pitchFamily="34" charset="0"/>
                <a:cs typeface="Calibri" panose="020F0502020204030204" pitchFamily="34" charset="0"/>
              </a:endParaRPr>
            </a:p>
          </p:txBody>
        </p:sp>
      </p:grpSp>
      <p:grpSp>
        <p:nvGrpSpPr>
          <p:cNvPr id="4" name="Group 3"/>
          <p:cNvGrpSpPr/>
          <p:nvPr/>
        </p:nvGrpSpPr>
        <p:grpSpPr>
          <a:xfrm>
            <a:off x="1116013" y="3593902"/>
            <a:ext cx="7155202" cy="1346303"/>
            <a:chOff x="1116013" y="3911724"/>
            <a:chExt cx="7155202" cy="1346303"/>
          </a:xfrm>
        </p:grpSpPr>
        <p:sp>
          <p:nvSpPr>
            <p:cNvPr id="133138" name="Rectangle 35870"/>
            <p:cNvSpPr>
              <a:spLocks/>
            </p:cNvSpPr>
            <p:nvPr/>
          </p:nvSpPr>
          <p:spPr bwMode="auto">
            <a:xfrm>
              <a:off x="1116013" y="3911724"/>
              <a:ext cx="411162" cy="411162"/>
            </a:xfrm>
            <a:prstGeom prst="ellipse">
              <a:avLst/>
            </a:prstGeom>
            <a:solidFill>
              <a:srgbClr val="A5A5A5"/>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gn="ctr">
                <a:lnSpc>
                  <a:spcPct val="90000"/>
                </a:lnSpc>
                <a:spcBef>
                  <a:spcPts val="1000"/>
                </a:spcBef>
                <a:buClr>
                  <a:srgbClr val="FFFFFF"/>
                </a:buClr>
                <a:buNone/>
              </a:pPr>
              <a:r>
                <a:rPr lang="en-US" altLang="en-US" sz="2400" dirty="0" smtClean="0">
                  <a:solidFill>
                    <a:srgbClr val="FFFFFF"/>
                  </a:solidFill>
                  <a:latin typeface="Calibri" pitchFamily="34" charset="0"/>
                </a:rPr>
                <a:t>4</a:t>
              </a:r>
              <a:endParaRPr lang="en-US" altLang="en-US" sz="2400" dirty="0">
                <a:solidFill>
                  <a:srgbClr val="FFFFFF"/>
                </a:solidFill>
                <a:latin typeface="Calibri" pitchFamily="34" charset="0"/>
              </a:endParaRPr>
            </a:p>
          </p:txBody>
        </p:sp>
        <p:sp>
          <p:nvSpPr>
            <p:cNvPr id="133139" name="Rectangle 35882"/>
            <p:cNvSpPr txBox="1">
              <a:spLocks noChangeArrowheads="1"/>
            </p:cNvSpPr>
            <p:nvPr/>
          </p:nvSpPr>
          <p:spPr bwMode="auto">
            <a:xfrm>
              <a:off x="1600020" y="4550141"/>
              <a:ext cx="667119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buNone/>
              </a:pPr>
              <a:r>
                <a:rPr lang="en-US" altLang="en-US" sz="2000" dirty="0" smtClean="0">
                  <a:solidFill>
                    <a:schemeClr val="bg2">
                      <a:lumMod val="75000"/>
                    </a:schemeClr>
                  </a:solidFill>
                  <a:latin typeface="Calibri" panose="020F0502020204030204" pitchFamily="34" charset="0"/>
                  <a:cs typeface="Calibri" panose="020F0502020204030204" pitchFamily="34" charset="0"/>
                  <a:sym typeface="Arial" pitchFamily="34" charset="0"/>
                </a:rPr>
                <a:t>All other Deviations &amp; Expansions submitted to National Treasury</a:t>
              </a:r>
              <a:endParaRPr lang="en-US" altLang="en-US" sz="2000" dirty="0">
                <a:solidFill>
                  <a:schemeClr val="bg2">
                    <a:lumMod val="75000"/>
                  </a:schemeClr>
                </a:solidFill>
                <a:latin typeface="Calibri" panose="020F0502020204030204" pitchFamily="34" charset="0"/>
                <a:cs typeface="Calibri" panose="020F0502020204030204" pitchFamily="34" charset="0"/>
              </a:endParaRPr>
            </a:p>
          </p:txBody>
        </p:sp>
      </p:grpSp>
      <p:grpSp>
        <p:nvGrpSpPr>
          <p:cNvPr id="7" name="Group 6"/>
          <p:cNvGrpSpPr/>
          <p:nvPr/>
        </p:nvGrpSpPr>
        <p:grpSpPr>
          <a:xfrm>
            <a:off x="1135159" y="3625738"/>
            <a:ext cx="7131906" cy="1062795"/>
            <a:chOff x="1135159" y="3994960"/>
            <a:chExt cx="7131906" cy="1062795"/>
          </a:xfrm>
        </p:grpSpPr>
        <p:sp>
          <p:nvSpPr>
            <p:cNvPr id="133136" name="Rectangle 35858"/>
            <p:cNvSpPr>
              <a:spLocks/>
            </p:cNvSpPr>
            <p:nvPr/>
          </p:nvSpPr>
          <p:spPr bwMode="auto">
            <a:xfrm>
              <a:off x="1135159" y="4646414"/>
              <a:ext cx="411455" cy="411341"/>
            </a:xfrm>
            <a:prstGeom prst="ellipse">
              <a:avLst/>
            </a:prstGeom>
            <a:solidFill>
              <a:srgbClr val="A5A5A5"/>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defRPr sz="800">
                  <a:solidFill>
                    <a:schemeClr val="tx1"/>
                  </a:solidFill>
                  <a:latin typeface="Arial" pitchFamily="34" charset="0"/>
                  <a:cs typeface="Arial" pitchFamily="34" charset="0"/>
                </a:defRPr>
              </a:lvl1pPr>
              <a:lvl2pPr marL="685800" indent="-228600">
                <a:defRPr sz="800">
                  <a:solidFill>
                    <a:schemeClr val="tx1"/>
                  </a:solidFill>
                  <a:latin typeface="Arial" pitchFamily="34" charset="0"/>
                  <a:cs typeface="Arial" pitchFamily="34" charset="0"/>
                </a:defRPr>
              </a:lvl2pPr>
              <a:lvl3pPr marL="1143000" indent="-228600">
                <a:defRPr sz="800">
                  <a:solidFill>
                    <a:schemeClr val="tx1"/>
                  </a:solidFill>
                  <a:latin typeface="Arial" pitchFamily="34" charset="0"/>
                  <a:cs typeface="Arial" pitchFamily="34" charset="0"/>
                </a:defRPr>
              </a:lvl3pPr>
              <a:lvl4pPr marL="1600200" indent="-228600">
                <a:defRPr sz="800">
                  <a:solidFill>
                    <a:schemeClr val="tx1"/>
                  </a:solidFill>
                  <a:latin typeface="Arial" pitchFamily="34" charset="0"/>
                  <a:cs typeface="Arial" pitchFamily="34" charset="0"/>
                </a:defRPr>
              </a:lvl4pPr>
              <a:lvl5pPr marL="2057400" indent="-228600">
                <a:defRPr sz="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800">
                  <a:solidFill>
                    <a:schemeClr val="tx1"/>
                  </a:solidFill>
                  <a:latin typeface="Arial" pitchFamily="34" charset="0"/>
                  <a:cs typeface="Arial" pitchFamily="34" charset="0"/>
                </a:defRPr>
              </a:lvl9pPr>
            </a:lstStyle>
            <a:p>
              <a:pPr algn="ctr">
                <a:lnSpc>
                  <a:spcPct val="90000"/>
                </a:lnSpc>
                <a:spcBef>
                  <a:spcPts val="1000"/>
                </a:spcBef>
                <a:buClr>
                  <a:srgbClr val="FFFFFF"/>
                </a:buClr>
              </a:pPr>
              <a:r>
                <a:rPr lang="en-US" altLang="en-US" sz="2400" dirty="0" smtClean="0">
                  <a:solidFill>
                    <a:srgbClr val="FFFFFF"/>
                  </a:solidFill>
                  <a:latin typeface="Calibri" pitchFamily="34" charset="0"/>
                </a:rPr>
                <a:t>5</a:t>
              </a:r>
              <a:endParaRPr lang="en-US" altLang="en-US" sz="2400" dirty="0">
                <a:solidFill>
                  <a:srgbClr val="FFFFFF"/>
                </a:solidFill>
                <a:latin typeface="Calibri" pitchFamily="34" charset="0"/>
              </a:endParaRPr>
            </a:p>
          </p:txBody>
        </p:sp>
        <p:sp>
          <p:nvSpPr>
            <p:cNvPr id="133137" name="Rectangle 35874"/>
            <p:cNvSpPr txBox="1">
              <a:spLocks noChangeArrowheads="1"/>
            </p:cNvSpPr>
            <p:nvPr/>
          </p:nvSpPr>
          <p:spPr bwMode="auto">
            <a:xfrm>
              <a:off x="1619683" y="3994960"/>
              <a:ext cx="6647382" cy="376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nSpc>
                  <a:spcPct val="90000"/>
                </a:lnSpc>
                <a:spcBef>
                  <a:spcPts val="1000"/>
                </a:spcBef>
                <a:buClrTx/>
                <a:buNone/>
              </a:pPr>
              <a:r>
                <a:rPr lang="en-US" altLang="en-US" sz="2000" dirty="0" smtClean="0">
                  <a:solidFill>
                    <a:srgbClr val="A5A5A5"/>
                  </a:solidFill>
                  <a:latin typeface="Calibri" pitchFamily="34" charset="0"/>
                  <a:sym typeface="Arial" pitchFamily="34" charset="0"/>
                </a:rPr>
                <a:t>Deviations &amp; Expansions not supported by National Treasury</a:t>
              </a:r>
              <a:endParaRPr lang="en-US" altLang="en-US" sz="2000" dirty="0">
                <a:solidFill>
                  <a:srgbClr val="A5A5A5"/>
                </a:solidFill>
                <a:latin typeface="Calibri" pitchFamily="34" charset="0"/>
              </a:endParaRPr>
            </a:p>
          </p:txBody>
        </p:sp>
      </p:grpSp>
      <p:sp>
        <p:nvSpPr>
          <p:cNvPr id="133131" name="Title 2"/>
          <p:cNvSpPr>
            <a:spLocks noGrp="1"/>
          </p:cNvSpPr>
          <p:nvPr>
            <p:ph type="title"/>
          </p:nvPr>
        </p:nvSpPr>
        <p:spPr>
          <a:xfrm>
            <a:off x="436571" y="315397"/>
            <a:ext cx="6519863" cy="369332"/>
          </a:xfrm>
        </p:spPr>
        <p:txBody>
          <a:bodyPr/>
          <a:lstStyle/>
          <a:p>
            <a:r>
              <a:rPr lang="en-US" altLang="en-US" b="1" dirty="0" smtClean="0"/>
              <a:t>Contents</a:t>
            </a:r>
            <a:endParaRPr lang="en-ZA" altLang="en-US" b="1" dirty="0" smtClean="0"/>
          </a:p>
        </p:txBody>
      </p:sp>
      <p:grpSp>
        <p:nvGrpSpPr>
          <p:cNvPr id="25" name="Group 24"/>
          <p:cNvGrpSpPr/>
          <p:nvPr/>
        </p:nvGrpSpPr>
        <p:grpSpPr>
          <a:xfrm>
            <a:off x="1116024" y="2387247"/>
            <a:ext cx="7174855" cy="411163"/>
            <a:chOff x="1116013" y="2274506"/>
            <a:chExt cx="7174855" cy="411163"/>
          </a:xfrm>
        </p:grpSpPr>
        <p:sp>
          <p:nvSpPr>
            <p:cNvPr id="26" name="Rectangle 35858"/>
            <p:cNvSpPr>
              <a:spLocks/>
            </p:cNvSpPr>
            <p:nvPr/>
          </p:nvSpPr>
          <p:spPr bwMode="auto">
            <a:xfrm>
              <a:off x="1116013" y="2274506"/>
              <a:ext cx="411162" cy="411163"/>
            </a:xfrm>
            <a:prstGeom prst="ellipse">
              <a:avLst/>
            </a:prstGeom>
            <a:solidFill>
              <a:srgbClr val="A5A5A5"/>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a:lnSpc>
                  <a:spcPct val="90000"/>
                </a:lnSpc>
                <a:spcBef>
                  <a:spcPts val="1000"/>
                </a:spcBef>
                <a:buClr>
                  <a:srgbClr val="FFFFFF"/>
                </a:buClr>
              </a:pPr>
              <a:r>
                <a:rPr lang="en-US" altLang="en-US" sz="2400" dirty="0">
                  <a:solidFill>
                    <a:srgbClr val="FFFFFF"/>
                  </a:solidFill>
                  <a:latin typeface="Calibri" pitchFamily="34" charset="0"/>
                  <a:cs typeface="Arial" pitchFamily="34" charset="0"/>
                </a:rPr>
                <a:t>2</a:t>
              </a:r>
            </a:p>
          </p:txBody>
        </p:sp>
        <p:sp>
          <p:nvSpPr>
            <p:cNvPr id="27" name="Rectangle 35878"/>
            <p:cNvSpPr txBox="1">
              <a:spLocks noChangeArrowheads="1"/>
            </p:cNvSpPr>
            <p:nvPr/>
          </p:nvSpPr>
          <p:spPr bwMode="auto">
            <a:xfrm>
              <a:off x="1619672" y="2276872"/>
              <a:ext cx="667119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spcBef>
                  <a:spcPts val="1000"/>
                </a:spcBef>
                <a:buClrTx/>
                <a:buNone/>
              </a:pPr>
              <a:r>
                <a:rPr lang="en-US" altLang="en-US" sz="2000" dirty="0" smtClean="0">
                  <a:solidFill>
                    <a:srgbClr val="A5A5A5"/>
                  </a:solidFill>
                  <a:latin typeface="Calibri" pitchFamily="34" charset="0"/>
                  <a:sym typeface="Arial" pitchFamily="34" charset="0"/>
                </a:rPr>
                <a:t>Modifications under investigations</a:t>
              </a:r>
              <a:endParaRPr lang="en-US" altLang="en-US" sz="2000" dirty="0">
                <a:solidFill>
                  <a:srgbClr val="A5A5A5"/>
                </a:solidFill>
                <a:latin typeface="Calibri" pitchFamily="34" charset="0"/>
              </a:endParaRPr>
            </a:p>
          </p:txBody>
        </p:sp>
      </p:grpSp>
      <p:grpSp>
        <p:nvGrpSpPr>
          <p:cNvPr id="2" name="Group 1"/>
          <p:cNvGrpSpPr/>
          <p:nvPr/>
        </p:nvGrpSpPr>
        <p:grpSpPr>
          <a:xfrm>
            <a:off x="1116014" y="1772818"/>
            <a:ext cx="6088240" cy="418666"/>
            <a:chOff x="395536" y="2580474"/>
            <a:chExt cx="6088240" cy="418665"/>
          </a:xfrm>
        </p:grpSpPr>
        <p:sp>
          <p:nvSpPr>
            <p:cNvPr id="133142" name="Rectangle 35858"/>
            <p:cNvSpPr>
              <a:spLocks/>
            </p:cNvSpPr>
            <p:nvPr/>
          </p:nvSpPr>
          <p:spPr bwMode="auto">
            <a:xfrm>
              <a:off x="395536" y="2580474"/>
              <a:ext cx="411162" cy="411163"/>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gn="ctr">
                <a:lnSpc>
                  <a:spcPct val="90000"/>
                </a:lnSpc>
                <a:spcBef>
                  <a:spcPts val="1000"/>
                </a:spcBef>
                <a:buClr>
                  <a:srgbClr val="44546A"/>
                </a:buClr>
                <a:buNone/>
              </a:pPr>
              <a:r>
                <a:rPr lang="en-US" altLang="en-US" sz="2400" b="1" dirty="0">
                  <a:solidFill>
                    <a:srgbClr val="FFFFFF"/>
                  </a:solidFill>
                  <a:latin typeface="Calibri" pitchFamily="34" charset="0"/>
                </a:rPr>
                <a:t>1</a:t>
              </a:r>
            </a:p>
          </p:txBody>
        </p:sp>
        <p:sp>
          <p:nvSpPr>
            <p:cNvPr id="15" name="Rectangle 35874"/>
            <p:cNvSpPr txBox="1">
              <a:spLocks noChangeArrowheads="1"/>
            </p:cNvSpPr>
            <p:nvPr/>
          </p:nvSpPr>
          <p:spPr bwMode="auto">
            <a:xfrm>
              <a:off x="879542" y="2622305"/>
              <a:ext cx="5604234" cy="376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nSpc>
                  <a:spcPct val="90000"/>
                </a:lnSpc>
                <a:spcBef>
                  <a:spcPts val="1000"/>
                </a:spcBef>
                <a:buClrTx/>
                <a:buNone/>
              </a:pPr>
              <a:r>
                <a:rPr lang="en-US" altLang="en-US" sz="2000" b="1" dirty="0">
                  <a:solidFill>
                    <a:schemeClr val="tx1"/>
                  </a:solidFill>
                  <a:latin typeface="Calibri" pitchFamily="34" charset="0"/>
                  <a:sym typeface="Arial" pitchFamily="34" charset="0"/>
                </a:rPr>
                <a:t>Overview</a:t>
              </a:r>
            </a:p>
          </p:txBody>
        </p:sp>
      </p:grpSp>
      <p:grpSp>
        <p:nvGrpSpPr>
          <p:cNvPr id="21" name="Group 20"/>
          <p:cNvGrpSpPr/>
          <p:nvPr/>
        </p:nvGrpSpPr>
        <p:grpSpPr>
          <a:xfrm>
            <a:off x="1141582" y="5105891"/>
            <a:ext cx="7128394" cy="411341"/>
            <a:chOff x="1116013" y="4590310"/>
            <a:chExt cx="7128394" cy="411341"/>
          </a:xfrm>
        </p:grpSpPr>
        <p:sp>
          <p:nvSpPr>
            <p:cNvPr id="22" name="Rectangle 35858"/>
            <p:cNvSpPr>
              <a:spLocks/>
            </p:cNvSpPr>
            <p:nvPr/>
          </p:nvSpPr>
          <p:spPr bwMode="auto">
            <a:xfrm>
              <a:off x="1116013" y="4590310"/>
              <a:ext cx="411455" cy="411341"/>
            </a:xfrm>
            <a:prstGeom prst="ellipse">
              <a:avLst/>
            </a:prstGeom>
            <a:solidFill>
              <a:srgbClr val="A5A5A5"/>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defRPr sz="800">
                  <a:solidFill>
                    <a:schemeClr val="tx1"/>
                  </a:solidFill>
                  <a:latin typeface="Arial" pitchFamily="34" charset="0"/>
                  <a:cs typeface="Arial" pitchFamily="34" charset="0"/>
                </a:defRPr>
              </a:lvl1pPr>
              <a:lvl2pPr marL="685800" indent="-228600">
                <a:defRPr sz="800">
                  <a:solidFill>
                    <a:schemeClr val="tx1"/>
                  </a:solidFill>
                  <a:latin typeface="Arial" pitchFamily="34" charset="0"/>
                  <a:cs typeface="Arial" pitchFamily="34" charset="0"/>
                </a:defRPr>
              </a:lvl2pPr>
              <a:lvl3pPr marL="1143000" indent="-228600">
                <a:defRPr sz="800">
                  <a:solidFill>
                    <a:schemeClr val="tx1"/>
                  </a:solidFill>
                  <a:latin typeface="Arial" pitchFamily="34" charset="0"/>
                  <a:cs typeface="Arial" pitchFamily="34" charset="0"/>
                </a:defRPr>
              </a:lvl3pPr>
              <a:lvl4pPr marL="1600200" indent="-228600">
                <a:defRPr sz="800">
                  <a:solidFill>
                    <a:schemeClr val="tx1"/>
                  </a:solidFill>
                  <a:latin typeface="Arial" pitchFamily="34" charset="0"/>
                  <a:cs typeface="Arial" pitchFamily="34" charset="0"/>
                </a:defRPr>
              </a:lvl4pPr>
              <a:lvl5pPr marL="2057400" indent="-228600">
                <a:defRPr sz="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800">
                  <a:solidFill>
                    <a:schemeClr val="tx1"/>
                  </a:solidFill>
                  <a:latin typeface="Arial" pitchFamily="34" charset="0"/>
                  <a:cs typeface="Arial" pitchFamily="34" charset="0"/>
                </a:defRPr>
              </a:lvl9pPr>
            </a:lstStyle>
            <a:p>
              <a:pPr algn="ctr">
                <a:lnSpc>
                  <a:spcPct val="90000"/>
                </a:lnSpc>
                <a:spcBef>
                  <a:spcPts val="1000"/>
                </a:spcBef>
                <a:buClr>
                  <a:srgbClr val="FFFFFF"/>
                </a:buClr>
              </a:pPr>
              <a:r>
                <a:rPr lang="en-US" altLang="en-US" sz="2400" dirty="0" smtClean="0">
                  <a:solidFill>
                    <a:srgbClr val="FFFFFF"/>
                  </a:solidFill>
                  <a:latin typeface="Calibri" pitchFamily="34" charset="0"/>
                </a:rPr>
                <a:t>6</a:t>
              </a:r>
              <a:endParaRPr lang="en-US" altLang="en-US" sz="2400" dirty="0">
                <a:solidFill>
                  <a:srgbClr val="FFFFFF"/>
                </a:solidFill>
                <a:latin typeface="Calibri" pitchFamily="34" charset="0"/>
              </a:endParaRPr>
            </a:p>
          </p:txBody>
        </p:sp>
        <p:sp>
          <p:nvSpPr>
            <p:cNvPr id="23" name="Rectangle 35874"/>
            <p:cNvSpPr txBox="1">
              <a:spLocks noChangeArrowheads="1"/>
            </p:cNvSpPr>
            <p:nvPr/>
          </p:nvSpPr>
          <p:spPr bwMode="auto">
            <a:xfrm>
              <a:off x="1597025" y="4590310"/>
              <a:ext cx="6647382" cy="376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nSpc>
                  <a:spcPct val="90000"/>
                </a:lnSpc>
                <a:spcBef>
                  <a:spcPts val="1000"/>
                </a:spcBef>
                <a:buClrTx/>
                <a:buNone/>
              </a:pPr>
              <a:r>
                <a:rPr lang="en-US" altLang="en-US" sz="2000" dirty="0" smtClean="0">
                  <a:solidFill>
                    <a:srgbClr val="A5A5A5"/>
                  </a:solidFill>
                  <a:latin typeface="Calibri" pitchFamily="34" charset="0"/>
                  <a:sym typeface="Arial" pitchFamily="34" charset="0"/>
                </a:rPr>
                <a:t>Conclusion</a:t>
              </a:r>
              <a:endParaRPr lang="en-US" altLang="en-US" sz="2000" dirty="0">
                <a:solidFill>
                  <a:srgbClr val="A5A5A5"/>
                </a:solidFill>
                <a:latin typeface="Calibri" pitchFamily="34" charset="0"/>
              </a:endParaRPr>
            </a:p>
          </p:txBody>
        </p:sp>
      </p:grpSp>
    </p:spTree>
    <p:extLst>
      <p:ext uri="{BB962C8B-B14F-4D97-AF65-F5344CB8AC3E}">
        <p14:creationId xmlns:p14="http://schemas.microsoft.com/office/powerpoint/2010/main" xmlns="" val="419813470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C8C63A-B281-4D86-B23B-D8F924F23EF1}" type="slidenum">
              <a:rPr lang="en-ZA" smtClean="0"/>
              <a:pPr>
                <a:defRPr/>
              </a:pPr>
              <a:t>20</a:t>
            </a:fld>
            <a:endParaRPr lang="en-ZA" dirty="0"/>
          </a:p>
        </p:txBody>
      </p:sp>
      <p:sp>
        <p:nvSpPr>
          <p:cNvPr id="3" name="TextBox 2"/>
          <p:cNvSpPr txBox="1"/>
          <p:nvPr/>
        </p:nvSpPr>
        <p:spPr>
          <a:xfrm>
            <a:off x="190840" y="1052736"/>
            <a:ext cx="8712968" cy="7078861"/>
          </a:xfrm>
          <a:prstGeom prst="rect">
            <a:avLst/>
          </a:prstGeom>
          <a:noFill/>
        </p:spPr>
        <p:txBody>
          <a:bodyPr wrap="square" rtlCol="0">
            <a:spAutoFit/>
          </a:bodyPr>
          <a:lstStyle/>
          <a:p>
            <a:pPr algn="just"/>
            <a:r>
              <a:rPr lang="en-ZA" sz="1600" b="1" dirty="0" smtClean="0"/>
              <a:t>Appointment of T systems</a:t>
            </a:r>
            <a:endParaRPr lang="en-ZA" sz="1600" b="1" dirty="0"/>
          </a:p>
          <a:p>
            <a:pPr algn="just"/>
            <a:endParaRPr lang="en-ZA" sz="1600" dirty="0"/>
          </a:p>
          <a:p>
            <a:pPr marL="285750" indent="-285750" algn="just">
              <a:buFont typeface="Arial" panose="020B0604020202020204" pitchFamily="34" charset="0"/>
              <a:buChar char="•"/>
            </a:pPr>
            <a:r>
              <a:rPr lang="en-US" sz="1600" dirty="0"/>
              <a:t>Appointment of T – systems to render Capex work for R40 million.</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Contract to be modified by R49 million, not justifiable to modify by more than 100%.</a:t>
            </a:r>
          </a:p>
          <a:p>
            <a:pPr marL="285750" indent="-285750">
              <a:buFont typeface="Arial" panose="020B0604020202020204" pitchFamily="34" charset="0"/>
              <a:buChar char="•"/>
            </a:pPr>
            <a:endParaRPr lang="en-ZA" sz="1600" dirty="0"/>
          </a:p>
          <a:p>
            <a:pPr marL="285750" indent="-285750">
              <a:buFont typeface="Arial" panose="020B0604020202020204" pitchFamily="34" charset="0"/>
              <a:buChar char="•"/>
            </a:pPr>
            <a:r>
              <a:rPr lang="en-ZA" sz="1600" dirty="0">
                <a:hlinkClick r:id="rId4" action="ppaction://hlinksldjump"/>
              </a:rPr>
              <a:t>First submission in  May  2019 and second submission in February 2020</a:t>
            </a:r>
            <a:endParaRPr lang="en-ZA" sz="1600" dirty="0"/>
          </a:p>
          <a:p>
            <a:pPr algn="just"/>
            <a:endParaRPr lang="en-ZA" sz="1400" dirty="0"/>
          </a:p>
          <a:p>
            <a:pPr algn="just"/>
            <a:endParaRPr lang="en-ZA" sz="1600" dirty="0"/>
          </a:p>
          <a:p>
            <a:pPr algn="just"/>
            <a:endParaRPr lang="en-ZA" sz="1600" dirty="0" smtClean="0"/>
          </a:p>
          <a:p>
            <a:pPr algn="just"/>
            <a:r>
              <a:rPr lang="en-ZA" sz="1600" b="1" dirty="0" smtClean="0"/>
              <a:t>Appointment of  HKA </a:t>
            </a:r>
          </a:p>
          <a:p>
            <a:endParaRPr lang="en-ZA" sz="1600" dirty="0" smtClean="0"/>
          </a:p>
          <a:p>
            <a:pPr marL="285750" indent="-285750">
              <a:buFont typeface="Arial" panose="020B0604020202020204" pitchFamily="34" charset="0"/>
              <a:buChar char="•"/>
            </a:pPr>
            <a:r>
              <a:rPr lang="en-ZA" sz="1600" dirty="0" smtClean="0"/>
              <a:t>First submission through Eskom project managers in July 2019</a:t>
            </a:r>
          </a:p>
          <a:p>
            <a:endParaRPr lang="en-ZA" sz="1600" dirty="0"/>
          </a:p>
          <a:p>
            <a:pPr marL="285750" indent="-285750">
              <a:buFont typeface="Arial" panose="020B0604020202020204" pitchFamily="34" charset="0"/>
              <a:buChar char="•"/>
            </a:pPr>
            <a:r>
              <a:rPr lang="en-ZA" sz="1600" dirty="0" smtClean="0"/>
              <a:t>Second submission was received in February 2020.</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Rejected as the end-user </a:t>
            </a:r>
            <a:r>
              <a:rPr lang="en-US" sz="1600" dirty="0" smtClean="0"/>
              <a:t>wanted to pursue a single source procurement without utilizing the existing panel.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smtClean="0"/>
          </a:p>
          <a:p>
            <a:endParaRPr lang="en-ZA" sz="1600" dirty="0" smtClean="0"/>
          </a:p>
          <a:p>
            <a:endParaRPr lang="en-ZA" sz="1600" dirty="0" smtClean="0"/>
          </a:p>
          <a:p>
            <a:pPr marL="285750" indent="-285750">
              <a:buFont typeface="Arial" panose="020B0604020202020204" pitchFamily="34" charset="0"/>
              <a:buChar char="•"/>
            </a:pPr>
            <a:endParaRPr lang="en-ZA" sz="1600" dirty="0"/>
          </a:p>
          <a:p>
            <a:endParaRPr lang="en-US" sz="1600" dirty="0"/>
          </a:p>
          <a:p>
            <a:endParaRPr lang="en-US" sz="1600" dirty="0"/>
          </a:p>
          <a:p>
            <a:pPr algn="just"/>
            <a:endParaRPr lang="en-ZA" sz="1400" dirty="0" smtClean="0"/>
          </a:p>
          <a:p>
            <a:pPr algn="just"/>
            <a:endParaRPr lang="en-ZA" sz="1400" dirty="0"/>
          </a:p>
          <a:p>
            <a:pPr algn="just"/>
            <a:endParaRPr lang="en-ZA" sz="1400" dirty="0"/>
          </a:p>
          <a:p>
            <a:pPr algn="just"/>
            <a:r>
              <a:rPr lang="en-ZA" sz="1400" dirty="0"/>
              <a:t> </a:t>
            </a:r>
          </a:p>
        </p:txBody>
      </p:sp>
      <p:sp>
        <p:nvSpPr>
          <p:cNvPr id="2" name="Rectangle 1"/>
          <p:cNvSpPr/>
          <p:nvPr/>
        </p:nvSpPr>
        <p:spPr>
          <a:xfrm>
            <a:off x="299852" y="260648"/>
            <a:ext cx="5485797" cy="406265"/>
          </a:xfrm>
          <a:prstGeom prst="rect">
            <a:avLst/>
          </a:prstGeom>
        </p:spPr>
        <p:txBody>
          <a:bodyPr wrap="none">
            <a:spAutoFit/>
          </a:bodyPr>
          <a:lstStyle/>
          <a:p>
            <a:pPr>
              <a:lnSpc>
                <a:spcPct val="85000"/>
              </a:lnSpc>
            </a:pPr>
            <a:r>
              <a:rPr lang="en-ZA" sz="2400" b="1" dirty="0" smtClean="0">
                <a:solidFill>
                  <a:schemeClr val="bg1"/>
                </a:solidFill>
                <a:latin typeface="+mj-lt"/>
                <a:ea typeface="+mj-ea"/>
                <a:cs typeface="+mj-cs"/>
              </a:rPr>
              <a:t>Deviations rejected and resubmitted</a:t>
            </a:r>
            <a:endParaRPr lang="en-ZA" sz="2400" b="1" dirty="0">
              <a:solidFill>
                <a:schemeClr val="bg1"/>
              </a:solidFill>
              <a:latin typeface="+mj-lt"/>
              <a:ea typeface="+mj-ea"/>
              <a:cs typeface="+mj-cs"/>
            </a:endParaRPr>
          </a:p>
        </p:txBody>
      </p:sp>
      <p:sp>
        <p:nvSpPr>
          <p:cNvPr id="5" name="Rectangle 4"/>
          <p:cNvSpPr/>
          <p:nvPr>
            <p:custDataLst>
              <p:tags r:id="rId1"/>
            </p:custDataLst>
          </p:nvPr>
        </p:nvSpPr>
        <p:spPr>
          <a:xfrm>
            <a:off x="141317" y="1052736"/>
            <a:ext cx="8812014" cy="5688632"/>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Tree>
    <p:extLst>
      <p:ext uri="{BB962C8B-B14F-4D97-AF65-F5344CB8AC3E}">
        <p14:creationId xmlns:p14="http://schemas.microsoft.com/office/powerpoint/2010/main" xmlns="" val="349331579"/>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extLst/>
          </p:nvPr>
        </p:nvGraphicFramePr>
        <p:xfrm>
          <a:off x="1599" y="1599"/>
          <a:ext cx="1587" cy="1587"/>
        </p:xfrm>
        <a:graphic>
          <a:graphicData uri="http://schemas.openxmlformats.org/presentationml/2006/ole">
            <p:oleObj spid="_x0000_s191541" name="think-cell Slide" r:id="rId4" imgW="360" imgH="360" progId="">
              <p:embed/>
            </p:oleObj>
          </a:graphicData>
        </a:graphic>
      </p:graphicFrame>
      <p:grpSp>
        <p:nvGrpSpPr>
          <p:cNvPr id="3" name="Group 2"/>
          <p:cNvGrpSpPr/>
          <p:nvPr/>
        </p:nvGrpSpPr>
        <p:grpSpPr>
          <a:xfrm>
            <a:off x="1116012" y="3014168"/>
            <a:ext cx="7128395" cy="411162"/>
            <a:chOff x="1116013" y="2492896"/>
            <a:chExt cx="7128395" cy="411162"/>
          </a:xfrm>
        </p:grpSpPr>
        <p:sp>
          <p:nvSpPr>
            <p:cNvPr id="133140" name="Rectangle 35862"/>
            <p:cNvSpPr>
              <a:spLocks/>
            </p:cNvSpPr>
            <p:nvPr/>
          </p:nvSpPr>
          <p:spPr bwMode="auto">
            <a:xfrm>
              <a:off x="1116013" y="2492896"/>
              <a:ext cx="411162" cy="411162"/>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gn="ctr">
                <a:lnSpc>
                  <a:spcPct val="90000"/>
                </a:lnSpc>
                <a:spcBef>
                  <a:spcPts val="1000"/>
                </a:spcBef>
                <a:buClr>
                  <a:srgbClr val="FFFFFF"/>
                </a:buClr>
                <a:buNone/>
              </a:pPr>
              <a:r>
                <a:rPr lang="en-US" altLang="en-US" sz="2400" dirty="0">
                  <a:solidFill>
                    <a:schemeClr val="bg1"/>
                  </a:solidFill>
                  <a:latin typeface="Calibri" pitchFamily="34" charset="0"/>
                </a:rPr>
                <a:t>3</a:t>
              </a:r>
            </a:p>
          </p:txBody>
        </p:sp>
        <p:sp>
          <p:nvSpPr>
            <p:cNvPr id="133141" name="Rectangle 35878"/>
            <p:cNvSpPr txBox="1">
              <a:spLocks noChangeArrowheads="1"/>
            </p:cNvSpPr>
            <p:nvPr/>
          </p:nvSpPr>
          <p:spPr bwMode="auto">
            <a:xfrm>
              <a:off x="1573212" y="2492896"/>
              <a:ext cx="667119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buNone/>
              </a:pPr>
              <a:r>
                <a:rPr lang="en-US" altLang="en-US" sz="2000" dirty="0">
                  <a:solidFill>
                    <a:schemeClr val="bg1">
                      <a:lumMod val="65000"/>
                    </a:schemeClr>
                  </a:solidFill>
                  <a:latin typeface="Calibri" pitchFamily="34" charset="0"/>
                </a:rPr>
                <a:t> </a:t>
              </a:r>
              <a:r>
                <a:rPr lang="en-US" altLang="en-US" sz="2000" dirty="0" smtClean="0">
                  <a:solidFill>
                    <a:schemeClr val="bg1">
                      <a:lumMod val="65000"/>
                    </a:schemeClr>
                  </a:solidFill>
                  <a:latin typeface="Calibri" panose="020F0502020204030204" pitchFamily="34" charset="0"/>
                  <a:cs typeface="Calibri" panose="020F0502020204030204" pitchFamily="34" charset="0"/>
                </a:rPr>
                <a:t>Deviations rejected by CPO and resubmitted</a:t>
              </a:r>
              <a:endParaRPr lang="en-US" altLang="en-US" sz="2000" dirty="0">
                <a:solidFill>
                  <a:schemeClr val="bg1">
                    <a:lumMod val="65000"/>
                  </a:schemeClr>
                </a:solidFill>
                <a:latin typeface="Calibri" panose="020F0502020204030204" pitchFamily="34" charset="0"/>
                <a:cs typeface="Calibri" panose="020F0502020204030204" pitchFamily="34" charset="0"/>
              </a:endParaRPr>
            </a:p>
          </p:txBody>
        </p:sp>
      </p:grpSp>
      <p:grpSp>
        <p:nvGrpSpPr>
          <p:cNvPr id="4" name="Group 3"/>
          <p:cNvGrpSpPr/>
          <p:nvPr/>
        </p:nvGrpSpPr>
        <p:grpSpPr>
          <a:xfrm>
            <a:off x="1116013" y="3593902"/>
            <a:ext cx="7155202" cy="1346303"/>
            <a:chOff x="1116013" y="3911724"/>
            <a:chExt cx="7155202" cy="1346303"/>
          </a:xfrm>
        </p:grpSpPr>
        <p:sp>
          <p:nvSpPr>
            <p:cNvPr id="133138" name="Rectangle 35870"/>
            <p:cNvSpPr>
              <a:spLocks/>
            </p:cNvSpPr>
            <p:nvPr/>
          </p:nvSpPr>
          <p:spPr bwMode="auto">
            <a:xfrm>
              <a:off x="1116013" y="3911724"/>
              <a:ext cx="411162" cy="411162"/>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gn="ctr">
                <a:lnSpc>
                  <a:spcPct val="90000"/>
                </a:lnSpc>
                <a:spcBef>
                  <a:spcPts val="1000"/>
                </a:spcBef>
                <a:buClr>
                  <a:srgbClr val="FFFFFF"/>
                </a:buClr>
                <a:buNone/>
              </a:pPr>
              <a:r>
                <a:rPr lang="en-US" altLang="en-US" sz="2400" b="1" dirty="0" smtClean="0">
                  <a:solidFill>
                    <a:srgbClr val="FFFFFF"/>
                  </a:solidFill>
                  <a:latin typeface="Calibri" pitchFamily="34" charset="0"/>
                </a:rPr>
                <a:t>4</a:t>
              </a:r>
              <a:endParaRPr lang="en-US" altLang="en-US" sz="2400" b="1" dirty="0">
                <a:solidFill>
                  <a:srgbClr val="FFFFFF"/>
                </a:solidFill>
                <a:latin typeface="Calibri" pitchFamily="34" charset="0"/>
              </a:endParaRPr>
            </a:p>
          </p:txBody>
        </p:sp>
        <p:sp>
          <p:nvSpPr>
            <p:cNvPr id="133139" name="Rectangle 35882"/>
            <p:cNvSpPr txBox="1">
              <a:spLocks noChangeArrowheads="1"/>
            </p:cNvSpPr>
            <p:nvPr/>
          </p:nvSpPr>
          <p:spPr bwMode="auto">
            <a:xfrm>
              <a:off x="1600020" y="4550141"/>
              <a:ext cx="667119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buNone/>
              </a:pPr>
              <a:r>
                <a:rPr lang="en-US" altLang="en-US" sz="2000" dirty="0" smtClean="0">
                  <a:solidFill>
                    <a:schemeClr val="bg2">
                      <a:lumMod val="75000"/>
                    </a:schemeClr>
                  </a:solidFill>
                  <a:latin typeface="Calibri" panose="020F0502020204030204" pitchFamily="34" charset="0"/>
                  <a:cs typeface="Calibri" panose="020F0502020204030204" pitchFamily="34" charset="0"/>
                  <a:sym typeface="Arial" pitchFamily="34" charset="0"/>
                </a:rPr>
                <a:t>All other Deviations &amp; Expansions submitted to National Treasury</a:t>
              </a:r>
              <a:endParaRPr lang="en-US" altLang="en-US" sz="2000" dirty="0">
                <a:solidFill>
                  <a:schemeClr val="bg2">
                    <a:lumMod val="75000"/>
                  </a:schemeClr>
                </a:solidFill>
                <a:latin typeface="Calibri" panose="020F0502020204030204" pitchFamily="34" charset="0"/>
                <a:cs typeface="Calibri" panose="020F0502020204030204" pitchFamily="34" charset="0"/>
              </a:endParaRPr>
            </a:p>
          </p:txBody>
        </p:sp>
      </p:grpSp>
      <p:grpSp>
        <p:nvGrpSpPr>
          <p:cNvPr id="7" name="Group 6"/>
          <p:cNvGrpSpPr/>
          <p:nvPr/>
        </p:nvGrpSpPr>
        <p:grpSpPr>
          <a:xfrm>
            <a:off x="1135159" y="3625738"/>
            <a:ext cx="7131906" cy="1062795"/>
            <a:chOff x="1135159" y="3994960"/>
            <a:chExt cx="7131906" cy="1062795"/>
          </a:xfrm>
        </p:grpSpPr>
        <p:sp>
          <p:nvSpPr>
            <p:cNvPr id="133136" name="Rectangle 35858"/>
            <p:cNvSpPr>
              <a:spLocks/>
            </p:cNvSpPr>
            <p:nvPr/>
          </p:nvSpPr>
          <p:spPr bwMode="auto">
            <a:xfrm>
              <a:off x="1135159" y="4646414"/>
              <a:ext cx="411455" cy="411341"/>
            </a:xfrm>
            <a:prstGeom prst="ellipse">
              <a:avLst/>
            </a:prstGeom>
            <a:solidFill>
              <a:srgbClr val="A5A5A5"/>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defRPr sz="800">
                  <a:solidFill>
                    <a:schemeClr val="tx1"/>
                  </a:solidFill>
                  <a:latin typeface="Arial" pitchFamily="34" charset="0"/>
                  <a:cs typeface="Arial" pitchFamily="34" charset="0"/>
                </a:defRPr>
              </a:lvl1pPr>
              <a:lvl2pPr marL="685800" indent="-228600">
                <a:defRPr sz="800">
                  <a:solidFill>
                    <a:schemeClr val="tx1"/>
                  </a:solidFill>
                  <a:latin typeface="Arial" pitchFamily="34" charset="0"/>
                  <a:cs typeface="Arial" pitchFamily="34" charset="0"/>
                </a:defRPr>
              </a:lvl2pPr>
              <a:lvl3pPr marL="1143000" indent="-228600">
                <a:defRPr sz="800">
                  <a:solidFill>
                    <a:schemeClr val="tx1"/>
                  </a:solidFill>
                  <a:latin typeface="Arial" pitchFamily="34" charset="0"/>
                  <a:cs typeface="Arial" pitchFamily="34" charset="0"/>
                </a:defRPr>
              </a:lvl3pPr>
              <a:lvl4pPr marL="1600200" indent="-228600">
                <a:defRPr sz="800">
                  <a:solidFill>
                    <a:schemeClr val="tx1"/>
                  </a:solidFill>
                  <a:latin typeface="Arial" pitchFamily="34" charset="0"/>
                  <a:cs typeface="Arial" pitchFamily="34" charset="0"/>
                </a:defRPr>
              </a:lvl4pPr>
              <a:lvl5pPr marL="2057400" indent="-228600">
                <a:defRPr sz="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800">
                  <a:solidFill>
                    <a:schemeClr val="tx1"/>
                  </a:solidFill>
                  <a:latin typeface="Arial" pitchFamily="34" charset="0"/>
                  <a:cs typeface="Arial" pitchFamily="34" charset="0"/>
                </a:defRPr>
              </a:lvl9pPr>
            </a:lstStyle>
            <a:p>
              <a:pPr algn="ctr">
                <a:lnSpc>
                  <a:spcPct val="90000"/>
                </a:lnSpc>
                <a:spcBef>
                  <a:spcPts val="1000"/>
                </a:spcBef>
                <a:buClr>
                  <a:srgbClr val="FFFFFF"/>
                </a:buClr>
              </a:pPr>
              <a:r>
                <a:rPr lang="en-US" altLang="en-US" sz="2400" dirty="0" smtClean="0">
                  <a:solidFill>
                    <a:srgbClr val="FFFFFF"/>
                  </a:solidFill>
                  <a:latin typeface="Calibri" pitchFamily="34" charset="0"/>
                </a:rPr>
                <a:t>5</a:t>
              </a:r>
              <a:endParaRPr lang="en-US" altLang="en-US" sz="2400" dirty="0">
                <a:solidFill>
                  <a:srgbClr val="FFFFFF"/>
                </a:solidFill>
                <a:latin typeface="Calibri" pitchFamily="34" charset="0"/>
              </a:endParaRPr>
            </a:p>
          </p:txBody>
        </p:sp>
        <p:sp>
          <p:nvSpPr>
            <p:cNvPr id="133137" name="Rectangle 35874"/>
            <p:cNvSpPr txBox="1">
              <a:spLocks noChangeArrowheads="1"/>
            </p:cNvSpPr>
            <p:nvPr/>
          </p:nvSpPr>
          <p:spPr bwMode="auto">
            <a:xfrm>
              <a:off x="1619683" y="3994960"/>
              <a:ext cx="6647382" cy="376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nSpc>
                  <a:spcPct val="90000"/>
                </a:lnSpc>
                <a:spcBef>
                  <a:spcPts val="1000"/>
                </a:spcBef>
                <a:buClrTx/>
                <a:buNone/>
              </a:pPr>
              <a:r>
                <a:rPr lang="en-US" altLang="en-US" sz="2000" b="1" dirty="0" smtClean="0">
                  <a:solidFill>
                    <a:schemeClr val="tx1"/>
                  </a:solidFill>
                  <a:latin typeface="Calibri" pitchFamily="34" charset="0"/>
                  <a:sym typeface="Arial" pitchFamily="34" charset="0"/>
                </a:rPr>
                <a:t>Deviations &amp; Expansions not supported by National Treasury</a:t>
              </a:r>
              <a:endParaRPr lang="en-US" altLang="en-US" sz="2000" b="1" dirty="0">
                <a:solidFill>
                  <a:schemeClr val="tx1"/>
                </a:solidFill>
                <a:latin typeface="Calibri" pitchFamily="34" charset="0"/>
              </a:endParaRPr>
            </a:p>
          </p:txBody>
        </p:sp>
      </p:grpSp>
      <p:sp>
        <p:nvSpPr>
          <p:cNvPr id="133131" name="Title 2"/>
          <p:cNvSpPr>
            <a:spLocks noGrp="1"/>
          </p:cNvSpPr>
          <p:nvPr>
            <p:ph type="title"/>
          </p:nvPr>
        </p:nvSpPr>
        <p:spPr>
          <a:xfrm>
            <a:off x="436571" y="315397"/>
            <a:ext cx="6519863" cy="369332"/>
          </a:xfrm>
        </p:spPr>
        <p:txBody>
          <a:bodyPr/>
          <a:lstStyle/>
          <a:p>
            <a:r>
              <a:rPr lang="en-US" altLang="en-US" b="1" dirty="0" smtClean="0"/>
              <a:t>Contents</a:t>
            </a:r>
            <a:endParaRPr lang="en-ZA" altLang="en-US" b="1" dirty="0" smtClean="0"/>
          </a:p>
        </p:txBody>
      </p:sp>
      <p:grpSp>
        <p:nvGrpSpPr>
          <p:cNvPr id="25" name="Group 24"/>
          <p:cNvGrpSpPr/>
          <p:nvPr/>
        </p:nvGrpSpPr>
        <p:grpSpPr>
          <a:xfrm>
            <a:off x="1116024" y="2387247"/>
            <a:ext cx="7174855" cy="411163"/>
            <a:chOff x="1116013" y="2274506"/>
            <a:chExt cx="7174855" cy="411163"/>
          </a:xfrm>
        </p:grpSpPr>
        <p:sp>
          <p:nvSpPr>
            <p:cNvPr id="26" name="Rectangle 35858"/>
            <p:cNvSpPr>
              <a:spLocks/>
            </p:cNvSpPr>
            <p:nvPr/>
          </p:nvSpPr>
          <p:spPr bwMode="auto">
            <a:xfrm>
              <a:off x="1116013" y="2274506"/>
              <a:ext cx="411162" cy="411163"/>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a:lnSpc>
                  <a:spcPct val="90000"/>
                </a:lnSpc>
                <a:spcBef>
                  <a:spcPts val="1000"/>
                </a:spcBef>
                <a:buClr>
                  <a:srgbClr val="FFFFFF"/>
                </a:buClr>
              </a:pPr>
              <a:r>
                <a:rPr lang="en-US" altLang="en-US" sz="2400" dirty="0">
                  <a:solidFill>
                    <a:schemeClr val="bg1"/>
                  </a:solidFill>
                  <a:latin typeface="Calibri" pitchFamily="34" charset="0"/>
                  <a:cs typeface="Arial" pitchFamily="34" charset="0"/>
                </a:rPr>
                <a:t>2</a:t>
              </a:r>
            </a:p>
          </p:txBody>
        </p:sp>
        <p:sp>
          <p:nvSpPr>
            <p:cNvPr id="27" name="Rectangle 35878"/>
            <p:cNvSpPr txBox="1">
              <a:spLocks noChangeArrowheads="1"/>
            </p:cNvSpPr>
            <p:nvPr/>
          </p:nvSpPr>
          <p:spPr bwMode="auto">
            <a:xfrm>
              <a:off x="1619672" y="2276872"/>
              <a:ext cx="667119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spcBef>
                  <a:spcPts val="1000"/>
                </a:spcBef>
                <a:buClrTx/>
                <a:buNone/>
              </a:pPr>
              <a:r>
                <a:rPr lang="en-US" altLang="en-US" sz="2000" dirty="0" smtClean="0">
                  <a:solidFill>
                    <a:schemeClr val="bg1">
                      <a:lumMod val="65000"/>
                    </a:schemeClr>
                  </a:solidFill>
                  <a:latin typeface="Calibri" pitchFamily="34" charset="0"/>
                  <a:sym typeface="Arial" pitchFamily="34" charset="0"/>
                </a:rPr>
                <a:t>Modifications under investigations</a:t>
              </a:r>
              <a:endParaRPr lang="en-US" altLang="en-US" sz="2000" dirty="0">
                <a:solidFill>
                  <a:schemeClr val="bg1">
                    <a:lumMod val="65000"/>
                  </a:schemeClr>
                </a:solidFill>
                <a:latin typeface="Calibri" pitchFamily="34" charset="0"/>
              </a:endParaRPr>
            </a:p>
          </p:txBody>
        </p:sp>
      </p:grpSp>
      <p:grpSp>
        <p:nvGrpSpPr>
          <p:cNvPr id="2" name="Group 1"/>
          <p:cNvGrpSpPr/>
          <p:nvPr/>
        </p:nvGrpSpPr>
        <p:grpSpPr>
          <a:xfrm>
            <a:off x="1116014" y="1772818"/>
            <a:ext cx="6088240" cy="418666"/>
            <a:chOff x="395536" y="2580474"/>
            <a:chExt cx="6088240" cy="418665"/>
          </a:xfrm>
        </p:grpSpPr>
        <p:sp>
          <p:nvSpPr>
            <p:cNvPr id="133142" name="Rectangle 35858"/>
            <p:cNvSpPr>
              <a:spLocks/>
            </p:cNvSpPr>
            <p:nvPr/>
          </p:nvSpPr>
          <p:spPr bwMode="auto">
            <a:xfrm>
              <a:off x="395536" y="2580474"/>
              <a:ext cx="411162" cy="411163"/>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gn="ctr">
                <a:lnSpc>
                  <a:spcPct val="90000"/>
                </a:lnSpc>
                <a:spcBef>
                  <a:spcPts val="1000"/>
                </a:spcBef>
                <a:buClr>
                  <a:srgbClr val="44546A"/>
                </a:buClr>
                <a:buNone/>
              </a:pPr>
              <a:r>
                <a:rPr lang="en-US" altLang="en-US" sz="2400" b="1" dirty="0">
                  <a:solidFill>
                    <a:schemeClr val="bg1"/>
                  </a:solidFill>
                  <a:latin typeface="Calibri" pitchFamily="34" charset="0"/>
                </a:rPr>
                <a:t>1</a:t>
              </a:r>
            </a:p>
          </p:txBody>
        </p:sp>
        <p:sp>
          <p:nvSpPr>
            <p:cNvPr id="15" name="Rectangle 35874"/>
            <p:cNvSpPr txBox="1">
              <a:spLocks noChangeArrowheads="1"/>
            </p:cNvSpPr>
            <p:nvPr/>
          </p:nvSpPr>
          <p:spPr bwMode="auto">
            <a:xfrm>
              <a:off x="879542" y="2622305"/>
              <a:ext cx="5604234" cy="376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nSpc>
                  <a:spcPct val="90000"/>
                </a:lnSpc>
                <a:spcBef>
                  <a:spcPts val="1000"/>
                </a:spcBef>
                <a:buClrTx/>
                <a:buNone/>
              </a:pPr>
              <a:r>
                <a:rPr lang="en-US" altLang="en-US" sz="2000" b="1" dirty="0">
                  <a:solidFill>
                    <a:schemeClr val="bg1">
                      <a:lumMod val="75000"/>
                    </a:schemeClr>
                  </a:solidFill>
                  <a:latin typeface="Calibri" pitchFamily="34" charset="0"/>
                  <a:sym typeface="Arial" pitchFamily="34" charset="0"/>
                </a:rPr>
                <a:t>Overview</a:t>
              </a:r>
            </a:p>
          </p:txBody>
        </p:sp>
      </p:grpSp>
      <p:grpSp>
        <p:nvGrpSpPr>
          <p:cNvPr id="21" name="Group 20"/>
          <p:cNvGrpSpPr/>
          <p:nvPr/>
        </p:nvGrpSpPr>
        <p:grpSpPr>
          <a:xfrm>
            <a:off x="1141582" y="5105891"/>
            <a:ext cx="7128394" cy="411341"/>
            <a:chOff x="1116013" y="4590310"/>
            <a:chExt cx="7128394" cy="411341"/>
          </a:xfrm>
        </p:grpSpPr>
        <p:sp>
          <p:nvSpPr>
            <p:cNvPr id="22" name="Rectangle 35858"/>
            <p:cNvSpPr>
              <a:spLocks/>
            </p:cNvSpPr>
            <p:nvPr/>
          </p:nvSpPr>
          <p:spPr bwMode="auto">
            <a:xfrm>
              <a:off x="1116013" y="4590310"/>
              <a:ext cx="411455" cy="411341"/>
            </a:xfrm>
            <a:prstGeom prst="ellipse">
              <a:avLst/>
            </a:prstGeom>
            <a:solidFill>
              <a:srgbClr val="A5A5A5"/>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defRPr sz="800">
                  <a:solidFill>
                    <a:schemeClr val="tx1"/>
                  </a:solidFill>
                  <a:latin typeface="Arial" pitchFamily="34" charset="0"/>
                  <a:cs typeface="Arial" pitchFamily="34" charset="0"/>
                </a:defRPr>
              </a:lvl1pPr>
              <a:lvl2pPr marL="685800" indent="-228600">
                <a:defRPr sz="800">
                  <a:solidFill>
                    <a:schemeClr val="tx1"/>
                  </a:solidFill>
                  <a:latin typeface="Arial" pitchFamily="34" charset="0"/>
                  <a:cs typeface="Arial" pitchFamily="34" charset="0"/>
                </a:defRPr>
              </a:lvl2pPr>
              <a:lvl3pPr marL="1143000" indent="-228600">
                <a:defRPr sz="800">
                  <a:solidFill>
                    <a:schemeClr val="tx1"/>
                  </a:solidFill>
                  <a:latin typeface="Arial" pitchFamily="34" charset="0"/>
                  <a:cs typeface="Arial" pitchFamily="34" charset="0"/>
                </a:defRPr>
              </a:lvl3pPr>
              <a:lvl4pPr marL="1600200" indent="-228600">
                <a:defRPr sz="800">
                  <a:solidFill>
                    <a:schemeClr val="tx1"/>
                  </a:solidFill>
                  <a:latin typeface="Arial" pitchFamily="34" charset="0"/>
                  <a:cs typeface="Arial" pitchFamily="34" charset="0"/>
                </a:defRPr>
              </a:lvl4pPr>
              <a:lvl5pPr marL="2057400" indent="-228600">
                <a:defRPr sz="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800">
                  <a:solidFill>
                    <a:schemeClr val="tx1"/>
                  </a:solidFill>
                  <a:latin typeface="Arial" pitchFamily="34" charset="0"/>
                  <a:cs typeface="Arial" pitchFamily="34" charset="0"/>
                </a:defRPr>
              </a:lvl9pPr>
            </a:lstStyle>
            <a:p>
              <a:pPr algn="ctr">
                <a:lnSpc>
                  <a:spcPct val="90000"/>
                </a:lnSpc>
                <a:spcBef>
                  <a:spcPts val="1000"/>
                </a:spcBef>
                <a:buClr>
                  <a:srgbClr val="FFFFFF"/>
                </a:buClr>
              </a:pPr>
              <a:r>
                <a:rPr lang="en-US" altLang="en-US" sz="2400" dirty="0" smtClean="0">
                  <a:solidFill>
                    <a:srgbClr val="FFFFFF"/>
                  </a:solidFill>
                  <a:latin typeface="Calibri" pitchFamily="34" charset="0"/>
                </a:rPr>
                <a:t>6</a:t>
              </a:r>
              <a:endParaRPr lang="en-US" altLang="en-US" sz="2400" dirty="0">
                <a:solidFill>
                  <a:srgbClr val="FFFFFF"/>
                </a:solidFill>
                <a:latin typeface="Calibri" pitchFamily="34" charset="0"/>
              </a:endParaRPr>
            </a:p>
          </p:txBody>
        </p:sp>
        <p:sp>
          <p:nvSpPr>
            <p:cNvPr id="23" name="Rectangle 35874"/>
            <p:cNvSpPr txBox="1">
              <a:spLocks noChangeArrowheads="1"/>
            </p:cNvSpPr>
            <p:nvPr/>
          </p:nvSpPr>
          <p:spPr bwMode="auto">
            <a:xfrm>
              <a:off x="1597025" y="4590310"/>
              <a:ext cx="6647382" cy="376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nSpc>
                  <a:spcPct val="90000"/>
                </a:lnSpc>
                <a:spcBef>
                  <a:spcPts val="1000"/>
                </a:spcBef>
                <a:buClrTx/>
                <a:buNone/>
              </a:pPr>
              <a:r>
                <a:rPr lang="en-US" altLang="en-US" sz="2000" dirty="0" smtClean="0">
                  <a:solidFill>
                    <a:srgbClr val="A5A5A5"/>
                  </a:solidFill>
                  <a:latin typeface="Calibri" pitchFamily="34" charset="0"/>
                  <a:sym typeface="Arial" pitchFamily="34" charset="0"/>
                </a:rPr>
                <a:t>Conclusion</a:t>
              </a:r>
              <a:endParaRPr lang="en-US" altLang="en-US" sz="2000" dirty="0">
                <a:solidFill>
                  <a:srgbClr val="A5A5A5"/>
                </a:solidFill>
                <a:latin typeface="Calibri" pitchFamily="34" charset="0"/>
              </a:endParaRPr>
            </a:p>
          </p:txBody>
        </p:sp>
      </p:grpSp>
    </p:spTree>
    <p:extLst>
      <p:ext uri="{BB962C8B-B14F-4D97-AF65-F5344CB8AC3E}">
        <p14:creationId xmlns:p14="http://schemas.microsoft.com/office/powerpoint/2010/main" xmlns="" val="83025528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ZA"/>
          </a:p>
        </p:txBody>
      </p:sp>
      <p:sp>
        <p:nvSpPr>
          <p:cNvPr id="3" name="Slide Number Placeholder 2"/>
          <p:cNvSpPr>
            <a:spLocks noGrp="1"/>
          </p:cNvSpPr>
          <p:nvPr>
            <p:ph type="sldNum" sz="quarter" idx="12"/>
          </p:nvPr>
        </p:nvSpPr>
        <p:spPr/>
        <p:txBody>
          <a:bodyPr/>
          <a:lstStyle/>
          <a:p>
            <a:pPr>
              <a:defRPr/>
            </a:pPr>
            <a:fld id="{73992918-F409-418F-A619-C78237A33B44}" type="slidenum">
              <a:rPr lang="en-ZA" smtClean="0"/>
              <a:pPr>
                <a:defRPr/>
              </a:pPr>
              <a:t>22</a:t>
            </a:fld>
            <a:endParaRPr lang="en-ZA"/>
          </a:p>
        </p:txBody>
      </p:sp>
      <p:sp>
        <p:nvSpPr>
          <p:cNvPr id="4" name="Rectangle 3"/>
          <p:cNvSpPr/>
          <p:nvPr/>
        </p:nvSpPr>
        <p:spPr>
          <a:xfrm>
            <a:off x="290947" y="251752"/>
            <a:ext cx="6916188" cy="461665"/>
          </a:xfrm>
          <a:prstGeom prst="rect">
            <a:avLst/>
          </a:prstGeom>
        </p:spPr>
        <p:txBody>
          <a:bodyPr wrap="square">
            <a:spAutoFit/>
          </a:bodyPr>
          <a:lstStyle/>
          <a:p>
            <a:r>
              <a:rPr lang="en-US" altLang="en-US" sz="2400" b="1" dirty="0" smtClean="0">
                <a:solidFill>
                  <a:schemeClr val="bg1"/>
                </a:solidFill>
              </a:rPr>
              <a:t>Deviations Not Approved - Quarter 1 </a:t>
            </a:r>
            <a:endParaRPr lang="en-ZA" sz="2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989599165"/>
              </p:ext>
            </p:extLst>
          </p:nvPr>
        </p:nvGraphicFramePr>
        <p:xfrm>
          <a:off x="199508" y="1162137"/>
          <a:ext cx="8819803" cy="3520727"/>
        </p:xfrm>
        <a:graphic>
          <a:graphicData uri="http://schemas.openxmlformats.org/drawingml/2006/table">
            <a:tbl>
              <a:tblPr firstRow="1" bandRow="1">
                <a:tableStyleId>{5C22544A-7EE6-4342-B048-85BDC9FD1C3A}</a:tableStyleId>
              </a:tblPr>
              <a:tblGrid>
                <a:gridCol w="941675">
                  <a:extLst>
                    <a:ext uri="{9D8B030D-6E8A-4147-A177-3AD203B41FA5}">
                      <a16:colId xmlns:a16="http://schemas.microsoft.com/office/drawing/2014/main" xmlns="" val="3269678131"/>
                    </a:ext>
                  </a:extLst>
                </a:gridCol>
                <a:gridCol w="2900699">
                  <a:extLst>
                    <a:ext uri="{9D8B030D-6E8A-4147-A177-3AD203B41FA5}">
                      <a16:colId xmlns:a16="http://schemas.microsoft.com/office/drawing/2014/main" xmlns="" val="1068525739"/>
                    </a:ext>
                  </a:extLst>
                </a:gridCol>
                <a:gridCol w="2525174">
                  <a:extLst>
                    <a:ext uri="{9D8B030D-6E8A-4147-A177-3AD203B41FA5}">
                      <a16:colId xmlns:a16="http://schemas.microsoft.com/office/drawing/2014/main" xmlns="" val="3461270865"/>
                    </a:ext>
                  </a:extLst>
                </a:gridCol>
                <a:gridCol w="2452255">
                  <a:extLst>
                    <a:ext uri="{9D8B030D-6E8A-4147-A177-3AD203B41FA5}">
                      <a16:colId xmlns:a16="http://schemas.microsoft.com/office/drawing/2014/main" xmlns="" val="2674152438"/>
                    </a:ext>
                  </a:extLst>
                </a:gridCol>
              </a:tblGrid>
              <a:tr h="694944">
                <a:tc>
                  <a:txBody>
                    <a:bodyPr/>
                    <a:lstStyle/>
                    <a:p>
                      <a:pPr algn="ctr"/>
                      <a:r>
                        <a:rPr lang="en-US" sz="1600" dirty="0" smtClean="0"/>
                        <a:t>NT Ref. No  </a:t>
                      </a:r>
                      <a:endParaRPr lang="en-ZA" sz="1600" dirty="0"/>
                    </a:p>
                  </a:txBody>
                  <a:tcPr marT="54864" marB="54864"/>
                </a:tc>
                <a:tc>
                  <a:txBody>
                    <a:bodyPr/>
                    <a:lstStyle/>
                    <a:p>
                      <a:pPr algn="ctr"/>
                      <a:r>
                        <a:rPr lang="en-US" sz="1600" dirty="0" smtClean="0"/>
                        <a:t>Project Description</a:t>
                      </a:r>
                      <a:r>
                        <a:rPr lang="en-US" sz="1600" baseline="0" dirty="0" smtClean="0"/>
                        <a:t>  </a:t>
                      </a:r>
                      <a:endParaRPr lang="en-ZA" sz="1600" dirty="0"/>
                    </a:p>
                  </a:txBody>
                  <a:tcPr marT="54864" marB="54864"/>
                </a:tc>
                <a:tc>
                  <a:txBody>
                    <a:bodyPr/>
                    <a:lstStyle/>
                    <a:p>
                      <a:pPr algn="ctr"/>
                      <a:r>
                        <a:rPr lang="en-US" sz="1600" dirty="0" smtClean="0"/>
                        <a:t>Reason for Deviation </a:t>
                      </a:r>
                      <a:endParaRPr lang="en-ZA" sz="1600" dirty="0"/>
                    </a:p>
                  </a:txBody>
                  <a:tcPr marT="54864" marB="54864"/>
                </a:tc>
                <a:tc>
                  <a:txBody>
                    <a:bodyPr/>
                    <a:lstStyle/>
                    <a:p>
                      <a:pPr algn="l"/>
                      <a:r>
                        <a:rPr lang="en-US" sz="1600" dirty="0" smtClean="0"/>
                        <a:t>NT Response </a:t>
                      </a:r>
                      <a:endParaRPr lang="en-ZA" sz="1600" dirty="0"/>
                    </a:p>
                  </a:txBody>
                  <a:tcPr marT="54864" marB="54864"/>
                </a:tc>
                <a:extLst>
                  <a:ext uri="{0D108BD9-81ED-4DB2-BD59-A6C34878D82A}">
                    <a16:rowId xmlns:a16="http://schemas.microsoft.com/office/drawing/2014/main" xmlns="" val="3916778594"/>
                  </a:ext>
                </a:extLst>
              </a:tr>
              <a:tr h="1838231">
                <a:tc>
                  <a:txBody>
                    <a:bodyPr/>
                    <a:lstStyle/>
                    <a:p>
                      <a:pPr algn="ctr"/>
                      <a:r>
                        <a:rPr lang="en-US" sz="1600" dirty="0" smtClean="0"/>
                        <a:t>31</a:t>
                      </a:r>
                      <a:endParaRPr lang="en-ZA" sz="1600" dirty="0"/>
                    </a:p>
                  </a:txBody>
                  <a:tcPr marT="54864" marB="54864"/>
                </a:tc>
                <a:tc>
                  <a:txBody>
                    <a:bodyPr/>
                    <a:lstStyle/>
                    <a:p>
                      <a:pPr algn="just"/>
                      <a:r>
                        <a:rPr lang="en-ZA" sz="1600" b="0" i="0" u="none" strike="noStrike" kern="1200" baseline="0" dirty="0" smtClean="0">
                          <a:solidFill>
                            <a:schemeClr val="dk1"/>
                          </a:solidFill>
                          <a:latin typeface="+mn-lt"/>
                          <a:ea typeface="+mn-ea"/>
                          <a:cs typeface="+mn-cs"/>
                        </a:rPr>
                        <a:t>Appointment of ABB for the Maintenance Services of Oil Flame Scanners at a contract value of R8 573 3172,00</a:t>
                      </a:r>
                      <a:endParaRPr lang="en-ZA" sz="1600" dirty="0"/>
                    </a:p>
                  </a:txBody>
                  <a:tcPr marT="54864" marB="54864"/>
                </a:tc>
                <a:tc>
                  <a:txBody>
                    <a:bodyPr/>
                    <a:lstStyle/>
                    <a:p>
                      <a:r>
                        <a:rPr lang="en-US" sz="1600" b="0" i="0" u="none" strike="noStrike" kern="1200" baseline="0" dirty="0" smtClean="0">
                          <a:solidFill>
                            <a:schemeClr val="dk1"/>
                          </a:solidFill>
                          <a:latin typeface="+mn-lt"/>
                          <a:ea typeface="+mn-ea"/>
                          <a:cs typeface="+mn-cs"/>
                        </a:rPr>
                        <a:t>ABB was the only successful tenderer</a:t>
                      </a:r>
                      <a:endParaRPr lang="en-ZA" sz="1600" b="0" i="0" u="none" strike="noStrike" kern="1200" baseline="0" dirty="0" smtClean="0">
                        <a:solidFill>
                          <a:schemeClr val="dk1"/>
                        </a:solidFill>
                        <a:latin typeface="+mn-lt"/>
                        <a:ea typeface="+mn-ea"/>
                        <a:cs typeface="+mn-cs"/>
                      </a:endParaRPr>
                    </a:p>
                    <a:p>
                      <a:pPr algn="just"/>
                      <a:endParaRPr lang="en-ZA" sz="1600" dirty="0"/>
                    </a:p>
                  </a:txBody>
                  <a:tcPr marT="54864" marB="54864"/>
                </a:tc>
                <a:tc>
                  <a:txBody>
                    <a:bodyPr/>
                    <a:lstStyle/>
                    <a:p>
                      <a:pPr algn="just"/>
                      <a:r>
                        <a:rPr lang="en-US" sz="1600" b="0" i="0" u="none" strike="noStrike" kern="1200" baseline="0" dirty="0" smtClean="0">
                          <a:solidFill>
                            <a:schemeClr val="dk1"/>
                          </a:solidFill>
                          <a:latin typeface="+mn-lt"/>
                          <a:ea typeface="+mn-ea"/>
                          <a:cs typeface="+mn-cs"/>
                        </a:rPr>
                        <a:t>Not Supported for 3 years – but supported for two years.</a:t>
                      </a:r>
                      <a:endParaRPr lang="en-ZA" sz="1600" dirty="0"/>
                    </a:p>
                  </a:txBody>
                  <a:tcPr marT="54864" marB="54864"/>
                </a:tc>
                <a:extLst>
                  <a:ext uri="{0D108BD9-81ED-4DB2-BD59-A6C34878D82A}">
                    <a16:rowId xmlns:a16="http://schemas.microsoft.com/office/drawing/2014/main" xmlns="" val="4165699729"/>
                  </a:ext>
                </a:extLst>
              </a:tr>
              <a:tr h="987552">
                <a:tc gridSpan="2">
                  <a:txBody>
                    <a:bodyPr/>
                    <a:lstStyle/>
                    <a:p>
                      <a:pPr algn="l"/>
                      <a:r>
                        <a:rPr lang="en-US" sz="1600" b="1" dirty="0" smtClean="0"/>
                        <a:t>NT </a:t>
                      </a:r>
                      <a:r>
                        <a:rPr lang="en-US" sz="1600" b="1" kern="1200" dirty="0" smtClean="0">
                          <a:solidFill>
                            <a:schemeClr val="dk1"/>
                          </a:solidFill>
                          <a:latin typeface="+mn-lt"/>
                          <a:ea typeface="+mn-ea"/>
                          <a:cs typeface="+mn-cs"/>
                        </a:rPr>
                        <a:t>Recommendation</a:t>
                      </a:r>
                      <a:r>
                        <a:rPr lang="en-US" sz="1600" dirty="0" smtClean="0"/>
                        <a:t>: That the contract be awarded for 24 months</a:t>
                      </a:r>
                      <a:r>
                        <a:rPr lang="en-US" sz="1600" baseline="0" dirty="0" smtClean="0"/>
                        <a:t> </a:t>
                      </a:r>
                      <a:endParaRPr lang="en-ZA" sz="1600" dirty="0"/>
                    </a:p>
                  </a:txBody>
                  <a:tcPr marT="54864" marB="54864"/>
                </a:tc>
                <a:tc hMerge="1">
                  <a:txBody>
                    <a:bodyPr/>
                    <a:lstStyle/>
                    <a:p>
                      <a:endParaRPr lang="en-ZA"/>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smtClean="0"/>
                        <a:t>Eskom’s Action:  </a:t>
                      </a:r>
                      <a:r>
                        <a:rPr lang="en-US" sz="1600" b="0" dirty="0" smtClean="0"/>
                        <a:t>The contract was placed for two years </a:t>
                      </a:r>
                      <a:endParaRPr lang="en-ZA" sz="1600" b="0" dirty="0" smtClean="0"/>
                    </a:p>
                    <a:p>
                      <a:pPr algn="just"/>
                      <a:endParaRPr lang="en-ZA" sz="1600" dirty="0"/>
                    </a:p>
                  </a:txBody>
                  <a:tcPr marT="54864" marB="54864"/>
                </a:tc>
                <a:tc hMerge="1">
                  <a:txBody>
                    <a:bodyPr/>
                    <a:lstStyle/>
                    <a:p>
                      <a:endParaRPr lang="en-ZA"/>
                    </a:p>
                  </a:txBody>
                  <a:tcPr/>
                </a:tc>
                <a:extLst>
                  <a:ext uri="{0D108BD9-81ED-4DB2-BD59-A6C34878D82A}">
                    <a16:rowId xmlns:a16="http://schemas.microsoft.com/office/drawing/2014/main" xmlns="" val="1241937387"/>
                  </a:ext>
                </a:extLst>
              </a:tr>
            </a:tbl>
          </a:graphicData>
        </a:graphic>
      </p:graphicFrame>
      <p:sp>
        <p:nvSpPr>
          <p:cNvPr id="7" name="TextBox 6"/>
          <p:cNvSpPr txBox="1"/>
          <p:nvPr/>
        </p:nvSpPr>
        <p:spPr>
          <a:xfrm>
            <a:off x="290948" y="5177167"/>
            <a:ext cx="8387541" cy="369332"/>
          </a:xfrm>
          <a:prstGeom prst="rect">
            <a:avLst/>
          </a:prstGeom>
          <a:noFill/>
        </p:spPr>
        <p:txBody>
          <a:bodyPr wrap="square" rtlCol="0">
            <a:spAutoFit/>
          </a:bodyPr>
          <a:lstStyle/>
          <a:p>
            <a:endParaRPr lang="en-ZA" dirty="0"/>
          </a:p>
        </p:txBody>
      </p:sp>
    </p:spTree>
    <p:extLst>
      <p:ext uri="{BB962C8B-B14F-4D97-AF65-F5344CB8AC3E}">
        <p14:creationId xmlns:p14="http://schemas.microsoft.com/office/powerpoint/2010/main" xmlns="" val="2319266626"/>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ZA"/>
          </a:p>
        </p:txBody>
      </p:sp>
      <p:sp>
        <p:nvSpPr>
          <p:cNvPr id="3" name="Slide Number Placeholder 2"/>
          <p:cNvSpPr>
            <a:spLocks noGrp="1"/>
          </p:cNvSpPr>
          <p:nvPr>
            <p:ph type="sldNum" sz="quarter" idx="12"/>
          </p:nvPr>
        </p:nvSpPr>
        <p:spPr/>
        <p:txBody>
          <a:bodyPr/>
          <a:lstStyle/>
          <a:p>
            <a:pPr>
              <a:defRPr/>
            </a:pPr>
            <a:fld id="{73992918-F409-418F-A619-C78237A33B44}" type="slidenum">
              <a:rPr lang="en-ZA" smtClean="0"/>
              <a:pPr>
                <a:defRPr/>
              </a:pPr>
              <a:t>23</a:t>
            </a:fld>
            <a:endParaRPr lang="en-ZA"/>
          </a:p>
        </p:txBody>
      </p:sp>
      <p:sp>
        <p:nvSpPr>
          <p:cNvPr id="4" name="Rectangle 3"/>
          <p:cNvSpPr/>
          <p:nvPr/>
        </p:nvSpPr>
        <p:spPr>
          <a:xfrm>
            <a:off x="290947" y="251752"/>
            <a:ext cx="6916188" cy="461665"/>
          </a:xfrm>
          <a:prstGeom prst="rect">
            <a:avLst/>
          </a:prstGeom>
        </p:spPr>
        <p:txBody>
          <a:bodyPr wrap="square">
            <a:spAutoFit/>
          </a:bodyPr>
          <a:lstStyle/>
          <a:p>
            <a:r>
              <a:rPr lang="en-US" altLang="en-US" sz="2400" b="1" dirty="0" smtClean="0">
                <a:solidFill>
                  <a:schemeClr val="bg1"/>
                </a:solidFill>
              </a:rPr>
              <a:t>Expansions Not Approved - Quarter 1 </a:t>
            </a:r>
            <a:endParaRPr lang="en-ZA" sz="2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614092936"/>
              </p:ext>
            </p:extLst>
          </p:nvPr>
        </p:nvGraphicFramePr>
        <p:xfrm>
          <a:off x="199508" y="1162136"/>
          <a:ext cx="8819803" cy="4715136"/>
        </p:xfrm>
        <a:graphic>
          <a:graphicData uri="http://schemas.openxmlformats.org/drawingml/2006/table">
            <a:tbl>
              <a:tblPr firstRow="1" bandRow="1">
                <a:tableStyleId>{5C22544A-7EE6-4342-B048-85BDC9FD1C3A}</a:tableStyleId>
              </a:tblPr>
              <a:tblGrid>
                <a:gridCol w="941675">
                  <a:extLst>
                    <a:ext uri="{9D8B030D-6E8A-4147-A177-3AD203B41FA5}">
                      <a16:colId xmlns:a16="http://schemas.microsoft.com/office/drawing/2014/main" xmlns="" val="3269678131"/>
                    </a:ext>
                  </a:extLst>
                </a:gridCol>
                <a:gridCol w="2900699">
                  <a:extLst>
                    <a:ext uri="{9D8B030D-6E8A-4147-A177-3AD203B41FA5}">
                      <a16:colId xmlns:a16="http://schemas.microsoft.com/office/drawing/2014/main" xmlns="" val="1068525739"/>
                    </a:ext>
                  </a:extLst>
                </a:gridCol>
                <a:gridCol w="2525174">
                  <a:extLst>
                    <a:ext uri="{9D8B030D-6E8A-4147-A177-3AD203B41FA5}">
                      <a16:colId xmlns:a16="http://schemas.microsoft.com/office/drawing/2014/main" xmlns="" val="3461270865"/>
                    </a:ext>
                  </a:extLst>
                </a:gridCol>
                <a:gridCol w="2452255">
                  <a:extLst>
                    <a:ext uri="{9D8B030D-6E8A-4147-A177-3AD203B41FA5}">
                      <a16:colId xmlns:a16="http://schemas.microsoft.com/office/drawing/2014/main" xmlns="" val="2674152438"/>
                    </a:ext>
                  </a:extLst>
                </a:gridCol>
              </a:tblGrid>
              <a:tr h="694944">
                <a:tc>
                  <a:txBody>
                    <a:bodyPr/>
                    <a:lstStyle/>
                    <a:p>
                      <a:pPr algn="ctr"/>
                      <a:r>
                        <a:rPr lang="en-US" sz="1600" dirty="0" smtClean="0"/>
                        <a:t>NT Ref. No  </a:t>
                      </a:r>
                      <a:endParaRPr lang="en-ZA" sz="1600" dirty="0"/>
                    </a:p>
                  </a:txBody>
                  <a:tcPr marT="54864" marB="54864"/>
                </a:tc>
                <a:tc>
                  <a:txBody>
                    <a:bodyPr/>
                    <a:lstStyle/>
                    <a:p>
                      <a:pPr algn="ctr"/>
                      <a:r>
                        <a:rPr lang="en-US" sz="1600" dirty="0" smtClean="0"/>
                        <a:t>Project Description</a:t>
                      </a:r>
                      <a:r>
                        <a:rPr lang="en-US" sz="1600" baseline="0" dirty="0" smtClean="0"/>
                        <a:t>  </a:t>
                      </a:r>
                      <a:endParaRPr lang="en-ZA" sz="1600" dirty="0"/>
                    </a:p>
                  </a:txBody>
                  <a:tcPr marT="54864" marB="54864"/>
                </a:tc>
                <a:tc>
                  <a:txBody>
                    <a:bodyPr/>
                    <a:lstStyle/>
                    <a:p>
                      <a:pPr algn="ctr"/>
                      <a:r>
                        <a:rPr lang="en-US" sz="1600" dirty="0" smtClean="0"/>
                        <a:t>Reason for Deviation </a:t>
                      </a:r>
                      <a:endParaRPr lang="en-ZA" sz="1600" dirty="0"/>
                    </a:p>
                  </a:txBody>
                  <a:tcPr marT="54864" marB="54864"/>
                </a:tc>
                <a:tc>
                  <a:txBody>
                    <a:bodyPr/>
                    <a:lstStyle/>
                    <a:p>
                      <a:pPr algn="l"/>
                      <a:r>
                        <a:rPr lang="en-US" sz="1600" dirty="0" smtClean="0"/>
                        <a:t>NT Response </a:t>
                      </a:r>
                      <a:endParaRPr lang="en-ZA" sz="1600" dirty="0"/>
                    </a:p>
                  </a:txBody>
                  <a:tcPr marT="54864" marB="54864"/>
                </a:tc>
                <a:extLst>
                  <a:ext uri="{0D108BD9-81ED-4DB2-BD59-A6C34878D82A}">
                    <a16:rowId xmlns:a16="http://schemas.microsoft.com/office/drawing/2014/main" xmlns="" val="3916778594"/>
                  </a:ext>
                </a:extLst>
              </a:tr>
              <a:tr h="3072384">
                <a:tc>
                  <a:txBody>
                    <a:bodyPr/>
                    <a:lstStyle/>
                    <a:p>
                      <a:pPr algn="ctr"/>
                      <a:r>
                        <a:rPr lang="en-US" sz="1600" dirty="0" smtClean="0"/>
                        <a:t>23</a:t>
                      </a:r>
                      <a:endParaRPr lang="en-ZA" sz="1600" dirty="0"/>
                    </a:p>
                  </a:txBody>
                  <a:tcPr marT="54864" marB="54864"/>
                </a:tc>
                <a:tc>
                  <a:txBody>
                    <a:bodyPr/>
                    <a:lstStyle/>
                    <a:p>
                      <a:r>
                        <a:rPr lang="en-US" sz="1600" b="0" i="0" u="none" strike="noStrike" kern="1200" baseline="0" dirty="0" smtClean="0">
                          <a:solidFill>
                            <a:schemeClr val="dk1"/>
                          </a:solidFill>
                          <a:latin typeface="+mn-lt"/>
                          <a:ea typeface="+mn-ea"/>
                          <a:cs typeface="+mn-cs"/>
                        </a:rPr>
                        <a:t>Request to modify a contract with Actom (Pty) LTD to continue providing Unit Transformer System and Earthing Equipment For Kusile Power Station. </a:t>
                      </a:r>
                    </a:p>
                    <a:p>
                      <a:r>
                        <a:rPr lang="en-US" sz="1600" b="0" i="0" u="none" strike="noStrike" kern="1200" baseline="0" dirty="0" smtClean="0">
                          <a:solidFill>
                            <a:schemeClr val="dk1"/>
                          </a:solidFill>
                          <a:latin typeface="+mn-lt"/>
                          <a:ea typeface="+mn-ea"/>
                          <a:cs typeface="+mn-cs"/>
                        </a:rPr>
                        <a:t>Original Value: R215mil  </a:t>
                      </a:r>
                    </a:p>
                    <a:p>
                      <a:r>
                        <a:rPr lang="en-US" sz="1600" b="0" i="0" u="none" strike="noStrike" kern="1200" baseline="0" dirty="0" smtClean="0">
                          <a:solidFill>
                            <a:schemeClr val="dk1"/>
                          </a:solidFill>
                          <a:latin typeface="+mn-lt"/>
                          <a:ea typeface="+mn-ea"/>
                          <a:cs typeface="+mn-cs"/>
                        </a:rPr>
                        <a:t>Time extension only. No increase in value 	</a:t>
                      </a:r>
                    </a:p>
                  </a:txBody>
                  <a:tcPr marT="54864" marB="54864"/>
                </a:tc>
                <a:tc>
                  <a:txBody>
                    <a:bodyPr/>
                    <a:lstStyle/>
                    <a:p>
                      <a:r>
                        <a:rPr lang="en-US" sz="1600" b="0" i="0" u="none" strike="noStrike" kern="1200" baseline="0" dirty="0" smtClean="0">
                          <a:solidFill>
                            <a:schemeClr val="dk1"/>
                          </a:solidFill>
                          <a:latin typeface="+mn-lt"/>
                          <a:ea typeface="+mn-ea"/>
                          <a:cs typeface="+mn-cs"/>
                        </a:rPr>
                        <a:t>To maintain business continuity </a:t>
                      </a:r>
                      <a:endParaRPr lang="en-ZA" sz="1600" b="0" i="0" u="none" strike="noStrike" kern="1200" baseline="0" dirty="0" smtClean="0">
                        <a:solidFill>
                          <a:schemeClr val="dk1"/>
                        </a:solidFill>
                        <a:latin typeface="+mn-lt"/>
                        <a:ea typeface="+mn-ea"/>
                        <a:cs typeface="+mn-cs"/>
                      </a:endParaRPr>
                    </a:p>
                    <a:p>
                      <a:pPr algn="just"/>
                      <a:endParaRPr lang="en-ZA" sz="1600" dirty="0"/>
                    </a:p>
                  </a:txBody>
                  <a:tcPr marT="54864" marB="54864"/>
                </a:tc>
                <a:tc>
                  <a:txBody>
                    <a:bodyPr/>
                    <a:lstStyle/>
                    <a:p>
                      <a:pPr algn="just"/>
                      <a:r>
                        <a:rPr lang="en-US" sz="1600" b="0" i="0" u="none" strike="noStrike" kern="1200" baseline="0" dirty="0" smtClean="0">
                          <a:solidFill>
                            <a:schemeClr val="dk1"/>
                          </a:solidFill>
                          <a:latin typeface="+mn-lt"/>
                          <a:ea typeface="+mn-ea"/>
                          <a:cs typeface="+mn-cs"/>
                        </a:rPr>
                        <a:t>Not Supported </a:t>
                      </a:r>
                      <a:endParaRPr lang="en-ZA" sz="1600" dirty="0"/>
                    </a:p>
                  </a:txBody>
                  <a:tcPr marT="54864" marB="54864"/>
                </a:tc>
                <a:extLst>
                  <a:ext uri="{0D108BD9-81ED-4DB2-BD59-A6C34878D82A}">
                    <a16:rowId xmlns:a16="http://schemas.microsoft.com/office/drawing/2014/main" xmlns="" val="4165699729"/>
                  </a:ext>
                </a:extLst>
              </a:tr>
              <a:tr h="947808">
                <a:tc gridSpan="2">
                  <a:txBody>
                    <a:bodyPr/>
                    <a:lstStyle/>
                    <a:p>
                      <a:pPr algn="l"/>
                      <a:r>
                        <a:rPr lang="en-US" sz="1600" b="1" dirty="0" smtClean="0"/>
                        <a:t>NT </a:t>
                      </a:r>
                      <a:r>
                        <a:rPr lang="en-US" sz="1600" b="1" kern="1200" dirty="0" smtClean="0">
                          <a:solidFill>
                            <a:schemeClr val="dk1"/>
                          </a:solidFill>
                          <a:latin typeface="+mn-lt"/>
                          <a:ea typeface="+mn-ea"/>
                          <a:cs typeface="+mn-cs"/>
                        </a:rPr>
                        <a:t>Recommendation</a:t>
                      </a:r>
                      <a:r>
                        <a:rPr lang="en-US" sz="1600" dirty="0" smtClean="0"/>
                        <a:t>: The contract had expired at the time of the request. </a:t>
                      </a:r>
                      <a:endParaRPr lang="en-ZA" sz="1600" dirty="0"/>
                    </a:p>
                  </a:txBody>
                  <a:tcPr marT="54864" marB="54864"/>
                </a:tc>
                <a:tc hMerge="1">
                  <a:txBody>
                    <a:bodyPr/>
                    <a:lstStyle/>
                    <a:p>
                      <a:endParaRPr lang="en-ZA"/>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smtClean="0"/>
                        <a:t>Eskom’s Action: </a:t>
                      </a:r>
                      <a:r>
                        <a:rPr lang="en-US" sz="1600" b="0" dirty="0" smtClean="0"/>
                        <a:t>The condonation process has been initiated</a:t>
                      </a:r>
                      <a:r>
                        <a:rPr lang="en-US" sz="1600" b="0" baseline="0" dirty="0" smtClean="0"/>
                        <a:t>. </a:t>
                      </a:r>
                      <a:r>
                        <a:rPr lang="en-US" sz="1600" b="0" dirty="0" smtClean="0"/>
                        <a:t> </a:t>
                      </a:r>
                      <a:endParaRPr lang="en-ZA" sz="1600" b="0" dirty="0" smtClean="0"/>
                    </a:p>
                    <a:p>
                      <a:pPr algn="just"/>
                      <a:endParaRPr lang="en-ZA" sz="1600" dirty="0"/>
                    </a:p>
                  </a:txBody>
                  <a:tcPr marT="54864" marB="54864"/>
                </a:tc>
                <a:tc hMerge="1">
                  <a:txBody>
                    <a:bodyPr/>
                    <a:lstStyle/>
                    <a:p>
                      <a:endParaRPr lang="en-ZA"/>
                    </a:p>
                  </a:txBody>
                  <a:tcPr/>
                </a:tc>
                <a:extLst>
                  <a:ext uri="{0D108BD9-81ED-4DB2-BD59-A6C34878D82A}">
                    <a16:rowId xmlns:a16="http://schemas.microsoft.com/office/drawing/2014/main" xmlns="" val="1241937387"/>
                  </a:ext>
                </a:extLst>
              </a:tr>
            </a:tbl>
          </a:graphicData>
        </a:graphic>
      </p:graphicFrame>
    </p:spTree>
    <p:extLst>
      <p:ext uri="{BB962C8B-B14F-4D97-AF65-F5344CB8AC3E}">
        <p14:creationId xmlns:p14="http://schemas.microsoft.com/office/powerpoint/2010/main" xmlns="" val="1620087612"/>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ZA"/>
          </a:p>
        </p:txBody>
      </p:sp>
      <p:sp>
        <p:nvSpPr>
          <p:cNvPr id="3" name="Slide Number Placeholder 2"/>
          <p:cNvSpPr>
            <a:spLocks noGrp="1"/>
          </p:cNvSpPr>
          <p:nvPr>
            <p:ph type="sldNum" sz="quarter" idx="12"/>
          </p:nvPr>
        </p:nvSpPr>
        <p:spPr/>
        <p:txBody>
          <a:bodyPr/>
          <a:lstStyle/>
          <a:p>
            <a:pPr>
              <a:defRPr/>
            </a:pPr>
            <a:fld id="{73992918-F409-418F-A619-C78237A33B44}" type="slidenum">
              <a:rPr lang="en-ZA" smtClean="0"/>
              <a:pPr>
                <a:defRPr/>
              </a:pPr>
              <a:t>24</a:t>
            </a:fld>
            <a:endParaRPr lang="en-ZA"/>
          </a:p>
        </p:txBody>
      </p:sp>
      <p:sp>
        <p:nvSpPr>
          <p:cNvPr id="4" name="Rectangle 3"/>
          <p:cNvSpPr/>
          <p:nvPr/>
        </p:nvSpPr>
        <p:spPr>
          <a:xfrm>
            <a:off x="290947" y="251752"/>
            <a:ext cx="6916188" cy="461665"/>
          </a:xfrm>
          <a:prstGeom prst="rect">
            <a:avLst/>
          </a:prstGeom>
        </p:spPr>
        <p:txBody>
          <a:bodyPr wrap="square">
            <a:spAutoFit/>
          </a:bodyPr>
          <a:lstStyle/>
          <a:p>
            <a:r>
              <a:rPr lang="en-US" altLang="en-US" sz="2400" b="1" dirty="0" smtClean="0">
                <a:solidFill>
                  <a:schemeClr val="bg1"/>
                </a:solidFill>
              </a:rPr>
              <a:t>Expansions Not Approved - Quarter 1 </a:t>
            </a:r>
            <a:endParaRPr lang="en-ZA" sz="2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803866180"/>
              </p:ext>
            </p:extLst>
          </p:nvPr>
        </p:nvGraphicFramePr>
        <p:xfrm>
          <a:off x="199508" y="1162137"/>
          <a:ext cx="8819803" cy="4715134"/>
        </p:xfrm>
        <a:graphic>
          <a:graphicData uri="http://schemas.openxmlformats.org/drawingml/2006/table">
            <a:tbl>
              <a:tblPr firstRow="1" bandRow="1">
                <a:tableStyleId>{5C22544A-7EE6-4342-B048-85BDC9FD1C3A}</a:tableStyleId>
              </a:tblPr>
              <a:tblGrid>
                <a:gridCol w="941675">
                  <a:extLst>
                    <a:ext uri="{9D8B030D-6E8A-4147-A177-3AD203B41FA5}">
                      <a16:colId xmlns:a16="http://schemas.microsoft.com/office/drawing/2014/main" xmlns="" val="3269678131"/>
                    </a:ext>
                  </a:extLst>
                </a:gridCol>
                <a:gridCol w="2900699">
                  <a:extLst>
                    <a:ext uri="{9D8B030D-6E8A-4147-A177-3AD203B41FA5}">
                      <a16:colId xmlns:a16="http://schemas.microsoft.com/office/drawing/2014/main" xmlns="" val="1068525739"/>
                    </a:ext>
                  </a:extLst>
                </a:gridCol>
                <a:gridCol w="2525174">
                  <a:extLst>
                    <a:ext uri="{9D8B030D-6E8A-4147-A177-3AD203B41FA5}">
                      <a16:colId xmlns:a16="http://schemas.microsoft.com/office/drawing/2014/main" xmlns="" val="3461270865"/>
                    </a:ext>
                  </a:extLst>
                </a:gridCol>
                <a:gridCol w="2452255">
                  <a:extLst>
                    <a:ext uri="{9D8B030D-6E8A-4147-A177-3AD203B41FA5}">
                      <a16:colId xmlns:a16="http://schemas.microsoft.com/office/drawing/2014/main" xmlns="" val="2674152438"/>
                    </a:ext>
                  </a:extLst>
                </a:gridCol>
              </a:tblGrid>
              <a:tr h="613613">
                <a:tc>
                  <a:txBody>
                    <a:bodyPr/>
                    <a:lstStyle/>
                    <a:p>
                      <a:pPr algn="ctr"/>
                      <a:r>
                        <a:rPr lang="en-US" sz="1600" dirty="0" smtClean="0"/>
                        <a:t>NT Ref. No  </a:t>
                      </a:r>
                      <a:endParaRPr lang="en-ZA" sz="1600" dirty="0"/>
                    </a:p>
                  </a:txBody>
                  <a:tcPr marT="54864" marB="54864"/>
                </a:tc>
                <a:tc>
                  <a:txBody>
                    <a:bodyPr/>
                    <a:lstStyle/>
                    <a:p>
                      <a:pPr algn="ctr"/>
                      <a:r>
                        <a:rPr lang="en-US" sz="1600" dirty="0" smtClean="0"/>
                        <a:t>Project Description</a:t>
                      </a:r>
                      <a:r>
                        <a:rPr lang="en-US" sz="1600" baseline="0" dirty="0" smtClean="0"/>
                        <a:t>  </a:t>
                      </a:r>
                      <a:endParaRPr lang="en-ZA" sz="1600" dirty="0"/>
                    </a:p>
                  </a:txBody>
                  <a:tcPr marT="54864" marB="54864"/>
                </a:tc>
                <a:tc>
                  <a:txBody>
                    <a:bodyPr/>
                    <a:lstStyle/>
                    <a:p>
                      <a:pPr algn="ctr"/>
                      <a:r>
                        <a:rPr lang="en-US" sz="1600" dirty="0" smtClean="0"/>
                        <a:t>Reason for Deviation </a:t>
                      </a:r>
                      <a:endParaRPr lang="en-ZA" sz="1600" dirty="0"/>
                    </a:p>
                  </a:txBody>
                  <a:tcPr marT="54864" marB="54864"/>
                </a:tc>
                <a:tc>
                  <a:txBody>
                    <a:bodyPr/>
                    <a:lstStyle/>
                    <a:p>
                      <a:pPr algn="l"/>
                      <a:r>
                        <a:rPr lang="en-US" sz="1600" dirty="0" smtClean="0"/>
                        <a:t>NT Response </a:t>
                      </a:r>
                      <a:endParaRPr lang="en-ZA" sz="1600" dirty="0"/>
                    </a:p>
                  </a:txBody>
                  <a:tcPr marT="54864" marB="54864"/>
                </a:tc>
                <a:extLst>
                  <a:ext uri="{0D108BD9-81ED-4DB2-BD59-A6C34878D82A}">
                    <a16:rowId xmlns:a16="http://schemas.microsoft.com/office/drawing/2014/main" xmlns="" val="3916778594"/>
                  </a:ext>
                </a:extLst>
              </a:tr>
              <a:tr h="2389863">
                <a:tc>
                  <a:txBody>
                    <a:bodyPr/>
                    <a:lstStyle/>
                    <a:p>
                      <a:pPr algn="ctr"/>
                      <a:r>
                        <a:rPr lang="en-US" sz="1600" dirty="0" smtClean="0"/>
                        <a:t>30</a:t>
                      </a:r>
                      <a:endParaRPr lang="en-ZA" sz="1600" dirty="0"/>
                    </a:p>
                  </a:txBody>
                  <a:tcPr marT="54864" marB="548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Modification of a contract with </a:t>
                      </a:r>
                      <a:r>
                        <a:rPr lang="en-US" sz="1600" b="0" i="0" u="none" strike="noStrike" kern="1200" baseline="0" dirty="0" smtClean="0">
                          <a:solidFill>
                            <a:schemeClr val="dk1"/>
                          </a:solidFill>
                          <a:latin typeface="+mn-lt"/>
                          <a:ea typeface="+mn-ea"/>
                          <a:cs typeface="+mn-cs"/>
                        </a:rPr>
                        <a:t>Tlakula Occupational Health Services (Pty) Ltd to continue providing the </a:t>
                      </a:r>
                    </a:p>
                    <a:p>
                      <a:r>
                        <a:rPr lang="en-US" sz="1600" dirty="0" smtClean="0"/>
                        <a:t>Occupational Health</a:t>
                      </a:r>
                      <a:r>
                        <a:rPr lang="en-US" sz="1600" baseline="0" dirty="0" smtClean="0"/>
                        <a:t> and Professional Services </a:t>
                      </a:r>
                    </a:p>
                    <a:p>
                      <a:r>
                        <a:rPr lang="en-US" sz="1600" baseline="0" dirty="0" smtClean="0"/>
                        <a:t>Original Con Value: R3m </a:t>
                      </a:r>
                      <a:endParaRPr lang="en-ZA" sz="1600" dirty="0" smtClean="0"/>
                    </a:p>
                    <a:p>
                      <a:r>
                        <a:rPr lang="en-US" sz="1600" b="0" i="0" u="none" strike="noStrike" kern="1200" baseline="0" dirty="0" smtClean="0">
                          <a:solidFill>
                            <a:schemeClr val="dk1"/>
                          </a:solidFill>
                          <a:latin typeface="+mn-lt"/>
                          <a:ea typeface="+mn-ea"/>
                          <a:cs typeface="+mn-cs"/>
                        </a:rPr>
                        <a:t>Expansion by R1.8m</a:t>
                      </a:r>
                    </a:p>
                  </a:txBody>
                  <a:tcPr marT="54864" marB="54864"/>
                </a:tc>
                <a:tc>
                  <a:txBody>
                    <a:bodyPr/>
                    <a:lstStyle/>
                    <a:p>
                      <a:r>
                        <a:rPr lang="en-US" sz="1600" b="0" i="0" u="none" strike="noStrike" kern="1200" baseline="0" dirty="0" smtClean="0">
                          <a:solidFill>
                            <a:schemeClr val="dk1"/>
                          </a:solidFill>
                          <a:latin typeface="+mn-lt"/>
                          <a:ea typeface="+mn-ea"/>
                          <a:cs typeface="+mn-cs"/>
                        </a:rPr>
                        <a:t>To maintain business continuity </a:t>
                      </a:r>
                      <a:endParaRPr lang="en-ZA" sz="1600" b="0" i="0" u="none" strike="noStrike" kern="1200" baseline="0" dirty="0" smtClean="0">
                        <a:solidFill>
                          <a:schemeClr val="dk1"/>
                        </a:solidFill>
                        <a:latin typeface="+mn-lt"/>
                        <a:ea typeface="+mn-ea"/>
                        <a:cs typeface="+mn-cs"/>
                      </a:endParaRPr>
                    </a:p>
                    <a:p>
                      <a:pPr algn="just"/>
                      <a:endParaRPr lang="en-ZA" sz="1600" dirty="0"/>
                    </a:p>
                  </a:txBody>
                  <a:tcPr marT="54864" marB="54864"/>
                </a:tc>
                <a:tc>
                  <a:txBody>
                    <a:bodyPr/>
                    <a:lstStyle/>
                    <a:p>
                      <a:pPr algn="just"/>
                      <a:r>
                        <a:rPr lang="en-US" sz="1600" b="0" i="0" u="none" strike="noStrike" kern="1200" baseline="0" dirty="0" smtClean="0">
                          <a:solidFill>
                            <a:schemeClr val="dk1"/>
                          </a:solidFill>
                          <a:latin typeface="+mn-lt"/>
                          <a:ea typeface="+mn-ea"/>
                          <a:cs typeface="+mn-cs"/>
                        </a:rPr>
                        <a:t>Not Supported </a:t>
                      </a:r>
                      <a:endParaRPr lang="en-ZA" sz="1600" dirty="0"/>
                    </a:p>
                  </a:txBody>
                  <a:tcPr marT="54864" marB="54864"/>
                </a:tc>
                <a:extLst>
                  <a:ext uri="{0D108BD9-81ED-4DB2-BD59-A6C34878D82A}">
                    <a16:rowId xmlns:a16="http://schemas.microsoft.com/office/drawing/2014/main" xmlns="" val="4165699729"/>
                  </a:ext>
                </a:extLst>
              </a:tr>
              <a:tr h="1711658">
                <a:tc gridSpan="2">
                  <a:txBody>
                    <a:bodyPr/>
                    <a:lstStyle/>
                    <a:p>
                      <a:pPr algn="l"/>
                      <a:r>
                        <a:rPr lang="en-US" sz="1600" b="1" dirty="0" smtClean="0"/>
                        <a:t>NT </a:t>
                      </a:r>
                      <a:r>
                        <a:rPr lang="en-US" sz="1600" b="1" kern="1200" dirty="0" smtClean="0">
                          <a:solidFill>
                            <a:schemeClr val="dk1"/>
                          </a:solidFill>
                          <a:latin typeface="+mn-lt"/>
                          <a:ea typeface="+mn-ea"/>
                          <a:cs typeface="+mn-cs"/>
                        </a:rPr>
                        <a:t>Recommendation</a:t>
                      </a:r>
                      <a:r>
                        <a:rPr lang="en-US" sz="1600" dirty="0" smtClean="0"/>
                        <a:t>: That a new contract be established</a:t>
                      </a:r>
                      <a:r>
                        <a:rPr lang="en-US" sz="1600" baseline="0" dirty="0" smtClean="0"/>
                        <a:t> </a:t>
                      </a:r>
                      <a:endParaRPr lang="en-ZA" sz="1600" dirty="0"/>
                    </a:p>
                  </a:txBody>
                  <a:tcPr marT="54864" marB="54864"/>
                </a:tc>
                <a:tc hMerge="1">
                  <a:txBody>
                    <a:bodyPr/>
                    <a:lstStyle/>
                    <a:p>
                      <a:endParaRPr lang="en-ZA"/>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smtClean="0"/>
                        <a:t>Eskom’s Action:</a:t>
                      </a:r>
                      <a:r>
                        <a:rPr lang="en-US" sz="1600" b="1" baseline="0" dirty="0" smtClean="0"/>
                        <a:t> </a:t>
                      </a:r>
                      <a:r>
                        <a:rPr lang="en-US" sz="1600" b="0" dirty="0" smtClean="0"/>
                        <a:t>The contract expired in December 2019. Employees are being </a:t>
                      </a:r>
                      <a:r>
                        <a:rPr lang="en-US" sz="1600" b="0" baseline="0" dirty="0" smtClean="0"/>
                        <a:t>serviced by using internal occupational health resources at MWP and Generation Sites  </a:t>
                      </a:r>
                      <a:endParaRPr lang="en-ZA" sz="1600" b="0" dirty="0" smtClean="0"/>
                    </a:p>
                  </a:txBody>
                  <a:tcPr marT="54864" marB="54864"/>
                </a:tc>
                <a:tc hMerge="1">
                  <a:txBody>
                    <a:bodyPr/>
                    <a:lstStyle/>
                    <a:p>
                      <a:endParaRPr lang="en-ZA"/>
                    </a:p>
                  </a:txBody>
                  <a:tcPr/>
                </a:tc>
                <a:extLst>
                  <a:ext uri="{0D108BD9-81ED-4DB2-BD59-A6C34878D82A}">
                    <a16:rowId xmlns:a16="http://schemas.microsoft.com/office/drawing/2014/main" xmlns="" val="1241937387"/>
                  </a:ext>
                </a:extLst>
              </a:tr>
            </a:tbl>
          </a:graphicData>
        </a:graphic>
      </p:graphicFrame>
    </p:spTree>
    <p:extLst>
      <p:ext uri="{BB962C8B-B14F-4D97-AF65-F5344CB8AC3E}">
        <p14:creationId xmlns:p14="http://schemas.microsoft.com/office/powerpoint/2010/main" xmlns="" val="3448591524"/>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ZA"/>
          </a:p>
        </p:txBody>
      </p:sp>
      <p:sp>
        <p:nvSpPr>
          <p:cNvPr id="3" name="Slide Number Placeholder 2"/>
          <p:cNvSpPr>
            <a:spLocks noGrp="1"/>
          </p:cNvSpPr>
          <p:nvPr>
            <p:ph type="sldNum" sz="quarter" idx="12"/>
          </p:nvPr>
        </p:nvSpPr>
        <p:spPr/>
        <p:txBody>
          <a:bodyPr/>
          <a:lstStyle/>
          <a:p>
            <a:pPr>
              <a:defRPr/>
            </a:pPr>
            <a:fld id="{73992918-F409-418F-A619-C78237A33B44}" type="slidenum">
              <a:rPr lang="en-ZA" smtClean="0"/>
              <a:pPr>
                <a:defRPr/>
              </a:pPr>
              <a:t>25</a:t>
            </a:fld>
            <a:endParaRPr lang="en-ZA"/>
          </a:p>
        </p:txBody>
      </p:sp>
      <p:sp>
        <p:nvSpPr>
          <p:cNvPr id="4" name="Rectangle 3"/>
          <p:cNvSpPr/>
          <p:nvPr/>
        </p:nvSpPr>
        <p:spPr>
          <a:xfrm>
            <a:off x="290947" y="251752"/>
            <a:ext cx="6916188" cy="461665"/>
          </a:xfrm>
          <a:prstGeom prst="rect">
            <a:avLst/>
          </a:prstGeom>
        </p:spPr>
        <p:txBody>
          <a:bodyPr wrap="square">
            <a:spAutoFit/>
          </a:bodyPr>
          <a:lstStyle/>
          <a:p>
            <a:r>
              <a:rPr lang="en-US" altLang="en-US" sz="2400" b="1" dirty="0" smtClean="0">
                <a:solidFill>
                  <a:schemeClr val="bg1"/>
                </a:solidFill>
              </a:rPr>
              <a:t>Deviations Not Approved - Quarter 2 </a:t>
            </a:r>
            <a:endParaRPr lang="en-ZA" sz="2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365181231"/>
              </p:ext>
            </p:extLst>
          </p:nvPr>
        </p:nvGraphicFramePr>
        <p:xfrm>
          <a:off x="199508" y="1162137"/>
          <a:ext cx="8819803" cy="4053500"/>
        </p:xfrm>
        <a:graphic>
          <a:graphicData uri="http://schemas.openxmlformats.org/drawingml/2006/table">
            <a:tbl>
              <a:tblPr firstRow="1" bandRow="1">
                <a:tableStyleId>{5C22544A-7EE6-4342-B048-85BDC9FD1C3A}</a:tableStyleId>
              </a:tblPr>
              <a:tblGrid>
                <a:gridCol w="941675">
                  <a:extLst>
                    <a:ext uri="{9D8B030D-6E8A-4147-A177-3AD203B41FA5}">
                      <a16:colId xmlns:a16="http://schemas.microsoft.com/office/drawing/2014/main" xmlns="" val="3269678131"/>
                    </a:ext>
                  </a:extLst>
                </a:gridCol>
                <a:gridCol w="2900699">
                  <a:extLst>
                    <a:ext uri="{9D8B030D-6E8A-4147-A177-3AD203B41FA5}">
                      <a16:colId xmlns:a16="http://schemas.microsoft.com/office/drawing/2014/main" xmlns="" val="1068525739"/>
                    </a:ext>
                  </a:extLst>
                </a:gridCol>
                <a:gridCol w="2525174">
                  <a:extLst>
                    <a:ext uri="{9D8B030D-6E8A-4147-A177-3AD203B41FA5}">
                      <a16:colId xmlns:a16="http://schemas.microsoft.com/office/drawing/2014/main" xmlns="" val="3461270865"/>
                    </a:ext>
                  </a:extLst>
                </a:gridCol>
                <a:gridCol w="1219755">
                  <a:extLst>
                    <a:ext uri="{9D8B030D-6E8A-4147-A177-3AD203B41FA5}">
                      <a16:colId xmlns:a16="http://schemas.microsoft.com/office/drawing/2014/main" xmlns="" val="2674152438"/>
                    </a:ext>
                  </a:extLst>
                </a:gridCol>
                <a:gridCol w="1232500">
                  <a:extLst>
                    <a:ext uri="{9D8B030D-6E8A-4147-A177-3AD203B41FA5}">
                      <a16:colId xmlns:a16="http://schemas.microsoft.com/office/drawing/2014/main" xmlns="" val="1673600760"/>
                    </a:ext>
                  </a:extLst>
                </a:gridCol>
              </a:tblGrid>
              <a:tr h="694944">
                <a:tc>
                  <a:txBody>
                    <a:bodyPr/>
                    <a:lstStyle/>
                    <a:p>
                      <a:pPr algn="ctr"/>
                      <a:r>
                        <a:rPr lang="en-US" sz="1600" dirty="0" smtClean="0"/>
                        <a:t>NT Ref. No  </a:t>
                      </a:r>
                      <a:endParaRPr lang="en-ZA" sz="1600" dirty="0"/>
                    </a:p>
                  </a:txBody>
                  <a:tcPr marT="54864" marB="54864"/>
                </a:tc>
                <a:tc>
                  <a:txBody>
                    <a:bodyPr/>
                    <a:lstStyle/>
                    <a:p>
                      <a:pPr algn="ctr"/>
                      <a:r>
                        <a:rPr lang="en-US" sz="1600" dirty="0" smtClean="0"/>
                        <a:t>Project Description</a:t>
                      </a:r>
                      <a:r>
                        <a:rPr lang="en-US" sz="1600" baseline="0" dirty="0" smtClean="0"/>
                        <a:t>  </a:t>
                      </a:r>
                      <a:endParaRPr lang="en-ZA" sz="1600" dirty="0"/>
                    </a:p>
                  </a:txBody>
                  <a:tcPr marT="54864" marB="54864"/>
                </a:tc>
                <a:tc>
                  <a:txBody>
                    <a:bodyPr/>
                    <a:lstStyle/>
                    <a:p>
                      <a:pPr algn="ctr"/>
                      <a:r>
                        <a:rPr lang="en-US" sz="1600" dirty="0" smtClean="0"/>
                        <a:t>Reason for Deviation </a:t>
                      </a:r>
                      <a:endParaRPr lang="en-ZA" sz="1600" dirty="0"/>
                    </a:p>
                  </a:txBody>
                  <a:tcPr marT="54864" marB="54864"/>
                </a:tc>
                <a:tc gridSpan="2">
                  <a:txBody>
                    <a:bodyPr/>
                    <a:lstStyle/>
                    <a:p>
                      <a:pPr algn="l"/>
                      <a:r>
                        <a:rPr lang="en-US" sz="1600" dirty="0" smtClean="0"/>
                        <a:t>NT Response </a:t>
                      </a:r>
                      <a:endParaRPr lang="en-ZA" sz="1600" dirty="0"/>
                    </a:p>
                  </a:txBody>
                  <a:tcPr marT="54864" marB="54864"/>
                </a:tc>
                <a:tc hMerge="1">
                  <a:txBody>
                    <a:bodyPr/>
                    <a:lstStyle/>
                    <a:p>
                      <a:pPr algn="ctr"/>
                      <a:endParaRPr lang="en-ZA" sz="1600" dirty="0"/>
                    </a:p>
                  </a:txBody>
                  <a:tcPr/>
                </a:tc>
                <a:extLst>
                  <a:ext uri="{0D108BD9-81ED-4DB2-BD59-A6C34878D82A}">
                    <a16:rowId xmlns:a16="http://schemas.microsoft.com/office/drawing/2014/main" xmlns="" val="3916778594"/>
                  </a:ext>
                </a:extLst>
              </a:tr>
              <a:tr h="518092">
                <a:tc>
                  <a:txBody>
                    <a:bodyPr/>
                    <a:lstStyle/>
                    <a:p>
                      <a:pPr algn="ctr"/>
                      <a:r>
                        <a:rPr lang="en-US" sz="1600" dirty="0" smtClean="0"/>
                        <a:t>None</a:t>
                      </a:r>
                      <a:endParaRPr lang="en-ZA" sz="1600" dirty="0"/>
                    </a:p>
                  </a:txBody>
                  <a:tcPr marT="54864" marB="54864"/>
                </a:tc>
                <a:tc>
                  <a:txBody>
                    <a:bodyPr/>
                    <a:lstStyle/>
                    <a:p>
                      <a:pPr algn="just"/>
                      <a:r>
                        <a:rPr lang="en-ZA" sz="1600" b="0" i="0" u="none" strike="noStrike" kern="1200" baseline="0" dirty="0" smtClean="0">
                          <a:solidFill>
                            <a:schemeClr val="dk1"/>
                          </a:solidFill>
                          <a:latin typeface="+mn-lt"/>
                          <a:ea typeface="+mn-ea"/>
                          <a:cs typeface="+mn-cs"/>
                        </a:rPr>
                        <a:t>None </a:t>
                      </a:r>
                      <a:endParaRPr lang="en-ZA" sz="1600" dirty="0"/>
                    </a:p>
                  </a:txBody>
                  <a:tcPr marT="54864" marB="54864"/>
                </a:tc>
                <a:tc>
                  <a:txBody>
                    <a:bodyPr/>
                    <a:lstStyle/>
                    <a:p>
                      <a:r>
                        <a:rPr lang="en-US" sz="1600" b="0" i="0" u="none" strike="noStrike" kern="1200" baseline="0" dirty="0" smtClean="0">
                          <a:solidFill>
                            <a:schemeClr val="dk1"/>
                          </a:solidFill>
                          <a:latin typeface="+mn-lt"/>
                          <a:ea typeface="+mn-ea"/>
                          <a:cs typeface="+mn-cs"/>
                        </a:rPr>
                        <a:t>None </a:t>
                      </a:r>
                      <a:endParaRPr lang="en-ZA" sz="1600" dirty="0"/>
                    </a:p>
                  </a:txBody>
                  <a:tcPr marT="54864" marB="54864"/>
                </a:tc>
                <a:tc gridSpan="2">
                  <a:txBody>
                    <a:bodyPr/>
                    <a:lstStyle/>
                    <a:p>
                      <a:pPr algn="just"/>
                      <a:r>
                        <a:rPr lang="en-US" sz="1600" b="0" i="0" u="none" strike="noStrike" kern="1200" baseline="0" dirty="0" smtClean="0">
                          <a:solidFill>
                            <a:schemeClr val="dk1"/>
                          </a:solidFill>
                          <a:latin typeface="+mn-lt"/>
                          <a:ea typeface="+mn-ea"/>
                          <a:cs typeface="+mn-cs"/>
                        </a:rPr>
                        <a:t>None </a:t>
                      </a:r>
                      <a:endParaRPr lang="en-ZA" sz="1600" dirty="0"/>
                    </a:p>
                  </a:txBody>
                  <a:tcPr marT="54864" marB="54864"/>
                </a:tc>
                <a:tc hMerge="1">
                  <a:txBody>
                    <a:bodyPr/>
                    <a:lstStyle/>
                    <a:p>
                      <a:pPr algn="just"/>
                      <a:endParaRPr lang="en-ZA" dirty="0"/>
                    </a:p>
                  </a:txBody>
                  <a:tcPr/>
                </a:tc>
                <a:extLst>
                  <a:ext uri="{0D108BD9-81ED-4DB2-BD59-A6C34878D82A}">
                    <a16:rowId xmlns:a16="http://schemas.microsoft.com/office/drawing/2014/main" xmlns="" val="4165699729"/>
                  </a:ext>
                </a:extLst>
              </a:tr>
              <a:tr h="768096">
                <a:tc gridSpan="2">
                  <a:txBody>
                    <a:bodyPr/>
                    <a:lstStyle/>
                    <a:p>
                      <a:pPr algn="l"/>
                      <a:r>
                        <a:rPr lang="en-US" sz="1600" b="1" dirty="0" smtClean="0"/>
                        <a:t>NT </a:t>
                      </a:r>
                      <a:r>
                        <a:rPr lang="en-US" sz="1600" b="1" kern="1200" dirty="0" smtClean="0">
                          <a:solidFill>
                            <a:schemeClr val="dk1"/>
                          </a:solidFill>
                          <a:latin typeface="+mn-lt"/>
                          <a:ea typeface="+mn-ea"/>
                          <a:cs typeface="+mn-cs"/>
                        </a:rPr>
                        <a:t>Recommendation</a:t>
                      </a:r>
                      <a:r>
                        <a:rPr lang="en-US" sz="1600" dirty="0" smtClean="0"/>
                        <a:t>: </a:t>
                      </a:r>
                      <a:endParaRPr lang="en-ZA" sz="1600" dirty="0"/>
                    </a:p>
                  </a:txBody>
                  <a:tcPr marT="54864" marB="54864"/>
                </a:tc>
                <a:tc hMerge="1">
                  <a:txBody>
                    <a:bodyPr/>
                    <a:lstStyle/>
                    <a:p>
                      <a:endParaRPr lang="en-ZA"/>
                    </a:p>
                  </a:txBody>
                  <a:tcPr/>
                </a:tc>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smtClean="0"/>
                        <a:t>Eskom’s Action: </a:t>
                      </a:r>
                      <a:endParaRPr lang="en-ZA" sz="1600" b="1" dirty="0" smtClean="0"/>
                    </a:p>
                    <a:p>
                      <a:pPr algn="just"/>
                      <a:endParaRPr lang="en-ZA" sz="1600" dirty="0"/>
                    </a:p>
                  </a:txBody>
                  <a:tcPr marT="54864" marB="54864"/>
                </a:tc>
                <a:tc hMerge="1">
                  <a:txBody>
                    <a:bodyPr/>
                    <a:lstStyle/>
                    <a:p>
                      <a:endParaRPr lang="en-ZA"/>
                    </a:p>
                  </a:txBody>
                  <a:tcPr/>
                </a:tc>
                <a:tc hMerge="1">
                  <a:txBody>
                    <a:bodyPr/>
                    <a:lstStyle/>
                    <a:p>
                      <a:pPr algn="just"/>
                      <a:endParaRPr lang="en-ZA" dirty="0"/>
                    </a:p>
                  </a:txBody>
                  <a:tcPr/>
                </a:tc>
                <a:extLst>
                  <a:ext uri="{0D108BD9-81ED-4DB2-BD59-A6C34878D82A}">
                    <a16:rowId xmlns:a16="http://schemas.microsoft.com/office/drawing/2014/main" xmlns="" val="1241937387"/>
                  </a:ext>
                </a:extLst>
              </a:tr>
              <a:tr h="518092">
                <a:tc>
                  <a:txBody>
                    <a:bodyPr/>
                    <a:lstStyle/>
                    <a:p>
                      <a:pPr algn="ctr"/>
                      <a:endParaRPr lang="en-ZA" sz="1600" dirty="0"/>
                    </a:p>
                  </a:txBody>
                  <a:tcPr marT="54864" marB="54864"/>
                </a:tc>
                <a:tc>
                  <a:txBody>
                    <a:bodyPr/>
                    <a:lstStyle/>
                    <a:p>
                      <a:endParaRPr lang="en-ZA" sz="1600" dirty="0"/>
                    </a:p>
                  </a:txBody>
                  <a:tcPr marT="54864" marB="54864"/>
                </a:tc>
                <a:tc>
                  <a:txBody>
                    <a:bodyPr/>
                    <a:lstStyle/>
                    <a:p>
                      <a:pPr algn="just"/>
                      <a:endParaRPr lang="en-ZA" sz="1600" dirty="0"/>
                    </a:p>
                  </a:txBody>
                  <a:tcPr marT="54864" marB="54864"/>
                </a:tc>
                <a:tc>
                  <a:txBody>
                    <a:bodyPr/>
                    <a:lstStyle/>
                    <a:p>
                      <a:endParaRPr lang="en-ZA" sz="1600" dirty="0"/>
                    </a:p>
                  </a:txBody>
                  <a:tcPr marT="54864" marB="54864"/>
                </a:tc>
                <a:tc>
                  <a:txBody>
                    <a:bodyPr/>
                    <a:lstStyle/>
                    <a:p>
                      <a:pPr algn="just"/>
                      <a:endParaRPr lang="en-ZA" sz="1600" dirty="0"/>
                    </a:p>
                  </a:txBody>
                  <a:tcPr marT="54864" marB="54864"/>
                </a:tc>
                <a:extLst>
                  <a:ext uri="{0D108BD9-81ED-4DB2-BD59-A6C34878D82A}">
                    <a16:rowId xmlns:a16="http://schemas.microsoft.com/office/drawing/2014/main" xmlns="" val="1277396306"/>
                  </a:ext>
                </a:extLst>
              </a:tr>
              <a:tr h="518092">
                <a:tc>
                  <a:txBody>
                    <a:bodyPr/>
                    <a:lstStyle/>
                    <a:p>
                      <a:pPr algn="ctr"/>
                      <a:endParaRPr lang="en-ZA" sz="1600" dirty="0"/>
                    </a:p>
                  </a:txBody>
                  <a:tcPr marT="54864" marB="54864"/>
                </a:tc>
                <a:tc>
                  <a:txBody>
                    <a:bodyPr/>
                    <a:lstStyle/>
                    <a:p>
                      <a:endParaRPr lang="en-ZA" sz="1600"/>
                    </a:p>
                  </a:txBody>
                  <a:tcPr marT="54864" marB="54864"/>
                </a:tc>
                <a:tc>
                  <a:txBody>
                    <a:bodyPr/>
                    <a:lstStyle/>
                    <a:p>
                      <a:pPr algn="just"/>
                      <a:endParaRPr lang="en-ZA" sz="1600"/>
                    </a:p>
                  </a:txBody>
                  <a:tcPr marT="54864" marB="54864"/>
                </a:tc>
                <a:tc>
                  <a:txBody>
                    <a:bodyPr/>
                    <a:lstStyle/>
                    <a:p>
                      <a:endParaRPr lang="en-ZA" sz="1600"/>
                    </a:p>
                  </a:txBody>
                  <a:tcPr marT="54864" marB="54864"/>
                </a:tc>
                <a:tc>
                  <a:txBody>
                    <a:bodyPr/>
                    <a:lstStyle/>
                    <a:p>
                      <a:pPr algn="just"/>
                      <a:endParaRPr lang="en-ZA" sz="1600" dirty="0"/>
                    </a:p>
                  </a:txBody>
                  <a:tcPr marT="54864" marB="54864"/>
                </a:tc>
                <a:extLst>
                  <a:ext uri="{0D108BD9-81ED-4DB2-BD59-A6C34878D82A}">
                    <a16:rowId xmlns:a16="http://schemas.microsoft.com/office/drawing/2014/main" xmlns="" val="2189391850"/>
                  </a:ext>
                </a:extLst>
              </a:tr>
              <a:tr h="518092">
                <a:tc>
                  <a:txBody>
                    <a:bodyPr/>
                    <a:lstStyle/>
                    <a:p>
                      <a:pPr algn="ctr"/>
                      <a:endParaRPr lang="en-ZA" sz="1600" dirty="0"/>
                    </a:p>
                  </a:txBody>
                  <a:tcPr marT="54864" marB="54864"/>
                </a:tc>
                <a:tc>
                  <a:txBody>
                    <a:bodyPr/>
                    <a:lstStyle/>
                    <a:p>
                      <a:endParaRPr lang="en-ZA" sz="1600"/>
                    </a:p>
                  </a:txBody>
                  <a:tcPr marT="54864" marB="54864"/>
                </a:tc>
                <a:tc>
                  <a:txBody>
                    <a:bodyPr/>
                    <a:lstStyle/>
                    <a:p>
                      <a:pPr algn="just"/>
                      <a:endParaRPr lang="en-ZA" sz="1600"/>
                    </a:p>
                  </a:txBody>
                  <a:tcPr marT="54864" marB="54864"/>
                </a:tc>
                <a:tc>
                  <a:txBody>
                    <a:bodyPr/>
                    <a:lstStyle/>
                    <a:p>
                      <a:endParaRPr lang="en-ZA" sz="1600"/>
                    </a:p>
                  </a:txBody>
                  <a:tcPr marT="54864" marB="54864"/>
                </a:tc>
                <a:tc>
                  <a:txBody>
                    <a:bodyPr/>
                    <a:lstStyle/>
                    <a:p>
                      <a:pPr algn="just"/>
                      <a:endParaRPr lang="en-ZA" sz="1600" dirty="0"/>
                    </a:p>
                  </a:txBody>
                  <a:tcPr marT="54864" marB="54864"/>
                </a:tc>
                <a:extLst>
                  <a:ext uri="{0D108BD9-81ED-4DB2-BD59-A6C34878D82A}">
                    <a16:rowId xmlns:a16="http://schemas.microsoft.com/office/drawing/2014/main" xmlns="" val="2080512614"/>
                  </a:ext>
                </a:extLst>
              </a:tr>
              <a:tr h="518092">
                <a:tc>
                  <a:txBody>
                    <a:bodyPr/>
                    <a:lstStyle/>
                    <a:p>
                      <a:pPr algn="ctr"/>
                      <a:endParaRPr lang="en-ZA" sz="1600" dirty="0"/>
                    </a:p>
                  </a:txBody>
                  <a:tcPr marT="54864" marB="54864"/>
                </a:tc>
                <a:tc>
                  <a:txBody>
                    <a:bodyPr/>
                    <a:lstStyle/>
                    <a:p>
                      <a:endParaRPr lang="en-ZA" sz="1600"/>
                    </a:p>
                  </a:txBody>
                  <a:tcPr marT="54864" marB="54864"/>
                </a:tc>
                <a:tc>
                  <a:txBody>
                    <a:bodyPr/>
                    <a:lstStyle/>
                    <a:p>
                      <a:pPr algn="just"/>
                      <a:endParaRPr lang="en-ZA" sz="1600"/>
                    </a:p>
                  </a:txBody>
                  <a:tcPr marT="54864" marB="54864"/>
                </a:tc>
                <a:tc>
                  <a:txBody>
                    <a:bodyPr/>
                    <a:lstStyle/>
                    <a:p>
                      <a:endParaRPr lang="en-ZA" sz="1600"/>
                    </a:p>
                  </a:txBody>
                  <a:tcPr marT="54864" marB="54864"/>
                </a:tc>
                <a:tc>
                  <a:txBody>
                    <a:bodyPr/>
                    <a:lstStyle/>
                    <a:p>
                      <a:pPr algn="just"/>
                      <a:endParaRPr lang="en-ZA" sz="1600" dirty="0"/>
                    </a:p>
                  </a:txBody>
                  <a:tcPr marT="54864" marB="54864"/>
                </a:tc>
                <a:extLst>
                  <a:ext uri="{0D108BD9-81ED-4DB2-BD59-A6C34878D82A}">
                    <a16:rowId xmlns:a16="http://schemas.microsoft.com/office/drawing/2014/main" xmlns="" val="2995435681"/>
                  </a:ext>
                </a:extLst>
              </a:tr>
            </a:tbl>
          </a:graphicData>
        </a:graphic>
      </p:graphicFrame>
      <p:sp>
        <p:nvSpPr>
          <p:cNvPr id="7" name="TextBox 6"/>
          <p:cNvSpPr txBox="1"/>
          <p:nvPr/>
        </p:nvSpPr>
        <p:spPr>
          <a:xfrm>
            <a:off x="290948" y="5177167"/>
            <a:ext cx="8387541" cy="369332"/>
          </a:xfrm>
          <a:prstGeom prst="rect">
            <a:avLst/>
          </a:prstGeom>
          <a:noFill/>
        </p:spPr>
        <p:txBody>
          <a:bodyPr wrap="square" rtlCol="0">
            <a:spAutoFit/>
          </a:bodyPr>
          <a:lstStyle/>
          <a:p>
            <a:endParaRPr lang="en-ZA" dirty="0"/>
          </a:p>
        </p:txBody>
      </p:sp>
    </p:spTree>
    <p:extLst>
      <p:ext uri="{BB962C8B-B14F-4D97-AF65-F5344CB8AC3E}">
        <p14:creationId xmlns:p14="http://schemas.microsoft.com/office/powerpoint/2010/main" xmlns="" val="1796257797"/>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ZA"/>
          </a:p>
        </p:txBody>
      </p:sp>
      <p:sp>
        <p:nvSpPr>
          <p:cNvPr id="3" name="Slide Number Placeholder 2"/>
          <p:cNvSpPr>
            <a:spLocks noGrp="1"/>
          </p:cNvSpPr>
          <p:nvPr>
            <p:ph type="sldNum" sz="quarter" idx="12"/>
          </p:nvPr>
        </p:nvSpPr>
        <p:spPr/>
        <p:txBody>
          <a:bodyPr/>
          <a:lstStyle/>
          <a:p>
            <a:pPr>
              <a:defRPr/>
            </a:pPr>
            <a:fld id="{73992918-F409-418F-A619-C78237A33B44}" type="slidenum">
              <a:rPr lang="en-ZA" smtClean="0"/>
              <a:pPr>
                <a:defRPr/>
              </a:pPr>
              <a:t>26</a:t>
            </a:fld>
            <a:endParaRPr lang="en-ZA"/>
          </a:p>
        </p:txBody>
      </p:sp>
      <p:sp>
        <p:nvSpPr>
          <p:cNvPr id="4" name="Rectangle 3"/>
          <p:cNvSpPr/>
          <p:nvPr/>
        </p:nvSpPr>
        <p:spPr>
          <a:xfrm>
            <a:off x="290947" y="251752"/>
            <a:ext cx="6916188" cy="461665"/>
          </a:xfrm>
          <a:prstGeom prst="rect">
            <a:avLst/>
          </a:prstGeom>
        </p:spPr>
        <p:txBody>
          <a:bodyPr wrap="square">
            <a:spAutoFit/>
          </a:bodyPr>
          <a:lstStyle/>
          <a:p>
            <a:r>
              <a:rPr lang="en-US" altLang="en-US" sz="2400" b="1" dirty="0" smtClean="0">
                <a:solidFill>
                  <a:schemeClr val="bg1"/>
                </a:solidFill>
              </a:rPr>
              <a:t>Expansions Not Approved - Quarter 2 </a:t>
            </a:r>
            <a:endParaRPr lang="en-ZA" sz="2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4003073330"/>
              </p:ext>
            </p:extLst>
          </p:nvPr>
        </p:nvGraphicFramePr>
        <p:xfrm>
          <a:off x="199508" y="1162137"/>
          <a:ext cx="8819803" cy="4462272"/>
        </p:xfrm>
        <a:graphic>
          <a:graphicData uri="http://schemas.openxmlformats.org/drawingml/2006/table">
            <a:tbl>
              <a:tblPr firstRow="1" bandRow="1">
                <a:tableStyleId>{5C22544A-7EE6-4342-B048-85BDC9FD1C3A}</a:tableStyleId>
              </a:tblPr>
              <a:tblGrid>
                <a:gridCol w="941675">
                  <a:extLst>
                    <a:ext uri="{9D8B030D-6E8A-4147-A177-3AD203B41FA5}">
                      <a16:colId xmlns:a16="http://schemas.microsoft.com/office/drawing/2014/main" xmlns="" val="3269678131"/>
                    </a:ext>
                  </a:extLst>
                </a:gridCol>
                <a:gridCol w="2900699">
                  <a:extLst>
                    <a:ext uri="{9D8B030D-6E8A-4147-A177-3AD203B41FA5}">
                      <a16:colId xmlns:a16="http://schemas.microsoft.com/office/drawing/2014/main" xmlns="" val="1068525739"/>
                    </a:ext>
                  </a:extLst>
                </a:gridCol>
                <a:gridCol w="2525174">
                  <a:extLst>
                    <a:ext uri="{9D8B030D-6E8A-4147-A177-3AD203B41FA5}">
                      <a16:colId xmlns:a16="http://schemas.microsoft.com/office/drawing/2014/main" xmlns="" val="3461270865"/>
                    </a:ext>
                  </a:extLst>
                </a:gridCol>
                <a:gridCol w="2452255">
                  <a:extLst>
                    <a:ext uri="{9D8B030D-6E8A-4147-A177-3AD203B41FA5}">
                      <a16:colId xmlns:a16="http://schemas.microsoft.com/office/drawing/2014/main" xmlns="" val="2674152438"/>
                    </a:ext>
                  </a:extLst>
                </a:gridCol>
              </a:tblGrid>
              <a:tr h="694944">
                <a:tc>
                  <a:txBody>
                    <a:bodyPr/>
                    <a:lstStyle/>
                    <a:p>
                      <a:pPr algn="ctr"/>
                      <a:r>
                        <a:rPr lang="en-US" sz="1600" dirty="0" smtClean="0"/>
                        <a:t>NT Ref. No  </a:t>
                      </a:r>
                      <a:endParaRPr lang="en-ZA" sz="1600" dirty="0"/>
                    </a:p>
                  </a:txBody>
                  <a:tcPr marT="54864" marB="54864"/>
                </a:tc>
                <a:tc>
                  <a:txBody>
                    <a:bodyPr/>
                    <a:lstStyle/>
                    <a:p>
                      <a:pPr algn="ctr"/>
                      <a:r>
                        <a:rPr lang="en-US" sz="1600" dirty="0" smtClean="0"/>
                        <a:t>Project Description</a:t>
                      </a:r>
                      <a:r>
                        <a:rPr lang="en-US" sz="1600" baseline="0" dirty="0" smtClean="0"/>
                        <a:t>  </a:t>
                      </a:r>
                      <a:endParaRPr lang="en-ZA" sz="1600" dirty="0"/>
                    </a:p>
                  </a:txBody>
                  <a:tcPr marT="54864" marB="54864"/>
                </a:tc>
                <a:tc>
                  <a:txBody>
                    <a:bodyPr/>
                    <a:lstStyle/>
                    <a:p>
                      <a:pPr algn="ctr"/>
                      <a:r>
                        <a:rPr lang="en-US" sz="1600" dirty="0" smtClean="0"/>
                        <a:t>Reason for Deviation </a:t>
                      </a:r>
                      <a:endParaRPr lang="en-ZA" sz="1600" dirty="0"/>
                    </a:p>
                  </a:txBody>
                  <a:tcPr marT="54864" marB="54864"/>
                </a:tc>
                <a:tc>
                  <a:txBody>
                    <a:bodyPr/>
                    <a:lstStyle/>
                    <a:p>
                      <a:pPr algn="l"/>
                      <a:r>
                        <a:rPr lang="en-US" sz="1600" dirty="0" smtClean="0"/>
                        <a:t>NT Response </a:t>
                      </a:r>
                      <a:endParaRPr lang="en-ZA" sz="1600" dirty="0"/>
                    </a:p>
                  </a:txBody>
                  <a:tcPr marT="54864" marB="54864"/>
                </a:tc>
                <a:extLst>
                  <a:ext uri="{0D108BD9-81ED-4DB2-BD59-A6C34878D82A}">
                    <a16:rowId xmlns:a16="http://schemas.microsoft.com/office/drawing/2014/main" xmlns="" val="3916778594"/>
                  </a:ext>
                </a:extLst>
              </a:tr>
              <a:tr h="2670048">
                <a:tc>
                  <a:txBody>
                    <a:bodyPr/>
                    <a:lstStyle/>
                    <a:p>
                      <a:pPr algn="ctr"/>
                      <a:r>
                        <a:rPr lang="en-US" sz="1600" dirty="0" smtClean="0"/>
                        <a:t>17</a:t>
                      </a:r>
                      <a:endParaRPr lang="en-ZA" sz="1600" dirty="0"/>
                    </a:p>
                  </a:txBody>
                  <a:tcPr marT="54864" marB="54864"/>
                </a:tc>
                <a:tc>
                  <a:txBody>
                    <a:bodyPr/>
                    <a:lstStyle/>
                    <a:p>
                      <a:r>
                        <a:rPr lang="en-US" sz="1600" dirty="0" smtClean="0"/>
                        <a:t>Modification of a contract for the </a:t>
                      </a:r>
                      <a:r>
                        <a:rPr lang="en-US" sz="1600" b="0" i="0" u="none" strike="noStrike" kern="1200" baseline="0" dirty="0" smtClean="0">
                          <a:solidFill>
                            <a:schemeClr val="dk1"/>
                          </a:solidFill>
                          <a:latin typeface="+mn-lt"/>
                          <a:ea typeface="+mn-ea"/>
                          <a:cs typeface="+mn-cs"/>
                        </a:rPr>
                        <a:t>Construction of Majuba Rail Lines 1 and 2 at Majuba Power Station with SS4P Joint Venture</a:t>
                      </a:r>
                    </a:p>
                    <a:p>
                      <a:r>
                        <a:rPr lang="en-US" sz="1600" b="0" i="0" u="none" strike="noStrike" kern="1200" baseline="0" dirty="0" smtClean="0">
                          <a:solidFill>
                            <a:schemeClr val="dk1"/>
                          </a:solidFill>
                          <a:latin typeface="+mn-lt"/>
                          <a:ea typeface="+mn-ea"/>
                          <a:cs typeface="+mn-cs"/>
                        </a:rPr>
                        <a:t>	</a:t>
                      </a:r>
                    </a:p>
                    <a:p>
                      <a:r>
                        <a:rPr lang="en-US" sz="1600" baseline="0" dirty="0" smtClean="0"/>
                        <a:t>Original Con Value: R</a:t>
                      </a:r>
                      <a:r>
                        <a:rPr lang="en-ZA" sz="1600" b="0" i="0" u="none" strike="noStrike" kern="1200" baseline="0" dirty="0" smtClean="0">
                          <a:solidFill>
                            <a:schemeClr val="dk1"/>
                          </a:solidFill>
                          <a:latin typeface="+mn-lt"/>
                          <a:ea typeface="+mn-ea"/>
                          <a:cs typeface="+mn-cs"/>
                        </a:rPr>
                        <a:t>83,3</a:t>
                      </a:r>
                      <a:r>
                        <a:rPr lang="en-US" sz="1600" baseline="0" dirty="0" smtClean="0"/>
                        <a:t>m </a:t>
                      </a:r>
                      <a:endParaRPr lang="en-ZA" sz="1600" dirty="0" smtClean="0"/>
                    </a:p>
                    <a:p>
                      <a:r>
                        <a:rPr lang="en-US" sz="1600" b="0" i="0" u="none" strike="noStrike" kern="1200" baseline="0" dirty="0" smtClean="0">
                          <a:solidFill>
                            <a:schemeClr val="dk1"/>
                          </a:solidFill>
                          <a:latin typeface="+mn-lt"/>
                          <a:ea typeface="+mn-ea"/>
                          <a:cs typeface="+mn-cs"/>
                        </a:rPr>
                        <a:t>Expansion by R17,6m</a:t>
                      </a:r>
                    </a:p>
                  </a:txBody>
                  <a:tcPr marT="54864" marB="54864"/>
                </a:tc>
                <a:tc>
                  <a:txBody>
                    <a:bodyPr/>
                    <a:lstStyle/>
                    <a:p>
                      <a:r>
                        <a:rPr lang="en-ZA" sz="1600" b="0" i="0" u="none" strike="noStrike" kern="1200" baseline="0" dirty="0" smtClean="0">
                          <a:solidFill>
                            <a:schemeClr val="dk1"/>
                          </a:solidFill>
                          <a:latin typeface="+mn-lt"/>
                          <a:ea typeface="+mn-ea"/>
                          <a:cs typeface="+mn-cs"/>
                        </a:rPr>
                        <a:t>Deferment of outage	</a:t>
                      </a:r>
                    </a:p>
                    <a:p>
                      <a:pPr algn="just"/>
                      <a:endParaRPr lang="en-ZA" sz="1600" dirty="0"/>
                    </a:p>
                  </a:txBody>
                  <a:tcPr marT="54864" marB="54864"/>
                </a:tc>
                <a:tc>
                  <a:txBody>
                    <a:bodyPr/>
                    <a:lstStyle/>
                    <a:p>
                      <a:pPr algn="just"/>
                      <a:r>
                        <a:rPr lang="en-US" sz="1600" b="0" i="0" u="none" strike="noStrike" kern="1200" baseline="0" dirty="0" smtClean="0">
                          <a:solidFill>
                            <a:schemeClr val="dk1"/>
                          </a:solidFill>
                          <a:latin typeface="+mn-lt"/>
                          <a:ea typeface="+mn-ea"/>
                          <a:cs typeface="+mn-cs"/>
                        </a:rPr>
                        <a:t>Not Supported </a:t>
                      </a:r>
                      <a:endParaRPr lang="en-ZA" sz="1600" dirty="0"/>
                    </a:p>
                  </a:txBody>
                  <a:tcPr marT="54864" marB="54864"/>
                </a:tc>
                <a:extLst>
                  <a:ext uri="{0D108BD9-81ED-4DB2-BD59-A6C34878D82A}">
                    <a16:rowId xmlns:a16="http://schemas.microsoft.com/office/drawing/2014/main" xmlns="" val="4165699729"/>
                  </a:ext>
                </a:extLst>
              </a:tr>
              <a:tr h="1097280">
                <a:tc gridSpan="2">
                  <a:txBody>
                    <a:bodyPr/>
                    <a:lstStyle/>
                    <a:p>
                      <a:pPr algn="l"/>
                      <a:r>
                        <a:rPr lang="en-US" sz="1600" b="1" dirty="0" smtClean="0"/>
                        <a:t>NT </a:t>
                      </a:r>
                      <a:r>
                        <a:rPr lang="en-US" sz="1600" b="1" kern="1200" dirty="0" smtClean="0">
                          <a:solidFill>
                            <a:schemeClr val="dk1"/>
                          </a:solidFill>
                          <a:latin typeface="+mn-lt"/>
                          <a:ea typeface="+mn-ea"/>
                          <a:cs typeface="+mn-cs"/>
                        </a:rPr>
                        <a:t>Recommendation</a:t>
                      </a:r>
                      <a:r>
                        <a:rPr lang="en-US" sz="1600" dirty="0" smtClean="0"/>
                        <a:t>: That the market be tested</a:t>
                      </a:r>
                      <a:endParaRPr lang="en-ZA" sz="1600" dirty="0"/>
                    </a:p>
                  </a:txBody>
                  <a:tcPr marT="54864" marB="54864"/>
                </a:tc>
                <a:tc hMerge="1">
                  <a:txBody>
                    <a:bodyPr/>
                    <a:lstStyle/>
                    <a:p>
                      <a:endParaRPr lang="en-ZA"/>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smtClean="0"/>
                        <a:t>Eskom’s Action: </a:t>
                      </a:r>
                      <a:r>
                        <a:rPr lang="en-US" sz="1600" b="0" dirty="0" smtClean="0"/>
                        <a:t>An enquiry was issued to</a:t>
                      </a:r>
                      <a:r>
                        <a:rPr lang="en-US" sz="1600" b="0" baseline="0" dirty="0" smtClean="0"/>
                        <a:t> the market.</a:t>
                      </a:r>
                      <a:endParaRPr lang="en-ZA" sz="1600" b="0" dirty="0" smtClean="0"/>
                    </a:p>
                    <a:p>
                      <a:pPr algn="just"/>
                      <a:endParaRPr lang="en-ZA" sz="1600" dirty="0"/>
                    </a:p>
                  </a:txBody>
                  <a:tcPr marT="54864" marB="54864"/>
                </a:tc>
                <a:tc hMerge="1">
                  <a:txBody>
                    <a:bodyPr/>
                    <a:lstStyle/>
                    <a:p>
                      <a:endParaRPr lang="en-ZA"/>
                    </a:p>
                  </a:txBody>
                  <a:tcPr/>
                </a:tc>
                <a:extLst>
                  <a:ext uri="{0D108BD9-81ED-4DB2-BD59-A6C34878D82A}">
                    <a16:rowId xmlns:a16="http://schemas.microsoft.com/office/drawing/2014/main" xmlns="" val="1241937387"/>
                  </a:ext>
                </a:extLst>
              </a:tr>
            </a:tbl>
          </a:graphicData>
        </a:graphic>
      </p:graphicFrame>
    </p:spTree>
    <p:extLst>
      <p:ext uri="{BB962C8B-B14F-4D97-AF65-F5344CB8AC3E}">
        <p14:creationId xmlns:p14="http://schemas.microsoft.com/office/powerpoint/2010/main" xmlns="" val="3953682878"/>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ZA"/>
          </a:p>
        </p:txBody>
      </p:sp>
      <p:sp>
        <p:nvSpPr>
          <p:cNvPr id="3" name="Slide Number Placeholder 2"/>
          <p:cNvSpPr>
            <a:spLocks noGrp="1"/>
          </p:cNvSpPr>
          <p:nvPr>
            <p:ph type="sldNum" sz="quarter" idx="12"/>
          </p:nvPr>
        </p:nvSpPr>
        <p:spPr/>
        <p:txBody>
          <a:bodyPr/>
          <a:lstStyle/>
          <a:p>
            <a:pPr>
              <a:defRPr/>
            </a:pPr>
            <a:fld id="{73992918-F409-418F-A619-C78237A33B44}" type="slidenum">
              <a:rPr lang="en-ZA" smtClean="0"/>
              <a:pPr>
                <a:defRPr/>
              </a:pPr>
              <a:t>27</a:t>
            </a:fld>
            <a:endParaRPr lang="en-ZA"/>
          </a:p>
        </p:txBody>
      </p:sp>
      <p:sp>
        <p:nvSpPr>
          <p:cNvPr id="4" name="Rectangle 3"/>
          <p:cNvSpPr/>
          <p:nvPr/>
        </p:nvSpPr>
        <p:spPr>
          <a:xfrm>
            <a:off x="290947" y="251752"/>
            <a:ext cx="6916188" cy="461665"/>
          </a:xfrm>
          <a:prstGeom prst="rect">
            <a:avLst/>
          </a:prstGeom>
        </p:spPr>
        <p:txBody>
          <a:bodyPr wrap="square">
            <a:spAutoFit/>
          </a:bodyPr>
          <a:lstStyle/>
          <a:p>
            <a:r>
              <a:rPr lang="en-US" altLang="en-US" sz="2400" b="1" dirty="0" smtClean="0">
                <a:solidFill>
                  <a:schemeClr val="bg1"/>
                </a:solidFill>
              </a:rPr>
              <a:t>Expansions Not Approved - Quarter 2 </a:t>
            </a:r>
            <a:endParaRPr lang="en-ZA" sz="2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682817363"/>
              </p:ext>
            </p:extLst>
          </p:nvPr>
        </p:nvGraphicFramePr>
        <p:xfrm>
          <a:off x="166257" y="1060031"/>
          <a:ext cx="8726223" cy="5105273"/>
        </p:xfrm>
        <a:graphic>
          <a:graphicData uri="http://schemas.openxmlformats.org/drawingml/2006/table">
            <a:tbl>
              <a:tblPr firstRow="1" bandRow="1">
                <a:tableStyleId>{5C22544A-7EE6-4342-B048-85BDC9FD1C3A}</a:tableStyleId>
              </a:tblPr>
              <a:tblGrid>
                <a:gridCol w="931683">
                  <a:extLst>
                    <a:ext uri="{9D8B030D-6E8A-4147-A177-3AD203B41FA5}">
                      <a16:colId xmlns:a16="http://schemas.microsoft.com/office/drawing/2014/main" xmlns="" val="3269678131"/>
                    </a:ext>
                  </a:extLst>
                </a:gridCol>
                <a:gridCol w="3189715">
                  <a:extLst>
                    <a:ext uri="{9D8B030D-6E8A-4147-A177-3AD203B41FA5}">
                      <a16:colId xmlns:a16="http://schemas.microsoft.com/office/drawing/2014/main" xmlns="" val="1068525739"/>
                    </a:ext>
                  </a:extLst>
                </a:gridCol>
                <a:gridCol w="2178588">
                  <a:extLst>
                    <a:ext uri="{9D8B030D-6E8A-4147-A177-3AD203B41FA5}">
                      <a16:colId xmlns:a16="http://schemas.microsoft.com/office/drawing/2014/main" xmlns="" val="3461270865"/>
                    </a:ext>
                  </a:extLst>
                </a:gridCol>
                <a:gridCol w="2426237">
                  <a:extLst>
                    <a:ext uri="{9D8B030D-6E8A-4147-A177-3AD203B41FA5}">
                      <a16:colId xmlns:a16="http://schemas.microsoft.com/office/drawing/2014/main" xmlns="" val="2674152438"/>
                    </a:ext>
                  </a:extLst>
                </a:gridCol>
              </a:tblGrid>
              <a:tr h="694944">
                <a:tc>
                  <a:txBody>
                    <a:bodyPr/>
                    <a:lstStyle/>
                    <a:p>
                      <a:pPr algn="ctr"/>
                      <a:r>
                        <a:rPr lang="en-US" sz="1600" dirty="0" smtClean="0"/>
                        <a:t>NT Ref. No  </a:t>
                      </a:r>
                      <a:endParaRPr lang="en-ZA" sz="1600" dirty="0"/>
                    </a:p>
                  </a:txBody>
                  <a:tcPr marT="54864" marB="54864"/>
                </a:tc>
                <a:tc>
                  <a:txBody>
                    <a:bodyPr/>
                    <a:lstStyle/>
                    <a:p>
                      <a:pPr algn="ctr"/>
                      <a:r>
                        <a:rPr lang="en-US" sz="1600" dirty="0" smtClean="0"/>
                        <a:t>Project Description</a:t>
                      </a:r>
                      <a:r>
                        <a:rPr lang="en-US" sz="1600" baseline="0" dirty="0" smtClean="0"/>
                        <a:t>  </a:t>
                      </a:r>
                      <a:endParaRPr lang="en-ZA" sz="1600" dirty="0"/>
                    </a:p>
                  </a:txBody>
                  <a:tcPr marT="54864" marB="54864"/>
                </a:tc>
                <a:tc>
                  <a:txBody>
                    <a:bodyPr/>
                    <a:lstStyle/>
                    <a:p>
                      <a:pPr algn="ctr"/>
                      <a:r>
                        <a:rPr lang="en-US" sz="1600" dirty="0" smtClean="0"/>
                        <a:t>Reason for Deviation </a:t>
                      </a:r>
                      <a:endParaRPr lang="en-ZA" sz="1600" dirty="0"/>
                    </a:p>
                  </a:txBody>
                  <a:tcPr marT="54864" marB="54864"/>
                </a:tc>
                <a:tc>
                  <a:txBody>
                    <a:bodyPr/>
                    <a:lstStyle/>
                    <a:p>
                      <a:pPr algn="l"/>
                      <a:r>
                        <a:rPr lang="en-US" sz="1600" dirty="0" smtClean="0"/>
                        <a:t>NT Response </a:t>
                      </a:r>
                      <a:endParaRPr lang="en-ZA" sz="1600" dirty="0"/>
                    </a:p>
                  </a:txBody>
                  <a:tcPr marT="54864" marB="54864"/>
                </a:tc>
                <a:extLst>
                  <a:ext uri="{0D108BD9-81ED-4DB2-BD59-A6C34878D82A}">
                    <a16:rowId xmlns:a16="http://schemas.microsoft.com/office/drawing/2014/main" xmlns="" val="3916778594"/>
                  </a:ext>
                </a:extLst>
              </a:tr>
              <a:tr h="3328416">
                <a:tc>
                  <a:txBody>
                    <a:bodyPr/>
                    <a:lstStyle/>
                    <a:p>
                      <a:pPr algn="ctr"/>
                      <a:r>
                        <a:rPr lang="en-US" sz="1600" dirty="0" smtClean="0"/>
                        <a:t>22</a:t>
                      </a:r>
                      <a:endParaRPr lang="en-ZA" sz="1600" dirty="0"/>
                    </a:p>
                  </a:txBody>
                  <a:tcPr marT="54864" marB="54864"/>
                </a:tc>
                <a:tc>
                  <a:txBody>
                    <a:bodyPr/>
                    <a:lstStyle/>
                    <a:p>
                      <a:r>
                        <a:rPr lang="en-US" sz="1600" dirty="0" smtClean="0"/>
                        <a:t>Modification of a contract for the </a:t>
                      </a:r>
                      <a:r>
                        <a:rPr lang="en-US" sz="1600" b="0" i="0" u="none" strike="noStrike" kern="1200" baseline="0" dirty="0" smtClean="0">
                          <a:solidFill>
                            <a:schemeClr val="dk1"/>
                          </a:solidFill>
                          <a:latin typeface="+mn-lt"/>
                          <a:ea typeface="+mn-ea"/>
                          <a:cs typeface="+mn-cs"/>
                        </a:rPr>
                        <a:t>Provision of Physical Security Guarding Services for the Ankerlig Transmission Secondary Supply (ATKSS) Project Site, National Key Point – with </a:t>
                      </a:r>
                      <a:endParaRPr lang="en-ZA" sz="1600" b="0" i="0" u="none" strike="noStrike" kern="1200" baseline="0" dirty="0" smtClean="0">
                        <a:solidFill>
                          <a:schemeClr val="dk1"/>
                        </a:solidFill>
                        <a:latin typeface="+mn-lt"/>
                        <a:ea typeface="+mn-ea"/>
                        <a:cs typeface="+mn-cs"/>
                      </a:endParaRPr>
                    </a:p>
                    <a:p>
                      <a:r>
                        <a:rPr lang="en-US" sz="1600" b="0" i="0" u="none" strike="noStrike" kern="1200" baseline="0" dirty="0" smtClean="0">
                          <a:solidFill>
                            <a:schemeClr val="dk1"/>
                          </a:solidFill>
                          <a:latin typeface="+mn-lt"/>
                          <a:ea typeface="+mn-ea"/>
                          <a:cs typeface="+mn-cs"/>
                        </a:rPr>
                        <a:t> Analytical Risk Management (Pty) Ltd t/a 2RM Security		</a:t>
                      </a:r>
                    </a:p>
                    <a:p>
                      <a:r>
                        <a:rPr lang="en-US" sz="1600" b="0" i="0" u="none" strike="noStrike" kern="1200" baseline="0" dirty="0" smtClean="0">
                          <a:solidFill>
                            <a:schemeClr val="dk1"/>
                          </a:solidFill>
                          <a:latin typeface="+mn-lt"/>
                          <a:ea typeface="+mn-ea"/>
                          <a:cs typeface="+mn-cs"/>
                        </a:rPr>
                        <a:t>Original Value R886,116.24 </a:t>
                      </a:r>
                    </a:p>
                    <a:p>
                      <a:r>
                        <a:rPr lang="en-US" sz="1600" b="0" i="0" u="none" strike="noStrike" kern="1200" baseline="0" dirty="0" smtClean="0">
                          <a:solidFill>
                            <a:schemeClr val="dk1"/>
                          </a:solidFill>
                          <a:latin typeface="+mn-lt"/>
                          <a:ea typeface="+mn-ea"/>
                          <a:cs typeface="+mn-cs"/>
                        </a:rPr>
                        <a:t>Expansion value R443,028.12 </a:t>
                      </a:r>
                    </a:p>
                  </a:txBody>
                  <a:tcPr marT="54864" marB="54864"/>
                </a:tc>
                <a:tc>
                  <a:txBody>
                    <a:bodyPr/>
                    <a:lstStyle/>
                    <a:p>
                      <a:r>
                        <a:rPr lang="en-ZA" sz="1600" b="0" i="0" u="none" strike="noStrike" kern="1200" baseline="0" dirty="0" smtClean="0">
                          <a:solidFill>
                            <a:schemeClr val="dk1"/>
                          </a:solidFill>
                          <a:latin typeface="+mn-lt"/>
                          <a:ea typeface="+mn-ea"/>
                          <a:cs typeface="+mn-cs"/>
                        </a:rPr>
                        <a:t>Continuity of service 	</a:t>
                      </a:r>
                    </a:p>
                    <a:p>
                      <a:pPr algn="just"/>
                      <a:endParaRPr lang="en-ZA" sz="1600" dirty="0"/>
                    </a:p>
                  </a:txBody>
                  <a:tcPr marT="54864" marB="54864"/>
                </a:tc>
                <a:tc>
                  <a:txBody>
                    <a:bodyPr/>
                    <a:lstStyle/>
                    <a:p>
                      <a:pPr algn="just"/>
                      <a:r>
                        <a:rPr lang="en-US" sz="1600" b="0" i="0" u="none" strike="noStrike" kern="1200" baseline="0" dirty="0" smtClean="0">
                          <a:solidFill>
                            <a:schemeClr val="dk1"/>
                          </a:solidFill>
                          <a:latin typeface="+mn-lt"/>
                          <a:ea typeface="+mn-ea"/>
                          <a:cs typeface="+mn-cs"/>
                        </a:rPr>
                        <a:t>Not Supported </a:t>
                      </a:r>
                      <a:endParaRPr lang="en-ZA" sz="1600" dirty="0"/>
                    </a:p>
                  </a:txBody>
                  <a:tcPr marT="54864" marB="54864"/>
                </a:tc>
                <a:extLst>
                  <a:ext uri="{0D108BD9-81ED-4DB2-BD59-A6C34878D82A}">
                    <a16:rowId xmlns:a16="http://schemas.microsoft.com/office/drawing/2014/main" xmlns="" val="4165699729"/>
                  </a:ext>
                </a:extLst>
              </a:tr>
              <a:tr h="1081913">
                <a:tc gridSpan="2">
                  <a:txBody>
                    <a:bodyPr/>
                    <a:lstStyle/>
                    <a:p>
                      <a:pPr algn="l"/>
                      <a:r>
                        <a:rPr lang="en-US" sz="1600" b="1" dirty="0" smtClean="0"/>
                        <a:t>NT </a:t>
                      </a:r>
                      <a:r>
                        <a:rPr lang="en-US" sz="1600" b="1" kern="1200" dirty="0" smtClean="0">
                          <a:solidFill>
                            <a:schemeClr val="dk1"/>
                          </a:solidFill>
                          <a:latin typeface="+mn-lt"/>
                          <a:ea typeface="+mn-ea"/>
                          <a:cs typeface="+mn-cs"/>
                        </a:rPr>
                        <a:t>Recommendation</a:t>
                      </a:r>
                      <a:r>
                        <a:rPr lang="en-US" sz="1600" dirty="0" smtClean="0"/>
                        <a:t>: That the market be tested </a:t>
                      </a:r>
                      <a:endParaRPr lang="en-ZA" sz="1600" dirty="0"/>
                    </a:p>
                  </a:txBody>
                  <a:tcPr marT="54864" marB="54864"/>
                </a:tc>
                <a:tc hMerge="1">
                  <a:txBody>
                    <a:bodyPr/>
                    <a:lstStyle/>
                    <a:p>
                      <a:endParaRPr lang="en-ZA"/>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smtClean="0"/>
                        <a:t>Eskom’s Action: </a:t>
                      </a:r>
                      <a:r>
                        <a:rPr lang="en-US" sz="1600" b="0" dirty="0" smtClean="0"/>
                        <a:t>Utilizing the new contract </a:t>
                      </a:r>
                      <a:r>
                        <a:rPr lang="en-US" sz="1600" b="0" baseline="0" dirty="0" smtClean="0"/>
                        <a:t> which was established effective September 2019</a:t>
                      </a:r>
                      <a:endParaRPr lang="en-ZA" sz="1600" b="1" dirty="0" smtClean="0"/>
                    </a:p>
                  </a:txBody>
                  <a:tcPr marT="54864" marB="54864"/>
                </a:tc>
                <a:tc hMerge="1">
                  <a:txBody>
                    <a:bodyPr/>
                    <a:lstStyle/>
                    <a:p>
                      <a:endParaRPr lang="en-ZA"/>
                    </a:p>
                  </a:txBody>
                  <a:tcPr/>
                </a:tc>
                <a:extLst>
                  <a:ext uri="{0D108BD9-81ED-4DB2-BD59-A6C34878D82A}">
                    <a16:rowId xmlns:a16="http://schemas.microsoft.com/office/drawing/2014/main" xmlns="" val="1241937387"/>
                  </a:ext>
                </a:extLst>
              </a:tr>
            </a:tbl>
          </a:graphicData>
        </a:graphic>
      </p:graphicFrame>
    </p:spTree>
    <p:extLst>
      <p:ext uri="{BB962C8B-B14F-4D97-AF65-F5344CB8AC3E}">
        <p14:creationId xmlns:p14="http://schemas.microsoft.com/office/powerpoint/2010/main" xmlns="" val="1154588673"/>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ZA"/>
          </a:p>
        </p:txBody>
      </p:sp>
      <p:sp>
        <p:nvSpPr>
          <p:cNvPr id="3" name="Slide Number Placeholder 2"/>
          <p:cNvSpPr>
            <a:spLocks noGrp="1"/>
          </p:cNvSpPr>
          <p:nvPr>
            <p:ph type="sldNum" sz="quarter" idx="12"/>
          </p:nvPr>
        </p:nvSpPr>
        <p:spPr/>
        <p:txBody>
          <a:bodyPr/>
          <a:lstStyle/>
          <a:p>
            <a:pPr>
              <a:defRPr/>
            </a:pPr>
            <a:fld id="{73992918-F409-418F-A619-C78237A33B44}" type="slidenum">
              <a:rPr lang="en-ZA" smtClean="0"/>
              <a:pPr>
                <a:defRPr/>
              </a:pPr>
              <a:t>28</a:t>
            </a:fld>
            <a:endParaRPr lang="en-ZA"/>
          </a:p>
        </p:txBody>
      </p:sp>
      <p:sp>
        <p:nvSpPr>
          <p:cNvPr id="4" name="Rectangle 3"/>
          <p:cNvSpPr/>
          <p:nvPr/>
        </p:nvSpPr>
        <p:spPr>
          <a:xfrm>
            <a:off x="290947" y="251752"/>
            <a:ext cx="6916188" cy="461665"/>
          </a:xfrm>
          <a:prstGeom prst="rect">
            <a:avLst/>
          </a:prstGeom>
        </p:spPr>
        <p:txBody>
          <a:bodyPr wrap="square">
            <a:spAutoFit/>
          </a:bodyPr>
          <a:lstStyle/>
          <a:p>
            <a:r>
              <a:rPr lang="en-US" altLang="en-US" sz="2400" b="1" dirty="0" smtClean="0">
                <a:solidFill>
                  <a:schemeClr val="bg1"/>
                </a:solidFill>
              </a:rPr>
              <a:t>Expansions Not Approved - Quarter 2 </a:t>
            </a:r>
            <a:endParaRPr lang="en-ZA" sz="2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180167555"/>
              </p:ext>
            </p:extLst>
          </p:nvPr>
        </p:nvGraphicFramePr>
        <p:xfrm>
          <a:off x="290947" y="1081567"/>
          <a:ext cx="8460538" cy="5227753"/>
        </p:xfrm>
        <a:graphic>
          <a:graphicData uri="http://schemas.openxmlformats.org/drawingml/2006/table">
            <a:tbl>
              <a:tblPr firstRow="1" bandRow="1">
                <a:tableStyleId>{5C22544A-7EE6-4342-B048-85BDC9FD1C3A}</a:tableStyleId>
              </a:tblPr>
              <a:tblGrid>
                <a:gridCol w="903317">
                  <a:extLst>
                    <a:ext uri="{9D8B030D-6E8A-4147-A177-3AD203B41FA5}">
                      <a16:colId xmlns:a16="http://schemas.microsoft.com/office/drawing/2014/main" xmlns="" val="3269678131"/>
                    </a:ext>
                  </a:extLst>
                </a:gridCol>
                <a:gridCol w="3092598">
                  <a:extLst>
                    <a:ext uri="{9D8B030D-6E8A-4147-A177-3AD203B41FA5}">
                      <a16:colId xmlns:a16="http://schemas.microsoft.com/office/drawing/2014/main" xmlns="" val="1068525739"/>
                    </a:ext>
                  </a:extLst>
                </a:gridCol>
                <a:gridCol w="2112257">
                  <a:extLst>
                    <a:ext uri="{9D8B030D-6E8A-4147-A177-3AD203B41FA5}">
                      <a16:colId xmlns:a16="http://schemas.microsoft.com/office/drawing/2014/main" xmlns="" val="3461270865"/>
                    </a:ext>
                  </a:extLst>
                </a:gridCol>
                <a:gridCol w="2352366">
                  <a:extLst>
                    <a:ext uri="{9D8B030D-6E8A-4147-A177-3AD203B41FA5}">
                      <a16:colId xmlns:a16="http://schemas.microsoft.com/office/drawing/2014/main" xmlns="" val="2674152438"/>
                    </a:ext>
                  </a:extLst>
                </a:gridCol>
              </a:tblGrid>
              <a:tr h="658457">
                <a:tc>
                  <a:txBody>
                    <a:bodyPr/>
                    <a:lstStyle/>
                    <a:p>
                      <a:pPr algn="ctr"/>
                      <a:r>
                        <a:rPr lang="en-US" sz="1600" dirty="0" smtClean="0"/>
                        <a:t>NT Ref. No  </a:t>
                      </a:r>
                      <a:endParaRPr lang="en-ZA" sz="1600" dirty="0"/>
                    </a:p>
                  </a:txBody>
                  <a:tcPr marT="54864" marB="54864"/>
                </a:tc>
                <a:tc>
                  <a:txBody>
                    <a:bodyPr/>
                    <a:lstStyle/>
                    <a:p>
                      <a:pPr algn="ctr"/>
                      <a:r>
                        <a:rPr lang="en-US" sz="1600" dirty="0" smtClean="0"/>
                        <a:t>Project Description</a:t>
                      </a:r>
                      <a:r>
                        <a:rPr lang="en-US" sz="1600" baseline="0" dirty="0" smtClean="0"/>
                        <a:t>  </a:t>
                      </a:r>
                      <a:endParaRPr lang="en-ZA" sz="1600" dirty="0"/>
                    </a:p>
                  </a:txBody>
                  <a:tcPr marT="54864" marB="54864"/>
                </a:tc>
                <a:tc>
                  <a:txBody>
                    <a:bodyPr/>
                    <a:lstStyle/>
                    <a:p>
                      <a:pPr algn="ctr"/>
                      <a:r>
                        <a:rPr lang="en-US" sz="1600" dirty="0" smtClean="0"/>
                        <a:t>Reason for Deviation </a:t>
                      </a:r>
                      <a:endParaRPr lang="en-ZA" sz="1600" dirty="0"/>
                    </a:p>
                  </a:txBody>
                  <a:tcPr marT="54864" marB="54864"/>
                </a:tc>
                <a:tc>
                  <a:txBody>
                    <a:bodyPr/>
                    <a:lstStyle/>
                    <a:p>
                      <a:pPr algn="l"/>
                      <a:r>
                        <a:rPr lang="en-US" sz="1600" dirty="0" smtClean="0"/>
                        <a:t>NT Response </a:t>
                      </a:r>
                      <a:endParaRPr lang="en-ZA" sz="1600" dirty="0"/>
                    </a:p>
                  </a:txBody>
                  <a:tcPr marT="54864" marB="54864"/>
                </a:tc>
                <a:extLst>
                  <a:ext uri="{0D108BD9-81ED-4DB2-BD59-A6C34878D82A}">
                    <a16:rowId xmlns:a16="http://schemas.microsoft.com/office/drawing/2014/main" xmlns="" val="3916778594"/>
                  </a:ext>
                </a:extLst>
              </a:tr>
              <a:tr h="3777463">
                <a:tc>
                  <a:txBody>
                    <a:bodyPr/>
                    <a:lstStyle/>
                    <a:p>
                      <a:pPr algn="ctr"/>
                      <a:r>
                        <a:rPr lang="en-US" sz="1600" dirty="0" smtClean="0"/>
                        <a:t>23</a:t>
                      </a:r>
                      <a:endParaRPr lang="en-ZA" sz="1600" dirty="0"/>
                    </a:p>
                  </a:txBody>
                  <a:tcPr marT="54864" marB="54864"/>
                </a:tc>
                <a:tc>
                  <a:txBody>
                    <a:bodyPr/>
                    <a:lstStyle/>
                    <a:p>
                      <a:r>
                        <a:rPr lang="en-US" sz="1600" dirty="0" smtClean="0"/>
                        <a:t>Modification of a contracts for the </a:t>
                      </a:r>
                      <a:r>
                        <a:rPr lang="en-US" sz="1600" b="0" i="0" u="none" strike="noStrike" kern="1200" baseline="0" dirty="0" smtClean="0">
                          <a:solidFill>
                            <a:schemeClr val="dk1"/>
                          </a:solidFill>
                          <a:latin typeface="+mn-lt"/>
                          <a:ea typeface="+mn-ea"/>
                          <a:cs typeface="+mn-cs"/>
                        </a:rPr>
                        <a:t>Provision of Physical Security </a:t>
                      </a:r>
                      <a:endParaRPr lang="en-ZA" sz="1600" b="0" i="0" u="none" strike="noStrike" kern="1200" baseline="0" dirty="0" smtClean="0">
                        <a:solidFill>
                          <a:schemeClr val="dk1"/>
                        </a:solidFill>
                        <a:latin typeface="+mn-lt"/>
                        <a:ea typeface="+mn-ea"/>
                        <a:cs typeface="+mn-cs"/>
                      </a:endParaRPr>
                    </a:p>
                    <a:p>
                      <a:r>
                        <a:rPr lang="en-US" sz="1600" b="0" i="0" u="none" strike="noStrike" kern="1200" baseline="0" dirty="0" smtClean="0">
                          <a:solidFill>
                            <a:schemeClr val="dk1"/>
                          </a:solidFill>
                          <a:latin typeface="+mn-lt"/>
                          <a:ea typeface="+mn-ea"/>
                          <a:cs typeface="+mn-cs"/>
                        </a:rPr>
                        <a:t>Guarding Services at Permanent Sites, Ad hoc Security Services, Crime Prevention Patrols and Security Escorting Services at Identified Sites within Eskom Divisions and National Key Point with various security service providers  	</a:t>
                      </a:r>
                    </a:p>
                    <a:p>
                      <a:r>
                        <a:rPr lang="en-US" sz="1600" b="0" i="0" u="none" strike="noStrike" kern="1200" baseline="0" dirty="0" smtClean="0">
                          <a:solidFill>
                            <a:schemeClr val="dk1"/>
                          </a:solidFill>
                          <a:latin typeface="+mn-lt"/>
                          <a:ea typeface="+mn-ea"/>
                          <a:cs typeface="+mn-cs"/>
                        </a:rPr>
                        <a:t>		</a:t>
                      </a:r>
                    </a:p>
                    <a:p>
                      <a:r>
                        <a:rPr lang="en-US" sz="1600" b="0" i="0" u="none" strike="noStrike" kern="1200" baseline="0" dirty="0" smtClean="0">
                          <a:solidFill>
                            <a:schemeClr val="dk1"/>
                          </a:solidFill>
                          <a:latin typeface="+mn-lt"/>
                          <a:ea typeface="+mn-ea"/>
                          <a:cs typeface="+mn-cs"/>
                        </a:rPr>
                        <a:t>Original Value R</a:t>
                      </a:r>
                      <a:r>
                        <a:rPr lang="en-ZA" sz="1600" b="0" i="0" u="none" strike="noStrike" kern="1200" baseline="0" dirty="0" smtClean="0">
                          <a:solidFill>
                            <a:schemeClr val="dk1"/>
                          </a:solidFill>
                          <a:latin typeface="+mn-lt"/>
                          <a:ea typeface="+mn-ea"/>
                          <a:cs typeface="+mn-cs"/>
                        </a:rPr>
                        <a:t> 80,7mil 	</a:t>
                      </a:r>
                    </a:p>
                    <a:p>
                      <a:r>
                        <a:rPr lang="en-US" sz="1600" b="0" i="0" u="none" strike="noStrike" kern="1200" baseline="0" dirty="0" smtClean="0">
                          <a:solidFill>
                            <a:schemeClr val="dk1"/>
                          </a:solidFill>
                          <a:latin typeface="+mn-lt"/>
                          <a:ea typeface="+mn-ea"/>
                          <a:cs typeface="+mn-cs"/>
                        </a:rPr>
                        <a:t> Expansion value R76.mil 	</a:t>
                      </a:r>
                    </a:p>
                  </a:txBody>
                  <a:tcPr marT="54864" marB="54864"/>
                </a:tc>
                <a:tc>
                  <a:txBody>
                    <a:bodyPr/>
                    <a:lstStyle/>
                    <a:p>
                      <a:r>
                        <a:rPr lang="en-ZA" sz="1600" b="0" i="0" u="none" strike="noStrike" kern="1200" baseline="0" dirty="0" smtClean="0">
                          <a:solidFill>
                            <a:schemeClr val="dk1"/>
                          </a:solidFill>
                          <a:latin typeface="+mn-lt"/>
                          <a:ea typeface="+mn-ea"/>
                          <a:cs typeface="+mn-cs"/>
                        </a:rPr>
                        <a:t>Continuity of service 	</a:t>
                      </a:r>
                    </a:p>
                    <a:p>
                      <a:pPr algn="just"/>
                      <a:endParaRPr lang="en-ZA" sz="1600" dirty="0"/>
                    </a:p>
                  </a:txBody>
                  <a:tcPr marT="54864" marB="54864"/>
                </a:tc>
                <a:tc>
                  <a:txBody>
                    <a:bodyPr/>
                    <a:lstStyle/>
                    <a:p>
                      <a:pPr algn="just"/>
                      <a:r>
                        <a:rPr lang="en-US" sz="1600" b="0" i="0" u="none" strike="noStrike" kern="1200" baseline="0" dirty="0" smtClean="0">
                          <a:solidFill>
                            <a:schemeClr val="dk1"/>
                          </a:solidFill>
                          <a:latin typeface="+mn-lt"/>
                          <a:ea typeface="+mn-ea"/>
                          <a:cs typeface="+mn-cs"/>
                        </a:rPr>
                        <a:t>Not Supported </a:t>
                      </a:r>
                      <a:endParaRPr lang="en-ZA" sz="1600" dirty="0"/>
                    </a:p>
                  </a:txBody>
                  <a:tcPr marT="54864" marB="54864"/>
                </a:tc>
                <a:extLst>
                  <a:ext uri="{0D108BD9-81ED-4DB2-BD59-A6C34878D82A}">
                    <a16:rowId xmlns:a16="http://schemas.microsoft.com/office/drawing/2014/main" xmlns="" val="4165699729"/>
                  </a:ext>
                </a:extLst>
              </a:tr>
              <a:tr h="791833">
                <a:tc gridSpan="2">
                  <a:txBody>
                    <a:bodyPr/>
                    <a:lstStyle/>
                    <a:p>
                      <a:pPr algn="l"/>
                      <a:r>
                        <a:rPr lang="en-US" sz="1600" b="1" dirty="0" smtClean="0"/>
                        <a:t>NT </a:t>
                      </a:r>
                      <a:r>
                        <a:rPr lang="en-US" sz="1600" b="1" kern="1200" dirty="0" smtClean="0">
                          <a:solidFill>
                            <a:schemeClr val="dk1"/>
                          </a:solidFill>
                          <a:latin typeface="+mn-lt"/>
                          <a:ea typeface="+mn-ea"/>
                          <a:cs typeface="+mn-cs"/>
                        </a:rPr>
                        <a:t>Recommendation</a:t>
                      </a:r>
                      <a:r>
                        <a:rPr lang="en-US" sz="1600" dirty="0" smtClean="0"/>
                        <a:t>: </a:t>
                      </a:r>
                      <a:endParaRPr lang="en-ZA" sz="1600" dirty="0"/>
                    </a:p>
                  </a:txBody>
                  <a:tcPr marT="54864" marB="54864"/>
                </a:tc>
                <a:tc hMerge="1">
                  <a:txBody>
                    <a:bodyPr/>
                    <a:lstStyle/>
                    <a:p>
                      <a:endParaRPr lang="en-ZA"/>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smtClean="0"/>
                        <a:t>Eskom’s Action: </a:t>
                      </a:r>
                      <a:r>
                        <a:rPr lang="en-US" sz="1600" b="0" dirty="0" smtClean="0"/>
                        <a:t>The rejected was</a:t>
                      </a:r>
                      <a:r>
                        <a:rPr lang="en-US" sz="1600" b="0" baseline="0" dirty="0" smtClean="0"/>
                        <a:t> appealed and NT response is yet to be received</a:t>
                      </a:r>
                      <a:r>
                        <a:rPr lang="en-US" sz="1600" b="1" baseline="0" dirty="0" smtClean="0"/>
                        <a:t>. </a:t>
                      </a:r>
                      <a:endParaRPr lang="en-ZA" sz="1600" b="1" dirty="0" smtClean="0"/>
                    </a:p>
                  </a:txBody>
                  <a:tcPr marT="54864" marB="54864"/>
                </a:tc>
                <a:tc hMerge="1">
                  <a:txBody>
                    <a:bodyPr/>
                    <a:lstStyle/>
                    <a:p>
                      <a:endParaRPr lang="en-ZA"/>
                    </a:p>
                  </a:txBody>
                  <a:tcPr/>
                </a:tc>
                <a:extLst>
                  <a:ext uri="{0D108BD9-81ED-4DB2-BD59-A6C34878D82A}">
                    <a16:rowId xmlns:a16="http://schemas.microsoft.com/office/drawing/2014/main" xmlns="" val="1241937387"/>
                  </a:ext>
                </a:extLst>
              </a:tr>
            </a:tbl>
          </a:graphicData>
        </a:graphic>
      </p:graphicFrame>
    </p:spTree>
    <p:extLst>
      <p:ext uri="{BB962C8B-B14F-4D97-AF65-F5344CB8AC3E}">
        <p14:creationId xmlns:p14="http://schemas.microsoft.com/office/powerpoint/2010/main" xmlns="" val="950272026"/>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ZA"/>
          </a:p>
        </p:txBody>
      </p:sp>
      <p:sp>
        <p:nvSpPr>
          <p:cNvPr id="3" name="Slide Number Placeholder 2"/>
          <p:cNvSpPr>
            <a:spLocks noGrp="1"/>
          </p:cNvSpPr>
          <p:nvPr>
            <p:ph type="sldNum" sz="quarter" idx="12"/>
          </p:nvPr>
        </p:nvSpPr>
        <p:spPr/>
        <p:txBody>
          <a:bodyPr/>
          <a:lstStyle/>
          <a:p>
            <a:pPr>
              <a:defRPr/>
            </a:pPr>
            <a:fld id="{73992918-F409-418F-A619-C78237A33B44}" type="slidenum">
              <a:rPr lang="en-ZA" smtClean="0"/>
              <a:pPr>
                <a:defRPr/>
              </a:pPr>
              <a:t>29</a:t>
            </a:fld>
            <a:endParaRPr lang="en-ZA"/>
          </a:p>
        </p:txBody>
      </p:sp>
      <p:sp>
        <p:nvSpPr>
          <p:cNvPr id="4" name="Rectangle 3"/>
          <p:cNvSpPr/>
          <p:nvPr/>
        </p:nvSpPr>
        <p:spPr>
          <a:xfrm>
            <a:off x="290947" y="251752"/>
            <a:ext cx="6916188" cy="461665"/>
          </a:xfrm>
          <a:prstGeom prst="rect">
            <a:avLst/>
          </a:prstGeom>
        </p:spPr>
        <p:txBody>
          <a:bodyPr wrap="square">
            <a:spAutoFit/>
          </a:bodyPr>
          <a:lstStyle/>
          <a:p>
            <a:r>
              <a:rPr lang="en-US" altLang="en-US" sz="2400" b="1" dirty="0" smtClean="0">
                <a:solidFill>
                  <a:schemeClr val="bg1"/>
                </a:solidFill>
              </a:rPr>
              <a:t>Expansions Not Approved - Quarter 2 </a:t>
            </a:r>
            <a:endParaRPr lang="en-ZA" sz="2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58462873"/>
              </p:ext>
            </p:extLst>
          </p:nvPr>
        </p:nvGraphicFramePr>
        <p:xfrm>
          <a:off x="166256" y="1162137"/>
          <a:ext cx="8853055" cy="4427103"/>
        </p:xfrm>
        <a:graphic>
          <a:graphicData uri="http://schemas.openxmlformats.org/drawingml/2006/table">
            <a:tbl>
              <a:tblPr firstRow="1" bandRow="1">
                <a:tableStyleId>{5C22544A-7EE6-4342-B048-85BDC9FD1C3A}</a:tableStyleId>
              </a:tblPr>
              <a:tblGrid>
                <a:gridCol w="945225">
                  <a:extLst>
                    <a:ext uri="{9D8B030D-6E8A-4147-A177-3AD203B41FA5}">
                      <a16:colId xmlns:a16="http://schemas.microsoft.com/office/drawing/2014/main" xmlns="" val="3269678131"/>
                    </a:ext>
                  </a:extLst>
                </a:gridCol>
                <a:gridCol w="3236076">
                  <a:extLst>
                    <a:ext uri="{9D8B030D-6E8A-4147-A177-3AD203B41FA5}">
                      <a16:colId xmlns:a16="http://schemas.microsoft.com/office/drawing/2014/main" xmlns="" val="1068525739"/>
                    </a:ext>
                  </a:extLst>
                </a:gridCol>
                <a:gridCol w="2210253">
                  <a:extLst>
                    <a:ext uri="{9D8B030D-6E8A-4147-A177-3AD203B41FA5}">
                      <a16:colId xmlns:a16="http://schemas.microsoft.com/office/drawing/2014/main" xmlns="" val="3461270865"/>
                    </a:ext>
                  </a:extLst>
                </a:gridCol>
                <a:gridCol w="2461501">
                  <a:extLst>
                    <a:ext uri="{9D8B030D-6E8A-4147-A177-3AD203B41FA5}">
                      <a16:colId xmlns:a16="http://schemas.microsoft.com/office/drawing/2014/main" xmlns="" val="2674152438"/>
                    </a:ext>
                  </a:extLst>
                </a:gridCol>
              </a:tblGrid>
              <a:tr h="694944">
                <a:tc>
                  <a:txBody>
                    <a:bodyPr/>
                    <a:lstStyle/>
                    <a:p>
                      <a:pPr algn="ctr"/>
                      <a:r>
                        <a:rPr lang="en-US" sz="1600" dirty="0" smtClean="0"/>
                        <a:t>NT Ref. No  </a:t>
                      </a:r>
                      <a:endParaRPr lang="en-ZA" sz="1600" dirty="0"/>
                    </a:p>
                  </a:txBody>
                  <a:tcPr marT="54864" marB="54864"/>
                </a:tc>
                <a:tc>
                  <a:txBody>
                    <a:bodyPr/>
                    <a:lstStyle/>
                    <a:p>
                      <a:pPr algn="ctr"/>
                      <a:r>
                        <a:rPr lang="en-US" sz="1600" dirty="0" smtClean="0"/>
                        <a:t>Project Description</a:t>
                      </a:r>
                      <a:r>
                        <a:rPr lang="en-US" sz="1600" baseline="0" dirty="0" smtClean="0"/>
                        <a:t>  </a:t>
                      </a:r>
                      <a:endParaRPr lang="en-ZA" sz="1600" dirty="0"/>
                    </a:p>
                  </a:txBody>
                  <a:tcPr marT="54864" marB="54864"/>
                </a:tc>
                <a:tc>
                  <a:txBody>
                    <a:bodyPr/>
                    <a:lstStyle/>
                    <a:p>
                      <a:pPr algn="ctr"/>
                      <a:r>
                        <a:rPr lang="en-US" sz="1600" dirty="0" smtClean="0"/>
                        <a:t>Reason for Deviation </a:t>
                      </a:r>
                      <a:endParaRPr lang="en-ZA" sz="1600" dirty="0"/>
                    </a:p>
                  </a:txBody>
                  <a:tcPr marT="54864" marB="54864"/>
                </a:tc>
                <a:tc>
                  <a:txBody>
                    <a:bodyPr/>
                    <a:lstStyle/>
                    <a:p>
                      <a:pPr algn="l"/>
                      <a:r>
                        <a:rPr lang="en-US" sz="1600" dirty="0" smtClean="0"/>
                        <a:t>NT Response </a:t>
                      </a:r>
                      <a:endParaRPr lang="en-ZA" sz="1600" dirty="0"/>
                    </a:p>
                  </a:txBody>
                  <a:tcPr marT="54864" marB="54864"/>
                </a:tc>
                <a:extLst>
                  <a:ext uri="{0D108BD9-81ED-4DB2-BD59-A6C34878D82A}">
                    <a16:rowId xmlns:a16="http://schemas.microsoft.com/office/drawing/2014/main" xmlns="" val="3916778594"/>
                  </a:ext>
                </a:extLst>
              </a:tr>
              <a:tr h="2816352">
                <a:tc>
                  <a:txBody>
                    <a:bodyPr/>
                    <a:lstStyle/>
                    <a:p>
                      <a:pPr algn="ctr"/>
                      <a:r>
                        <a:rPr lang="en-US" sz="1600" dirty="0" smtClean="0"/>
                        <a:t>25</a:t>
                      </a:r>
                      <a:endParaRPr lang="en-ZA" sz="1600" dirty="0"/>
                    </a:p>
                  </a:txBody>
                  <a:tcPr marT="54864" marB="54864"/>
                </a:tc>
                <a:tc>
                  <a:txBody>
                    <a:bodyPr/>
                    <a:lstStyle/>
                    <a:p>
                      <a:r>
                        <a:rPr lang="en-US" sz="1600" dirty="0" smtClean="0"/>
                        <a:t>Modification of a contract for the </a:t>
                      </a:r>
                      <a:endParaRPr lang="en-ZA" sz="1600" b="0" i="0" u="none" strike="noStrike" kern="1200" baseline="0" dirty="0" smtClean="0">
                        <a:solidFill>
                          <a:schemeClr val="dk1"/>
                        </a:solidFill>
                        <a:latin typeface="+mn-lt"/>
                        <a:ea typeface="+mn-ea"/>
                        <a:cs typeface="+mn-cs"/>
                      </a:endParaRPr>
                    </a:p>
                    <a:p>
                      <a:r>
                        <a:rPr lang="en-US" sz="1600" b="0" i="0" u="none" strike="noStrike" kern="1200" baseline="0" dirty="0" smtClean="0">
                          <a:solidFill>
                            <a:schemeClr val="dk1"/>
                          </a:solidFill>
                          <a:latin typeface="+mn-lt"/>
                          <a:ea typeface="+mn-ea"/>
                          <a:cs typeface="+mn-cs"/>
                        </a:rPr>
                        <a:t>Provision of Catering Services at Hendrina Power Station with </a:t>
                      </a:r>
                      <a:endParaRPr lang="en-ZA" sz="1600" b="0" i="0" u="none" strike="noStrike" kern="1200" baseline="0" dirty="0" smtClean="0">
                        <a:solidFill>
                          <a:schemeClr val="dk1"/>
                        </a:solidFill>
                        <a:latin typeface="+mn-lt"/>
                        <a:ea typeface="+mn-ea"/>
                        <a:cs typeface="+mn-cs"/>
                      </a:endParaRPr>
                    </a:p>
                    <a:p>
                      <a:r>
                        <a:rPr lang="en-US" sz="1600" b="0" i="0" u="none" strike="noStrike" kern="1200" baseline="0" dirty="0" smtClean="0">
                          <a:solidFill>
                            <a:schemeClr val="dk1"/>
                          </a:solidFill>
                          <a:latin typeface="+mn-lt"/>
                          <a:ea typeface="+mn-ea"/>
                          <a:cs typeface="+mn-cs"/>
                        </a:rPr>
                        <a:t>Duduza Hospitality Solutions (Pty) Ltd	</a:t>
                      </a:r>
                    </a:p>
                    <a:p>
                      <a:r>
                        <a:rPr lang="en-US" sz="1600" b="0" i="0" u="none" strike="noStrike" kern="1200" baseline="0" dirty="0" smtClean="0">
                          <a:solidFill>
                            <a:schemeClr val="dk1"/>
                          </a:solidFill>
                          <a:latin typeface="+mn-lt"/>
                          <a:ea typeface="+mn-ea"/>
                          <a:cs typeface="+mn-cs"/>
                        </a:rPr>
                        <a:t>		</a:t>
                      </a:r>
                    </a:p>
                    <a:p>
                      <a:r>
                        <a:rPr lang="en-US" sz="1600" b="0" i="0" u="none" strike="noStrike" kern="1200" baseline="0" dirty="0" smtClean="0">
                          <a:solidFill>
                            <a:schemeClr val="dk1"/>
                          </a:solidFill>
                          <a:latin typeface="+mn-lt"/>
                          <a:ea typeface="+mn-ea"/>
                          <a:cs typeface="+mn-cs"/>
                        </a:rPr>
                        <a:t>Original Value R</a:t>
                      </a:r>
                      <a:r>
                        <a:rPr lang="en-ZA" sz="1600" b="0" i="0" u="none" strike="noStrike" kern="1200" baseline="0" dirty="0" smtClean="0">
                          <a:solidFill>
                            <a:schemeClr val="dk1"/>
                          </a:solidFill>
                          <a:latin typeface="+mn-lt"/>
                          <a:ea typeface="+mn-ea"/>
                          <a:cs typeface="+mn-cs"/>
                        </a:rPr>
                        <a:t> 31,0mil 	</a:t>
                      </a:r>
                    </a:p>
                    <a:p>
                      <a:r>
                        <a:rPr lang="en-US" sz="1600" b="0" i="0" u="none" strike="noStrike" kern="1200" baseline="0" dirty="0" smtClean="0">
                          <a:solidFill>
                            <a:schemeClr val="dk1"/>
                          </a:solidFill>
                          <a:latin typeface="+mn-lt"/>
                          <a:ea typeface="+mn-ea"/>
                          <a:cs typeface="+mn-cs"/>
                        </a:rPr>
                        <a:t>Expansion value R15,2mil </a:t>
                      </a:r>
                    </a:p>
                    <a:p>
                      <a:r>
                        <a:rPr lang="en-US" sz="1600" b="0" i="0" u="none" strike="noStrike" kern="1200" baseline="0" dirty="0" smtClean="0">
                          <a:solidFill>
                            <a:schemeClr val="dk1"/>
                          </a:solidFill>
                          <a:latin typeface="+mn-lt"/>
                          <a:ea typeface="+mn-ea"/>
                          <a:cs typeface="+mn-cs"/>
                        </a:rPr>
                        <a:t>Value of prev. expansion R4,1mil</a:t>
                      </a:r>
                    </a:p>
                  </a:txBody>
                  <a:tcPr marT="54864" marB="54864"/>
                </a:tc>
                <a:tc>
                  <a:txBody>
                    <a:bodyPr/>
                    <a:lstStyle/>
                    <a:p>
                      <a:r>
                        <a:rPr lang="en-ZA" sz="1600" b="0" i="0" u="none" strike="noStrike" kern="1200" baseline="0" dirty="0" smtClean="0">
                          <a:solidFill>
                            <a:schemeClr val="dk1"/>
                          </a:solidFill>
                          <a:latin typeface="+mn-lt"/>
                          <a:ea typeface="+mn-ea"/>
                          <a:cs typeface="+mn-cs"/>
                        </a:rPr>
                        <a:t>Funds depleted on contract 	</a:t>
                      </a:r>
                    </a:p>
                    <a:p>
                      <a:pPr algn="just"/>
                      <a:endParaRPr lang="en-ZA" sz="1600" dirty="0"/>
                    </a:p>
                  </a:txBody>
                  <a:tcPr marT="54864" marB="54864"/>
                </a:tc>
                <a:tc>
                  <a:txBody>
                    <a:bodyPr/>
                    <a:lstStyle/>
                    <a:p>
                      <a:pPr algn="just"/>
                      <a:r>
                        <a:rPr lang="en-US" sz="1600" b="0" i="0" u="none" strike="noStrike" kern="1200" baseline="0" dirty="0" smtClean="0">
                          <a:solidFill>
                            <a:schemeClr val="dk1"/>
                          </a:solidFill>
                          <a:latin typeface="+mn-lt"/>
                          <a:ea typeface="+mn-ea"/>
                          <a:cs typeface="+mn-cs"/>
                        </a:rPr>
                        <a:t>Not Supported </a:t>
                      </a:r>
                      <a:endParaRPr lang="en-ZA" sz="1600" dirty="0"/>
                    </a:p>
                  </a:txBody>
                  <a:tcPr marT="54864" marB="54864"/>
                </a:tc>
                <a:extLst>
                  <a:ext uri="{0D108BD9-81ED-4DB2-BD59-A6C34878D82A}">
                    <a16:rowId xmlns:a16="http://schemas.microsoft.com/office/drawing/2014/main" xmlns="" val="4165699729"/>
                  </a:ext>
                </a:extLst>
              </a:tr>
              <a:tr h="915807">
                <a:tc gridSpan="2">
                  <a:txBody>
                    <a:bodyPr/>
                    <a:lstStyle/>
                    <a:p>
                      <a:pPr algn="l"/>
                      <a:r>
                        <a:rPr lang="en-US" sz="1600" b="1" dirty="0" smtClean="0"/>
                        <a:t>NT </a:t>
                      </a:r>
                      <a:r>
                        <a:rPr lang="en-US" sz="1600" b="1" kern="1200" dirty="0" smtClean="0">
                          <a:solidFill>
                            <a:schemeClr val="dk1"/>
                          </a:solidFill>
                          <a:latin typeface="+mn-lt"/>
                          <a:ea typeface="+mn-ea"/>
                          <a:cs typeface="+mn-cs"/>
                        </a:rPr>
                        <a:t>Recommendation</a:t>
                      </a:r>
                      <a:r>
                        <a:rPr lang="en-US" sz="1600" dirty="0" smtClean="0"/>
                        <a:t>: </a:t>
                      </a:r>
                    </a:p>
                    <a:p>
                      <a:pPr algn="l"/>
                      <a:endParaRPr lang="en-US" sz="1600" dirty="0" smtClean="0"/>
                    </a:p>
                    <a:p>
                      <a:pPr algn="l"/>
                      <a:r>
                        <a:rPr lang="en-US" sz="1600" dirty="0" smtClean="0"/>
                        <a:t>Eskom must test the market.</a:t>
                      </a:r>
                      <a:endParaRPr lang="en-ZA" sz="1600" dirty="0"/>
                    </a:p>
                  </a:txBody>
                  <a:tcPr marT="54864" marB="54864"/>
                </a:tc>
                <a:tc hMerge="1">
                  <a:txBody>
                    <a:bodyPr/>
                    <a:lstStyle/>
                    <a:p>
                      <a:endParaRPr lang="en-ZA"/>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smtClean="0"/>
                        <a:t>Eskom’s Action: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600" b="1"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dirty="0" smtClean="0"/>
                        <a:t>Market</a:t>
                      </a:r>
                      <a:r>
                        <a:rPr lang="en-US" sz="1600" b="1" baseline="0" dirty="0" smtClean="0"/>
                        <a:t> </a:t>
                      </a:r>
                      <a:r>
                        <a:rPr lang="en-US" sz="1600" b="0" baseline="0" dirty="0" smtClean="0"/>
                        <a:t>was</a:t>
                      </a:r>
                      <a:r>
                        <a:rPr lang="en-US" sz="1600" b="1" baseline="0" dirty="0" smtClean="0"/>
                        <a:t> </a:t>
                      </a:r>
                      <a:r>
                        <a:rPr lang="en-US" sz="1600" b="0" baseline="0" dirty="0" smtClean="0"/>
                        <a:t>tested</a:t>
                      </a:r>
                      <a:r>
                        <a:rPr lang="en-US" sz="1600" b="1" dirty="0" smtClean="0"/>
                        <a:t> </a:t>
                      </a:r>
                      <a:endParaRPr lang="en-ZA" sz="1600" b="1" dirty="0" smtClean="0"/>
                    </a:p>
                  </a:txBody>
                  <a:tcPr marT="54864" marB="54864"/>
                </a:tc>
                <a:tc hMerge="1">
                  <a:txBody>
                    <a:bodyPr/>
                    <a:lstStyle/>
                    <a:p>
                      <a:endParaRPr lang="en-ZA"/>
                    </a:p>
                  </a:txBody>
                  <a:tcPr/>
                </a:tc>
                <a:extLst>
                  <a:ext uri="{0D108BD9-81ED-4DB2-BD59-A6C34878D82A}">
                    <a16:rowId xmlns:a16="http://schemas.microsoft.com/office/drawing/2014/main" xmlns="" val="1241937387"/>
                  </a:ext>
                </a:extLst>
              </a:tr>
            </a:tbl>
          </a:graphicData>
        </a:graphic>
      </p:graphicFrame>
    </p:spTree>
    <p:extLst>
      <p:ext uri="{BB962C8B-B14F-4D97-AF65-F5344CB8AC3E}">
        <p14:creationId xmlns:p14="http://schemas.microsoft.com/office/powerpoint/2010/main" xmlns="" val="281415474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extLst/>
          </p:nvPr>
        </p:nvGraphicFramePr>
        <p:xfrm>
          <a:off x="1621" y="1620"/>
          <a:ext cx="1620" cy="1620"/>
        </p:xfrm>
        <a:graphic>
          <a:graphicData uri="http://schemas.openxmlformats.org/presentationml/2006/ole">
            <p:oleObj spid="_x0000_s173156" name="think-cell Slide" r:id="rId5" imgW="360" imgH="360" progId="">
              <p:embed/>
            </p:oleObj>
          </a:graphicData>
        </a:graphic>
      </p:graphicFrame>
      <p:sp>
        <p:nvSpPr>
          <p:cNvPr id="3" name="Rectangle 2" hidden="1"/>
          <p:cNvSpPr/>
          <p:nvPr>
            <p:custDataLst>
              <p:tags r:id="rId2"/>
            </p:custDataLst>
          </p:nvPr>
        </p:nvSpPr>
        <p:spPr>
          <a:xfrm>
            <a:off x="0" y="0"/>
            <a:ext cx="161984"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5000"/>
              </a:lnSpc>
            </a:pPr>
            <a:endParaRPr lang="en-US" sz="1900" dirty="0">
              <a:solidFill>
                <a:srgbClr val="003896"/>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179512" y="155833"/>
            <a:ext cx="7032183" cy="653477"/>
          </a:xfrm>
        </p:spPr>
        <p:txBody>
          <a:bodyPr/>
          <a:lstStyle/>
          <a:p>
            <a:r>
              <a:rPr lang="en-US" b="1" dirty="0" smtClean="0"/>
              <a:t>Overview</a:t>
            </a:r>
            <a:endParaRPr lang="en-US" b="1" dirty="0"/>
          </a:p>
        </p:txBody>
      </p:sp>
      <p:sp>
        <p:nvSpPr>
          <p:cNvPr id="4" name="Rectangle 2"/>
          <p:cNvSpPr>
            <a:spLocks noChangeArrowheads="1"/>
          </p:cNvSpPr>
          <p:nvPr/>
        </p:nvSpPr>
        <p:spPr bwMode="auto">
          <a:xfrm>
            <a:off x="161984" y="1069710"/>
            <a:ext cx="8740584" cy="5517621"/>
          </a:xfrm>
          <a:prstGeom prst="rect">
            <a:avLst/>
          </a:prstGeom>
          <a:solidFill>
            <a:srgbClr val="FFFFFF"/>
          </a:solidFill>
          <a:ln w="9525">
            <a:solidFill>
              <a:schemeClr val="tx1"/>
            </a:solidFill>
            <a:miter lim="800000"/>
            <a:headEnd/>
            <a:tailEnd/>
          </a:ln>
          <a:effectLst>
            <a:outerShdw blurRad="50800" dist="38100" dir="2700000" algn="tl" rotWithShape="0">
              <a:prstClr val="black">
                <a:alpha val="40000"/>
              </a:prstClr>
            </a:outerShdw>
          </a:effectLst>
        </p:spPr>
        <p:txBody>
          <a:bodyPr wrap="none" lIns="91306" tIns="45653" rIns="91306" bIns="45653" anchor="ctr"/>
          <a:lstStyle/>
          <a:p>
            <a:pPr defTabSz="913044">
              <a:defRPr/>
            </a:pPr>
            <a:endParaRPr lang="en-ZA" kern="0" dirty="0">
              <a:solidFill>
                <a:sysClr val="windowText" lastClr="000000"/>
              </a:solidFill>
            </a:endParaRPr>
          </a:p>
        </p:txBody>
      </p:sp>
      <p:pic>
        <p:nvPicPr>
          <p:cNvPr id="4108" name="Picture 1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5498664" y="4221088"/>
            <a:ext cx="3148139" cy="20162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 name="Rectangle 20"/>
          <p:cNvSpPr/>
          <p:nvPr/>
        </p:nvSpPr>
        <p:spPr>
          <a:xfrm>
            <a:off x="5367177" y="4221088"/>
            <a:ext cx="3279626" cy="2045094"/>
          </a:xfrm>
          <a:prstGeom prst="rect">
            <a:avLst/>
          </a:prstGeom>
          <a:solidFill>
            <a:schemeClr val="bg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324" tIns="45663" rIns="91324" bIns="45663" rtlCol="0" anchor="ctr"/>
          <a:lstStyle/>
          <a:p>
            <a:pPr algn="ctr">
              <a:spcBef>
                <a:spcPts val="306"/>
              </a:spcBef>
            </a:pPr>
            <a:endParaRPr lang="en-ZA" dirty="0" smtClean="0">
              <a:solidFill>
                <a:schemeClr val="tx1"/>
              </a:solidFill>
            </a:endParaRPr>
          </a:p>
        </p:txBody>
      </p:sp>
      <p:sp>
        <p:nvSpPr>
          <p:cNvPr id="33" name="TextBox 32"/>
          <p:cNvSpPr txBox="1"/>
          <p:nvPr/>
        </p:nvSpPr>
        <p:spPr>
          <a:xfrm>
            <a:off x="227426" y="1079476"/>
            <a:ext cx="8687599" cy="5085872"/>
          </a:xfrm>
          <a:prstGeom prst="rect">
            <a:avLst/>
          </a:prstGeom>
          <a:noFill/>
        </p:spPr>
        <p:txBody>
          <a:bodyPr wrap="square" lIns="91306" tIns="45653" rIns="91306" bIns="45653" rtlCol="0">
            <a:spAutoFit/>
          </a:bodyPr>
          <a:lstStyle/>
          <a:p>
            <a:pPr marL="291181" indent="-291181" algn="just" defTabSz="913044">
              <a:spcBef>
                <a:spcPts val="612"/>
              </a:spcBef>
              <a:spcAft>
                <a:spcPts val="306"/>
              </a:spcAft>
              <a:buFont typeface="Arial" panose="020B0604020202020204" pitchFamily="34" charset="0"/>
              <a:buChar char="•"/>
            </a:pPr>
            <a:r>
              <a:rPr lang="en-ZA" sz="1600" dirty="0" smtClean="0"/>
              <a:t>Procurement through deviations compromises the principles of</a:t>
            </a:r>
            <a:r>
              <a:rPr lang="en-GB" sz="1600" dirty="0" smtClean="0"/>
              <a:t> </a:t>
            </a:r>
            <a:r>
              <a:rPr lang="en-GB" sz="1600" dirty="0"/>
              <a:t>fairness, equitability, transparency, competitiveness and cost-efficiency.</a:t>
            </a:r>
            <a:endParaRPr lang="en-US" sz="1600" dirty="0"/>
          </a:p>
          <a:p>
            <a:pPr marL="291181" indent="-291181" algn="just" defTabSz="913044">
              <a:spcBef>
                <a:spcPts val="612"/>
              </a:spcBef>
              <a:spcAft>
                <a:spcPts val="306"/>
              </a:spcAft>
              <a:buFont typeface="Arial" panose="020B0604020202020204" pitchFamily="34" charset="0"/>
              <a:buChar char="•"/>
            </a:pPr>
            <a:r>
              <a:rPr lang="en-US" sz="1600" dirty="0" smtClean="0"/>
              <a:t>National Treasury introduced instructions on procuring through deviations because some organs of state were abusing this mode of procurement.</a:t>
            </a:r>
          </a:p>
          <a:p>
            <a:pPr marL="291181" indent="-291181" algn="just" defTabSz="913044">
              <a:spcBef>
                <a:spcPts val="612"/>
              </a:spcBef>
              <a:spcAft>
                <a:spcPts val="306"/>
              </a:spcAft>
              <a:buFont typeface="Arial" panose="020B0604020202020204" pitchFamily="34" charset="0"/>
              <a:buChar char="•"/>
            </a:pPr>
            <a:r>
              <a:rPr lang="en-GB" sz="1600" dirty="0"/>
              <a:t>Single source procurement may occur when more than one supplier exists in the market that can perform the contract, but a particular supplier is identified as the preferred supplier for </a:t>
            </a:r>
            <a:r>
              <a:rPr lang="en-GB" sz="1600" dirty="0" smtClean="0"/>
              <a:t>various reasons, eg continuation of service. </a:t>
            </a:r>
            <a:r>
              <a:rPr lang="en-GB" sz="1600" dirty="0"/>
              <a:t>Prior approval is required from </a:t>
            </a:r>
            <a:r>
              <a:rPr lang="en-GB" sz="1600" dirty="0" smtClean="0"/>
              <a:t>National Treasury </a:t>
            </a:r>
            <a:r>
              <a:rPr lang="en-GB" sz="1600" dirty="0"/>
              <a:t>for single source procurement.</a:t>
            </a:r>
            <a:endParaRPr lang="en-US" sz="1600" dirty="0" smtClean="0"/>
          </a:p>
          <a:p>
            <a:pPr marL="291181" indent="-291181" algn="just" defTabSz="913044">
              <a:spcBef>
                <a:spcPts val="612"/>
              </a:spcBef>
              <a:spcAft>
                <a:spcPts val="306"/>
              </a:spcAft>
              <a:buFont typeface="Arial" panose="020B0604020202020204" pitchFamily="34" charset="0"/>
              <a:buChar char="•"/>
            </a:pPr>
            <a:r>
              <a:rPr lang="en-GB" sz="1600" dirty="0"/>
              <a:t>Sole source supplier is where </a:t>
            </a:r>
            <a:r>
              <a:rPr lang="en-GB" sz="1600" dirty="0" smtClean="0"/>
              <a:t>one </a:t>
            </a:r>
            <a:r>
              <a:rPr lang="en-GB" sz="1600" dirty="0"/>
              <a:t>supplier possesses the unique and singularly available capacity to meet Eskom’s requirements. National Treasury approval is not required for sole source procurement</a:t>
            </a:r>
            <a:r>
              <a:rPr lang="en-GB" sz="1600" dirty="0" smtClean="0"/>
              <a:t>.</a:t>
            </a:r>
          </a:p>
          <a:p>
            <a:pPr marL="291181" indent="-291181" algn="just" defTabSz="913044">
              <a:spcBef>
                <a:spcPts val="612"/>
              </a:spcBef>
              <a:spcAft>
                <a:spcPts val="306"/>
              </a:spcAft>
              <a:buFont typeface="Arial" panose="020B0604020202020204" pitchFamily="34" charset="0"/>
              <a:buChar char="•"/>
            </a:pPr>
            <a:r>
              <a:rPr lang="en-GB" sz="1600" dirty="0" smtClean="0"/>
              <a:t>Motivations </a:t>
            </a:r>
            <a:r>
              <a:rPr lang="en-GB" sz="1600" dirty="0"/>
              <a:t>must also be provided as to why </a:t>
            </a:r>
            <a:r>
              <a:rPr lang="en-GB" sz="1600" dirty="0" smtClean="0"/>
              <a:t>procurement should be done through deviation as </a:t>
            </a:r>
            <a:r>
              <a:rPr lang="en-GB" sz="1600" dirty="0"/>
              <a:t>opposed to testing the market and concluding a new </a:t>
            </a:r>
            <a:r>
              <a:rPr lang="en-GB" sz="1600" dirty="0" smtClean="0"/>
              <a:t>contract.</a:t>
            </a:r>
            <a:endParaRPr lang="en-US" sz="1600" dirty="0"/>
          </a:p>
          <a:p>
            <a:pPr marL="291181" indent="-291181" algn="just" defTabSz="913044">
              <a:spcBef>
                <a:spcPts val="612"/>
              </a:spcBef>
              <a:spcAft>
                <a:spcPts val="306"/>
              </a:spcAft>
              <a:buFont typeface="Arial" panose="020B0604020202020204" pitchFamily="34" charset="0"/>
              <a:buChar char="•"/>
            </a:pPr>
            <a:r>
              <a:rPr lang="en-US" sz="1600" dirty="0" smtClean="0">
                <a:solidFill>
                  <a:srgbClr val="003896"/>
                </a:solidFill>
              </a:rPr>
              <a:t>Center of excellence in the Office of the Chief Procurement Officer is responsible for reviewing such motivations and advise on whether deviations should be allowed or not.</a:t>
            </a:r>
          </a:p>
          <a:p>
            <a:pPr marL="291181" indent="-291181" algn="just" defTabSz="913044">
              <a:spcBef>
                <a:spcPts val="612"/>
              </a:spcBef>
              <a:spcAft>
                <a:spcPts val="306"/>
              </a:spcAft>
              <a:buFont typeface="Arial" panose="020B0604020202020204" pitchFamily="34" charset="0"/>
              <a:buChar char="•"/>
            </a:pPr>
            <a:r>
              <a:rPr lang="en-US" sz="1600" dirty="0" smtClean="0">
                <a:solidFill>
                  <a:srgbClr val="003896"/>
                </a:solidFill>
              </a:rPr>
              <a:t>The reviews of motivations were stopped previously to enable state capture.</a:t>
            </a:r>
          </a:p>
          <a:p>
            <a:pPr marL="291181" indent="-291181" algn="just" defTabSz="913044">
              <a:spcBef>
                <a:spcPts val="612"/>
              </a:spcBef>
              <a:spcAft>
                <a:spcPts val="306"/>
              </a:spcAft>
              <a:buFont typeface="Arial" panose="020B0604020202020204" pitchFamily="34" charset="0"/>
              <a:buChar char="•"/>
            </a:pPr>
            <a:r>
              <a:rPr lang="en-US" sz="1600" dirty="0" smtClean="0">
                <a:solidFill>
                  <a:schemeClr val="accent1"/>
                </a:solidFill>
              </a:rPr>
              <a:t>Our focus is on reducing the number of procurements that are done through deviations.</a:t>
            </a:r>
          </a:p>
        </p:txBody>
      </p:sp>
      <p:sp>
        <p:nvSpPr>
          <p:cNvPr id="5" name="Slide Number Placeholder 4"/>
          <p:cNvSpPr>
            <a:spLocks noGrp="1"/>
          </p:cNvSpPr>
          <p:nvPr>
            <p:ph type="sldNum" sz="quarter" idx="11"/>
          </p:nvPr>
        </p:nvSpPr>
        <p:spPr/>
        <p:txBody>
          <a:bodyPr/>
          <a:lstStyle/>
          <a:p>
            <a:pPr eaLnBrk="0" fontAlgn="base" hangingPunct="0">
              <a:spcBef>
                <a:spcPct val="0"/>
              </a:spcBef>
              <a:spcAft>
                <a:spcPct val="0"/>
              </a:spcAft>
              <a:defRPr/>
            </a:pPr>
            <a:fld id="{A25FEBE5-1180-4DB5-A5B7-45ABAFC3EFF2}" type="slidenum">
              <a:rPr lang="en-GB" altLang="en-US" smtClean="0"/>
              <a:pPr eaLnBrk="0" fontAlgn="base" hangingPunct="0">
                <a:spcBef>
                  <a:spcPct val="0"/>
                </a:spcBef>
                <a:spcAft>
                  <a:spcPct val="0"/>
                </a:spcAft>
                <a:defRPr/>
              </a:pPr>
              <a:t>3</a:t>
            </a:fld>
            <a:endParaRPr lang="en-GB" altLang="en-US" dirty="0"/>
          </a:p>
        </p:txBody>
      </p:sp>
    </p:spTree>
    <p:extLst>
      <p:ext uri="{BB962C8B-B14F-4D97-AF65-F5344CB8AC3E}">
        <p14:creationId xmlns:p14="http://schemas.microsoft.com/office/powerpoint/2010/main" xmlns="" val="27465331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ZA"/>
          </a:p>
        </p:txBody>
      </p:sp>
      <p:sp>
        <p:nvSpPr>
          <p:cNvPr id="3" name="Slide Number Placeholder 2"/>
          <p:cNvSpPr>
            <a:spLocks noGrp="1"/>
          </p:cNvSpPr>
          <p:nvPr>
            <p:ph type="sldNum" sz="quarter" idx="12"/>
          </p:nvPr>
        </p:nvSpPr>
        <p:spPr/>
        <p:txBody>
          <a:bodyPr/>
          <a:lstStyle/>
          <a:p>
            <a:pPr>
              <a:defRPr/>
            </a:pPr>
            <a:fld id="{73992918-F409-418F-A619-C78237A33B44}" type="slidenum">
              <a:rPr lang="en-ZA" smtClean="0"/>
              <a:pPr>
                <a:defRPr/>
              </a:pPr>
              <a:t>30</a:t>
            </a:fld>
            <a:endParaRPr lang="en-ZA"/>
          </a:p>
        </p:txBody>
      </p:sp>
      <p:sp>
        <p:nvSpPr>
          <p:cNvPr id="4" name="Rectangle 3"/>
          <p:cNvSpPr/>
          <p:nvPr/>
        </p:nvSpPr>
        <p:spPr>
          <a:xfrm>
            <a:off x="290947" y="251752"/>
            <a:ext cx="6916188" cy="461665"/>
          </a:xfrm>
          <a:prstGeom prst="rect">
            <a:avLst/>
          </a:prstGeom>
        </p:spPr>
        <p:txBody>
          <a:bodyPr wrap="square">
            <a:spAutoFit/>
          </a:bodyPr>
          <a:lstStyle/>
          <a:p>
            <a:r>
              <a:rPr lang="en-US" altLang="en-US" sz="2400" b="1" dirty="0" smtClean="0">
                <a:solidFill>
                  <a:schemeClr val="bg1"/>
                </a:solidFill>
              </a:rPr>
              <a:t>Deviations Not Approved - Quarter 3 </a:t>
            </a:r>
            <a:endParaRPr lang="en-ZA" sz="2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434071494"/>
              </p:ext>
            </p:extLst>
          </p:nvPr>
        </p:nvGraphicFramePr>
        <p:xfrm>
          <a:off x="199508" y="1162137"/>
          <a:ext cx="8819803" cy="4478551"/>
        </p:xfrm>
        <a:graphic>
          <a:graphicData uri="http://schemas.openxmlformats.org/drawingml/2006/table">
            <a:tbl>
              <a:tblPr firstRow="1" bandRow="1">
                <a:tableStyleId>{5C22544A-7EE6-4342-B048-85BDC9FD1C3A}</a:tableStyleId>
              </a:tblPr>
              <a:tblGrid>
                <a:gridCol w="941675">
                  <a:extLst>
                    <a:ext uri="{9D8B030D-6E8A-4147-A177-3AD203B41FA5}">
                      <a16:colId xmlns:a16="http://schemas.microsoft.com/office/drawing/2014/main" xmlns="" val="3269678131"/>
                    </a:ext>
                  </a:extLst>
                </a:gridCol>
                <a:gridCol w="2900699">
                  <a:extLst>
                    <a:ext uri="{9D8B030D-6E8A-4147-A177-3AD203B41FA5}">
                      <a16:colId xmlns:a16="http://schemas.microsoft.com/office/drawing/2014/main" xmlns="" val="1068525739"/>
                    </a:ext>
                  </a:extLst>
                </a:gridCol>
                <a:gridCol w="2525174">
                  <a:extLst>
                    <a:ext uri="{9D8B030D-6E8A-4147-A177-3AD203B41FA5}">
                      <a16:colId xmlns:a16="http://schemas.microsoft.com/office/drawing/2014/main" xmlns="" val="3461270865"/>
                    </a:ext>
                  </a:extLst>
                </a:gridCol>
                <a:gridCol w="2452255">
                  <a:extLst>
                    <a:ext uri="{9D8B030D-6E8A-4147-A177-3AD203B41FA5}">
                      <a16:colId xmlns:a16="http://schemas.microsoft.com/office/drawing/2014/main" xmlns="" val="2674152438"/>
                    </a:ext>
                  </a:extLst>
                </a:gridCol>
              </a:tblGrid>
              <a:tr h="694944">
                <a:tc>
                  <a:txBody>
                    <a:bodyPr/>
                    <a:lstStyle/>
                    <a:p>
                      <a:pPr algn="ctr"/>
                      <a:r>
                        <a:rPr lang="en-US" sz="1600" dirty="0" smtClean="0"/>
                        <a:t>NT Ref. No  </a:t>
                      </a:r>
                      <a:endParaRPr lang="en-ZA" sz="1600" dirty="0"/>
                    </a:p>
                  </a:txBody>
                  <a:tcPr marT="54864" marB="54864"/>
                </a:tc>
                <a:tc>
                  <a:txBody>
                    <a:bodyPr/>
                    <a:lstStyle/>
                    <a:p>
                      <a:pPr algn="ctr"/>
                      <a:r>
                        <a:rPr lang="en-US" sz="1600" dirty="0" smtClean="0"/>
                        <a:t>Project Description</a:t>
                      </a:r>
                      <a:r>
                        <a:rPr lang="en-US" sz="1600" baseline="0" dirty="0" smtClean="0"/>
                        <a:t>  </a:t>
                      </a:r>
                      <a:endParaRPr lang="en-ZA" sz="1600" dirty="0"/>
                    </a:p>
                  </a:txBody>
                  <a:tcPr marT="54864" marB="54864"/>
                </a:tc>
                <a:tc>
                  <a:txBody>
                    <a:bodyPr/>
                    <a:lstStyle/>
                    <a:p>
                      <a:pPr algn="ctr"/>
                      <a:r>
                        <a:rPr lang="en-US" sz="1600" dirty="0" smtClean="0"/>
                        <a:t>Reason for Deviation </a:t>
                      </a:r>
                      <a:endParaRPr lang="en-ZA" sz="1600" dirty="0"/>
                    </a:p>
                  </a:txBody>
                  <a:tcPr marT="54864" marB="54864"/>
                </a:tc>
                <a:tc>
                  <a:txBody>
                    <a:bodyPr/>
                    <a:lstStyle/>
                    <a:p>
                      <a:pPr algn="l"/>
                      <a:r>
                        <a:rPr lang="en-US" sz="1600" dirty="0" smtClean="0"/>
                        <a:t>NT Response </a:t>
                      </a:r>
                      <a:endParaRPr lang="en-ZA" sz="1600" dirty="0"/>
                    </a:p>
                  </a:txBody>
                  <a:tcPr marT="54864" marB="54864"/>
                </a:tc>
                <a:extLst>
                  <a:ext uri="{0D108BD9-81ED-4DB2-BD59-A6C34878D82A}">
                    <a16:rowId xmlns:a16="http://schemas.microsoft.com/office/drawing/2014/main" xmlns="" val="3916778594"/>
                  </a:ext>
                </a:extLst>
              </a:tr>
              <a:tr h="2796055">
                <a:tc>
                  <a:txBody>
                    <a:bodyPr/>
                    <a:lstStyle/>
                    <a:p>
                      <a:pPr algn="ctr"/>
                      <a:r>
                        <a:rPr lang="en-US" sz="1600" dirty="0" smtClean="0"/>
                        <a:t>55</a:t>
                      </a:r>
                      <a:endParaRPr lang="en-ZA" sz="1600" dirty="0"/>
                    </a:p>
                  </a:txBody>
                  <a:tcPr marT="54864" marB="54864"/>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Establish contract for Manufacture, Supply and Delivery of Pulse Jet Fabric Filter Bags for Various Power Stations with </a:t>
                      </a:r>
                      <a:r>
                        <a:rPr lang="en-ZA" sz="1600" b="0" i="0" u="none" strike="noStrike" kern="1200" baseline="0" dirty="0" smtClean="0">
                          <a:solidFill>
                            <a:schemeClr val="dk1"/>
                          </a:solidFill>
                          <a:latin typeface="+mn-lt"/>
                          <a:ea typeface="+mn-ea"/>
                          <a:cs typeface="+mn-cs"/>
                        </a:rPr>
                        <a:t>Beier Envirotec (Pty) Ltd &amp; Filtafelt (Pty) Ltd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600" b="0" i="0" u="none" strike="noStrike" kern="1200" baseline="0" dirty="0" smtClean="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0" i="0" u="none" strike="noStrike" kern="1200" baseline="0" dirty="0" smtClean="0">
                          <a:solidFill>
                            <a:schemeClr val="dk1"/>
                          </a:solidFill>
                          <a:latin typeface="+mn-lt"/>
                          <a:ea typeface="+mn-ea"/>
                          <a:cs typeface="+mn-cs"/>
                        </a:rPr>
                        <a:t>At a contract value of R1,0bn</a:t>
                      </a:r>
                    </a:p>
                  </a:txBody>
                  <a:tcPr marT="54864" marB="54864"/>
                </a:tc>
                <a:tc>
                  <a:txBody>
                    <a:bodyPr/>
                    <a:lstStyle/>
                    <a:p>
                      <a:r>
                        <a:rPr lang="en-US" sz="1600" b="0" i="0" u="none" strike="noStrike" kern="1200" baseline="0" dirty="0" smtClean="0">
                          <a:solidFill>
                            <a:schemeClr val="dk1"/>
                          </a:solidFill>
                          <a:latin typeface="+mn-lt"/>
                          <a:ea typeface="+mn-ea"/>
                          <a:cs typeface="+mn-cs"/>
                        </a:rPr>
                        <a:t>Two Dti approved suppliers for Fabric Filter Bags </a:t>
                      </a:r>
                      <a:endParaRPr lang="en-ZA" sz="1600" b="0" i="0" u="none" strike="noStrike" kern="1200" baseline="0" dirty="0" smtClean="0">
                        <a:solidFill>
                          <a:schemeClr val="dk1"/>
                        </a:solidFill>
                        <a:latin typeface="+mn-lt"/>
                        <a:ea typeface="+mn-ea"/>
                        <a:cs typeface="+mn-cs"/>
                      </a:endParaRPr>
                    </a:p>
                    <a:p>
                      <a:pPr algn="just"/>
                      <a:endParaRPr lang="en-ZA" sz="1600" dirty="0"/>
                    </a:p>
                  </a:txBody>
                  <a:tcPr marT="54864" marB="54864"/>
                </a:tc>
                <a:tc>
                  <a:txBody>
                    <a:bodyPr/>
                    <a:lstStyle/>
                    <a:p>
                      <a:pPr algn="just"/>
                      <a:r>
                        <a:rPr lang="en-US" sz="1600" b="0" i="0" u="none" strike="noStrike" kern="1200" baseline="0" dirty="0" smtClean="0">
                          <a:solidFill>
                            <a:schemeClr val="dk1"/>
                          </a:solidFill>
                          <a:latin typeface="+mn-lt"/>
                          <a:ea typeface="+mn-ea"/>
                          <a:cs typeface="+mn-cs"/>
                        </a:rPr>
                        <a:t>Not Supported </a:t>
                      </a:r>
                      <a:endParaRPr lang="en-ZA" sz="1600" dirty="0"/>
                    </a:p>
                  </a:txBody>
                  <a:tcPr marT="54864" marB="54864"/>
                </a:tc>
                <a:extLst>
                  <a:ext uri="{0D108BD9-81ED-4DB2-BD59-A6C34878D82A}">
                    <a16:rowId xmlns:a16="http://schemas.microsoft.com/office/drawing/2014/main" xmlns="" val="4165699729"/>
                  </a:ext>
                </a:extLst>
              </a:tr>
              <a:tr h="987552">
                <a:tc gridSpan="2">
                  <a:txBody>
                    <a:bodyPr/>
                    <a:lstStyle/>
                    <a:p>
                      <a:pPr algn="l"/>
                      <a:r>
                        <a:rPr lang="en-US" sz="1600" b="1" dirty="0" smtClean="0"/>
                        <a:t>NT </a:t>
                      </a:r>
                      <a:r>
                        <a:rPr lang="en-US" sz="1600" b="1" kern="1200" dirty="0" smtClean="0">
                          <a:solidFill>
                            <a:schemeClr val="dk1"/>
                          </a:solidFill>
                          <a:latin typeface="+mn-lt"/>
                          <a:ea typeface="+mn-ea"/>
                          <a:cs typeface="+mn-cs"/>
                        </a:rPr>
                        <a:t>Recommendation</a:t>
                      </a:r>
                      <a:r>
                        <a:rPr lang="en-US" sz="1600" dirty="0" smtClean="0"/>
                        <a:t>: That</a:t>
                      </a:r>
                      <a:r>
                        <a:rPr lang="en-US" sz="1600" baseline="0" dirty="0" smtClean="0"/>
                        <a:t> the market be tested</a:t>
                      </a:r>
                      <a:endParaRPr lang="en-ZA" sz="1600" dirty="0"/>
                    </a:p>
                  </a:txBody>
                  <a:tcPr marT="54864" marB="54864"/>
                </a:tc>
                <a:tc hMerge="1">
                  <a:txBody>
                    <a:bodyPr/>
                    <a:lstStyle/>
                    <a:p>
                      <a:endParaRPr lang="en-ZA"/>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smtClean="0"/>
                        <a:t>Eskom’s Action: </a:t>
                      </a:r>
                      <a:r>
                        <a:rPr lang="en-US" sz="1600" b="0" dirty="0" smtClean="0"/>
                        <a:t>inquiry </a:t>
                      </a:r>
                      <a:r>
                        <a:rPr lang="en-US" sz="1600" b="0" baseline="0" dirty="0" smtClean="0"/>
                        <a:t>was issued to the market and the process is being finalised. </a:t>
                      </a:r>
                      <a:endParaRPr lang="en-ZA" sz="1600" b="0" dirty="0" smtClean="0"/>
                    </a:p>
                    <a:p>
                      <a:pPr algn="just"/>
                      <a:endParaRPr lang="en-ZA" sz="1600" b="1" dirty="0"/>
                    </a:p>
                  </a:txBody>
                  <a:tcPr marT="54864" marB="54864"/>
                </a:tc>
                <a:tc hMerge="1">
                  <a:txBody>
                    <a:bodyPr/>
                    <a:lstStyle/>
                    <a:p>
                      <a:endParaRPr lang="en-ZA"/>
                    </a:p>
                  </a:txBody>
                  <a:tcPr/>
                </a:tc>
                <a:extLst>
                  <a:ext uri="{0D108BD9-81ED-4DB2-BD59-A6C34878D82A}">
                    <a16:rowId xmlns:a16="http://schemas.microsoft.com/office/drawing/2014/main" xmlns="" val="1241937387"/>
                  </a:ext>
                </a:extLst>
              </a:tr>
            </a:tbl>
          </a:graphicData>
        </a:graphic>
      </p:graphicFrame>
    </p:spTree>
    <p:extLst>
      <p:ext uri="{BB962C8B-B14F-4D97-AF65-F5344CB8AC3E}">
        <p14:creationId xmlns:p14="http://schemas.microsoft.com/office/powerpoint/2010/main" xmlns="" val="3888527456"/>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ZA"/>
          </a:p>
        </p:txBody>
      </p:sp>
      <p:sp>
        <p:nvSpPr>
          <p:cNvPr id="3" name="Slide Number Placeholder 2"/>
          <p:cNvSpPr>
            <a:spLocks noGrp="1"/>
          </p:cNvSpPr>
          <p:nvPr>
            <p:ph type="sldNum" sz="quarter" idx="12"/>
          </p:nvPr>
        </p:nvSpPr>
        <p:spPr/>
        <p:txBody>
          <a:bodyPr/>
          <a:lstStyle/>
          <a:p>
            <a:pPr>
              <a:defRPr/>
            </a:pPr>
            <a:fld id="{73992918-F409-418F-A619-C78237A33B44}" type="slidenum">
              <a:rPr lang="en-ZA" smtClean="0"/>
              <a:pPr>
                <a:defRPr/>
              </a:pPr>
              <a:t>31</a:t>
            </a:fld>
            <a:endParaRPr lang="en-ZA"/>
          </a:p>
        </p:txBody>
      </p:sp>
      <p:sp>
        <p:nvSpPr>
          <p:cNvPr id="4" name="Rectangle 3"/>
          <p:cNvSpPr/>
          <p:nvPr/>
        </p:nvSpPr>
        <p:spPr>
          <a:xfrm>
            <a:off x="290947" y="251752"/>
            <a:ext cx="6916188" cy="461665"/>
          </a:xfrm>
          <a:prstGeom prst="rect">
            <a:avLst/>
          </a:prstGeom>
        </p:spPr>
        <p:txBody>
          <a:bodyPr wrap="square">
            <a:spAutoFit/>
          </a:bodyPr>
          <a:lstStyle/>
          <a:p>
            <a:r>
              <a:rPr lang="en-US" altLang="en-US" sz="2400" b="1" dirty="0" smtClean="0">
                <a:solidFill>
                  <a:schemeClr val="bg1"/>
                </a:solidFill>
              </a:rPr>
              <a:t>Deviations Not Approved - Quarter 3 </a:t>
            </a:r>
            <a:endParaRPr lang="en-ZA" sz="2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761082351"/>
              </p:ext>
            </p:extLst>
          </p:nvPr>
        </p:nvGraphicFramePr>
        <p:xfrm>
          <a:off x="199508" y="1162137"/>
          <a:ext cx="8819803" cy="4754880"/>
        </p:xfrm>
        <a:graphic>
          <a:graphicData uri="http://schemas.openxmlformats.org/drawingml/2006/table">
            <a:tbl>
              <a:tblPr firstRow="1" bandRow="1">
                <a:tableStyleId>{5C22544A-7EE6-4342-B048-85BDC9FD1C3A}</a:tableStyleId>
              </a:tblPr>
              <a:tblGrid>
                <a:gridCol w="941675">
                  <a:extLst>
                    <a:ext uri="{9D8B030D-6E8A-4147-A177-3AD203B41FA5}">
                      <a16:colId xmlns:a16="http://schemas.microsoft.com/office/drawing/2014/main" xmlns="" val="3269678131"/>
                    </a:ext>
                  </a:extLst>
                </a:gridCol>
                <a:gridCol w="2900699">
                  <a:extLst>
                    <a:ext uri="{9D8B030D-6E8A-4147-A177-3AD203B41FA5}">
                      <a16:colId xmlns:a16="http://schemas.microsoft.com/office/drawing/2014/main" xmlns="" val="1068525739"/>
                    </a:ext>
                  </a:extLst>
                </a:gridCol>
                <a:gridCol w="2525174">
                  <a:extLst>
                    <a:ext uri="{9D8B030D-6E8A-4147-A177-3AD203B41FA5}">
                      <a16:colId xmlns:a16="http://schemas.microsoft.com/office/drawing/2014/main" xmlns="" val="3461270865"/>
                    </a:ext>
                  </a:extLst>
                </a:gridCol>
                <a:gridCol w="2452255">
                  <a:extLst>
                    <a:ext uri="{9D8B030D-6E8A-4147-A177-3AD203B41FA5}">
                      <a16:colId xmlns:a16="http://schemas.microsoft.com/office/drawing/2014/main" xmlns="" val="2674152438"/>
                    </a:ext>
                  </a:extLst>
                </a:gridCol>
              </a:tblGrid>
              <a:tr h="694944">
                <a:tc>
                  <a:txBody>
                    <a:bodyPr/>
                    <a:lstStyle/>
                    <a:p>
                      <a:pPr algn="ctr"/>
                      <a:r>
                        <a:rPr lang="en-US" sz="1600" dirty="0" smtClean="0"/>
                        <a:t>NT Ref. No  </a:t>
                      </a:r>
                      <a:endParaRPr lang="en-ZA" sz="1600" dirty="0"/>
                    </a:p>
                  </a:txBody>
                  <a:tcPr marT="54864" marB="54864"/>
                </a:tc>
                <a:tc>
                  <a:txBody>
                    <a:bodyPr/>
                    <a:lstStyle/>
                    <a:p>
                      <a:pPr algn="ctr"/>
                      <a:r>
                        <a:rPr lang="en-US" sz="1600" dirty="0" smtClean="0"/>
                        <a:t>Project Description</a:t>
                      </a:r>
                      <a:r>
                        <a:rPr lang="en-US" sz="1600" baseline="0" dirty="0" smtClean="0"/>
                        <a:t>  </a:t>
                      </a:r>
                      <a:endParaRPr lang="en-ZA" sz="1600" dirty="0"/>
                    </a:p>
                  </a:txBody>
                  <a:tcPr marT="54864" marB="54864"/>
                </a:tc>
                <a:tc>
                  <a:txBody>
                    <a:bodyPr/>
                    <a:lstStyle/>
                    <a:p>
                      <a:pPr algn="ctr"/>
                      <a:r>
                        <a:rPr lang="en-US" sz="1600" dirty="0" smtClean="0"/>
                        <a:t>Reason for Deviation </a:t>
                      </a:r>
                      <a:endParaRPr lang="en-ZA" sz="1600" dirty="0"/>
                    </a:p>
                  </a:txBody>
                  <a:tcPr marT="54864" marB="54864"/>
                </a:tc>
                <a:tc>
                  <a:txBody>
                    <a:bodyPr/>
                    <a:lstStyle/>
                    <a:p>
                      <a:pPr algn="l"/>
                      <a:r>
                        <a:rPr lang="en-US" sz="1600" dirty="0" smtClean="0"/>
                        <a:t>NT Response </a:t>
                      </a:r>
                      <a:endParaRPr lang="en-ZA" sz="1600" dirty="0"/>
                    </a:p>
                  </a:txBody>
                  <a:tcPr marT="54864" marB="54864"/>
                </a:tc>
                <a:extLst>
                  <a:ext uri="{0D108BD9-81ED-4DB2-BD59-A6C34878D82A}">
                    <a16:rowId xmlns:a16="http://schemas.microsoft.com/office/drawing/2014/main" xmlns="" val="3916778594"/>
                  </a:ext>
                </a:extLst>
              </a:tr>
              <a:tr h="3072384">
                <a:tc>
                  <a:txBody>
                    <a:bodyPr/>
                    <a:lstStyle/>
                    <a:p>
                      <a:pPr algn="ctr"/>
                      <a:r>
                        <a:rPr lang="en-US" sz="1600" dirty="0" smtClean="0"/>
                        <a:t>57</a:t>
                      </a:r>
                      <a:endParaRPr lang="en-ZA" sz="1600" dirty="0"/>
                    </a:p>
                  </a:txBody>
                  <a:tcPr marT="54864" marB="548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Establish a contract for Design Monitoring and Construction Supervision at Majuba Power Station with Jones and Wagner (Pty) Ltd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600" b="0" i="0" u="none" strike="noStrike" kern="1200" baseline="0" dirty="0" smtClean="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0" i="0" u="none" strike="noStrike" kern="1200" baseline="0" dirty="0" smtClean="0">
                          <a:solidFill>
                            <a:schemeClr val="dk1"/>
                          </a:solidFill>
                          <a:latin typeface="+mn-lt"/>
                          <a:ea typeface="+mn-ea"/>
                          <a:cs typeface="+mn-cs"/>
                        </a:rPr>
                        <a:t>At a contract value of R42mil</a:t>
                      </a:r>
                    </a:p>
                  </a:txBody>
                  <a:tcPr marT="54864" marB="54864"/>
                </a:tc>
                <a:tc>
                  <a:txBody>
                    <a:bodyPr/>
                    <a:lstStyle/>
                    <a:p>
                      <a:r>
                        <a:rPr lang="en-US" sz="1600" b="0" i="0" u="none" strike="noStrike" kern="1200" baseline="0" dirty="0" smtClean="0">
                          <a:solidFill>
                            <a:schemeClr val="dk1"/>
                          </a:solidFill>
                          <a:latin typeface="+mn-lt"/>
                          <a:ea typeface="+mn-ea"/>
                          <a:cs typeface="+mn-cs"/>
                        </a:rPr>
                        <a:t>Holds full liability for designs	</a:t>
                      </a:r>
                    </a:p>
                    <a:p>
                      <a:pPr algn="just"/>
                      <a:endParaRPr lang="en-ZA" sz="1600" dirty="0"/>
                    </a:p>
                  </a:txBody>
                  <a:tcPr marT="54864" marB="54864"/>
                </a:tc>
                <a:tc>
                  <a:txBody>
                    <a:bodyPr/>
                    <a:lstStyle/>
                    <a:p>
                      <a:pPr algn="just"/>
                      <a:r>
                        <a:rPr lang="en-US" sz="1600" b="0" i="0" u="none" strike="noStrike" kern="1200" baseline="0" dirty="0" smtClean="0">
                          <a:solidFill>
                            <a:schemeClr val="dk1"/>
                          </a:solidFill>
                          <a:latin typeface="+mn-lt"/>
                          <a:ea typeface="+mn-ea"/>
                          <a:cs typeface="+mn-cs"/>
                        </a:rPr>
                        <a:t>Not Supported </a:t>
                      </a:r>
                      <a:endParaRPr lang="en-ZA" sz="1600" dirty="0"/>
                    </a:p>
                  </a:txBody>
                  <a:tcPr marT="54864" marB="54864"/>
                </a:tc>
                <a:extLst>
                  <a:ext uri="{0D108BD9-81ED-4DB2-BD59-A6C34878D82A}">
                    <a16:rowId xmlns:a16="http://schemas.microsoft.com/office/drawing/2014/main" xmlns="" val="4165699729"/>
                  </a:ext>
                </a:extLst>
              </a:tr>
              <a:tr h="987552">
                <a:tc gridSpan="2">
                  <a:txBody>
                    <a:bodyPr/>
                    <a:lstStyle/>
                    <a:p>
                      <a:pPr algn="l"/>
                      <a:r>
                        <a:rPr lang="en-US" sz="1600" b="1" dirty="0" smtClean="0"/>
                        <a:t>NT </a:t>
                      </a:r>
                      <a:r>
                        <a:rPr lang="en-US" sz="1600" b="1" kern="1200" dirty="0" smtClean="0">
                          <a:solidFill>
                            <a:schemeClr val="dk1"/>
                          </a:solidFill>
                          <a:latin typeface="+mn-lt"/>
                          <a:ea typeface="+mn-ea"/>
                          <a:cs typeface="+mn-cs"/>
                        </a:rPr>
                        <a:t>Recommendation</a:t>
                      </a:r>
                      <a:r>
                        <a:rPr lang="en-US" sz="1600" dirty="0" smtClean="0"/>
                        <a:t>:  That the market be tested </a:t>
                      </a:r>
                      <a:endParaRPr lang="en-ZA" sz="1600" dirty="0"/>
                    </a:p>
                  </a:txBody>
                  <a:tcPr marT="54864" marB="54864"/>
                </a:tc>
                <a:tc hMerge="1">
                  <a:txBody>
                    <a:bodyPr/>
                    <a:lstStyle/>
                    <a:p>
                      <a:endParaRPr lang="en-ZA"/>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smtClean="0"/>
                        <a:t>Eskom’s Action: </a:t>
                      </a:r>
                      <a:r>
                        <a:rPr lang="en-US" sz="1600" b="0" dirty="0" smtClean="0"/>
                        <a:t>An enquiry was issued</a:t>
                      </a:r>
                      <a:r>
                        <a:rPr lang="en-US" sz="1600" b="0" baseline="0" dirty="0" smtClean="0"/>
                        <a:t> to the market and the process is being finalised</a:t>
                      </a:r>
                      <a:endParaRPr lang="en-ZA" sz="1600" b="0" dirty="0" smtClean="0"/>
                    </a:p>
                    <a:p>
                      <a:pPr algn="just"/>
                      <a:endParaRPr lang="en-ZA" sz="1600" dirty="0"/>
                    </a:p>
                  </a:txBody>
                  <a:tcPr marT="54864" marB="54864"/>
                </a:tc>
                <a:tc hMerge="1">
                  <a:txBody>
                    <a:bodyPr/>
                    <a:lstStyle/>
                    <a:p>
                      <a:endParaRPr lang="en-ZA"/>
                    </a:p>
                  </a:txBody>
                  <a:tcPr/>
                </a:tc>
                <a:extLst>
                  <a:ext uri="{0D108BD9-81ED-4DB2-BD59-A6C34878D82A}">
                    <a16:rowId xmlns:a16="http://schemas.microsoft.com/office/drawing/2014/main" xmlns="" val="1241937387"/>
                  </a:ext>
                </a:extLst>
              </a:tr>
            </a:tbl>
          </a:graphicData>
        </a:graphic>
      </p:graphicFrame>
    </p:spTree>
    <p:extLst>
      <p:ext uri="{BB962C8B-B14F-4D97-AF65-F5344CB8AC3E}">
        <p14:creationId xmlns:p14="http://schemas.microsoft.com/office/powerpoint/2010/main" xmlns="" val="3507610167"/>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ZA"/>
          </a:p>
        </p:txBody>
      </p:sp>
      <p:sp>
        <p:nvSpPr>
          <p:cNvPr id="3" name="Slide Number Placeholder 2"/>
          <p:cNvSpPr>
            <a:spLocks noGrp="1"/>
          </p:cNvSpPr>
          <p:nvPr>
            <p:ph type="sldNum" sz="quarter" idx="12"/>
          </p:nvPr>
        </p:nvSpPr>
        <p:spPr/>
        <p:txBody>
          <a:bodyPr/>
          <a:lstStyle/>
          <a:p>
            <a:pPr>
              <a:defRPr/>
            </a:pPr>
            <a:fld id="{73992918-F409-418F-A619-C78237A33B44}" type="slidenum">
              <a:rPr lang="en-ZA" smtClean="0"/>
              <a:pPr>
                <a:defRPr/>
              </a:pPr>
              <a:t>32</a:t>
            </a:fld>
            <a:endParaRPr lang="en-ZA"/>
          </a:p>
        </p:txBody>
      </p:sp>
      <p:sp>
        <p:nvSpPr>
          <p:cNvPr id="4" name="Rectangle 3"/>
          <p:cNvSpPr/>
          <p:nvPr/>
        </p:nvSpPr>
        <p:spPr>
          <a:xfrm>
            <a:off x="290947" y="251752"/>
            <a:ext cx="6916188" cy="461665"/>
          </a:xfrm>
          <a:prstGeom prst="rect">
            <a:avLst/>
          </a:prstGeom>
        </p:spPr>
        <p:txBody>
          <a:bodyPr wrap="square">
            <a:spAutoFit/>
          </a:bodyPr>
          <a:lstStyle/>
          <a:p>
            <a:r>
              <a:rPr lang="en-US" altLang="en-US" sz="2400" b="1" dirty="0" smtClean="0">
                <a:solidFill>
                  <a:schemeClr val="bg1"/>
                </a:solidFill>
              </a:rPr>
              <a:t>Deviations Not Approved - Quarter 3 </a:t>
            </a:r>
            <a:endParaRPr lang="en-ZA" sz="2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95858667"/>
              </p:ext>
            </p:extLst>
          </p:nvPr>
        </p:nvGraphicFramePr>
        <p:xfrm>
          <a:off x="272888" y="1196752"/>
          <a:ext cx="8819803" cy="4728536"/>
        </p:xfrm>
        <a:graphic>
          <a:graphicData uri="http://schemas.openxmlformats.org/drawingml/2006/table">
            <a:tbl>
              <a:tblPr firstRow="1" bandRow="1">
                <a:tableStyleId>{5C22544A-7EE6-4342-B048-85BDC9FD1C3A}</a:tableStyleId>
              </a:tblPr>
              <a:tblGrid>
                <a:gridCol w="941675">
                  <a:extLst>
                    <a:ext uri="{9D8B030D-6E8A-4147-A177-3AD203B41FA5}">
                      <a16:colId xmlns:a16="http://schemas.microsoft.com/office/drawing/2014/main" xmlns="" val="3269678131"/>
                    </a:ext>
                  </a:extLst>
                </a:gridCol>
                <a:gridCol w="2900699">
                  <a:extLst>
                    <a:ext uri="{9D8B030D-6E8A-4147-A177-3AD203B41FA5}">
                      <a16:colId xmlns:a16="http://schemas.microsoft.com/office/drawing/2014/main" xmlns="" val="1068525739"/>
                    </a:ext>
                  </a:extLst>
                </a:gridCol>
                <a:gridCol w="2525174">
                  <a:extLst>
                    <a:ext uri="{9D8B030D-6E8A-4147-A177-3AD203B41FA5}">
                      <a16:colId xmlns:a16="http://schemas.microsoft.com/office/drawing/2014/main" xmlns="" val="3461270865"/>
                    </a:ext>
                  </a:extLst>
                </a:gridCol>
                <a:gridCol w="2452255">
                  <a:extLst>
                    <a:ext uri="{9D8B030D-6E8A-4147-A177-3AD203B41FA5}">
                      <a16:colId xmlns:a16="http://schemas.microsoft.com/office/drawing/2014/main" xmlns="" val="2674152438"/>
                    </a:ext>
                  </a:extLst>
                </a:gridCol>
              </a:tblGrid>
              <a:tr h="694944">
                <a:tc>
                  <a:txBody>
                    <a:bodyPr/>
                    <a:lstStyle/>
                    <a:p>
                      <a:pPr algn="ctr"/>
                      <a:r>
                        <a:rPr lang="en-US" sz="1600" dirty="0" smtClean="0"/>
                        <a:t>NT Ref. No  </a:t>
                      </a:r>
                      <a:endParaRPr lang="en-ZA" sz="1600" dirty="0"/>
                    </a:p>
                  </a:txBody>
                  <a:tcPr marT="54864" marB="54864"/>
                </a:tc>
                <a:tc>
                  <a:txBody>
                    <a:bodyPr/>
                    <a:lstStyle/>
                    <a:p>
                      <a:pPr algn="ctr"/>
                      <a:r>
                        <a:rPr lang="en-US" sz="1600" dirty="0" smtClean="0"/>
                        <a:t>Project Description</a:t>
                      </a:r>
                      <a:r>
                        <a:rPr lang="en-US" sz="1600" baseline="0" dirty="0" smtClean="0"/>
                        <a:t>  </a:t>
                      </a:r>
                      <a:endParaRPr lang="en-ZA" sz="1600" dirty="0"/>
                    </a:p>
                  </a:txBody>
                  <a:tcPr marT="54864" marB="54864"/>
                </a:tc>
                <a:tc>
                  <a:txBody>
                    <a:bodyPr/>
                    <a:lstStyle/>
                    <a:p>
                      <a:pPr algn="ctr"/>
                      <a:r>
                        <a:rPr lang="en-US" sz="1600" dirty="0" smtClean="0"/>
                        <a:t>Reason for Deviation </a:t>
                      </a:r>
                      <a:endParaRPr lang="en-ZA" sz="1600" dirty="0"/>
                    </a:p>
                  </a:txBody>
                  <a:tcPr marT="54864" marB="54864"/>
                </a:tc>
                <a:tc>
                  <a:txBody>
                    <a:bodyPr/>
                    <a:lstStyle/>
                    <a:p>
                      <a:pPr algn="l"/>
                      <a:r>
                        <a:rPr lang="en-US" sz="1600" dirty="0" smtClean="0"/>
                        <a:t>NT Response </a:t>
                      </a:r>
                      <a:endParaRPr lang="en-ZA" sz="1600" dirty="0"/>
                    </a:p>
                  </a:txBody>
                  <a:tcPr marT="54864" marB="54864"/>
                </a:tc>
                <a:extLst>
                  <a:ext uri="{0D108BD9-81ED-4DB2-BD59-A6C34878D82A}">
                    <a16:rowId xmlns:a16="http://schemas.microsoft.com/office/drawing/2014/main" xmlns="" val="3916778594"/>
                  </a:ext>
                </a:extLst>
              </a:tr>
              <a:tr h="3265496">
                <a:tc>
                  <a:txBody>
                    <a:bodyPr/>
                    <a:lstStyle/>
                    <a:p>
                      <a:pPr algn="ctr"/>
                      <a:r>
                        <a:rPr lang="en-US" sz="1600" dirty="0" smtClean="0"/>
                        <a:t>59</a:t>
                      </a:r>
                      <a:endParaRPr lang="en-ZA" sz="1600" dirty="0"/>
                    </a:p>
                  </a:txBody>
                  <a:tcPr marT="54864" marB="548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Establish a contract with SAP for Licences, Cloud Subscription services, MAX attention, SAP OEM Accredited Professional Training Services of African User Group Membership Fees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600" b="0" i="0" u="none" strike="noStrike" kern="1200" baseline="0" dirty="0" smtClean="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0" i="0" u="none" strike="noStrike" kern="1200" baseline="0" dirty="0" smtClean="0">
                          <a:solidFill>
                            <a:schemeClr val="dk1"/>
                          </a:solidFill>
                          <a:latin typeface="+mn-lt"/>
                          <a:ea typeface="+mn-ea"/>
                          <a:cs typeface="+mn-cs"/>
                        </a:rPr>
                        <a:t>At a contract value of R298,7mil</a:t>
                      </a:r>
                    </a:p>
                  </a:txBody>
                  <a:tcPr marT="54864" marB="548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0" i="0" u="none" strike="noStrike" kern="1200" baseline="0" dirty="0" smtClean="0">
                          <a:solidFill>
                            <a:schemeClr val="dk1"/>
                          </a:solidFill>
                          <a:latin typeface="+mn-lt"/>
                          <a:ea typeface="+mn-ea"/>
                          <a:cs typeface="+mn-cs"/>
                        </a:rPr>
                        <a:t>Continuity of service	</a:t>
                      </a:r>
                    </a:p>
                    <a:p>
                      <a:r>
                        <a:rPr lang="en-US" sz="1600" b="0" i="0" u="none" strike="noStrike" kern="1200" baseline="0" dirty="0" smtClean="0">
                          <a:solidFill>
                            <a:schemeClr val="dk1"/>
                          </a:solidFill>
                          <a:latin typeface="+mn-lt"/>
                          <a:ea typeface="+mn-ea"/>
                          <a:cs typeface="+mn-cs"/>
                        </a:rPr>
                        <a:t>	</a:t>
                      </a:r>
                    </a:p>
                    <a:p>
                      <a:pPr algn="just"/>
                      <a:endParaRPr lang="en-ZA" sz="1600" dirty="0"/>
                    </a:p>
                  </a:txBody>
                  <a:tcPr marT="54864" marB="54864"/>
                </a:tc>
                <a:tc>
                  <a:txBody>
                    <a:bodyPr/>
                    <a:lstStyle/>
                    <a:p>
                      <a:pPr algn="just"/>
                      <a:r>
                        <a:rPr lang="en-US" sz="1600" b="0" i="0" u="none" strike="noStrike" kern="1200" baseline="0" dirty="0" smtClean="0">
                          <a:solidFill>
                            <a:schemeClr val="dk1"/>
                          </a:solidFill>
                          <a:latin typeface="+mn-lt"/>
                          <a:ea typeface="+mn-ea"/>
                          <a:cs typeface="+mn-cs"/>
                        </a:rPr>
                        <a:t>Not Supported </a:t>
                      </a:r>
                      <a:endParaRPr lang="en-ZA" sz="1600" dirty="0"/>
                    </a:p>
                  </a:txBody>
                  <a:tcPr marT="54864" marB="54864"/>
                </a:tc>
                <a:extLst>
                  <a:ext uri="{0D108BD9-81ED-4DB2-BD59-A6C34878D82A}">
                    <a16:rowId xmlns:a16="http://schemas.microsoft.com/office/drawing/2014/main" xmlns="" val="4165699729"/>
                  </a:ext>
                </a:extLst>
              </a:tr>
              <a:tr h="768096">
                <a:tc gridSpan="2">
                  <a:txBody>
                    <a:bodyPr/>
                    <a:lstStyle/>
                    <a:p>
                      <a:pPr algn="l"/>
                      <a:r>
                        <a:rPr lang="en-US" sz="1600" b="1" dirty="0" smtClean="0"/>
                        <a:t>NT </a:t>
                      </a:r>
                      <a:r>
                        <a:rPr lang="en-US" sz="1600" b="1" kern="1200" dirty="0" smtClean="0">
                          <a:solidFill>
                            <a:schemeClr val="dk1"/>
                          </a:solidFill>
                          <a:latin typeface="+mn-lt"/>
                          <a:ea typeface="+mn-ea"/>
                          <a:cs typeface="+mn-cs"/>
                        </a:rPr>
                        <a:t>Recommendation</a:t>
                      </a:r>
                      <a:r>
                        <a:rPr lang="en-US" sz="1600" dirty="0" smtClean="0"/>
                        <a:t>: </a:t>
                      </a:r>
                      <a:endParaRPr lang="en-ZA" sz="1600" dirty="0"/>
                    </a:p>
                  </a:txBody>
                  <a:tcPr marT="54864" marB="54864"/>
                </a:tc>
                <a:tc hMerge="1">
                  <a:txBody>
                    <a:bodyPr/>
                    <a:lstStyle/>
                    <a:p>
                      <a:endParaRPr lang="en-ZA"/>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smtClean="0"/>
                        <a:t>Eskom’s Action: </a:t>
                      </a:r>
                      <a:r>
                        <a:rPr lang="en-US" sz="1600" b="0" dirty="0" smtClean="0"/>
                        <a:t>The rejection was appealed and conditional</a:t>
                      </a:r>
                      <a:r>
                        <a:rPr lang="en-US" sz="1600" b="0" baseline="0" dirty="0" smtClean="0"/>
                        <a:t> approval was granted</a:t>
                      </a:r>
                      <a:r>
                        <a:rPr lang="en-US" sz="1600" b="0" dirty="0" smtClean="0"/>
                        <a:t> </a:t>
                      </a:r>
                      <a:endParaRPr lang="en-ZA" sz="1600" b="0" dirty="0" smtClean="0"/>
                    </a:p>
                  </a:txBody>
                  <a:tcPr marT="54864" marB="54864"/>
                </a:tc>
                <a:tc hMerge="1">
                  <a:txBody>
                    <a:bodyPr/>
                    <a:lstStyle/>
                    <a:p>
                      <a:endParaRPr lang="en-ZA"/>
                    </a:p>
                  </a:txBody>
                  <a:tcPr/>
                </a:tc>
                <a:extLst>
                  <a:ext uri="{0D108BD9-81ED-4DB2-BD59-A6C34878D82A}">
                    <a16:rowId xmlns:a16="http://schemas.microsoft.com/office/drawing/2014/main" xmlns="" val="1241937387"/>
                  </a:ext>
                </a:extLst>
              </a:tr>
            </a:tbl>
          </a:graphicData>
        </a:graphic>
      </p:graphicFrame>
    </p:spTree>
    <p:extLst>
      <p:ext uri="{BB962C8B-B14F-4D97-AF65-F5344CB8AC3E}">
        <p14:creationId xmlns:p14="http://schemas.microsoft.com/office/powerpoint/2010/main" xmlns="" val="2389854288"/>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ZA"/>
          </a:p>
        </p:txBody>
      </p:sp>
      <p:sp>
        <p:nvSpPr>
          <p:cNvPr id="3" name="Slide Number Placeholder 2"/>
          <p:cNvSpPr>
            <a:spLocks noGrp="1"/>
          </p:cNvSpPr>
          <p:nvPr>
            <p:ph type="sldNum" sz="quarter" idx="12"/>
          </p:nvPr>
        </p:nvSpPr>
        <p:spPr/>
        <p:txBody>
          <a:bodyPr/>
          <a:lstStyle/>
          <a:p>
            <a:pPr>
              <a:defRPr/>
            </a:pPr>
            <a:fld id="{73992918-F409-418F-A619-C78237A33B44}" type="slidenum">
              <a:rPr lang="en-ZA" smtClean="0"/>
              <a:pPr>
                <a:defRPr/>
              </a:pPr>
              <a:t>33</a:t>
            </a:fld>
            <a:endParaRPr lang="en-ZA"/>
          </a:p>
        </p:txBody>
      </p:sp>
      <p:sp>
        <p:nvSpPr>
          <p:cNvPr id="4" name="Rectangle 3"/>
          <p:cNvSpPr/>
          <p:nvPr/>
        </p:nvSpPr>
        <p:spPr>
          <a:xfrm>
            <a:off x="290947" y="251752"/>
            <a:ext cx="6916188" cy="461665"/>
          </a:xfrm>
          <a:prstGeom prst="rect">
            <a:avLst/>
          </a:prstGeom>
        </p:spPr>
        <p:txBody>
          <a:bodyPr wrap="square">
            <a:spAutoFit/>
          </a:bodyPr>
          <a:lstStyle/>
          <a:p>
            <a:r>
              <a:rPr lang="en-US" altLang="en-US" sz="2400" b="1" dirty="0" smtClean="0">
                <a:solidFill>
                  <a:schemeClr val="bg1"/>
                </a:solidFill>
              </a:rPr>
              <a:t>Expansions Not Approved - Quarter 3 </a:t>
            </a:r>
            <a:endParaRPr lang="en-ZA" sz="2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318872412"/>
              </p:ext>
            </p:extLst>
          </p:nvPr>
        </p:nvGraphicFramePr>
        <p:xfrm>
          <a:off x="166256" y="1162137"/>
          <a:ext cx="8853055" cy="3950208"/>
        </p:xfrm>
        <a:graphic>
          <a:graphicData uri="http://schemas.openxmlformats.org/drawingml/2006/table">
            <a:tbl>
              <a:tblPr firstRow="1" bandRow="1">
                <a:tableStyleId>{5C22544A-7EE6-4342-B048-85BDC9FD1C3A}</a:tableStyleId>
              </a:tblPr>
              <a:tblGrid>
                <a:gridCol w="945225">
                  <a:extLst>
                    <a:ext uri="{9D8B030D-6E8A-4147-A177-3AD203B41FA5}">
                      <a16:colId xmlns:a16="http://schemas.microsoft.com/office/drawing/2014/main" xmlns="" val="3269678131"/>
                    </a:ext>
                  </a:extLst>
                </a:gridCol>
                <a:gridCol w="3236076">
                  <a:extLst>
                    <a:ext uri="{9D8B030D-6E8A-4147-A177-3AD203B41FA5}">
                      <a16:colId xmlns:a16="http://schemas.microsoft.com/office/drawing/2014/main" xmlns="" val="1068525739"/>
                    </a:ext>
                  </a:extLst>
                </a:gridCol>
                <a:gridCol w="2210253">
                  <a:extLst>
                    <a:ext uri="{9D8B030D-6E8A-4147-A177-3AD203B41FA5}">
                      <a16:colId xmlns:a16="http://schemas.microsoft.com/office/drawing/2014/main" xmlns="" val="3461270865"/>
                    </a:ext>
                  </a:extLst>
                </a:gridCol>
                <a:gridCol w="2461501">
                  <a:extLst>
                    <a:ext uri="{9D8B030D-6E8A-4147-A177-3AD203B41FA5}">
                      <a16:colId xmlns:a16="http://schemas.microsoft.com/office/drawing/2014/main" xmlns="" val="2674152438"/>
                    </a:ext>
                  </a:extLst>
                </a:gridCol>
              </a:tblGrid>
              <a:tr h="694944">
                <a:tc>
                  <a:txBody>
                    <a:bodyPr/>
                    <a:lstStyle/>
                    <a:p>
                      <a:pPr algn="ctr"/>
                      <a:r>
                        <a:rPr lang="en-US" sz="1600" dirty="0" smtClean="0"/>
                        <a:t>NT Ref. No  </a:t>
                      </a:r>
                      <a:endParaRPr lang="en-ZA" sz="1600" dirty="0"/>
                    </a:p>
                  </a:txBody>
                  <a:tcPr marT="54864" marB="54864"/>
                </a:tc>
                <a:tc>
                  <a:txBody>
                    <a:bodyPr/>
                    <a:lstStyle/>
                    <a:p>
                      <a:pPr algn="ctr"/>
                      <a:r>
                        <a:rPr lang="en-US" sz="1600" dirty="0" smtClean="0"/>
                        <a:t>Project Description</a:t>
                      </a:r>
                      <a:r>
                        <a:rPr lang="en-US" sz="1600" baseline="0" dirty="0" smtClean="0"/>
                        <a:t>  </a:t>
                      </a:r>
                      <a:endParaRPr lang="en-ZA" sz="1600" dirty="0"/>
                    </a:p>
                  </a:txBody>
                  <a:tcPr marT="54864" marB="54864"/>
                </a:tc>
                <a:tc>
                  <a:txBody>
                    <a:bodyPr/>
                    <a:lstStyle/>
                    <a:p>
                      <a:pPr algn="ctr"/>
                      <a:r>
                        <a:rPr lang="en-US" sz="1600" dirty="0" smtClean="0"/>
                        <a:t>Reason for Deviation </a:t>
                      </a:r>
                      <a:endParaRPr lang="en-ZA" sz="1600" dirty="0"/>
                    </a:p>
                  </a:txBody>
                  <a:tcPr marT="54864" marB="54864"/>
                </a:tc>
                <a:tc>
                  <a:txBody>
                    <a:bodyPr/>
                    <a:lstStyle/>
                    <a:p>
                      <a:pPr algn="l"/>
                      <a:r>
                        <a:rPr lang="en-US" sz="1600" dirty="0" smtClean="0"/>
                        <a:t>NT Response </a:t>
                      </a:r>
                      <a:endParaRPr lang="en-ZA" sz="1600" dirty="0"/>
                    </a:p>
                  </a:txBody>
                  <a:tcPr marT="54864" marB="54864"/>
                </a:tc>
                <a:extLst>
                  <a:ext uri="{0D108BD9-81ED-4DB2-BD59-A6C34878D82A}">
                    <a16:rowId xmlns:a16="http://schemas.microsoft.com/office/drawing/2014/main" xmlns="" val="3916778594"/>
                  </a:ext>
                </a:extLst>
              </a:tr>
              <a:tr h="2267712">
                <a:tc>
                  <a:txBody>
                    <a:bodyPr/>
                    <a:lstStyle/>
                    <a:p>
                      <a:pPr algn="ctr"/>
                      <a:r>
                        <a:rPr lang="en-US" sz="1600" dirty="0" smtClean="0"/>
                        <a:t>54</a:t>
                      </a:r>
                      <a:endParaRPr lang="en-ZA" sz="1600" dirty="0"/>
                    </a:p>
                  </a:txBody>
                  <a:tcPr marT="54864" marB="548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Modification of a </a:t>
                      </a:r>
                      <a:r>
                        <a:rPr lang="en-ZA" sz="1600" b="0" i="0" u="none" strike="noStrike" kern="1200" baseline="0" dirty="0" smtClean="0">
                          <a:solidFill>
                            <a:schemeClr val="dk1"/>
                          </a:solidFill>
                          <a:latin typeface="+mn-lt"/>
                          <a:ea typeface="+mn-ea"/>
                          <a:cs typeface="+mn-cs"/>
                        </a:rPr>
                        <a:t>coal supply contract with South32</a:t>
                      </a:r>
                    </a:p>
                    <a:p>
                      <a:r>
                        <a:rPr lang="en-US" sz="1600" b="0" i="0" u="none" strike="noStrike" kern="1200" baseline="0" dirty="0" smtClean="0">
                          <a:solidFill>
                            <a:schemeClr val="dk1"/>
                          </a:solidFill>
                          <a:latin typeface="+mn-lt"/>
                          <a:ea typeface="+mn-ea"/>
                          <a:cs typeface="+mn-cs"/>
                        </a:rPr>
                        <a:t>		</a:t>
                      </a:r>
                    </a:p>
                    <a:p>
                      <a:r>
                        <a:rPr lang="en-US" sz="1600" b="0" i="0" u="none" strike="noStrike" kern="1200" baseline="0" dirty="0" smtClean="0">
                          <a:solidFill>
                            <a:schemeClr val="dk1"/>
                          </a:solidFill>
                          <a:latin typeface="+mn-lt"/>
                          <a:ea typeface="+mn-ea"/>
                          <a:cs typeface="+mn-cs"/>
                        </a:rPr>
                        <a:t>Original Value R</a:t>
                      </a:r>
                      <a:r>
                        <a:rPr lang="en-ZA" sz="1600" b="0" i="0" u="none" strike="noStrike" kern="1200" baseline="0" dirty="0" smtClean="0">
                          <a:solidFill>
                            <a:schemeClr val="dk1"/>
                          </a:solidFill>
                          <a:latin typeface="+mn-lt"/>
                          <a:ea typeface="+mn-ea"/>
                          <a:cs typeface="+mn-cs"/>
                        </a:rPr>
                        <a:t> 11,4bn 	</a:t>
                      </a:r>
                    </a:p>
                    <a:p>
                      <a:r>
                        <a:rPr lang="en-US" sz="1600" b="0" i="0" u="none" strike="noStrike" kern="1200" baseline="0" dirty="0" smtClean="0">
                          <a:solidFill>
                            <a:schemeClr val="dk1"/>
                          </a:solidFill>
                          <a:latin typeface="+mn-lt"/>
                          <a:ea typeface="+mn-ea"/>
                          <a:cs typeface="+mn-cs"/>
                        </a:rPr>
                        <a:t>Expansion value R1.2bn </a:t>
                      </a:r>
                    </a:p>
                    <a:p>
                      <a:r>
                        <a:rPr lang="en-US" sz="1600" b="0" i="0" u="none" strike="noStrike" kern="1200" baseline="0" dirty="0" smtClean="0">
                          <a:solidFill>
                            <a:schemeClr val="dk1"/>
                          </a:solidFill>
                          <a:latin typeface="+mn-lt"/>
                          <a:ea typeface="+mn-ea"/>
                          <a:cs typeface="+mn-cs"/>
                        </a:rPr>
                        <a:t>Previous Expansions R28mil</a:t>
                      </a:r>
                    </a:p>
                    <a:p>
                      <a:r>
                        <a:rPr lang="en-US" sz="1600" b="0" i="0" u="none" strike="noStrike" kern="1200" baseline="0" dirty="0" smtClean="0">
                          <a:solidFill>
                            <a:schemeClr val="dk1"/>
                          </a:solidFill>
                          <a:latin typeface="+mn-lt"/>
                          <a:ea typeface="+mn-ea"/>
                          <a:cs typeface="+mn-cs"/>
                        </a:rPr>
                        <a:t>	</a:t>
                      </a:r>
                    </a:p>
                  </a:txBody>
                  <a:tcPr marT="54864" marB="54864"/>
                </a:tc>
                <a:tc>
                  <a:txBody>
                    <a:bodyPr/>
                    <a:lstStyle/>
                    <a:p>
                      <a:r>
                        <a:rPr lang="en-ZA" sz="1600" b="0" i="0" u="none" strike="noStrike" kern="1200" baseline="0" dirty="0" smtClean="0">
                          <a:solidFill>
                            <a:schemeClr val="dk1"/>
                          </a:solidFill>
                          <a:latin typeface="+mn-lt"/>
                          <a:ea typeface="+mn-ea"/>
                          <a:cs typeface="+mn-cs"/>
                        </a:rPr>
                        <a:t>Continuity of service 	</a:t>
                      </a:r>
                    </a:p>
                    <a:p>
                      <a:pPr algn="just"/>
                      <a:endParaRPr lang="en-ZA" sz="1600" dirty="0"/>
                    </a:p>
                  </a:txBody>
                  <a:tcPr marT="54864" marB="54864"/>
                </a:tc>
                <a:tc>
                  <a:txBody>
                    <a:bodyPr/>
                    <a:lstStyle/>
                    <a:p>
                      <a:pPr algn="just"/>
                      <a:r>
                        <a:rPr lang="en-US" sz="1600" b="0" i="0" u="none" strike="noStrike" kern="1200" baseline="0" dirty="0" smtClean="0">
                          <a:solidFill>
                            <a:schemeClr val="dk1"/>
                          </a:solidFill>
                          <a:latin typeface="+mn-lt"/>
                          <a:ea typeface="+mn-ea"/>
                          <a:cs typeface="+mn-cs"/>
                        </a:rPr>
                        <a:t>Not Supported </a:t>
                      </a:r>
                      <a:endParaRPr lang="en-ZA" sz="1600" dirty="0"/>
                    </a:p>
                  </a:txBody>
                  <a:tcPr marT="54864" marB="54864"/>
                </a:tc>
                <a:extLst>
                  <a:ext uri="{0D108BD9-81ED-4DB2-BD59-A6C34878D82A}">
                    <a16:rowId xmlns:a16="http://schemas.microsoft.com/office/drawing/2014/main" xmlns="" val="4165699729"/>
                  </a:ext>
                </a:extLst>
              </a:tr>
              <a:tr h="987552">
                <a:tc gridSpan="2">
                  <a:txBody>
                    <a:bodyPr/>
                    <a:lstStyle/>
                    <a:p>
                      <a:pPr algn="l"/>
                      <a:r>
                        <a:rPr lang="en-US" sz="1600" b="1" dirty="0" smtClean="0"/>
                        <a:t>NT </a:t>
                      </a:r>
                      <a:r>
                        <a:rPr lang="en-US" sz="1600" b="1" kern="1200" dirty="0" smtClean="0">
                          <a:solidFill>
                            <a:schemeClr val="dk1"/>
                          </a:solidFill>
                          <a:latin typeface="+mn-lt"/>
                          <a:ea typeface="+mn-ea"/>
                          <a:cs typeface="+mn-cs"/>
                        </a:rPr>
                        <a:t>Recommendation</a:t>
                      </a:r>
                      <a:r>
                        <a:rPr lang="en-US" sz="1600" b="0" kern="1200" dirty="0" smtClean="0">
                          <a:solidFill>
                            <a:schemeClr val="dk1"/>
                          </a:solidFill>
                          <a:latin typeface="+mn-lt"/>
                          <a:ea typeface="+mn-ea"/>
                          <a:cs typeface="+mn-cs"/>
                        </a:rPr>
                        <a:t> – concern on the reasons for the expansion not being justifiable </a:t>
                      </a:r>
                      <a:endParaRPr lang="en-ZA" sz="1600" dirty="0"/>
                    </a:p>
                  </a:txBody>
                  <a:tcPr marT="54864" marB="54864"/>
                </a:tc>
                <a:tc hMerge="1">
                  <a:txBody>
                    <a:bodyPr/>
                    <a:lstStyle/>
                    <a:p>
                      <a:endParaRPr lang="en-ZA"/>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smtClean="0"/>
                        <a:t>Eskom’s Action: </a:t>
                      </a:r>
                      <a:r>
                        <a:rPr lang="en-US" sz="1600" b="0" dirty="0" smtClean="0"/>
                        <a:t>The GCE sent another appeal </a:t>
                      </a:r>
                      <a:r>
                        <a:rPr lang="en-US" sz="1600" b="0" baseline="0" dirty="0" smtClean="0"/>
                        <a:t> letter to NT and the response is awaited </a:t>
                      </a:r>
                      <a:endParaRPr lang="en-ZA" sz="1600" b="0" dirty="0" smtClean="0"/>
                    </a:p>
                    <a:p>
                      <a:pPr algn="just"/>
                      <a:endParaRPr lang="en-ZA" sz="1600" dirty="0"/>
                    </a:p>
                  </a:txBody>
                  <a:tcPr marT="54864" marB="54864"/>
                </a:tc>
                <a:tc hMerge="1">
                  <a:txBody>
                    <a:bodyPr/>
                    <a:lstStyle/>
                    <a:p>
                      <a:endParaRPr lang="en-ZA"/>
                    </a:p>
                  </a:txBody>
                  <a:tcPr/>
                </a:tc>
                <a:extLst>
                  <a:ext uri="{0D108BD9-81ED-4DB2-BD59-A6C34878D82A}">
                    <a16:rowId xmlns:a16="http://schemas.microsoft.com/office/drawing/2014/main" xmlns="" val="1241937387"/>
                  </a:ext>
                </a:extLst>
              </a:tr>
            </a:tbl>
          </a:graphicData>
        </a:graphic>
      </p:graphicFrame>
    </p:spTree>
    <p:extLst>
      <p:ext uri="{BB962C8B-B14F-4D97-AF65-F5344CB8AC3E}">
        <p14:creationId xmlns:p14="http://schemas.microsoft.com/office/powerpoint/2010/main" xmlns="" val="3187349567"/>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extLst/>
          </p:nvPr>
        </p:nvGraphicFramePr>
        <p:xfrm>
          <a:off x="1599" y="1599"/>
          <a:ext cx="1587" cy="1587"/>
        </p:xfrm>
        <a:graphic>
          <a:graphicData uri="http://schemas.openxmlformats.org/presentationml/2006/ole">
            <p:oleObj spid="_x0000_s192565" name="think-cell Slide" r:id="rId4" imgW="360" imgH="360" progId="">
              <p:embed/>
            </p:oleObj>
          </a:graphicData>
        </a:graphic>
      </p:graphicFrame>
      <p:grpSp>
        <p:nvGrpSpPr>
          <p:cNvPr id="3" name="Group 2"/>
          <p:cNvGrpSpPr/>
          <p:nvPr/>
        </p:nvGrpSpPr>
        <p:grpSpPr>
          <a:xfrm>
            <a:off x="1116012" y="3014168"/>
            <a:ext cx="7128395" cy="411162"/>
            <a:chOff x="1116013" y="2492896"/>
            <a:chExt cx="7128395" cy="411162"/>
          </a:xfrm>
        </p:grpSpPr>
        <p:sp>
          <p:nvSpPr>
            <p:cNvPr id="133140" name="Rectangle 35862"/>
            <p:cNvSpPr>
              <a:spLocks/>
            </p:cNvSpPr>
            <p:nvPr/>
          </p:nvSpPr>
          <p:spPr bwMode="auto">
            <a:xfrm>
              <a:off x="1116013" y="2492896"/>
              <a:ext cx="411162" cy="411162"/>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gn="ctr">
                <a:lnSpc>
                  <a:spcPct val="90000"/>
                </a:lnSpc>
                <a:spcBef>
                  <a:spcPts val="1000"/>
                </a:spcBef>
                <a:buClr>
                  <a:srgbClr val="FFFFFF"/>
                </a:buClr>
                <a:buNone/>
              </a:pPr>
              <a:r>
                <a:rPr lang="en-US" altLang="en-US" sz="2400" dirty="0">
                  <a:solidFill>
                    <a:schemeClr val="bg1"/>
                  </a:solidFill>
                  <a:latin typeface="Calibri" pitchFamily="34" charset="0"/>
                </a:rPr>
                <a:t>3</a:t>
              </a:r>
            </a:p>
          </p:txBody>
        </p:sp>
        <p:sp>
          <p:nvSpPr>
            <p:cNvPr id="133141" name="Rectangle 35878"/>
            <p:cNvSpPr txBox="1">
              <a:spLocks noChangeArrowheads="1"/>
            </p:cNvSpPr>
            <p:nvPr/>
          </p:nvSpPr>
          <p:spPr bwMode="auto">
            <a:xfrm>
              <a:off x="1573212" y="2492896"/>
              <a:ext cx="667119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buNone/>
              </a:pPr>
              <a:r>
                <a:rPr lang="en-US" altLang="en-US" sz="2000" dirty="0">
                  <a:solidFill>
                    <a:schemeClr val="bg1">
                      <a:lumMod val="65000"/>
                    </a:schemeClr>
                  </a:solidFill>
                  <a:latin typeface="Calibri" pitchFamily="34" charset="0"/>
                </a:rPr>
                <a:t> </a:t>
              </a:r>
              <a:r>
                <a:rPr lang="en-US" altLang="en-US" sz="2000" dirty="0" smtClean="0">
                  <a:solidFill>
                    <a:schemeClr val="bg1">
                      <a:lumMod val="65000"/>
                    </a:schemeClr>
                  </a:solidFill>
                  <a:latin typeface="Calibri" panose="020F0502020204030204" pitchFamily="34" charset="0"/>
                  <a:cs typeface="Calibri" panose="020F0502020204030204" pitchFamily="34" charset="0"/>
                </a:rPr>
                <a:t>Deviations rejected by CPO and resubmitted</a:t>
              </a:r>
              <a:endParaRPr lang="en-US" altLang="en-US" sz="2000" dirty="0">
                <a:solidFill>
                  <a:schemeClr val="bg1">
                    <a:lumMod val="65000"/>
                  </a:schemeClr>
                </a:solidFill>
                <a:latin typeface="Calibri" panose="020F0502020204030204" pitchFamily="34" charset="0"/>
                <a:cs typeface="Calibri" panose="020F0502020204030204" pitchFamily="34" charset="0"/>
              </a:endParaRPr>
            </a:p>
          </p:txBody>
        </p:sp>
      </p:grpSp>
      <p:grpSp>
        <p:nvGrpSpPr>
          <p:cNvPr id="4" name="Group 3"/>
          <p:cNvGrpSpPr/>
          <p:nvPr/>
        </p:nvGrpSpPr>
        <p:grpSpPr>
          <a:xfrm>
            <a:off x="1116013" y="3593902"/>
            <a:ext cx="7155202" cy="1346303"/>
            <a:chOff x="1116013" y="3911724"/>
            <a:chExt cx="7155202" cy="1346303"/>
          </a:xfrm>
        </p:grpSpPr>
        <p:sp>
          <p:nvSpPr>
            <p:cNvPr id="133138" name="Rectangle 35870"/>
            <p:cNvSpPr>
              <a:spLocks/>
            </p:cNvSpPr>
            <p:nvPr/>
          </p:nvSpPr>
          <p:spPr bwMode="auto">
            <a:xfrm>
              <a:off x="1116013" y="3911724"/>
              <a:ext cx="411162" cy="411162"/>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gn="ctr">
                <a:lnSpc>
                  <a:spcPct val="90000"/>
                </a:lnSpc>
                <a:spcBef>
                  <a:spcPts val="1000"/>
                </a:spcBef>
                <a:buClr>
                  <a:srgbClr val="FFFFFF"/>
                </a:buClr>
                <a:buNone/>
              </a:pPr>
              <a:r>
                <a:rPr lang="en-US" altLang="en-US" sz="2400" dirty="0" smtClean="0">
                  <a:solidFill>
                    <a:srgbClr val="FFFFFF"/>
                  </a:solidFill>
                  <a:latin typeface="Calibri" pitchFamily="34" charset="0"/>
                </a:rPr>
                <a:t>4</a:t>
              </a:r>
              <a:endParaRPr lang="en-US" altLang="en-US" sz="2400" dirty="0">
                <a:solidFill>
                  <a:srgbClr val="FFFFFF"/>
                </a:solidFill>
                <a:latin typeface="Calibri" pitchFamily="34" charset="0"/>
              </a:endParaRPr>
            </a:p>
          </p:txBody>
        </p:sp>
        <p:sp>
          <p:nvSpPr>
            <p:cNvPr id="133139" name="Rectangle 35882"/>
            <p:cNvSpPr txBox="1">
              <a:spLocks noChangeArrowheads="1"/>
            </p:cNvSpPr>
            <p:nvPr/>
          </p:nvSpPr>
          <p:spPr bwMode="auto">
            <a:xfrm>
              <a:off x="1600020" y="4550141"/>
              <a:ext cx="667119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buNone/>
              </a:pP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All other Deviations &amp; Expansions submitted to National Treasury</a:t>
              </a:r>
              <a:endParaRPr lang="en-US" altLang="en-US" sz="2000" b="1" dirty="0">
                <a:solidFill>
                  <a:schemeClr val="tx1"/>
                </a:solidFill>
                <a:latin typeface="Calibri" panose="020F0502020204030204" pitchFamily="34" charset="0"/>
                <a:cs typeface="Calibri" panose="020F0502020204030204" pitchFamily="34" charset="0"/>
              </a:endParaRPr>
            </a:p>
          </p:txBody>
        </p:sp>
      </p:grpSp>
      <p:grpSp>
        <p:nvGrpSpPr>
          <p:cNvPr id="7" name="Group 6"/>
          <p:cNvGrpSpPr/>
          <p:nvPr/>
        </p:nvGrpSpPr>
        <p:grpSpPr>
          <a:xfrm>
            <a:off x="1135159" y="3625738"/>
            <a:ext cx="7131906" cy="1062795"/>
            <a:chOff x="1135159" y="3994960"/>
            <a:chExt cx="7131906" cy="1062795"/>
          </a:xfrm>
        </p:grpSpPr>
        <p:sp>
          <p:nvSpPr>
            <p:cNvPr id="133136" name="Rectangle 35858"/>
            <p:cNvSpPr>
              <a:spLocks/>
            </p:cNvSpPr>
            <p:nvPr/>
          </p:nvSpPr>
          <p:spPr bwMode="auto">
            <a:xfrm>
              <a:off x="1135159" y="4646414"/>
              <a:ext cx="411455" cy="411341"/>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defRPr sz="800">
                  <a:solidFill>
                    <a:schemeClr val="tx1"/>
                  </a:solidFill>
                  <a:latin typeface="Arial" pitchFamily="34" charset="0"/>
                  <a:cs typeface="Arial" pitchFamily="34" charset="0"/>
                </a:defRPr>
              </a:lvl1pPr>
              <a:lvl2pPr marL="685800" indent="-228600">
                <a:defRPr sz="800">
                  <a:solidFill>
                    <a:schemeClr val="tx1"/>
                  </a:solidFill>
                  <a:latin typeface="Arial" pitchFamily="34" charset="0"/>
                  <a:cs typeface="Arial" pitchFamily="34" charset="0"/>
                </a:defRPr>
              </a:lvl2pPr>
              <a:lvl3pPr marL="1143000" indent="-228600">
                <a:defRPr sz="800">
                  <a:solidFill>
                    <a:schemeClr val="tx1"/>
                  </a:solidFill>
                  <a:latin typeface="Arial" pitchFamily="34" charset="0"/>
                  <a:cs typeface="Arial" pitchFamily="34" charset="0"/>
                </a:defRPr>
              </a:lvl3pPr>
              <a:lvl4pPr marL="1600200" indent="-228600">
                <a:defRPr sz="800">
                  <a:solidFill>
                    <a:schemeClr val="tx1"/>
                  </a:solidFill>
                  <a:latin typeface="Arial" pitchFamily="34" charset="0"/>
                  <a:cs typeface="Arial" pitchFamily="34" charset="0"/>
                </a:defRPr>
              </a:lvl4pPr>
              <a:lvl5pPr marL="2057400" indent="-228600">
                <a:defRPr sz="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800">
                  <a:solidFill>
                    <a:schemeClr val="tx1"/>
                  </a:solidFill>
                  <a:latin typeface="Arial" pitchFamily="34" charset="0"/>
                  <a:cs typeface="Arial" pitchFamily="34" charset="0"/>
                </a:defRPr>
              </a:lvl9pPr>
            </a:lstStyle>
            <a:p>
              <a:pPr algn="ctr">
                <a:lnSpc>
                  <a:spcPct val="90000"/>
                </a:lnSpc>
                <a:spcBef>
                  <a:spcPts val="1000"/>
                </a:spcBef>
                <a:buClr>
                  <a:srgbClr val="FFFFFF"/>
                </a:buClr>
              </a:pPr>
              <a:r>
                <a:rPr lang="en-US" altLang="en-US" sz="2400" b="1" dirty="0" smtClean="0">
                  <a:solidFill>
                    <a:srgbClr val="FFFFFF"/>
                  </a:solidFill>
                  <a:latin typeface="Calibri" pitchFamily="34" charset="0"/>
                </a:rPr>
                <a:t>5</a:t>
              </a:r>
              <a:endParaRPr lang="en-US" altLang="en-US" sz="2400" b="1" dirty="0">
                <a:solidFill>
                  <a:srgbClr val="FFFFFF"/>
                </a:solidFill>
                <a:latin typeface="Calibri" pitchFamily="34" charset="0"/>
              </a:endParaRPr>
            </a:p>
          </p:txBody>
        </p:sp>
        <p:sp>
          <p:nvSpPr>
            <p:cNvPr id="133137" name="Rectangle 35874"/>
            <p:cNvSpPr txBox="1">
              <a:spLocks noChangeArrowheads="1"/>
            </p:cNvSpPr>
            <p:nvPr/>
          </p:nvSpPr>
          <p:spPr bwMode="auto">
            <a:xfrm>
              <a:off x="1619683" y="3994960"/>
              <a:ext cx="6647382" cy="376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nSpc>
                  <a:spcPct val="90000"/>
                </a:lnSpc>
                <a:spcBef>
                  <a:spcPts val="1000"/>
                </a:spcBef>
                <a:buClrTx/>
                <a:buNone/>
              </a:pPr>
              <a:r>
                <a:rPr lang="en-US" altLang="en-US" sz="2000" dirty="0" smtClean="0">
                  <a:solidFill>
                    <a:schemeClr val="bg1">
                      <a:lumMod val="65000"/>
                    </a:schemeClr>
                  </a:solidFill>
                  <a:latin typeface="Calibri" pitchFamily="34" charset="0"/>
                  <a:sym typeface="Arial" pitchFamily="34" charset="0"/>
                </a:rPr>
                <a:t>Deviations &amp; Expansions not supported by National Treasury</a:t>
              </a:r>
              <a:endParaRPr lang="en-US" altLang="en-US" sz="2000" dirty="0">
                <a:solidFill>
                  <a:schemeClr val="bg1">
                    <a:lumMod val="65000"/>
                  </a:schemeClr>
                </a:solidFill>
                <a:latin typeface="Calibri" pitchFamily="34" charset="0"/>
              </a:endParaRPr>
            </a:p>
          </p:txBody>
        </p:sp>
      </p:grpSp>
      <p:sp>
        <p:nvSpPr>
          <p:cNvPr id="133131" name="Title 2"/>
          <p:cNvSpPr>
            <a:spLocks noGrp="1"/>
          </p:cNvSpPr>
          <p:nvPr>
            <p:ph type="title"/>
          </p:nvPr>
        </p:nvSpPr>
        <p:spPr>
          <a:xfrm>
            <a:off x="436571" y="315397"/>
            <a:ext cx="6519863" cy="369332"/>
          </a:xfrm>
        </p:spPr>
        <p:txBody>
          <a:bodyPr/>
          <a:lstStyle/>
          <a:p>
            <a:r>
              <a:rPr lang="en-US" altLang="en-US" b="1" dirty="0" smtClean="0"/>
              <a:t>Contents</a:t>
            </a:r>
            <a:endParaRPr lang="en-ZA" altLang="en-US" b="1" dirty="0" smtClean="0"/>
          </a:p>
        </p:txBody>
      </p:sp>
      <p:grpSp>
        <p:nvGrpSpPr>
          <p:cNvPr id="25" name="Group 24"/>
          <p:cNvGrpSpPr/>
          <p:nvPr/>
        </p:nvGrpSpPr>
        <p:grpSpPr>
          <a:xfrm>
            <a:off x="1116024" y="2387247"/>
            <a:ext cx="7174855" cy="411163"/>
            <a:chOff x="1116013" y="2274506"/>
            <a:chExt cx="7174855" cy="411163"/>
          </a:xfrm>
        </p:grpSpPr>
        <p:sp>
          <p:nvSpPr>
            <p:cNvPr id="26" name="Rectangle 35858"/>
            <p:cNvSpPr>
              <a:spLocks/>
            </p:cNvSpPr>
            <p:nvPr/>
          </p:nvSpPr>
          <p:spPr bwMode="auto">
            <a:xfrm>
              <a:off x="1116013" y="2274506"/>
              <a:ext cx="411162" cy="411163"/>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a:lnSpc>
                  <a:spcPct val="90000"/>
                </a:lnSpc>
                <a:spcBef>
                  <a:spcPts val="1000"/>
                </a:spcBef>
                <a:buClr>
                  <a:srgbClr val="FFFFFF"/>
                </a:buClr>
              </a:pPr>
              <a:r>
                <a:rPr lang="en-US" altLang="en-US" sz="2400" dirty="0">
                  <a:solidFill>
                    <a:schemeClr val="bg1"/>
                  </a:solidFill>
                  <a:latin typeface="Calibri" pitchFamily="34" charset="0"/>
                  <a:cs typeface="Arial" pitchFamily="34" charset="0"/>
                </a:rPr>
                <a:t>2</a:t>
              </a:r>
            </a:p>
          </p:txBody>
        </p:sp>
        <p:sp>
          <p:nvSpPr>
            <p:cNvPr id="27" name="Rectangle 35878"/>
            <p:cNvSpPr txBox="1">
              <a:spLocks noChangeArrowheads="1"/>
            </p:cNvSpPr>
            <p:nvPr/>
          </p:nvSpPr>
          <p:spPr bwMode="auto">
            <a:xfrm>
              <a:off x="1619672" y="2276872"/>
              <a:ext cx="667119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spcBef>
                  <a:spcPts val="1000"/>
                </a:spcBef>
                <a:buClrTx/>
                <a:buNone/>
              </a:pPr>
              <a:r>
                <a:rPr lang="en-US" altLang="en-US" sz="2000" dirty="0" smtClean="0">
                  <a:solidFill>
                    <a:schemeClr val="bg1">
                      <a:lumMod val="65000"/>
                    </a:schemeClr>
                  </a:solidFill>
                  <a:latin typeface="Calibri" pitchFamily="34" charset="0"/>
                  <a:sym typeface="Arial" pitchFamily="34" charset="0"/>
                </a:rPr>
                <a:t>Modifications under investigations</a:t>
              </a:r>
              <a:endParaRPr lang="en-US" altLang="en-US" sz="2000" dirty="0">
                <a:solidFill>
                  <a:schemeClr val="bg1">
                    <a:lumMod val="65000"/>
                  </a:schemeClr>
                </a:solidFill>
                <a:latin typeface="Calibri" pitchFamily="34" charset="0"/>
              </a:endParaRPr>
            </a:p>
          </p:txBody>
        </p:sp>
      </p:grpSp>
      <p:grpSp>
        <p:nvGrpSpPr>
          <p:cNvPr id="2" name="Group 1"/>
          <p:cNvGrpSpPr/>
          <p:nvPr/>
        </p:nvGrpSpPr>
        <p:grpSpPr>
          <a:xfrm>
            <a:off x="1116014" y="1772818"/>
            <a:ext cx="6088240" cy="418666"/>
            <a:chOff x="395536" y="2580474"/>
            <a:chExt cx="6088240" cy="418665"/>
          </a:xfrm>
        </p:grpSpPr>
        <p:sp>
          <p:nvSpPr>
            <p:cNvPr id="133142" name="Rectangle 35858"/>
            <p:cNvSpPr>
              <a:spLocks/>
            </p:cNvSpPr>
            <p:nvPr/>
          </p:nvSpPr>
          <p:spPr bwMode="auto">
            <a:xfrm>
              <a:off x="395536" y="2580474"/>
              <a:ext cx="411162" cy="411163"/>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gn="ctr">
                <a:lnSpc>
                  <a:spcPct val="90000"/>
                </a:lnSpc>
                <a:spcBef>
                  <a:spcPts val="1000"/>
                </a:spcBef>
                <a:buClr>
                  <a:srgbClr val="44546A"/>
                </a:buClr>
                <a:buNone/>
              </a:pPr>
              <a:r>
                <a:rPr lang="en-US" altLang="en-US" sz="2400" b="1" dirty="0">
                  <a:solidFill>
                    <a:schemeClr val="bg1"/>
                  </a:solidFill>
                  <a:latin typeface="Calibri" pitchFamily="34" charset="0"/>
                </a:rPr>
                <a:t>1</a:t>
              </a:r>
            </a:p>
          </p:txBody>
        </p:sp>
        <p:sp>
          <p:nvSpPr>
            <p:cNvPr id="15" name="Rectangle 35874"/>
            <p:cNvSpPr txBox="1">
              <a:spLocks noChangeArrowheads="1"/>
            </p:cNvSpPr>
            <p:nvPr/>
          </p:nvSpPr>
          <p:spPr bwMode="auto">
            <a:xfrm>
              <a:off x="879542" y="2622305"/>
              <a:ext cx="5604234" cy="376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nSpc>
                  <a:spcPct val="90000"/>
                </a:lnSpc>
                <a:spcBef>
                  <a:spcPts val="1000"/>
                </a:spcBef>
                <a:buClrTx/>
                <a:buNone/>
              </a:pPr>
              <a:r>
                <a:rPr lang="en-US" altLang="en-US" sz="2000" b="1" dirty="0">
                  <a:solidFill>
                    <a:schemeClr val="bg1">
                      <a:lumMod val="75000"/>
                    </a:schemeClr>
                  </a:solidFill>
                  <a:latin typeface="Calibri" pitchFamily="34" charset="0"/>
                  <a:sym typeface="Arial" pitchFamily="34" charset="0"/>
                </a:rPr>
                <a:t>Overview</a:t>
              </a:r>
            </a:p>
          </p:txBody>
        </p:sp>
      </p:grpSp>
      <p:grpSp>
        <p:nvGrpSpPr>
          <p:cNvPr id="21" name="Group 20"/>
          <p:cNvGrpSpPr/>
          <p:nvPr/>
        </p:nvGrpSpPr>
        <p:grpSpPr>
          <a:xfrm>
            <a:off x="1141582" y="5105891"/>
            <a:ext cx="7128394" cy="411341"/>
            <a:chOff x="1116013" y="4590310"/>
            <a:chExt cx="7128394" cy="411341"/>
          </a:xfrm>
        </p:grpSpPr>
        <p:sp>
          <p:nvSpPr>
            <p:cNvPr id="22" name="Rectangle 35858"/>
            <p:cNvSpPr>
              <a:spLocks/>
            </p:cNvSpPr>
            <p:nvPr/>
          </p:nvSpPr>
          <p:spPr bwMode="auto">
            <a:xfrm>
              <a:off x="1116013" y="4590310"/>
              <a:ext cx="411455" cy="411341"/>
            </a:xfrm>
            <a:prstGeom prst="ellipse">
              <a:avLst/>
            </a:prstGeom>
            <a:solidFill>
              <a:srgbClr val="A5A5A5"/>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defRPr sz="800">
                  <a:solidFill>
                    <a:schemeClr val="tx1"/>
                  </a:solidFill>
                  <a:latin typeface="Arial" pitchFamily="34" charset="0"/>
                  <a:cs typeface="Arial" pitchFamily="34" charset="0"/>
                </a:defRPr>
              </a:lvl1pPr>
              <a:lvl2pPr marL="685800" indent="-228600">
                <a:defRPr sz="800">
                  <a:solidFill>
                    <a:schemeClr val="tx1"/>
                  </a:solidFill>
                  <a:latin typeface="Arial" pitchFamily="34" charset="0"/>
                  <a:cs typeface="Arial" pitchFamily="34" charset="0"/>
                </a:defRPr>
              </a:lvl2pPr>
              <a:lvl3pPr marL="1143000" indent="-228600">
                <a:defRPr sz="800">
                  <a:solidFill>
                    <a:schemeClr val="tx1"/>
                  </a:solidFill>
                  <a:latin typeface="Arial" pitchFamily="34" charset="0"/>
                  <a:cs typeface="Arial" pitchFamily="34" charset="0"/>
                </a:defRPr>
              </a:lvl3pPr>
              <a:lvl4pPr marL="1600200" indent="-228600">
                <a:defRPr sz="800">
                  <a:solidFill>
                    <a:schemeClr val="tx1"/>
                  </a:solidFill>
                  <a:latin typeface="Arial" pitchFamily="34" charset="0"/>
                  <a:cs typeface="Arial" pitchFamily="34" charset="0"/>
                </a:defRPr>
              </a:lvl4pPr>
              <a:lvl5pPr marL="2057400" indent="-228600">
                <a:defRPr sz="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800">
                  <a:solidFill>
                    <a:schemeClr val="tx1"/>
                  </a:solidFill>
                  <a:latin typeface="Arial" pitchFamily="34" charset="0"/>
                  <a:cs typeface="Arial" pitchFamily="34" charset="0"/>
                </a:defRPr>
              </a:lvl9pPr>
            </a:lstStyle>
            <a:p>
              <a:pPr algn="ctr">
                <a:lnSpc>
                  <a:spcPct val="90000"/>
                </a:lnSpc>
                <a:spcBef>
                  <a:spcPts val="1000"/>
                </a:spcBef>
                <a:buClr>
                  <a:srgbClr val="FFFFFF"/>
                </a:buClr>
              </a:pPr>
              <a:r>
                <a:rPr lang="en-US" altLang="en-US" sz="2400" dirty="0" smtClean="0">
                  <a:solidFill>
                    <a:srgbClr val="FFFFFF"/>
                  </a:solidFill>
                  <a:latin typeface="Calibri" pitchFamily="34" charset="0"/>
                </a:rPr>
                <a:t>6</a:t>
              </a:r>
              <a:endParaRPr lang="en-US" altLang="en-US" sz="2400" dirty="0">
                <a:solidFill>
                  <a:srgbClr val="FFFFFF"/>
                </a:solidFill>
                <a:latin typeface="Calibri" pitchFamily="34" charset="0"/>
              </a:endParaRPr>
            </a:p>
          </p:txBody>
        </p:sp>
        <p:sp>
          <p:nvSpPr>
            <p:cNvPr id="23" name="Rectangle 35874"/>
            <p:cNvSpPr txBox="1">
              <a:spLocks noChangeArrowheads="1"/>
            </p:cNvSpPr>
            <p:nvPr/>
          </p:nvSpPr>
          <p:spPr bwMode="auto">
            <a:xfrm>
              <a:off x="1597025" y="4590310"/>
              <a:ext cx="6647382" cy="376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nSpc>
                  <a:spcPct val="90000"/>
                </a:lnSpc>
                <a:spcBef>
                  <a:spcPts val="1000"/>
                </a:spcBef>
                <a:buClrTx/>
                <a:buNone/>
              </a:pPr>
              <a:r>
                <a:rPr lang="en-US" altLang="en-US" sz="2000" dirty="0" smtClean="0">
                  <a:solidFill>
                    <a:srgbClr val="A5A5A5"/>
                  </a:solidFill>
                  <a:latin typeface="Calibri" pitchFamily="34" charset="0"/>
                  <a:sym typeface="Arial" pitchFamily="34" charset="0"/>
                </a:rPr>
                <a:t>Conclusion</a:t>
              </a:r>
              <a:endParaRPr lang="en-US" altLang="en-US" sz="2000" dirty="0">
                <a:solidFill>
                  <a:srgbClr val="A5A5A5"/>
                </a:solidFill>
                <a:latin typeface="Calibri" pitchFamily="34" charset="0"/>
              </a:endParaRPr>
            </a:p>
          </p:txBody>
        </p:sp>
      </p:grpSp>
    </p:spTree>
    <p:extLst>
      <p:ext uri="{BB962C8B-B14F-4D97-AF65-F5344CB8AC3E}">
        <p14:creationId xmlns:p14="http://schemas.microsoft.com/office/powerpoint/2010/main" xmlns="" val="115379103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C8C63A-B281-4D86-B23B-D8F924F23EF1}" type="slidenum">
              <a:rPr lang="en-ZA" smtClean="0"/>
              <a:pPr>
                <a:defRPr/>
              </a:pPr>
              <a:t>35</a:t>
            </a:fld>
            <a:endParaRPr lang="en-ZA" dirty="0"/>
          </a:p>
        </p:txBody>
      </p:sp>
      <p:sp>
        <p:nvSpPr>
          <p:cNvPr id="3" name="TextBox 2"/>
          <p:cNvSpPr txBox="1"/>
          <p:nvPr/>
        </p:nvSpPr>
        <p:spPr>
          <a:xfrm>
            <a:off x="190840" y="1412776"/>
            <a:ext cx="8712968" cy="3662541"/>
          </a:xfrm>
          <a:prstGeom prst="rect">
            <a:avLst/>
          </a:prstGeom>
          <a:noFill/>
        </p:spPr>
        <p:txBody>
          <a:bodyPr wrap="square" rtlCol="0">
            <a:spAutoFit/>
          </a:bodyPr>
          <a:lstStyle/>
          <a:p>
            <a:pPr algn="just"/>
            <a:r>
              <a:rPr lang="en-ZA" sz="1600" dirty="0" smtClean="0"/>
              <a:t>A package of all other Deviations and Expansions submitted to National Treasury will be provided as an Annexure to the submission (Quarter 1 to Quarter 3 of 2019/20).</a:t>
            </a:r>
          </a:p>
          <a:p>
            <a:endParaRPr lang="en-ZA" sz="1600" dirty="0" smtClean="0"/>
          </a:p>
          <a:p>
            <a:r>
              <a:rPr lang="en-US" sz="1600" dirty="0" smtClean="0"/>
              <a: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smtClean="0"/>
          </a:p>
          <a:p>
            <a:endParaRPr lang="en-ZA" sz="1600" dirty="0" smtClean="0"/>
          </a:p>
          <a:p>
            <a:endParaRPr lang="en-ZA" sz="1600" dirty="0" smtClean="0"/>
          </a:p>
          <a:p>
            <a:pPr marL="285750" indent="-285750">
              <a:buFont typeface="Arial" panose="020B0604020202020204" pitchFamily="34" charset="0"/>
              <a:buChar char="•"/>
            </a:pPr>
            <a:endParaRPr lang="en-ZA" sz="1600" dirty="0"/>
          </a:p>
          <a:p>
            <a:endParaRPr lang="en-US" sz="1600" dirty="0"/>
          </a:p>
          <a:p>
            <a:endParaRPr lang="en-US" sz="1600" dirty="0"/>
          </a:p>
          <a:p>
            <a:pPr algn="just"/>
            <a:endParaRPr lang="en-ZA" sz="1400" dirty="0" smtClean="0"/>
          </a:p>
          <a:p>
            <a:pPr algn="just"/>
            <a:endParaRPr lang="en-ZA" sz="1400" dirty="0"/>
          </a:p>
          <a:p>
            <a:pPr algn="just"/>
            <a:endParaRPr lang="en-ZA" sz="1400" dirty="0"/>
          </a:p>
          <a:p>
            <a:pPr algn="just"/>
            <a:r>
              <a:rPr lang="en-ZA" sz="1400" dirty="0"/>
              <a:t> </a:t>
            </a:r>
          </a:p>
        </p:txBody>
      </p:sp>
      <p:sp>
        <p:nvSpPr>
          <p:cNvPr id="2" name="Rectangle 1"/>
          <p:cNvSpPr/>
          <p:nvPr/>
        </p:nvSpPr>
        <p:spPr>
          <a:xfrm>
            <a:off x="190840" y="188640"/>
            <a:ext cx="7122463" cy="720197"/>
          </a:xfrm>
          <a:prstGeom prst="rect">
            <a:avLst/>
          </a:prstGeom>
        </p:spPr>
        <p:txBody>
          <a:bodyPr wrap="none">
            <a:spAutoFit/>
          </a:bodyPr>
          <a:lstStyle/>
          <a:p>
            <a:pPr>
              <a:lnSpc>
                <a:spcPct val="85000"/>
              </a:lnSpc>
            </a:pPr>
            <a:r>
              <a:rPr lang="en-US" sz="2400" b="1" dirty="0" smtClean="0">
                <a:solidFill>
                  <a:schemeClr val="bg1"/>
                </a:solidFill>
                <a:latin typeface="+mj-lt"/>
                <a:ea typeface="+mj-ea"/>
                <a:cs typeface="+mj-cs"/>
              </a:rPr>
              <a:t>All other Deviations &amp; Expansions submitted to</a:t>
            </a:r>
          </a:p>
          <a:p>
            <a:pPr>
              <a:lnSpc>
                <a:spcPct val="85000"/>
              </a:lnSpc>
            </a:pPr>
            <a:r>
              <a:rPr lang="en-US" sz="2400" b="1" dirty="0" smtClean="0">
                <a:solidFill>
                  <a:schemeClr val="bg1"/>
                </a:solidFill>
                <a:latin typeface="+mj-lt"/>
                <a:ea typeface="+mj-ea"/>
                <a:cs typeface="+mj-cs"/>
              </a:rPr>
              <a:t>National Treasury</a:t>
            </a:r>
            <a:endParaRPr lang="en-ZA" sz="2400" b="1" dirty="0">
              <a:solidFill>
                <a:schemeClr val="bg1"/>
              </a:solidFill>
              <a:latin typeface="+mj-lt"/>
              <a:ea typeface="+mj-ea"/>
              <a:cs typeface="+mj-cs"/>
            </a:endParaRPr>
          </a:p>
        </p:txBody>
      </p:sp>
      <p:sp>
        <p:nvSpPr>
          <p:cNvPr id="5" name="Rectangle 4"/>
          <p:cNvSpPr/>
          <p:nvPr>
            <p:custDataLst>
              <p:tags r:id="rId1"/>
            </p:custDataLst>
          </p:nvPr>
        </p:nvSpPr>
        <p:spPr>
          <a:xfrm>
            <a:off x="141317" y="1052736"/>
            <a:ext cx="8812014" cy="5688632"/>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Tree>
    <p:extLst>
      <p:ext uri="{BB962C8B-B14F-4D97-AF65-F5344CB8AC3E}">
        <p14:creationId xmlns:p14="http://schemas.microsoft.com/office/powerpoint/2010/main" xmlns="" val="4202589640"/>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extLst/>
          </p:nvPr>
        </p:nvGraphicFramePr>
        <p:xfrm>
          <a:off x="1621" y="1620"/>
          <a:ext cx="1620" cy="1620"/>
        </p:xfrm>
        <a:graphic>
          <a:graphicData uri="http://schemas.openxmlformats.org/presentationml/2006/ole">
            <p:oleObj spid="_x0000_s171119" name="think-cell Slide" r:id="rId5" imgW="360" imgH="360" progId="">
              <p:embed/>
            </p:oleObj>
          </a:graphicData>
        </a:graphic>
      </p:graphicFrame>
      <p:sp>
        <p:nvSpPr>
          <p:cNvPr id="3" name="Rectangle 2" hidden="1"/>
          <p:cNvSpPr/>
          <p:nvPr>
            <p:custDataLst>
              <p:tags r:id="rId2"/>
            </p:custDataLst>
          </p:nvPr>
        </p:nvSpPr>
        <p:spPr>
          <a:xfrm>
            <a:off x="0" y="0"/>
            <a:ext cx="161984"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5000"/>
              </a:lnSpc>
            </a:pPr>
            <a:endParaRPr lang="en-US" sz="1900" dirty="0">
              <a:solidFill>
                <a:srgbClr val="003896"/>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179512" y="155833"/>
            <a:ext cx="7032183" cy="653477"/>
          </a:xfrm>
        </p:spPr>
        <p:txBody>
          <a:bodyPr/>
          <a:lstStyle/>
          <a:p>
            <a:r>
              <a:rPr lang="en-US" b="1" dirty="0" smtClean="0"/>
              <a:t>Conclusion</a:t>
            </a:r>
            <a:endParaRPr lang="en-US" b="1" dirty="0"/>
          </a:p>
        </p:txBody>
      </p:sp>
      <p:sp>
        <p:nvSpPr>
          <p:cNvPr id="4" name="Rectangle 2"/>
          <p:cNvSpPr>
            <a:spLocks noChangeArrowheads="1"/>
          </p:cNvSpPr>
          <p:nvPr/>
        </p:nvSpPr>
        <p:spPr bwMode="auto">
          <a:xfrm>
            <a:off x="126081" y="1069710"/>
            <a:ext cx="8740584" cy="5517621"/>
          </a:xfrm>
          <a:prstGeom prst="rect">
            <a:avLst/>
          </a:prstGeom>
          <a:solidFill>
            <a:srgbClr val="FFFFFF"/>
          </a:solidFill>
          <a:ln w="9525">
            <a:solidFill>
              <a:schemeClr val="tx1"/>
            </a:solidFill>
            <a:miter lim="800000"/>
            <a:headEnd/>
            <a:tailEnd/>
          </a:ln>
          <a:effectLst>
            <a:outerShdw blurRad="50800" dist="38100" dir="2700000" algn="tl" rotWithShape="0">
              <a:prstClr val="black">
                <a:alpha val="40000"/>
              </a:prstClr>
            </a:outerShdw>
          </a:effectLst>
        </p:spPr>
        <p:txBody>
          <a:bodyPr wrap="none" lIns="91306" tIns="45653" rIns="91306" bIns="45653" anchor="ctr"/>
          <a:lstStyle/>
          <a:p>
            <a:pPr defTabSz="913044">
              <a:defRPr/>
            </a:pPr>
            <a:endParaRPr lang="en-ZA" kern="0" dirty="0">
              <a:solidFill>
                <a:sysClr val="windowText" lastClr="000000"/>
              </a:solidFill>
            </a:endParaRPr>
          </a:p>
        </p:txBody>
      </p:sp>
      <p:pic>
        <p:nvPicPr>
          <p:cNvPr id="4108" name="Picture 1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5498664" y="4221088"/>
            <a:ext cx="3148139" cy="20162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 name="Rectangle 20"/>
          <p:cNvSpPr/>
          <p:nvPr/>
        </p:nvSpPr>
        <p:spPr>
          <a:xfrm>
            <a:off x="5367177" y="4221088"/>
            <a:ext cx="3279626" cy="2045094"/>
          </a:xfrm>
          <a:prstGeom prst="rect">
            <a:avLst/>
          </a:prstGeom>
          <a:solidFill>
            <a:schemeClr val="bg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324" tIns="45663" rIns="91324" bIns="45663" rtlCol="0" anchor="ctr"/>
          <a:lstStyle/>
          <a:p>
            <a:pPr algn="ctr">
              <a:spcBef>
                <a:spcPts val="306"/>
              </a:spcBef>
            </a:pPr>
            <a:endParaRPr lang="en-ZA" dirty="0" smtClean="0">
              <a:solidFill>
                <a:schemeClr val="tx1"/>
              </a:solidFill>
            </a:endParaRPr>
          </a:p>
        </p:txBody>
      </p:sp>
      <p:sp>
        <p:nvSpPr>
          <p:cNvPr id="33" name="TextBox 32"/>
          <p:cNvSpPr txBox="1"/>
          <p:nvPr/>
        </p:nvSpPr>
        <p:spPr>
          <a:xfrm>
            <a:off x="320589" y="1484784"/>
            <a:ext cx="8424936" cy="2846798"/>
          </a:xfrm>
          <a:prstGeom prst="rect">
            <a:avLst/>
          </a:prstGeom>
          <a:noFill/>
        </p:spPr>
        <p:txBody>
          <a:bodyPr wrap="square" lIns="91306" tIns="45653" rIns="91306" bIns="45653" rtlCol="0">
            <a:spAutoFit/>
          </a:bodyPr>
          <a:lstStyle/>
          <a:p>
            <a:pPr marL="291181" indent="-291181" algn="just" defTabSz="913044">
              <a:spcBef>
                <a:spcPts val="612"/>
              </a:spcBef>
              <a:spcAft>
                <a:spcPts val="306"/>
              </a:spcAft>
              <a:buFont typeface="Arial" panose="020B0604020202020204" pitchFamily="34" charset="0"/>
              <a:buChar char="•"/>
            </a:pPr>
            <a:r>
              <a:rPr lang="en-ZA" sz="1600" dirty="0"/>
              <a:t>Eskom’s turnaround will continue to require a partnership approach</a:t>
            </a:r>
          </a:p>
          <a:p>
            <a:pPr marL="291181" indent="-291181" algn="just" defTabSz="913044">
              <a:spcBef>
                <a:spcPts val="612"/>
              </a:spcBef>
              <a:spcAft>
                <a:spcPts val="306"/>
              </a:spcAft>
              <a:buFont typeface="Arial" panose="020B0604020202020204" pitchFamily="34" charset="0"/>
              <a:buChar char="•"/>
            </a:pPr>
            <a:r>
              <a:rPr lang="en-ZA" sz="1600" dirty="0"/>
              <a:t>Eskom is committed to fulfilling its commercial and developmental mandate and to regain its reputation as South Africa’s trusted and credible electricity supplier</a:t>
            </a:r>
          </a:p>
          <a:p>
            <a:pPr marL="285750" indent="-285750" algn="just" defTabSz="913044">
              <a:spcBef>
                <a:spcPts val="612"/>
              </a:spcBef>
              <a:spcAft>
                <a:spcPts val="306"/>
              </a:spcAft>
              <a:buFont typeface="Arial" panose="020B0604020202020204" pitchFamily="34" charset="0"/>
              <a:buChar char="•"/>
            </a:pPr>
            <a:r>
              <a:rPr lang="en-US" sz="1600" dirty="0" smtClean="0"/>
              <a:t>Critical to gain support of all stakeholders in ensuring that governance is entrenched across Eskom value chain.</a:t>
            </a:r>
          </a:p>
          <a:p>
            <a:pPr marL="285750" indent="-285750" algn="just" defTabSz="913044">
              <a:spcBef>
                <a:spcPts val="612"/>
              </a:spcBef>
              <a:spcAft>
                <a:spcPts val="306"/>
              </a:spcAft>
              <a:buFont typeface="Arial" panose="020B0604020202020204" pitchFamily="34" charset="0"/>
              <a:buChar char="•"/>
            </a:pPr>
            <a:r>
              <a:rPr lang="en-ZA" sz="1600" dirty="0" smtClean="0"/>
              <a:t>We </a:t>
            </a:r>
            <a:r>
              <a:rPr lang="en-ZA" sz="1600" dirty="0"/>
              <a:t>remain grateful for the financial and strategic support from Government</a:t>
            </a:r>
            <a:r>
              <a:rPr lang="en-ZA" sz="1600" dirty="0" smtClean="0"/>
              <a:t>.</a:t>
            </a:r>
          </a:p>
          <a:p>
            <a:pPr marL="291181" indent="-291181" algn="just" defTabSz="913044">
              <a:spcBef>
                <a:spcPts val="0"/>
              </a:spcBef>
              <a:spcAft>
                <a:spcPts val="306"/>
              </a:spcAft>
              <a:buFont typeface="Arial" panose="020B0604020202020204" pitchFamily="34" charset="0"/>
              <a:buChar char="•"/>
            </a:pPr>
            <a:r>
              <a:rPr lang="en-ZA" sz="1600" dirty="0" smtClean="0"/>
              <a:t>We </a:t>
            </a:r>
            <a:r>
              <a:rPr lang="en-ZA" sz="1600" dirty="0"/>
              <a:t>thank all South Africans and customers for being patient with us and for heeding </a:t>
            </a:r>
            <a:endParaRPr lang="en-ZA" sz="1600" dirty="0" smtClean="0"/>
          </a:p>
          <a:p>
            <a:pPr algn="just" defTabSz="913044">
              <a:spcBef>
                <a:spcPts val="0"/>
              </a:spcBef>
              <a:spcAft>
                <a:spcPts val="306"/>
              </a:spcAft>
            </a:pPr>
            <a:r>
              <a:rPr lang="en-ZA" sz="1600" dirty="0"/>
              <a:t> </a:t>
            </a:r>
            <a:r>
              <a:rPr lang="en-ZA" sz="1600" dirty="0" smtClean="0"/>
              <a:t>    the </a:t>
            </a:r>
            <a:r>
              <a:rPr lang="en-ZA" sz="1600" dirty="0"/>
              <a:t>call to use electricity sparingly. </a:t>
            </a:r>
            <a:endParaRPr lang="en-ZA" sz="1600" dirty="0" smtClean="0"/>
          </a:p>
          <a:p>
            <a:pPr algn="just" defTabSz="913044">
              <a:spcBef>
                <a:spcPts val="612"/>
              </a:spcBef>
              <a:spcAft>
                <a:spcPts val="306"/>
              </a:spcAft>
            </a:pPr>
            <a:endParaRPr lang="en-ZA" sz="1600" dirty="0" smtClean="0"/>
          </a:p>
        </p:txBody>
      </p:sp>
      <p:sp>
        <p:nvSpPr>
          <p:cNvPr id="5" name="Slide Number Placeholder 4"/>
          <p:cNvSpPr>
            <a:spLocks noGrp="1"/>
          </p:cNvSpPr>
          <p:nvPr>
            <p:ph type="sldNum" sz="quarter" idx="11"/>
          </p:nvPr>
        </p:nvSpPr>
        <p:spPr/>
        <p:txBody>
          <a:bodyPr/>
          <a:lstStyle/>
          <a:p>
            <a:pPr eaLnBrk="0" fontAlgn="base" hangingPunct="0">
              <a:spcBef>
                <a:spcPct val="0"/>
              </a:spcBef>
              <a:spcAft>
                <a:spcPct val="0"/>
              </a:spcAft>
              <a:defRPr/>
            </a:pPr>
            <a:fld id="{A25FEBE5-1180-4DB5-A5B7-45ABAFC3EFF2}" type="slidenum">
              <a:rPr lang="en-GB" altLang="en-US" smtClean="0"/>
              <a:pPr eaLnBrk="0" fontAlgn="base" hangingPunct="0">
                <a:spcBef>
                  <a:spcPct val="0"/>
                </a:spcBef>
                <a:spcAft>
                  <a:spcPct val="0"/>
                </a:spcAft>
                <a:defRPr/>
              </a:pPr>
              <a:t>36</a:t>
            </a:fld>
            <a:endParaRPr lang="en-GB" altLang="en-US" dirty="0"/>
          </a:p>
        </p:txBody>
      </p:sp>
    </p:spTree>
    <p:extLst>
      <p:ext uri="{BB962C8B-B14F-4D97-AF65-F5344CB8AC3E}">
        <p14:creationId xmlns:p14="http://schemas.microsoft.com/office/powerpoint/2010/main" xmlns="" val="409543250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844824"/>
            <a:ext cx="7772400" cy="1500187"/>
          </a:xfrm>
        </p:spPr>
        <p:txBody>
          <a:bodyPr/>
          <a:lstStyle/>
          <a:p>
            <a:pPr algn="ctr"/>
            <a:r>
              <a:rPr lang="en-US" sz="3600" b="1" dirty="0" smtClean="0"/>
              <a:t>BACKUP SLIDES</a:t>
            </a:r>
            <a:endParaRPr lang="en-ZA" sz="3600" b="1" dirty="0"/>
          </a:p>
        </p:txBody>
      </p:sp>
      <p:sp>
        <p:nvSpPr>
          <p:cNvPr id="4" name="Date Placeholder 3"/>
          <p:cNvSpPr>
            <a:spLocks noGrp="1"/>
          </p:cNvSpPr>
          <p:nvPr>
            <p:ph type="dt" sz="half" idx="10"/>
          </p:nvPr>
        </p:nvSpPr>
        <p:spPr/>
        <p:txBody>
          <a:bodyPr/>
          <a:lstStyle/>
          <a:p>
            <a:pPr>
              <a:defRPr/>
            </a:pPr>
            <a:endParaRPr lang="en-ZA" dirty="0"/>
          </a:p>
        </p:txBody>
      </p:sp>
      <p:sp>
        <p:nvSpPr>
          <p:cNvPr id="5" name="Slide Number Placeholder 4"/>
          <p:cNvSpPr>
            <a:spLocks noGrp="1"/>
          </p:cNvSpPr>
          <p:nvPr>
            <p:ph type="sldNum" sz="quarter" idx="12"/>
          </p:nvPr>
        </p:nvSpPr>
        <p:spPr/>
        <p:txBody>
          <a:bodyPr/>
          <a:lstStyle/>
          <a:p>
            <a:pPr>
              <a:defRPr/>
            </a:pPr>
            <a:fld id="{517BA891-A20F-4C93-905E-22C591962B22}" type="slidenum">
              <a:rPr lang="en-ZA" smtClean="0"/>
              <a:pPr>
                <a:defRPr/>
              </a:pPr>
              <a:t>37</a:t>
            </a:fld>
            <a:endParaRPr lang="en-ZA" dirty="0"/>
          </a:p>
        </p:txBody>
      </p:sp>
    </p:spTree>
    <p:extLst>
      <p:ext uri="{BB962C8B-B14F-4D97-AF65-F5344CB8AC3E}">
        <p14:creationId xmlns:p14="http://schemas.microsoft.com/office/powerpoint/2010/main" xmlns="" val="1882812942"/>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66688"/>
            <a:ext cx="7200800" cy="666750"/>
          </a:xfrm>
        </p:spPr>
        <p:txBody>
          <a:bodyPr/>
          <a:lstStyle/>
          <a:p>
            <a:r>
              <a:rPr lang="en-ZA" b="1" dirty="0" err="1" smtClean="0"/>
              <a:t>Tenova</a:t>
            </a:r>
            <a:r>
              <a:rPr lang="en-ZA" b="1" dirty="0" smtClean="0"/>
              <a:t> Invoice </a:t>
            </a:r>
            <a:endParaRPr lang="en-ZA" b="1" dirty="0"/>
          </a:p>
        </p:txBody>
      </p:sp>
      <p:sp>
        <p:nvSpPr>
          <p:cNvPr id="3" name="Date Placeholder 2"/>
          <p:cNvSpPr>
            <a:spLocks noGrp="1"/>
          </p:cNvSpPr>
          <p:nvPr>
            <p:ph type="dt" sz="half" idx="10"/>
          </p:nvPr>
        </p:nvSpPr>
        <p:spPr/>
        <p:txBody>
          <a:bodyPr/>
          <a:lstStyle/>
          <a:p>
            <a:pPr>
              <a:defRPr/>
            </a:pPr>
            <a:endParaRPr lang="en-ZA" dirty="0"/>
          </a:p>
        </p:txBody>
      </p:sp>
      <p:sp>
        <p:nvSpPr>
          <p:cNvPr id="4" name="Slide Number Placeholder 3"/>
          <p:cNvSpPr>
            <a:spLocks noGrp="1"/>
          </p:cNvSpPr>
          <p:nvPr>
            <p:ph type="sldNum" sz="quarter" idx="12"/>
          </p:nvPr>
        </p:nvSpPr>
        <p:spPr/>
        <p:txBody>
          <a:bodyPr/>
          <a:lstStyle/>
          <a:p>
            <a:pPr>
              <a:defRPr/>
            </a:pPr>
            <a:fld id="{D31DD15A-7BB3-48C3-B4B1-C8446CB662EF}" type="slidenum">
              <a:rPr lang="en-ZA" smtClean="0"/>
              <a:pPr>
                <a:defRPr/>
              </a:pPr>
              <a:t>38</a:t>
            </a:fld>
            <a:endParaRPr lang="en-ZA" dirty="0"/>
          </a:p>
        </p:txBody>
      </p:sp>
      <p:sp>
        <p:nvSpPr>
          <p:cNvPr id="12" name="Rectangle 11">
            <a:hlinkClick r:id="rId3" action="ppaction://hlinksldjump"/>
          </p:cNvPr>
          <p:cNvSpPr/>
          <p:nvPr>
            <p:custDataLst>
              <p:tags r:id="rId1"/>
            </p:custDataLst>
          </p:nvPr>
        </p:nvSpPr>
        <p:spPr>
          <a:xfrm>
            <a:off x="107504" y="1002571"/>
            <a:ext cx="8812014" cy="5732639"/>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pic>
        <p:nvPicPr>
          <p:cNvPr id="194562"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1721" y="1002571"/>
            <a:ext cx="5400600" cy="55356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25793390"/>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66688"/>
            <a:ext cx="7200800" cy="666750"/>
          </a:xfrm>
        </p:spPr>
        <p:txBody>
          <a:bodyPr/>
          <a:lstStyle/>
          <a:p>
            <a:r>
              <a:rPr lang="en-ZA" b="1" dirty="0" err="1" smtClean="0"/>
              <a:t>Mugazi</a:t>
            </a:r>
            <a:r>
              <a:rPr lang="en-ZA" b="1" dirty="0" smtClean="0"/>
              <a:t> Invoice </a:t>
            </a:r>
            <a:endParaRPr lang="en-ZA" b="1" dirty="0"/>
          </a:p>
        </p:txBody>
      </p:sp>
      <p:sp>
        <p:nvSpPr>
          <p:cNvPr id="3" name="Date Placeholder 2"/>
          <p:cNvSpPr>
            <a:spLocks noGrp="1"/>
          </p:cNvSpPr>
          <p:nvPr>
            <p:ph type="dt" sz="half" idx="10"/>
          </p:nvPr>
        </p:nvSpPr>
        <p:spPr/>
        <p:txBody>
          <a:bodyPr/>
          <a:lstStyle/>
          <a:p>
            <a:pPr>
              <a:defRPr/>
            </a:pPr>
            <a:endParaRPr lang="en-ZA" dirty="0"/>
          </a:p>
        </p:txBody>
      </p:sp>
      <p:sp>
        <p:nvSpPr>
          <p:cNvPr id="4" name="Slide Number Placeholder 3"/>
          <p:cNvSpPr>
            <a:spLocks noGrp="1"/>
          </p:cNvSpPr>
          <p:nvPr>
            <p:ph type="sldNum" sz="quarter" idx="12"/>
          </p:nvPr>
        </p:nvSpPr>
        <p:spPr/>
        <p:txBody>
          <a:bodyPr/>
          <a:lstStyle/>
          <a:p>
            <a:pPr>
              <a:defRPr/>
            </a:pPr>
            <a:fld id="{D31DD15A-7BB3-48C3-B4B1-C8446CB662EF}" type="slidenum">
              <a:rPr lang="en-ZA" smtClean="0"/>
              <a:pPr>
                <a:defRPr/>
              </a:pPr>
              <a:t>39</a:t>
            </a:fld>
            <a:endParaRPr lang="en-ZA" dirty="0"/>
          </a:p>
        </p:txBody>
      </p:sp>
      <p:sp>
        <p:nvSpPr>
          <p:cNvPr id="12" name="Rectangle 11"/>
          <p:cNvSpPr/>
          <p:nvPr>
            <p:custDataLst>
              <p:tags r:id="rId1"/>
            </p:custDataLst>
          </p:nvPr>
        </p:nvSpPr>
        <p:spPr>
          <a:xfrm>
            <a:off x="107504" y="1002571"/>
            <a:ext cx="8812014" cy="5732639"/>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pic>
        <p:nvPicPr>
          <p:cNvPr id="193538" name="Picture 2">
            <a:hlinkClick r:id="rId3" action="ppaction://hlinksldjump" tooltip="Back to Overview"/>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1640" y="1196752"/>
            <a:ext cx="6408711" cy="52564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8844356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66688"/>
            <a:ext cx="6848921" cy="666750"/>
          </a:xfrm>
        </p:spPr>
        <p:txBody>
          <a:bodyPr/>
          <a:lstStyle/>
          <a:p>
            <a:r>
              <a:rPr lang="en-US" b="1" dirty="0" smtClean="0">
                <a:solidFill>
                  <a:schemeClr val="tx2"/>
                </a:solidFill>
              </a:rPr>
              <a:t>Overview</a:t>
            </a:r>
            <a:endParaRPr lang="en-ZA" b="1" dirty="0">
              <a:solidFill>
                <a:schemeClr val="tx2"/>
              </a:solidFill>
            </a:endParaRPr>
          </a:p>
        </p:txBody>
      </p:sp>
      <p:sp>
        <p:nvSpPr>
          <p:cNvPr id="3" name="Content Placeholder 2"/>
          <p:cNvSpPr>
            <a:spLocks noGrp="1"/>
          </p:cNvSpPr>
          <p:nvPr>
            <p:ph idx="1"/>
          </p:nvPr>
        </p:nvSpPr>
        <p:spPr>
          <a:xfrm>
            <a:off x="251520" y="1340768"/>
            <a:ext cx="8496944" cy="5616624"/>
          </a:xfrm>
          <a:ln>
            <a:noFill/>
          </a:ln>
        </p:spPr>
        <p:txBody>
          <a:bodyPr>
            <a:normAutofit/>
          </a:bodyPr>
          <a:lstStyle/>
          <a:p>
            <a:pPr algn="just">
              <a:lnSpc>
                <a:spcPct val="110000"/>
              </a:lnSpc>
              <a:spcBef>
                <a:spcPts val="0"/>
              </a:spcBef>
              <a:spcAft>
                <a:spcPts val="800"/>
              </a:spcAft>
              <a:buFont typeface="Wingdings" panose="05000000000000000000" pitchFamily="2" charset="2"/>
              <a:buChar char="ü"/>
            </a:pPr>
            <a:r>
              <a:rPr lang="en-US" sz="1600" dirty="0" smtClean="0">
                <a:latin typeface="+mj-lt"/>
                <a:ea typeface="ＭＳ Ｐゴシック"/>
                <a:cs typeface="Calibri" panose="020F0502020204030204" pitchFamily="34" charset="0"/>
              </a:rPr>
              <a:t>Compliance function in procurement was not capacitated to enable state capture</a:t>
            </a:r>
          </a:p>
          <a:p>
            <a:pPr algn="just">
              <a:lnSpc>
                <a:spcPct val="110000"/>
              </a:lnSpc>
              <a:spcBef>
                <a:spcPts val="0"/>
              </a:spcBef>
              <a:spcAft>
                <a:spcPts val="800"/>
              </a:spcAft>
              <a:buFont typeface="Wingdings" panose="05000000000000000000" pitchFamily="2" charset="2"/>
              <a:buChar char="ü"/>
            </a:pPr>
            <a:r>
              <a:rPr lang="en-US" altLang="en-US" sz="1600" kern="1200" dirty="0" smtClean="0">
                <a:latin typeface="+mj-lt"/>
                <a:cs typeface="Calibri" panose="020F0502020204030204" pitchFamily="34" charset="0"/>
              </a:rPr>
              <a:t>Contingencies in some contracts were and still not used for their intended purpose, e.g.  </a:t>
            </a:r>
            <a:r>
              <a:rPr lang="en-US" altLang="en-US" sz="1600" kern="1200" dirty="0" err="1" smtClean="0">
                <a:latin typeface="+mj-lt"/>
                <a:cs typeface="Calibri" panose="020F0502020204030204" pitchFamily="34" charset="0"/>
              </a:rPr>
              <a:t>Tenova</a:t>
            </a:r>
            <a:r>
              <a:rPr lang="en-US" altLang="en-US" sz="1600" kern="1200" dirty="0" smtClean="0">
                <a:latin typeface="+mj-lt"/>
                <a:cs typeface="Calibri" panose="020F0502020204030204" pitchFamily="34" charset="0"/>
              </a:rPr>
              <a:t> claimed </a:t>
            </a:r>
            <a:r>
              <a:rPr lang="en-US" altLang="en-US" sz="1600" kern="1200" dirty="0" smtClean="0">
                <a:latin typeface="+mj-lt"/>
                <a:cs typeface="Calibri" panose="020F0502020204030204" pitchFamily="34" charset="0"/>
                <a:hlinkClick r:id="rId3" action="ppaction://hlinksldjump"/>
              </a:rPr>
              <a:t>R10 million</a:t>
            </a:r>
            <a:r>
              <a:rPr lang="en-US" altLang="en-US" sz="1600" kern="1200" dirty="0" smtClean="0">
                <a:latin typeface="+mj-lt"/>
                <a:cs typeface="Calibri" panose="020F0502020204030204" pitchFamily="34" charset="0"/>
              </a:rPr>
              <a:t> from contingency and pay a supplier who claimed to have trained co-operatives. </a:t>
            </a:r>
            <a:r>
              <a:rPr lang="en-US" altLang="en-US" sz="1600" kern="1200" dirty="0" err="1" smtClean="0">
                <a:latin typeface="+mj-lt"/>
                <a:cs typeface="Calibri" panose="020F0502020204030204" pitchFamily="34" charset="0"/>
              </a:rPr>
              <a:t>Mugazi</a:t>
            </a:r>
            <a:r>
              <a:rPr lang="en-US" altLang="en-US" sz="1600" kern="1200" dirty="0" smtClean="0">
                <a:latin typeface="+mj-lt"/>
                <a:cs typeface="Calibri" panose="020F0502020204030204" pitchFamily="34" charset="0"/>
              </a:rPr>
              <a:t> submitted an invoice of </a:t>
            </a:r>
            <a:r>
              <a:rPr lang="en-US" altLang="en-US" sz="1600" kern="1200" dirty="0" smtClean="0">
                <a:latin typeface="+mj-lt"/>
                <a:cs typeface="Calibri" panose="020F0502020204030204" pitchFamily="34" charset="0"/>
                <a:hlinkClick r:id="rId4" action="ppaction://hlinksldjump"/>
              </a:rPr>
              <a:t>R8 million </a:t>
            </a:r>
            <a:r>
              <a:rPr lang="en-US" altLang="en-US" sz="1600" kern="1200" dirty="0" smtClean="0">
                <a:latin typeface="+mj-lt"/>
                <a:cs typeface="Calibri" panose="020F0502020204030204" pitchFamily="34" charset="0"/>
              </a:rPr>
              <a:t>which was paid in advance.</a:t>
            </a:r>
          </a:p>
          <a:p>
            <a:pPr algn="just">
              <a:lnSpc>
                <a:spcPct val="110000"/>
              </a:lnSpc>
              <a:spcBef>
                <a:spcPts val="0"/>
              </a:spcBef>
              <a:spcAft>
                <a:spcPts val="800"/>
              </a:spcAft>
              <a:buFont typeface="Wingdings" panose="05000000000000000000" pitchFamily="2" charset="2"/>
              <a:buChar char="ü"/>
            </a:pPr>
            <a:r>
              <a:rPr lang="en-US" altLang="en-US" sz="1600" kern="1200" dirty="0" smtClean="0">
                <a:latin typeface="+mj-lt"/>
                <a:cs typeface="Calibri" panose="020F0502020204030204" pitchFamily="34" charset="0"/>
              </a:rPr>
              <a:t>Projects were removed from one supplier  and given to the other supplier without following any bid process and funded through modifications.</a:t>
            </a:r>
            <a:endParaRPr lang="en-US" altLang="en-US" sz="1600" kern="1200" dirty="0">
              <a:latin typeface="+mj-lt"/>
              <a:cs typeface="Calibri" panose="020F0502020204030204" pitchFamily="34" charset="0"/>
            </a:endParaRPr>
          </a:p>
          <a:p>
            <a:pPr algn="just">
              <a:lnSpc>
                <a:spcPct val="110000"/>
              </a:lnSpc>
              <a:spcBef>
                <a:spcPts val="0"/>
              </a:spcBef>
              <a:spcAft>
                <a:spcPts val="800"/>
              </a:spcAft>
              <a:buFont typeface="Wingdings" panose="05000000000000000000" pitchFamily="2" charset="2"/>
              <a:buChar char="ü"/>
            </a:pPr>
            <a:r>
              <a:rPr lang="en-US" sz="1600" dirty="0" smtClean="0">
                <a:latin typeface="+mj-lt"/>
                <a:ea typeface="ＭＳ Ｐゴシック"/>
                <a:cs typeface="Calibri" panose="020F0502020204030204" pitchFamily="34" charset="0"/>
              </a:rPr>
              <a:t>Chief Procurement Officer requested that historical modifications should be investigated to establish if they were used for their intended purposes.</a:t>
            </a:r>
          </a:p>
          <a:p>
            <a:pPr algn="just">
              <a:lnSpc>
                <a:spcPct val="110000"/>
              </a:lnSpc>
              <a:spcBef>
                <a:spcPts val="0"/>
              </a:spcBef>
              <a:spcAft>
                <a:spcPts val="800"/>
              </a:spcAft>
              <a:buFont typeface="Wingdings" panose="05000000000000000000" pitchFamily="2" charset="2"/>
              <a:buChar char="ü"/>
            </a:pPr>
            <a:r>
              <a:rPr lang="en-US" sz="1600" dirty="0" smtClean="0">
                <a:latin typeface="+mj-lt"/>
                <a:ea typeface="ＭＳ Ｐゴシック"/>
                <a:cs typeface="Calibri" panose="020F0502020204030204" pitchFamily="34" charset="0"/>
              </a:rPr>
              <a:t>Sub contractors connected to project managers were appointed by main suppliers, </a:t>
            </a:r>
            <a:r>
              <a:rPr lang="en-US" sz="1600" dirty="0" err="1" smtClean="0">
                <a:latin typeface="+mj-lt"/>
                <a:ea typeface="ＭＳ Ｐゴシック"/>
                <a:cs typeface="Calibri" panose="020F0502020204030204" pitchFamily="34" charset="0"/>
              </a:rPr>
              <a:t>eg</a:t>
            </a:r>
            <a:r>
              <a:rPr lang="en-US" sz="1600" dirty="0" smtClean="0">
                <a:latin typeface="+mj-lt"/>
                <a:ea typeface="ＭＳ Ｐゴシック"/>
                <a:cs typeface="Calibri" panose="020F0502020204030204" pitchFamily="34" charset="0"/>
              </a:rPr>
              <a:t> Staffanuti package 28 in </a:t>
            </a:r>
            <a:r>
              <a:rPr lang="en-US" sz="1600" dirty="0" err="1" smtClean="0">
                <a:latin typeface="+mj-lt"/>
                <a:ea typeface="ＭＳ Ｐゴシック"/>
                <a:cs typeface="Calibri" panose="020F0502020204030204" pitchFamily="34" charset="0"/>
              </a:rPr>
              <a:t>Kusile</a:t>
            </a:r>
            <a:r>
              <a:rPr lang="en-US" sz="1600" dirty="0" smtClean="0">
                <a:latin typeface="+mj-lt"/>
                <a:ea typeface="ＭＳ Ｐゴシック"/>
                <a:cs typeface="Calibri" panose="020F0502020204030204" pitchFamily="34" charset="0"/>
              </a:rPr>
              <a:t>, which is still under investigation.</a:t>
            </a:r>
            <a:endParaRPr lang="en-US" sz="1600" dirty="0">
              <a:latin typeface="+mj-lt"/>
              <a:ea typeface="ＭＳ Ｐゴシック"/>
              <a:cs typeface="Calibri" panose="020F0502020204030204" pitchFamily="34" charset="0"/>
            </a:endParaRPr>
          </a:p>
        </p:txBody>
      </p:sp>
      <p:sp>
        <p:nvSpPr>
          <p:cNvPr id="6" name="Rectangle 5"/>
          <p:cNvSpPr/>
          <p:nvPr>
            <p:custDataLst>
              <p:tags r:id="rId1"/>
            </p:custDataLst>
          </p:nvPr>
        </p:nvSpPr>
        <p:spPr>
          <a:xfrm>
            <a:off x="107504" y="1065925"/>
            <a:ext cx="8812014" cy="5732639"/>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Tree>
    <p:extLst>
      <p:ext uri="{BB962C8B-B14F-4D97-AF65-F5344CB8AC3E}">
        <p14:creationId xmlns:p14="http://schemas.microsoft.com/office/powerpoint/2010/main" xmlns="" val="2242220440"/>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66688"/>
            <a:ext cx="6848921" cy="666750"/>
          </a:xfrm>
        </p:spPr>
        <p:txBody>
          <a:bodyPr/>
          <a:lstStyle/>
          <a:p>
            <a:r>
              <a:rPr lang="en-US" b="1" dirty="0" smtClean="0">
                <a:solidFill>
                  <a:schemeClr val="tx2"/>
                </a:solidFill>
              </a:rPr>
              <a:t>Comments on Bravo Project</a:t>
            </a:r>
            <a:endParaRPr lang="en-ZA" b="1" dirty="0">
              <a:solidFill>
                <a:schemeClr val="tx2"/>
              </a:solidFill>
            </a:endParaRPr>
          </a:p>
        </p:txBody>
      </p:sp>
      <p:sp>
        <p:nvSpPr>
          <p:cNvPr id="6" name="Rectangle 5"/>
          <p:cNvSpPr/>
          <p:nvPr>
            <p:custDataLst>
              <p:tags r:id="rId1"/>
            </p:custDataLst>
          </p:nvPr>
        </p:nvSpPr>
        <p:spPr>
          <a:xfrm>
            <a:off x="107504" y="1065925"/>
            <a:ext cx="8812014" cy="5732639"/>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
        <p:nvSpPr>
          <p:cNvPr id="4" name="Content Placeholder 3"/>
          <p:cNvSpPr>
            <a:spLocks noGrp="1"/>
          </p:cNvSpPr>
          <p:nvPr>
            <p:ph idx="1"/>
          </p:nvPr>
        </p:nvSpPr>
        <p:spPr>
          <a:xfrm>
            <a:off x="383371" y="1196752"/>
            <a:ext cx="8378825" cy="5045075"/>
          </a:xfrm>
        </p:spPr>
        <p:txBody>
          <a:bodyPr/>
          <a:lstStyle/>
          <a:p>
            <a:endParaRPr lang="en-US" dirty="0"/>
          </a:p>
        </p:txBody>
      </p:sp>
      <p:pic>
        <p:nvPicPr>
          <p:cNvPr id="5" name="Picture 4">
            <a:hlinkClick r:id="rId3" action="ppaction://hlinksldjump"/>
          </p:cNvPr>
          <p:cNvPicPr>
            <a:picLocks noChangeAspect="1"/>
          </p:cNvPicPr>
          <p:nvPr/>
        </p:nvPicPr>
        <p:blipFill>
          <a:blip r:embed="rId4" cstate="print"/>
          <a:stretch>
            <a:fillRect/>
          </a:stretch>
        </p:blipFill>
        <p:spPr>
          <a:xfrm>
            <a:off x="224481" y="1124744"/>
            <a:ext cx="8163943" cy="5277563"/>
          </a:xfrm>
          <a:prstGeom prst="rect">
            <a:avLst/>
          </a:prstGeom>
        </p:spPr>
      </p:pic>
    </p:spTree>
    <p:extLst>
      <p:ext uri="{BB962C8B-B14F-4D97-AF65-F5344CB8AC3E}">
        <p14:creationId xmlns:p14="http://schemas.microsoft.com/office/powerpoint/2010/main" xmlns="" val="3092372883"/>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107504" y="1065925"/>
            <a:ext cx="8812014" cy="5732639"/>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pic>
        <p:nvPicPr>
          <p:cNvPr id="3" name="Content Placeholder 2">
            <a:hlinkClick r:id="rId3" action="ppaction://hlinksldjump"/>
          </p:cNvPr>
          <p:cNvPicPr>
            <a:picLocks noGrp="1" noChangeAspect="1"/>
          </p:cNvPicPr>
          <p:nvPr>
            <p:ph idx="1"/>
          </p:nvPr>
        </p:nvPicPr>
        <p:blipFill>
          <a:blip r:embed="rId4" cstate="print"/>
          <a:stretch>
            <a:fillRect/>
          </a:stretch>
        </p:blipFill>
        <p:spPr>
          <a:xfrm>
            <a:off x="467544" y="1484784"/>
            <a:ext cx="7920880" cy="5040560"/>
          </a:xfrm>
          <a:prstGeom prst="rect">
            <a:avLst/>
          </a:prstGeom>
        </p:spPr>
      </p:pic>
      <p:sp>
        <p:nvSpPr>
          <p:cNvPr id="8" name="Title 1"/>
          <p:cNvSpPr>
            <a:spLocks noGrp="1"/>
          </p:cNvSpPr>
          <p:nvPr>
            <p:ph type="title"/>
          </p:nvPr>
        </p:nvSpPr>
        <p:spPr>
          <a:xfrm>
            <a:off x="107504" y="166688"/>
            <a:ext cx="6848921" cy="666750"/>
          </a:xfrm>
        </p:spPr>
        <p:txBody>
          <a:bodyPr/>
          <a:lstStyle/>
          <a:p>
            <a:r>
              <a:rPr lang="en-US" b="1" dirty="0" smtClean="0">
                <a:solidFill>
                  <a:schemeClr val="tx2"/>
                </a:solidFill>
              </a:rPr>
              <a:t>Comments on Bravo Project</a:t>
            </a:r>
            <a:endParaRPr lang="en-ZA" b="1" dirty="0">
              <a:solidFill>
                <a:schemeClr val="tx2"/>
              </a:solidFill>
            </a:endParaRPr>
          </a:p>
        </p:txBody>
      </p:sp>
    </p:spTree>
    <p:extLst>
      <p:ext uri="{BB962C8B-B14F-4D97-AF65-F5344CB8AC3E}">
        <p14:creationId xmlns:p14="http://schemas.microsoft.com/office/powerpoint/2010/main" xmlns="" val="1488888512"/>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C8C63A-B281-4D86-B23B-D8F924F23EF1}" type="slidenum">
              <a:rPr lang="en-ZA" smtClean="0"/>
              <a:pPr>
                <a:defRPr/>
              </a:pPr>
              <a:t>42</a:t>
            </a:fld>
            <a:endParaRPr lang="en-ZA" dirty="0"/>
          </a:p>
        </p:txBody>
      </p:sp>
      <p:sp>
        <p:nvSpPr>
          <p:cNvPr id="5" name="Rectangle 4"/>
          <p:cNvSpPr/>
          <p:nvPr>
            <p:custDataLst>
              <p:tags r:id="rId1"/>
            </p:custDataLst>
          </p:nvPr>
        </p:nvSpPr>
        <p:spPr>
          <a:xfrm>
            <a:off x="141317" y="1052736"/>
            <a:ext cx="8812014" cy="5688632"/>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pic>
        <p:nvPicPr>
          <p:cNvPr id="6" name="Content Placeholder 2">
            <a:hlinkClick r:id="rId4" action="ppaction://hlinksldjump"/>
          </p:cNvPr>
          <p:cNvPicPr>
            <a:picLocks noChangeAspect="1"/>
          </p:cNvPicPr>
          <p:nvPr/>
        </p:nvPicPr>
        <p:blipFill>
          <a:blip r:embed="rId5" cstate="print"/>
          <a:stretch>
            <a:fillRect/>
          </a:stretch>
        </p:blipFill>
        <p:spPr>
          <a:xfrm>
            <a:off x="323882" y="1268760"/>
            <a:ext cx="8446883" cy="3950606"/>
          </a:xfrm>
          <a:prstGeom prst="rect">
            <a:avLst/>
          </a:prstGeom>
        </p:spPr>
      </p:pic>
      <p:sp>
        <p:nvSpPr>
          <p:cNvPr id="7" name="Title 1"/>
          <p:cNvSpPr>
            <a:spLocks noGrp="1"/>
          </p:cNvSpPr>
          <p:nvPr>
            <p:ph type="title"/>
          </p:nvPr>
        </p:nvSpPr>
        <p:spPr>
          <a:xfrm>
            <a:off x="141317" y="166688"/>
            <a:ext cx="6519862" cy="666750"/>
          </a:xfrm>
        </p:spPr>
        <p:txBody>
          <a:bodyPr/>
          <a:lstStyle/>
          <a:p>
            <a:r>
              <a:rPr lang="en-US" b="1" dirty="0" smtClean="0">
                <a:solidFill>
                  <a:schemeClr val="tx2"/>
                </a:solidFill>
              </a:rPr>
              <a:t>PB Africa modification 1</a:t>
            </a:r>
            <a:endParaRPr lang="en-ZA" b="1" dirty="0">
              <a:solidFill>
                <a:schemeClr val="tx2"/>
              </a:solidFill>
            </a:endParaRPr>
          </a:p>
        </p:txBody>
      </p:sp>
    </p:spTree>
    <p:extLst>
      <p:ext uri="{BB962C8B-B14F-4D97-AF65-F5344CB8AC3E}">
        <p14:creationId xmlns:p14="http://schemas.microsoft.com/office/powerpoint/2010/main" xmlns="" val="834980177"/>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C8C63A-B281-4D86-B23B-D8F924F23EF1}" type="slidenum">
              <a:rPr lang="en-ZA" smtClean="0"/>
              <a:pPr>
                <a:defRPr/>
              </a:pPr>
              <a:t>43</a:t>
            </a:fld>
            <a:endParaRPr lang="en-ZA" dirty="0"/>
          </a:p>
        </p:txBody>
      </p:sp>
      <p:sp>
        <p:nvSpPr>
          <p:cNvPr id="5" name="Rectangle 4"/>
          <p:cNvSpPr/>
          <p:nvPr>
            <p:custDataLst>
              <p:tags r:id="rId1"/>
            </p:custDataLst>
          </p:nvPr>
        </p:nvSpPr>
        <p:spPr>
          <a:xfrm>
            <a:off x="141317" y="1052736"/>
            <a:ext cx="8812014" cy="5688632"/>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
        <p:nvSpPr>
          <p:cNvPr id="6" name="Title 1"/>
          <p:cNvSpPr>
            <a:spLocks noGrp="1"/>
          </p:cNvSpPr>
          <p:nvPr>
            <p:ph type="title"/>
          </p:nvPr>
        </p:nvSpPr>
        <p:spPr>
          <a:xfrm>
            <a:off x="171384" y="166688"/>
            <a:ext cx="6848921" cy="666750"/>
          </a:xfrm>
        </p:spPr>
        <p:txBody>
          <a:bodyPr/>
          <a:lstStyle/>
          <a:p>
            <a:r>
              <a:rPr lang="en-US" b="1" dirty="0" smtClean="0">
                <a:solidFill>
                  <a:schemeClr val="tx2"/>
                </a:solidFill>
              </a:rPr>
              <a:t>Alstom modification 1</a:t>
            </a:r>
            <a:endParaRPr lang="en-ZA" b="1" dirty="0">
              <a:solidFill>
                <a:schemeClr val="tx2"/>
              </a:solidFill>
            </a:endParaRPr>
          </a:p>
        </p:txBody>
      </p:sp>
      <p:pic>
        <p:nvPicPr>
          <p:cNvPr id="7" name="Content Placeholder 3">
            <a:hlinkClick r:id="rId4" action="ppaction://hlinksldjump"/>
          </p:cNvPr>
          <p:cNvPicPr>
            <a:picLocks noChangeAspect="1"/>
          </p:cNvPicPr>
          <p:nvPr/>
        </p:nvPicPr>
        <p:blipFill>
          <a:blip r:embed="rId5" cstate="print"/>
          <a:stretch>
            <a:fillRect/>
          </a:stretch>
        </p:blipFill>
        <p:spPr>
          <a:xfrm>
            <a:off x="222728" y="1196752"/>
            <a:ext cx="7872764" cy="3843505"/>
          </a:xfrm>
          <a:prstGeom prst="rect">
            <a:avLst/>
          </a:prstGeom>
        </p:spPr>
      </p:pic>
    </p:spTree>
    <p:extLst>
      <p:ext uri="{BB962C8B-B14F-4D97-AF65-F5344CB8AC3E}">
        <p14:creationId xmlns:p14="http://schemas.microsoft.com/office/powerpoint/2010/main" xmlns="" val="1957540382"/>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4832" y="166688"/>
            <a:ext cx="6848921" cy="666750"/>
          </a:xfrm>
        </p:spPr>
        <p:txBody>
          <a:bodyPr/>
          <a:lstStyle/>
          <a:p>
            <a:r>
              <a:rPr lang="en-US" b="1" dirty="0" smtClean="0">
                <a:solidFill>
                  <a:schemeClr val="tx2"/>
                </a:solidFill>
              </a:rPr>
              <a:t>Stefanutti Cost re - allocation</a:t>
            </a:r>
            <a:endParaRPr lang="en-ZA" b="1" dirty="0">
              <a:solidFill>
                <a:schemeClr val="tx2"/>
              </a:solidFill>
            </a:endParaRPr>
          </a:p>
        </p:txBody>
      </p:sp>
      <p:pic>
        <p:nvPicPr>
          <p:cNvPr id="5" name="Content Placeholder 4">
            <a:hlinkClick r:id="rId3" action="ppaction://hlinksldjump"/>
          </p:cNvPr>
          <p:cNvPicPr>
            <a:picLocks noChangeAspect="1"/>
          </p:cNvPicPr>
          <p:nvPr/>
        </p:nvPicPr>
        <p:blipFill>
          <a:blip r:embed="rId4" cstate="print"/>
          <a:stretch>
            <a:fillRect/>
          </a:stretch>
        </p:blipFill>
        <p:spPr>
          <a:xfrm>
            <a:off x="437322" y="1103243"/>
            <a:ext cx="8023109" cy="5134069"/>
          </a:xfrm>
          <a:prstGeom prst="rect">
            <a:avLst/>
          </a:prstGeom>
        </p:spPr>
      </p:pic>
      <p:sp>
        <p:nvSpPr>
          <p:cNvPr id="6" name="Rectangle 5"/>
          <p:cNvSpPr/>
          <p:nvPr>
            <p:custDataLst>
              <p:tags r:id="rId1"/>
            </p:custDataLst>
          </p:nvPr>
        </p:nvSpPr>
        <p:spPr>
          <a:xfrm>
            <a:off x="141317" y="1052736"/>
            <a:ext cx="8812014" cy="5688632"/>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Tree>
    <p:extLst>
      <p:ext uri="{BB962C8B-B14F-4D97-AF65-F5344CB8AC3E}">
        <p14:creationId xmlns:p14="http://schemas.microsoft.com/office/powerpoint/2010/main" xmlns="" val="22369650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C8C63A-B281-4D86-B23B-D8F924F23EF1}" type="slidenum">
              <a:rPr lang="en-ZA" smtClean="0"/>
              <a:pPr>
                <a:defRPr/>
              </a:pPr>
              <a:t>45</a:t>
            </a:fld>
            <a:endParaRPr lang="en-ZA" dirty="0"/>
          </a:p>
        </p:txBody>
      </p:sp>
      <p:sp>
        <p:nvSpPr>
          <p:cNvPr id="5" name="Rectangle 4"/>
          <p:cNvSpPr/>
          <p:nvPr>
            <p:custDataLst>
              <p:tags r:id="rId1"/>
            </p:custDataLst>
          </p:nvPr>
        </p:nvSpPr>
        <p:spPr>
          <a:xfrm>
            <a:off x="141317" y="1052736"/>
            <a:ext cx="8812014" cy="5688632"/>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
        <p:nvSpPr>
          <p:cNvPr id="6" name="Title 1"/>
          <p:cNvSpPr>
            <a:spLocks noGrp="1"/>
          </p:cNvSpPr>
          <p:nvPr>
            <p:ph type="title"/>
          </p:nvPr>
        </p:nvSpPr>
        <p:spPr>
          <a:xfrm>
            <a:off x="141317" y="166688"/>
            <a:ext cx="6848921" cy="666750"/>
          </a:xfrm>
        </p:spPr>
        <p:txBody>
          <a:bodyPr/>
          <a:lstStyle/>
          <a:p>
            <a:r>
              <a:rPr lang="en-US" b="1" dirty="0" smtClean="0">
                <a:solidFill>
                  <a:schemeClr val="tx2"/>
                </a:solidFill>
              </a:rPr>
              <a:t>Rejected ABB </a:t>
            </a:r>
            <a:r>
              <a:rPr lang="en-US" b="1" dirty="0">
                <a:solidFill>
                  <a:schemeClr val="tx2"/>
                </a:solidFill>
              </a:rPr>
              <a:t>M</a:t>
            </a:r>
            <a:r>
              <a:rPr lang="en-US" b="1" dirty="0" smtClean="0">
                <a:solidFill>
                  <a:schemeClr val="tx2"/>
                </a:solidFill>
              </a:rPr>
              <a:t>odification 2</a:t>
            </a:r>
            <a:endParaRPr lang="en-ZA" b="1" dirty="0">
              <a:solidFill>
                <a:schemeClr val="tx2"/>
              </a:solidFill>
            </a:endParaRPr>
          </a:p>
        </p:txBody>
      </p:sp>
      <p:pic>
        <p:nvPicPr>
          <p:cNvPr id="9" name="Content Placeholder 3">
            <a:hlinkClick r:id="rId4" action="ppaction://hlinksldjump"/>
          </p:cNvPr>
          <p:cNvPicPr>
            <a:picLocks noChangeAspect="1"/>
          </p:cNvPicPr>
          <p:nvPr/>
        </p:nvPicPr>
        <p:blipFill>
          <a:blip r:embed="rId5" cstate="print"/>
          <a:stretch>
            <a:fillRect/>
          </a:stretch>
        </p:blipFill>
        <p:spPr>
          <a:xfrm>
            <a:off x="251520" y="1090187"/>
            <a:ext cx="8568952" cy="5636502"/>
          </a:xfrm>
          <a:prstGeom prst="rect">
            <a:avLst/>
          </a:prstGeom>
        </p:spPr>
      </p:pic>
    </p:spTree>
    <p:extLst>
      <p:ext uri="{BB962C8B-B14F-4D97-AF65-F5344CB8AC3E}">
        <p14:creationId xmlns:p14="http://schemas.microsoft.com/office/powerpoint/2010/main" xmlns="" val="3001861200"/>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C8C63A-B281-4D86-B23B-D8F924F23EF1}" type="slidenum">
              <a:rPr lang="en-ZA" smtClean="0"/>
              <a:pPr>
                <a:defRPr/>
              </a:pPr>
              <a:t>46</a:t>
            </a:fld>
            <a:endParaRPr lang="en-ZA" dirty="0"/>
          </a:p>
        </p:txBody>
      </p:sp>
      <p:sp>
        <p:nvSpPr>
          <p:cNvPr id="5" name="Rectangle 4"/>
          <p:cNvSpPr/>
          <p:nvPr>
            <p:custDataLst>
              <p:tags r:id="rId1"/>
            </p:custDataLst>
          </p:nvPr>
        </p:nvSpPr>
        <p:spPr>
          <a:xfrm>
            <a:off x="141317" y="1052736"/>
            <a:ext cx="8812014" cy="5688632"/>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
        <p:nvSpPr>
          <p:cNvPr id="8" name="Title 1"/>
          <p:cNvSpPr>
            <a:spLocks noGrp="1"/>
          </p:cNvSpPr>
          <p:nvPr>
            <p:ph type="title"/>
          </p:nvPr>
        </p:nvSpPr>
        <p:spPr>
          <a:xfrm>
            <a:off x="141317" y="166688"/>
            <a:ext cx="6519862" cy="666750"/>
          </a:xfrm>
        </p:spPr>
        <p:txBody>
          <a:bodyPr/>
          <a:lstStyle/>
          <a:p>
            <a:r>
              <a:rPr lang="en-US" b="1" dirty="0" err="1" smtClean="0">
                <a:solidFill>
                  <a:schemeClr val="tx2"/>
                </a:solidFill>
              </a:rPr>
              <a:t>Tenova</a:t>
            </a:r>
            <a:r>
              <a:rPr lang="en-US" b="1" dirty="0" smtClean="0">
                <a:solidFill>
                  <a:schemeClr val="tx2"/>
                </a:solidFill>
              </a:rPr>
              <a:t> modification1</a:t>
            </a:r>
            <a:endParaRPr lang="en-ZA" b="1" dirty="0">
              <a:solidFill>
                <a:schemeClr val="tx2"/>
              </a:solidFill>
            </a:endParaRPr>
          </a:p>
        </p:txBody>
      </p:sp>
      <p:pic>
        <p:nvPicPr>
          <p:cNvPr id="9" name="Content Placeholder 3">
            <a:hlinkClick r:id="rId4" action="ppaction://hlinksldjump"/>
          </p:cNvPr>
          <p:cNvPicPr>
            <a:picLocks noChangeAspect="1"/>
          </p:cNvPicPr>
          <p:nvPr/>
        </p:nvPicPr>
        <p:blipFill>
          <a:blip r:embed="rId5" cstate="print"/>
          <a:stretch>
            <a:fillRect/>
          </a:stretch>
        </p:blipFill>
        <p:spPr>
          <a:xfrm>
            <a:off x="581611" y="1268760"/>
            <a:ext cx="7931425" cy="4890052"/>
          </a:xfrm>
          <a:prstGeom prst="rect">
            <a:avLst/>
          </a:prstGeom>
        </p:spPr>
      </p:pic>
    </p:spTree>
    <p:extLst>
      <p:ext uri="{BB962C8B-B14F-4D97-AF65-F5344CB8AC3E}">
        <p14:creationId xmlns:p14="http://schemas.microsoft.com/office/powerpoint/2010/main" xmlns="" val="3346103524"/>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C8C63A-B281-4D86-B23B-D8F924F23EF1}" type="slidenum">
              <a:rPr lang="en-ZA" smtClean="0"/>
              <a:pPr>
                <a:defRPr/>
              </a:pPr>
              <a:t>47</a:t>
            </a:fld>
            <a:endParaRPr lang="en-ZA" dirty="0"/>
          </a:p>
        </p:txBody>
      </p:sp>
      <p:sp>
        <p:nvSpPr>
          <p:cNvPr id="5" name="Rectangle 4"/>
          <p:cNvSpPr/>
          <p:nvPr>
            <p:custDataLst>
              <p:tags r:id="rId1"/>
            </p:custDataLst>
          </p:nvPr>
        </p:nvSpPr>
        <p:spPr>
          <a:xfrm>
            <a:off x="141317" y="1052736"/>
            <a:ext cx="8812014" cy="5688632"/>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
        <p:nvSpPr>
          <p:cNvPr id="6" name="Title 1"/>
          <p:cNvSpPr>
            <a:spLocks noGrp="1"/>
          </p:cNvSpPr>
          <p:nvPr>
            <p:ph type="title"/>
          </p:nvPr>
        </p:nvSpPr>
        <p:spPr>
          <a:xfrm>
            <a:off x="141317" y="166688"/>
            <a:ext cx="6848921" cy="666750"/>
          </a:xfrm>
        </p:spPr>
        <p:txBody>
          <a:bodyPr/>
          <a:lstStyle/>
          <a:p>
            <a:r>
              <a:rPr lang="en-US" sz="2000" b="1" dirty="0">
                <a:solidFill>
                  <a:schemeClr val="tx2"/>
                </a:solidFill>
              </a:rPr>
              <a:t>		</a:t>
            </a:r>
            <a:endParaRPr lang="en-ZA" sz="2000" b="1" dirty="0">
              <a:solidFill>
                <a:schemeClr val="tx2"/>
              </a:solidFill>
            </a:endParaRPr>
          </a:p>
        </p:txBody>
      </p:sp>
      <p:sp>
        <p:nvSpPr>
          <p:cNvPr id="9" name="Title 1"/>
          <p:cNvSpPr txBox="1">
            <a:spLocks/>
          </p:cNvSpPr>
          <p:nvPr/>
        </p:nvSpPr>
        <p:spPr bwMode="auto">
          <a:xfrm>
            <a:off x="174243" y="166688"/>
            <a:ext cx="6848921"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a:lstStyle>
          <a:p>
            <a:r>
              <a:rPr lang="en-US" b="1" kern="0" dirty="0" err="1" smtClean="0">
                <a:solidFill>
                  <a:schemeClr val="tx2"/>
                </a:solidFill>
              </a:rPr>
              <a:t>Tenova</a:t>
            </a:r>
            <a:r>
              <a:rPr lang="en-US" b="1" kern="0" dirty="0" smtClean="0">
                <a:solidFill>
                  <a:schemeClr val="tx2"/>
                </a:solidFill>
              </a:rPr>
              <a:t> modification 3</a:t>
            </a:r>
            <a:endParaRPr lang="en-ZA" b="1" kern="0" dirty="0">
              <a:solidFill>
                <a:schemeClr val="tx2"/>
              </a:solidFill>
            </a:endParaRPr>
          </a:p>
        </p:txBody>
      </p:sp>
      <p:pic>
        <p:nvPicPr>
          <p:cNvPr id="10" name="Content Placeholder 4">
            <a:hlinkClick r:id="rId4" action="ppaction://hlinksldjump"/>
          </p:cNvPr>
          <p:cNvPicPr>
            <a:picLocks noChangeAspect="1"/>
          </p:cNvPicPr>
          <p:nvPr/>
        </p:nvPicPr>
        <p:blipFill>
          <a:blip r:embed="rId5" cstate="print"/>
          <a:stretch>
            <a:fillRect/>
          </a:stretch>
        </p:blipFill>
        <p:spPr>
          <a:xfrm>
            <a:off x="611560" y="1196752"/>
            <a:ext cx="7920880" cy="4263886"/>
          </a:xfrm>
          <a:prstGeom prst="rect">
            <a:avLst/>
          </a:prstGeom>
        </p:spPr>
      </p:pic>
    </p:spTree>
    <p:extLst>
      <p:ext uri="{BB962C8B-B14F-4D97-AF65-F5344CB8AC3E}">
        <p14:creationId xmlns:p14="http://schemas.microsoft.com/office/powerpoint/2010/main" xmlns="" val="4080186419"/>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C8C63A-B281-4D86-B23B-D8F924F23EF1}" type="slidenum">
              <a:rPr lang="en-ZA" smtClean="0"/>
              <a:pPr>
                <a:defRPr/>
              </a:pPr>
              <a:t>48</a:t>
            </a:fld>
            <a:endParaRPr lang="en-ZA" dirty="0"/>
          </a:p>
        </p:txBody>
      </p:sp>
      <p:sp>
        <p:nvSpPr>
          <p:cNvPr id="5" name="Rectangle 4"/>
          <p:cNvSpPr/>
          <p:nvPr>
            <p:custDataLst>
              <p:tags r:id="rId1"/>
            </p:custDataLst>
          </p:nvPr>
        </p:nvSpPr>
        <p:spPr>
          <a:xfrm>
            <a:off x="141317" y="1052736"/>
            <a:ext cx="8812014" cy="5688632"/>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
        <p:nvSpPr>
          <p:cNvPr id="8" name="Title 1"/>
          <p:cNvSpPr>
            <a:spLocks noGrp="1"/>
          </p:cNvSpPr>
          <p:nvPr>
            <p:ph type="title"/>
          </p:nvPr>
        </p:nvSpPr>
        <p:spPr>
          <a:xfrm>
            <a:off x="141317" y="169962"/>
            <a:ext cx="7868866" cy="666750"/>
          </a:xfrm>
        </p:spPr>
        <p:txBody>
          <a:bodyPr/>
          <a:lstStyle/>
          <a:p>
            <a:r>
              <a:rPr lang="en-US" b="1" dirty="0" smtClean="0">
                <a:solidFill>
                  <a:schemeClr val="tx2"/>
                </a:solidFill>
              </a:rPr>
              <a:t>Delegation consent form – Black and Veatch</a:t>
            </a:r>
            <a:endParaRPr lang="en-ZA" b="1" dirty="0">
              <a:solidFill>
                <a:schemeClr val="tx2"/>
              </a:solidFill>
            </a:endParaRPr>
          </a:p>
        </p:txBody>
      </p:sp>
      <p:pic>
        <p:nvPicPr>
          <p:cNvPr id="9" name="Content Placeholder 3">
            <a:hlinkClick r:id="rId4" action="ppaction://hlinksldjump"/>
          </p:cNvPr>
          <p:cNvPicPr>
            <a:picLocks noChangeAspect="1"/>
          </p:cNvPicPr>
          <p:nvPr/>
        </p:nvPicPr>
        <p:blipFill>
          <a:blip r:embed="rId5" cstate="print"/>
          <a:stretch>
            <a:fillRect/>
          </a:stretch>
        </p:blipFill>
        <p:spPr>
          <a:xfrm>
            <a:off x="1331640" y="1196751"/>
            <a:ext cx="6336704" cy="5256437"/>
          </a:xfrm>
          <a:prstGeom prst="rect">
            <a:avLst/>
          </a:prstGeom>
        </p:spPr>
      </p:pic>
    </p:spTree>
    <p:extLst>
      <p:ext uri="{BB962C8B-B14F-4D97-AF65-F5344CB8AC3E}">
        <p14:creationId xmlns:p14="http://schemas.microsoft.com/office/powerpoint/2010/main" xmlns="" val="301688671"/>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C8C63A-B281-4D86-B23B-D8F924F23EF1}" type="slidenum">
              <a:rPr lang="en-ZA" smtClean="0"/>
              <a:pPr>
                <a:defRPr/>
              </a:pPr>
              <a:t>49</a:t>
            </a:fld>
            <a:endParaRPr lang="en-ZA" dirty="0"/>
          </a:p>
        </p:txBody>
      </p:sp>
      <p:sp>
        <p:nvSpPr>
          <p:cNvPr id="5" name="Rectangle 4"/>
          <p:cNvSpPr/>
          <p:nvPr>
            <p:custDataLst>
              <p:tags r:id="rId1"/>
            </p:custDataLst>
          </p:nvPr>
        </p:nvSpPr>
        <p:spPr>
          <a:xfrm>
            <a:off x="141317" y="1052736"/>
            <a:ext cx="8812014" cy="5688632"/>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
        <p:nvSpPr>
          <p:cNvPr id="6" name="Title 1"/>
          <p:cNvSpPr>
            <a:spLocks noGrp="1"/>
          </p:cNvSpPr>
          <p:nvPr>
            <p:ph type="title"/>
          </p:nvPr>
        </p:nvSpPr>
        <p:spPr>
          <a:xfrm>
            <a:off x="141317" y="195153"/>
            <a:ext cx="6848921" cy="666750"/>
          </a:xfrm>
        </p:spPr>
        <p:txBody>
          <a:bodyPr/>
          <a:lstStyle/>
          <a:p>
            <a:r>
              <a:rPr lang="en-US" b="1" dirty="0" smtClean="0">
                <a:solidFill>
                  <a:schemeClr val="tx2"/>
                </a:solidFill>
              </a:rPr>
              <a:t>Bravo implementation proposal</a:t>
            </a:r>
            <a:endParaRPr lang="en-ZA" b="1" dirty="0">
              <a:solidFill>
                <a:schemeClr val="tx2"/>
              </a:solidFill>
            </a:endParaRPr>
          </a:p>
        </p:txBody>
      </p:sp>
      <p:pic>
        <p:nvPicPr>
          <p:cNvPr id="8" name="Content Placeholder 6">
            <a:hlinkClick r:id="rId4" action="ppaction://hlinksldjump"/>
          </p:cNvPr>
          <p:cNvPicPr>
            <a:picLocks noChangeAspect="1"/>
          </p:cNvPicPr>
          <p:nvPr/>
        </p:nvPicPr>
        <p:blipFill>
          <a:blip r:embed="rId5" cstate="print"/>
          <a:stretch>
            <a:fillRect/>
          </a:stretch>
        </p:blipFill>
        <p:spPr>
          <a:xfrm>
            <a:off x="395536" y="1162396"/>
            <a:ext cx="8397565" cy="5290792"/>
          </a:xfrm>
          <a:prstGeom prst="rect">
            <a:avLst/>
          </a:prstGeom>
        </p:spPr>
      </p:pic>
    </p:spTree>
    <p:extLst>
      <p:ext uri="{BB962C8B-B14F-4D97-AF65-F5344CB8AC3E}">
        <p14:creationId xmlns:p14="http://schemas.microsoft.com/office/powerpoint/2010/main" xmlns="" val="12017020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extLst/>
          </p:nvPr>
        </p:nvGraphicFramePr>
        <p:xfrm>
          <a:off x="1599" y="1599"/>
          <a:ext cx="1587" cy="1587"/>
        </p:xfrm>
        <a:graphic>
          <a:graphicData uri="http://schemas.openxmlformats.org/presentationml/2006/ole">
            <p:oleObj spid="_x0000_s189493" name="think-cell Slide" r:id="rId4" imgW="360" imgH="360" progId="">
              <p:embed/>
            </p:oleObj>
          </a:graphicData>
        </a:graphic>
      </p:graphicFrame>
      <p:grpSp>
        <p:nvGrpSpPr>
          <p:cNvPr id="3" name="Group 2"/>
          <p:cNvGrpSpPr/>
          <p:nvPr/>
        </p:nvGrpSpPr>
        <p:grpSpPr>
          <a:xfrm>
            <a:off x="1116012" y="3014168"/>
            <a:ext cx="7128395" cy="411162"/>
            <a:chOff x="1116013" y="2492896"/>
            <a:chExt cx="7128395" cy="411162"/>
          </a:xfrm>
        </p:grpSpPr>
        <p:sp>
          <p:nvSpPr>
            <p:cNvPr id="133140" name="Rectangle 35862"/>
            <p:cNvSpPr>
              <a:spLocks/>
            </p:cNvSpPr>
            <p:nvPr/>
          </p:nvSpPr>
          <p:spPr bwMode="auto">
            <a:xfrm>
              <a:off x="1116013" y="2492896"/>
              <a:ext cx="411162" cy="411162"/>
            </a:xfrm>
            <a:prstGeom prst="ellipse">
              <a:avLst/>
            </a:prstGeom>
            <a:solidFill>
              <a:srgbClr val="A5A5A5"/>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gn="ctr">
                <a:lnSpc>
                  <a:spcPct val="90000"/>
                </a:lnSpc>
                <a:spcBef>
                  <a:spcPts val="1000"/>
                </a:spcBef>
                <a:buClr>
                  <a:srgbClr val="FFFFFF"/>
                </a:buClr>
                <a:buNone/>
              </a:pPr>
              <a:r>
                <a:rPr lang="en-US" altLang="en-US" sz="2400" dirty="0">
                  <a:solidFill>
                    <a:srgbClr val="FFFFFF"/>
                  </a:solidFill>
                  <a:latin typeface="Calibri" pitchFamily="34" charset="0"/>
                </a:rPr>
                <a:t>3</a:t>
              </a:r>
            </a:p>
          </p:txBody>
        </p:sp>
        <p:sp>
          <p:nvSpPr>
            <p:cNvPr id="133141" name="Rectangle 35878"/>
            <p:cNvSpPr txBox="1">
              <a:spLocks noChangeArrowheads="1"/>
            </p:cNvSpPr>
            <p:nvPr/>
          </p:nvSpPr>
          <p:spPr bwMode="auto">
            <a:xfrm>
              <a:off x="1573212" y="2492896"/>
              <a:ext cx="667119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buNone/>
              </a:pPr>
              <a:r>
                <a:rPr lang="en-US" altLang="en-US" sz="2000" dirty="0">
                  <a:solidFill>
                    <a:srgbClr val="A5A5A5"/>
                  </a:solidFill>
                  <a:latin typeface="Calibri" pitchFamily="34" charset="0"/>
                </a:rPr>
                <a:t> </a:t>
              </a:r>
              <a:r>
                <a:rPr lang="en-US" altLang="en-US" sz="2000" dirty="0" smtClean="0">
                  <a:solidFill>
                    <a:schemeClr val="bg2">
                      <a:lumMod val="75000"/>
                    </a:schemeClr>
                  </a:solidFill>
                  <a:latin typeface="Calibri" panose="020F0502020204030204" pitchFamily="34" charset="0"/>
                  <a:cs typeface="Calibri" panose="020F0502020204030204" pitchFamily="34" charset="0"/>
                </a:rPr>
                <a:t>Deviations rejected by CPO and resubmitted</a:t>
              </a:r>
              <a:endParaRPr lang="en-US" altLang="en-US" sz="2000" dirty="0">
                <a:solidFill>
                  <a:schemeClr val="bg2">
                    <a:lumMod val="75000"/>
                  </a:schemeClr>
                </a:solidFill>
                <a:latin typeface="Calibri" panose="020F0502020204030204" pitchFamily="34" charset="0"/>
                <a:cs typeface="Calibri" panose="020F0502020204030204" pitchFamily="34" charset="0"/>
              </a:endParaRPr>
            </a:p>
          </p:txBody>
        </p:sp>
      </p:grpSp>
      <p:grpSp>
        <p:nvGrpSpPr>
          <p:cNvPr id="4" name="Group 3"/>
          <p:cNvGrpSpPr/>
          <p:nvPr/>
        </p:nvGrpSpPr>
        <p:grpSpPr>
          <a:xfrm>
            <a:off x="1116013" y="3593902"/>
            <a:ext cx="7155202" cy="1346303"/>
            <a:chOff x="1116013" y="3911724"/>
            <a:chExt cx="7155202" cy="1346303"/>
          </a:xfrm>
        </p:grpSpPr>
        <p:sp>
          <p:nvSpPr>
            <p:cNvPr id="133138" name="Rectangle 35870"/>
            <p:cNvSpPr>
              <a:spLocks/>
            </p:cNvSpPr>
            <p:nvPr/>
          </p:nvSpPr>
          <p:spPr bwMode="auto">
            <a:xfrm>
              <a:off x="1116013" y="3911724"/>
              <a:ext cx="411162" cy="411162"/>
            </a:xfrm>
            <a:prstGeom prst="ellipse">
              <a:avLst/>
            </a:prstGeom>
            <a:solidFill>
              <a:srgbClr val="A5A5A5"/>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gn="ctr">
                <a:lnSpc>
                  <a:spcPct val="90000"/>
                </a:lnSpc>
                <a:spcBef>
                  <a:spcPts val="1000"/>
                </a:spcBef>
                <a:buClr>
                  <a:srgbClr val="FFFFFF"/>
                </a:buClr>
                <a:buNone/>
              </a:pPr>
              <a:r>
                <a:rPr lang="en-US" altLang="en-US" sz="2400" dirty="0" smtClean="0">
                  <a:solidFill>
                    <a:srgbClr val="FFFFFF"/>
                  </a:solidFill>
                  <a:latin typeface="Calibri" pitchFamily="34" charset="0"/>
                </a:rPr>
                <a:t>4</a:t>
              </a:r>
              <a:endParaRPr lang="en-US" altLang="en-US" sz="2400" dirty="0">
                <a:solidFill>
                  <a:srgbClr val="FFFFFF"/>
                </a:solidFill>
                <a:latin typeface="Calibri" pitchFamily="34" charset="0"/>
              </a:endParaRPr>
            </a:p>
          </p:txBody>
        </p:sp>
        <p:sp>
          <p:nvSpPr>
            <p:cNvPr id="133139" name="Rectangle 35882"/>
            <p:cNvSpPr txBox="1">
              <a:spLocks noChangeArrowheads="1"/>
            </p:cNvSpPr>
            <p:nvPr/>
          </p:nvSpPr>
          <p:spPr bwMode="auto">
            <a:xfrm>
              <a:off x="1600020" y="4550141"/>
              <a:ext cx="667119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buNone/>
              </a:pPr>
              <a:r>
                <a:rPr lang="en-US" altLang="en-US" sz="2000" dirty="0" smtClean="0">
                  <a:solidFill>
                    <a:schemeClr val="bg2">
                      <a:lumMod val="75000"/>
                    </a:schemeClr>
                  </a:solidFill>
                  <a:latin typeface="Calibri" panose="020F0502020204030204" pitchFamily="34" charset="0"/>
                  <a:cs typeface="Calibri" panose="020F0502020204030204" pitchFamily="34" charset="0"/>
                  <a:sym typeface="Arial" pitchFamily="34" charset="0"/>
                </a:rPr>
                <a:t>All other Deviations &amp; Expansions submitted to National Treasury</a:t>
              </a:r>
              <a:endParaRPr lang="en-US" altLang="en-US" sz="2000" dirty="0">
                <a:solidFill>
                  <a:schemeClr val="bg2">
                    <a:lumMod val="75000"/>
                  </a:schemeClr>
                </a:solidFill>
                <a:latin typeface="Calibri" panose="020F0502020204030204" pitchFamily="34" charset="0"/>
                <a:cs typeface="Calibri" panose="020F0502020204030204" pitchFamily="34" charset="0"/>
              </a:endParaRPr>
            </a:p>
          </p:txBody>
        </p:sp>
      </p:grpSp>
      <p:grpSp>
        <p:nvGrpSpPr>
          <p:cNvPr id="7" name="Group 6"/>
          <p:cNvGrpSpPr/>
          <p:nvPr/>
        </p:nvGrpSpPr>
        <p:grpSpPr>
          <a:xfrm>
            <a:off x="1135159" y="3625738"/>
            <a:ext cx="7131906" cy="1062795"/>
            <a:chOff x="1135159" y="3994960"/>
            <a:chExt cx="7131906" cy="1062795"/>
          </a:xfrm>
        </p:grpSpPr>
        <p:sp>
          <p:nvSpPr>
            <p:cNvPr id="133136" name="Rectangle 35858"/>
            <p:cNvSpPr>
              <a:spLocks/>
            </p:cNvSpPr>
            <p:nvPr/>
          </p:nvSpPr>
          <p:spPr bwMode="auto">
            <a:xfrm>
              <a:off x="1135159" y="4646414"/>
              <a:ext cx="411455" cy="411341"/>
            </a:xfrm>
            <a:prstGeom prst="ellipse">
              <a:avLst/>
            </a:prstGeom>
            <a:solidFill>
              <a:srgbClr val="A5A5A5"/>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defRPr sz="800">
                  <a:solidFill>
                    <a:schemeClr val="tx1"/>
                  </a:solidFill>
                  <a:latin typeface="Arial" pitchFamily="34" charset="0"/>
                  <a:cs typeface="Arial" pitchFamily="34" charset="0"/>
                </a:defRPr>
              </a:lvl1pPr>
              <a:lvl2pPr marL="685800" indent="-228600">
                <a:defRPr sz="800">
                  <a:solidFill>
                    <a:schemeClr val="tx1"/>
                  </a:solidFill>
                  <a:latin typeface="Arial" pitchFamily="34" charset="0"/>
                  <a:cs typeface="Arial" pitchFamily="34" charset="0"/>
                </a:defRPr>
              </a:lvl2pPr>
              <a:lvl3pPr marL="1143000" indent="-228600">
                <a:defRPr sz="800">
                  <a:solidFill>
                    <a:schemeClr val="tx1"/>
                  </a:solidFill>
                  <a:latin typeface="Arial" pitchFamily="34" charset="0"/>
                  <a:cs typeface="Arial" pitchFamily="34" charset="0"/>
                </a:defRPr>
              </a:lvl3pPr>
              <a:lvl4pPr marL="1600200" indent="-228600">
                <a:defRPr sz="800">
                  <a:solidFill>
                    <a:schemeClr val="tx1"/>
                  </a:solidFill>
                  <a:latin typeface="Arial" pitchFamily="34" charset="0"/>
                  <a:cs typeface="Arial" pitchFamily="34" charset="0"/>
                </a:defRPr>
              </a:lvl4pPr>
              <a:lvl5pPr marL="2057400" indent="-228600">
                <a:defRPr sz="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800">
                  <a:solidFill>
                    <a:schemeClr val="tx1"/>
                  </a:solidFill>
                  <a:latin typeface="Arial" pitchFamily="34" charset="0"/>
                  <a:cs typeface="Arial" pitchFamily="34" charset="0"/>
                </a:defRPr>
              </a:lvl9pPr>
            </a:lstStyle>
            <a:p>
              <a:pPr algn="ctr">
                <a:lnSpc>
                  <a:spcPct val="90000"/>
                </a:lnSpc>
                <a:spcBef>
                  <a:spcPts val="1000"/>
                </a:spcBef>
                <a:buClr>
                  <a:srgbClr val="FFFFFF"/>
                </a:buClr>
              </a:pPr>
              <a:r>
                <a:rPr lang="en-US" altLang="en-US" sz="2400" dirty="0" smtClean="0">
                  <a:solidFill>
                    <a:srgbClr val="FFFFFF"/>
                  </a:solidFill>
                  <a:latin typeface="Calibri" pitchFamily="34" charset="0"/>
                </a:rPr>
                <a:t>5</a:t>
              </a:r>
              <a:endParaRPr lang="en-US" altLang="en-US" sz="2400" dirty="0">
                <a:solidFill>
                  <a:srgbClr val="FFFFFF"/>
                </a:solidFill>
                <a:latin typeface="Calibri" pitchFamily="34" charset="0"/>
              </a:endParaRPr>
            </a:p>
          </p:txBody>
        </p:sp>
        <p:sp>
          <p:nvSpPr>
            <p:cNvPr id="133137" name="Rectangle 35874"/>
            <p:cNvSpPr txBox="1">
              <a:spLocks noChangeArrowheads="1"/>
            </p:cNvSpPr>
            <p:nvPr/>
          </p:nvSpPr>
          <p:spPr bwMode="auto">
            <a:xfrm>
              <a:off x="1619683" y="3994960"/>
              <a:ext cx="6647382" cy="376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nSpc>
                  <a:spcPct val="90000"/>
                </a:lnSpc>
                <a:spcBef>
                  <a:spcPts val="1000"/>
                </a:spcBef>
                <a:buClrTx/>
                <a:buNone/>
              </a:pPr>
              <a:r>
                <a:rPr lang="en-US" altLang="en-US" sz="2000" dirty="0" smtClean="0">
                  <a:solidFill>
                    <a:srgbClr val="A5A5A5"/>
                  </a:solidFill>
                  <a:latin typeface="Calibri" pitchFamily="34" charset="0"/>
                  <a:sym typeface="Arial" pitchFamily="34" charset="0"/>
                </a:rPr>
                <a:t>Deviations &amp; Expansions not supported by National Treasury</a:t>
              </a:r>
              <a:endParaRPr lang="en-US" altLang="en-US" sz="2000" dirty="0">
                <a:solidFill>
                  <a:srgbClr val="A5A5A5"/>
                </a:solidFill>
                <a:latin typeface="Calibri" pitchFamily="34" charset="0"/>
              </a:endParaRPr>
            </a:p>
          </p:txBody>
        </p:sp>
      </p:grpSp>
      <p:sp>
        <p:nvSpPr>
          <p:cNvPr id="133131" name="Title 2"/>
          <p:cNvSpPr>
            <a:spLocks noGrp="1"/>
          </p:cNvSpPr>
          <p:nvPr>
            <p:ph type="title"/>
          </p:nvPr>
        </p:nvSpPr>
        <p:spPr>
          <a:xfrm>
            <a:off x="436571" y="315397"/>
            <a:ext cx="6519863" cy="369332"/>
          </a:xfrm>
        </p:spPr>
        <p:txBody>
          <a:bodyPr/>
          <a:lstStyle/>
          <a:p>
            <a:r>
              <a:rPr lang="en-US" altLang="en-US" b="1" dirty="0" smtClean="0"/>
              <a:t>Contents</a:t>
            </a:r>
            <a:endParaRPr lang="en-ZA" altLang="en-US" b="1" dirty="0" smtClean="0"/>
          </a:p>
        </p:txBody>
      </p:sp>
      <p:grpSp>
        <p:nvGrpSpPr>
          <p:cNvPr id="25" name="Group 24"/>
          <p:cNvGrpSpPr/>
          <p:nvPr/>
        </p:nvGrpSpPr>
        <p:grpSpPr>
          <a:xfrm>
            <a:off x="1116024" y="2387247"/>
            <a:ext cx="7174855" cy="411163"/>
            <a:chOff x="1116013" y="2274506"/>
            <a:chExt cx="7174855" cy="411163"/>
          </a:xfrm>
        </p:grpSpPr>
        <p:sp>
          <p:nvSpPr>
            <p:cNvPr id="26" name="Rectangle 35858"/>
            <p:cNvSpPr>
              <a:spLocks/>
            </p:cNvSpPr>
            <p:nvPr/>
          </p:nvSpPr>
          <p:spPr bwMode="auto">
            <a:xfrm>
              <a:off x="1116013" y="2274506"/>
              <a:ext cx="411162" cy="411163"/>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algn="ctr">
                <a:lnSpc>
                  <a:spcPct val="90000"/>
                </a:lnSpc>
                <a:spcBef>
                  <a:spcPts val="1000"/>
                </a:spcBef>
                <a:buClr>
                  <a:srgbClr val="FFFFFF"/>
                </a:buClr>
              </a:pPr>
              <a:r>
                <a:rPr lang="en-US" altLang="en-US" sz="2400" b="1" dirty="0">
                  <a:solidFill>
                    <a:schemeClr val="bg1"/>
                  </a:solidFill>
                  <a:latin typeface="Calibri" pitchFamily="34" charset="0"/>
                  <a:cs typeface="Arial" pitchFamily="34" charset="0"/>
                </a:rPr>
                <a:t>2</a:t>
              </a:r>
            </a:p>
          </p:txBody>
        </p:sp>
        <p:sp>
          <p:nvSpPr>
            <p:cNvPr id="27" name="Rectangle 35878"/>
            <p:cNvSpPr txBox="1">
              <a:spLocks noChangeArrowheads="1"/>
            </p:cNvSpPr>
            <p:nvPr/>
          </p:nvSpPr>
          <p:spPr bwMode="auto">
            <a:xfrm>
              <a:off x="1619672" y="2276872"/>
              <a:ext cx="667119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spcBef>
                  <a:spcPts val="1000"/>
                </a:spcBef>
                <a:buClrTx/>
                <a:buNone/>
              </a:pPr>
              <a:r>
                <a:rPr lang="en-US" altLang="en-US" sz="2000" b="1" dirty="0" smtClean="0">
                  <a:solidFill>
                    <a:schemeClr val="tx1"/>
                  </a:solidFill>
                  <a:latin typeface="Calibri" pitchFamily="34" charset="0"/>
                  <a:sym typeface="Arial" pitchFamily="34" charset="0"/>
                </a:rPr>
                <a:t>Modifications under investigations</a:t>
              </a:r>
              <a:endParaRPr lang="en-US" altLang="en-US" sz="2000" b="1" dirty="0">
                <a:solidFill>
                  <a:schemeClr val="tx1"/>
                </a:solidFill>
                <a:latin typeface="Calibri" pitchFamily="34" charset="0"/>
              </a:endParaRPr>
            </a:p>
          </p:txBody>
        </p:sp>
      </p:grpSp>
      <p:grpSp>
        <p:nvGrpSpPr>
          <p:cNvPr id="2" name="Group 1"/>
          <p:cNvGrpSpPr/>
          <p:nvPr/>
        </p:nvGrpSpPr>
        <p:grpSpPr>
          <a:xfrm>
            <a:off x="1116014" y="1772818"/>
            <a:ext cx="6088240" cy="418666"/>
            <a:chOff x="395536" y="2580474"/>
            <a:chExt cx="6088240" cy="418665"/>
          </a:xfrm>
        </p:grpSpPr>
        <p:sp>
          <p:nvSpPr>
            <p:cNvPr id="133142" name="Rectangle 35858"/>
            <p:cNvSpPr>
              <a:spLocks/>
            </p:cNvSpPr>
            <p:nvPr/>
          </p:nvSpPr>
          <p:spPr bwMode="auto">
            <a:xfrm>
              <a:off x="395536" y="2580474"/>
              <a:ext cx="411162" cy="411163"/>
            </a:xfrm>
            <a:prstGeom prst="ellipse">
              <a:avLst/>
            </a:pr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gn="ctr">
                <a:lnSpc>
                  <a:spcPct val="90000"/>
                </a:lnSpc>
                <a:spcBef>
                  <a:spcPts val="1000"/>
                </a:spcBef>
                <a:buClr>
                  <a:srgbClr val="44546A"/>
                </a:buClr>
                <a:buNone/>
              </a:pPr>
              <a:r>
                <a:rPr lang="en-US" altLang="en-US" sz="2400" b="1" dirty="0">
                  <a:solidFill>
                    <a:schemeClr val="bg1"/>
                  </a:solidFill>
                  <a:latin typeface="Calibri" pitchFamily="34" charset="0"/>
                </a:rPr>
                <a:t>1</a:t>
              </a:r>
            </a:p>
          </p:txBody>
        </p:sp>
        <p:sp>
          <p:nvSpPr>
            <p:cNvPr id="15" name="Rectangle 35874"/>
            <p:cNvSpPr txBox="1">
              <a:spLocks noChangeArrowheads="1"/>
            </p:cNvSpPr>
            <p:nvPr/>
          </p:nvSpPr>
          <p:spPr bwMode="auto">
            <a:xfrm>
              <a:off x="879542" y="2622305"/>
              <a:ext cx="5604234" cy="376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nSpc>
                  <a:spcPct val="90000"/>
                </a:lnSpc>
                <a:spcBef>
                  <a:spcPts val="1000"/>
                </a:spcBef>
                <a:buClrTx/>
                <a:buNone/>
              </a:pPr>
              <a:r>
                <a:rPr lang="en-US" altLang="en-US" sz="2000" b="1" dirty="0">
                  <a:solidFill>
                    <a:schemeClr val="bg1">
                      <a:lumMod val="75000"/>
                    </a:schemeClr>
                  </a:solidFill>
                  <a:latin typeface="Calibri" pitchFamily="34" charset="0"/>
                  <a:sym typeface="Arial" pitchFamily="34" charset="0"/>
                </a:rPr>
                <a:t>Overview</a:t>
              </a:r>
            </a:p>
          </p:txBody>
        </p:sp>
      </p:grpSp>
      <p:grpSp>
        <p:nvGrpSpPr>
          <p:cNvPr id="21" name="Group 20"/>
          <p:cNvGrpSpPr/>
          <p:nvPr/>
        </p:nvGrpSpPr>
        <p:grpSpPr>
          <a:xfrm>
            <a:off x="1141582" y="5105891"/>
            <a:ext cx="7128394" cy="411341"/>
            <a:chOff x="1116013" y="4590310"/>
            <a:chExt cx="7128394" cy="411341"/>
          </a:xfrm>
        </p:grpSpPr>
        <p:sp>
          <p:nvSpPr>
            <p:cNvPr id="22" name="Rectangle 35858"/>
            <p:cNvSpPr>
              <a:spLocks/>
            </p:cNvSpPr>
            <p:nvPr/>
          </p:nvSpPr>
          <p:spPr bwMode="auto">
            <a:xfrm>
              <a:off x="1116013" y="4590310"/>
              <a:ext cx="411455" cy="411341"/>
            </a:xfrm>
            <a:prstGeom prst="ellipse">
              <a:avLst/>
            </a:prstGeom>
            <a:solidFill>
              <a:srgbClr val="A5A5A5"/>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lvl1pPr>
                <a:defRPr sz="800">
                  <a:solidFill>
                    <a:schemeClr val="tx1"/>
                  </a:solidFill>
                  <a:latin typeface="Arial" pitchFamily="34" charset="0"/>
                  <a:cs typeface="Arial" pitchFamily="34" charset="0"/>
                </a:defRPr>
              </a:lvl1pPr>
              <a:lvl2pPr marL="685800" indent="-228600">
                <a:defRPr sz="800">
                  <a:solidFill>
                    <a:schemeClr val="tx1"/>
                  </a:solidFill>
                  <a:latin typeface="Arial" pitchFamily="34" charset="0"/>
                  <a:cs typeface="Arial" pitchFamily="34" charset="0"/>
                </a:defRPr>
              </a:lvl2pPr>
              <a:lvl3pPr marL="1143000" indent="-228600">
                <a:defRPr sz="800">
                  <a:solidFill>
                    <a:schemeClr val="tx1"/>
                  </a:solidFill>
                  <a:latin typeface="Arial" pitchFamily="34" charset="0"/>
                  <a:cs typeface="Arial" pitchFamily="34" charset="0"/>
                </a:defRPr>
              </a:lvl3pPr>
              <a:lvl4pPr marL="1600200" indent="-228600">
                <a:defRPr sz="800">
                  <a:solidFill>
                    <a:schemeClr val="tx1"/>
                  </a:solidFill>
                  <a:latin typeface="Arial" pitchFamily="34" charset="0"/>
                  <a:cs typeface="Arial" pitchFamily="34" charset="0"/>
                </a:defRPr>
              </a:lvl4pPr>
              <a:lvl5pPr marL="2057400" indent="-228600">
                <a:defRPr sz="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800">
                  <a:solidFill>
                    <a:schemeClr val="tx1"/>
                  </a:solidFill>
                  <a:latin typeface="Arial" pitchFamily="34" charset="0"/>
                  <a:cs typeface="Arial" pitchFamily="34" charset="0"/>
                </a:defRPr>
              </a:lvl9pPr>
            </a:lstStyle>
            <a:p>
              <a:pPr algn="ctr">
                <a:lnSpc>
                  <a:spcPct val="90000"/>
                </a:lnSpc>
                <a:spcBef>
                  <a:spcPts val="1000"/>
                </a:spcBef>
                <a:buClr>
                  <a:srgbClr val="FFFFFF"/>
                </a:buClr>
              </a:pPr>
              <a:r>
                <a:rPr lang="en-US" altLang="en-US" sz="2400" dirty="0" smtClean="0">
                  <a:solidFill>
                    <a:srgbClr val="FFFFFF"/>
                  </a:solidFill>
                  <a:latin typeface="Calibri" pitchFamily="34" charset="0"/>
                </a:rPr>
                <a:t>6</a:t>
              </a:r>
              <a:endParaRPr lang="en-US" altLang="en-US" sz="2400" dirty="0">
                <a:solidFill>
                  <a:srgbClr val="FFFFFF"/>
                </a:solidFill>
                <a:latin typeface="Calibri" pitchFamily="34" charset="0"/>
              </a:endParaRPr>
            </a:p>
          </p:txBody>
        </p:sp>
        <p:sp>
          <p:nvSpPr>
            <p:cNvPr id="23" name="Rectangle 35874"/>
            <p:cNvSpPr txBox="1">
              <a:spLocks noChangeArrowheads="1"/>
            </p:cNvSpPr>
            <p:nvPr/>
          </p:nvSpPr>
          <p:spPr bwMode="auto">
            <a:xfrm>
              <a:off x="1597025" y="4590310"/>
              <a:ext cx="6647382" cy="376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8C7F6D"/>
                </a:buClr>
                <a:buChar char="•"/>
                <a:defRPr sz="1600">
                  <a:solidFill>
                    <a:srgbClr val="003896"/>
                  </a:solidFill>
                  <a:latin typeface="Arial" pitchFamily="34" charset="0"/>
                  <a:cs typeface="Arial" pitchFamily="34" charset="0"/>
                </a:defRPr>
              </a:lvl1pPr>
              <a:lvl2pPr marL="685800" indent="-228600">
                <a:buClr>
                  <a:srgbClr val="8C7F6D"/>
                </a:buClr>
                <a:buSzPct val="125000"/>
                <a:buChar char="•"/>
                <a:defRPr sz="1600">
                  <a:solidFill>
                    <a:srgbClr val="003896"/>
                  </a:solidFill>
                  <a:latin typeface="Arial" pitchFamily="34" charset="0"/>
                  <a:cs typeface="Arial" pitchFamily="34" charset="0"/>
                </a:defRPr>
              </a:lvl2pPr>
              <a:lvl3pPr marL="1143000" indent="-228600">
                <a:buClr>
                  <a:srgbClr val="8C7F6D"/>
                </a:buClr>
                <a:buSzPct val="125000"/>
                <a:buFont typeface="Arial" pitchFamily="34" charset="0"/>
                <a:buChar char="–"/>
                <a:defRPr sz="1600">
                  <a:solidFill>
                    <a:srgbClr val="003896"/>
                  </a:solidFill>
                  <a:latin typeface="Arial" pitchFamily="34" charset="0"/>
                  <a:cs typeface="Arial" pitchFamily="34" charset="0"/>
                </a:defRPr>
              </a:lvl3pPr>
              <a:lvl4pPr marL="1600200" indent="-228600">
                <a:buClr>
                  <a:srgbClr val="8C7F6D"/>
                </a:buClr>
                <a:buChar char="•"/>
                <a:defRPr sz="1600">
                  <a:solidFill>
                    <a:srgbClr val="003896"/>
                  </a:solidFill>
                  <a:latin typeface="Arial" pitchFamily="34" charset="0"/>
                  <a:cs typeface="Arial" pitchFamily="34" charset="0"/>
                </a:defRPr>
              </a:lvl4pPr>
              <a:lvl5pPr marL="2057400" indent="-228600">
                <a:buClr>
                  <a:srgbClr val="8C7F6D"/>
                </a:buClr>
                <a:buFont typeface="Arial" pitchFamily="34" charset="0"/>
                <a:buChar char="–"/>
                <a:defRPr sz="1600">
                  <a:solidFill>
                    <a:srgbClr val="003896"/>
                  </a:solidFill>
                  <a:latin typeface="Arial" pitchFamily="34" charset="0"/>
                  <a:cs typeface="Arial" pitchFamily="34" charset="0"/>
                </a:defRPr>
              </a:lvl5pPr>
              <a:lvl6pPr marL="25146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6pPr>
              <a:lvl7pPr marL="29718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7pPr>
              <a:lvl8pPr marL="34290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8pPr>
              <a:lvl9pPr marL="3886200" indent="-228600" eaLnBrk="0" fontAlgn="base" hangingPunct="0">
                <a:spcBef>
                  <a:spcPct val="0"/>
                </a:spcBef>
                <a:spcAft>
                  <a:spcPct val="0"/>
                </a:spcAft>
                <a:buClr>
                  <a:srgbClr val="8C7F6D"/>
                </a:buClr>
                <a:buFont typeface="Arial" pitchFamily="34" charset="0"/>
                <a:buChar char="–"/>
                <a:defRPr sz="1600">
                  <a:solidFill>
                    <a:srgbClr val="003896"/>
                  </a:solidFill>
                  <a:latin typeface="Arial" pitchFamily="34" charset="0"/>
                  <a:cs typeface="Arial" pitchFamily="34" charset="0"/>
                </a:defRPr>
              </a:lvl9pPr>
            </a:lstStyle>
            <a:p>
              <a:pPr>
                <a:lnSpc>
                  <a:spcPct val="90000"/>
                </a:lnSpc>
                <a:spcBef>
                  <a:spcPts val="1000"/>
                </a:spcBef>
                <a:buClrTx/>
                <a:buNone/>
              </a:pPr>
              <a:r>
                <a:rPr lang="en-US" altLang="en-US" sz="2000" dirty="0" smtClean="0">
                  <a:solidFill>
                    <a:srgbClr val="A5A5A5"/>
                  </a:solidFill>
                  <a:latin typeface="Calibri" pitchFamily="34" charset="0"/>
                  <a:sym typeface="Arial" pitchFamily="34" charset="0"/>
                </a:rPr>
                <a:t>Conclusion</a:t>
              </a:r>
              <a:endParaRPr lang="en-US" altLang="en-US" sz="2000" dirty="0">
                <a:solidFill>
                  <a:srgbClr val="A5A5A5"/>
                </a:solidFill>
                <a:latin typeface="Calibri" pitchFamily="34" charset="0"/>
              </a:endParaRPr>
            </a:p>
          </p:txBody>
        </p:sp>
      </p:grpSp>
    </p:spTree>
    <p:extLst>
      <p:ext uri="{BB962C8B-B14F-4D97-AF65-F5344CB8AC3E}">
        <p14:creationId xmlns:p14="http://schemas.microsoft.com/office/powerpoint/2010/main" xmlns="" val="2919462966"/>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07504" y="239677"/>
            <a:ext cx="5256584" cy="519113"/>
          </a:xfrm>
        </p:spPr>
        <p:txBody>
          <a:bodyPr/>
          <a:lstStyle/>
          <a:p>
            <a:pPr eaLnBrk="1" hangingPunct="1"/>
            <a:r>
              <a:rPr lang="en-US" altLang="en-US" b="1" dirty="0" smtClean="0"/>
              <a:t>Construction Management</a:t>
            </a:r>
          </a:p>
        </p:txBody>
      </p:sp>
      <p:sp>
        <p:nvSpPr>
          <p:cNvPr id="9" name="Rectangle 3"/>
          <p:cNvSpPr>
            <a:spLocks noGrp="1" noChangeArrowheads="1"/>
          </p:cNvSpPr>
          <p:nvPr>
            <p:ph type="body" idx="4294967295"/>
          </p:nvPr>
        </p:nvSpPr>
        <p:spPr>
          <a:xfrm>
            <a:off x="252791" y="1556792"/>
            <a:ext cx="8639689" cy="4536504"/>
          </a:xfrm>
          <a:prstGeom prst="rect">
            <a:avLst/>
          </a:prstGeom>
        </p:spPr>
        <p:txBody>
          <a:bodyPr/>
          <a:lstStyle/>
          <a:p>
            <a:pPr eaLnBrk="1" hangingPunct="1">
              <a:lnSpc>
                <a:spcPct val="150000"/>
              </a:lnSpc>
            </a:pPr>
            <a:r>
              <a:rPr lang="en-US" altLang="en-US" sz="1600" dirty="0"/>
              <a:t>The </a:t>
            </a:r>
            <a:r>
              <a:rPr lang="en-US" altLang="en-US" sz="1600" b="1" dirty="0"/>
              <a:t>Project Field Manager</a:t>
            </a:r>
            <a:r>
              <a:rPr lang="en-US" altLang="en-US" sz="1600" dirty="0"/>
              <a:t> (provided by Black &amp; Veatch) will be the lead Black &amp; Veatch person at the site and will be responsible for all </a:t>
            </a:r>
            <a:r>
              <a:rPr lang="en-US" altLang="en-US" sz="1600" dirty="0" smtClean="0"/>
              <a:t>onsite </a:t>
            </a:r>
            <a:r>
              <a:rPr lang="en-US" altLang="en-US" sz="1600" dirty="0"/>
              <a:t>activity including startup. The PFM will be assisted by an Eskom provided Assistant Project Field Manager (APFM). </a:t>
            </a:r>
          </a:p>
          <a:p>
            <a:pPr eaLnBrk="1" hangingPunct="1">
              <a:lnSpc>
                <a:spcPct val="150000"/>
              </a:lnSpc>
            </a:pPr>
            <a:r>
              <a:rPr lang="en-US" altLang="en-US" sz="1600" dirty="0"/>
              <a:t>The </a:t>
            </a:r>
            <a:r>
              <a:rPr lang="en-US" altLang="en-US" sz="1600" b="1" dirty="0"/>
              <a:t>Construction Managers</a:t>
            </a:r>
            <a:r>
              <a:rPr lang="en-US" altLang="en-US" sz="1600" dirty="0"/>
              <a:t> (provided by Black &amp; Veatch) will monitor construction progress, provide progress reports, and coordinate construction efforts between contractors.</a:t>
            </a:r>
          </a:p>
          <a:p>
            <a:pPr eaLnBrk="1" hangingPunct="1">
              <a:lnSpc>
                <a:spcPct val="150000"/>
              </a:lnSpc>
            </a:pPr>
            <a:r>
              <a:rPr lang="en-US" altLang="en-US" sz="1600" dirty="0"/>
              <a:t>The </a:t>
            </a:r>
            <a:r>
              <a:rPr lang="en-US" altLang="en-US" sz="1600" b="1" dirty="0"/>
              <a:t>Loss Control Manager</a:t>
            </a:r>
            <a:r>
              <a:rPr lang="en-US" altLang="en-US" sz="1600" dirty="0"/>
              <a:t> (provided by Eskom) will develop and administer the project safety and health, security, first-aid, and labor relations programs.</a:t>
            </a:r>
          </a:p>
          <a:p>
            <a:pPr eaLnBrk="1" hangingPunct="1">
              <a:lnSpc>
                <a:spcPct val="150000"/>
              </a:lnSpc>
            </a:pPr>
            <a:r>
              <a:rPr lang="en-US" altLang="en-US" sz="1600" dirty="0"/>
              <a:t>The </a:t>
            </a:r>
            <a:r>
              <a:rPr lang="en-US" altLang="en-US" sz="1600" b="1" dirty="0"/>
              <a:t>Project Controls Manager</a:t>
            </a:r>
            <a:r>
              <a:rPr lang="en-US" altLang="en-US" sz="1600" dirty="0"/>
              <a:t> (provided by Black &amp; Veatch) will be responsible for Field Project Controls, including cost, schedule, contracts accounting, and material control. </a:t>
            </a:r>
          </a:p>
        </p:txBody>
      </p:sp>
      <p:sp>
        <p:nvSpPr>
          <p:cNvPr id="10" name="Text Box 4"/>
          <p:cNvSpPr txBox="1">
            <a:spLocks noChangeArrowheads="1"/>
          </p:cNvSpPr>
          <p:nvPr/>
        </p:nvSpPr>
        <p:spPr bwMode="gray">
          <a:xfrm>
            <a:off x="252791" y="1042283"/>
            <a:ext cx="7991177"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b="1" i="1" dirty="0">
                <a:solidFill>
                  <a:srgbClr val="8E0C3A"/>
                </a:solidFill>
              </a:rPr>
              <a:t>Primary Objective is to Administer Construction Contracts</a:t>
            </a:r>
          </a:p>
        </p:txBody>
      </p:sp>
      <p:sp>
        <p:nvSpPr>
          <p:cNvPr id="11" name="Rectangle 10">
            <a:hlinkClick r:id="rId3" action="ppaction://hlinksldjump"/>
          </p:cNvPr>
          <p:cNvSpPr/>
          <p:nvPr>
            <p:custDataLst>
              <p:tags r:id="rId1"/>
            </p:custDataLst>
          </p:nvPr>
        </p:nvSpPr>
        <p:spPr>
          <a:xfrm>
            <a:off x="141317" y="1052736"/>
            <a:ext cx="8812014" cy="5184576"/>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Tree>
    <p:extLst>
      <p:ext uri="{BB962C8B-B14F-4D97-AF65-F5344CB8AC3E}">
        <p14:creationId xmlns:p14="http://schemas.microsoft.com/office/powerpoint/2010/main" xmlns="" val="39579494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07504" y="239677"/>
            <a:ext cx="5256584" cy="519113"/>
          </a:xfrm>
        </p:spPr>
        <p:txBody>
          <a:bodyPr/>
          <a:lstStyle/>
          <a:p>
            <a:pPr eaLnBrk="1" hangingPunct="1"/>
            <a:r>
              <a:rPr lang="en-US" altLang="en-US" b="1" dirty="0" smtClean="0"/>
              <a:t>Construction Management</a:t>
            </a:r>
          </a:p>
        </p:txBody>
      </p:sp>
      <p:sp>
        <p:nvSpPr>
          <p:cNvPr id="11" name="Rectangle 10">
            <a:hlinkClick r:id="rId3" action="ppaction://hlinksldjump"/>
          </p:cNvPr>
          <p:cNvSpPr/>
          <p:nvPr>
            <p:custDataLst>
              <p:tags r:id="rId1"/>
            </p:custDataLst>
          </p:nvPr>
        </p:nvSpPr>
        <p:spPr>
          <a:xfrm>
            <a:off x="141317" y="1052736"/>
            <a:ext cx="8812014" cy="5184576"/>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
        <p:nvSpPr>
          <p:cNvPr id="6" name="Rectangle 3"/>
          <p:cNvSpPr>
            <a:spLocks noGrp="1" noChangeArrowheads="1"/>
          </p:cNvSpPr>
          <p:nvPr>
            <p:ph type="body" idx="4294967295"/>
          </p:nvPr>
        </p:nvSpPr>
        <p:spPr>
          <a:xfrm>
            <a:off x="166030" y="1052736"/>
            <a:ext cx="8669337" cy="5102225"/>
          </a:xfrm>
          <a:prstGeom prst="rect">
            <a:avLst/>
          </a:prstGeom>
        </p:spPr>
        <p:txBody>
          <a:bodyPr/>
          <a:lstStyle/>
          <a:p>
            <a:pPr eaLnBrk="1" hangingPunct="1">
              <a:lnSpc>
                <a:spcPct val="150000"/>
              </a:lnSpc>
            </a:pPr>
            <a:r>
              <a:rPr lang="en-US" altLang="en-US" sz="1600" dirty="0"/>
              <a:t>The </a:t>
            </a:r>
            <a:r>
              <a:rPr lang="en-US" altLang="en-US" sz="1600" b="1" dirty="0"/>
              <a:t>Quality Assurance Manager</a:t>
            </a:r>
            <a:r>
              <a:rPr lang="en-US" altLang="en-US" sz="1600" dirty="0"/>
              <a:t> (provided by Black &amp; Veatch) will have the primary role to assure the Construction Contractors have an acceptable quality control program, which is being implemented. The Contractors are responsible for compliance with their contract specifications and drawings, in addition to applicable codes and standards for their scope of work. </a:t>
            </a:r>
          </a:p>
          <a:p>
            <a:pPr eaLnBrk="1" hangingPunct="1">
              <a:lnSpc>
                <a:spcPct val="150000"/>
              </a:lnSpc>
            </a:pPr>
            <a:r>
              <a:rPr lang="en-US" altLang="en-US" sz="1600" b="1" dirty="0"/>
              <a:t>Field Engineering Managers</a:t>
            </a:r>
            <a:r>
              <a:rPr lang="en-US" altLang="en-US" sz="1600" dirty="0"/>
              <a:t> (provided by Black &amp; Veatch) will coordinate internal and external interfaces to ensure a cooperative and efficient working relationship between project organizations and to prevent disruptions to construction activities. Field Engineering will also coordinate interdisciplinary engineering activities, including providing field engineering, inspection, and testing support (when not performed or assistance required by quality inspectors), and will collect “as-built” information. </a:t>
            </a:r>
          </a:p>
        </p:txBody>
      </p:sp>
    </p:spTree>
    <p:extLst>
      <p:ext uri="{BB962C8B-B14F-4D97-AF65-F5344CB8AC3E}">
        <p14:creationId xmlns:p14="http://schemas.microsoft.com/office/powerpoint/2010/main" xmlns="" val="35598636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07504" y="239677"/>
            <a:ext cx="5256584" cy="519113"/>
          </a:xfrm>
        </p:spPr>
        <p:txBody>
          <a:bodyPr/>
          <a:lstStyle/>
          <a:p>
            <a:pPr eaLnBrk="1" hangingPunct="1"/>
            <a:r>
              <a:rPr lang="en-US" altLang="en-US" b="1" dirty="0" smtClean="0"/>
              <a:t>Construction Management</a:t>
            </a:r>
          </a:p>
        </p:txBody>
      </p:sp>
      <p:sp>
        <p:nvSpPr>
          <p:cNvPr id="11" name="Rectangle 10">
            <a:hlinkClick r:id="rId3" action="ppaction://hlinksldjump"/>
          </p:cNvPr>
          <p:cNvSpPr/>
          <p:nvPr>
            <p:custDataLst>
              <p:tags r:id="rId1"/>
            </p:custDataLst>
          </p:nvPr>
        </p:nvSpPr>
        <p:spPr>
          <a:xfrm>
            <a:off x="141317" y="1052736"/>
            <a:ext cx="8812014" cy="5184576"/>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
        <p:nvSpPr>
          <p:cNvPr id="6" name="Rectangle 3"/>
          <p:cNvSpPr>
            <a:spLocks noGrp="1" noChangeArrowheads="1"/>
          </p:cNvSpPr>
          <p:nvPr>
            <p:ph type="body" idx="4294967295"/>
          </p:nvPr>
        </p:nvSpPr>
        <p:spPr>
          <a:xfrm>
            <a:off x="539552" y="1237927"/>
            <a:ext cx="8295815" cy="4567337"/>
          </a:xfrm>
          <a:prstGeom prst="rect">
            <a:avLst/>
          </a:prstGeom>
        </p:spPr>
        <p:txBody>
          <a:bodyPr/>
          <a:lstStyle/>
          <a:p>
            <a:pPr eaLnBrk="1" hangingPunct="1">
              <a:lnSpc>
                <a:spcPct val="150000"/>
              </a:lnSpc>
            </a:pPr>
            <a:r>
              <a:rPr lang="en-US" altLang="en-US" sz="1600" dirty="0" smtClean="0"/>
              <a:t>The </a:t>
            </a:r>
            <a:r>
              <a:rPr lang="en-US" altLang="en-US" sz="1600" b="1" dirty="0"/>
              <a:t>Startup Managers</a:t>
            </a:r>
            <a:r>
              <a:rPr lang="en-US" altLang="en-US" sz="1600" dirty="0"/>
              <a:t> (provided by Black &amp; Veatch) and their assistants, and including discipline engineers and support technicians, will create startup packages, coordinate equipment testing, accept systems from construction, and manage the startup and energization process. </a:t>
            </a:r>
          </a:p>
        </p:txBody>
      </p:sp>
    </p:spTree>
    <p:extLst>
      <p:ext uri="{BB962C8B-B14F-4D97-AF65-F5344CB8AC3E}">
        <p14:creationId xmlns:p14="http://schemas.microsoft.com/office/powerpoint/2010/main" xmlns="" val="10377275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C8C63A-B281-4D86-B23B-D8F924F23EF1}" type="slidenum">
              <a:rPr lang="en-ZA" smtClean="0"/>
              <a:pPr>
                <a:defRPr/>
              </a:pPr>
              <a:t>53</a:t>
            </a:fld>
            <a:endParaRPr lang="en-ZA" dirty="0"/>
          </a:p>
        </p:txBody>
      </p:sp>
      <p:sp>
        <p:nvSpPr>
          <p:cNvPr id="2" name="Rectangle 1"/>
          <p:cNvSpPr/>
          <p:nvPr/>
        </p:nvSpPr>
        <p:spPr>
          <a:xfrm>
            <a:off x="299852" y="260648"/>
            <a:ext cx="5758308" cy="406265"/>
          </a:xfrm>
          <a:prstGeom prst="rect">
            <a:avLst/>
          </a:prstGeom>
        </p:spPr>
        <p:txBody>
          <a:bodyPr wrap="none">
            <a:spAutoFit/>
          </a:bodyPr>
          <a:lstStyle/>
          <a:p>
            <a:pPr>
              <a:lnSpc>
                <a:spcPct val="85000"/>
              </a:lnSpc>
            </a:pPr>
            <a:r>
              <a:rPr lang="en-ZA" sz="2400" b="1" dirty="0" smtClean="0">
                <a:solidFill>
                  <a:schemeClr val="bg1"/>
                </a:solidFill>
                <a:latin typeface="+mj-lt"/>
                <a:ea typeface="+mj-ea"/>
                <a:cs typeface="+mj-cs"/>
              </a:rPr>
              <a:t>White &amp; case rejected by CPO &amp; Legal</a:t>
            </a:r>
            <a:endParaRPr lang="en-ZA" sz="2400" b="1" dirty="0">
              <a:solidFill>
                <a:schemeClr val="bg1"/>
              </a:solidFill>
              <a:latin typeface="+mj-lt"/>
              <a:ea typeface="+mj-ea"/>
              <a:cs typeface="+mj-cs"/>
            </a:endParaRPr>
          </a:p>
        </p:txBody>
      </p:sp>
      <p:sp>
        <p:nvSpPr>
          <p:cNvPr id="5" name="Rectangle 4"/>
          <p:cNvSpPr/>
          <p:nvPr>
            <p:custDataLst>
              <p:tags r:id="rId1"/>
            </p:custDataLst>
          </p:nvPr>
        </p:nvSpPr>
        <p:spPr>
          <a:xfrm>
            <a:off x="141317" y="1032843"/>
            <a:ext cx="8812014" cy="5688632"/>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pic>
        <p:nvPicPr>
          <p:cNvPr id="194563" name="Picture 3">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53074" y="1054594"/>
            <a:ext cx="6681062" cy="54004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97632882"/>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141317" y="1052736"/>
            <a:ext cx="8812014" cy="5544616"/>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
        <p:nvSpPr>
          <p:cNvPr id="6" name="Title 1"/>
          <p:cNvSpPr>
            <a:spLocks noGrp="1"/>
          </p:cNvSpPr>
          <p:nvPr>
            <p:ph type="title"/>
          </p:nvPr>
        </p:nvSpPr>
        <p:spPr>
          <a:xfrm>
            <a:off x="107950" y="239713"/>
            <a:ext cx="6984330" cy="519112"/>
          </a:xfrm>
        </p:spPr>
        <p:txBody>
          <a:bodyPr/>
          <a:lstStyle/>
          <a:p>
            <a:r>
              <a:rPr lang="en-US" b="1" dirty="0" smtClean="0">
                <a:solidFill>
                  <a:schemeClr val="tx2"/>
                </a:solidFill>
              </a:rPr>
              <a:t>Extract of BTC Minutes – 5 September 2007</a:t>
            </a:r>
            <a:endParaRPr lang="en-ZA" b="1" dirty="0">
              <a:solidFill>
                <a:schemeClr val="tx2"/>
              </a:solidFill>
            </a:endParaRPr>
          </a:p>
        </p:txBody>
      </p:sp>
      <p:pic>
        <p:nvPicPr>
          <p:cNvPr id="7" name="Content Placeholder 8">
            <a:hlinkClick r:id="rId3" action="ppaction://hlinksldjump"/>
          </p:cNvPr>
          <p:cNvPicPr>
            <a:picLocks noChangeAspect="1"/>
          </p:cNvPicPr>
          <p:nvPr/>
        </p:nvPicPr>
        <p:blipFill>
          <a:blip r:embed="rId4" cstate="print"/>
          <a:stretch>
            <a:fillRect/>
          </a:stretch>
        </p:blipFill>
        <p:spPr>
          <a:xfrm>
            <a:off x="1259632" y="1126277"/>
            <a:ext cx="6696744" cy="5397534"/>
          </a:xfrm>
          <a:prstGeom prst="rect">
            <a:avLst/>
          </a:prstGeom>
        </p:spPr>
      </p:pic>
    </p:spTree>
    <p:extLst>
      <p:ext uri="{BB962C8B-B14F-4D97-AF65-F5344CB8AC3E}">
        <p14:creationId xmlns:p14="http://schemas.microsoft.com/office/powerpoint/2010/main" xmlns="" val="5601825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141317" y="1052736"/>
            <a:ext cx="8812014" cy="5544616"/>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
        <p:nvSpPr>
          <p:cNvPr id="8" name="Title 1"/>
          <p:cNvSpPr>
            <a:spLocks noGrp="1"/>
          </p:cNvSpPr>
          <p:nvPr>
            <p:ph type="title"/>
          </p:nvPr>
        </p:nvSpPr>
        <p:spPr>
          <a:xfrm>
            <a:off x="251521" y="166688"/>
            <a:ext cx="6912767" cy="666750"/>
          </a:xfrm>
        </p:spPr>
        <p:txBody>
          <a:bodyPr/>
          <a:lstStyle/>
          <a:p>
            <a:r>
              <a:rPr lang="en-US" b="1" dirty="0" smtClean="0">
                <a:solidFill>
                  <a:schemeClr val="tx2"/>
                </a:solidFill>
              </a:rPr>
              <a:t>Extract from legal opinion -  ABB contract</a:t>
            </a:r>
            <a:endParaRPr lang="en-ZA" b="1" dirty="0">
              <a:solidFill>
                <a:schemeClr val="tx2"/>
              </a:solidFill>
            </a:endParaRPr>
          </a:p>
        </p:txBody>
      </p:sp>
      <p:pic>
        <p:nvPicPr>
          <p:cNvPr id="9" name="Content Placeholder 9">
            <a:hlinkClick r:id="rId3" action="ppaction://hlinksldjump"/>
          </p:cNvPr>
          <p:cNvPicPr>
            <a:picLocks noChangeAspect="1"/>
          </p:cNvPicPr>
          <p:nvPr/>
        </p:nvPicPr>
        <p:blipFill>
          <a:blip r:embed="rId4" cstate="print"/>
          <a:stretch>
            <a:fillRect/>
          </a:stretch>
        </p:blipFill>
        <p:spPr>
          <a:xfrm>
            <a:off x="258417" y="1216022"/>
            <a:ext cx="8496943" cy="5218043"/>
          </a:xfrm>
          <a:prstGeom prst="rect">
            <a:avLst/>
          </a:prstGeom>
        </p:spPr>
      </p:pic>
    </p:spTree>
    <p:extLst>
      <p:ext uri="{BB962C8B-B14F-4D97-AF65-F5344CB8AC3E}">
        <p14:creationId xmlns:p14="http://schemas.microsoft.com/office/powerpoint/2010/main" xmlns="" val="8650302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141317" y="1052736"/>
            <a:ext cx="8812014" cy="5544616"/>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
        <p:nvSpPr>
          <p:cNvPr id="8" name="Title 1"/>
          <p:cNvSpPr>
            <a:spLocks noGrp="1"/>
          </p:cNvSpPr>
          <p:nvPr>
            <p:ph type="title"/>
          </p:nvPr>
        </p:nvSpPr>
        <p:spPr>
          <a:xfrm>
            <a:off x="251521" y="166688"/>
            <a:ext cx="6912767" cy="666750"/>
          </a:xfrm>
        </p:spPr>
        <p:txBody>
          <a:bodyPr/>
          <a:lstStyle/>
          <a:p>
            <a:r>
              <a:rPr lang="en-US" b="1" dirty="0" smtClean="0">
                <a:solidFill>
                  <a:schemeClr val="tx2"/>
                </a:solidFill>
              </a:rPr>
              <a:t>Extract from legal opinion -  ABB contract</a:t>
            </a:r>
            <a:endParaRPr lang="en-ZA" b="1" dirty="0">
              <a:solidFill>
                <a:schemeClr val="tx2"/>
              </a:solidFill>
            </a:endParaRPr>
          </a:p>
        </p:txBody>
      </p:sp>
      <p:pic>
        <p:nvPicPr>
          <p:cNvPr id="9" name="Content Placeholder 3">
            <a:hlinkClick r:id="rId3" action="ppaction://hlinksldjump"/>
          </p:cNvPr>
          <p:cNvPicPr>
            <a:picLocks noChangeAspect="1"/>
          </p:cNvPicPr>
          <p:nvPr/>
        </p:nvPicPr>
        <p:blipFill>
          <a:blip r:embed="rId4" cstate="print"/>
          <a:stretch>
            <a:fillRect/>
          </a:stretch>
        </p:blipFill>
        <p:spPr>
          <a:xfrm>
            <a:off x="251521" y="1142492"/>
            <a:ext cx="8526527" cy="5365103"/>
          </a:xfrm>
          <a:prstGeom prst="rect">
            <a:avLst/>
          </a:prstGeom>
        </p:spPr>
      </p:pic>
    </p:spTree>
    <p:extLst>
      <p:ext uri="{BB962C8B-B14F-4D97-AF65-F5344CB8AC3E}">
        <p14:creationId xmlns:p14="http://schemas.microsoft.com/office/powerpoint/2010/main" xmlns="" val="37756562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C8C63A-B281-4D86-B23B-D8F924F23EF1}" type="slidenum">
              <a:rPr lang="en-ZA" smtClean="0"/>
              <a:pPr>
                <a:defRPr/>
              </a:pPr>
              <a:t>57</a:t>
            </a:fld>
            <a:endParaRPr lang="en-ZA" dirty="0"/>
          </a:p>
        </p:txBody>
      </p:sp>
      <p:sp>
        <p:nvSpPr>
          <p:cNvPr id="2" name="Rectangle 1"/>
          <p:cNvSpPr/>
          <p:nvPr/>
        </p:nvSpPr>
        <p:spPr>
          <a:xfrm>
            <a:off x="299852" y="260648"/>
            <a:ext cx="5436745" cy="406265"/>
          </a:xfrm>
          <a:prstGeom prst="rect">
            <a:avLst/>
          </a:prstGeom>
        </p:spPr>
        <p:txBody>
          <a:bodyPr wrap="none">
            <a:spAutoFit/>
          </a:bodyPr>
          <a:lstStyle/>
          <a:p>
            <a:pPr>
              <a:lnSpc>
                <a:spcPct val="85000"/>
              </a:lnSpc>
            </a:pPr>
            <a:r>
              <a:rPr lang="en-ZA" sz="2400" b="1" dirty="0" smtClean="0">
                <a:solidFill>
                  <a:schemeClr val="bg1"/>
                </a:solidFill>
                <a:latin typeface="+mj-lt"/>
                <a:ea typeface="+mj-ea"/>
                <a:cs typeface="+mj-cs"/>
              </a:rPr>
              <a:t>T-systems rejected and resubmitted</a:t>
            </a:r>
            <a:endParaRPr lang="en-ZA" sz="2400" b="1" dirty="0">
              <a:solidFill>
                <a:schemeClr val="bg1"/>
              </a:solidFill>
              <a:latin typeface="+mj-lt"/>
              <a:ea typeface="+mj-ea"/>
              <a:cs typeface="+mj-cs"/>
            </a:endParaRPr>
          </a:p>
        </p:txBody>
      </p:sp>
      <p:sp>
        <p:nvSpPr>
          <p:cNvPr id="5" name="Rectangle 4"/>
          <p:cNvSpPr/>
          <p:nvPr>
            <p:custDataLst>
              <p:tags r:id="rId1"/>
            </p:custDataLst>
          </p:nvPr>
        </p:nvSpPr>
        <p:spPr>
          <a:xfrm>
            <a:off x="141317" y="1052736"/>
            <a:ext cx="8812014" cy="5688632"/>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pic>
        <p:nvPicPr>
          <p:cNvPr id="196611" name="Picture 3">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68512" y="1196752"/>
            <a:ext cx="7315843" cy="51124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81820584"/>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C8C63A-B281-4D86-B23B-D8F924F23EF1}" type="slidenum">
              <a:rPr lang="en-ZA" smtClean="0"/>
              <a:pPr>
                <a:defRPr/>
              </a:pPr>
              <a:t>58</a:t>
            </a:fld>
            <a:endParaRPr lang="en-ZA" dirty="0"/>
          </a:p>
        </p:txBody>
      </p:sp>
      <p:sp>
        <p:nvSpPr>
          <p:cNvPr id="2" name="Rectangle 1"/>
          <p:cNvSpPr/>
          <p:nvPr/>
        </p:nvSpPr>
        <p:spPr>
          <a:xfrm>
            <a:off x="190840" y="188640"/>
            <a:ext cx="7117464" cy="720197"/>
          </a:xfrm>
          <a:prstGeom prst="rect">
            <a:avLst/>
          </a:prstGeom>
        </p:spPr>
        <p:txBody>
          <a:bodyPr wrap="square">
            <a:spAutoFit/>
          </a:bodyPr>
          <a:lstStyle/>
          <a:p>
            <a:pPr>
              <a:lnSpc>
                <a:spcPct val="85000"/>
              </a:lnSpc>
            </a:pPr>
            <a:r>
              <a:rPr lang="en-US" sz="2400" b="1" dirty="0" smtClean="0">
                <a:solidFill>
                  <a:schemeClr val="bg1"/>
                </a:solidFill>
                <a:latin typeface="+mj-lt"/>
                <a:ea typeface="+mj-ea"/>
                <a:cs typeface="+mj-cs"/>
              </a:rPr>
              <a:t>Quarter 1 - Expansions submitted to National Treasury</a:t>
            </a:r>
            <a:endParaRPr lang="en-ZA" sz="2400" b="1" dirty="0">
              <a:solidFill>
                <a:schemeClr val="bg1"/>
              </a:solidFill>
              <a:latin typeface="+mj-lt"/>
              <a:ea typeface="+mj-ea"/>
              <a:cs typeface="+mj-cs"/>
            </a:endParaRPr>
          </a:p>
        </p:txBody>
      </p:sp>
      <p:sp>
        <p:nvSpPr>
          <p:cNvPr id="5" name="Rectangle 4"/>
          <p:cNvSpPr/>
          <p:nvPr>
            <p:custDataLst>
              <p:tags r:id="rId1"/>
            </p:custDataLst>
          </p:nvPr>
        </p:nvSpPr>
        <p:spPr>
          <a:xfrm>
            <a:off x="141317" y="1052736"/>
            <a:ext cx="8812014" cy="5400452"/>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xmlns="" val="1933318124"/>
              </p:ext>
            </p:extLst>
          </p:nvPr>
        </p:nvGraphicFramePr>
        <p:xfrm>
          <a:off x="190839" y="1124744"/>
          <a:ext cx="8762493" cy="5328444"/>
        </p:xfrm>
        <a:graphic>
          <a:graphicData uri="http://schemas.openxmlformats.org/drawingml/2006/table">
            <a:tbl>
              <a:tblPr>
                <a:tableStyleId>{5C22544A-7EE6-4342-B048-85BDC9FD1C3A}</a:tableStyleId>
              </a:tblPr>
              <a:tblGrid>
                <a:gridCol w="479199">
                  <a:extLst>
                    <a:ext uri="{9D8B030D-6E8A-4147-A177-3AD203B41FA5}">
                      <a16:colId xmlns:a16="http://schemas.microsoft.com/office/drawing/2014/main" xmlns="" val="20000"/>
                    </a:ext>
                  </a:extLst>
                </a:gridCol>
                <a:gridCol w="710241">
                  <a:extLst>
                    <a:ext uri="{9D8B030D-6E8A-4147-A177-3AD203B41FA5}">
                      <a16:colId xmlns:a16="http://schemas.microsoft.com/office/drawing/2014/main" xmlns="" val="20001"/>
                    </a:ext>
                  </a:extLst>
                </a:gridCol>
                <a:gridCol w="1608739">
                  <a:extLst>
                    <a:ext uri="{9D8B030D-6E8A-4147-A177-3AD203B41FA5}">
                      <a16:colId xmlns:a16="http://schemas.microsoft.com/office/drawing/2014/main" xmlns="" val="20002"/>
                    </a:ext>
                  </a:extLst>
                </a:gridCol>
                <a:gridCol w="838597">
                  <a:extLst>
                    <a:ext uri="{9D8B030D-6E8A-4147-A177-3AD203B41FA5}">
                      <a16:colId xmlns:a16="http://schemas.microsoft.com/office/drawing/2014/main" xmlns="" val="20003"/>
                    </a:ext>
                  </a:extLst>
                </a:gridCol>
                <a:gridCol w="775847">
                  <a:extLst>
                    <a:ext uri="{9D8B030D-6E8A-4147-A177-3AD203B41FA5}">
                      <a16:colId xmlns:a16="http://schemas.microsoft.com/office/drawing/2014/main" xmlns="" val="20004"/>
                    </a:ext>
                  </a:extLst>
                </a:gridCol>
                <a:gridCol w="1437597">
                  <a:extLst>
                    <a:ext uri="{9D8B030D-6E8A-4147-A177-3AD203B41FA5}">
                      <a16:colId xmlns:a16="http://schemas.microsoft.com/office/drawing/2014/main" xmlns="" val="20005"/>
                    </a:ext>
                  </a:extLst>
                </a:gridCol>
                <a:gridCol w="1300683">
                  <a:extLst>
                    <a:ext uri="{9D8B030D-6E8A-4147-A177-3AD203B41FA5}">
                      <a16:colId xmlns:a16="http://schemas.microsoft.com/office/drawing/2014/main" xmlns="" val="20006"/>
                    </a:ext>
                  </a:extLst>
                </a:gridCol>
                <a:gridCol w="832893">
                  <a:extLst>
                    <a:ext uri="{9D8B030D-6E8A-4147-A177-3AD203B41FA5}">
                      <a16:colId xmlns:a16="http://schemas.microsoft.com/office/drawing/2014/main" xmlns="" val="20007"/>
                    </a:ext>
                  </a:extLst>
                </a:gridCol>
                <a:gridCol w="778697">
                  <a:extLst>
                    <a:ext uri="{9D8B030D-6E8A-4147-A177-3AD203B41FA5}">
                      <a16:colId xmlns:a16="http://schemas.microsoft.com/office/drawing/2014/main" xmlns="" val="20008"/>
                    </a:ext>
                  </a:extLst>
                </a:gridCol>
              </a:tblGrid>
              <a:tr h="360741">
                <a:tc gridSpan="9">
                  <a:txBody>
                    <a:bodyPr/>
                    <a:lstStyle/>
                    <a:p>
                      <a:pPr algn="ctr" fontAlgn="ctr"/>
                      <a:r>
                        <a:rPr lang="en-US" sz="1000" u="none" strike="noStrike" dirty="0">
                          <a:effectLst/>
                        </a:rPr>
                        <a:t>GOVERNANCE MONITORING AND COMPLIANCE: 2019/2020 QUARTER 1 (APRIL-JUNE 2019) REPORT- EXPANSIONS</a:t>
                      </a:r>
                      <a:endParaRPr lang="en-US" sz="1000" b="1" i="0" u="none" strike="noStrike" dirty="0">
                        <a:solidFill>
                          <a:srgbClr val="000000"/>
                        </a:solidFill>
                        <a:effectLst/>
                        <a:latin typeface="Arial"/>
                      </a:endParaRPr>
                    </a:p>
                  </a:txBody>
                  <a:tcPr marL="8193" marR="8193" marT="8193"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607601">
                <a:tc>
                  <a:txBody>
                    <a:bodyPr/>
                    <a:lstStyle/>
                    <a:p>
                      <a:pPr algn="ctr" fontAlgn="ctr"/>
                      <a:r>
                        <a:rPr lang="en-ZA" sz="600" u="none" strike="noStrike">
                          <a:effectLst/>
                        </a:rPr>
                        <a:t>Eskom Number</a:t>
                      </a:r>
                      <a:endParaRPr lang="en-ZA" sz="600" b="1" i="0" u="none" strike="noStrike">
                        <a:solidFill>
                          <a:srgbClr val="000000"/>
                        </a:solidFill>
                        <a:effectLst/>
                        <a:latin typeface="Arial"/>
                      </a:endParaRPr>
                    </a:p>
                  </a:txBody>
                  <a:tcPr marL="8193" marR="8193" marT="8193" marB="0" anchor="ctr"/>
                </a:tc>
                <a:tc>
                  <a:txBody>
                    <a:bodyPr/>
                    <a:lstStyle/>
                    <a:p>
                      <a:pPr algn="ctr" fontAlgn="ctr"/>
                      <a:r>
                        <a:rPr lang="en-ZA" sz="600" u="none" strike="noStrike">
                          <a:effectLst/>
                        </a:rPr>
                        <a:t>NT Number</a:t>
                      </a:r>
                      <a:endParaRPr lang="en-ZA" sz="600" b="1" i="0" u="none" strike="noStrike">
                        <a:solidFill>
                          <a:srgbClr val="000000"/>
                        </a:solidFill>
                        <a:effectLst/>
                        <a:latin typeface="Arial"/>
                      </a:endParaRPr>
                    </a:p>
                  </a:txBody>
                  <a:tcPr marL="8193" marR="8193" marT="8193" marB="0" anchor="ctr"/>
                </a:tc>
                <a:tc>
                  <a:txBody>
                    <a:bodyPr/>
                    <a:lstStyle/>
                    <a:p>
                      <a:pPr algn="l" fontAlgn="ctr"/>
                      <a:r>
                        <a:rPr lang="en-ZA" sz="600" u="none" strike="noStrike">
                          <a:effectLst/>
                        </a:rPr>
                        <a:t>Project Description</a:t>
                      </a:r>
                      <a:endParaRPr lang="en-ZA" sz="600" b="1" i="0" u="none" strike="noStrike">
                        <a:solidFill>
                          <a:srgbClr val="000000"/>
                        </a:solidFill>
                        <a:effectLst/>
                        <a:latin typeface="Arial"/>
                      </a:endParaRPr>
                    </a:p>
                  </a:txBody>
                  <a:tcPr marL="8193" marR="8193" marT="8193" marB="0" anchor="ctr"/>
                </a:tc>
                <a:tc gridSpan="2">
                  <a:txBody>
                    <a:bodyPr/>
                    <a:lstStyle/>
                    <a:p>
                      <a:pPr algn="ctr" fontAlgn="ctr"/>
                      <a:r>
                        <a:rPr lang="en-ZA" sz="600" u="none" strike="noStrike">
                          <a:effectLst/>
                        </a:rPr>
                        <a:t>Supplier</a:t>
                      </a:r>
                      <a:endParaRPr lang="en-ZA" sz="600" b="1" i="0" u="none" strike="noStrike">
                        <a:solidFill>
                          <a:srgbClr val="000000"/>
                        </a:solidFill>
                        <a:effectLst/>
                        <a:latin typeface="Arial"/>
                      </a:endParaRPr>
                    </a:p>
                  </a:txBody>
                  <a:tcPr marL="8193" marR="8193" marT="8193" marB="0" anchor="ctr"/>
                </a:tc>
                <a:tc hMerge="1">
                  <a:txBody>
                    <a:bodyPr/>
                    <a:lstStyle/>
                    <a:p>
                      <a:endParaRPr lang="en-ZA"/>
                    </a:p>
                  </a:txBody>
                  <a:tcPr/>
                </a:tc>
                <a:tc>
                  <a:txBody>
                    <a:bodyPr/>
                    <a:lstStyle/>
                    <a:p>
                      <a:pPr algn="l" fontAlgn="ctr"/>
                      <a:r>
                        <a:rPr lang="en-ZA" sz="600" u="none" strike="noStrike">
                          <a:effectLst/>
                        </a:rPr>
                        <a:t>Reason for extension</a:t>
                      </a:r>
                      <a:endParaRPr lang="en-ZA" sz="600" b="1" i="0" u="none" strike="noStrike">
                        <a:solidFill>
                          <a:srgbClr val="000000"/>
                        </a:solidFill>
                        <a:effectLst/>
                        <a:latin typeface="Arial"/>
                      </a:endParaRPr>
                    </a:p>
                  </a:txBody>
                  <a:tcPr marL="8193" marR="8193" marT="8193" marB="0" anchor="ctr"/>
                </a:tc>
                <a:tc>
                  <a:txBody>
                    <a:bodyPr/>
                    <a:lstStyle/>
                    <a:p>
                      <a:pPr algn="l" fontAlgn="ctr"/>
                      <a:r>
                        <a:rPr lang="en-ZA" sz="600" u="none" strike="noStrike">
                          <a:effectLst/>
                        </a:rPr>
                        <a:t>Original Contract Value</a:t>
                      </a:r>
                      <a:endParaRPr lang="en-ZA" sz="600" b="1" i="0" u="none" strike="noStrike">
                        <a:solidFill>
                          <a:srgbClr val="000000"/>
                        </a:solidFill>
                        <a:effectLst/>
                        <a:latin typeface="Arial"/>
                      </a:endParaRPr>
                    </a:p>
                  </a:txBody>
                  <a:tcPr marL="8193" marR="8193" marT="8193" marB="0" anchor="ctr"/>
                </a:tc>
                <a:tc>
                  <a:txBody>
                    <a:bodyPr/>
                    <a:lstStyle/>
                    <a:p>
                      <a:pPr algn="l" fontAlgn="t"/>
                      <a:r>
                        <a:rPr lang="en-ZA" sz="600" u="none" strike="noStrike">
                          <a:effectLst/>
                        </a:rPr>
                        <a:t>Value of Contract Extension</a:t>
                      </a:r>
                      <a:endParaRPr lang="en-ZA" sz="600" b="1" i="0" u="none" strike="noStrike">
                        <a:solidFill>
                          <a:srgbClr val="000000"/>
                        </a:solidFill>
                        <a:effectLst/>
                        <a:latin typeface="Arial"/>
                      </a:endParaRPr>
                    </a:p>
                  </a:txBody>
                  <a:tcPr marL="8193" marR="8193" marT="8193" marB="0"/>
                </a:tc>
                <a:tc>
                  <a:txBody>
                    <a:bodyPr/>
                    <a:lstStyle/>
                    <a:p>
                      <a:pPr algn="ctr" fontAlgn="t"/>
                      <a:r>
                        <a:rPr lang="en-ZA" sz="600" u="none" strike="noStrike">
                          <a:effectLst/>
                        </a:rPr>
                        <a:t>NT Decision</a:t>
                      </a:r>
                      <a:endParaRPr lang="en-ZA" sz="600" b="1" i="0" u="none" strike="noStrike">
                        <a:solidFill>
                          <a:srgbClr val="000000"/>
                        </a:solidFill>
                        <a:effectLst/>
                        <a:latin typeface="Arial"/>
                      </a:endParaRPr>
                    </a:p>
                  </a:txBody>
                  <a:tcPr marL="8193" marR="8193" marT="8193" marB="0"/>
                </a:tc>
                <a:extLst>
                  <a:ext uri="{0D108BD9-81ED-4DB2-BD59-A6C34878D82A}">
                    <a16:rowId xmlns:a16="http://schemas.microsoft.com/office/drawing/2014/main" xmlns="" val="10001"/>
                  </a:ext>
                </a:extLst>
              </a:tr>
              <a:tr h="188231">
                <a:tc>
                  <a:txBody>
                    <a:bodyPr/>
                    <a:lstStyle/>
                    <a:p>
                      <a:pPr algn="ctr" fontAlgn="t"/>
                      <a:r>
                        <a:rPr lang="en-ZA" sz="900" u="none" strike="noStrike">
                          <a:effectLst/>
                        </a:rPr>
                        <a:t>1</a:t>
                      </a:r>
                      <a:endParaRPr lang="en-ZA" sz="900" b="0" i="0" u="none" strike="noStrike">
                        <a:solidFill>
                          <a:srgbClr val="000000"/>
                        </a:solidFill>
                        <a:effectLst/>
                        <a:latin typeface="Times New Roman"/>
                      </a:endParaRPr>
                    </a:p>
                  </a:txBody>
                  <a:tcPr marL="8193" marR="8193" marT="8193" marB="0"/>
                </a:tc>
                <a:tc>
                  <a:txBody>
                    <a:bodyPr/>
                    <a:lstStyle/>
                    <a:p>
                      <a:pPr algn="ctr" fontAlgn="t"/>
                      <a:r>
                        <a:rPr lang="en-ZA" sz="600" u="none" strike="noStrike">
                          <a:effectLst/>
                        </a:rPr>
                        <a:t>22</a:t>
                      </a:r>
                      <a:endParaRPr lang="en-ZA" sz="600" b="0" i="0" u="none" strike="noStrike">
                        <a:solidFill>
                          <a:srgbClr val="000000"/>
                        </a:solidFill>
                        <a:effectLst/>
                        <a:latin typeface="Arial"/>
                      </a:endParaRPr>
                    </a:p>
                  </a:txBody>
                  <a:tcPr marL="8193" marR="8193" marT="8193" marB="0"/>
                </a:tc>
                <a:tc>
                  <a:txBody>
                    <a:bodyPr/>
                    <a:lstStyle/>
                    <a:p>
                      <a:pPr algn="l" fontAlgn="t"/>
                      <a:r>
                        <a:rPr lang="en-ZA" sz="600" u="none" strike="noStrike">
                          <a:effectLst/>
                        </a:rPr>
                        <a:t>Terrace Ash Coal System</a:t>
                      </a:r>
                      <a:endParaRPr lang="en-ZA" sz="600" b="0" i="0" u="none" strike="noStrike">
                        <a:solidFill>
                          <a:srgbClr val="000000"/>
                        </a:solidFill>
                        <a:effectLst/>
                        <a:latin typeface="Arial"/>
                      </a:endParaRPr>
                    </a:p>
                  </a:txBody>
                  <a:tcPr marL="8193" marR="8193" marT="8193" marB="0"/>
                </a:tc>
                <a:tc gridSpan="2">
                  <a:txBody>
                    <a:bodyPr/>
                    <a:lstStyle/>
                    <a:p>
                      <a:pPr algn="l" fontAlgn="t"/>
                      <a:r>
                        <a:rPr lang="en-ZA" sz="600" u="none" strike="noStrike">
                          <a:effectLst/>
                        </a:rPr>
                        <a:t>ELB Engineering</a:t>
                      </a:r>
                      <a:endParaRPr lang="en-ZA" sz="600" b="0" i="0" u="none" strike="noStrike">
                        <a:solidFill>
                          <a:srgbClr val="000000"/>
                        </a:solidFill>
                        <a:effectLst/>
                        <a:latin typeface="Arial"/>
                      </a:endParaRPr>
                    </a:p>
                  </a:txBody>
                  <a:tcPr marL="8193" marR="8193" marT="8193" marB="0"/>
                </a:tc>
                <a:tc hMerge="1">
                  <a:txBody>
                    <a:bodyPr/>
                    <a:lstStyle/>
                    <a:p>
                      <a:endParaRPr lang="en-ZA"/>
                    </a:p>
                  </a:txBody>
                  <a:tcPr/>
                </a:tc>
                <a:tc>
                  <a:txBody>
                    <a:bodyPr/>
                    <a:lstStyle/>
                    <a:p>
                      <a:pPr algn="l" fontAlgn="t"/>
                      <a:r>
                        <a:rPr lang="en-ZA" sz="600" u="none" strike="noStrike">
                          <a:effectLst/>
                        </a:rPr>
                        <a:t>Continuity of service</a:t>
                      </a:r>
                      <a:endParaRPr lang="en-ZA" sz="600" b="0" i="0" u="none" strike="noStrike">
                        <a:solidFill>
                          <a:srgbClr val="000000"/>
                        </a:solidFill>
                        <a:effectLst/>
                        <a:latin typeface="Arial"/>
                      </a:endParaRPr>
                    </a:p>
                  </a:txBody>
                  <a:tcPr marL="8193" marR="8193" marT="8193" marB="0"/>
                </a:tc>
                <a:tc>
                  <a:txBody>
                    <a:bodyPr/>
                    <a:lstStyle/>
                    <a:p>
                      <a:pPr algn="l" fontAlgn="t"/>
                      <a:r>
                        <a:rPr lang="en-ZA" sz="600" u="none" strike="noStrike">
                          <a:effectLst/>
                        </a:rPr>
                        <a:t>972,425,261.00</a:t>
                      </a:r>
                      <a:endParaRPr lang="en-ZA" sz="600" b="0" i="0" u="none" strike="noStrike">
                        <a:solidFill>
                          <a:srgbClr val="000000"/>
                        </a:solidFill>
                        <a:effectLst/>
                        <a:latin typeface="Arial"/>
                      </a:endParaRPr>
                    </a:p>
                  </a:txBody>
                  <a:tcPr marL="8193" marR="8193" marT="8193" marB="0"/>
                </a:tc>
                <a:tc>
                  <a:txBody>
                    <a:bodyPr/>
                    <a:lstStyle/>
                    <a:p>
                      <a:pPr algn="l" fontAlgn="t"/>
                      <a:r>
                        <a:rPr lang="en-ZA" sz="600" u="none" strike="noStrike">
                          <a:effectLst/>
                        </a:rPr>
                        <a:t>87,661,835.00</a:t>
                      </a:r>
                      <a:endParaRPr lang="en-ZA" sz="600" b="0" i="0" u="none" strike="noStrike">
                        <a:solidFill>
                          <a:srgbClr val="000000"/>
                        </a:solidFill>
                        <a:effectLst/>
                        <a:latin typeface="Arial"/>
                      </a:endParaRPr>
                    </a:p>
                  </a:txBody>
                  <a:tcPr marL="8193" marR="8193" marT="8193" marB="0"/>
                </a:tc>
                <a:tc>
                  <a:txBody>
                    <a:bodyPr/>
                    <a:lstStyle/>
                    <a:p>
                      <a:pPr algn="l" fontAlgn="t"/>
                      <a:r>
                        <a:rPr lang="en-ZA" sz="600" u="none" strike="noStrike">
                          <a:effectLst/>
                        </a:rPr>
                        <a:t>Supported</a:t>
                      </a:r>
                      <a:endParaRPr lang="en-ZA" sz="600" b="0" i="0" u="none" strike="noStrike">
                        <a:solidFill>
                          <a:srgbClr val="000000"/>
                        </a:solidFill>
                        <a:effectLst/>
                        <a:latin typeface="Arial"/>
                      </a:endParaRPr>
                    </a:p>
                  </a:txBody>
                  <a:tcPr marL="8193" marR="8193" marT="8193" marB="0"/>
                </a:tc>
                <a:extLst>
                  <a:ext uri="{0D108BD9-81ED-4DB2-BD59-A6C34878D82A}">
                    <a16:rowId xmlns:a16="http://schemas.microsoft.com/office/drawing/2014/main" xmlns="" val="10002"/>
                  </a:ext>
                </a:extLst>
              </a:tr>
              <a:tr h="307691">
                <a:tc>
                  <a:txBody>
                    <a:bodyPr/>
                    <a:lstStyle/>
                    <a:p>
                      <a:pPr algn="ctr" fontAlgn="t"/>
                      <a:r>
                        <a:rPr lang="en-ZA" sz="900" u="none" strike="noStrike">
                          <a:effectLst/>
                        </a:rPr>
                        <a:t>2</a:t>
                      </a:r>
                      <a:endParaRPr lang="en-ZA" sz="900" b="0" i="0" u="none" strike="noStrike">
                        <a:solidFill>
                          <a:srgbClr val="000000"/>
                        </a:solidFill>
                        <a:effectLst/>
                        <a:latin typeface="Times New Roman"/>
                      </a:endParaRPr>
                    </a:p>
                  </a:txBody>
                  <a:tcPr marL="8193" marR="8193" marT="8193" marB="0"/>
                </a:tc>
                <a:tc>
                  <a:txBody>
                    <a:bodyPr/>
                    <a:lstStyle/>
                    <a:p>
                      <a:pPr algn="ctr" fontAlgn="ctr"/>
                      <a:r>
                        <a:rPr lang="en-ZA" sz="600" u="none" strike="noStrike">
                          <a:effectLst/>
                        </a:rPr>
                        <a:t>23</a:t>
                      </a:r>
                      <a:endParaRPr lang="en-ZA" sz="600" b="0" i="0" u="none" strike="noStrike">
                        <a:solidFill>
                          <a:srgbClr val="000000"/>
                        </a:solidFill>
                        <a:effectLst/>
                        <a:latin typeface="Arial"/>
                      </a:endParaRPr>
                    </a:p>
                  </a:txBody>
                  <a:tcPr marL="8193" marR="8193" marT="8193" marB="0" anchor="ctr"/>
                </a:tc>
                <a:tc>
                  <a:txBody>
                    <a:bodyPr/>
                    <a:lstStyle/>
                    <a:p>
                      <a:pPr algn="l" fontAlgn="t"/>
                      <a:r>
                        <a:rPr lang="en-US" sz="600" u="none" strike="noStrike">
                          <a:effectLst/>
                        </a:rPr>
                        <a:t>Unit Transformer System and Earthning</a:t>
                      </a:r>
                      <a:br>
                        <a:rPr lang="en-US" sz="600" u="none" strike="noStrike">
                          <a:effectLst/>
                        </a:rPr>
                      </a:br>
                      <a:r>
                        <a:rPr lang="en-US" sz="600" u="none" strike="noStrike">
                          <a:effectLst/>
                        </a:rPr>
                        <a:t>Equipment For Kusile Power Station</a:t>
                      </a:r>
                      <a:endParaRPr lang="en-US" sz="900" b="0" i="0" u="none" strike="noStrike">
                        <a:solidFill>
                          <a:srgbClr val="000000"/>
                        </a:solidFill>
                        <a:effectLst/>
                        <a:latin typeface="Times New Roman"/>
                      </a:endParaRPr>
                    </a:p>
                  </a:txBody>
                  <a:tcPr marL="8193" marR="8193" marT="8193" marB="0"/>
                </a:tc>
                <a:tc gridSpan="2">
                  <a:txBody>
                    <a:bodyPr/>
                    <a:lstStyle/>
                    <a:p>
                      <a:pPr algn="l" fontAlgn="ctr"/>
                      <a:r>
                        <a:rPr lang="en-ZA" sz="600" u="none" strike="noStrike">
                          <a:effectLst/>
                        </a:rPr>
                        <a:t>Actom (Pty) Ltd</a:t>
                      </a:r>
                      <a:endParaRPr lang="en-ZA" sz="600" b="0" i="0" u="none" strike="noStrike">
                        <a:solidFill>
                          <a:srgbClr val="000000"/>
                        </a:solidFill>
                        <a:effectLst/>
                        <a:latin typeface="Arial"/>
                      </a:endParaRPr>
                    </a:p>
                  </a:txBody>
                  <a:tcPr marL="8193" marR="8193" marT="8193" marB="0" anchor="ctr"/>
                </a:tc>
                <a:tc hMerge="1">
                  <a:txBody>
                    <a:bodyPr/>
                    <a:lstStyle/>
                    <a:p>
                      <a:endParaRPr lang="en-ZA"/>
                    </a:p>
                  </a:txBody>
                  <a:tcPr/>
                </a:tc>
                <a:tc>
                  <a:txBody>
                    <a:bodyPr/>
                    <a:lstStyle/>
                    <a:p>
                      <a:pPr algn="l" fontAlgn="ctr"/>
                      <a:r>
                        <a:rPr lang="en-ZA" sz="600" u="none" strike="noStrike">
                          <a:effectLst/>
                        </a:rPr>
                        <a:t>Continuity of service</a:t>
                      </a:r>
                      <a:endParaRPr lang="en-ZA" sz="600" b="0" i="0" u="none" strike="noStrike">
                        <a:solidFill>
                          <a:srgbClr val="000000"/>
                        </a:solidFill>
                        <a:effectLst/>
                        <a:latin typeface="Arial"/>
                      </a:endParaRPr>
                    </a:p>
                  </a:txBody>
                  <a:tcPr marL="8193" marR="8193" marT="8193" marB="0" anchor="ctr"/>
                </a:tc>
                <a:tc>
                  <a:txBody>
                    <a:bodyPr/>
                    <a:lstStyle/>
                    <a:p>
                      <a:pPr algn="l" fontAlgn="ctr"/>
                      <a:r>
                        <a:rPr lang="en-ZA" sz="600" u="none" strike="noStrike">
                          <a:effectLst/>
                        </a:rPr>
                        <a:t>215,192,778.28</a:t>
                      </a:r>
                      <a:endParaRPr lang="en-ZA" sz="600" b="0" i="0" u="none" strike="noStrike">
                        <a:solidFill>
                          <a:srgbClr val="000000"/>
                        </a:solidFill>
                        <a:effectLst/>
                        <a:latin typeface="Arial"/>
                      </a:endParaRPr>
                    </a:p>
                  </a:txBody>
                  <a:tcPr marL="8193" marR="8193" marT="8193" marB="0" anchor="ctr"/>
                </a:tc>
                <a:tc>
                  <a:txBody>
                    <a:bodyPr/>
                    <a:lstStyle/>
                    <a:p>
                      <a:pPr algn="r" fontAlgn="ctr"/>
                      <a:r>
                        <a:rPr lang="en-ZA" sz="600" u="none" strike="noStrike">
                          <a:effectLst/>
                        </a:rPr>
                        <a:t>0.00</a:t>
                      </a:r>
                      <a:endParaRPr lang="en-ZA" sz="600" b="0" i="0" u="none" strike="noStrike">
                        <a:solidFill>
                          <a:srgbClr val="000000"/>
                        </a:solidFill>
                        <a:effectLst/>
                        <a:latin typeface="Arial"/>
                      </a:endParaRPr>
                    </a:p>
                  </a:txBody>
                  <a:tcPr marL="8193" marR="8193" marT="8193" marB="0" anchor="ctr"/>
                </a:tc>
                <a:tc>
                  <a:txBody>
                    <a:bodyPr/>
                    <a:lstStyle/>
                    <a:p>
                      <a:pPr algn="l" fontAlgn="ctr"/>
                      <a:r>
                        <a:rPr lang="en-ZA" sz="600" u="none" strike="noStrike">
                          <a:effectLst/>
                        </a:rPr>
                        <a:t>Not supported</a:t>
                      </a:r>
                      <a:endParaRPr lang="en-ZA" sz="600" b="0" i="0" u="none" strike="noStrike">
                        <a:solidFill>
                          <a:srgbClr val="000000"/>
                        </a:solidFill>
                        <a:effectLst/>
                        <a:latin typeface="Arial"/>
                      </a:endParaRPr>
                    </a:p>
                  </a:txBody>
                  <a:tcPr marL="8193" marR="8193" marT="8193" marB="0" anchor="ctr"/>
                </a:tc>
                <a:extLst>
                  <a:ext uri="{0D108BD9-81ED-4DB2-BD59-A6C34878D82A}">
                    <a16:rowId xmlns:a16="http://schemas.microsoft.com/office/drawing/2014/main" xmlns="" val="10003"/>
                  </a:ext>
                </a:extLst>
              </a:tr>
              <a:tr h="413791">
                <a:tc>
                  <a:txBody>
                    <a:bodyPr/>
                    <a:lstStyle/>
                    <a:p>
                      <a:pPr algn="ctr" fontAlgn="t"/>
                      <a:r>
                        <a:rPr lang="en-ZA" sz="900" u="none" strike="noStrike">
                          <a:effectLst/>
                        </a:rPr>
                        <a:t>3</a:t>
                      </a:r>
                      <a:endParaRPr lang="en-ZA" sz="900" b="0" i="0" u="none" strike="noStrike">
                        <a:solidFill>
                          <a:srgbClr val="000000"/>
                        </a:solidFill>
                        <a:effectLst/>
                        <a:latin typeface="Times New Roman"/>
                      </a:endParaRPr>
                    </a:p>
                  </a:txBody>
                  <a:tcPr marL="8193" marR="8193" marT="8193" marB="0"/>
                </a:tc>
                <a:tc>
                  <a:txBody>
                    <a:bodyPr/>
                    <a:lstStyle/>
                    <a:p>
                      <a:pPr algn="ctr" fontAlgn="ctr"/>
                      <a:r>
                        <a:rPr lang="en-ZA" sz="600" u="none" strike="noStrike">
                          <a:effectLst/>
                        </a:rPr>
                        <a:t>24</a:t>
                      </a:r>
                      <a:endParaRPr lang="en-ZA" sz="600" b="0" i="0" u="none" strike="noStrike">
                        <a:solidFill>
                          <a:srgbClr val="000000"/>
                        </a:solidFill>
                        <a:effectLst/>
                        <a:latin typeface="Arial"/>
                      </a:endParaRPr>
                    </a:p>
                  </a:txBody>
                  <a:tcPr marL="8193" marR="8193" marT="8193" marB="0" anchor="ctr"/>
                </a:tc>
                <a:tc>
                  <a:txBody>
                    <a:bodyPr/>
                    <a:lstStyle/>
                    <a:p>
                      <a:pPr algn="l" fontAlgn="t"/>
                      <a:r>
                        <a:rPr lang="en-US" sz="600" u="none" strike="noStrike">
                          <a:effectLst/>
                        </a:rPr>
                        <a:t>Provision of Fuel Cards Facilities for Fuel,</a:t>
                      </a:r>
                      <a:br>
                        <a:rPr lang="en-US" sz="600" u="none" strike="noStrike">
                          <a:effectLst/>
                        </a:rPr>
                      </a:br>
                      <a:r>
                        <a:rPr lang="en-US" sz="600" u="none" strike="noStrike">
                          <a:effectLst/>
                        </a:rPr>
                        <a:t>Oil, Toll Fees, Repairs and Managed Maintenance</a:t>
                      </a:r>
                      <a:endParaRPr lang="en-US" sz="900" b="0" i="0" u="none" strike="noStrike">
                        <a:solidFill>
                          <a:srgbClr val="000000"/>
                        </a:solidFill>
                        <a:effectLst/>
                        <a:latin typeface="Times New Roman"/>
                      </a:endParaRPr>
                    </a:p>
                  </a:txBody>
                  <a:tcPr marL="8193" marR="8193" marT="8193" marB="0"/>
                </a:tc>
                <a:tc gridSpan="2">
                  <a:txBody>
                    <a:bodyPr/>
                    <a:lstStyle/>
                    <a:p>
                      <a:pPr algn="l" fontAlgn="ctr"/>
                      <a:r>
                        <a:rPr lang="en-ZA" sz="600" u="none" strike="noStrike">
                          <a:effectLst/>
                        </a:rPr>
                        <a:t>Standard Bank</a:t>
                      </a:r>
                      <a:endParaRPr lang="en-ZA" sz="600" b="0" i="0" u="none" strike="noStrike">
                        <a:solidFill>
                          <a:srgbClr val="000000"/>
                        </a:solidFill>
                        <a:effectLst/>
                        <a:latin typeface="Arial"/>
                      </a:endParaRPr>
                    </a:p>
                  </a:txBody>
                  <a:tcPr marL="8193" marR="8193" marT="8193" marB="0" anchor="ctr"/>
                </a:tc>
                <a:tc hMerge="1">
                  <a:txBody>
                    <a:bodyPr/>
                    <a:lstStyle/>
                    <a:p>
                      <a:endParaRPr lang="en-ZA"/>
                    </a:p>
                  </a:txBody>
                  <a:tcPr/>
                </a:tc>
                <a:tc>
                  <a:txBody>
                    <a:bodyPr/>
                    <a:lstStyle/>
                    <a:p>
                      <a:pPr algn="l" fontAlgn="ctr"/>
                      <a:r>
                        <a:rPr lang="en-ZA" sz="600" u="none" strike="noStrike">
                          <a:effectLst/>
                        </a:rPr>
                        <a:t>Continuity of service</a:t>
                      </a:r>
                      <a:endParaRPr lang="en-ZA" sz="600" b="0" i="0" u="none" strike="noStrike">
                        <a:solidFill>
                          <a:srgbClr val="000000"/>
                        </a:solidFill>
                        <a:effectLst/>
                        <a:latin typeface="Arial"/>
                      </a:endParaRPr>
                    </a:p>
                  </a:txBody>
                  <a:tcPr marL="8193" marR="8193" marT="8193" marB="0" anchor="ctr"/>
                </a:tc>
                <a:tc>
                  <a:txBody>
                    <a:bodyPr/>
                    <a:lstStyle/>
                    <a:p>
                      <a:pPr algn="l" fontAlgn="ctr"/>
                      <a:r>
                        <a:rPr lang="en-ZA" sz="600" u="none" strike="noStrike">
                          <a:effectLst/>
                        </a:rPr>
                        <a:t>7,217,841.84</a:t>
                      </a:r>
                      <a:endParaRPr lang="en-ZA" sz="600" b="0" i="0" u="none" strike="noStrike">
                        <a:solidFill>
                          <a:srgbClr val="000000"/>
                        </a:solidFill>
                        <a:effectLst/>
                        <a:latin typeface="Arial"/>
                      </a:endParaRPr>
                    </a:p>
                  </a:txBody>
                  <a:tcPr marL="8193" marR="8193" marT="8193" marB="0" anchor="ctr"/>
                </a:tc>
                <a:tc>
                  <a:txBody>
                    <a:bodyPr/>
                    <a:lstStyle/>
                    <a:p>
                      <a:pPr algn="l" fontAlgn="ctr"/>
                      <a:r>
                        <a:rPr lang="en-ZA" sz="600" u="none" strike="noStrike">
                          <a:effectLst/>
                        </a:rPr>
                        <a:t>8,875,380.06</a:t>
                      </a:r>
                      <a:endParaRPr lang="en-ZA" sz="600" b="0" i="0" u="none" strike="noStrike">
                        <a:solidFill>
                          <a:srgbClr val="000000"/>
                        </a:solidFill>
                        <a:effectLst/>
                        <a:latin typeface="Arial"/>
                      </a:endParaRPr>
                    </a:p>
                  </a:txBody>
                  <a:tcPr marL="8193" marR="8193" marT="8193" marB="0" anchor="ctr"/>
                </a:tc>
                <a:tc>
                  <a:txBody>
                    <a:bodyPr/>
                    <a:lstStyle/>
                    <a:p>
                      <a:pPr algn="l" fontAlgn="ctr"/>
                      <a:r>
                        <a:rPr lang="en-ZA" sz="600" u="none" strike="noStrike">
                          <a:effectLst/>
                        </a:rPr>
                        <a:t>Conditional support</a:t>
                      </a:r>
                      <a:endParaRPr lang="en-ZA" sz="600" b="0" i="0" u="none" strike="noStrike">
                        <a:solidFill>
                          <a:srgbClr val="000000"/>
                        </a:solidFill>
                        <a:effectLst/>
                        <a:latin typeface="Arial"/>
                      </a:endParaRPr>
                    </a:p>
                  </a:txBody>
                  <a:tcPr marL="8193" marR="8193" marT="8193" marB="0" anchor="ctr"/>
                </a:tc>
                <a:extLst>
                  <a:ext uri="{0D108BD9-81ED-4DB2-BD59-A6C34878D82A}">
                    <a16:rowId xmlns:a16="http://schemas.microsoft.com/office/drawing/2014/main" xmlns="" val="10004"/>
                  </a:ext>
                </a:extLst>
              </a:tr>
              <a:tr h="424402">
                <a:tc>
                  <a:txBody>
                    <a:bodyPr/>
                    <a:lstStyle/>
                    <a:p>
                      <a:pPr algn="ctr" fontAlgn="t"/>
                      <a:r>
                        <a:rPr lang="en-ZA" sz="900" u="none" strike="noStrike">
                          <a:effectLst/>
                        </a:rPr>
                        <a:t>4</a:t>
                      </a:r>
                      <a:endParaRPr lang="en-ZA" sz="900" b="0" i="0" u="none" strike="noStrike">
                        <a:solidFill>
                          <a:srgbClr val="000000"/>
                        </a:solidFill>
                        <a:effectLst/>
                        <a:latin typeface="Times New Roman"/>
                      </a:endParaRPr>
                    </a:p>
                  </a:txBody>
                  <a:tcPr marL="8193" marR="8193" marT="8193" marB="0"/>
                </a:tc>
                <a:tc>
                  <a:txBody>
                    <a:bodyPr/>
                    <a:lstStyle/>
                    <a:p>
                      <a:pPr algn="ctr" fontAlgn="ctr"/>
                      <a:r>
                        <a:rPr lang="en-ZA" sz="600" u="none" strike="noStrike">
                          <a:effectLst/>
                        </a:rPr>
                        <a:t>25</a:t>
                      </a:r>
                      <a:endParaRPr lang="en-ZA" sz="600" b="0" i="0" u="none" strike="noStrike">
                        <a:solidFill>
                          <a:srgbClr val="000000"/>
                        </a:solidFill>
                        <a:effectLst/>
                        <a:latin typeface="Arial"/>
                      </a:endParaRPr>
                    </a:p>
                  </a:txBody>
                  <a:tcPr marL="8193" marR="8193" marT="8193" marB="0" anchor="ctr"/>
                </a:tc>
                <a:tc>
                  <a:txBody>
                    <a:bodyPr/>
                    <a:lstStyle/>
                    <a:p>
                      <a:pPr algn="l" fontAlgn="t"/>
                      <a:r>
                        <a:rPr lang="en-US" sz="600" u="none" strike="noStrike">
                          <a:effectLst/>
                        </a:rPr>
                        <a:t>Support and Maintenance of Eskom</a:t>
                      </a:r>
                      <a:br>
                        <a:rPr lang="en-US" sz="600" u="none" strike="noStrike">
                          <a:effectLst/>
                        </a:rPr>
                      </a:br>
                      <a:r>
                        <a:rPr lang="en-US" sz="600" u="none" strike="noStrike">
                          <a:effectLst/>
                        </a:rPr>
                        <a:t>Finance Bnaking Systems and IT Infrastructure</a:t>
                      </a:r>
                      <a:endParaRPr lang="en-US" sz="600" b="0" i="0" u="none" strike="noStrike">
                        <a:solidFill>
                          <a:srgbClr val="000000"/>
                        </a:solidFill>
                        <a:effectLst/>
                        <a:latin typeface="Arial"/>
                      </a:endParaRPr>
                    </a:p>
                  </a:txBody>
                  <a:tcPr marL="8193" marR="8193" marT="8193" marB="0"/>
                </a:tc>
                <a:tc gridSpan="2">
                  <a:txBody>
                    <a:bodyPr/>
                    <a:lstStyle/>
                    <a:p>
                      <a:pPr algn="l" fontAlgn="ctr"/>
                      <a:r>
                        <a:rPr lang="en-ZA" sz="600" u="none" strike="noStrike">
                          <a:effectLst/>
                        </a:rPr>
                        <a:t>Ernest and Young</a:t>
                      </a:r>
                      <a:endParaRPr lang="en-ZA" sz="600" b="0" i="0" u="none" strike="noStrike">
                        <a:solidFill>
                          <a:srgbClr val="000000"/>
                        </a:solidFill>
                        <a:effectLst/>
                        <a:latin typeface="Arial"/>
                      </a:endParaRPr>
                    </a:p>
                  </a:txBody>
                  <a:tcPr marL="8193" marR="8193" marT="8193" marB="0" anchor="ctr"/>
                </a:tc>
                <a:tc hMerge="1">
                  <a:txBody>
                    <a:bodyPr/>
                    <a:lstStyle/>
                    <a:p>
                      <a:endParaRPr lang="en-ZA"/>
                    </a:p>
                  </a:txBody>
                  <a:tcPr/>
                </a:tc>
                <a:tc>
                  <a:txBody>
                    <a:bodyPr/>
                    <a:lstStyle/>
                    <a:p>
                      <a:pPr algn="l" fontAlgn="ctr"/>
                      <a:r>
                        <a:rPr lang="en-ZA" sz="600" u="none" strike="noStrike">
                          <a:effectLst/>
                        </a:rPr>
                        <a:t>Continuity of service</a:t>
                      </a:r>
                      <a:endParaRPr lang="en-ZA" sz="600" b="0" i="0" u="none" strike="noStrike">
                        <a:solidFill>
                          <a:srgbClr val="000000"/>
                        </a:solidFill>
                        <a:effectLst/>
                        <a:latin typeface="Arial"/>
                      </a:endParaRPr>
                    </a:p>
                  </a:txBody>
                  <a:tcPr marL="8193" marR="8193" marT="8193" marB="0" anchor="ctr"/>
                </a:tc>
                <a:tc>
                  <a:txBody>
                    <a:bodyPr/>
                    <a:lstStyle/>
                    <a:p>
                      <a:pPr algn="l" fontAlgn="ctr"/>
                      <a:r>
                        <a:rPr lang="en-ZA" sz="600" u="none" strike="noStrike">
                          <a:effectLst/>
                        </a:rPr>
                        <a:t>18,954,495.00</a:t>
                      </a:r>
                      <a:endParaRPr lang="en-ZA" sz="600" b="0" i="0" u="none" strike="noStrike">
                        <a:solidFill>
                          <a:srgbClr val="000000"/>
                        </a:solidFill>
                        <a:effectLst/>
                        <a:latin typeface="Arial"/>
                      </a:endParaRPr>
                    </a:p>
                  </a:txBody>
                  <a:tcPr marL="8193" marR="8193" marT="8193" marB="0" anchor="ctr"/>
                </a:tc>
                <a:tc>
                  <a:txBody>
                    <a:bodyPr/>
                    <a:lstStyle/>
                    <a:p>
                      <a:pPr algn="l" fontAlgn="ctr"/>
                      <a:r>
                        <a:rPr lang="en-ZA" sz="600" u="none" strike="noStrike">
                          <a:effectLst/>
                        </a:rPr>
                        <a:t>3,667,950.00</a:t>
                      </a:r>
                      <a:endParaRPr lang="en-ZA" sz="600" b="0" i="0" u="none" strike="noStrike">
                        <a:solidFill>
                          <a:srgbClr val="000000"/>
                        </a:solidFill>
                        <a:effectLst/>
                        <a:latin typeface="Arial"/>
                      </a:endParaRPr>
                    </a:p>
                  </a:txBody>
                  <a:tcPr marL="8193" marR="8193" marT="8193" marB="0" anchor="ctr"/>
                </a:tc>
                <a:tc>
                  <a:txBody>
                    <a:bodyPr/>
                    <a:lstStyle/>
                    <a:p>
                      <a:pPr algn="l" fontAlgn="ctr"/>
                      <a:r>
                        <a:rPr lang="en-ZA" sz="600" u="none" strike="noStrike">
                          <a:effectLst/>
                        </a:rPr>
                        <a:t>Conditional support</a:t>
                      </a:r>
                      <a:endParaRPr lang="en-ZA" sz="600" b="0" i="0" u="none" strike="noStrike">
                        <a:solidFill>
                          <a:srgbClr val="000000"/>
                        </a:solidFill>
                        <a:effectLst/>
                        <a:latin typeface="Arial"/>
                      </a:endParaRPr>
                    </a:p>
                  </a:txBody>
                  <a:tcPr marL="8193" marR="8193" marT="8193" marB="0" anchor="ctr"/>
                </a:tc>
                <a:extLst>
                  <a:ext uri="{0D108BD9-81ED-4DB2-BD59-A6C34878D82A}">
                    <a16:rowId xmlns:a16="http://schemas.microsoft.com/office/drawing/2014/main" xmlns="" val="10005"/>
                  </a:ext>
                </a:extLst>
              </a:tr>
              <a:tr h="454110">
                <a:tc>
                  <a:txBody>
                    <a:bodyPr/>
                    <a:lstStyle/>
                    <a:p>
                      <a:pPr algn="ctr" fontAlgn="t"/>
                      <a:r>
                        <a:rPr lang="en-ZA" sz="900" u="none" strike="noStrike">
                          <a:effectLst/>
                        </a:rPr>
                        <a:t>5</a:t>
                      </a:r>
                      <a:endParaRPr lang="en-ZA" sz="900" b="0" i="0" u="none" strike="noStrike">
                        <a:solidFill>
                          <a:srgbClr val="000000"/>
                        </a:solidFill>
                        <a:effectLst/>
                        <a:latin typeface="Times New Roman"/>
                      </a:endParaRPr>
                    </a:p>
                  </a:txBody>
                  <a:tcPr marL="8193" marR="8193" marT="8193" marB="0"/>
                </a:tc>
                <a:tc>
                  <a:txBody>
                    <a:bodyPr/>
                    <a:lstStyle/>
                    <a:p>
                      <a:pPr algn="ctr" fontAlgn="ctr"/>
                      <a:r>
                        <a:rPr lang="en-ZA" sz="600" u="none" strike="noStrike">
                          <a:effectLst/>
                        </a:rPr>
                        <a:t>26</a:t>
                      </a:r>
                      <a:endParaRPr lang="en-ZA" sz="600" b="0" i="0" u="none" strike="noStrike">
                        <a:solidFill>
                          <a:srgbClr val="000000"/>
                        </a:solidFill>
                        <a:effectLst/>
                        <a:latin typeface="Arial"/>
                      </a:endParaRPr>
                    </a:p>
                  </a:txBody>
                  <a:tcPr marL="8193" marR="8193" marT="8193" marB="0" anchor="ctr"/>
                </a:tc>
                <a:tc>
                  <a:txBody>
                    <a:bodyPr/>
                    <a:lstStyle/>
                    <a:p>
                      <a:pPr algn="l" fontAlgn="t"/>
                      <a:r>
                        <a:rPr lang="en-US" sz="600" u="none" strike="noStrike">
                          <a:effectLst/>
                        </a:rPr>
                        <a:t>Provision of Milling Plant Maintenance</a:t>
                      </a:r>
                      <a:br>
                        <a:rPr lang="en-US" sz="600" u="none" strike="noStrike">
                          <a:effectLst/>
                        </a:rPr>
                      </a:br>
                      <a:r>
                        <a:rPr lang="en-US" sz="600" u="none" strike="noStrike">
                          <a:effectLst/>
                        </a:rPr>
                        <a:t>Services and Rigging at Komati Power Station</a:t>
                      </a:r>
                      <a:endParaRPr lang="en-US" sz="600" b="0" i="0" u="none" strike="noStrike">
                        <a:solidFill>
                          <a:srgbClr val="000000"/>
                        </a:solidFill>
                        <a:effectLst/>
                        <a:latin typeface="Arial"/>
                      </a:endParaRPr>
                    </a:p>
                  </a:txBody>
                  <a:tcPr marL="8193" marR="8193" marT="8193" marB="0"/>
                </a:tc>
                <a:tc gridSpan="2">
                  <a:txBody>
                    <a:bodyPr/>
                    <a:lstStyle/>
                    <a:p>
                      <a:pPr algn="l" fontAlgn="ctr"/>
                      <a:r>
                        <a:rPr lang="en-US" sz="600" u="none" strike="noStrike">
                          <a:effectLst/>
                        </a:rPr>
                        <a:t>Actom John Thompson (Pty) Ltd</a:t>
                      </a:r>
                      <a:endParaRPr lang="en-US" sz="600" b="0" i="0" u="none" strike="noStrike">
                        <a:solidFill>
                          <a:srgbClr val="000000"/>
                        </a:solidFill>
                        <a:effectLst/>
                        <a:latin typeface="Arial"/>
                      </a:endParaRPr>
                    </a:p>
                  </a:txBody>
                  <a:tcPr marL="8193" marR="8193" marT="8193" marB="0" anchor="ctr"/>
                </a:tc>
                <a:tc hMerge="1">
                  <a:txBody>
                    <a:bodyPr/>
                    <a:lstStyle/>
                    <a:p>
                      <a:endParaRPr lang="en-ZA"/>
                    </a:p>
                  </a:txBody>
                  <a:tcPr/>
                </a:tc>
                <a:tc>
                  <a:txBody>
                    <a:bodyPr/>
                    <a:lstStyle/>
                    <a:p>
                      <a:pPr algn="l" fontAlgn="ctr"/>
                      <a:r>
                        <a:rPr lang="en-ZA" sz="600" u="none" strike="noStrike">
                          <a:effectLst/>
                        </a:rPr>
                        <a:t>Continuity of service</a:t>
                      </a:r>
                      <a:endParaRPr lang="en-ZA" sz="600" b="0" i="0" u="none" strike="noStrike">
                        <a:solidFill>
                          <a:srgbClr val="000000"/>
                        </a:solidFill>
                        <a:effectLst/>
                        <a:latin typeface="Arial"/>
                      </a:endParaRPr>
                    </a:p>
                  </a:txBody>
                  <a:tcPr marL="8193" marR="8193" marT="8193" marB="0" anchor="ctr"/>
                </a:tc>
                <a:tc>
                  <a:txBody>
                    <a:bodyPr/>
                    <a:lstStyle/>
                    <a:p>
                      <a:pPr algn="l" fontAlgn="ctr"/>
                      <a:r>
                        <a:rPr lang="en-ZA" sz="600" u="none" strike="noStrike">
                          <a:effectLst/>
                        </a:rPr>
                        <a:t>37,134,338.15</a:t>
                      </a:r>
                      <a:endParaRPr lang="en-ZA" sz="600" b="0" i="0" u="none" strike="noStrike">
                        <a:solidFill>
                          <a:srgbClr val="000000"/>
                        </a:solidFill>
                        <a:effectLst/>
                        <a:latin typeface="Arial"/>
                      </a:endParaRPr>
                    </a:p>
                  </a:txBody>
                  <a:tcPr marL="8193" marR="8193" marT="8193" marB="0" anchor="ctr"/>
                </a:tc>
                <a:tc>
                  <a:txBody>
                    <a:bodyPr/>
                    <a:lstStyle/>
                    <a:p>
                      <a:pPr algn="l" fontAlgn="ctr"/>
                      <a:r>
                        <a:rPr lang="en-ZA" sz="600" u="none" strike="noStrike">
                          <a:effectLst/>
                        </a:rPr>
                        <a:t>5,219,910.39</a:t>
                      </a:r>
                      <a:endParaRPr lang="en-ZA" sz="600" b="0" i="0" u="none" strike="noStrike">
                        <a:solidFill>
                          <a:srgbClr val="000000"/>
                        </a:solidFill>
                        <a:effectLst/>
                        <a:latin typeface="Arial"/>
                      </a:endParaRPr>
                    </a:p>
                  </a:txBody>
                  <a:tcPr marL="8193" marR="8193" marT="8193" marB="0" anchor="ctr"/>
                </a:tc>
                <a:tc>
                  <a:txBody>
                    <a:bodyPr/>
                    <a:lstStyle/>
                    <a:p>
                      <a:pPr algn="l" fontAlgn="ctr"/>
                      <a:r>
                        <a:rPr lang="en-ZA" sz="600" u="none" strike="noStrike">
                          <a:effectLst/>
                        </a:rPr>
                        <a:t>Conditional support</a:t>
                      </a:r>
                      <a:endParaRPr lang="en-ZA" sz="600" b="0" i="0" u="none" strike="noStrike">
                        <a:solidFill>
                          <a:srgbClr val="000000"/>
                        </a:solidFill>
                        <a:effectLst/>
                        <a:latin typeface="Arial"/>
                      </a:endParaRPr>
                    </a:p>
                  </a:txBody>
                  <a:tcPr marL="8193" marR="8193" marT="8193" marB="0" anchor="ctr"/>
                </a:tc>
                <a:extLst>
                  <a:ext uri="{0D108BD9-81ED-4DB2-BD59-A6C34878D82A}">
                    <a16:rowId xmlns:a16="http://schemas.microsoft.com/office/drawing/2014/main" xmlns="" val="10006"/>
                  </a:ext>
                </a:extLst>
              </a:tr>
              <a:tr h="248276">
                <a:tc>
                  <a:txBody>
                    <a:bodyPr/>
                    <a:lstStyle/>
                    <a:p>
                      <a:pPr algn="ctr" fontAlgn="t"/>
                      <a:r>
                        <a:rPr lang="en-ZA" sz="900" u="none" strike="noStrike">
                          <a:effectLst/>
                        </a:rPr>
                        <a:t>6</a:t>
                      </a:r>
                      <a:endParaRPr lang="en-ZA" sz="900" b="0" i="0" u="none" strike="noStrike">
                        <a:solidFill>
                          <a:srgbClr val="000000"/>
                        </a:solidFill>
                        <a:effectLst/>
                        <a:latin typeface="Times New Roman"/>
                      </a:endParaRPr>
                    </a:p>
                  </a:txBody>
                  <a:tcPr marL="8193" marR="8193" marT="8193" marB="0"/>
                </a:tc>
                <a:tc>
                  <a:txBody>
                    <a:bodyPr/>
                    <a:lstStyle/>
                    <a:p>
                      <a:pPr algn="ctr" fontAlgn="t"/>
                      <a:r>
                        <a:rPr lang="en-ZA" sz="600" u="none" strike="noStrike">
                          <a:effectLst/>
                        </a:rPr>
                        <a:t>27</a:t>
                      </a:r>
                      <a:endParaRPr lang="en-ZA" sz="600" b="0" i="0" u="none" strike="noStrike">
                        <a:solidFill>
                          <a:srgbClr val="000000"/>
                        </a:solidFill>
                        <a:effectLst/>
                        <a:latin typeface="Arial"/>
                      </a:endParaRPr>
                    </a:p>
                  </a:txBody>
                  <a:tcPr marL="8193" marR="8193" marT="8193" marB="0"/>
                </a:tc>
                <a:tc>
                  <a:txBody>
                    <a:bodyPr/>
                    <a:lstStyle/>
                    <a:p>
                      <a:pPr algn="l" fontAlgn="t"/>
                      <a:r>
                        <a:rPr lang="en-US" sz="600" u="none" strike="noStrike">
                          <a:effectLst/>
                        </a:rPr>
                        <a:t>Main Civil Works for Kusile Power Station</a:t>
                      </a:r>
                      <a:br>
                        <a:rPr lang="en-US" sz="600" u="none" strike="noStrike">
                          <a:effectLst/>
                        </a:rPr>
                      </a:br>
                      <a:r>
                        <a:rPr lang="en-US" sz="600" u="none" strike="noStrike">
                          <a:effectLst/>
                        </a:rPr>
                        <a:t>Project</a:t>
                      </a:r>
                      <a:endParaRPr lang="en-US" sz="600" b="0" i="0" u="none" strike="noStrike">
                        <a:solidFill>
                          <a:srgbClr val="000000"/>
                        </a:solidFill>
                        <a:effectLst/>
                        <a:latin typeface="Arial"/>
                      </a:endParaRPr>
                    </a:p>
                  </a:txBody>
                  <a:tcPr marL="8193" marR="8193" marT="8193" marB="0"/>
                </a:tc>
                <a:tc>
                  <a:txBody>
                    <a:bodyPr/>
                    <a:lstStyle/>
                    <a:p>
                      <a:pPr algn="l" fontAlgn="t"/>
                      <a:r>
                        <a:rPr lang="en-ZA" sz="600" u="none" strike="noStrike">
                          <a:effectLst/>
                        </a:rPr>
                        <a:t>Kusile Civil Works JV</a:t>
                      </a:r>
                      <a:endParaRPr lang="en-ZA" sz="600" b="0" i="0" u="none" strike="noStrike">
                        <a:solidFill>
                          <a:srgbClr val="000000"/>
                        </a:solidFill>
                        <a:effectLst/>
                        <a:latin typeface="Arial"/>
                      </a:endParaRPr>
                    </a:p>
                  </a:txBody>
                  <a:tcPr marL="8193" marR="8193" marT="8193" marB="0"/>
                </a:tc>
                <a:tc>
                  <a:txBody>
                    <a:bodyPr/>
                    <a:lstStyle/>
                    <a:p>
                      <a:pPr algn="l" fontAlgn="t"/>
                      <a:r>
                        <a:rPr lang="en-ZA" sz="900" u="none" strike="noStrike">
                          <a:effectLst/>
                        </a:rPr>
                        <a:t> </a:t>
                      </a:r>
                      <a:endParaRPr lang="en-ZA" sz="900" b="0" i="0" u="none" strike="noStrike">
                        <a:solidFill>
                          <a:srgbClr val="000000"/>
                        </a:solidFill>
                        <a:effectLst/>
                        <a:latin typeface="Times New Roman"/>
                      </a:endParaRPr>
                    </a:p>
                  </a:txBody>
                  <a:tcPr marL="8193" marR="8193" marT="8193" marB="0"/>
                </a:tc>
                <a:tc>
                  <a:txBody>
                    <a:bodyPr/>
                    <a:lstStyle/>
                    <a:p>
                      <a:pPr algn="l" fontAlgn="t"/>
                      <a:r>
                        <a:rPr lang="en-ZA" sz="600" u="none" strike="noStrike">
                          <a:effectLst/>
                        </a:rPr>
                        <a:t>Continuity of service</a:t>
                      </a:r>
                      <a:endParaRPr lang="en-ZA" sz="600" b="0" i="0" u="none" strike="noStrike">
                        <a:solidFill>
                          <a:srgbClr val="000000"/>
                        </a:solidFill>
                        <a:effectLst/>
                        <a:latin typeface="Arial"/>
                      </a:endParaRPr>
                    </a:p>
                  </a:txBody>
                  <a:tcPr marL="8193" marR="8193" marT="8193" marB="0"/>
                </a:tc>
                <a:tc>
                  <a:txBody>
                    <a:bodyPr/>
                    <a:lstStyle/>
                    <a:p>
                      <a:pPr algn="l" fontAlgn="t"/>
                      <a:r>
                        <a:rPr lang="en-ZA" sz="600" u="none" strike="noStrike">
                          <a:effectLst/>
                        </a:rPr>
                        <a:t>2,898,939.00</a:t>
                      </a:r>
                      <a:endParaRPr lang="en-ZA" sz="600" b="0" i="0" u="none" strike="noStrike">
                        <a:solidFill>
                          <a:srgbClr val="000000"/>
                        </a:solidFill>
                        <a:effectLst/>
                        <a:latin typeface="Arial"/>
                      </a:endParaRPr>
                    </a:p>
                  </a:txBody>
                  <a:tcPr marL="8193" marR="8193" marT="8193" marB="0"/>
                </a:tc>
                <a:tc>
                  <a:txBody>
                    <a:bodyPr/>
                    <a:lstStyle/>
                    <a:p>
                      <a:pPr algn="l" fontAlgn="t"/>
                      <a:r>
                        <a:rPr lang="en-ZA" sz="600" u="none" strike="noStrike">
                          <a:effectLst/>
                        </a:rPr>
                        <a:t>545,931,498.00</a:t>
                      </a:r>
                      <a:endParaRPr lang="en-ZA" sz="600" b="0" i="0" u="none" strike="noStrike">
                        <a:solidFill>
                          <a:srgbClr val="000000"/>
                        </a:solidFill>
                        <a:effectLst/>
                        <a:latin typeface="Arial"/>
                      </a:endParaRPr>
                    </a:p>
                  </a:txBody>
                  <a:tcPr marL="8193" marR="8193" marT="8193" marB="0"/>
                </a:tc>
                <a:tc>
                  <a:txBody>
                    <a:bodyPr/>
                    <a:lstStyle/>
                    <a:p>
                      <a:pPr algn="l" fontAlgn="t"/>
                      <a:r>
                        <a:rPr lang="en-ZA" sz="600" u="none" strike="noStrike">
                          <a:effectLst/>
                        </a:rPr>
                        <a:t>Conditional support</a:t>
                      </a:r>
                      <a:endParaRPr lang="en-ZA" sz="600" b="0" i="0" u="none" strike="noStrike">
                        <a:solidFill>
                          <a:srgbClr val="000000"/>
                        </a:solidFill>
                        <a:effectLst/>
                        <a:latin typeface="Arial"/>
                      </a:endParaRPr>
                    </a:p>
                  </a:txBody>
                  <a:tcPr marL="8193" marR="8193" marT="8193" marB="0"/>
                </a:tc>
                <a:extLst>
                  <a:ext uri="{0D108BD9-81ED-4DB2-BD59-A6C34878D82A}">
                    <a16:rowId xmlns:a16="http://schemas.microsoft.com/office/drawing/2014/main" xmlns="" val="10007"/>
                  </a:ext>
                </a:extLst>
              </a:tr>
              <a:tr h="413791">
                <a:tc>
                  <a:txBody>
                    <a:bodyPr/>
                    <a:lstStyle/>
                    <a:p>
                      <a:pPr algn="ctr" fontAlgn="t"/>
                      <a:r>
                        <a:rPr lang="en-ZA" sz="900" u="none" strike="noStrike">
                          <a:effectLst/>
                        </a:rPr>
                        <a:t>7</a:t>
                      </a:r>
                      <a:endParaRPr lang="en-ZA" sz="900" b="0" i="0" u="none" strike="noStrike">
                        <a:solidFill>
                          <a:srgbClr val="000000"/>
                        </a:solidFill>
                        <a:effectLst/>
                        <a:latin typeface="Times New Roman"/>
                      </a:endParaRPr>
                    </a:p>
                  </a:txBody>
                  <a:tcPr marL="8193" marR="8193" marT="8193" marB="0"/>
                </a:tc>
                <a:tc>
                  <a:txBody>
                    <a:bodyPr/>
                    <a:lstStyle/>
                    <a:p>
                      <a:pPr algn="ctr" fontAlgn="ctr"/>
                      <a:r>
                        <a:rPr lang="en-ZA" sz="600" u="none" strike="noStrike">
                          <a:effectLst/>
                        </a:rPr>
                        <a:t>28</a:t>
                      </a:r>
                      <a:endParaRPr lang="en-ZA" sz="600" b="0" i="0" u="none" strike="noStrike">
                        <a:solidFill>
                          <a:srgbClr val="000000"/>
                        </a:solidFill>
                        <a:effectLst/>
                        <a:latin typeface="Arial"/>
                      </a:endParaRPr>
                    </a:p>
                  </a:txBody>
                  <a:tcPr marL="8193" marR="8193" marT="8193" marB="0" anchor="ctr"/>
                </a:tc>
                <a:tc>
                  <a:txBody>
                    <a:bodyPr/>
                    <a:lstStyle/>
                    <a:p>
                      <a:pPr algn="l" fontAlgn="t"/>
                      <a:r>
                        <a:rPr lang="en-US" sz="600" u="none" strike="noStrike">
                          <a:effectLst/>
                        </a:rPr>
                        <a:t>Transmission Power Delivery Projects-</a:t>
                      </a:r>
                      <a:br>
                        <a:rPr lang="en-US" sz="600" u="none" strike="noStrike">
                          <a:effectLst/>
                        </a:rPr>
                      </a:br>
                      <a:r>
                        <a:rPr lang="en-US" sz="600" u="none" strike="noStrike">
                          <a:effectLst/>
                        </a:rPr>
                        <a:t>Construction of the 400kV Medupi Borutho Transmission Line-Section B</a:t>
                      </a:r>
                      <a:endParaRPr lang="en-US" sz="900" b="0" i="0" u="none" strike="noStrike">
                        <a:solidFill>
                          <a:srgbClr val="000000"/>
                        </a:solidFill>
                        <a:effectLst/>
                        <a:latin typeface="Times New Roman"/>
                      </a:endParaRPr>
                    </a:p>
                  </a:txBody>
                  <a:tcPr marL="8193" marR="8193" marT="8193" marB="0"/>
                </a:tc>
                <a:tc gridSpan="2">
                  <a:txBody>
                    <a:bodyPr/>
                    <a:lstStyle/>
                    <a:p>
                      <a:pPr algn="l" fontAlgn="ctr"/>
                      <a:r>
                        <a:rPr lang="en-US" sz="600" u="none" strike="noStrike">
                          <a:effectLst/>
                        </a:rPr>
                        <a:t>Consolidated Power projects (Pty) Ltd</a:t>
                      </a:r>
                      <a:endParaRPr lang="en-US" sz="600" b="0" i="0" u="none" strike="noStrike">
                        <a:solidFill>
                          <a:srgbClr val="000000"/>
                        </a:solidFill>
                        <a:effectLst/>
                        <a:latin typeface="Arial"/>
                      </a:endParaRPr>
                    </a:p>
                  </a:txBody>
                  <a:tcPr marL="8193" marR="8193" marT="8193" marB="0" anchor="ctr"/>
                </a:tc>
                <a:tc hMerge="1">
                  <a:txBody>
                    <a:bodyPr/>
                    <a:lstStyle/>
                    <a:p>
                      <a:endParaRPr lang="en-ZA"/>
                    </a:p>
                  </a:txBody>
                  <a:tcPr/>
                </a:tc>
                <a:tc>
                  <a:txBody>
                    <a:bodyPr/>
                    <a:lstStyle/>
                    <a:p>
                      <a:pPr algn="l" fontAlgn="ctr"/>
                      <a:r>
                        <a:rPr lang="en-ZA" sz="600" u="none" strike="noStrike">
                          <a:effectLst/>
                        </a:rPr>
                        <a:t>Continuity of service</a:t>
                      </a:r>
                      <a:endParaRPr lang="en-ZA" sz="600" b="0" i="0" u="none" strike="noStrike">
                        <a:solidFill>
                          <a:srgbClr val="000000"/>
                        </a:solidFill>
                        <a:effectLst/>
                        <a:latin typeface="Arial"/>
                      </a:endParaRPr>
                    </a:p>
                  </a:txBody>
                  <a:tcPr marL="8193" marR="8193" marT="8193" marB="0" anchor="ctr"/>
                </a:tc>
                <a:tc>
                  <a:txBody>
                    <a:bodyPr/>
                    <a:lstStyle/>
                    <a:p>
                      <a:pPr algn="l" fontAlgn="ctr"/>
                      <a:r>
                        <a:rPr lang="en-ZA" sz="600" u="none" strike="noStrike">
                          <a:effectLst/>
                        </a:rPr>
                        <a:t>158,259,330.15</a:t>
                      </a:r>
                      <a:endParaRPr lang="en-ZA" sz="600" b="0" i="0" u="none" strike="noStrike">
                        <a:solidFill>
                          <a:srgbClr val="000000"/>
                        </a:solidFill>
                        <a:effectLst/>
                        <a:latin typeface="Arial"/>
                      </a:endParaRPr>
                    </a:p>
                  </a:txBody>
                  <a:tcPr marL="8193" marR="8193" marT="8193" marB="0" anchor="ctr"/>
                </a:tc>
                <a:tc>
                  <a:txBody>
                    <a:bodyPr/>
                    <a:lstStyle/>
                    <a:p>
                      <a:pPr algn="l" fontAlgn="ctr"/>
                      <a:r>
                        <a:rPr lang="en-ZA" sz="600" u="none" strike="noStrike">
                          <a:effectLst/>
                        </a:rPr>
                        <a:t>23,982,908.77</a:t>
                      </a:r>
                      <a:endParaRPr lang="en-ZA" sz="600" b="0" i="0" u="none" strike="noStrike">
                        <a:solidFill>
                          <a:srgbClr val="000000"/>
                        </a:solidFill>
                        <a:effectLst/>
                        <a:latin typeface="Arial"/>
                      </a:endParaRPr>
                    </a:p>
                  </a:txBody>
                  <a:tcPr marL="8193" marR="8193" marT="8193" marB="0" anchor="ctr"/>
                </a:tc>
                <a:tc>
                  <a:txBody>
                    <a:bodyPr/>
                    <a:lstStyle/>
                    <a:p>
                      <a:pPr algn="l" fontAlgn="ctr"/>
                      <a:r>
                        <a:rPr lang="en-ZA" sz="600" u="none" strike="noStrike">
                          <a:effectLst/>
                        </a:rPr>
                        <a:t>Conditional support</a:t>
                      </a:r>
                      <a:endParaRPr lang="en-ZA" sz="600" b="0" i="0" u="none" strike="noStrike">
                        <a:solidFill>
                          <a:srgbClr val="000000"/>
                        </a:solidFill>
                        <a:effectLst/>
                        <a:latin typeface="Arial"/>
                      </a:endParaRPr>
                    </a:p>
                  </a:txBody>
                  <a:tcPr marL="8193" marR="8193" marT="8193" marB="0" anchor="ctr"/>
                </a:tc>
                <a:extLst>
                  <a:ext uri="{0D108BD9-81ED-4DB2-BD59-A6C34878D82A}">
                    <a16:rowId xmlns:a16="http://schemas.microsoft.com/office/drawing/2014/main" xmlns="" val="10008"/>
                  </a:ext>
                </a:extLst>
              </a:tr>
              <a:tr h="636603">
                <a:tc>
                  <a:txBody>
                    <a:bodyPr/>
                    <a:lstStyle/>
                    <a:p>
                      <a:pPr algn="ctr" fontAlgn="t"/>
                      <a:r>
                        <a:rPr lang="en-ZA" sz="900" u="none" strike="noStrike">
                          <a:effectLst/>
                        </a:rPr>
                        <a:t>8</a:t>
                      </a:r>
                      <a:endParaRPr lang="en-ZA" sz="900" b="0" i="0" u="none" strike="noStrike">
                        <a:solidFill>
                          <a:srgbClr val="000000"/>
                        </a:solidFill>
                        <a:effectLst/>
                        <a:latin typeface="Times New Roman"/>
                      </a:endParaRPr>
                    </a:p>
                  </a:txBody>
                  <a:tcPr marL="8193" marR="8193" marT="8193" marB="0"/>
                </a:tc>
                <a:tc>
                  <a:txBody>
                    <a:bodyPr/>
                    <a:lstStyle/>
                    <a:p>
                      <a:pPr algn="ctr" fontAlgn="ctr"/>
                      <a:r>
                        <a:rPr lang="en-ZA" sz="600" u="none" strike="noStrike">
                          <a:effectLst/>
                        </a:rPr>
                        <a:t>29</a:t>
                      </a:r>
                      <a:endParaRPr lang="en-ZA" sz="600" b="0" i="0" u="none" strike="noStrike">
                        <a:solidFill>
                          <a:srgbClr val="000000"/>
                        </a:solidFill>
                        <a:effectLst/>
                        <a:latin typeface="Arial"/>
                      </a:endParaRPr>
                    </a:p>
                  </a:txBody>
                  <a:tcPr marL="8193" marR="8193" marT="8193" marB="0" anchor="ctr"/>
                </a:tc>
                <a:tc>
                  <a:txBody>
                    <a:bodyPr/>
                    <a:lstStyle/>
                    <a:p>
                      <a:pPr algn="l" fontAlgn="t"/>
                      <a:r>
                        <a:rPr lang="en-US" sz="600" u="none" strike="noStrike">
                          <a:effectLst/>
                        </a:rPr>
                        <a:t>Supply, Transportation, Erection and</a:t>
                      </a:r>
                      <a:br>
                        <a:rPr lang="en-US" sz="600" u="none" strike="noStrike">
                          <a:effectLst/>
                        </a:rPr>
                      </a:br>
                      <a:r>
                        <a:rPr lang="en-US" sz="600" u="none" strike="noStrike">
                          <a:effectLst/>
                        </a:rPr>
                        <a:t>Dismantling of Scaffolding and Insulation Material for Generation Power Stations Including Group Capital (Refurbishment Projects)</a:t>
                      </a:r>
                      <a:endParaRPr lang="en-US" sz="900" b="0" i="0" u="none" strike="noStrike">
                        <a:solidFill>
                          <a:srgbClr val="000000"/>
                        </a:solidFill>
                        <a:effectLst/>
                        <a:latin typeface="Times New Roman"/>
                      </a:endParaRPr>
                    </a:p>
                  </a:txBody>
                  <a:tcPr marL="8193" marR="8193" marT="8193" marB="0"/>
                </a:tc>
                <a:tc gridSpan="2">
                  <a:txBody>
                    <a:bodyPr/>
                    <a:lstStyle/>
                    <a:p>
                      <a:pPr algn="l" fontAlgn="t"/>
                      <a:r>
                        <a:rPr lang="en-US" sz="600" u="none" strike="noStrike">
                          <a:effectLst/>
                        </a:rPr>
                        <a:t>Southey Contacting (Pty) Ltd</a:t>
                      </a:r>
                      <a:br>
                        <a:rPr lang="en-US" sz="600" u="none" strike="noStrike">
                          <a:effectLst/>
                        </a:rPr>
                      </a:br>
                      <a:r>
                        <a:rPr lang="en-US" sz="600" u="none" strike="noStrike">
                          <a:effectLst/>
                        </a:rPr>
                        <a:t>Kafer Thermal Contracting Services (Pty) Ltd SGB-Cape</a:t>
                      </a:r>
                      <a:br>
                        <a:rPr lang="en-US" sz="600" u="none" strike="noStrike">
                          <a:effectLst/>
                        </a:rPr>
                      </a:br>
                      <a:r>
                        <a:rPr lang="en-US" sz="600" u="none" strike="noStrike">
                          <a:effectLst/>
                        </a:rPr>
                        <a:t>TMS Group Industrial Services (Pty) Ltd</a:t>
                      </a:r>
                      <a:endParaRPr lang="en-US" sz="900" b="0" i="0" u="none" strike="noStrike">
                        <a:solidFill>
                          <a:srgbClr val="000000"/>
                        </a:solidFill>
                        <a:effectLst/>
                        <a:latin typeface="Times New Roman"/>
                      </a:endParaRPr>
                    </a:p>
                  </a:txBody>
                  <a:tcPr marL="8193" marR="8193" marT="8193" marB="0"/>
                </a:tc>
                <a:tc hMerge="1">
                  <a:txBody>
                    <a:bodyPr/>
                    <a:lstStyle/>
                    <a:p>
                      <a:endParaRPr lang="en-ZA"/>
                    </a:p>
                  </a:txBody>
                  <a:tcPr/>
                </a:tc>
                <a:tc>
                  <a:txBody>
                    <a:bodyPr/>
                    <a:lstStyle/>
                    <a:p>
                      <a:pPr algn="l" fontAlgn="ctr"/>
                      <a:r>
                        <a:rPr lang="en-ZA" sz="600" u="none" strike="noStrike">
                          <a:effectLst/>
                        </a:rPr>
                        <a:t>Continuity of service</a:t>
                      </a:r>
                      <a:endParaRPr lang="en-ZA" sz="600" b="0" i="0" u="none" strike="noStrike">
                        <a:solidFill>
                          <a:srgbClr val="000000"/>
                        </a:solidFill>
                        <a:effectLst/>
                        <a:latin typeface="Arial"/>
                      </a:endParaRPr>
                    </a:p>
                  </a:txBody>
                  <a:tcPr marL="8193" marR="8193" marT="8193" marB="0" anchor="ctr"/>
                </a:tc>
                <a:tc>
                  <a:txBody>
                    <a:bodyPr/>
                    <a:lstStyle/>
                    <a:p>
                      <a:pPr algn="l" fontAlgn="ctr"/>
                      <a:r>
                        <a:rPr lang="en-ZA" sz="600" u="none" strike="noStrike">
                          <a:effectLst/>
                        </a:rPr>
                        <a:t>329,130,000.00</a:t>
                      </a:r>
                      <a:endParaRPr lang="en-ZA" sz="600" b="0" i="0" u="none" strike="noStrike">
                        <a:solidFill>
                          <a:srgbClr val="000000"/>
                        </a:solidFill>
                        <a:effectLst/>
                        <a:latin typeface="Arial"/>
                      </a:endParaRPr>
                    </a:p>
                  </a:txBody>
                  <a:tcPr marL="8193" marR="8193" marT="8193" marB="0" anchor="ctr"/>
                </a:tc>
                <a:tc>
                  <a:txBody>
                    <a:bodyPr/>
                    <a:lstStyle/>
                    <a:p>
                      <a:pPr algn="l" fontAlgn="ctr"/>
                      <a:r>
                        <a:rPr lang="en-ZA" sz="600" u="none" strike="noStrike">
                          <a:effectLst/>
                        </a:rPr>
                        <a:t>294,653,718.19</a:t>
                      </a:r>
                      <a:endParaRPr lang="en-ZA" sz="600" b="0" i="0" u="none" strike="noStrike">
                        <a:solidFill>
                          <a:srgbClr val="000000"/>
                        </a:solidFill>
                        <a:effectLst/>
                        <a:latin typeface="Arial"/>
                      </a:endParaRPr>
                    </a:p>
                  </a:txBody>
                  <a:tcPr marL="8193" marR="8193" marT="8193" marB="0" anchor="ctr"/>
                </a:tc>
                <a:tc>
                  <a:txBody>
                    <a:bodyPr/>
                    <a:lstStyle/>
                    <a:p>
                      <a:pPr algn="ctr" fontAlgn="ctr"/>
                      <a:r>
                        <a:rPr lang="en-ZA" sz="600" u="none" strike="noStrike">
                          <a:effectLst/>
                        </a:rPr>
                        <a:t>Noting</a:t>
                      </a:r>
                      <a:endParaRPr lang="en-ZA" sz="600" b="0" i="0" u="none" strike="noStrike">
                        <a:solidFill>
                          <a:srgbClr val="000000"/>
                        </a:solidFill>
                        <a:effectLst/>
                        <a:latin typeface="Arial"/>
                      </a:endParaRPr>
                    </a:p>
                  </a:txBody>
                  <a:tcPr marL="8193" marR="8193" marT="8193" marB="0" anchor="ctr"/>
                </a:tc>
                <a:extLst>
                  <a:ext uri="{0D108BD9-81ED-4DB2-BD59-A6C34878D82A}">
                    <a16:rowId xmlns:a16="http://schemas.microsoft.com/office/drawing/2014/main" xmlns="" val="10009"/>
                  </a:ext>
                </a:extLst>
              </a:tr>
              <a:tr h="254642">
                <a:tc>
                  <a:txBody>
                    <a:bodyPr/>
                    <a:lstStyle/>
                    <a:p>
                      <a:pPr algn="ctr" fontAlgn="t"/>
                      <a:r>
                        <a:rPr lang="en-ZA" sz="900" u="none" strike="noStrike">
                          <a:effectLst/>
                        </a:rPr>
                        <a:t>9</a:t>
                      </a:r>
                      <a:endParaRPr lang="en-ZA" sz="900" b="0" i="0" u="none" strike="noStrike">
                        <a:solidFill>
                          <a:srgbClr val="000000"/>
                        </a:solidFill>
                        <a:effectLst/>
                        <a:latin typeface="Times New Roman"/>
                      </a:endParaRPr>
                    </a:p>
                  </a:txBody>
                  <a:tcPr marL="8193" marR="8193" marT="8193" marB="0"/>
                </a:tc>
                <a:tc>
                  <a:txBody>
                    <a:bodyPr/>
                    <a:lstStyle/>
                    <a:p>
                      <a:pPr algn="ctr" fontAlgn="t"/>
                      <a:r>
                        <a:rPr lang="en-ZA" sz="600" u="none" strike="noStrike">
                          <a:effectLst/>
                        </a:rPr>
                        <a:t>30</a:t>
                      </a:r>
                      <a:endParaRPr lang="en-ZA" sz="600" b="0" i="0" u="none" strike="noStrike">
                        <a:solidFill>
                          <a:srgbClr val="000000"/>
                        </a:solidFill>
                        <a:effectLst/>
                        <a:latin typeface="Arial"/>
                      </a:endParaRPr>
                    </a:p>
                  </a:txBody>
                  <a:tcPr marL="8193" marR="8193" marT="8193" marB="0"/>
                </a:tc>
                <a:tc>
                  <a:txBody>
                    <a:bodyPr/>
                    <a:lstStyle/>
                    <a:p>
                      <a:pPr algn="l" fontAlgn="t"/>
                      <a:r>
                        <a:rPr lang="en-ZA" sz="600" u="none" strike="noStrike">
                          <a:effectLst/>
                        </a:rPr>
                        <a:t>Occupational Health Professional</a:t>
                      </a:r>
                      <a:br>
                        <a:rPr lang="en-ZA" sz="600" u="none" strike="noStrike">
                          <a:effectLst/>
                        </a:rPr>
                      </a:br>
                      <a:r>
                        <a:rPr lang="en-ZA" sz="600" u="none" strike="noStrike">
                          <a:effectLst/>
                        </a:rPr>
                        <a:t>Services</a:t>
                      </a:r>
                      <a:endParaRPr lang="en-ZA" sz="600" b="0" i="0" u="none" strike="noStrike">
                        <a:solidFill>
                          <a:srgbClr val="000000"/>
                        </a:solidFill>
                        <a:effectLst/>
                        <a:latin typeface="Arial"/>
                      </a:endParaRPr>
                    </a:p>
                  </a:txBody>
                  <a:tcPr marL="8193" marR="8193" marT="8193" marB="0"/>
                </a:tc>
                <a:tc gridSpan="2">
                  <a:txBody>
                    <a:bodyPr/>
                    <a:lstStyle/>
                    <a:p>
                      <a:pPr algn="l" fontAlgn="t"/>
                      <a:r>
                        <a:rPr lang="en-US" sz="600" u="none" strike="noStrike">
                          <a:effectLst/>
                        </a:rPr>
                        <a:t>Tlakula Occupational Health Services (Pty) Ltd</a:t>
                      </a:r>
                      <a:endParaRPr lang="en-US" sz="600" b="0" i="0" u="none" strike="noStrike">
                        <a:solidFill>
                          <a:srgbClr val="000000"/>
                        </a:solidFill>
                        <a:effectLst/>
                        <a:latin typeface="Arial"/>
                      </a:endParaRPr>
                    </a:p>
                  </a:txBody>
                  <a:tcPr marL="8193" marR="8193" marT="8193" marB="0"/>
                </a:tc>
                <a:tc hMerge="1">
                  <a:txBody>
                    <a:bodyPr/>
                    <a:lstStyle/>
                    <a:p>
                      <a:endParaRPr lang="en-ZA"/>
                    </a:p>
                  </a:txBody>
                  <a:tcPr/>
                </a:tc>
                <a:tc>
                  <a:txBody>
                    <a:bodyPr/>
                    <a:lstStyle/>
                    <a:p>
                      <a:pPr algn="l" fontAlgn="t"/>
                      <a:r>
                        <a:rPr lang="en-ZA" sz="600" u="none" strike="noStrike">
                          <a:effectLst/>
                        </a:rPr>
                        <a:t>Continuity of service</a:t>
                      </a:r>
                      <a:endParaRPr lang="en-ZA" sz="600" b="0" i="0" u="none" strike="noStrike">
                        <a:solidFill>
                          <a:srgbClr val="000000"/>
                        </a:solidFill>
                        <a:effectLst/>
                        <a:latin typeface="Arial"/>
                      </a:endParaRPr>
                    </a:p>
                  </a:txBody>
                  <a:tcPr marL="8193" marR="8193" marT="8193" marB="0"/>
                </a:tc>
                <a:tc>
                  <a:txBody>
                    <a:bodyPr/>
                    <a:lstStyle/>
                    <a:p>
                      <a:pPr algn="l" fontAlgn="t"/>
                      <a:r>
                        <a:rPr lang="en-ZA" sz="600" u="none" strike="noStrike">
                          <a:effectLst/>
                        </a:rPr>
                        <a:t>3,000,000.00</a:t>
                      </a:r>
                      <a:endParaRPr lang="en-ZA" sz="600" b="0" i="0" u="none" strike="noStrike">
                        <a:solidFill>
                          <a:srgbClr val="000000"/>
                        </a:solidFill>
                        <a:effectLst/>
                        <a:latin typeface="Arial"/>
                      </a:endParaRPr>
                    </a:p>
                  </a:txBody>
                  <a:tcPr marL="8193" marR="8193" marT="8193" marB="0"/>
                </a:tc>
                <a:tc>
                  <a:txBody>
                    <a:bodyPr/>
                    <a:lstStyle/>
                    <a:p>
                      <a:pPr algn="l" fontAlgn="t"/>
                      <a:r>
                        <a:rPr lang="en-ZA" sz="600" u="none" strike="noStrike">
                          <a:effectLst/>
                        </a:rPr>
                        <a:t>1,811,480.05</a:t>
                      </a:r>
                      <a:endParaRPr lang="en-ZA" sz="600" b="0" i="0" u="none" strike="noStrike">
                        <a:solidFill>
                          <a:srgbClr val="000000"/>
                        </a:solidFill>
                        <a:effectLst/>
                        <a:latin typeface="Arial"/>
                      </a:endParaRPr>
                    </a:p>
                  </a:txBody>
                  <a:tcPr marL="8193" marR="8193" marT="8193" marB="0"/>
                </a:tc>
                <a:tc>
                  <a:txBody>
                    <a:bodyPr/>
                    <a:lstStyle/>
                    <a:p>
                      <a:pPr algn="l" fontAlgn="t"/>
                      <a:r>
                        <a:rPr lang="en-ZA" sz="600" u="none" strike="noStrike">
                          <a:effectLst/>
                        </a:rPr>
                        <a:t>Not supported</a:t>
                      </a:r>
                      <a:endParaRPr lang="en-ZA" sz="600" b="0" i="0" u="none" strike="noStrike">
                        <a:solidFill>
                          <a:srgbClr val="000000"/>
                        </a:solidFill>
                        <a:effectLst/>
                        <a:latin typeface="Arial"/>
                      </a:endParaRPr>
                    </a:p>
                  </a:txBody>
                  <a:tcPr marL="8193" marR="8193" marT="8193" marB="0"/>
                </a:tc>
                <a:extLst>
                  <a:ext uri="{0D108BD9-81ED-4DB2-BD59-A6C34878D82A}">
                    <a16:rowId xmlns:a16="http://schemas.microsoft.com/office/drawing/2014/main" xmlns="" val="10010"/>
                  </a:ext>
                </a:extLst>
              </a:tr>
              <a:tr h="827584">
                <a:tc>
                  <a:txBody>
                    <a:bodyPr/>
                    <a:lstStyle/>
                    <a:p>
                      <a:pPr algn="ctr" fontAlgn="t"/>
                      <a:r>
                        <a:rPr lang="en-ZA" sz="900" u="none" strike="noStrike">
                          <a:effectLst/>
                        </a:rPr>
                        <a:t>10</a:t>
                      </a:r>
                      <a:endParaRPr lang="en-ZA" sz="900" b="0" i="0" u="none" strike="noStrike">
                        <a:solidFill>
                          <a:srgbClr val="000000"/>
                        </a:solidFill>
                        <a:effectLst/>
                        <a:latin typeface="Times New Roman"/>
                      </a:endParaRPr>
                    </a:p>
                  </a:txBody>
                  <a:tcPr marL="8193" marR="8193" marT="8193" marB="0"/>
                </a:tc>
                <a:tc>
                  <a:txBody>
                    <a:bodyPr/>
                    <a:lstStyle/>
                    <a:p>
                      <a:pPr algn="ctr" fontAlgn="ctr"/>
                      <a:r>
                        <a:rPr lang="en-ZA" sz="600" u="none" strike="noStrike">
                          <a:effectLst/>
                        </a:rPr>
                        <a:t>31</a:t>
                      </a:r>
                      <a:endParaRPr lang="en-ZA" sz="600" b="0" i="0" u="none" strike="noStrike">
                        <a:solidFill>
                          <a:srgbClr val="000000"/>
                        </a:solidFill>
                        <a:effectLst/>
                        <a:latin typeface="Arial"/>
                      </a:endParaRPr>
                    </a:p>
                  </a:txBody>
                  <a:tcPr marL="8193" marR="8193" marT="8193" marB="0" anchor="ctr"/>
                </a:tc>
                <a:tc>
                  <a:txBody>
                    <a:bodyPr/>
                    <a:lstStyle/>
                    <a:p>
                      <a:pPr algn="l" fontAlgn="t"/>
                      <a:r>
                        <a:rPr lang="en-US" sz="600" u="none" strike="noStrike">
                          <a:effectLst/>
                        </a:rPr>
                        <a:t>Provision of Physical Guarding Services</a:t>
                      </a:r>
                      <a:br>
                        <a:rPr lang="en-US" sz="600" u="none" strike="noStrike">
                          <a:effectLst/>
                        </a:rPr>
                      </a:br>
                      <a:r>
                        <a:rPr lang="en-US" sz="600" u="none" strike="noStrike">
                          <a:effectLst/>
                        </a:rPr>
                        <a:t>at Permanent Sites, Adhoc Security Services, Crime Prevention Patrols and Security Escorting Services at Identified Sites within Eskom Divisions and National Key Points</a:t>
                      </a:r>
                      <a:endParaRPr lang="en-US" sz="600" b="0" i="0" u="none" strike="noStrike">
                        <a:solidFill>
                          <a:srgbClr val="000000"/>
                        </a:solidFill>
                        <a:effectLst/>
                        <a:latin typeface="Arial"/>
                      </a:endParaRPr>
                    </a:p>
                  </a:txBody>
                  <a:tcPr marL="8193" marR="8193" marT="8193" marB="0"/>
                </a:tc>
                <a:tc gridSpan="2">
                  <a:txBody>
                    <a:bodyPr/>
                    <a:lstStyle/>
                    <a:p>
                      <a:pPr algn="l" fontAlgn="t"/>
                      <a:r>
                        <a:rPr lang="en-ZA" sz="600" u="none" strike="noStrike">
                          <a:effectLst/>
                        </a:rPr>
                        <a:t>Metro Security Golden Security Quick Save Security Venus Security Reliable Security</a:t>
                      </a:r>
                      <a:br>
                        <a:rPr lang="en-ZA" sz="600" u="none" strike="noStrike">
                          <a:effectLst/>
                        </a:rPr>
                      </a:br>
                      <a:r>
                        <a:rPr lang="en-ZA" sz="600" u="none" strike="noStrike">
                          <a:effectLst/>
                        </a:rPr>
                        <a:t>Bhakani Abantu Security Full Serve</a:t>
                      </a:r>
                      <a:br>
                        <a:rPr lang="en-ZA" sz="600" u="none" strike="noStrike">
                          <a:effectLst/>
                        </a:rPr>
                      </a:br>
                      <a:r>
                        <a:rPr lang="en-ZA" sz="600" u="none" strike="noStrike">
                          <a:effectLst/>
                        </a:rPr>
                        <a:t>Ligit Security Solutions</a:t>
                      </a:r>
                      <a:br>
                        <a:rPr lang="en-ZA" sz="600" u="none" strike="noStrike">
                          <a:effectLst/>
                        </a:rPr>
                      </a:br>
                      <a:r>
                        <a:rPr lang="en-ZA" sz="600" u="none" strike="noStrike">
                          <a:effectLst/>
                        </a:rPr>
                        <a:t>Maximum Security/ Sihlomile Moas Investments</a:t>
                      </a:r>
                      <a:endParaRPr lang="en-ZA" sz="900" b="0" i="0" u="none" strike="noStrike">
                        <a:solidFill>
                          <a:srgbClr val="000000"/>
                        </a:solidFill>
                        <a:effectLst/>
                        <a:latin typeface="Times New Roman"/>
                      </a:endParaRPr>
                    </a:p>
                  </a:txBody>
                  <a:tcPr marL="8193" marR="8193" marT="8193" marB="0"/>
                </a:tc>
                <a:tc hMerge="1">
                  <a:txBody>
                    <a:bodyPr/>
                    <a:lstStyle/>
                    <a:p>
                      <a:endParaRPr lang="en-ZA"/>
                    </a:p>
                  </a:txBody>
                  <a:tcPr/>
                </a:tc>
                <a:tc>
                  <a:txBody>
                    <a:bodyPr/>
                    <a:lstStyle/>
                    <a:p>
                      <a:pPr algn="l" fontAlgn="ctr"/>
                      <a:r>
                        <a:rPr lang="en-ZA" sz="600" u="none" strike="noStrike">
                          <a:effectLst/>
                        </a:rPr>
                        <a:t>Finalise the bidding process</a:t>
                      </a:r>
                      <a:endParaRPr lang="en-ZA" sz="600" b="0" i="0" u="none" strike="noStrike">
                        <a:solidFill>
                          <a:srgbClr val="000000"/>
                        </a:solidFill>
                        <a:effectLst/>
                        <a:latin typeface="Arial"/>
                      </a:endParaRPr>
                    </a:p>
                  </a:txBody>
                  <a:tcPr marL="8193" marR="8193" marT="8193" marB="0" anchor="ctr"/>
                </a:tc>
                <a:tc>
                  <a:txBody>
                    <a:bodyPr/>
                    <a:lstStyle/>
                    <a:p>
                      <a:pPr algn="l" fontAlgn="ctr"/>
                      <a:r>
                        <a:rPr lang="en-ZA" sz="600" u="none" strike="noStrike">
                          <a:effectLst/>
                        </a:rPr>
                        <a:t>129,515,705.93</a:t>
                      </a:r>
                      <a:endParaRPr lang="en-ZA" sz="600" b="0" i="0" u="none" strike="noStrike">
                        <a:solidFill>
                          <a:srgbClr val="000000"/>
                        </a:solidFill>
                        <a:effectLst/>
                        <a:latin typeface="Arial"/>
                      </a:endParaRPr>
                    </a:p>
                  </a:txBody>
                  <a:tcPr marL="8193" marR="8193" marT="8193" marB="0" anchor="ctr"/>
                </a:tc>
                <a:tc>
                  <a:txBody>
                    <a:bodyPr/>
                    <a:lstStyle/>
                    <a:p>
                      <a:pPr algn="l" fontAlgn="ctr"/>
                      <a:r>
                        <a:rPr lang="en-ZA" sz="600" u="none" strike="noStrike">
                          <a:effectLst/>
                        </a:rPr>
                        <a:t>11,359,151.68</a:t>
                      </a:r>
                      <a:endParaRPr lang="en-ZA" sz="600" b="0" i="0" u="none" strike="noStrike">
                        <a:solidFill>
                          <a:srgbClr val="000000"/>
                        </a:solidFill>
                        <a:effectLst/>
                        <a:latin typeface="Arial"/>
                      </a:endParaRPr>
                    </a:p>
                  </a:txBody>
                  <a:tcPr marL="8193" marR="8193" marT="8193" marB="0" anchor="ctr"/>
                </a:tc>
                <a:tc>
                  <a:txBody>
                    <a:bodyPr/>
                    <a:lstStyle/>
                    <a:p>
                      <a:pPr algn="l" fontAlgn="ctr"/>
                      <a:r>
                        <a:rPr lang="en-ZA" sz="600" u="none" strike="noStrike">
                          <a:effectLst/>
                        </a:rPr>
                        <a:t>Conditional support</a:t>
                      </a:r>
                      <a:endParaRPr lang="en-ZA" sz="600" b="0" i="0" u="none" strike="noStrike">
                        <a:solidFill>
                          <a:srgbClr val="000000"/>
                        </a:solidFill>
                        <a:effectLst/>
                        <a:latin typeface="Arial"/>
                      </a:endParaRPr>
                    </a:p>
                  </a:txBody>
                  <a:tcPr marL="8193" marR="8193" marT="8193" marB="0" anchor="ctr"/>
                </a:tc>
                <a:extLst>
                  <a:ext uri="{0D108BD9-81ED-4DB2-BD59-A6C34878D82A}">
                    <a16:rowId xmlns:a16="http://schemas.microsoft.com/office/drawing/2014/main" xmlns="" val="10011"/>
                  </a:ext>
                </a:extLst>
              </a:tr>
              <a:tr h="190981">
                <a:tc>
                  <a:txBody>
                    <a:bodyPr/>
                    <a:lstStyle/>
                    <a:p>
                      <a:pPr algn="ctr" fontAlgn="t"/>
                      <a:r>
                        <a:rPr lang="en-ZA" sz="900" u="none" strike="noStrike">
                          <a:effectLst/>
                        </a:rPr>
                        <a:t>11</a:t>
                      </a:r>
                      <a:endParaRPr lang="en-ZA" sz="900" b="0" i="0" u="none" strike="noStrike">
                        <a:solidFill>
                          <a:srgbClr val="000000"/>
                        </a:solidFill>
                        <a:effectLst/>
                        <a:latin typeface="Times New Roman"/>
                      </a:endParaRPr>
                    </a:p>
                  </a:txBody>
                  <a:tcPr marL="8193" marR="8193" marT="8193" marB="0"/>
                </a:tc>
                <a:tc>
                  <a:txBody>
                    <a:bodyPr/>
                    <a:lstStyle/>
                    <a:p>
                      <a:pPr algn="ctr" fontAlgn="t"/>
                      <a:r>
                        <a:rPr lang="en-ZA" sz="600" u="none" strike="noStrike">
                          <a:effectLst/>
                        </a:rPr>
                        <a:t>32</a:t>
                      </a:r>
                      <a:endParaRPr lang="en-ZA" sz="600" b="0" i="0" u="none" strike="noStrike">
                        <a:solidFill>
                          <a:srgbClr val="000000"/>
                        </a:solidFill>
                        <a:effectLst/>
                        <a:latin typeface="Arial"/>
                      </a:endParaRPr>
                    </a:p>
                  </a:txBody>
                  <a:tcPr marL="8193" marR="8193" marT="8193" marB="0"/>
                </a:tc>
                <a:tc>
                  <a:txBody>
                    <a:bodyPr/>
                    <a:lstStyle/>
                    <a:p>
                      <a:pPr algn="l" fontAlgn="t"/>
                      <a:r>
                        <a:rPr lang="en-ZA" sz="600" u="none" strike="noStrike">
                          <a:effectLst/>
                        </a:rPr>
                        <a:t>IT Services during disengangement</a:t>
                      </a:r>
                      <a:endParaRPr lang="en-ZA" sz="600" b="0" i="0" u="none" strike="noStrike">
                        <a:solidFill>
                          <a:srgbClr val="000000"/>
                        </a:solidFill>
                        <a:effectLst/>
                        <a:latin typeface="Arial"/>
                      </a:endParaRPr>
                    </a:p>
                  </a:txBody>
                  <a:tcPr marL="8193" marR="8193" marT="8193" marB="0"/>
                </a:tc>
                <a:tc gridSpan="2">
                  <a:txBody>
                    <a:bodyPr/>
                    <a:lstStyle/>
                    <a:p>
                      <a:pPr algn="l" fontAlgn="t"/>
                      <a:r>
                        <a:rPr lang="en-ZA" sz="600" u="none" strike="noStrike">
                          <a:effectLst/>
                        </a:rPr>
                        <a:t>T-Systems SA (Pty) Ltd</a:t>
                      </a:r>
                      <a:endParaRPr lang="en-ZA" sz="600" b="0" i="0" u="none" strike="noStrike">
                        <a:solidFill>
                          <a:srgbClr val="000000"/>
                        </a:solidFill>
                        <a:effectLst/>
                        <a:latin typeface="Arial"/>
                      </a:endParaRPr>
                    </a:p>
                  </a:txBody>
                  <a:tcPr marL="8193" marR="8193" marT="8193" marB="0"/>
                </a:tc>
                <a:tc hMerge="1">
                  <a:txBody>
                    <a:bodyPr/>
                    <a:lstStyle/>
                    <a:p>
                      <a:endParaRPr lang="en-ZA"/>
                    </a:p>
                  </a:txBody>
                  <a:tcPr/>
                </a:tc>
                <a:tc>
                  <a:txBody>
                    <a:bodyPr/>
                    <a:lstStyle/>
                    <a:p>
                      <a:pPr algn="l" fontAlgn="t"/>
                      <a:r>
                        <a:rPr lang="en-ZA" sz="600" u="none" strike="noStrike">
                          <a:effectLst/>
                        </a:rPr>
                        <a:t>Continuity of service</a:t>
                      </a:r>
                      <a:endParaRPr lang="en-ZA" sz="600" b="0" i="0" u="none" strike="noStrike">
                        <a:solidFill>
                          <a:srgbClr val="000000"/>
                        </a:solidFill>
                        <a:effectLst/>
                        <a:latin typeface="Arial"/>
                      </a:endParaRPr>
                    </a:p>
                  </a:txBody>
                  <a:tcPr marL="8193" marR="8193" marT="8193" marB="0"/>
                </a:tc>
                <a:tc>
                  <a:txBody>
                    <a:bodyPr/>
                    <a:lstStyle/>
                    <a:p>
                      <a:pPr algn="l" fontAlgn="t"/>
                      <a:r>
                        <a:rPr lang="en-ZA" sz="600" u="none" strike="noStrike">
                          <a:effectLst/>
                        </a:rPr>
                        <a:t>2,936,231,859.00</a:t>
                      </a:r>
                      <a:endParaRPr lang="en-ZA" sz="600" b="0" i="0" u="none" strike="noStrike">
                        <a:solidFill>
                          <a:srgbClr val="000000"/>
                        </a:solidFill>
                        <a:effectLst/>
                        <a:latin typeface="Arial"/>
                      </a:endParaRPr>
                    </a:p>
                  </a:txBody>
                  <a:tcPr marL="8193" marR="8193" marT="8193" marB="0"/>
                </a:tc>
                <a:tc>
                  <a:txBody>
                    <a:bodyPr/>
                    <a:lstStyle/>
                    <a:p>
                      <a:pPr algn="l" fontAlgn="t"/>
                      <a:r>
                        <a:rPr lang="en-ZA" sz="600" u="none" strike="noStrike">
                          <a:effectLst/>
                        </a:rPr>
                        <a:t>135,000,000.00</a:t>
                      </a:r>
                      <a:endParaRPr lang="en-ZA" sz="600" b="0" i="0" u="none" strike="noStrike">
                        <a:solidFill>
                          <a:srgbClr val="000000"/>
                        </a:solidFill>
                        <a:effectLst/>
                        <a:latin typeface="Arial"/>
                      </a:endParaRPr>
                    </a:p>
                  </a:txBody>
                  <a:tcPr marL="8193" marR="8193" marT="8193" marB="0"/>
                </a:tc>
                <a:tc>
                  <a:txBody>
                    <a:bodyPr/>
                    <a:lstStyle/>
                    <a:p>
                      <a:pPr algn="l" fontAlgn="t"/>
                      <a:r>
                        <a:rPr lang="en-ZA" sz="600" u="none" strike="noStrike" dirty="0">
                          <a:effectLst/>
                        </a:rPr>
                        <a:t>Conditional support</a:t>
                      </a:r>
                      <a:endParaRPr lang="en-ZA" sz="600" b="0" i="0" u="none" strike="noStrike" dirty="0">
                        <a:solidFill>
                          <a:srgbClr val="000000"/>
                        </a:solidFill>
                        <a:effectLst/>
                        <a:latin typeface="Arial"/>
                      </a:endParaRPr>
                    </a:p>
                  </a:txBody>
                  <a:tcPr marL="8193" marR="8193" marT="8193" marB="0"/>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2214795324"/>
      </p:ext>
    </p:extLst>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C8C63A-B281-4D86-B23B-D8F924F23EF1}" type="slidenum">
              <a:rPr lang="en-ZA" smtClean="0"/>
              <a:pPr>
                <a:defRPr/>
              </a:pPr>
              <a:t>59</a:t>
            </a:fld>
            <a:endParaRPr lang="en-ZA" dirty="0"/>
          </a:p>
        </p:txBody>
      </p:sp>
      <p:sp>
        <p:nvSpPr>
          <p:cNvPr id="2" name="Rectangle 1"/>
          <p:cNvSpPr/>
          <p:nvPr/>
        </p:nvSpPr>
        <p:spPr>
          <a:xfrm>
            <a:off x="190840" y="260648"/>
            <a:ext cx="7045456" cy="720197"/>
          </a:xfrm>
          <a:prstGeom prst="rect">
            <a:avLst/>
          </a:prstGeom>
        </p:spPr>
        <p:txBody>
          <a:bodyPr wrap="square">
            <a:spAutoFit/>
          </a:bodyPr>
          <a:lstStyle/>
          <a:p>
            <a:pPr>
              <a:lnSpc>
                <a:spcPct val="85000"/>
              </a:lnSpc>
            </a:pPr>
            <a:r>
              <a:rPr lang="en-US" sz="2400" b="1" dirty="0" smtClean="0">
                <a:solidFill>
                  <a:schemeClr val="bg1"/>
                </a:solidFill>
                <a:latin typeface="+mj-lt"/>
                <a:ea typeface="+mj-ea"/>
                <a:cs typeface="+mj-cs"/>
              </a:rPr>
              <a:t>Quarter 1 - Deviations submitted to National Treasury</a:t>
            </a:r>
            <a:endParaRPr lang="en-ZA" sz="2400" b="1" dirty="0">
              <a:solidFill>
                <a:schemeClr val="bg1"/>
              </a:solidFill>
              <a:latin typeface="+mj-lt"/>
              <a:ea typeface="+mj-ea"/>
              <a:cs typeface="+mj-cs"/>
            </a:endParaRPr>
          </a:p>
        </p:txBody>
      </p:sp>
      <p:sp>
        <p:nvSpPr>
          <p:cNvPr id="5" name="Rectangle 4"/>
          <p:cNvSpPr/>
          <p:nvPr>
            <p:custDataLst>
              <p:tags r:id="rId1"/>
            </p:custDataLst>
          </p:nvPr>
        </p:nvSpPr>
        <p:spPr>
          <a:xfrm>
            <a:off x="141317" y="1052736"/>
            <a:ext cx="8812014" cy="5688632"/>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xmlns="" val="1379642282"/>
              </p:ext>
            </p:extLst>
          </p:nvPr>
        </p:nvGraphicFramePr>
        <p:xfrm>
          <a:off x="190841" y="1268759"/>
          <a:ext cx="8701640" cy="4752528"/>
        </p:xfrm>
        <a:graphic>
          <a:graphicData uri="http://schemas.openxmlformats.org/drawingml/2006/table">
            <a:tbl>
              <a:tblPr>
                <a:tableStyleId>{5C22544A-7EE6-4342-B048-85BDC9FD1C3A}</a:tableStyleId>
              </a:tblPr>
              <a:tblGrid>
                <a:gridCol w="434056">
                  <a:extLst>
                    <a:ext uri="{9D8B030D-6E8A-4147-A177-3AD203B41FA5}">
                      <a16:colId xmlns:a16="http://schemas.microsoft.com/office/drawing/2014/main" xmlns="" val="20000"/>
                    </a:ext>
                  </a:extLst>
                </a:gridCol>
                <a:gridCol w="422324">
                  <a:extLst>
                    <a:ext uri="{9D8B030D-6E8A-4147-A177-3AD203B41FA5}">
                      <a16:colId xmlns:a16="http://schemas.microsoft.com/office/drawing/2014/main" xmlns="" val="20001"/>
                    </a:ext>
                  </a:extLst>
                </a:gridCol>
                <a:gridCol w="2349179">
                  <a:extLst>
                    <a:ext uri="{9D8B030D-6E8A-4147-A177-3AD203B41FA5}">
                      <a16:colId xmlns:a16="http://schemas.microsoft.com/office/drawing/2014/main" xmlns="" val="20002"/>
                    </a:ext>
                  </a:extLst>
                </a:gridCol>
                <a:gridCol w="1398949">
                  <a:extLst>
                    <a:ext uri="{9D8B030D-6E8A-4147-A177-3AD203B41FA5}">
                      <a16:colId xmlns:a16="http://schemas.microsoft.com/office/drawing/2014/main" xmlns="" val="20003"/>
                    </a:ext>
                  </a:extLst>
                </a:gridCol>
                <a:gridCol w="1044079">
                  <a:extLst>
                    <a:ext uri="{9D8B030D-6E8A-4147-A177-3AD203B41FA5}">
                      <a16:colId xmlns:a16="http://schemas.microsoft.com/office/drawing/2014/main" xmlns="" val="20004"/>
                    </a:ext>
                  </a:extLst>
                </a:gridCol>
                <a:gridCol w="809456">
                  <a:extLst>
                    <a:ext uri="{9D8B030D-6E8A-4147-A177-3AD203B41FA5}">
                      <a16:colId xmlns:a16="http://schemas.microsoft.com/office/drawing/2014/main" xmlns="" val="20005"/>
                    </a:ext>
                  </a:extLst>
                </a:gridCol>
                <a:gridCol w="1152593">
                  <a:extLst>
                    <a:ext uri="{9D8B030D-6E8A-4147-A177-3AD203B41FA5}">
                      <a16:colId xmlns:a16="http://schemas.microsoft.com/office/drawing/2014/main" xmlns="" val="20006"/>
                    </a:ext>
                  </a:extLst>
                </a:gridCol>
                <a:gridCol w="1091004">
                  <a:extLst>
                    <a:ext uri="{9D8B030D-6E8A-4147-A177-3AD203B41FA5}">
                      <a16:colId xmlns:a16="http://schemas.microsoft.com/office/drawing/2014/main" xmlns="" val="20007"/>
                    </a:ext>
                  </a:extLst>
                </a:gridCol>
              </a:tblGrid>
              <a:tr h="230594">
                <a:tc gridSpan="8">
                  <a:txBody>
                    <a:bodyPr/>
                    <a:lstStyle/>
                    <a:p>
                      <a:pPr algn="ctr" fontAlgn="b"/>
                      <a:r>
                        <a:rPr lang="en-ZA" sz="1000" u="none" strike="noStrike">
                          <a:effectLst/>
                        </a:rPr>
                        <a:t>QUARTER 1 (APRIL -JUNE 2019) REPORT - DEVIATIONS</a:t>
                      </a:r>
                      <a:endParaRPr lang="en-ZA" sz="1000" b="1" i="0" u="none" strike="noStrike">
                        <a:solidFill>
                          <a:srgbClr val="000000"/>
                        </a:solidFill>
                        <a:effectLst/>
                        <a:latin typeface="Arial"/>
                      </a:endParaRPr>
                    </a:p>
                  </a:txBody>
                  <a:tcPr marL="8481" marR="8481" marT="8481"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6689">
                <a:tc>
                  <a:txBody>
                    <a:bodyPr/>
                    <a:lstStyle/>
                    <a:p>
                      <a:pPr algn="ctr" fontAlgn="ctr"/>
                      <a:r>
                        <a:rPr lang="en-ZA" sz="700" u="none" strike="noStrike">
                          <a:effectLst/>
                        </a:rPr>
                        <a:t>Eskom No.</a:t>
                      </a:r>
                      <a:endParaRPr lang="en-ZA" sz="700" b="1" i="0" u="none" strike="noStrike">
                        <a:solidFill>
                          <a:srgbClr val="000000"/>
                        </a:solidFill>
                        <a:effectLst/>
                        <a:latin typeface="Arial"/>
                      </a:endParaRPr>
                    </a:p>
                  </a:txBody>
                  <a:tcPr marL="8481" marR="8481" marT="8481" marB="0" anchor="ctr"/>
                </a:tc>
                <a:tc>
                  <a:txBody>
                    <a:bodyPr/>
                    <a:lstStyle/>
                    <a:p>
                      <a:pPr algn="ctr" fontAlgn="ctr"/>
                      <a:r>
                        <a:rPr lang="en-ZA" sz="700" u="none" strike="noStrike">
                          <a:effectLst/>
                        </a:rPr>
                        <a:t>NT No.</a:t>
                      </a:r>
                      <a:endParaRPr lang="en-ZA" sz="700" b="1" i="0" u="none" strike="noStrike">
                        <a:solidFill>
                          <a:srgbClr val="000000"/>
                        </a:solidFill>
                        <a:effectLst/>
                        <a:latin typeface="Arial"/>
                      </a:endParaRPr>
                    </a:p>
                  </a:txBody>
                  <a:tcPr marL="8481" marR="8481" marT="8481" marB="0" anchor="ctr"/>
                </a:tc>
                <a:tc>
                  <a:txBody>
                    <a:bodyPr/>
                    <a:lstStyle/>
                    <a:p>
                      <a:pPr algn="ctr" fontAlgn="ctr"/>
                      <a:r>
                        <a:rPr lang="en-ZA" sz="700" u="none" strike="noStrike">
                          <a:effectLst/>
                        </a:rPr>
                        <a:t>Project Description</a:t>
                      </a:r>
                      <a:endParaRPr lang="en-ZA" sz="700" b="1" i="0" u="none" strike="noStrike">
                        <a:solidFill>
                          <a:srgbClr val="000000"/>
                        </a:solidFill>
                        <a:effectLst/>
                        <a:latin typeface="Arial"/>
                      </a:endParaRPr>
                    </a:p>
                  </a:txBody>
                  <a:tcPr marL="8481" marR="8481" marT="8481" marB="0" anchor="ctr"/>
                </a:tc>
                <a:tc>
                  <a:txBody>
                    <a:bodyPr/>
                    <a:lstStyle/>
                    <a:p>
                      <a:pPr algn="ctr" fontAlgn="ctr"/>
                      <a:r>
                        <a:rPr lang="en-ZA" sz="700" u="none" strike="noStrike">
                          <a:effectLst/>
                        </a:rPr>
                        <a:t>Supplier</a:t>
                      </a:r>
                      <a:endParaRPr lang="en-ZA" sz="700" b="1" i="0" u="none" strike="noStrike">
                        <a:solidFill>
                          <a:srgbClr val="000000"/>
                        </a:solidFill>
                        <a:effectLst/>
                        <a:latin typeface="Arial"/>
                      </a:endParaRPr>
                    </a:p>
                  </a:txBody>
                  <a:tcPr marL="8481" marR="8481" marT="8481" marB="0" anchor="ctr"/>
                </a:tc>
                <a:tc>
                  <a:txBody>
                    <a:bodyPr/>
                    <a:lstStyle/>
                    <a:p>
                      <a:pPr algn="ctr" fontAlgn="ctr"/>
                      <a:r>
                        <a:rPr lang="en-ZA" sz="700" u="none" strike="noStrike">
                          <a:effectLst/>
                        </a:rPr>
                        <a:t>Divison</a:t>
                      </a:r>
                      <a:endParaRPr lang="en-ZA" sz="700" b="1" i="0" u="none" strike="noStrike">
                        <a:solidFill>
                          <a:srgbClr val="000000"/>
                        </a:solidFill>
                        <a:effectLst/>
                        <a:latin typeface="Arial"/>
                      </a:endParaRPr>
                    </a:p>
                  </a:txBody>
                  <a:tcPr marL="8481" marR="8481" marT="8481" marB="0" anchor="ctr"/>
                </a:tc>
                <a:tc>
                  <a:txBody>
                    <a:bodyPr/>
                    <a:lstStyle/>
                    <a:p>
                      <a:pPr algn="ctr" fontAlgn="ctr"/>
                      <a:r>
                        <a:rPr lang="en-ZA" sz="700" u="none" strike="noStrike">
                          <a:effectLst/>
                        </a:rPr>
                        <a:t> Value of Contract </a:t>
                      </a:r>
                      <a:endParaRPr lang="en-ZA" sz="700" b="1" i="0" u="none" strike="noStrike">
                        <a:solidFill>
                          <a:srgbClr val="000000"/>
                        </a:solidFill>
                        <a:effectLst/>
                        <a:latin typeface="Arial"/>
                      </a:endParaRPr>
                    </a:p>
                  </a:txBody>
                  <a:tcPr marL="8481" marR="8481" marT="8481" marB="0" anchor="ctr"/>
                </a:tc>
                <a:tc>
                  <a:txBody>
                    <a:bodyPr/>
                    <a:lstStyle/>
                    <a:p>
                      <a:pPr algn="ctr" fontAlgn="ctr"/>
                      <a:r>
                        <a:rPr lang="en-ZA" sz="700" u="none" strike="noStrike">
                          <a:effectLst/>
                        </a:rPr>
                        <a:t>Reason for Deviation</a:t>
                      </a:r>
                      <a:endParaRPr lang="en-ZA" sz="700" b="1" i="0" u="none" strike="noStrike">
                        <a:solidFill>
                          <a:srgbClr val="000000"/>
                        </a:solidFill>
                        <a:effectLst/>
                        <a:latin typeface="Arial"/>
                      </a:endParaRPr>
                    </a:p>
                  </a:txBody>
                  <a:tcPr marL="8481" marR="8481" marT="8481" marB="0" anchor="ctr"/>
                </a:tc>
                <a:tc>
                  <a:txBody>
                    <a:bodyPr/>
                    <a:lstStyle/>
                    <a:p>
                      <a:pPr algn="ctr" fontAlgn="ctr"/>
                      <a:r>
                        <a:rPr lang="en-ZA" sz="700" u="none" strike="noStrike">
                          <a:effectLst/>
                        </a:rPr>
                        <a:t>NT Decision</a:t>
                      </a:r>
                      <a:endParaRPr lang="en-ZA" sz="700" b="1" i="0" u="none" strike="noStrike">
                        <a:solidFill>
                          <a:srgbClr val="000000"/>
                        </a:solidFill>
                        <a:effectLst/>
                        <a:latin typeface="Arial"/>
                      </a:endParaRPr>
                    </a:p>
                  </a:txBody>
                  <a:tcPr marL="8481" marR="8481" marT="8481" marB="0" anchor="ctr"/>
                </a:tc>
                <a:extLst>
                  <a:ext uri="{0D108BD9-81ED-4DB2-BD59-A6C34878D82A}">
                    <a16:rowId xmlns:a16="http://schemas.microsoft.com/office/drawing/2014/main" xmlns="" val="10001"/>
                  </a:ext>
                </a:extLst>
              </a:tr>
              <a:tr h="521909">
                <a:tc>
                  <a:txBody>
                    <a:bodyPr/>
                    <a:lstStyle/>
                    <a:p>
                      <a:pPr algn="ctr" fontAlgn="ctr"/>
                      <a:r>
                        <a:rPr lang="en-ZA" sz="700" u="none" strike="noStrike">
                          <a:effectLst/>
                        </a:rPr>
                        <a:t>1</a:t>
                      </a:r>
                      <a:endParaRPr lang="en-ZA" sz="700" b="0" i="0" u="none" strike="noStrike">
                        <a:solidFill>
                          <a:srgbClr val="000000"/>
                        </a:solidFill>
                        <a:effectLst/>
                        <a:latin typeface="Arial"/>
                      </a:endParaRPr>
                    </a:p>
                  </a:txBody>
                  <a:tcPr marL="8481" marR="8481" marT="8481" marB="0" anchor="ctr"/>
                </a:tc>
                <a:tc>
                  <a:txBody>
                    <a:bodyPr/>
                    <a:lstStyle/>
                    <a:p>
                      <a:pPr algn="ctr" fontAlgn="ctr"/>
                      <a:r>
                        <a:rPr lang="en-ZA" sz="700" u="none" strike="noStrike">
                          <a:effectLst/>
                        </a:rPr>
                        <a:t>30</a:t>
                      </a:r>
                      <a:endParaRPr lang="en-ZA" sz="700" b="0" i="0" u="none" strike="noStrike">
                        <a:solidFill>
                          <a:srgbClr val="000000"/>
                        </a:solidFill>
                        <a:effectLst/>
                        <a:latin typeface="Arial"/>
                      </a:endParaRPr>
                    </a:p>
                  </a:txBody>
                  <a:tcPr marL="8481" marR="8481" marT="8481" marB="0" anchor="ctr"/>
                </a:tc>
                <a:tc>
                  <a:txBody>
                    <a:bodyPr/>
                    <a:lstStyle/>
                    <a:p>
                      <a:pPr algn="l" fontAlgn="ctr"/>
                      <a:r>
                        <a:rPr lang="en-US" sz="700" u="none" strike="noStrike">
                          <a:effectLst/>
                        </a:rPr>
                        <a:t>Substation Control Systems Equioment for Transmission, Group Capital and Distribution</a:t>
                      </a:r>
                      <a:endParaRPr lang="en-US" sz="700" b="0" i="0" u="none" strike="noStrike">
                        <a:solidFill>
                          <a:srgbClr val="000000"/>
                        </a:solidFill>
                        <a:effectLst/>
                        <a:latin typeface="Arial"/>
                      </a:endParaRPr>
                    </a:p>
                  </a:txBody>
                  <a:tcPr marL="8481" marR="8481" marT="8481" marB="0" anchor="ctr"/>
                </a:tc>
                <a:tc>
                  <a:txBody>
                    <a:bodyPr/>
                    <a:lstStyle/>
                    <a:p>
                      <a:pPr algn="l" fontAlgn="ctr"/>
                      <a:r>
                        <a:rPr lang="en-US" sz="700" u="none" strike="noStrike">
                          <a:effectLst/>
                        </a:rPr>
                        <a:t>Integrators of Systems Technology (Pty) Ltd</a:t>
                      </a:r>
                      <a:endParaRPr lang="en-US"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Transmission</a:t>
                      </a:r>
                      <a:br>
                        <a:rPr lang="en-ZA" sz="700" u="none" strike="noStrike">
                          <a:effectLst/>
                        </a:rPr>
                      </a:br>
                      <a:r>
                        <a:rPr lang="en-ZA" sz="700" u="none" strike="noStrike">
                          <a:effectLst/>
                        </a:rPr>
                        <a:t>Distribution</a:t>
                      </a:r>
                      <a:br>
                        <a:rPr lang="en-ZA" sz="700" u="none" strike="noStrike">
                          <a:effectLst/>
                        </a:rPr>
                      </a:br>
                      <a:r>
                        <a:rPr lang="en-ZA" sz="700" u="none" strike="noStrike">
                          <a:effectLst/>
                        </a:rPr>
                        <a:t>Group Capital</a:t>
                      </a:r>
                      <a:endParaRPr lang="en-ZA" sz="700" b="0" i="0" u="none" strike="noStrike">
                        <a:solidFill>
                          <a:srgbClr val="000000"/>
                        </a:solidFill>
                        <a:effectLst/>
                        <a:latin typeface="Arial"/>
                      </a:endParaRPr>
                    </a:p>
                  </a:txBody>
                  <a:tcPr marL="8481" marR="8481" marT="8481" marB="0" anchor="ctr"/>
                </a:tc>
                <a:tc>
                  <a:txBody>
                    <a:bodyPr/>
                    <a:lstStyle/>
                    <a:p>
                      <a:pPr algn="r" fontAlgn="ctr"/>
                      <a:r>
                        <a:rPr lang="en-ZA" sz="700" u="none" strike="noStrike">
                          <a:effectLst/>
                        </a:rPr>
                        <a:t>Not stated</a:t>
                      </a:r>
                      <a:endParaRPr lang="en-ZA"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Noting</a:t>
                      </a:r>
                      <a:endParaRPr lang="en-ZA" sz="700" b="0" i="0" u="none" strike="noStrike">
                        <a:solidFill>
                          <a:srgbClr val="000000"/>
                        </a:solidFill>
                        <a:effectLst/>
                        <a:latin typeface="Arial"/>
                      </a:endParaRPr>
                    </a:p>
                  </a:txBody>
                  <a:tcPr marL="8481" marR="8481" marT="8481" marB="0" anchor="ctr"/>
                </a:tc>
                <a:tc>
                  <a:txBody>
                    <a:bodyPr/>
                    <a:lstStyle/>
                    <a:p>
                      <a:pPr algn="ctr" fontAlgn="ctr"/>
                      <a:r>
                        <a:rPr lang="en-ZA" sz="700" u="none" strike="noStrike">
                          <a:effectLst/>
                        </a:rPr>
                        <a:t>Within AA/AO mandate  Noting</a:t>
                      </a:r>
                      <a:endParaRPr lang="en-ZA" sz="700" b="0" i="0" u="none" strike="noStrike">
                        <a:solidFill>
                          <a:srgbClr val="000000"/>
                        </a:solidFill>
                        <a:effectLst/>
                        <a:latin typeface="Arial"/>
                      </a:endParaRPr>
                    </a:p>
                  </a:txBody>
                  <a:tcPr marL="8481" marR="8481" marT="8481" marB="0" anchor="ctr"/>
                </a:tc>
                <a:extLst>
                  <a:ext uri="{0D108BD9-81ED-4DB2-BD59-A6C34878D82A}">
                    <a16:rowId xmlns:a16="http://schemas.microsoft.com/office/drawing/2014/main" xmlns="" val="10002"/>
                  </a:ext>
                </a:extLst>
              </a:tr>
              <a:tr h="392009">
                <a:tc>
                  <a:txBody>
                    <a:bodyPr/>
                    <a:lstStyle/>
                    <a:p>
                      <a:pPr algn="ctr" fontAlgn="ctr"/>
                      <a:r>
                        <a:rPr lang="en-ZA" sz="700" u="none" strike="noStrike">
                          <a:effectLst/>
                        </a:rPr>
                        <a:t>2</a:t>
                      </a:r>
                      <a:endParaRPr lang="en-ZA" sz="700" b="0" i="0" u="none" strike="noStrike">
                        <a:solidFill>
                          <a:srgbClr val="000000"/>
                        </a:solidFill>
                        <a:effectLst/>
                        <a:latin typeface="Arial"/>
                      </a:endParaRPr>
                    </a:p>
                  </a:txBody>
                  <a:tcPr marL="8481" marR="8481" marT="8481" marB="0" anchor="ctr"/>
                </a:tc>
                <a:tc>
                  <a:txBody>
                    <a:bodyPr/>
                    <a:lstStyle/>
                    <a:p>
                      <a:pPr algn="ctr" fontAlgn="ctr"/>
                      <a:r>
                        <a:rPr lang="en-ZA" sz="700" u="none" strike="noStrike">
                          <a:effectLst/>
                        </a:rPr>
                        <a:t>31</a:t>
                      </a:r>
                      <a:endParaRPr lang="en-ZA"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Maintenance Services for Oil  Flame Scanners</a:t>
                      </a:r>
                      <a:endParaRPr lang="en-ZA" sz="700" b="0" i="0" u="none" strike="noStrike">
                        <a:solidFill>
                          <a:srgbClr val="000000"/>
                        </a:solidFill>
                        <a:effectLst/>
                        <a:latin typeface="Arial"/>
                      </a:endParaRPr>
                    </a:p>
                  </a:txBody>
                  <a:tcPr marL="8481" marR="8481" marT="8481" marB="0" anchor="ctr"/>
                </a:tc>
                <a:tc>
                  <a:txBody>
                    <a:bodyPr/>
                    <a:lstStyle/>
                    <a:p>
                      <a:pPr algn="l" fontAlgn="ctr"/>
                      <a:r>
                        <a:rPr lang="en-US" sz="700" u="none" strike="noStrike">
                          <a:effectLst/>
                        </a:rPr>
                        <a:t>ABB South Africa (Pty) Ltd</a:t>
                      </a:r>
                      <a:endParaRPr lang="en-US"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Generation</a:t>
                      </a:r>
                      <a:endParaRPr lang="en-ZA" sz="700" b="0" i="0" u="none" strike="noStrike">
                        <a:solidFill>
                          <a:srgbClr val="000000"/>
                        </a:solidFill>
                        <a:effectLst/>
                        <a:latin typeface="Arial"/>
                      </a:endParaRPr>
                    </a:p>
                  </a:txBody>
                  <a:tcPr marL="8481" marR="8481" marT="8481" marB="0" anchor="ctr"/>
                </a:tc>
                <a:tc>
                  <a:txBody>
                    <a:bodyPr/>
                    <a:lstStyle/>
                    <a:p>
                      <a:pPr algn="r" fontAlgn="ctr"/>
                      <a:r>
                        <a:rPr lang="en-ZA" sz="700" u="none" strike="noStrike">
                          <a:effectLst/>
                        </a:rPr>
                        <a:t>38,573,172.00</a:t>
                      </a:r>
                      <a:endParaRPr lang="en-ZA"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Only successful tenderer</a:t>
                      </a:r>
                      <a:endParaRPr lang="en-ZA" sz="700" b="0" i="0" u="none" strike="noStrike">
                        <a:solidFill>
                          <a:srgbClr val="000000"/>
                        </a:solidFill>
                        <a:effectLst/>
                        <a:latin typeface="Arial"/>
                      </a:endParaRPr>
                    </a:p>
                  </a:txBody>
                  <a:tcPr marL="8481" marR="8481" marT="8481" marB="0" anchor="ctr"/>
                </a:tc>
                <a:tc>
                  <a:txBody>
                    <a:bodyPr/>
                    <a:lstStyle/>
                    <a:p>
                      <a:pPr algn="ctr" fontAlgn="ctr"/>
                      <a:r>
                        <a:rPr lang="en-ZA" sz="700" u="none" strike="noStrike">
                          <a:effectLst/>
                        </a:rPr>
                        <a:t>Not supported</a:t>
                      </a:r>
                      <a:endParaRPr lang="en-ZA" sz="700" b="0" i="0" u="none" strike="noStrike">
                        <a:solidFill>
                          <a:srgbClr val="000000"/>
                        </a:solidFill>
                        <a:effectLst/>
                        <a:latin typeface="Arial"/>
                      </a:endParaRPr>
                    </a:p>
                  </a:txBody>
                  <a:tcPr marL="8481" marR="8481" marT="8481" marB="0" anchor="ctr"/>
                </a:tc>
                <a:extLst>
                  <a:ext uri="{0D108BD9-81ED-4DB2-BD59-A6C34878D82A}">
                    <a16:rowId xmlns:a16="http://schemas.microsoft.com/office/drawing/2014/main" xmlns="" val="10003"/>
                  </a:ext>
                </a:extLst>
              </a:tr>
              <a:tr h="553423">
                <a:tc>
                  <a:txBody>
                    <a:bodyPr/>
                    <a:lstStyle/>
                    <a:p>
                      <a:pPr algn="ctr" fontAlgn="ctr"/>
                      <a:r>
                        <a:rPr lang="en-ZA" sz="700" u="none" strike="noStrike">
                          <a:effectLst/>
                        </a:rPr>
                        <a:t>3</a:t>
                      </a:r>
                      <a:endParaRPr lang="en-ZA" sz="700" b="0" i="0" u="none" strike="noStrike">
                        <a:solidFill>
                          <a:srgbClr val="000000"/>
                        </a:solidFill>
                        <a:effectLst/>
                        <a:latin typeface="Arial"/>
                      </a:endParaRPr>
                    </a:p>
                  </a:txBody>
                  <a:tcPr marL="8481" marR="8481" marT="8481" marB="0" anchor="ctr"/>
                </a:tc>
                <a:tc>
                  <a:txBody>
                    <a:bodyPr/>
                    <a:lstStyle/>
                    <a:p>
                      <a:pPr algn="ctr" fontAlgn="ctr"/>
                      <a:r>
                        <a:rPr lang="en-ZA" sz="700" u="none" strike="noStrike">
                          <a:effectLst/>
                        </a:rPr>
                        <a:t>32</a:t>
                      </a:r>
                      <a:endParaRPr lang="en-ZA" sz="700" b="0" i="0" u="none" strike="noStrike">
                        <a:solidFill>
                          <a:srgbClr val="000000"/>
                        </a:solidFill>
                        <a:effectLst/>
                        <a:latin typeface="Arial"/>
                      </a:endParaRPr>
                    </a:p>
                  </a:txBody>
                  <a:tcPr marL="8481" marR="8481" marT="8481" marB="0" anchor="ctr"/>
                </a:tc>
                <a:tc>
                  <a:txBody>
                    <a:bodyPr/>
                    <a:lstStyle/>
                    <a:p>
                      <a:pPr algn="l" fontAlgn="ctr"/>
                      <a:r>
                        <a:rPr lang="en-US" sz="700" u="none" strike="noStrike">
                          <a:effectLst/>
                        </a:rPr>
                        <a:t>Provision of Milling Plant Maintenance during an Outage at Arnot Power Station</a:t>
                      </a:r>
                      <a:endParaRPr lang="en-US"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Steinmulller Africa (Pty) Ltd</a:t>
                      </a:r>
                      <a:endParaRPr lang="en-ZA"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Generation</a:t>
                      </a:r>
                      <a:endParaRPr lang="en-ZA" sz="700" b="0" i="0" u="none" strike="noStrike">
                        <a:solidFill>
                          <a:srgbClr val="000000"/>
                        </a:solidFill>
                        <a:effectLst/>
                        <a:latin typeface="Arial"/>
                      </a:endParaRPr>
                    </a:p>
                  </a:txBody>
                  <a:tcPr marL="8481" marR="8481" marT="8481" marB="0" anchor="ctr"/>
                </a:tc>
                <a:tc>
                  <a:txBody>
                    <a:bodyPr/>
                    <a:lstStyle/>
                    <a:p>
                      <a:pPr algn="r" fontAlgn="ctr"/>
                      <a:r>
                        <a:rPr lang="en-ZA" sz="700" u="none" strike="noStrike">
                          <a:effectLst/>
                        </a:rPr>
                        <a:t>2,720,285.83</a:t>
                      </a:r>
                      <a:endParaRPr lang="en-ZA"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Cost savings</a:t>
                      </a:r>
                      <a:endParaRPr lang="en-ZA" sz="700" b="0" i="0" u="none" strike="noStrike">
                        <a:solidFill>
                          <a:srgbClr val="000000"/>
                        </a:solidFill>
                        <a:effectLst/>
                        <a:latin typeface="Arial"/>
                      </a:endParaRPr>
                    </a:p>
                  </a:txBody>
                  <a:tcPr marL="8481" marR="8481" marT="8481" marB="0" anchor="ctr"/>
                </a:tc>
                <a:tc>
                  <a:txBody>
                    <a:bodyPr/>
                    <a:lstStyle/>
                    <a:p>
                      <a:pPr algn="ctr" fontAlgn="ctr"/>
                      <a:r>
                        <a:rPr lang="en-ZA" sz="700" u="none" strike="noStrike">
                          <a:effectLst/>
                        </a:rPr>
                        <a:t>Conditional support</a:t>
                      </a:r>
                      <a:endParaRPr lang="en-ZA" sz="700" b="0" i="0" u="none" strike="noStrike">
                        <a:solidFill>
                          <a:srgbClr val="000000"/>
                        </a:solidFill>
                        <a:effectLst/>
                        <a:latin typeface="Arial"/>
                      </a:endParaRPr>
                    </a:p>
                  </a:txBody>
                  <a:tcPr marL="8481" marR="8481" marT="8481" marB="0" anchor="ctr"/>
                </a:tc>
                <a:extLst>
                  <a:ext uri="{0D108BD9-81ED-4DB2-BD59-A6C34878D82A}">
                    <a16:rowId xmlns:a16="http://schemas.microsoft.com/office/drawing/2014/main" xmlns="" val="10004"/>
                  </a:ext>
                </a:extLst>
              </a:tr>
              <a:tr h="415068">
                <a:tc>
                  <a:txBody>
                    <a:bodyPr/>
                    <a:lstStyle/>
                    <a:p>
                      <a:pPr algn="ctr" fontAlgn="ctr"/>
                      <a:r>
                        <a:rPr lang="en-ZA" sz="700" u="none" strike="noStrike">
                          <a:effectLst/>
                        </a:rPr>
                        <a:t>4</a:t>
                      </a:r>
                      <a:endParaRPr lang="en-ZA" sz="700" b="0" i="0" u="none" strike="noStrike">
                        <a:solidFill>
                          <a:srgbClr val="000000"/>
                        </a:solidFill>
                        <a:effectLst/>
                        <a:latin typeface="Arial"/>
                      </a:endParaRPr>
                    </a:p>
                  </a:txBody>
                  <a:tcPr marL="8481" marR="8481" marT="8481" marB="0" anchor="ctr"/>
                </a:tc>
                <a:tc>
                  <a:txBody>
                    <a:bodyPr/>
                    <a:lstStyle/>
                    <a:p>
                      <a:pPr algn="ctr" fontAlgn="ctr"/>
                      <a:r>
                        <a:rPr lang="en-ZA" sz="700" u="none" strike="noStrike">
                          <a:effectLst/>
                        </a:rPr>
                        <a:t>33</a:t>
                      </a:r>
                      <a:endParaRPr lang="en-ZA" sz="700" b="0" i="0" u="none" strike="noStrike">
                        <a:solidFill>
                          <a:srgbClr val="000000"/>
                        </a:solidFill>
                        <a:effectLst/>
                        <a:latin typeface="Arial"/>
                      </a:endParaRPr>
                    </a:p>
                  </a:txBody>
                  <a:tcPr marL="8481" marR="8481" marT="8481" marB="0" anchor="ctr"/>
                </a:tc>
                <a:tc>
                  <a:txBody>
                    <a:bodyPr/>
                    <a:lstStyle/>
                    <a:p>
                      <a:pPr algn="l" fontAlgn="ctr"/>
                      <a:r>
                        <a:rPr lang="en-US" sz="700" u="none" strike="noStrike">
                          <a:effectLst/>
                        </a:rPr>
                        <a:t>Provision of DSTV and Radio Services</a:t>
                      </a:r>
                      <a:endParaRPr lang="en-US"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Multi Choice Africa (Pty) Ltd</a:t>
                      </a:r>
                      <a:endParaRPr lang="en-ZA"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Generation</a:t>
                      </a:r>
                      <a:endParaRPr lang="en-ZA" sz="700" b="0" i="0" u="none" strike="noStrike">
                        <a:solidFill>
                          <a:srgbClr val="000000"/>
                        </a:solidFill>
                        <a:effectLst/>
                        <a:latin typeface="Arial"/>
                      </a:endParaRPr>
                    </a:p>
                  </a:txBody>
                  <a:tcPr marL="8481" marR="8481" marT="8481" marB="0" anchor="ctr"/>
                </a:tc>
                <a:tc>
                  <a:txBody>
                    <a:bodyPr/>
                    <a:lstStyle/>
                    <a:p>
                      <a:pPr algn="r" fontAlgn="ctr"/>
                      <a:r>
                        <a:rPr lang="en-ZA" sz="700" u="none" strike="noStrike">
                          <a:effectLst/>
                        </a:rPr>
                        <a:t>407,512.62</a:t>
                      </a:r>
                      <a:endParaRPr lang="en-ZA"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Industry Player</a:t>
                      </a:r>
                      <a:endParaRPr lang="en-ZA" sz="700" b="0" i="0" u="none" strike="noStrike">
                        <a:solidFill>
                          <a:srgbClr val="000000"/>
                        </a:solidFill>
                        <a:effectLst/>
                        <a:latin typeface="Arial"/>
                      </a:endParaRPr>
                    </a:p>
                  </a:txBody>
                  <a:tcPr marL="8481" marR="8481" marT="8481" marB="0" anchor="ctr"/>
                </a:tc>
                <a:tc>
                  <a:txBody>
                    <a:bodyPr/>
                    <a:lstStyle/>
                    <a:p>
                      <a:pPr algn="ctr" fontAlgn="ctr"/>
                      <a:r>
                        <a:rPr lang="en-ZA" sz="700" u="none" strike="noStrike">
                          <a:effectLst/>
                        </a:rPr>
                        <a:t>Within AA/AO mandate  Noting</a:t>
                      </a:r>
                      <a:endParaRPr lang="en-ZA" sz="700" b="0" i="0" u="none" strike="noStrike">
                        <a:solidFill>
                          <a:srgbClr val="000000"/>
                        </a:solidFill>
                        <a:effectLst/>
                        <a:latin typeface="Arial"/>
                      </a:endParaRPr>
                    </a:p>
                  </a:txBody>
                  <a:tcPr marL="8481" marR="8481" marT="8481" marB="0" anchor="ctr"/>
                </a:tc>
                <a:extLst>
                  <a:ext uri="{0D108BD9-81ED-4DB2-BD59-A6C34878D82A}">
                    <a16:rowId xmlns:a16="http://schemas.microsoft.com/office/drawing/2014/main" xmlns="" val="10005"/>
                  </a:ext>
                </a:extLst>
              </a:tr>
              <a:tr h="447351">
                <a:tc>
                  <a:txBody>
                    <a:bodyPr/>
                    <a:lstStyle/>
                    <a:p>
                      <a:pPr algn="ctr" fontAlgn="ctr"/>
                      <a:r>
                        <a:rPr lang="en-ZA" sz="700" u="none" strike="noStrike">
                          <a:effectLst/>
                        </a:rPr>
                        <a:t>5</a:t>
                      </a:r>
                      <a:endParaRPr lang="en-ZA" sz="700" b="0" i="0" u="none" strike="noStrike">
                        <a:solidFill>
                          <a:srgbClr val="000000"/>
                        </a:solidFill>
                        <a:effectLst/>
                        <a:latin typeface="Arial"/>
                      </a:endParaRPr>
                    </a:p>
                  </a:txBody>
                  <a:tcPr marL="8481" marR="8481" marT="8481" marB="0" anchor="ctr"/>
                </a:tc>
                <a:tc>
                  <a:txBody>
                    <a:bodyPr/>
                    <a:lstStyle/>
                    <a:p>
                      <a:pPr algn="ctr" fontAlgn="ctr"/>
                      <a:r>
                        <a:rPr lang="en-ZA" sz="700" u="none" strike="noStrike">
                          <a:effectLst/>
                        </a:rPr>
                        <a:t>34</a:t>
                      </a:r>
                      <a:endParaRPr lang="en-ZA" sz="700" b="0" i="0" u="none" strike="noStrike">
                        <a:solidFill>
                          <a:srgbClr val="000000"/>
                        </a:solidFill>
                        <a:effectLst/>
                        <a:latin typeface="Arial"/>
                      </a:endParaRPr>
                    </a:p>
                  </a:txBody>
                  <a:tcPr marL="8481" marR="8481" marT="8481" marB="0" anchor="ctr"/>
                </a:tc>
                <a:tc>
                  <a:txBody>
                    <a:bodyPr/>
                    <a:lstStyle/>
                    <a:p>
                      <a:pPr algn="l" fontAlgn="ctr"/>
                      <a:r>
                        <a:rPr lang="en-US" sz="700" u="none" strike="noStrike">
                          <a:effectLst/>
                        </a:rPr>
                        <a:t>Maintenance and Support of Energy Trading System</a:t>
                      </a:r>
                      <a:endParaRPr lang="en-US"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Energy System </a:t>
                      </a:r>
                      <a:endParaRPr lang="en-ZA"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Information Technology</a:t>
                      </a:r>
                      <a:endParaRPr lang="en-ZA" sz="700" b="0" i="0" u="none" strike="noStrike">
                        <a:solidFill>
                          <a:srgbClr val="000000"/>
                        </a:solidFill>
                        <a:effectLst/>
                        <a:latin typeface="Arial"/>
                      </a:endParaRPr>
                    </a:p>
                  </a:txBody>
                  <a:tcPr marL="8481" marR="8481" marT="8481" marB="0" anchor="ctr"/>
                </a:tc>
                <a:tc>
                  <a:txBody>
                    <a:bodyPr/>
                    <a:lstStyle/>
                    <a:p>
                      <a:pPr algn="r" fontAlgn="ctr"/>
                      <a:r>
                        <a:rPr lang="en-ZA" sz="700" u="none" strike="noStrike">
                          <a:effectLst/>
                        </a:rPr>
                        <a:t>3,364,020.00</a:t>
                      </a:r>
                      <a:endParaRPr lang="en-ZA"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Original Equipment Manufacturer</a:t>
                      </a:r>
                      <a:endParaRPr lang="en-ZA" sz="700" b="0" i="0" u="none" strike="noStrike">
                        <a:solidFill>
                          <a:srgbClr val="000000"/>
                        </a:solidFill>
                        <a:effectLst/>
                        <a:latin typeface="Arial"/>
                      </a:endParaRPr>
                    </a:p>
                  </a:txBody>
                  <a:tcPr marL="8481" marR="8481" marT="8481" marB="0" anchor="ctr"/>
                </a:tc>
                <a:tc>
                  <a:txBody>
                    <a:bodyPr/>
                    <a:lstStyle/>
                    <a:p>
                      <a:pPr algn="ctr" fontAlgn="ctr"/>
                      <a:r>
                        <a:rPr lang="en-ZA" sz="700" u="none" strike="noStrike">
                          <a:effectLst/>
                        </a:rPr>
                        <a:t>Within AA/AO mandate  Noting</a:t>
                      </a:r>
                      <a:endParaRPr lang="en-ZA" sz="700" b="0" i="0" u="none" strike="noStrike">
                        <a:solidFill>
                          <a:srgbClr val="000000"/>
                        </a:solidFill>
                        <a:effectLst/>
                        <a:latin typeface="Arial"/>
                      </a:endParaRPr>
                    </a:p>
                  </a:txBody>
                  <a:tcPr marL="8481" marR="8481" marT="8481" marB="0" anchor="ctr"/>
                </a:tc>
                <a:extLst>
                  <a:ext uri="{0D108BD9-81ED-4DB2-BD59-A6C34878D82A}">
                    <a16:rowId xmlns:a16="http://schemas.microsoft.com/office/drawing/2014/main" xmlns="" val="10006"/>
                  </a:ext>
                </a:extLst>
              </a:tr>
              <a:tr h="498850">
                <a:tc>
                  <a:txBody>
                    <a:bodyPr/>
                    <a:lstStyle/>
                    <a:p>
                      <a:pPr algn="ctr" fontAlgn="ctr"/>
                      <a:r>
                        <a:rPr lang="en-ZA" sz="700" u="none" strike="noStrike">
                          <a:effectLst/>
                        </a:rPr>
                        <a:t>6</a:t>
                      </a:r>
                      <a:endParaRPr lang="en-ZA" sz="700" b="0" i="0" u="none" strike="noStrike">
                        <a:solidFill>
                          <a:srgbClr val="000000"/>
                        </a:solidFill>
                        <a:effectLst/>
                        <a:latin typeface="Arial"/>
                      </a:endParaRPr>
                    </a:p>
                  </a:txBody>
                  <a:tcPr marL="8481" marR="8481" marT="8481" marB="0" anchor="ctr"/>
                </a:tc>
                <a:tc>
                  <a:txBody>
                    <a:bodyPr/>
                    <a:lstStyle/>
                    <a:p>
                      <a:pPr algn="ctr" fontAlgn="ctr"/>
                      <a:r>
                        <a:rPr lang="en-ZA" sz="700" u="none" strike="noStrike">
                          <a:effectLst/>
                        </a:rPr>
                        <a:t>35</a:t>
                      </a:r>
                      <a:endParaRPr lang="en-ZA" sz="700" b="0" i="0" u="none" strike="noStrike">
                        <a:solidFill>
                          <a:srgbClr val="000000"/>
                        </a:solidFill>
                        <a:effectLst/>
                        <a:latin typeface="Arial"/>
                      </a:endParaRPr>
                    </a:p>
                  </a:txBody>
                  <a:tcPr marL="8481" marR="8481" marT="8481" marB="0" anchor="ctr"/>
                </a:tc>
                <a:tc>
                  <a:txBody>
                    <a:bodyPr/>
                    <a:lstStyle/>
                    <a:p>
                      <a:pPr algn="l" fontAlgn="ctr"/>
                      <a:r>
                        <a:rPr lang="en-US" sz="700" u="none" strike="noStrike">
                          <a:effectLst/>
                        </a:rPr>
                        <a:t>Provision of Training Centre Upgrade Project at Camden Power Station</a:t>
                      </a:r>
                      <a:endParaRPr lang="en-US"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Hula U Gude</a:t>
                      </a:r>
                      <a:endParaRPr lang="en-ZA"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Generation</a:t>
                      </a:r>
                      <a:endParaRPr lang="en-ZA" sz="700" b="0" i="0" u="none" strike="noStrike">
                        <a:solidFill>
                          <a:srgbClr val="000000"/>
                        </a:solidFill>
                        <a:effectLst/>
                        <a:latin typeface="Arial"/>
                      </a:endParaRPr>
                    </a:p>
                  </a:txBody>
                  <a:tcPr marL="8481" marR="8481" marT="8481" marB="0" anchor="ctr"/>
                </a:tc>
                <a:tc>
                  <a:txBody>
                    <a:bodyPr/>
                    <a:lstStyle/>
                    <a:p>
                      <a:pPr algn="r" fontAlgn="ctr"/>
                      <a:r>
                        <a:rPr lang="en-ZA" sz="700" u="none" strike="noStrike">
                          <a:effectLst/>
                        </a:rPr>
                        <a:t>1,550,000.00</a:t>
                      </a:r>
                      <a:endParaRPr lang="en-ZA"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Continuity of service</a:t>
                      </a:r>
                      <a:endParaRPr lang="en-ZA" sz="700" b="0" i="0" u="none" strike="noStrike">
                        <a:solidFill>
                          <a:srgbClr val="000000"/>
                        </a:solidFill>
                        <a:effectLst/>
                        <a:latin typeface="Arial"/>
                      </a:endParaRPr>
                    </a:p>
                  </a:txBody>
                  <a:tcPr marL="8481" marR="8481" marT="8481" marB="0" anchor="ctr"/>
                </a:tc>
                <a:tc>
                  <a:txBody>
                    <a:bodyPr/>
                    <a:lstStyle/>
                    <a:p>
                      <a:pPr algn="ctr" fontAlgn="ctr"/>
                      <a:r>
                        <a:rPr lang="en-ZA" sz="700" u="none" strike="noStrike">
                          <a:effectLst/>
                        </a:rPr>
                        <a:t>Conditional support</a:t>
                      </a:r>
                      <a:endParaRPr lang="en-ZA" sz="700" b="0" i="0" u="none" strike="noStrike">
                        <a:solidFill>
                          <a:srgbClr val="000000"/>
                        </a:solidFill>
                        <a:effectLst/>
                        <a:latin typeface="Arial"/>
                      </a:endParaRPr>
                    </a:p>
                  </a:txBody>
                  <a:tcPr marL="8481" marR="8481" marT="8481" marB="0" anchor="ctr"/>
                </a:tc>
                <a:extLst>
                  <a:ext uri="{0D108BD9-81ED-4DB2-BD59-A6C34878D82A}">
                    <a16:rowId xmlns:a16="http://schemas.microsoft.com/office/drawing/2014/main" xmlns="" val="10007"/>
                  </a:ext>
                </a:extLst>
              </a:tr>
              <a:tr h="291316">
                <a:tc>
                  <a:txBody>
                    <a:bodyPr/>
                    <a:lstStyle/>
                    <a:p>
                      <a:pPr algn="ctr" fontAlgn="ctr"/>
                      <a:r>
                        <a:rPr lang="en-ZA" sz="700" u="none" strike="noStrike">
                          <a:effectLst/>
                        </a:rPr>
                        <a:t>7</a:t>
                      </a:r>
                      <a:endParaRPr lang="en-ZA" sz="700" b="0" i="0" u="none" strike="noStrike">
                        <a:solidFill>
                          <a:srgbClr val="000000"/>
                        </a:solidFill>
                        <a:effectLst/>
                        <a:latin typeface="Arial"/>
                      </a:endParaRPr>
                    </a:p>
                  </a:txBody>
                  <a:tcPr marL="8481" marR="8481" marT="8481" marB="0" anchor="ctr"/>
                </a:tc>
                <a:tc rowSpan="2">
                  <a:txBody>
                    <a:bodyPr/>
                    <a:lstStyle/>
                    <a:p>
                      <a:pPr algn="ctr" fontAlgn="ctr"/>
                      <a:r>
                        <a:rPr lang="en-ZA" sz="700" u="none" strike="noStrike">
                          <a:effectLst/>
                        </a:rPr>
                        <a:t>36</a:t>
                      </a:r>
                      <a:endParaRPr lang="en-ZA" sz="700" b="0" i="0" u="none" strike="noStrike">
                        <a:solidFill>
                          <a:srgbClr val="000000"/>
                        </a:solidFill>
                        <a:effectLst/>
                        <a:latin typeface="Arial"/>
                      </a:endParaRPr>
                    </a:p>
                  </a:txBody>
                  <a:tcPr marL="8481" marR="8481" marT="8481" marB="0" anchor="ctr"/>
                </a:tc>
                <a:tc rowSpan="2">
                  <a:txBody>
                    <a:bodyPr/>
                    <a:lstStyle/>
                    <a:p>
                      <a:pPr algn="l" fontAlgn="ctr"/>
                      <a:r>
                        <a:rPr lang="fr-FR" sz="700" u="none" strike="noStrike">
                          <a:effectLst/>
                        </a:rPr>
                        <a:t>Oracle Developer Suite Maintenance and Support</a:t>
                      </a:r>
                      <a:endParaRPr lang="fr-FR"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Blue Turtle</a:t>
                      </a:r>
                      <a:endParaRPr lang="en-ZA"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Information Technology</a:t>
                      </a:r>
                      <a:endParaRPr lang="en-ZA" sz="700" b="0" i="0" u="none" strike="noStrike">
                        <a:solidFill>
                          <a:srgbClr val="000000"/>
                        </a:solidFill>
                        <a:effectLst/>
                        <a:latin typeface="Arial"/>
                      </a:endParaRPr>
                    </a:p>
                  </a:txBody>
                  <a:tcPr marL="8481" marR="8481" marT="8481" marB="0" anchor="ctr"/>
                </a:tc>
                <a:tc rowSpan="2">
                  <a:txBody>
                    <a:bodyPr/>
                    <a:lstStyle/>
                    <a:p>
                      <a:pPr algn="r" fontAlgn="ctr"/>
                      <a:r>
                        <a:rPr lang="en-ZA" sz="700" u="none" strike="noStrike">
                          <a:effectLst/>
                        </a:rPr>
                        <a:t>1,366,093.00</a:t>
                      </a:r>
                      <a:endParaRPr lang="en-ZA" sz="700" b="0" i="0" u="none" strike="noStrike">
                        <a:solidFill>
                          <a:srgbClr val="000000"/>
                        </a:solidFill>
                        <a:effectLst/>
                        <a:latin typeface="Arial"/>
                      </a:endParaRPr>
                    </a:p>
                  </a:txBody>
                  <a:tcPr marL="8481" marR="8481" marT="8481" marB="0" anchor="ctr"/>
                </a:tc>
                <a:tc rowSpan="2">
                  <a:txBody>
                    <a:bodyPr/>
                    <a:lstStyle/>
                    <a:p>
                      <a:pPr algn="l" fontAlgn="ctr"/>
                      <a:r>
                        <a:rPr lang="en-ZA" sz="700" u="none" strike="noStrike">
                          <a:effectLst/>
                        </a:rPr>
                        <a:t>Original Equipment Manufacturer</a:t>
                      </a:r>
                      <a:endParaRPr lang="en-ZA" sz="700" b="0" i="0" u="none" strike="noStrike">
                        <a:solidFill>
                          <a:srgbClr val="000000"/>
                        </a:solidFill>
                        <a:effectLst/>
                        <a:latin typeface="Arial"/>
                      </a:endParaRPr>
                    </a:p>
                  </a:txBody>
                  <a:tcPr marL="8481" marR="8481" marT="8481" marB="0" anchor="ctr"/>
                </a:tc>
                <a:tc rowSpan="2">
                  <a:txBody>
                    <a:bodyPr/>
                    <a:lstStyle/>
                    <a:p>
                      <a:pPr algn="ctr" fontAlgn="ctr"/>
                      <a:r>
                        <a:rPr lang="en-ZA" sz="700" u="none" strike="noStrike">
                          <a:effectLst/>
                        </a:rPr>
                        <a:t>Conditional support</a:t>
                      </a:r>
                      <a:endParaRPr lang="en-ZA" sz="700" b="0" i="0" u="none" strike="noStrike">
                        <a:solidFill>
                          <a:srgbClr val="000000"/>
                        </a:solidFill>
                        <a:effectLst/>
                        <a:latin typeface="Arial"/>
                      </a:endParaRPr>
                    </a:p>
                  </a:txBody>
                  <a:tcPr marL="8481" marR="8481" marT="8481" marB="0" anchor="ctr"/>
                </a:tc>
                <a:extLst>
                  <a:ext uri="{0D108BD9-81ED-4DB2-BD59-A6C34878D82A}">
                    <a16:rowId xmlns:a16="http://schemas.microsoft.com/office/drawing/2014/main" xmlns="" val="10008"/>
                  </a:ext>
                </a:extLst>
              </a:tr>
              <a:tr h="230594">
                <a:tc>
                  <a:txBody>
                    <a:bodyPr/>
                    <a:lstStyle/>
                    <a:p>
                      <a:pPr algn="ctr" fontAlgn="ctr"/>
                      <a:r>
                        <a:rPr lang="en-ZA" sz="700" u="none" strike="noStrike">
                          <a:effectLst/>
                        </a:rPr>
                        <a:t>8</a:t>
                      </a:r>
                      <a:endParaRPr lang="en-ZA" sz="700" b="0" i="0" u="none" strike="noStrike">
                        <a:solidFill>
                          <a:srgbClr val="000000"/>
                        </a:solidFill>
                        <a:effectLst/>
                        <a:latin typeface="Arial"/>
                      </a:endParaRPr>
                    </a:p>
                  </a:txBody>
                  <a:tcPr marL="8481" marR="8481" marT="8481" marB="0" anchor="ctr"/>
                </a:tc>
                <a:tc vMerge="1">
                  <a:txBody>
                    <a:bodyPr/>
                    <a:lstStyle/>
                    <a:p>
                      <a:endParaRPr lang="en-ZA"/>
                    </a:p>
                  </a:txBody>
                  <a:tcPr/>
                </a:tc>
                <a:tc vMerge="1">
                  <a:txBody>
                    <a:bodyPr/>
                    <a:lstStyle/>
                    <a:p>
                      <a:endParaRPr lang="en-ZA"/>
                    </a:p>
                  </a:txBody>
                  <a:tcPr/>
                </a:tc>
                <a:tc>
                  <a:txBody>
                    <a:bodyPr/>
                    <a:lstStyle/>
                    <a:p>
                      <a:pPr algn="l" fontAlgn="ctr"/>
                      <a:r>
                        <a:rPr lang="en-ZA" sz="700" u="none" strike="noStrike">
                          <a:effectLst/>
                        </a:rPr>
                        <a:t>Time Quantum</a:t>
                      </a:r>
                      <a:endParaRPr lang="en-ZA"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 </a:t>
                      </a:r>
                      <a:endParaRPr lang="en-ZA" sz="700" b="0" i="0" u="none" strike="noStrike">
                        <a:solidFill>
                          <a:srgbClr val="000000"/>
                        </a:solidFill>
                        <a:effectLst/>
                        <a:latin typeface="Arial"/>
                      </a:endParaRPr>
                    </a:p>
                  </a:txBody>
                  <a:tcPr marL="8481" marR="8481" marT="8481" marB="0" anchor="ct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9"/>
                  </a:ext>
                </a:extLst>
              </a:tr>
              <a:tr h="518835">
                <a:tc>
                  <a:txBody>
                    <a:bodyPr/>
                    <a:lstStyle/>
                    <a:p>
                      <a:pPr algn="ctr" fontAlgn="ctr"/>
                      <a:r>
                        <a:rPr lang="en-ZA" sz="700" u="none" strike="noStrike">
                          <a:effectLst/>
                        </a:rPr>
                        <a:t>9</a:t>
                      </a:r>
                      <a:endParaRPr lang="en-ZA" sz="700" b="0" i="0" u="none" strike="noStrike">
                        <a:solidFill>
                          <a:srgbClr val="000000"/>
                        </a:solidFill>
                        <a:effectLst/>
                        <a:latin typeface="Arial"/>
                      </a:endParaRPr>
                    </a:p>
                  </a:txBody>
                  <a:tcPr marL="8481" marR="8481" marT="8481" marB="0" anchor="ctr"/>
                </a:tc>
                <a:tc>
                  <a:txBody>
                    <a:bodyPr/>
                    <a:lstStyle/>
                    <a:p>
                      <a:pPr algn="ctr" fontAlgn="ctr"/>
                      <a:r>
                        <a:rPr lang="en-ZA" sz="700" u="none" strike="noStrike">
                          <a:effectLst/>
                        </a:rPr>
                        <a:t>37</a:t>
                      </a:r>
                      <a:endParaRPr lang="en-ZA" sz="700" b="0" i="0" u="none" strike="noStrike">
                        <a:solidFill>
                          <a:srgbClr val="000000"/>
                        </a:solidFill>
                        <a:effectLst/>
                        <a:latin typeface="Arial"/>
                      </a:endParaRPr>
                    </a:p>
                  </a:txBody>
                  <a:tcPr marL="8481" marR="8481" marT="8481" marB="0" anchor="ctr"/>
                </a:tc>
                <a:tc>
                  <a:txBody>
                    <a:bodyPr/>
                    <a:lstStyle/>
                    <a:p>
                      <a:pPr algn="l" fontAlgn="ctr"/>
                      <a:r>
                        <a:rPr lang="en-US" sz="700" u="none" strike="noStrike">
                          <a:effectLst/>
                        </a:rPr>
                        <a:t> Laser Welding Technique for Re-Instatement of Shroud Bands and Rivers on GEC (Duvha, Majuba and Tutuka) Design LP Rotor Blades</a:t>
                      </a:r>
                      <a:endParaRPr lang="en-US"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CSIR Laser Weleding Centre</a:t>
                      </a:r>
                      <a:endParaRPr lang="en-ZA"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Generation</a:t>
                      </a:r>
                      <a:endParaRPr lang="en-ZA" sz="700" b="0" i="0" u="none" strike="noStrike">
                        <a:solidFill>
                          <a:srgbClr val="000000"/>
                        </a:solidFill>
                        <a:effectLst/>
                        <a:latin typeface="Arial"/>
                      </a:endParaRPr>
                    </a:p>
                  </a:txBody>
                  <a:tcPr marL="8481" marR="8481" marT="8481" marB="0" anchor="ctr"/>
                </a:tc>
                <a:tc>
                  <a:txBody>
                    <a:bodyPr/>
                    <a:lstStyle/>
                    <a:p>
                      <a:pPr algn="r" fontAlgn="ctr"/>
                      <a:r>
                        <a:rPr lang="en-ZA" sz="700" u="none" strike="noStrike">
                          <a:effectLst/>
                        </a:rPr>
                        <a:t>4,500,000.00</a:t>
                      </a:r>
                      <a:endParaRPr lang="en-ZA" sz="700" b="0" i="0" u="none" strike="noStrike">
                        <a:solidFill>
                          <a:srgbClr val="000000"/>
                        </a:solidFill>
                        <a:effectLst/>
                        <a:latin typeface="Arial"/>
                      </a:endParaRPr>
                    </a:p>
                  </a:txBody>
                  <a:tcPr marL="8481" marR="8481" marT="8481" marB="0" anchor="ctr"/>
                </a:tc>
                <a:tc>
                  <a:txBody>
                    <a:bodyPr/>
                    <a:lstStyle/>
                    <a:p>
                      <a:pPr algn="l" fontAlgn="ctr"/>
                      <a:r>
                        <a:rPr lang="en-US" sz="700" u="none" strike="noStrike">
                          <a:effectLst/>
                        </a:rPr>
                        <a:t>Research was done to develop this technique</a:t>
                      </a:r>
                      <a:endParaRPr lang="en-US" sz="700" b="0" i="0" u="none" strike="noStrike">
                        <a:solidFill>
                          <a:srgbClr val="000000"/>
                        </a:solidFill>
                        <a:effectLst/>
                        <a:latin typeface="Arial"/>
                      </a:endParaRPr>
                    </a:p>
                  </a:txBody>
                  <a:tcPr marL="8481" marR="8481" marT="8481" marB="0" anchor="ctr"/>
                </a:tc>
                <a:tc>
                  <a:txBody>
                    <a:bodyPr/>
                    <a:lstStyle/>
                    <a:p>
                      <a:pPr algn="ctr" fontAlgn="ctr"/>
                      <a:r>
                        <a:rPr lang="en-ZA" sz="700" u="none" strike="noStrike">
                          <a:effectLst/>
                        </a:rPr>
                        <a:t>Conditional support</a:t>
                      </a:r>
                      <a:endParaRPr lang="en-ZA" sz="700" b="0" i="0" u="none" strike="noStrike">
                        <a:solidFill>
                          <a:srgbClr val="000000"/>
                        </a:solidFill>
                        <a:effectLst/>
                        <a:latin typeface="Arial"/>
                      </a:endParaRPr>
                    </a:p>
                  </a:txBody>
                  <a:tcPr marL="8481" marR="8481" marT="8481" marB="0" anchor="ctr"/>
                </a:tc>
                <a:extLst>
                  <a:ext uri="{0D108BD9-81ED-4DB2-BD59-A6C34878D82A}">
                    <a16:rowId xmlns:a16="http://schemas.microsoft.com/office/drawing/2014/main" xmlns="" val="10010"/>
                  </a:ext>
                </a:extLst>
              </a:tr>
              <a:tr h="345890">
                <a:tc>
                  <a:txBody>
                    <a:bodyPr/>
                    <a:lstStyle/>
                    <a:p>
                      <a:pPr algn="ctr" fontAlgn="ctr"/>
                      <a:r>
                        <a:rPr lang="en-ZA" sz="700" u="none" strike="noStrike">
                          <a:effectLst/>
                        </a:rPr>
                        <a:t>10</a:t>
                      </a:r>
                      <a:endParaRPr lang="en-ZA" sz="700" b="0" i="0" u="none" strike="noStrike">
                        <a:solidFill>
                          <a:srgbClr val="000000"/>
                        </a:solidFill>
                        <a:effectLst/>
                        <a:latin typeface="Arial"/>
                      </a:endParaRPr>
                    </a:p>
                  </a:txBody>
                  <a:tcPr marL="8481" marR="8481" marT="8481" marB="0" anchor="ctr"/>
                </a:tc>
                <a:tc>
                  <a:txBody>
                    <a:bodyPr/>
                    <a:lstStyle/>
                    <a:p>
                      <a:pPr algn="ctr" fontAlgn="ctr"/>
                      <a:r>
                        <a:rPr lang="en-ZA" sz="700" u="none" strike="noStrike">
                          <a:effectLst/>
                        </a:rPr>
                        <a:t>38</a:t>
                      </a:r>
                      <a:endParaRPr lang="en-ZA" sz="700" b="0" i="0" u="none" strike="noStrike">
                        <a:solidFill>
                          <a:srgbClr val="000000"/>
                        </a:solidFill>
                        <a:effectLst/>
                        <a:latin typeface="Arial"/>
                      </a:endParaRPr>
                    </a:p>
                  </a:txBody>
                  <a:tcPr marL="8481" marR="8481" marT="8481" marB="0" anchor="ctr"/>
                </a:tc>
                <a:tc>
                  <a:txBody>
                    <a:bodyPr/>
                    <a:lstStyle/>
                    <a:p>
                      <a:pPr algn="l" fontAlgn="ctr"/>
                      <a:r>
                        <a:rPr lang="en-US" sz="700" u="none" strike="noStrike">
                          <a:effectLst/>
                        </a:rPr>
                        <a:t>Proactive Assurance on the Free Carrier FCA Transporters</a:t>
                      </a:r>
                      <a:endParaRPr lang="en-US"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Nexia SAB&amp; T</a:t>
                      </a:r>
                      <a:endParaRPr lang="en-ZA"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PED</a:t>
                      </a:r>
                      <a:endParaRPr lang="en-ZA" sz="700" b="0" i="0" u="none" strike="noStrike">
                        <a:solidFill>
                          <a:srgbClr val="000000"/>
                        </a:solidFill>
                        <a:effectLst/>
                        <a:latin typeface="Arial"/>
                      </a:endParaRPr>
                    </a:p>
                  </a:txBody>
                  <a:tcPr marL="8481" marR="8481" marT="8481" marB="0" anchor="ctr"/>
                </a:tc>
                <a:tc>
                  <a:txBody>
                    <a:bodyPr/>
                    <a:lstStyle/>
                    <a:p>
                      <a:pPr algn="r" fontAlgn="ctr"/>
                      <a:r>
                        <a:rPr lang="en-ZA" sz="700" u="none" strike="noStrike">
                          <a:effectLst/>
                        </a:rPr>
                        <a:t>414,538.29</a:t>
                      </a:r>
                      <a:endParaRPr lang="en-ZA" sz="700" b="0" i="0" u="none" strike="noStrike">
                        <a:solidFill>
                          <a:srgbClr val="000000"/>
                        </a:solidFill>
                        <a:effectLst/>
                        <a:latin typeface="Arial"/>
                      </a:endParaRPr>
                    </a:p>
                  </a:txBody>
                  <a:tcPr marL="8481" marR="8481" marT="8481" marB="0" anchor="ctr"/>
                </a:tc>
                <a:tc>
                  <a:txBody>
                    <a:bodyPr/>
                    <a:lstStyle/>
                    <a:p>
                      <a:pPr algn="l" fontAlgn="ctr"/>
                      <a:r>
                        <a:rPr lang="en-ZA" sz="700" u="none" strike="noStrike">
                          <a:effectLst/>
                        </a:rPr>
                        <a:t>Continuity of service</a:t>
                      </a:r>
                      <a:endParaRPr lang="en-ZA" sz="700" b="0" i="0" u="none" strike="noStrike">
                        <a:solidFill>
                          <a:srgbClr val="000000"/>
                        </a:solidFill>
                        <a:effectLst/>
                        <a:latin typeface="Arial"/>
                      </a:endParaRPr>
                    </a:p>
                  </a:txBody>
                  <a:tcPr marL="8481" marR="8481" marT="8481" marB="0" anchor="ctr"/>
                </a:tc>
                <a:tc>
                  <a:txBody>
                    <a:bodyPr/>
                    <a:lstStyle/>
                    <a:p>
                      <a:pPr algn="ctr" fontAlgn="ctr"/>
                      <a:r>
                        <a:rPr lang="en-ZA" sz="700" u="none" strike="noStrike" dirty="0">
                          <a:effectLst/>
                        </a:rPr>
                        <a:t>Conditional support</a:t>
                      </a:r>
                      <a:endParaRPr lang="en-ZA" sz="700" b="0" i="0" u="none" strike="noStrike" dirty="0">
                        <a:solidFill>
                          <a:srgbClr val="000000"/>
                        </a:solidFill>
                        <a:effectLst/>
                        <a:latin typeface="Arial"/>
                      </a:endParaRPr>
                    </a:p>
                  </a:txBody>
                  <a:tcPr marL="8481" marR="8481" marT="8481"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29747031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Modification of PB Africa Contract</a:t>
            </a:r>
            <a:endParaRPr lang="en-ZA" b="1" dirty="0"/>
          </a:p>
        </p:txBody>
      </p:sp>
      <p:sp>
        <p:nvSpPr>
          <p:cNvPr id="3" name="Date Placeholder 2"/>
          <p:cNvSpPr>
            <a:spLocks noGrp="1"/>
          </p:cNvSpPr>
          <p:nvPr>
            <p:ph type="dt" sz="half" idx="10"/>
          </p:nvPr>
        </p:nvSpPr>
        <p:spPr/>
        <p:txBody>
          <a:bodyPr/>
          <a:lstStyle/>
          <a:p>
            <a:pPr>
              <a:defRPr/>
            </a:pPr>
            <a:endParaRPr lang="en-ZA" dirty="0"/>
          </a:p>
        </p:txBody>
      </p:sp>
      <p:sp>
        <p:nvSpPr>
          <p:cNvPr id="4" name="Slide Number Placeholder 3"/>
          <p:cNvSpPr>
            <a:spLocks noGrp="1"/>
          </p:cNvSpPr>
          <p:nvPr>
            <p:ph type="sldNum" sz="quarter" idx="12"/>
          </p:nvPr>
        </p:nvSpPr>
        <p:spPr/>
        <p:txBody>
          <a:bodyPr/>
          <a:lstStyle/>
          <a:p>
            <a:pPr>
              <a:defRPr/>
            </a:pPr>
            <a:fld id="{D31DD15A-7BB3-48C3-B4B1-C8446CB662EF}" type="slidenum">
              <a:rPr lang="en-ZA" smtClean="0"/>
              <a:pPr>
                <a:defRPr/>
              </a:pPr>
              <a:t>6</a:t>
            </a:fld>
            <a:endParaRPr lang="en-ZA" dirty="0"/>
          </a:p>
        </p:txBody>
      </p:sp>
      <p:sp>
        <p:nvSpPr>
          <p:cNvPr id="12" name="Rectangle 11"/>
          <p:cNvSpPr/>
          <p:nvPr>
            <p:custDataLst>
              <p:tags r:id="rId1"/>
            </p:custDataLst>
          </p:nvPr>
        </p:nvSpPr>
        <p:spPr>
          <a:xfrm>
            <a:off x="107504" y="1002571"/>
            <a:ext cx="8812014" cy="5732639"/>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
        <p:nvSpPr>
          <p:cNvPr id="6" name="Rectangle 1"/>
          <p:cNvSpPr>
            <a:spLocks noChangeArrowheads="1"/>
          </p:cNvSpPr>
          <p:nvPr/>
        </p:nvSpPr>
        <p:spPr bwMode="auto">
          <a:xfrm>
            <a:off x="-2676045" y="1387475"/>
            <a:ext cx="15482379"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xmlns="" val="1307622327"/>
              </p:ext>
            </p:extLst>
          </p:nvPr>
        </p:nvGraphicFramePr>
        <p:xfrm>
          <a:off x="272033" y="1088098"/>
          <a:ext cx="8482955" cy="5540019"/>
        </p:xfrm>
        <a:graphic>
          <a:graphicData uri="http://schemas.openxmlformats.org/drawingml/2006/table">
            <a:tbl>
              <a:tblPr firstRow="1" firstCol="1" bandRow="1">
                <a:tableStyleId>{5C22544A-7EE6-4342-B048-85BDC9FD1C3A}</a:tableStyleId>
              </a:tblPr>
              <a:tblGrid>
                <a:gridCol w="3835829">
                  <a:extLst>
                    <a:ext uri="{9D8B030D-6E8A-4147-A177-3AD203B41FA5}">
                      <a16:colId xmlns:a16="http://schemas.microsoft.com/office/drawing/2014/main" xmlns="" val="2950679159"/>
                    </a:ext>
                  </a:extLst>
                </a:gridCol>
                <a:gridCol w="2323563">
                  <a:extLst>
                    <a:ext uri="{9D8B030D-6E8A-4147-A177-3AD203B41FA5}">
                      <a16:colId xmlns:a16="http://schemas.microsoft.com/office/drawing/2014/main" xmlns="" val="2743986601"/>
                    </a:ext>
                  </a:extLst>
                </a:gridCol>
                <a:gridCol w="2323563">
                  <a:extLst>
                    <a:ext uri="{9D8B030D-6E8A-4147-A177-3AD203B41FA5}">
                      <a16:colId xmlns:a16="http://schemas.microsoft.com/office/drawing/2014/main" xmlns="" val="20002"/>
                    </a:ext>
                  </a:extLst>
                </a:gridCol>
              </a:tblGrid>
              <a:tr h="432046">
                <a:tc>
                  <a:txBody>
                    <a:bodyPr/>
                    <a:lstStyle/>
                    <a:p>
                      <a:pPr marL="0" marR="0" algn="just">
                        <a:lnSpc>
                          <a:spcPct val="115000"/>
                        </a:lnSpc>
                        <a:spcBef>
                          <a:spcPts val="0"/>
                        </a:spcBef>
                        <a:spcAft>
                          <a:spcPts val="0"/>
                        </a:spcAft>
                      </a:pPr>
                      <a:r>
                        <a:rPr lang="en-US" sz="1100" dirty="0" smtClean="0">
                          <a:effectLst/>
                          <a:latin typeface="+mj-lt"/>
                          <a:ea typeface="Calibri" panose="020F0502020204030204" pitchFamily="34" charset="0"/>
                          <a:cs typeface="Times New Roman" panose="02020603050405020304" pitchFamily="18" charset="0"/>
                        </a:rPr>
                        <a:t>Description</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100" dirty="0" smtClean="0">
                          <a:effectLst/>
                          <a:latin typeface="+mj-lt"/>
                          <a:ea typeface="Calibri" panose="020F0502020204030204" pitchFamily="34" charset="0"/>
                          <a:cs typeface="Times New Roman" panose="02020603050405020304" pitchFamily="18" charset="0"/>
                        </a:rPr>
                        <a:t>Values</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100" b="1" dirty="0" smtClean="0">
                          <a:effectLst/>
                          <a:latin typeface="+mj-lt"/>
                          <a:ea typeface="Calibri" panose="020F0502020204030204" pitchFamily="34" charset="0"/>
                          <a:cs typeface="Arial" panose="020B0604020202020204" pitchFamily="34" charset="0"/>
                        </a:rPr>
                        <a:t>Dates</a:t>
                      </a:r>
                      <a:endParaRPr lang="en-US" sz="1100" b="1" dirty="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0"/>
                  </a:ext>
                </a:extLst>
              </a:tr>
              <a:tr h="409109">
                <a:tc>
                  <a:txBody>
                    <a:bodyPr/>
                    <a:lstStyle/>
                    <a:p>
                      <a:pPr marL="0" marR="0" algn="just">
                        <a:lnSpc>
                          <a:spcPct val="115000"/>
                        </a:lnSpc>
                        <a:spcBef>
                          <a:spcPts val="0"/>
                        </a:spcBef>
                        <a:spcAft>
                          <a:spcPts val="0"/>
                        </a:spcAft>
                      </a:pPr>
                      <a:r>
                        <a:rPr lang="en-GB" sz="1100" dirty="0">
                          <a:effectLst/>
                        </a:rPr>
                        <a:t>Original total approved value (Including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100" dirty="0">
                          <a:effectLst/>
                        </a:rPr>
                        <a:t>R 100 000 000.00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100" b="1" dirty="0" smtClean="0">
                          <a:effectLst/>
                          <a:latin typeface="Arial" panose="020B0604020202020204" pitchFamily="34" charset="0"/>
                          <a:ea typeface="Calibri" panose="020F0502020204030204" pitchFamily="34" charset="0"/>
                          <a:cs typeface="Arial" panose="020B0604020202020204" pitchFamily="34" charset="0"/>
                        </a:rPr>
                        <a:t>26 February 2006</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6301782"/>
                  </a:ext>
                </a:extLst>
              </a:tr>
              <a:tr h="254754">
                <a:tc>
                  <a:txBody>
                    <a:bodyPr/>
                    <a:lstStyle/>
                    <a:p>
                      <a:pPr marL="0" marR="0" algn="just">
                        <a:lnSpc>
                          <a:spcPct val="115000"/>
                        </a:lnSpc>
                        <a:spcBef>
                          <a:spcPts val="0"/>
                        </a:spcBef>
                        <a:spcAft>
                          <a:spcPts val="0"/>
                        </a:spcAft>
                      </a:pPr>
                      <a:r>
                        <a:rPr lang="en-GB" sz="1100" dirty="0">
                          <a:effectLst/>
                        </a:rPr>
                        <a:t>Duration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100">
                          <a:effectLst/>
                        </a:rPr>
                        <a:t>60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72303064"/>
                  </a:ext>
                </a:extLst>
              </a:tr>
              <a:tr h="254754">
                <a:tc>
                  <a:txBody>
                    <a:bodyPr/>
                    <a:lstStyle/>
                    <a:p>
                      <a:pPr marL="0" marR="0" algn="just">
                        <a:lnSpc>
                          <a:spcPct val="115000"/>
                        </a:lnSpc>
                        <a:spcBef>
                          <a:spcPts val="0"/>
                        </a:spcBef>
                        <a:spcAft>
                          <a:spcPts val="0"/>
                        </a:spcAft>
                      </a:pPr>
                      <a:r>
                        <a:rPr lang="en-GB" sz="1100" dirty="0">
                          <a:effectLst/>
                          <a:hlinkClick r:id="rId3" action="ppaction://hlinksldjump"/>
                        </a:rPr>
                        <a:t>Modification </a:t>
                      </a:r>
                      <a:r>
                        <a:rPr lang="en-GB" sz="1100" dirty="0" smtClean="0">
                          <a:effectLst/>
                          <a:hlinkClick r:id="rId3" action="ppaction://hlinksldjump"/>
                        </a:rPr>
                        <a:t>1</a:t>
                      </a:r>
                      <a:r>
                        <a:rPr lang="en-GB" sz="1100" dirty="0" smtClean="0">
                          <a:effectLst/>
                        </a:rPr>
                        <a:t>      -     </a:t>
                      </a:r>
                      <a:r>
                        <a:rPr lang="en-GB" sz="1100" dirty="0" smtClean="0">
                          <a:effectLst/>
                          <a:hlinkClick r:id="rId4" action="ppaction://hlinksldjump"/>
                        </a:rPr>
                        <a:t>Comments on Bravo Project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GB" sz="1000" b="1" kern="1200" dirty="0" smtClean="0">
                          <a:solidFill>
                            <a:schemeClr val="dk1"/>
                          </a:solidFill>
                          <a:effectLst/>
                          <a:latin typeface="+mn-lt"/>
                          <a:ea typeface="+mn-ea"/>
                          <a:cs typeface="+mn-cs"/>
                          <a:hlinkClick r:id="rId5" action="ppaction://hlinksldjump"/>
                        </a:rPr>
                        <a:t>05 September 2007</a:t>
                      </a:r>
                      <a:endParaRPr lang="en-ZA" sz="1000" b="1" kern="1200" dirty="0" smtClean="0">
                        <a:solidFill>
                          <a:schemeClr val="dk1"/>
                        </a:solidFill>
                        <a:effectLst/>
                        <a:latin typeface="+mn-lt"/>
                        <a:ea typeface="+mn-ea"/>
                        <a:cs typeface="+mn-cs"/>
                      </a:endParaRPr>
                    </a:p>
                    <a:p>
                      <a:pPr marL="0" marR="0" algn="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81683433"/>
                  </a:ext>
                </a:extLst>
              </a:tr>
              <a:tr h="254754">
                <a:tc>
                  <a:txBody>
                    <a:bodyPr/>
                    <a:lstStyle/>
                    <a:p>
                      <a:pPr marL="0" marR="0" algn="just">
                        <a:lnSpc>
                          <a:spcPct val="115000"/>
                        </a:lnSpc>
                        <a:spcBef>
                          <a:spcPts val="0"/>
                        </a:spcBef>
                        <a:spcAft>
                          <a:spcPts val="0"/>
                        </a:spcAft>
                      </a:pPr>
                      <a:r>
                        <a:rPr lang="en-GB" sz="1100">
                          <a:effectLst/>
                        </a:rPr>
                        <a:t>Additional contract amount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100">
                          <a:effectLst/>
                        </a:rPr>
                        <a:t>R 1 322 303 754.00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12966962"/>
                  </a:ext>
                </a:extLst>
              </a:tr>
              <a:tr h="254754">
                <a:tc>
                  <a:txBody>
                    <a:bodyPr/>
                    <a:lstStyle/>
                    <a:p>
                      <a:pPr marL="0" marR="0" algn="just">
                        <a:lnSpc>
                          <a:spcPct val="115000"/>
                        </a:lnSpc>
                        <a:spcBef>
                          <a:spcPts val="0"/>
                        </a:spcBef>
                        <a:spcAft>
                          <a:spcPts val="0"/>
                        </a:spcAft>
                      </a:pPr>
                      <a:r>
                        <a:rPr lang="en-GB" sz="1100">
                          <a:effectLst/>
                        </a:rPr>
                        <a:t>Additional contingency amount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100">
                          <a:effectLst/>
                        </a:rPr>
                        <a:t>R0.00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19949687"/>
                  </a:ext>
                </a:extLst>
              </a:tr>
              <a:tr h="254754">
                <a:tc>
                  <a:txBody>
                    <a:bodyPr/>
                    <a:lstStyle/>
                    <a:p>
                      <a:pPr marL="0" marR="0" algn="just">
                        <a:lnSpc>
                          <a:spcPct val="115000"/>
                        </a:lnSpc>
                        <a:spcBef>
                          <a:spcPts val="0"/>
                        </a:spcBef>
                        <a:spcAft>
                          <a:spcPts val="0"/>
                        </a:spcAft>
                      </a:pPr>
                      <a:r>
                        <a:rPr lang="en-GB" sz="1100">
                          <a:effectLst/>
                        </a:rPr>
                        <a:t>Additional contract duration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100">
                          <a:effectLst/>
                        </a:rPr>
                        <a:t>60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85775179"/>
                  </a:ext>
                </a:extLst>
              </a:tr>
              <a:tr h="254754">
                <a:tc>
                  <a:txBody>
                    <a:bodyPr/>
                    <a:lstStyle/>
                    <a:p>
                      <a:pPr marL="0" marR="0" algn="just">
                        <a:lnSpc>
                          <a:spcPct val="115000"/>
                        </a:lnSpc>
                        <a:spcBef>
                          <a:spcPts val="0"/>
                        </a:spcBef>
                        <a:spcAft>
                          <a:spcPts val="0"/>
                        </a:spcAft>
                      </a:pPr>
                      <a:r>
                        <a:rPr lang="en-GB" sz="1100">
                          <a:effectLst/>
                        </a:rPr>
                        <a:t>Total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100">
                          <a:effectLst/>
                        </a:rPr>
                        <a:t>R 1 422 303 754.00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481005797"/>
                  </a:ext>
                </a:extLst>
              </a:tr>
              <a:tr h="254754">
                <a:tc>
                  <a:txBody>
                    <a:bodyPr/>
                    <a:lstStyle/>
                    <a:p>
                      <a:pPr marL="0" marR="0" algn="just">
                        <a:lnSpc>
                          <a:spcPct val="115000"/>
                        </a:lnSpc>
                        <a:spcBef>
                          <a:spcPts val="0"/>
                        </a:spcBef>
                        <a:spcAft>
                          <a:spcPts val="0"/>
                        </a:spcAft>
                      </a:pPr>
                      <a:r>
                        <a:rPr lang="en-GB" sz="1100" dirty="0">
                          <a:effectLst/>
                        </a:rPr>
                        <a:t>DCF1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100">
                          <a:effectLst/>
                        </a:rPr>
                        <a:t>R 773 539 687.00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08 April 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70664511"/>
                  </a:ext>
                </a:extLst>
              </a:tr>
              <a:tr h="254754">
                <a:tc>
                  <a:txBody>
                    <a:bodyPr/>
                    <a:lstStyle/>
                    <a:p>
                      <a:pPr marL="0" marR="0" algn="just">
                        <a:lnSpc>
                          <a:spcPct val="115000"/>
                        </a:lnSpc>
                        <a:spcBef>
                          <a:spcPts val="0"/>
                        </a:spcBef>
                        <a:spcAft>
                          <a:spcPts val="0"/>
                        </a:spcAft>
                      </a:pPr>
                      <a:r>
                        <a:rPr lang="en-GB"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100">
                          <a:effectLst/>
                        </a:rPr>
                        <a:t>R 2 195 843 441.00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72800079"/>
                  </a:ext>
                </a:extLst>
              </a:tr>
              <a:tr h="254754">
                <a:tc>
                  <a:txBody>
                    <a:bodyPr/>
                    <a:lstStyle/>
                    <a:p>
                      <a:pPr marL="0" marR="0" algn="just">
                        <a:lnSpc>
                          <a:spcPct val="115000"/>
                        </a:lnSpc>
                        <a:spcBef>
                          <a:spcPts val="0"/>
                        </a:spcBef>
                        <a:spcAft>
                          <a:spcPts val="0"/>
                        </a:spcAft>
                      </a:pPr>
                      <a:r>
                        <a:rPr lang="en-GB" sz="1100">
                          <a:effectLst/>
                        </a:rPr>
                        <a:t>DCF2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R 1 404 156 559.00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03 September 2012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73315356"/>
                  </a:ext>
                </a:extLst>
              </a:tr>
              <a:tr h="254754">
                <a:tc>
                  <a:txBody>
                    <a:bodyPr/>
                    <a:lstStyle/>
                    <a:p>
                      <a:pPr marL="0" marR="0" algn="just">
                        <a:lnSpc>
                          <a:spcPct val="115000"/>
                        </a:lnSpc>
                        <a:spcBef>
                          <a:spcPts val="0"/>
                        </a:spcBef>
                        <a:spcAft>
                          <a:spcPts val="0"/>
                        </a:spcAft>
                      </a:pPr>
                      <a:r>
                        <a:rPr lang="en-GB"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dirty="0">
                          <a:effectLst/>
                        </a:rPr>
                        <a:t>R 3 600 000 000.00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64735252"/>
                  </a:ext>
                </a:extLst>
              </a:tr>
              <a:tr h="254754">
                <a:tc>
                  <a:txBody>
                    <a:bodyPr/>
                    <a:lstStyle/>
                    <a:p>
                      <a:pPr marL="0" marR="0" algn="just">
                        <a:lnSpc>
                          <a:spcPct val="115000"/>
                        </a:lnSpc>
                        <a:spcBef>
                          <a:spcPts val="0"/>
                        </a:spcBef>
                        <a:spcAft>
                          <a:spcPts val="0"/>
                        </a:spcAft>
                      </a:pPr>
                      <a:r>
                        <a:rPr lang="en-GB" sz="1100">
                          <a:effectLst/>
                        </a:rPr>
                        <a:t>DCF3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dirty="0">
                          <a:effectLst/>
                        </a:rPr>
                        <a:t>R 520 000 000.00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14 July 2014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04069671"/>
                  </a:ext>
                </a:extLst>
              </a:tr>
              <a:tr h="254754">
                <a:tc>
                  <a:txBody>
                    <a:bodyPr/>
                    <a:lstStyle/>
                    <a:p>
                      <a:pPr marL="0" marR="0" algn="just">
                        <a:lnSpc>
                          <a:spcPct val="115000"/>
                        </a:lnSpc>
                        <a:spcBef>
                          <a:spcPts val="0"/>
                        </a:spcBef>
                        <a:spcAft>
                          <a:spcPts val="0"/>
                        </a:spcAft>
                      </a:pPr>
                      <a:r>
                        <a:rPr lang="en-GB"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dirty="0">
                          <a:effectLst/>
                        </a:rPr>
                        <a:t>R 4 120 000 000.00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917250388"/>
                  </a:ext>
                </a:extLst>
              </a:tr>
              <a:tr h="254754">
                <a:tc>
                  <a:txBody>
                    <a:bodyPr/>
                    <a:lstStyle/>
                    <a:p>
                      <a:pPr marL="0" marR="0" algn="just">
                        <a:lnSpc>
                          <a:spcPct val="115000"/>
                        </a:lnSpc>
                        <a:spcBef>
                          <a:spcPts val="0"/>
                        </a:spcBef>
                        <a:spcAft>
                          <a:spcPts val="0"/>
                        </a:spcAft>
                      </a:pPr>
                      <a:r>
                        <a:rPr lang="en-GB" sz="1100">
                          <a:effectLst/>
                        </a:rPr>
                        <a:t>DCF4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dirty="0">
                          <a:effectLst/>
                        </a:rPr>
                        <a:t>R 830 400 000.00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21 April 2015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69724503"/>
                  </a:ext>
                </a:extLst>
              </a:tr>
              <a:tr h="254754">
                <a:tc>
                  <a:txBody>
                    <a:bodyPr/>
                    <a:lstStyle/>
                    <a:p>
                      <a:pPr marL="0" marR="0" algn="just">
                        <a:lnSpc>
                          <a:spcPct val="115000"/>
                        </a:lnSpc>
                        <a:spcBef>
                          <a:spcPts val="0"/>
                        </a:spcBef>
                        <a:spcAft>
                          <a:spcPts val="0"/>
                        </a:spcAft>
                      </a:pPr>
                      <a:r>
                        <a:rPr lang="en-GB"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100">
                          <a:effectLst/>
                        </a:rPr>
                        <a:t>R 4 950 400 000.00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98540023"/>
                  </a:ext>
                </a:extLst>
              </a:tr>
              <a:tr h="254754">
                <a:tc>
                  <a:txBody>
                    <a:bodyPr/>
                    <a:lstStyle/>
                    <a:p>
                      <a:pPr marL="0" marR="0" algn="just">
                        <a:lnSpc>
                          <a:spcPct val="115000"/>
                        </a:lnSpc>
                        <a:spcBef>
                          <a:spcPts val="0"/>
                        </a:spcBef>
                        <a:spcAft>
                          <a:spcPts val="0"/>
                        </a:spcAft>
                      </a:pPr>
                      <a:r>
                        <a:rPr lang="en-GB" sz="1100">
                          <a:effectLst/>
                        </a:rPr>
                        <a:t>DCF5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R 450 000 000.00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03 May 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592798904"/>
                  </a:ext>
                </a:extLst>
              </a:tr>
              <a:tr h="254754">
                <a:tc>
                  <a:txBody>
                    <a:bodyPr/>
                    <a:lstStyle/>
                    <a:p>
                      <a:pPr marL="0" marR="0" algn="just">
                        <a:lnSpc>
                          <a:spcPct val="115000"/>
                        </a:lnSpc>
                        <a:spcBef>
                          <a:spcPts val="0"/>
                        </a:spcBef>
                        <a:spcAft>
                          <a:spcPts val="0"/>
                        </a:spcAft>
                      </a:pPr>
                      <a:r>
                        <a:rPr lang="en-GB"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ZA" sz="1100">
                          <a:effectLst/>
                        </a:rPr>
                        <a:t>R 5 400 400 000.00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28073870"/>
                  </a:ext>
                </a:extLst>
              </a:tr>
              <a:tr h="254754">
                <a:tc>
                  <a:txBody>
                    <a:bodyPr/>
                    <a:lstStyle/>
                    <a:p>
                      <a:pPr marL="0" marR="0" algn="just">
                        <a:lnSpc>
                          <a:spcPct val="115000"/>
                        </a:lnSpc>
                        <a:spcBef>
                          <a:spcPts val="0"/>
                        </a:spcBef>
                        <a:spcAft>
                          <a:spcPts val="0"/>
                        </a:spcAft>
                      </a:pPr>
                      <a:r>
                        <a:rPr lang="en-GB" sz="1100">
                          <a:effectLst/>
                        </a:rPr>
                        <a:t>DCF6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R 477 066 747.00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14 July 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17325731"/>
                  </a:ext>
                </a:extLst>
              </a:tr>
              <a:tr h="254754">
                <a:tc>
                  <a:txBody>
                    <a:bodyPr/>
                    <a:lstStyle/>
                    <a:p>
                      <a:pPr marL="0" marR="0" algn="just">
                        <a:lnSpc>
                          <a:spcPct val="115000"/>
                        </a:lnSpc>
                        <a:spcBef>
                          <a:spcPts val="0"/>
                        </a:spcBef>
                        <a:spcAft>
                          <a:spcPts val="0"/>
                        </a:spcAft>
                      </a:pPr>
                      <a:r>
                        <a:rPr lang="en-GB" sz="11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dirty="0">
                          <a:effectLst/>
                        </a:rPr>
                        <a:t>R 5 877 466 747.00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55978710"/>
                  </a:ext>
                </a:extLst>
              </a:tr>
            </a:tbl>
          </a:graphicData>
        </a:graphic>
      </p:graphicFrame>
    </p:spTree>
    <p:extLst>
      <p:ext uri="{BB962C8B-B14F-4D97-AF65-F5344CB8AC3E}">
        <p14:creationId xmlns:p14="http://schemas.microsoft.com/office/powerpoint/2010/main" xmlns="" val="3182671518"/>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C8C63A-B281-4D86-B23B-D8F924F23EF1}" type="slidenum">
              <a:rPr lang="en-ZA" smtClean="0"/>
              <a:pPr>
                <a:defRPr/>
              </a:pPr>
              <a:t>60</a:t>
            </a:fld>
            <a:endParaRPr lang="en-ZA" dirty="0"/>
          </a:p>
        </p:txBody>
      </p:sp>
      <p:sp>
        <p:nvSpPr>
          <p:cNvPr id="2" name="Rectangle 1"/>
          <p:cNvSpPr/>
          <p:nvPr/>
        </p:nvSpPr>
        <p:spPr>
          <a:xfrm>
            <a:off x="190840" y="188640"/>
            <a:ext cx="7045456" cy="720197"/>
          </a:xfrm>
          <a:prstGeom prst="rect">
            <a:avLst/>
          </a:prstGeom>
        </p:spPr>
        <p:txBody>
          <a:bodyPr wrap="square">
            <a:spAutoFit/>
          </a:bodyPr>
          <a:lstStyle/>
          <a:p>
            <a:pPr>
              <a:lnSpc>
                <a:spcPct val="85000"/>
              </a:lnSpc>
            </a:pPr>
            <a:r>
              <a:rPr lang="en-US" sz="2400" b="1" dirty="0" smtClean="0">
                <a:solidFill>
                  <a:schemeClr val="bg1"/>
                </a:solidFill>
                <a:latin typeface="+mj-lt"/>
                <a:ea typeface="+mj-ea"/>
                <a:cs typeface="+mj-cs"/>
              </a:rPr>
              <a:t>Quarter 2 -  Expansions submitted to National Treasury</a:t>
            </a:r>
            <a:endParaRPr lang="en-ZA" sz="2400" b="1" dirty="0">
              <a:solidFill>
                <a:schemeClr val="bg1"/>
              </a:solidFill>
              <a:latin typeface="+mj-lt"/>
              <a:ea typeface="+mj-ea"/>
              <a:cs typeface="+mj-cs"/>
            </a:endParaRPr>
          </a:p>
        </p:txBody>
      </p:sp>
      <p:sp>
        <p:nvSpPr>
          <p:cNvPr id="5" name="Rectangle 4"/>
          <p:cNvSpPr/>
          <p:nvPr>
            <p:custDataLst>
              <p:tags r:id="rId1"/>
            </p:custDataLst>
          </p:nvPr>
        </p:nvSpPr>
        <p:spPr>
          <a:xfrm>
            <a:off x="141317" y="1052736"/>
            <a:ext cx="8812014" cy="5688632"/>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xmlns="" val="128550994"/>
              </p:ext>
            </p:extLst>
          </p:nvPr>
        </p:nvGraphicFramePr>
        <p:xfrm>
          <a:off x="249613" y="1196752"/>
          <a:ext cx="8595422" cy="5256435"/>
        </p:xfrm>
        <a:graphic>
          <a:graphicData uri="http://schemas.openxmlformats.org/drawingml/2006/table">
            <a:tbl>
              <a:tblPr>
                <a:tableStyleId>{5C22544A-7EE6-4342-B048-85BDC9FD1C3A}</a:tableStyleId>
              </a:tblPr>
              <a:tblGrid>
                <a:gridCol w="389604">
                  <a:extLst>
                    <a:ext uri="{9D8B030D-6E8A-4147-A177-3AD203B41FA5}">
                      <a16:colId xmlns:a16="http://schemas.microsoft.com/office/drawing/2014/main" xmlns="" val="20000"/>
                    </a:ext>
                  </a:extLst>
                </a:gridCol>
                <a:gridCol w="543632">
                  <a:extLst>
                    <a:ext uri="{9D8B030D-6E8A-4147-A177-3AD203B41FA5}">
                      <a16:colId xmlns:a16="http://schemas.microsoft.com/office/drawing/2014/main" xmlns="" val="20001"/>
                    </a:ext>
                  </a:extLst>
                </a:gridCol>
                <a:gridCol w="1703379">
                  <a:extLst>
                    <a:ext uri="{9D8B030D-6E8A-4147-A177-3AD203B41FA5}">
                      <a16:colId xmlns:a16="http://schemas.microsoft.com/office/drawing/2014/main" xmlns="" val="20002"/>
                    </a:ext>
                  </a:extLst>
                </a:gridCol>
                <a:gridCol w="887932">
                  <a:extLst>
                    <a:ext uri="{9D8B030D-6E8A-4147-A177-3AD203B41FA5}">
                      <a16:colId xmlns:a16="http://schemas.microsoft.com/office/drawing/2014/main" xmlns="" val="20003"/>
                    </a:ext>
                  </a:extLst>
                </a:gridCol>
                <a:gridCol w="534571">
                  <a:extLst>
                    <a:ext uri="{9D8B030D-6E8A-4147-A177-3AD203B41FA5}">
                      <a16:colId xmlns:a16="http://schemas.microsoft.com/office/drawing/2014/main" xmlns="" val="20004"/>
                    </a:ext>
                  </a:extLst>
                </a:gridCol>
                <a:gridCol w="797327">
                  <a:extLst>
                    <a:ext uri="{9D8B030D-6E8A-4147-A177-3AD203B41FA5}">
                      <a16:colId xmlns:a16="http://schemas.microsoft.com/office/drawing/2014/main" xmlns="" val="20005"/>
                    </a:ext>
                  </a:extLst>
                </a:gridCol>
                <a:gridCol w="1078202">
                  <a:extLst>
                    <a:ext uri="{9D8B030D-6E8A-4147-A177-3AD203B41FA5}">
                      <a16:colId xmlns:a16="http://schemas.microsoft.com/office/drawing/2014/main" xmlns="" val="20006"/>
                    </a:ext>
                  </a:extLst>
                </a:gridCol>
                <a:gridCol w="954375">
                  <a:extLst>
                    <a:ext uri="{9D8B030D-6E8A-4147-A177-3AD203B41FA5}">
                      <a16:colId xmlns:a16="http://schemas.microsoft.com/office/drawing/2014/main" xmlns="" val="20007"/>
                    </a:ext>
                  </a:extLst>
                </a:gridCol>
                <a:gridCol w="881891">
                  <a:extLst>
                    <a:ext uri="{9D8B030D-6E8A-4147-A177-3AD203B41FA5}">
                      <a16:colId xmlns:a16="http://schemas.microsoft.com/office/drawing/2014/main" xmlns="" val="20008"/>
                    </a:ext>
                  </a:extLst>
                </a:gridCol>
                <a:gridCol w="824509">
                  <a:extLst>
                    <a:ext uri="{9D8B030D-6E8A-4147-A177-3AD203B41FA5}">
                      <a16:colId xmlns:a16="http://schemas.microsoft.com/office/drawing/2014/main" xmlns="" val="20009"/>
                    </a:ext>
                  </a:extLst>
                </a:gridCol>
              </a:tblGrid>
              <a:tr h="426527">
                <a:tc gridSpan="10">
                  <a:txBody>
                    <a:bodyPr/>
                    <a:lstStyle/>
                    <a:p>
                      <a:pPr algn="ctr" fontAlgn="ctr"/>
                      <a:r>
                        <a:rPr lang="en-US" sz="1000" u="none" strike="noStrike" dirty="0">
                          <a:effectLst/>
                        </a:rPr>
                        <a:t>                       GOVERNANCE MONITORING AND COMPLIANCE: 2019/2020 QUARTER </a:t>
                      </a:r>
                      <a:r>
                        <a:rPr lang="en-US" sz="1000" u="none" strike="noStrike" dirty="0" smtClean="0">
                          <a:effectLst/>
                        </a:rPr>
                        <a:t>2 (JULY</a:t>
                      </a:r>
                      <a:r>
                        <a:rPr lang="en-US" sz="1000" u="none" strike="noStrike" baseline="0" dirty="0" smtClean="0">
                          <a:effectLst/>
                        </a:rPr>
                        <a:t> – SEPTEMBER </a:t>
                      </a:r>
                      <a:r>
                        <a:rPr lang="en-US" sz="1000" u="none" strike="noStrike" dirty="0" smtClean="0">
                          <a:effectLst/>
                        </a:rPr>
                        <a:t>2019</a:t>
                      </a:r>
                      <a:r>
                        <a:rPr lang="en-US" sz="1000" u="none" strike="noStrike" dirty="0">
                          <a:effectLst/>
                        </a:rPr>
                        <a:t>) REPORT- EXPANSIONS</a:t>
                      </a:r>
                      <a:endParaRPr lang="en-US" sz="1000" b="0" i="0" u="none" strike="noStrike" dirty="0">
                        <a:solidFill>
                          <a:srgbClr val="000000"/>
                        </a:solidFill>
                        <a:effectLst/>
                        <a:latin typeface="Times New Roman"/>
                      </a:endParaRPr>
                    </a:p>
                  </a:txBody>
                  <a:tcPr marL="8851" marR="8851" marT="8851"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98092">
                <a:tc>
                  <a:txBody>
                    <a:bodyPr/>
                    <a:lstStyle/>
                    <a:p>
                      <a:pPr algn="ctr" fontAlgn="ctr"/>
                      <a:r>
                        <a:rPr lang="en-ZA" sz="700" u="none" strike="noStrike">
                          <a:effectLst/>
                        </a:rPr>
                        <a:t>Eskom No.</a:t>
                      </a:r>
                      <a:endParaRPr lang="en-ZA" sz="700" b="1" i="0" u="none" strike="noStrike">
                        <a:solidFill>
                          <a:srgbClr val="000000"/>
                        </a:solidFill>
                        <a:effectLst/>
                        <a:latin typeface="Arial"/>
                      </a:endParaRPr>
                    </a:p>
                  </a:txBody>
                  <a:tcPr marL="8851" marR="8851" marT="8851" marB="0" anchor="ctr"/>
                </a:tc>
                <a:tc>
                  <a:txBody>
                    <a:bodyPr/>
                    <a:lstStyle/>
                    <a:p>
                      <a:pPr algn="ctr" fontAlgn="ctr"/>
                      <a:r>
                        <a:rPr lang="en-ZA" sz="700" u="none" strike="noStrike">
                          <a:effectLst/>
                        </a:rPr>
                        <a:t>NT No.</a:t>
                      </a:r>
                      <a:endParaRPr lang="en-ZA" sz="700" b="1"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Project Description</a:t>
                      </a:r>
                      <a:endParaRPr lang="en-ZA" sz="700" b="1" i="0" u="none" strike="noStrike">
                        <a:solidFill>
                          <a:srgbClr val="000000"/>
                        </a:solidFill>
                        <a:effectLst/>
                        <a:latin typeface="Arial"/>
                      </a:endParaRPr>
                    </a:p>
                  </a:txBody>
                  <a:tcPr marL="8851" marR="8851" marT="8851" marB="0" anchor="ctr"/>
                </a:tc>
                <a:tc gridSpan="2">
                  <a:txBody>
                    <a:bodyPr/>
                    <a:lstStyle/>
                    <a:p>
                      <a:pPr algn="ctr" fontAlgn="ctr"/>
                      <a:r>
                        <a:rPr lang="en-ZA" sz="700" u="none" strike="noStrike">
                          <a:effectLst/>
                        </a:rPr>
                        <a:t>Supplier</a:t>
                      </a:r>
                      <a:endParaRPr lang="en-ZA" sz="700" b="1" i="0" u="none" strike="noStrike">
                        <a:solidFill>
                          <a:srgbClr val="000000"/>
                        </a:solidFill>
                        <a:effectLst/>
                        <a:latin typeface="Arial"/>
                      </a:endParaRPr>
                    </a:p>
                  </a:txBody>
                  <a:tcPr marL="8851" marR="8851" marT="8851" marB="0" anchor="ctr"/>
                </a:tc>
                <a:tc hMerge="1">
                  <a:txBody>
                    <a:bodyPr/>
                    <a:lstStyle/>
                    <a:p>
                      <a:endParaRPr lang="en-ZA"/>
                    </a:p>
                  </a:txBody>
                  <a:tcPr/>
                </a:tc>
                <a:tc>
                  <a:txBody>
                    <a:bodyPr/>
                    <a:lstStyle/>
                    <a:p>
                      <a:pPr algn="ctr" fontAlgn="ctr"/>
                      <a:r>
                        <a:rPr lang="en-ZA" sz="700" u="none" strike="noStrike">
                          <a:effectLst/>
                        </a:rPr>
                        <a:t>Division</a:t>
                      </a:r>
                      <a:endParaRPr lang="en-ZA" sz="700" b="1"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Reason for extension</a:t>
                      </a:r>
                      <a:endParaRPr lang="en-ZA" sz="700" b="1"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Original Contract Value</a:t>
                      </a:r>
                      <a:endParaRPr lang="en-ZA" sz="700" b="1"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Value of Contract Extension</a:t>
                      </a:r>
                      <a:endParaRPr lang="en-ZA" sz="700" b="1" i="0" u="none" strike="noStrike">
                        <a:solidFill>
                          <a:srgbClr val="000000"/>
                        </a:solidFill>
                        <a:effectLst/>
                        <a:latin typeface="Arial"/>
                      </a:endParaRPr>
                    </a:p>
                  </a:txBody>
                  <a:tcPr marL="8851" marR="8851" marT="8851" marB="0" anchor="ctr"/>
                </a:tc>
                <a:tc>
                  <a:txBody>
                    <a:bodyPr/>
                    <a:lstStyle/>
                    <a:p>
                      <a:pPr algn="ctr" fontAlgn="ctr"/>
                      <a:r>
                        <a:rPr lang="en-ZA" sz="700" u="none" strike="noStrike">
                          <a:effectLst/>
                        </a:rPr>
                        <a:t>NT Decision</a:t>
                      </a:r>
                      <a:endParaRPr lang="en-ZA" sz="700" b="1" i="0" u="none" strike="noStrike">
                        <a:solidFill>
                          <a:srgbClr val="000000"/>
                        </a:solidFill>
                        <a:effectLst/>
                        <a:latin typeface="Arial"/>
                      </a:endParaRPr>
                    </a:p>
                  </a:txBody>
                  <a:tcPr marL="8851" marR="8851" marT="8851" marB="0" anchor="ctr"/>
                </a:tc>
                <a:extLst>
                  <a:ext uri="{0D108BD9-81ED-4DB2-BD59-A6C34878D82A}">
                    <a16:rowId xmlns:a16="http://schemas.microsoft.com/office/drawing/2014/main" xmlns="" val="10001"/>
                  </a:ext>
                </a:extLst>
              </a:tr>
              <a:tr h="208524">
                <a:tc>
                  <a:txBody>
                    <a:bodyPr/>
                    <a:lstStyle/>
                    <a:p>
                      <a:pPr algn="l" fontAlgn="t"/>
                      <a:r>
                        <a:rPr lang="en-ZA" sz="900" u="none" strike="noStrike">
                          <a:effectLst/>
                        </a:rPr>
                        <a:t>1</a:t>
                      </a:r>
                      <a:endParaRPr lang="en-ZA" sz="900" b="0" i="0" u="none" strike="noStrike">
                        <a:solidFill>
                          <a:srgbClr val="000000"/>
                        </a:solidFill>
                        <a:effectLst/>
                        <a:latin typeface="Times New Roman"/>
                      </a:endParaRPr>
                    </a:p>
                  </a:txBody>
                  <a:tcPr marL="8851" marR="8851" marT="8851" marB="0"/>
                </a:tc>
                <a:tc>
                  <a:txBody>
                    <a:bodyPr/>
                    <a:lstStyle/>
                    <a:p>
                      <a:pPr algn="ctr" fontAlgn="t"/>
                      <a:r>
                        <a:rPr lang="en-ZA" sz="700" u="none" strike="noStrike">
                          <a:effectLst/>
                        </a:rPr>
                        <a:t>22</a:t>
                      </a:r>
                      <a:endParaRPr lang="en-ZA" sz="700" b="0" i="0" u="none" strike="noStrike">
                        <a:solidFill>
                          <a:srgbClr val="000000"/>
                        </a:solidFill>
                        <a:effectLst/>
                        <a:latin typeface="Arial"/>
                      </a:endParaRPr>
                    </a:p>
                  </a:txBody>
                  <a:tcPr marL="8851" marR="8851" marT="8851" marB="0"/>
                </a:tc>
                <a:tc>
                  <a:txBody>
                    <a:bodyPr/>
                    <a:lstStyle/>
                    <a:p>
                      <a:pPr algn="l" fontAlgn="t"/>
                      <a:r>
                        <a:rPr lang="en-ZA" sz="700" u="none" strike="noStrike">
                          <a:effectLst/>
                        </a:rPr>
                        <a:t>Terrace Ash Coal System</a:t>
                      </a:r>
                      <a:endParaRPr lang="en-ZA" sz="700" b="0" i="0" u="none" strike="noStrike">
                        <a:solidFill>
                          <a:srgbClr val="000000"/>
                        </a:solidFill>
                        <a:effectLst/>
                        <a:latin typeface="Arial"/>
                      </a:endParaRPr>
                    </a:p>
                  </a:txBody>
                  <a:tcPr marL="8851" marR="8851" marT="8851" marB="0"/>
                </a:tc>
                <a:tc gridSpan="2">
                  <a:txBody>
                    <a:bodyPr/>
                    <a:lstStyle/>
                    <a:p>
                      <a:pPr algn="l" fontAlgn="t"/>
                      <a:r>
                        <a:rPr lang="en-ZA" sz="700" u="none" strike="noStrike">
                          <a:effectLst/>
                        </a:rPr>
                        <a:t>ELB Engineering</a:t>
                      </a:r>
                      <a:endParaRPr lang="en-ZA" sz="700" b="0" i="0" u="none" strike="noStrike">
                        <a:solidFill>
                          <a:srgbClr val="000000"/>
                        </a:solidFill>
                        <a:effectLst/>
                        <a:latin typeface="Arial"/>
                      </a:endParaRPr>
                    </a:p>
                  </a:txBody>
                  <a:tcPr marL="8851" marR="8851" marT="8851" marB="0"/>
                </a:tc>
                <a:tc hMerge="1">
                  <a:txBody>
                    <a:bodyPr/>
                    <a:lstStyle/>
                    <a:p>
                      <a:endParaRPr lang="en-ZA"/>
                    </a:p>
                  </a:txBody>
                  <a:tcPr/>
                </a:tc>
                <a:tc>
                  <a:txBody>
                    <a:bodyPr/>
                    <a:lstStyle/>
                    <a:p>
                      <a:pPr algn="l" fontAlgn="t"/>
                      <a:r>
                        <a:rPr lang="en-ZA" sz="700" u="none" strike="noStrike">
                          <a:effectLst/>
                        </a:rPr>
                        <a:t>Group Capital</a:t>
                      </a:r>
                      <a:endParaRPr lang="en-ZA" sz="700" b="0" i="0" u="none" strike="noStrike">
                        <a:solidFill>
                          <a:srgbClr val="000000"/>
                        </a:solidFill>
                        <a:effectLst/>
                        <a:latin typeface="Arial"/>
                      </a:endParaRPr>
                    </a:p>
                  </a:txBody>
                  <a:tcPr marL="8851" marR="8851" marT="8851" marB="0"/>
                </a:tc>
                <a:tc>
                  <a:txBody>
                    <a:bodyPr/>
                    <a:lstStyle/>
                    <a:p>
                      <a:pPr algn="l" fontAlgn="t"/>
                      <a:r>
                        <a:rPr lang="en-ZA" sz="700" u="none" strike="noStrike">
                          <a:effectLst/>
                        </a:rPr>
                        <a:t>Continuity of service</a:t>
                      </a:r>
                      <a:endParaRPr lang="en-ZA" sz="700" b="0" i="0" u="none" strike="noStrike">
                        <a:solidFill>
                          <a:srgbClr val="000000"/>
                        </a:solidFill>
                        <a:effectLst/>
                        <a:latin typeface="Arial"/>
                      </a:endParaRPr>
                    </a:p>
                  </a:txBody>
                  <a:tcPr marL="8851" marR="8851" marT="8851" marB="0"/>
                </a:tc>
                <a:tc>
                  <a:txBody>
                    <a:bodyPr/>
                    <a:lstStyle/>
                    <a:p>
                      <a:pPr algn="l" fontAlgn="t"/>
                      <a:r>
                        <a:rPr lang="en-ZA" sz="700" u="none" strike="noStrike">
                          <a:effectLst/>
                        </a:rPr>
                        <a:t>972,425,261.00</a:t>
                      </a:r>
                      <a:endParaRPr lang="en-ZA" sz="700" b="0" i="0" u="none" strike="noStrike">
                        <a:solidFill>
                          <a:srgbClr val="000000"/>
                        </a:solidFill>
                        <a:effectLst/>
                        <a:latin typeface="Arial"/>
                      </a:endParaRPr>
                    </a:p>
                  </a:txBody>
                  <a:tcPr marL="8851" marR="8851" marT="8851" marB="0"/>
                </a:tc>
                <a:tc>
                  <a:txBody>
                    <a:bodyPr/>
                    <a:lstStyle/>
                    <a:p>
                      <a:pPr algn="l" fontAlgn="t"/>
                      <a:r>
                        <a:rPr lang="en-ZA" sz="700" u="none" strike="noStrike">
                          <a:effectLst/>
                        </a:rPr>
                        <a:t>87,661,835.00</a:t>
                      </a:r>
                      <a:endParaRPr lang="en-ZA" sz="700" b="0" i="0" u="none" strike="noStrike">
                        <a:solidFill>
                          <a:srgbClr val="000000"/>
                        </a:solidFill>
                        <a:effectLst/>
                        <a:latin typeface="Arial"/>
                      </a:endParaRPr>
                    </a:p>
                  </a:txBody>
                  <a:tcPr marL="8851" marR="8851" marT="8851" marB="0"/>
                </a:tc>
                <a:tc>
                  <a:txBody>
                    <a:bodyPr/>
                    <a:lstStyle/>
                    <a:p>
                      <a:pPr algn="l" fontAlgn="t"/>
                      <a:r>
                        <a:rPr lang="en-ZA" sz="700" u="none" strike="noStrike">
                          <a:effectLst/>
                        </a:rPr>
                        <a:t>Supported</a:t>
                      </a:r>
                      <a:endParaRPr lang="en-ZA" sz="700" b="0" i="0" u="none" strike="noStrike">
                        <a:solidFill>
                          <a:srgbClr val="000000"/>
                        </a:solidFill>
                        <a:effectLst/>
                        <a:latin typeface="Arial"/>
                      </a:endParaRPr>
                    </a:p>
                  </a:txBody>
                  <a:tcPr marL="8851" marR="8851" marT="8851" marB="0"/>
                </a:tc>
                <a:extLst>
                  <a:ext uri="{0D108BD9-81ED-4DB2-BD59-A6C34878D82A}">
                    <a16:rowId xmlns:a16="http://schemas.microsoft.com/office/drawing/2014/main" xmlns="" val="10002"/>
                  </a:ext>
                </a:extLst>
              </a:tr>
              <a:tr h="322265">
                <a:tc>
                  <a:txBody>
                    <a:bodyPr/>
                    <a:lstStyle/>
                    <a:p>
                      <a:pPr algn="l" fontAlgn="t"/>
                      <a:r>
                        <a:rPr lang="en-ZA" sz="900" u="none" strike="noStrike">
                          <a:effectLst/>
                        </a:rPr>
                        <a:t>2</a:t>
                      </a:r>
                      <a:endParaRPr lang="en-ZA" sz="900" b="0" i="0" u="none" strike="noStrike">
                        <a:solidFill>
                          <a:srgbClr val="000000"/>
                        </a:solidFill>
                        <a:effectLst/>
                        <a:latin typeface="Times New Roman"/>
                      </a:endParaRPr>
                    </a:p>
                  </a:txBody>
                  <a:tcPr marL="8851" marR="8851" marT="8851" marB="0"/>
                </a:tc>
                <a:tc>
                  <a:txBody>
                    <a:bodyPr/>
                    <a:lstStyle/>
                    <a:p>
                      <a:pPr algn="ctr" fontAlgn="ctr"/>
                      <a:r>
                        <a:rPr lang="en-ZA" sz="700" u="none" strike="noStrike">
                          <a:effectLst/>
                        </a:rPr>
                        <a:t>23</a:t>
                      </a:r>
                      <a:endParaRPr lang="en-ZA" sz="700" b="0" i="0" u="none" strike="noStrike">
                        <a:solidFill>
                          <a:srgbClr val="000000"/>
                        </a:solidFill>
                        <a:effectLst/>
                        <a:latin typeface="Arial"/>
                      </a:endParaRPr>
                    </a:p>
                  </a:txBody>
                  <a:tcPr marL="8851" marR="8851" marT="8851" marB="0" anchor="ctr"/>
                </a:tc>
                <a:tc>
                  <a:txBody>
                    <a:bodyPr/>
                    <a:lstStyle/>
                    <a:p>
                      <a:pPr algn="l" fontAlgn="t"/>
                      <a:r>
                        <a:rPr lang="en-US" sz="700" u="none" strike="noStrike">
                          <a:effectLst/>
                        </a:rPr>
                        <a:t>Unit Transformer System and Earthning</a:t>
                      </a:r>
                      <a:br>
                        <a:rPr lang="en-US" sz="700" u="none" strike="noStrike">
                          <a:effectLst/>
                        </a:rPr>
                      </a:br>
                      <a:r>
                        <a:rPr lang="en-US" sz="700" u="none" strike="noStrike">
                          <a:effectLst/>
                        </a:rPr>
                        <a:t>Equipment For Kusile Power Station</a:t>
                      </a:r>
                      <a:endParaRPr lang="en-US" sz="900" b="0" i="0" u="none" strike="noStrike">
                        <a:solidFill>
                          <a:srgbClr val="000000"/>
                        </a:solidFill>
                        <a:effectLst/>
                        <a:latin typeface="Times New Roman"/>
                      </a:endParaRPr>
                    </a:p>
                  </a:txBody>
                  <a:tcPr marL="8851" marR="8851" marT="8851" marB="0"/>
                </a:tc>
                <a:tc gridSpan="2">
                  <a:txBody>
                    <a:bodyPr/>
                    <a:lstStyle/>
                    <a:p>
                      <a:pPr algn="l" fontAlgn="ctr"/>
                      <a:r>
                        <a:rPr lang="en-ZA" sz="700" u="none" strike="noStrike">
                          <a:effectLst/>
                        </a:rPr>
                        <a:t>Actom (Pty) Ltd</a:t>
                      </a:r>
                      <a:endParaRPr lang="en-ZA" sz="700" b="0" i="0" u="none" strike="noStrike">
                        <a:solidFill>
                          <a:srgbClr val="000000"/>
                        </a:solidFill>
                        <a:effectLst/>
                        <a:latin typeface="Arial"/>
                      </a:endParaRPr>
                    </a:p>
                  </a:txBody>
                  <a:tcPr marL="8851" marR="8851" marT="8851" marB="0" anchor="ctr"/>
                </a:tc>
                <a:tc hMerge="1">
                  <a:txBody>
                    <a:bodyPr/>
                    <a:lstStyle/>
                    <a:p>
                      <a:endParaRPr lang="en-ZA"/>
                    </a:p>
                  </a:txBody>
                  <a:tcPr/>
                </a:tc>
                <a:tc>
                  <a:txBody>
                    <a:bodyPr/>
                    <a:lstStyle/>
                    <a:p>
                      <a:pPr algn="l" fontAlgn="ctr"/>
                      <a:r>
                        <a:rPr lang="en-ZA" sz="700" u="none" strike="noStrike">
                          <a:effectLst/>
                        </a:rPr>
                        <a:t>Group Capital</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Continuity of service</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215,192,778.28</a:t>
                      </a:r>
                      <a:endParaRPr lang="en-ZA" sz="700" b="0" i="0" u="none" strike="noStrike">
                        <a:solidFill>
                          <a:srgbClr val="000000"/>
                        </a:solidFill>
                        <a:effectLst/>
                        <a:latin typeface="Arial"/>
                      </a:endParaRPr>
                    </a:p>
                  </a:txBody>
                  <a:tcPr marL="8851" marR="8851" marT="8851" marB="0" anchor="ctr"/>
                </a:tc>
                <a:tc>
                  <a:txBody>
                    <a:bodyPr/>
                    <a:lstStyle/>
                    <a:p>
                      <a:pPr algn="r" fontAlgn="ctr"/>
                      <a:r>
                        <a:rPr lang="en-ZA" sz="700" u="none" strike="noStrike">
                          <a:effectLst/>
                        </a:rPr>
                        <a:t>0.00</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Not supported</a:t>
                      </a:r>
                      <a:endParaRPr lang="en-ZA" sz="700" b="0" i="0" u="none" strike="noStrike">
                        <a:solidFill>
                          <a:srgbClr val="000000"/>
                        </a:solidFill>
                        <a:effectLst/>
                        <a:latin typeface="Arial"/>
                      </a:endParaRPr>
                    </a:p>
                  </a:txBody>
                  <a:tcPr marL="8851" marR="8851" marT="8851" marB="0" anchor="ctr"/>
                </a:tc>
                <a:extLst>
                  <a:ext uri="{0D108BD9-81ED-4DB2-BD59-A6C34878D82A}">
                    <a16:rowId xmlns:a16="http://schemas.microsoft.com/office/drawing/2014/main" xmlns="" val="10003"/>
                  </a:ext>
                </a:extLst>
              </a:tr>
              <a:tr h="405674">
                <a:tc>
                  <a:txBody>
                    <a:bodyPr/>
                    <a:lstStyle/>
                    <a:p>
                      <a:pPr algn="l" fontAlgn="t"/>
                      <a:r>
                        <a:rPr lang="en-ZA" sz="900" u="none" strike="noStrike">
                          <a:effectLst/>
                        </a:rPr>
                        <a:t>3</a:t>
                      </a:r>
                      <a:endParaRPr lang="en-ZA" sz="900" b="0" i="0" u="none" strike="noStrike">
                        <a:solidFill>
                          <a:srgbClr val="000000"/>
                        </a:solidFill>
                        <a:effectLst/>
                        <a:latin typeface="Times New Roman"/>
                      </a:endParaRPr>
                    </a:p>
                  </a:txBody>
                  <a:tcPr marL="8851" marR="8851" marT="8851" marB="0"/>
                </a:tc>
                <a:tc>
                  <a:txBody>
                    <a:bodyPr/>
                    <a:lstStyle/>
                    <a:p>
                      <a:pPr algn="ctr" fontAlgn="ctr"/>
                      <a:r>
                        <a:rPr lang="en-ZA" sz="700" u="none" strike="noStrike">
                          <a:effectLst/>
                        </a:rPr>
                        <a:t>24</a:t>
                      </a:r>
                      <a:endParaRPr lang="en-ZA" sz="700" b="0" i="0" u="none" strike="noStrike">
                        <a:solidFill>
                          <a:srgbClr val="000000"/>
                        </a:solidFill>
                        <a:effectLst/>
                        <a:latin typeface="Arial"/>
                      </a:endParaRPr>
                    </a:p>
                  </a:txBody>
                  <a:tcPr marL="8851" marR="8851" marT="8851" marB="0" anchor="ctr"/>
                </a:tc>
                <a:tc>
                  <a:txBody>
                    <a:bodyPr/>
                    <a:lstStyle/>
                    <a:p>
                      <a:pPr algn="l" fontAlgn="t"/>
                      <a:r>
                        <a:rPr lang="en-US" sz="700" u="none" strike="noStrike">
                          <a:effectLst/>
                        </a:rPr>
                        <a:t>Provision of Fuel Cards Facilities for Fuel,</a:t>
                      </a:r>
                      <a:br>
                        <a:rPr lang="en-US" sz="700" u="none" strike="noStrike">
                          <a:effectLst/>
                        </a:rPr>
                      </a:br>
                      <a:r>
                        <a:rPr lang="en-US" sz="700" u="none" strike="noStrike">
                          <a:effectLst/>
                        </a:rPr>
                        <a:t>Oil, Toll Fees, Repairs and Managed Maintenance</a:t>
                      </a:r>
                      <a:endParaRPr lang="en-US" sz="900" b="0" i="0" u="none" strike="noStrike">
                        <a:solidFill>
                          <a:srgbClr val="000000"/>
                        </a:solidFill>
                        <a:effectLst/>
                        <a:latin typeface="Times New Roman"/>
                      </a:endParaRPr>
                    </a:p>
                  </a:txBody>
                  <a:tcPr marL="8851" marR="8851" marT="8851" marB="0"/>
                </a:tc>
                <a:tc gridSpan="2">
                  <a:txBody>
                    <a:bodyPr/>
                    <a:lstStyle/>
                    <a:p>
                      <a:pPr algn="l" fontAlgn="ctr"/>
                      <a:r>
                        <a:rPr lang="en-ZA" sz="700" u="none" strike="noStrike">
                          <a:effectLst/>
                        </a:rPr>
                        <a:t>Standard Bank</a:t>
                      </a:r>
                      <a:endParaRPr lang="en-ZA" sz="700" b="0" i="0" u="none" strike="noStrike">
                        <a:solidFill>
                          <a:srgbClr val="000000"/>
                        </a:solidFill>
                        <a:effectLst/>
                        <a:latin typeface="Arial"/>
                      </a:endParaRPr>
                    </a:p>
                  </a:txBody>
                  <a:tcPr marL="8851" marR="8851" marT="8851" marB="0" anchor="ctr"/>
                </a:tc>
                <a:tc hMerge="1">
                  <a:txBody>
                    <a:bodyPr/>
                    <a:lstStyle/>
                    <a:p>
                      <a:endParaRPr lang="en-ZA"/>
                    </a:p>
                  </a:txBody>
                  <a:tcPr/>
                </a:tc>
                <a:tc>
                  <a:txBody>
                    <a:bodyPr/>
                    <a:lstStyle/>
                    <a:p>
                      <a:pPr algn="l" fontAlgn="ctr"/>
                      <a:r>
                        <a:rPr lang="en-ZA" sz="700" u="none" strike="noStrike">
                          <a:effectLst/>
                        </a:rPr>
                        <a:t>Finance</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Continuity of service</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7,217,841.84</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8,875,380.06</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Conditional support</a:t>
                      </a:r>
                      <a:endParaRPr lang="en-ZA" sz="700" b="0" i="0" u="none" strike="noStrike">
                        <a:solidFill>
                          <a:srgbClr val="000000"/>
                        </a:solidFill>
                        <a:effectLst/>
                        <a:latin typeface="Arial"/>
                      </a:endParaRPr>
                    </a:p>
                  </a:txBody>
                  <a:tcPr marL="8851" marR="8851" marT="8851" marB="0" anchor="ctr"/>
                </a:tc>
                <a:extLst>
                  <a:ext uri="{0D108BD9-81ED-4DB2-BD59-A6C34878D82A}">
                    <a16:rowId xmlns:a16="http://schemas.microsoft.com/office/drawing/2014/main" xmlns="" val="10004"/>
                  </a:ext>
                </a:extLst>
              </a:tr>
              <a:tr h="429054">
                <a:tc>
                  <a:txBody>
                    <a:bodyPr/>
                    <a:lstStyle/>
                    <a:p>
                      <a:pPr algn="l" fontAlgn="t"/>
                      <a:r>
                        <a:rPr lang="en-ZA" sz="900" u="none" strike="noStrike">
                          <a:effectLst/>
                        </a:rPr>
                        <a:t>4</a:t>
                      </a:r>
                      <a:endParaRPr lang="en-ZA" sz="900" b="0" i="0" u="none" strike="noStrike">
                        <a:solidFill>
                          <a:srgbClr val="000000"/>
                        </a:solidFill>
                        <a:effectLst/>
                        <a:latin typeface="Times New Roman"/>
                      </a:endParaRPr>
                    </a:p>
                  </a:txBody>
                  <a:tcPr marL="8851" marR="8851" marT="8851" marB="0"/>
                </a:tc>
                <a:tc>
                  <a:txBody>
                    <a:bodyPr/>
                    <a:lstStyle/>
                    <a:p>
                      <a:pPr algn="ctr" fontAlgn="ctr"/>
                      <a:r>
                        <a:rPr lang="en-ZA" sz="700" u="none" strike="noStrike">
                          <a:effectLst/>
                        </a:rPr>
                        <a:t>25</a:t>
                      </a:r>
                      <a:endParaRPr lang="en-ZA" sz="700" b="0" i="0" u="none" strike="noStrike">
                        <a:solidFill>
                          <a:srgbClr val="000000"/>
                        </a:solidFill>
                        <a:effectLst/>
                        <a:latin typeface="Arial"/>
                      </a:endParaRPr>
                    </a:p>
                  </a:txBody>
                  <a:tcPr marL="8851" marR="8851" marT="8851" marB="0" anchor="ctr"/>
                </a:tc>
                <a:tc>
                  <a:txBody>
                    <a:bodyPr/>
                    <a:lstStyle/>
                    <a:p>
                      <a:pPr algn="l" fontAlgn="t"/>
                      <a:r>
                        <a:rPr lang="en-US" sz="700" u="none" strike="noStrike">
                          <a:effectLst/>
                        </a:rPr>
                        <a:t>Support and Maintenance of Eskom</a:t>
                      </a:r>
                      <a:br>
                        <a:rPr lang="en-US" sz="700" u="none" strike="noStrike">
                          <a:effectLst/>
                        </a:rPr>
                      </a:br>
                      <a:r>
                        <a:rPr lang="en-US" sz="700" u="none" strike="noStrike">
                          <a:effectLst/>
                        </a:rPr>
                        <a:t>Finance Bnaking Systems and IT Infrastructure</a:t>
                      </a:r>
                      <a:endParaRPr lang="en-US" sz="700" b="0" i="0" u="none" strike="noStrike">
                        <a:solidFill>
                          <a:srgbClr val="000000"/>
                        </a:solidFill>
                        <a:effectLst/>
                        <a:latin typeface="Arial"/>
                      </a:endParaRPr>
                    </a:p>
                  </a:txBody>
                  <a:tcPr marL="8851" marR="8851" marT="8851" marB="0"/>
                </a:tc>
                <a:tc gridSpan="2">
                  <a:txBody>
                    <a:bodyPr/>
                    <a:lstStyle/>
                    <a:p>
                      <a:pPr algn="l" fontAlgn="ctr"/>
                      <a:r>
                        <a:rPr lang="en-ZA" sz="700" u="none" strike="noStrike">
                          <a:effectLst/>
                        </a:rPr>
                        <a:t>Ernest and Young</a:t>
                      </a:r>
                      <a:endParaRPr lang="en-ZA" sz="700" b="0" i="0" u="none" strike="noStrike">
                        <a:solidFill>
                          <a:srgbClr val="000000"/>
                        </a:solidFill>
                        <a:effectLst/>
                        <a:latin typeface="Arial"/>
                      </a:endParaRPr>
                    </a:p>
                  </a:txBody>
                  <a:tcPr marL="8851" marR="8851" marT="8851" marB="0" anchor="ctr"/>
                </a:tc>
                <a:tc hMerge="1">
                  <a:txBody>
                    <a:bodyPr/>
                    <a:lstStyle/>
                    <a:p>
                      <a:endParaRPr lang="en-ZA"/>
                    </a:p>
                  </a:txBody>
                  <a:tcPr/>
                </a:tc>
                <a:tc>
                  <a:txBody>
                    <a:bodyPr/>
                    <a:lstStyle/>
                    <a:p>
                      <a:pPr algn="l" fontAlgn="ctr"/>
                      <a:r>
                        <a:rPr lang="en-ZA" sz="700" u="none" strike="noStrike">
                          <a:effectLst/>
                        </a:rPr>
                        <a:t>Eskom Finance Company</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Continuity of service</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18,954,495.00</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3,667,950.00</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Conditional support</a:t>
                      </a:r>
                      <a:endParaRPr lang="en-ZA" sz="700" b="0" i="0" u="none" strike="noStrike">
                        <a:solidFill>
                          <a:srgbClr val="000000"/>
                        </a:solidFill>
                        <a:effectLst/>
                        <a:latin typeface="Arial"/>
                      </a:endParaRPr>
                    </a:p>
                  </a:txBody>
                  <a:tcPr marL="8851" marR="8851" marT="8851" marB="0" anchor="ctr"/>
                </a:tc>
                <a:extLst>
                  <a:ext uri="{0D108BD9-81ED-4DB2-BD59-A6C34878D82A}">
                    <a16:rowId xmlns:a16="http://schemas.microsoft.com/office/drawing/2014/main" xmlns="" val="10005"/>
                  </a:ext>
                </a:extLst>
              </a:tr>
              <a:tr h="405674">
                <a:tc>
                  <a:txBody>
                    <a:bodyPr/>
                    <a:lstStyle/>
                    <a:p>
                      <a:pPr algn="l" fontAlgn="t"/>
                      <a:r>
                        <a:rPr lang="en-ZA" sz="900" u="none" strike="noStrike">
                          <a:effectLst/>
                        </a:rPr>
                        <a:t>5</a:t>
                      </a:r>
                      <a:endParaRPr lang="en-ZA" sz="900" b="0" i="0" u="none" strike="noStrike">
                        <a:solidFill>
                          <a:srgbClr val="000000"/>
                        </a:solidFill>
                        <a:effectLst/>
                        <a:latin typeface="Times New Roman"/>
                      </a:endParaRPr>
                    </a:p>
                  </a:txBody>
                  <a:tcPr marL="8851" marR="8851" marT="8851" marB="0"/>
                </a:tc>
                <a:tc>
                  <a:txBody>
                    <a:bodyPr/>
                    <a:lstStyle/>
                    <a:p>
                      <a:pPr algn="ctr" fontAlgn="ctr"/>
                      <a:r>
                        <a:rPr lang="en-ZA" sz="700" u="none" strike="noStrike">
                          <a:effectLst/>
                        </a:rPr>
                        <a:t>26</a:t>
                      </a:r>
                      <a:endParaRPr lang="en-ZA" sz="700" b="0" i="0" u="none" strike="noStrike">
                        <a:solidFill>
                          <a:srgbClr val="000000"/>
                        </a:solidFill>
                        <a:effectLst/>
                        <a:latin typeface="Arial"/>
                      </a:endParaRPr>
                    </a:p>
                  </a:txBody>
                  <a:tcPr marL="8851" marR="8851" marT="8851" marB="0" anchor="ctr"/>
                </a:tc>
                <a:tc>
                  <a:txBody>
                    <a:bodyPr/>
                    <a:lstStyle/>
                    <a:p>
                      <a:pPr algn="l" fontAlgn="t"/>
                      <a:r>
                        <a:rPr lang="en-US" sz="700" u="none" strike="noStrike">
                          <a:effectLst/>
                        </a:rPr>
                        <a:t>Provision of Milling Plant Maintenance</a:t>
                      </a:r>
                      <a:br>
                        <a:rPr lang="en-US" sz="700" u="none" strike="noStrike">
                          <a:effectLst/>
                        </a:rPr>
                      </a:br>
                      <a:r>
                        <a:rPr lang="en-US" sz="700" u="none" strike="noStrike">
                          <a:effectLst/>
                        </a:rPr>
                        <a:t>Services and Rigging at Komati Power Station</a:t>
                      </a:r>
                      <a:endParaRPr lang="en-US" sz="700" b="0" i="0" u="none" strike="noStrike">
                        <a:solidFill>
                          <a:srgbClr val="000000"/>
                        </a:solidFill>
                        <a:effectLst/>
                        <a:latin typeface="Arial"/>
                      </a:endParaRPr>
                    </a:p>
                  </a:txBody>
                  <a:tcPr marL="8851" marR="8851" marT="8851" marB="0"/>
                </a:tc>
                <a:tc gridSpan="2">
                  <a:txBody>
                    <a:bodyPr/>
                    <a:lstStyle/>
                    <a:p>
                      <a:pPr algn="l" fontAlgn="ctr"/>
                      <a:r>
                        <a:rPr lang="en-US" sz="700" u="none" strike="noStrike">
                          <a:effectLst/>
                        </a:rPr>
                        <a:t>Actom John Thompson (Pty) Ltd</a:t>
                      </a:r>
                      <a:endParaRPr lang="en-US" sz="700" b="0" i="0" u="none" strike="noStrike">
                        <a:solidFill>
                          <a:srgbClr val="000000"/>
                        </a:solidFill>
                        <a:effectLst/>
                        <a:latin typeface="Arial"/>
                      </a:endParaRPr>
                    </a:p>
                  </a:txBody>
                  <a:tcPr marL="8851" marR="8851" marT="8851" marB="0" anchor="ctr"/>
                </a:tc>
                <a:tc hMerge="1">
                  <a:txBody>
                    <a:bodyPr/>
                    <a:lstStyle/>
                    <a:p>
                      <a:endParaRPr lang="en-ZA"/>
                    </a:p>
                  </a:txBody>
                  <a:tcPr/>
                </a:tc>
                <a:tc>
                  <a:txBody>
                    <a:bodyPr/>
                    <a:lstStyle/>
                    <a:p>
                      <a:pPr algn="l" fontAlgn="ctr"/>
                      <a:r>
                        <a:rPr lang="en-ZA" sz="700" u="none" strike="noStrike">
                          <a:effectLst/>
                        </a:rPr>
                        <a:t>Generation</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Continuity of service</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37,134,338.15</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5,219,910.39</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Conditional support</a:t>
                      </a:r>
                      <a:endParaRPr lang="en-ZA" sz="700" b="0" i="0" u="none" strike="noStrike">
                        <a:solidFill>
                          <a:srgbClr val="000000"/>
                        </a:solidFill>
                        <a:effectLst/>
                        <a:latin typeface="Arial"/>
                      </a:endParaRPr>
                    </a:p>
                  </a:txBody>
                  <a:tcPr marL="8851" marR="8851" marT="8851" marB="0" anchor="ctr"/>
                </a:tc>
                <a:extLst>
                  <a:ext uri="{0D108BD9-81ED-4DB2-BD59-A6C34878D82A}">
                    <a16:rowId xmlns:a16="http://schemas.microsoft.com/office/drawing/2014/main" xmlns="" val="10006"/>
                  </a:ext>
                </a:extLst>
              </a:tr>
              <a:tr h="277401">
                <a:tc>
                  <a:txBody>
                    <a:bodyPr/>
                    <a:lstStyle/>
                    <a:p>
                      <a:pPr algn="l" fontAlgn="t"/>
                      <a:r>
                        <a:rPr lang="en-ZA" sz="900" u="none" strike="noStrike">
                          <a:effectLst/>
                        </a:rPr>
                        <a:t>6</a:t>
                      </a:r>
                      <a:endParaRPr lang="en-ZA" sz="900" b="0" i="0" u="none" strike="noStrike">
                        <a:solidFill>
                          <a:srgbClr val="000000"/>
                        </a:solidFill>
                        <a:effectLst/>
                        <a:latin typeface="Times New Roman"/>
                      </a:endParaRPr>
                    </a:p>
                  </a:txBody>
                  <a:tcPr marL="8851" marR="8851" marT="8851" marB="0"/>
                </a:tc>
                <a:tc>
                  <a:txBody>
                    <a:bodyPr/>
                    <a:lstStyle/>
                    <a:p>
                      <a:pPr algn="ctr" fontAlgn="t"/>
                      <a:r>
                        <a:rPr lang="en-ZA" sz="700" u="none" strike="noStrike">
                          <a:effectLst/>
                        </a:rPr>
                        <a:t>27</a:t>
                      </a:r>
                      <a:endParaRPr lang="en-ZA" sz="700" b="0" i="0" u="none" strike="noStrike">
                        <a:solidFill>
                          <a:srgbClr val="000000"/>
                        </a:solidFill>
                        <a:effectLst/>
                        <a:latin typeface="Arial"/>
                      </a:endParaRPr>
                    </a:p>
                  </a:txBody>
                  <a:tcPr marL="8851" marR="8851" marT="8851" marB="0"/>
                </a:tc>
                <a:tc>
                  <a:txBody>
                    <a:bodyPr/>
                    <a:lstStyle/>
                    <a:p>
                      <a:pPr algn="l" fontAlgn="t"/>
                      <a:r>
                        <a:rPr lang="en-US" sz="700" u="none" strike="noStrike">
                          <a:effectLst/>
                        </a:rPr>
                        <a:t>Main Civil Works for Kusile Power Station</a:t>
                      </a:r>
                      <a:br>
                        <a:rPr lang="en-US" sz="700" u="none" strike="noStrike">
                          <a:effectLst/>
                        </a:rPr>
                      </a:br>
                      <a:r>
                        <a:rPr lang="en-US" sz="700" u="none" strike="noStrike">
                          <a:effectLst/>
                        </a:rPr>
                        <a:t>Project</a:t>
                      </a:r>
                      <a:endParaRPr lang="en-US" sz="700" b="0" i="0" u="none" strike="noStrike">
                        <a:solidFill>
                          <a:srgbClr val="000000"/>
                        </a:solidFill>
                        <a:effectLst/>
                        <a:latin typeface="Arial"/>
                      </a:endParaRPr>
                    </a:p>
                  </a:txBody>
                  <a:tcPr marL="8851" marR="8851" marT="8851" marB="0"/>
                </a:tc>
                <a:tc>
                  <a:txBody>
                    <a:bodyPr/>
                    <a:lstStyle/>
                    <a:p>
                      <a:pPr algn="l" fontAlgn="t"/>
                      <a:r>
                        <a:rPr lang="en-ZA" sz="700" u="none" strike="noStrike">
                          <a:effectLst/>
                        </a:rPr>
                        <a:t>Kusile Civil Works JV</a:t>
                      </a:r>
                      <a:endParaRPr lang="en-ZA" sz="700" b="0" i="0" u="none" strike="noStrike">
                        <a:solidFill>
                          <a:srgbClr val="000000"/>
                        </a:solidFill>
                        <a:effectLst/>
                        <a:latin typeface="Arial"/>
                      </a:endParaRPr>
                    </a:p>
                  </a:txBody>
                  <a:tcPr marL="8851" marR="8851" marT="8851" marB="0"/>
                </a:tc>
                <a:tc>
                  <a:txBody>
                    <a:bodyPr/>
                    <a:lstStyle/>
                    <a:p>
                      <a:pPr algn="l" fontAlgn="t"/>
                      <a:r>
                        <a:rPr lang="en-ZA" sz="900" u="none" strike="noStrike">
                          <a:effectLst/>
                        </a:rPr>
                        <a:t> </a:t>
                      </a:r>
                      <a:endParaRPr lang="en-ZA" sz="900" b="0" i="0" u="none" strike="noStrike">
                        <a:solidFill>
                          <a:srgbClr val="000000"/>
                        </a:solidFill>
                        <a:effectLst/>
                        <a:latin typeface="Times New Roman"/>
                      </a:endParaRPr>
                    </a:p>
                  </a:txBody>
                  <a:tcPr marL="8851" marR="8851" marT="8851" marB="0"/>
                </a:tc>
                <a:tc>
                  <a:txBody>
                    <a:bodyPr/>
                    <a:lstStyle/>
                    <a:p>
                      <a:pPr algn="l" fontAlgn="ctr"/>
                      <a:r>
                        <a:rPr lang="en-ZA" sz="700" u="none" strike="noStrike">
                          <a:effectLst/>
                        </a:rPr>
                        <a:t>Group Capital</a:t>
                      </a:r>
                      <a:endParaRPr lang="en-ZA" sz="700" b="0" i="0" u="none" strike="noStrike">
                        <a:solidFill>
                          <a:srgbClr val="000000"/>
                        </a:solidFill>
                        <a:effectLst/>
                        <a:latin typeface="Arial"/>
                      </a:endParaRPr>
                    </a:p>
                  </a:txBody>
                  <a:tcPr marL="8851" marR="8851" marT="8851" marB="0" anchor="ctr"/>
                </a:tc>
                <a:tc>
                  <a:txBody>
                    <a:bodyPr/>
                    <a:lstStyle/>
                    <a:p>
                      <a:pPr algn="l" fontAlgn="t"/>
                      <a:r>
                        <a:rPr lang="en-ZA" sz="700" u="none" strike="noStrike">
                          <a:effectLst/>
                        </a:rPr>
                        <a:t>Continuity of service</a:t>
                      </a:r>
                      <a:endParaRPr lang="en-ZA" sz="700" b="0" i="0" u="none" strike="noStrike">
                        <a:solidFill>
                          <a:srgbClr val="000000"/>
                        </a:solidFill>
                        <a:effectLst/>
                        <a:latin typeface="Arial"/>
                      </a:endParaRPr>
                    </a:p>
                  </a:txBody>
                  <a:tcPr marL="8851" marR="8851" marT="8851" marB="0"/>
                </a:tc>
                <a:tc>
                  <a:txBody>
                    <a:bodyPr/>
                    <a:lstStyle/>
                    <a:p>
                      <a:pPr algn="l" fontAlgn="t"/>
                      <a:r>
                        <a:rPr lang="en-ZA" sz="700" u="none" strike="noStrike">
                          <a:effectLst/>
                        </a:rPr>
                        <a:t>2,898,939.00</a:t>
                      </a:r>
                      <a:endParaRPr lang="en-ZA" sz="700" b="0" i="0" u="none" strike="noStrike">
                        <a:solidFill>
                          <a:srgbClr val="000000"/>
                        </a:solidFill>
                        <a:effectLst/>
                        <a:latin typeface="Arial"/>
                      </a:endParaRPr>
                    </a:p>
                  </a:txBody>
                  <a:tcPr marL="8851" marR="8851" marT="8851" marB="0"/>
                </a:tc>
                <a:tc>
                  <a:txBody>
                    <a:bodyPr/>
                    <a:lstStyle/>
                    <a:p>
                      <a:pPr algn="l" fontAlgn="t"/>
                      <a:r>
                        <a:rPr lang="en-ZA" sz="700" u="none" strike="noStrike">
                          <a:effectLst/>
                        </a:rPr>
                        <a:t>545,931,498.00</a:t>
                      </a:r>
                      <a:endParaRPr lang="en-ZA" sz="700" b="0" i="0" u="none" strike="noStrike">
                        <a:solidFill>
                          <a:srgbClr val="000000"/>
                        </a:solidFill>
                        <a:effectLst/>
                        <a:latin typeface="Arial"/>
                      </a:endParaRPr>
                    </a:p>
                  </a:txBody>
                  <a:tcPr marL="8851" marR="8851" marT="8851" marB="0"/>
                </a:tc>
                <a:tc>
                  <a:txBody>
                    <a:bodyPr/>
                    <a:lstStyle/>
                    <a:p>
                      <a:pPr algn="l" fontAlgn="t"/>
                      <a:r>
                        <a:rPr lang="en-ZA" sz="700" u="none" strike="noStrike">
                          <a:effectLst/>
                        </a:rPr>
                        <a:t>Conditional support</a:t>
                      </a:r>
                      <a:endParaRPr lang="en-ZA" sz="700" b="0" i="0" u="none" strike="noStrike">
                        <a:solidFill>
                          <a:srgbClr val="000000"/>
                        </a:solidFill>
                        <a:effectLst/>
                        <a:latin typeface="Arial"/>
                      </a:endParaRPr>
                    </a:p>
                  </a:txBody>
                  <a:tcPr marL="8851" marR="8851" marT="8851" marB="0"/>
                </a:tc>
                <a:extLst>
                  <a:ext uri="{0D108BD9-81ED-4DB2-BD59-A6C34878D82A}">
                    <a16:rowId xmlns:a16="http://schemas.microsoft.com/office/drawing/2014/main" xmlns="" val="10007"/>
                  </a:ext>
                </a:extLst>
              </a:tr>
              <a:tr h="417048">
                <a:tc>
                  <a:txBody>
                    <a:bodyPr/>
                    <a:lstStyle/>
                    <a:p>
                      <a:pPr algn="l" fontAlgn="t"/>
                      <a:r>
                        <a:rPr lang="en-ZA" sz="900" u="none" strike="noStrike">
                          <a:effectLst/>
                        </a:rPr>
                        <a:t>7</a:t>
                      </a:r>
                      <a:endParaRPr lang="en-ZA" sz="900" b="0" i="0" u="none" strike="noStrike">
                        <a:solidFill>
                          <a:srgbClr val="000000"/>
                        </a:solidFill>
                        <a:effectLst/>
                        <a:latin typeface="Times New Roman"/>
                      </a:endParaRPr>
                    </a:p>
                  </a:txBody>
                  <a:tcPr marL="8851" marR="8851" marT="8851" marB="0"/>
                </a:tc>
                <a:tc>
                  <a:txBody>
                    <a:bodyPr/>
                    <a:lstStyle/>
                    <a:p>
                      <a:pPr algn="ctr" fontAlgn="ctr"/>
                      <a:r>
                        <a:rPr lang="en-ZA" sz="700" u="none" strike="noStrike">
                          <a:effectLst/>
                        </a:rPr>
                        <a:t>28</a:t>
                      </a:r>
                      <a:endParaRPr lang="en-ZA" sz="700" b="0" i="0" u="none" strike="noStrike">
                        <a:solidFill>
                          <a:srgbClr val="000000"/>
                        </a:solidFill>
                        <a:effectLst/>
                        <a:latin typeface="Arial"/>
                      </a:endParaRPr>
                    </a:p>
                  </a:txBody>
                  <a:tcPr marL="8851" marR="8851" marT="8851" marB="0" anchor="ctr"/>
                </a:tc>
                <a:tc>
                  <a:txBody>
                    <a:bodyPr/>
                    <a:lstStyle/>
                    <a:p>
                      <a:pPr algn="l" fontAlgn="t"/>
                      <a:r>
                        <a:rPr lang="en-US" sz="700" u="none" strike="noStrike">
                          <a:effectLst/>
                        </a:rPr>
                        <a:t>Transmission Power Delivery Projects-</a:t>
                      </a:r>
                      <a:br>
                        <a:rPr lang="en-US" sz="700" u="none" strike="noStrike">
                          <a:effectLst/>
                        </a:rPr>
                      </a:br>
                      <a:r>
                        <a:rPr lang="en-US" sz="700" u="none" strike="noStrike">
                          <a:effectLst/>
                        </a:rPr>
                        <a:t>Construction of the 400kV Medupi Borutho Transmission Line-Section B</a:t>
                      </a:r>
                      <a:endParaRPr lang="en-US" sz="900" b="0" i="0" u="none" strike="noStrike">
                        <a:solidFill>
                          <a:srgbClr val="000000"/>
                        </a:solidFill>
                        <a:effectLst/>
                        <a:latin typeface="Times New Roman"/>
                      </a:endParaRPr>
                    </a:p>
                  </a:txBody>
                  <a:tcPr marL="8851" marR="8851" marT="8851" marB="0"/>
                </a:tc>
                <a:tc gridSpan="2">
                  <a:txBody>
                    <a:bodyPr/>
                    <a:lstStyle/>
                    <a:p>
                      <a:pPr algn="l" fontAlgn="ctr"/>
                      <a:r>
                        <a:rPr lang="en-US" sz="700" u="none" strike="noStrike">
                          <a:effectLst/>
                        </a:rPr>
                        <a:t>Consolidated Power projects (Pty) Ltd</a:t>
                      </a:r>
                      <a:endParaRPr lang="en-US" sz="700" b="0" i="0" u="none" strike="noStrike">
                        <a:solidFill>
                          <a:srgbClr val="000000"/>
                        </a:solidFill>
                        <a:effectLst/>
                        <a:latin typeface="Arial"/>
                      </a:endParaRPr>
                    </a:p>
                  </a:txBody>
                  <a:tcPr marL="8851" marR="8851" marT="8851" marB="0" anchor="ctr"/>
                </a:tc>
                <a:tc hMerge="1">
                  <a:txBody>
                    <a:bodyPr/>
                    <a:lstStyle/>
                    <a:p>
                      <a:endParaRPr lang="en-ZA"/>
                    </a:p>
                  </a:txBody>
                  <a:tcPr/>
                </a:tc>
                <a:tc>
                  <a:txBody>
                    <a:bodyPr/>
                    <a:lstStyle/>
                    <a:p>
                      <a:pPr algn="l" fontAlgn="ctr"/>
                      <a:r>
                        <a:rPr lang="en-ZA" sz="700" u="none" strike="noStrike">
                          <a:effectLst/>
                        </a:rPr>
                        <a:t>Group Capital</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Continuity of service</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158,259,330.15</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23,982,908.77</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Conditional support</a:t>
                      </a:r>
                      <a:endParaRPr lang="en-ZA" sz="700" b="0" i="0" u="none" strike="noStrike">
                        <a:solidFill>
                          <a:srgbClr val="000000"/>
                        </a:solidFill>
                        <a:effectLst/>
                        <a:latin typeface="Arial"/>
                      </a:endParaRPr>
                    </a:p>
                  </a:txBody>
                  <a:tcPr marL="8851" marR="8851" marT="8851" marB="0" anchor="ctr"/>
                </a:tc>
                <a:extLst>
                  <a:ext uri="{0D108BD9-81ED-4DB2-BD59-A6C34878D82A}">
                    <a16:rowId xmlns:a16="http://schemas.microsoft.com/office/drawing/2014/main" xmlns="" val="10008"/>
                  </a:ext>
                </a:extLst>
              </a:tr>
              <a:tr h="625573">
                <a:tc>
                  <a:txBody>
                    <a:bodyPr/>
                    <a:lstStyle/>
                    <a:p>
                      <a:pPr algn="l" fontAlgn="t"/>
                      <a:r>
                        <a:rPr lang="en-ZA" sz="900" u="none" strike="noStrike">
                          <a:effectLst/>
                        </a:rPr>
                        <a:t>8</a:t>
                      </a:r>
                      <a:endParaRPr lang="en-ZA" sz="900" b="0" i="0" u="none" strike="noStrike">
                        <a:solidFill>
                          <a:srgbClr val="000000"/>
                        </a:solidFill>
                        <a:effectLst/>
                        <a:latin typeface="Times New Roman"/>
                      </a:endParaRPr>
                    </a:p>
                  </a:txBody>
                  <a:tcPr marL="8851" marR="8851" marT="8851" marB="0"/>
                </a:tc>
                <a:tc>
                  <a:txBody>
                    <a:bodyPr/>
                    <a:lstStyle/>
                    <a:p>
                      <a:pPr algn="ctr" fontAlgn="ctr"/>
                      <a:r>
                        <a:rPr lang="en-ZA" sz="700" u="none" strike="noStrike">
                          <a:effectLst/>
                        </a:rPr>
                        <a:t>29</a:t>
                      </a:r>
                      <a:endParaRPr lang="en-ZA" sz="700" b="0" i="0" u="none" strike="noStrike">
                        <a:solidFill>
                          <a:srgbClr val="000000"/>
                        </a:solidFill>
                        <a:effectLst/>
                        <a:latin typeface="Arial"/>
                      </a:endParaRPr>
                    </a:p>
                  </a:txBody>
                  <a:tcPr marL="8851" marR="8851" marT="8851" marB="0" anchor="ctr"/>
                </a:tc>
                <a:tc>
                  <a:txBody>
                    <a:bodyPr/>
                    <a:lstStyle/>
                    <a:p>
                      <a:pPr algn="l" fontAlgn="t"/>
                      <a:r>
                        <a:rPr lang="en-US" sz="700" u="none" strike="noStrike">
                          <a:effectLst/>
                        </a:rPr>
                        <a:t>Supply, Transportation, Erection and</a:t>
                      </a:r>
                      <a:br>
                        <a:rPr lang="en-US" sz="700" u="none" strike="noStrike">
                          <a:effectLst/>
                        </a:rPr>
                      </a:br>
                      <a:r>
                        <a:rPr lang="en-US" sz="700" u="none" strike="noStrike">
                          <a:effectLst/>
                        </a:rPr>
                        <a:t>Dismantling of Scaffolding and Insulation Material for Generation Power Stations Including Group Capital (Refurbishment Projects)</a:t>
                      </a:r>
                      <a:endParaRPr lang="en-US" sz="900" b="0" i="0" u="none" strike="noStrike">
                        <a:solidFill>
                          <a:srgbClr val="000000"/>
                        </a:solidFill>
                        <a:effectLst/>
                        <a:latin typeface="Times New Roman"/>
                      </a:endParaRPr>
                    </a:p>
                  </a:txBody>
                  <a:tcPr marL="8851" marR="8851" marT="8851" marB="0"/>
                </a:tc>
                <a:tc gridSpan="2">
                  <a:txBody>
                    <a:bodyPr/>
                    <a:lstStyle/>
                    <a:p>
                      <a:pPr algn="l" fontAlgn="t"/>
                      <a:r>
                        <a:rPr lang="en-US" sz="700" u="none" strike="noStrike">
                          <a:effectLst/>
                        </a:rPr>
                        <a:t>Southey Contacting (Pty) Ltd</a:t>
                      </a:r>
                      <a:br>
                        <a:rPr lang="en-US" sz="700" u="none" strike="noStrike">
                          <a:effectLst/>
                        </a:rPr>
                      </a:br>
                      <a:r>
                        <a:rPr lang="en-US" sz="700" u="none" strike="noStrike">
                          <a:effectLst/>
                        </a:rPr>
                        <a:t>Kafer Thermal Contracting Services (Pty) Ltd SGB-Cape</a:t>
                      </a:r>
                      <a:br>
                        <a:rPr lang="en-US" sz="700" u="none" strike="noStrike">
                          <a:effectLst/>
                        </a:rPr>
                      </a:br>
                      <a:r>
                        <a:rPr lang="en-US" sz="700" u="none" strike="noStrike">
                          <a:effectLst/>
                        </a:rPr>
                        <a:t>TMS Group Industrial Services (Pty) Ltd</a:t>
                      </a:r>
                      <a:endParaRPr lang="en-US" sz="900" b="0" i="0" u="none" strike="noStrike">
                        <a:solidFill>
                          <a:srgbClr val="000000"/>
                        </a:solidFill>
                        <a:effectLst/>
                        <a:latin typeface="Times New Roman"/>
                      </a:endParaRPr>
                    </a:p>
                  </a:txBody>
                  <a:tcPr marL="8851" marR="8851" marT="8851" marB="0"/>
                </a:tc>
                <a:tc hMerge="1">
                  <a:txBody>
                    <a:bodyPr/>
                    <a:lstStyle/>
                    <a:p>
                      <a:endParaRPr lang="en-ZA"/>
                    </a:p>
                  </a:txBody>
                  <a:tcPr/>
                </a:tc>
                <a:tc>
                  <a:txBody>
                    <a:bodyPr/>
                    <a:lstStyle/>
                    <a:p>
                      <a:pPr algn="l" fontAlgn="t"/>
                      <a:r>
                        <a:rPr lang="en-ZA" sz="700" u="none" strike="noStrike">
                          <a:effectLst/>
                        </a:rPr>
                        <a:t>Generation</a:t>
                      </a:r>
                      <a:endParaRPr lang="en-ZA" sz="700" b="0" i="0" u="none" strike="noStrike">
                        <a:solidFill>
                          <a:srgbClr val="000000"/>
                        </a:solidFill>
                        <a:effectLst/>
                        <a:latin typeface="Arial"/>
                      </a:endParaRPr>
                    </a:p>
                  </a:txBody>
                  <a:tcPr marL="8851" marR="8851" marT="8851" marB="0"/>
                </a:tc>
                <a:tc>
                  <a:txBody>
                    <a:bodyPr/>
                    <a:lstStyle/>
                    <a:p>
                      <a:pPr algn="l" fontAlgn="ctr"/>
                      <a:r>
                        <a:rPr lang="en-ZA" sz="700" u="none" strike="noStrike">
                          <a:effectLst/>
                        </a:rPr>
                        <a:t>Continuity of service</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329,130,000.00</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294,653,718.19</a:t>
                      </a:r>
                      <a:endParaRPr lang="en-ZA" sz="700" b="0" i="0" u="none" strike="noStrike">
                        <a:solidFill>
                          <a:srgbClr val="000000"/>
                        </a:solidFill>
                        <a:effectLst/>
                        <a:latin typeface="Arial"/>
                      </a:endParaRPr>
                    </a:p>
                  </a:txBody>
                  <a:tcPr marL="8851" marR="8851" marT="8851" marB="0" anchor="ctr"/>
                </a:tc>
                <a:tc>
                  <a:txBody>
                    <a:bodyPr/>
                    <a:lstStyle/>
                    <a:p>
                      <a:pPr algn="ctr" fontAlgn="ctr"/>
                      <a:r>
                        <a:rPr lang="en-ZA" sz="700" u="none" strike="noStrike">
                          <a:effectLst/>
                        </a:rPr>
                        <a:t>Noting</a:t>
                      </a:r>
                      <a:endParaRPr lang="en-ZA" sz="700" b="0" i="0" u="none" strike="noStrike">
                        <a:solidFill>
                          <a:srgbClr val="000000"/>
                        </a:solidFill>
                        <a:effectLst/>
                        <a:latin typeface="Arial"/>
                      </a:endParaRPr>
                    </a:p>
                  </a:txBody>
                  <a:tcPr marL="8851" marR="8851" marT="8851" marB="0" anchor="ctr"/>
                </a:tc>
                <a:extLst>
                  <a:ext uri="{0D108BD9-81ED-4DB2-BD59-A6C34878D82A}">
                    <a16:rowId xmlns:a16="http://schemas.microsoft.com/office/drawing/2014/main" xmlns="" val="10009"/>
                  </a:ext>
                </a:extLst>
              </a:tr>
              <a:tr h="277401">
                <a:tc>
                  <a:txBody>
                    <a:bodyPr/>
                    <a:lstStyle/>
                    <a:p>
                      <a:pPr algn="l" fontAlgn="t"/>
                      <a:r>
                        <a:rPr lang="en-ZA" sz="900" u="none" strike="noStrike">
                          <a:effectLst/>
                        </a:rPr>
                        <a:t>9</a:t>
                      </a:r>
                      <a:endParaRPr lang="en-ZA" sz="900" b="0" i="0" u="none" strike="noStrike">
                        <a:solidFill>
                          <a:srgbClr val="000000"/>
                        </a:solidFill>
                        <a:effectLst/>
                        <a:latin typeface="Times New Roman"/>
                      </a:endParaRPr>
                    </a:p>
                  </a:txBody>
                  <a:tcPr marL="8851" marR="8851" marT="8851" marB="0"/>
                </a:tc>
                <a:tc>
                  <a:txBody>
                    <a:bodyPr/>
                    <a:lstStyle/>
                    <a:p>
                      <a:pPr algn="ctr" fontAlgn="t"/>
                      <a:r>
                        <a:rPr lang="en-ZA" sz="700" u="none" strike="noStrike">
                          <a:effectLst/>
                        </a:rPr>
                        <a:t>30</a:t>
                      </a:r>
                      <a:endParaRPr lang="en-ZA" sz="700" b="0" i="0" u="none" strike="noStrike">
                        <a:solidFill>
                          <a:srgbClr val="000000"/>
                        </a:solidFill>
                        <a:effectLst/>
                        <a:latin typeface="Arial"/>
                      </a:endParaRPr>
                    </a:p>
                  </a:txBody>
                  <a:tcPr marL="8851" marR="8851" marT="8851" marB="0"/>
                </a:tc>
                <a:tc>
                  <a:txBody>
                    <a:bodyPr/>
                    <a:lstStyle/>
                    <a:p>
                      <a:pPr algn="l" fontAlgn="t"/>
                      <a:r>
                        <a:rPr lang="en-ZA" sz="700" u="none" strike="noStrike">
                          <a:effectLst/>
                        </a:rPr>
                        <a:t>Occupational Health Professional</a:t>
                      </a:r>
                      <a:br>
                        <a:rPr lang="en-ZA" sz="700" u="none" strike="noStrike">
                          <a:effectLst/>
                        </a:rPr>
                      </a:br>
                      <a:r>
                        <a:rPr lang="en-ZA" sz="700" u="none" strike="noStrike">
                          <a:effectLst/>
                        </a:rPr>
                        <a:t>Services</a:t>
                      </a:r>
                      <a:endParaRPr lang="en-ZA" sz="700" b="0" i="0" u="none" strike="noStrike">
                        <a:solidFill>
                          <a:srgbClr val="000000"/>
                        </a:solidFill>
                        <a:effectLst/>
                        <a:latin typeface="Arial"/>
                      </a:endParaRPr>
                    </a:p>
                  </a:txBody>
                  <a:tcPr marL="8851" marR="8851" marT="8851" marB="0"/>
                </a:tc>
                <a:tc gridSpan="2">
                  <a:txBody>
                    <a:bodyPr/>
                    <a:lstStyle/>
                    <a:p>
                      <a:pPr algn="l" fontAlgn="t"/>
                      <a:r>
                        <a:rPr lang="en-US" sz="700" u="none" strike="noStrike">
                          <a:effectLst/>
                        </a:rPr>
                        <a:t>Tlakula Occupational Health Services (Pty) Ltd</a:t>
                      </a:r>
                      <a:endParaRPr lang="en-US" sz="700" b="0" i="0" u="none" strike="noStrike">
                        <a:solidFill>
                          <a:srgbClr val="000000"/>
                        </a:solidFill>
                        <a:effectLst/>
                        <a:latin typeface="Arial"/>
                      </a:endParaRPr>
                    </a:p>
                  </a:txBody>
                  <a:tcPr marL="8851" marR="8851" marT="8851" marB="0"/>
                </a:tc>
                <a:tc hMerge="1">
                  <a:txBody>
                    <a:bodyPr/>
                    <a:lstStyle/>
                    <a:p>
                      <a:endParaRPr lang="en-ZA"/>
                    </a:p>
                  </a:txBody>
                  <a:tcPr/>
                </a:tc>
                <a:tc>
                  <a:txBody>
                    <a:bodyPr/>
                    <a:lstStyle/>
                    <a:p>
                      <a:pPr algn="l" fontAlgn="t"/>
                      <a:r>
                        <a:rPr lang="en-ZA" sz="700" u="none" strike="noStrike">
                          <a:effectLst/>
                        </a:rPr>
                        <a:t>ERI</a:t>
                      </a:r>
                      <a:endParaRPr lang="en-ZA" sz="700" b="0" i="0" u="none" strike="noStrike">
                        <a:solidFill>
                          <a:srgbClr val="000000"/>
                        </a:solidFill>
                        <a:effectLst/>
                        <a:latin typeface="Arial"/>
                      </a:endParaRPr>
                    </a:p>
                  </a:txBody>
                  <a:tcPr marL="8851" marR="8851" marT="8851" marB="0"/>
                </a:tc>
                <a:tc>
                  <a:txBody>
                    <a:bodyPr/>
                    <a:lstStyle/>
                    <a:p>
                      <a:pPr algn="l" fontAlgn="t"/>
                      <a:r>
                        <a:rPr lang="en-ZA" sz="700" u="none" strike="noStrike">
                          <a:effectLst/>
                        </a:rPr>
                        <a:t>Continuity of service</a:t>
                      </a:r>
                      <a:endParaRPr lang="en-ZA" sz="700" b="0" i="0" u="none" strike="noStrike">
                        <a:solidFill>
                          <a:srgbClr val="000000"/>
                        </a:solidFill>
                        <a:effectLst/>
                        <a:latin typeface="Arial"/>
                      </a:endParaRPr>
                    </a:p>
                  </a:txBody>
                  <a:tcPr marL="8851" marR="8851" marT="8851" marB="0"/>
                </a:tc>
                <a:tc>
                  <a:txBody>
                    <a:bodyPr/>
                    <a:lstStyle/>
                    <a:p>
                      <a:pPr algn="l" fontAlgn="t"/>
                      <a:r>
                        <a:rPr lang="en-ZA" sz="700" u="none" strike="noStrike">
                          <a:effectLst/>
                        </a:rPr>
                        <a:t>3,000,000.00</a:t>
                      </a:r>
                      <a:endParaRPr lang="en-ZA" sz="700" b="0" i="0" u="none" strike="noStrike">
                        <a:solidFill>
                          <a:srgbClr val="000000"/>
                        </a:solidFill>
                        <a:effectLst/>
                        <a:latin typeface="Arial"/>
                      </a:endParaRPr>
                    </a:p>
                  </a:txBody>
                  <a:tcPr marL="8851" marR="8851" marT="8851" marB="0"/>
                </a:tc>
                <a:tc>
                  <a:txBody>
                    <a:bodyPr/>
                    <a:lstStyle/>
                    <a:p>
                      <a:pPr algn="l" fontAlgn="t"/>
                      <a:r>
                        <a:rPr lang="en-ZA" sz="700" u="none" strike="noStrike">
                          <a:effectLst/>
                        </a:rPr>
                        <a:t>1,811,480.05</a:t>
                      </a:r>
                      <a:endParaRPr lang="en-ZA" sz="700" b="0" i="0" u="none" strike="noStrike">
                        <a:solidFill>
                          <a:srgbClr val="000000"/>
                        </a:solidFill>
                        <a:effectLst/>
                        <a:latin typeface="Arial"/>
                      </a:endParaRPr>
                    </a:p>
                  </a:txBody>
                  <a:tcPr marL="8851" marR="8851" marT="8851" marB="0"/>
                </a:tc>
                <a:tc>
                  <a:txBody>
                    <a:bodyPr/>
                    <a:lstStyle/>
                    <a:p>
                      <a:pPr algn="l" fontAlgn="t"/>
                      <a:r>
                        <a:rPr lang="en-ZA" sz="700" u="none" strike="noStrike">
                          <a:effectLst/>
                        </a:rPr>
                        <a:t>Not supported</a:t>
                      </a:r>
                      <a:endParaRPr lang="en-ZA" sz="700" b="0" i="0" u="none" strike="noStrike">
                        <a:solidFill>
                          <a:srgbClr val="000000"/>
                        </a:solidFill>
                        <a:effectLst/>
                        <a:latin typeface="Arial"/>
                      </a:endParaRPr>
                    </a:p>
                  </a:txBody>
                  <a:tcPr marL="8851" marR="8851" marT="8851" marB="0"/>
                </a:tc>
                <a:extLst>
                  <a:ext uri="{0D108BD9-81ED-4DB2-BD59-A6C34878D82A}">
                    <a16:rowId xmlns:a16="http://schemas.microsoft.com/office/drawing/2014/main" xmlns="" val="10010"/>
                  </a:ext>
                </a:extLst>
              </a:tr>
              <a:tr h="809182">
                <a:tc>
                  <a:txBody>
                    <a:bodyPr/>
                    <a:lstStyle/>
                    <a:p>
                      <a:pPr algn="l" fontAlgn="t"/>
                      <a:r>
                        <a:rPr lang="en-ZA" sz="900" u="none" strike="noStrike">
                          <a:effectLst/>
                        </a:rPr>
                        <a:t>10</a:t>
                      </a:r>
                      <a:endParaRPr lang="en-ZA" sz="900" b="0" i="0" u="none" strike="noStrike">
                        <a:solidFill>
                          <a:srgbClr val="000000"/>
                        </a:solidFill>
                        <a:effectLst/>
                        <a:latin typeface="Times New Roman"/>
                      </a:endParaRPr>
                    </a:p>
                  </a:txBody>
                  <a:tcPr marL="8851" marR="8851" marT="8851" marB="0"/>
                </a:tc>
                <a:tc>
                  <a:txBody>
                    <a:bodyPr/>
                    <a:lstStyle/>
                    <a:p>
                      <a:pPr algn="ctr" fontAlgn="ctr"/>
                      <a:r>
                        <a:rPr lang="en-ZA" sz="700" u="none" strike="noStrike">
                          <a:effectLst/>
                        </a:rPr>
                        <a:t>31</a:t>
                      </a:r>
                      <a:endParaRPr lang="en-ZA" sz="700" b="0" i="0" u="none" strike="noStrike">
                        <a:solidFill>
                          <a:srgbClr val="000000"/>
                        </a:solidFill>
                        <a:effectLst/>
                        <a:latin typeface="Arial"/>
                      </a:endParaRPr>
                    </a:p>
                  </a:txBody>
                  <a:tcPr marL="8851" marR="8851" marT="8851" marB="0" anchor="ctr"/>
                </a:tc>
                <a:tc>
                  <a:txBody>
                    <a:bodyPr/>
                    <a:lstStyle/>
                    <a:p>
                      <a:pPr algn="l" fontAlgn="t"/>
                      <a:r>
                        <a:rPr lang="en-US" sz="700" u="none" strike="noStrike">
                          <a:effectLst/>
                        </a:rPr>
                        <a:t>Provision of Physical Guarding Services</a:t>
                      </a:r>
                      <a:br>
                        <a:rPr lang="en-US" sz="700" u="none" strike="noStrike">
                          <a:effectLst/>
                        </a:rPr>
                      </a:br>
                      <a:r>
                        <a:rPr lang="en-US" sz="700" u="none" strike="noStrike">
                          <a:effectLst/>
                        </a:rPr>
                        <a:t>at Permanent Sites, Adhoc Security Services, Crime Prevention Patrols and Security Escorting Services at Identified Sites within Eskom Divisions and National Key Points</a:t>
                      </a:r>
                      <a:endParaRPr lang="en-US" sz="700" b="0" i="0" u="none" strike="noStrike">
                        <a:solidFill>
                          <a:srgbClr val="000000"/>
                        </a:solidFill>
                        <a:effectLst/>
                        <a:latin typeface="Arial"/>
                      </a:endParaRPr>
                    </a:p>
                  </a:txBody>
                  <a:tcPr marL="8851" marR="8851" marT="8851" marB="0"/>
                </a:tc>
                <a:tc gridSpan="2">
                  <a:txBody>
                    <a:bodyPr/>
                    <a:lstStyle/>
                    <a:p>
                      <a:pPr algn="l" fontAlgn="t"/>
                      <a:r>
                        <a:rPr lang="en-ZA" sz="700" u="none" strike="noStrike">
                          <a:effectLst/>
                        </a:rPr>
                        <a:t>Metro Security Golden Security Quick Save Security Venus Security Reliable Security</a:t>
                      </a:r>
                      <a:br>
                        <a:rPr lang="en-ZA" sz="700" u="none" strike="noStrike">
                          <a:effectLst/>
                        </a:rPr>
                      </a:br>
                      <a:r>
                        <a:rPr lang="en-ZA" sz="700" u="none" strike="noStrike">
                          <a:effectLst/>
                        </a:rPr>
                        <a:t>Bhakani Abantu Security Full Serve</a:t>
                      </a:r>
                      <a:br>
                        <a:rPr lang="en-ZA" sz="700" u="none" strike="noStrike">
                          <a:effectLst/>
                        </a:rPr>
                      </a:br>
                      <a:r>
                        <a:rPr lang="en-ZA" sz="700" u="none" strike="noStrike">
                          <a:effectLst/>
                        </a:rPr>
                        <a:t>Ligit Security Solutions</a:t>
                      </a:r>
                      <a:br>
                        <a:rPr lang="en-ZA" sz="700" u="none" strike="noStrike">
                          <a:effectLst/>
                        </a:rPr>
                      </a:br>
                      <a:r>
                        <a:rPr lang="en-ZA" sz="700" u="none" strike="noStrike">
                          <a:effectLst/>
                        </a:rPr>
                        <a:t>Maximum Security/ Sihlomile Moas Investments</a:t>
                      </a:r>
                      <a:endParaRPr lang="en-ZA" sz="900" b="0" i="0" u="none" strike="noStrike">
                        <a:solidFill>
                          <a:srgbClr val="000000"/>
                        </a:solidFill>
                        <a:effectLst/>
                        <a:latin typeface="Times New Roman"/>
                      </a:endParaRPr>
                    </a:p>
                  </a:txBody>
                  <a:tcPr marL="8851" marR="8851" marT="8851" marB="0"/>
                </a:tc>
                <a:tc hMerge="1">
                  <a:txBody>
                    <a:bodyPr/>
                    <a:lstStyle/>
                    <a:p>
                      <a:endParaRPr lang="en-ZA"/>
                    </a:p>
                  </a:txBody>
                  <a:tcPr/>
                </a:tc>
                <a:tc>
                  <a:txBody>
                    <a:bodyPr/>
                    <a:lstStyle/>
                    <a:p>
                      <a:pPr algn="l" fontAlgn="t"/>
                      <a:r>
                        <a:rPr lang="en-ZA" sz="700" u="none" strike="noStrike">
                          <a:effectLst/>
                        </a:rPr>
                        <a:t>Security</a:t>
                      </a:r>
                      <a:endParaRPr lang="en-ZA" sz="700" b="0" i="0" u="none" strike="noStrike">
                        <a:solidFill>
                          <a:srgbClr val="000000"/>
                        </a:solidFill>
                        <a:effectLst/>
                        <a:latin typeface="Arial"/>
                      </a:endParaRPr>
                    </a:p>
                  </a:txBody>
                  <a:tcPr marL="8851" marR="8851" marT="8851" marB="0"/>
                </a:tc>
                <a:tc>
                  <a:txBody>
                    <a:bodyPr/>
                    <a:lstStyle/>
                    <a:p>
                      <a:pPr algn="l" fontAlgn="ctr"/>
                      <a:r>
                        <a:rPr lang="en-ZA" sz="700" u="none" strike="noStrike">
                          <a:effectLst/>
                        </a:rPr>
                        <a:t>Finalise the bidding process</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129,515,705.93</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11,359,151.68</a:t>
                      </a:r>
                      <a:endParaRPr lang="en-ZA" sz="700" b="0" i="0" u="none" strike="noStrike">
                        <a:solidFill>
                          <a:srgbClr val="000000"/>
                        </a:solidFill>
                        <a:effectLst/>
                        <a:latin typeface="Arial"/>
                      </a:endParaRPr>
                    </a:p>
                  </a:txBody>
                  <a:tcPr marL="8851" marR="8851" marT="8851" marB="0" anchor="ctr"/>
                </a:tc>
                <a:tc>
                  <a:txBody>
                    <a:bodyPr/>
                    <a:lstStyle/>
                    <a:p>
                      <a:pPr algn="l" fontAlgn="ctr"/>
                      <a:r>
                        <a:rPr lang="en-ZA" sz="700" u="none" strike="noStrike">
                          <a:effectLst/>
                        </a:rPr>
                        <a:t>Conditional support</a:t>
                      </a:r>
                      <a:endParaRPr lang="en-ZA" sz="700" b="0" i="0" u="none" strike="noStrike">
                        <a:solidFill>
                          <a:srgbClr val="000000"/>
                        </a:solidFill>
                        <a:effectLst/>
                        <a:latin typeface="Arial"/>
                      </a:endParaRPr>
                    </a:p>
                  </a:txBody>
                  <a:tcPr marL="8851" marR="8851" marT="8851" marB="0" anchor="ctr"/>
                </a:tc>
                <a:extLst>
                  <a:ext uri="{0D108BD9-81ED-4DB2-BD59-A6C34878D82A}">
                    <a16:rowId xmlns:a16="http://schemas.microsoft.com/office/drawing/2014/main" xmlns="" val="10011"/>
                  </a:ext>
                </a:extLst>
              </a:tr>
              <a:tr h="254020">
                <a:tc>
                  <a:txBody>
                    <a:bodyPr/>
                    <a:lstStyle/>
                    <a:p>
                      <a:pPr algn="l" fontAlgn="t"/>
                      <a:r>
                        <a:rPr lang="en-ZA" sz="900" u="none" strike="noStrike">
                          <a:effectLst/>
                        </a:rPr>
                        <a:t>11</a:t>
                      </a:r>
                      <a:endParaRPr lang="en-ZA" sz="900" b="0" i="0" u="none" strike="noStrike">
                        <a:solidFill>
                          <a:srgbClr val="000000"/>
                        </a:solidFill>
                        <a:effectLst/>
                        <a:latin typeface="Times New Roman"/>
                      </a:endParaRPr>
                    </a:p>
                  </a:txBody>
                  <a:tcPr marL="8851" marR="8851" marT="8851" marB="0"/>
                </a:tc>
                <a:tc>
                  <a:txBody>
                    <a:bodyPr/>
                    <a:lstStyle/>
                    <a:p>
                      <a:pPr algn="ctr" fontAlgn="t"/>
                      <a:r>
                        <a:rPr lang="en-ZA" sz="700" u="none" strike="noStrike">
                          <a:effectLst/>
                        </a:rPr>
                        <a:t>32</a:t>
                      </a:r>
                      <a:endParaRPr lang="en-ZA" sz="700" b="0" i="0" u="none" strike="noStrike">
                        <a:solidFill>
                          <a:srgbClr val="000000"/>
                        </a:solidFill>
                        <a:effectLst/>
                        <a:latin typeface="Arial"/>
                      </a:endParaRPr>
                    </a:p>
                  </a:txBody>
                  <a:tcPr marL="8851" marR="8851" marT="8851" marB="0"/>
                </a:tc>
                <a:tc>
                  <a:txBody>
                    <a:bodyPr/>
                    <a:lstStyle/>
                    <a:p>
                      <a:pPr algn="l" fontAlgn="t"/>
                      <a:r>
                        <a:rPr lang="en-ZA" sz="700" u="none" strike="noStrike">
                          <a:effectLst/>
                        </a:rPr>
                        <a:t>IT Services during disengangement</a:t>
                      </a:r>
                      <a:endParaRPr lang="en-ZA" sz="700" b="0" i="0" u="none" strike="noStrike">
                        <a:solidFill>
                          <a:srgbClr val="000000"/>
                        </a:solidFill>
                        <a:effectLst/>
                        <a:latin typeface="Arial"/>
                      </a:endParaRPr>
                    </a:p>
                  </a:txBody>
                  <a:tcPr marL="8851" marR="8851" marT="8851" marB="0"/>
                </a:tc>
                <a:tc gridSpan="2">
                  <a:txBody>
                    <a:bodyPr/>
                    <a:lstStyle/>
                    <a:p>
                      <a:pPr algn="l" fontAlgn="t"/>
                      <a:r>
                        <a:rPr lang="en-ZA" sz="700" u="none" strike="noStrike">
                          <a:effectLst/>
                        </a:rPr>
                        <a:t>T-Systems SA (Pty) Ltd</a:t>
                      </a:r>
                      <a:endParaRPr lang="en-ZA" sz="700" b="0" i="0" u="none" strike="noStrike">
                        <a:solidFill>
                          <a:srgbClr val="000000"/>
                        </a:solidFill>
                        <a:effectLst/>
                        <a:latin typeface="Arial"/>
                      </a:endParaRPr>
                    </a:p>
                  </a:txBody>
                  <a:tcPr marL="8851" marR="8851" marT="8851" marB="0"/>
                </a:tc>
                <a:tc hMerge="1">
                  <a:txBody>
                    <a:bodyPr/>
                    <a:lstStyle/>
                    <a:p>
                      <a:endParaRPr lang="en-ZA"/>
                    </a:p>
                  </a:txBody>
                  <a:tcPr/>
                </a:tc>
                <a:tc>
                  <a:txBody>
                    <a:bodyPr/>
                    <a:lstStyle/>
                    <a:p>
                      <a:pPr algn="l" fontAlgn="t"/>
                      <a:r>
                        <a:rPr lang="en-ZA" sz="700" u="none" strike="noStrike">
                          <a:effectLst/>
                        </a:rPr>
                        <a:t>Information Technology</a:t>
                      </a:r>
                      <a:endParaRPr lang="en-ZA" sz="700" b="0" i="0" u="none" strike="noStrike">
                        <a:solidFill>
                          <a:srgbClr val="000000"/>
                        </a:solidFill>
                        <a:effectLst/>
                        <a:latin typeface="Arial"/>
                      </a:endParaRPr>
                    </a:p>
                  </a:txBody>
                  <a:tcPr marL="8851" marR="8851" marT="8851" marB="0"/>
                </a:tc>
                <a:tc>
                  <a:txBody>
                    <a:bodyPr/>
                    <a:lstStyle/>
                    <a:p>
                      <a:pPr algn="l" fontAlgn="t"/>
                      <a:r>
                        <a:rPr lang="en-ZA" sz="700" u="none" strike="noStrike">
                          <a:effectLst/>
                        </a:rPr>
                        <a:t>Continuity of service</a:t>
                      </a:r>
                      <a:endParaRPr lang="en-ZA" sz="700" b="0" i="0" u="none" strike="noStrike">
                        <a:solidFill>
                          <a:srgbClr val="000000"/>
                        </a:solidFill>
                        <a:effectLst/>
                        <a:latin typeface="Arial"/>
                      </a:endParaRPr>
                    </a:p>
                  </a:txBody>
                  <a:tcPr marL="8851" marR="8851" marT="8851" marB="0"/>
                </a:tc>
                <a:tc>
                  <a:txBody>
                    <a:bodyPr/>
                    <a:lstStyle/>
                    <a:p>
                      <a:pPr algn="l" fontAlgn="t"/>
                      <a:r>
                        <a:rPr lang="en-ZA" sz="700" u="none" strike="noStrike">
                          <a:effectLst/>
                        </a:rPr>
                        <a:t>2,936,231,859.00</a:t>
                      </a:r>
                      <a:endParaRPr lang="en-ZA" sz="700" b="0" i="0" u="none" strike="noStrike">
                        <a:solidFill>
                          <a:srgbClr val="000000"/>
                        </a:solidFill>
                        <a:effectLst/>
                        <a:latin typeface="Arial"/>
                      </a:endParaRPr>
                    </a:p>
                  </a:txBody>
                  <a:tcPr marL="8851" marR="8851" marT="8851" marB="0"/>
                </a:tc>
                <a:tc>
                  <a:txBody>
                    <a:bodyPr/>
                    <a:lstStyle/>
                    <a:p>
                      <a:pPr algn="l" fontAlgn="t"/>
                      <a:r>
                        <a:rPr lang="en-ZA" sz="700" u="none" strike="noStrike">
                          <a:effectLst/>
                        </a:rPr>
                        <a:t>135,000,000.00</a:t>
                      </a:r>
                      <a:endParaRPr lang="en-ZA" sz="700" b="0" i="0" u="none" strike="noStrike">
                        <a:solidFill>
                          <a:srgbClr val="000000"/>
                        </a:solidFill>
                        <a:effectLst/>
                        <a:latin typeface="Arial"/>
                      </a:endParaRPr>
                    </a:p>
                  </a:txBody>
                  <a:tcPr marL="8851" marR="8851" marT="8851" marB="0"/>
                </a:tc>
                <a:tc>
                  <a:txBody>
                    <a:bodyPr/>
                    <a:lstStyle/>
                    <a:p>
                      <a:pPr algn="l" fontAlgn="t"/>
                      <a:r>
                        <a:rPr lang="en-ZA" sz="700" u="none" strike="noStrike" dirty="0">
                          <a:effectLst/>
                        </a:rPr>
                        <a:t>Conditional support</a:t>
                      </a:r>
                      <a:endParaRPr lang="en-ZA" sz="700" b="0" i="0" u="none" strike="noStrike" dirty="0">
                        <a:solidFill>
                          <a:srgbClr val="000000"/>
                        </a:solidFill>
                        <a:effectLst/>
                        <a:latin typeface="Arial"/>
                      </a:endParaRPr>
                    </a:p>
                  </a:txBody>
                  <a:tcPr marL="8851" marR="8851" marT="8851" marB="0"/>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2286143965"/>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C8C63A-B281-4D86-B23B-D8F924F23EF1}" type="slidenum">
              <a:rPr lang="en-ZA" smtClean="0"/>
              <a:pPr>
                <a:defRPr/>
              </a:pPr>
              <a:t>61</a:t>
            </a:fld>
            <a:endParaRPr lang="en-ZA" dirty="0"/>
          </a:p>
        </p:txBody>
      </p:sp>
      <p:sp>
        <p:nvSpPr>
          <p:cNvPr id="2" name="Rectangle 1"/>
          <p:cNvSpPr/>
          <p:nvPr/>
        </p:nvSpPr>
        <p:spPr>
          <a:xfrm>
            <a:off x="190840" y="188640"/>
            <a:ext cx="7045456" cy="720197"/>
          </a:xfrm>
          <a:prstGeom prst="rect">
            <a:avLst/>
          </a:prstGeom>
        </p:spPr>
        <p:txBody>
          <a:bodyPr wrap="square">
            <a:spAutoFit/>
          </a:bodyPr>
          <a:lstStyle/>
          <a:p>
            <a:pPr>
              <a:lnSpc>
                <a:spcPct val="85000"/>
              </a:lnSpc>
            </a:pPr>
            <a:r>
              <a:rPr lang="en-US" sz="2400" b="1" dirty="0" smtClean="0">
                <a:solidFill>
                  <a:schemeClr val="bg1"/>
                </a:solidFill>
                <a:latin typeface="+mj-lt"/>
                <a:ea typeface="+mj-ea"/>
                <a:cs typeface="+mj-cs"/>
              </a:rPr>
              <a:t>Quarter 2 Deviations submitted to National Treasury</a:t>
            </a:r>
            <a:endParaRPr lang="en-ZA" sz="2400" b="1" dirty="0">
              <a:solidFill>
                <a:schemeClr val="bg1"/>
              </a:solidFill>
              <a:latin typeface="+mj-lt"/>
              <a:ea typeface="+mj-ea"/>
              <a:cs typeface="+mj-cs"/>
            </a:endParaRPr>
          </a:p>
        </p:txBody>
      </p:sp>
      <p:sp>
        <p:nvSpPr>
          <p:cNvPr id="5" name="Rectangle 4"/>
          <p:cNvSpPr/>
          <p:nvPr>
            <p:custDataLst>
              <p:tags r:id="rId1"/>
            </p:custDataLst>
          </p:nvPr>
        </p:nvSpPr>
        <p:spPr>
          <a:xfrm>
            <a:off x="141317" y="1052736"/>
            <a:ext cx="8812014" cy="5688632"/>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xmlns="" val="919853558"/>
              </p:ext>
            </p:extLst>
          </p:nvPr>
        </p:nvGraphicFramePr>
        <p:xfrm>
          <a:off x="190842" y="1196752"/>
          <a:ext cx="8701639" cy="3744417"/>
        </p:xfrm>
        <a:graphic>
          <a:graphicData uri="http://schemas.openxmlformats.org/drawingml/2006/table">
            <a:tbl>
              <a:tblPr>
                <a:tableStyleId>{5C22544A-7EE6-4342-B048-85BDC9FD1C3A}</a:tableStyleId>
              </a:tblPr>
              <a:tblGrid>
                <a:gridCol w="382459">
                  <a:extLst>
                    <a:ext uri="{9D8B030D-6E8A-4147-A177-3AD203B41FA5}">
                      <a16:colId xmlns:a16="http://schemas.microsoft.com/office/drawing/2014/main" xmlns="" val="20000"/>
                    </a:ext>
                  </a:extLst>
                </a:gridCol>
                <a:gridCol w="336348">
                  <a:extLst>
                    <a:ext uri="{9D8B030D-6E8A-4147-A177-3AD203B41FA5}">
                      <a16:colId xmlns:a16="http://schemas.microsoft.com/office/drawing/2014/main" xmlns="" val="20001"/>
                    </a:ext>
                  </a:extLst>
                </a:gridCol>
                <a:gridCol w="1578664">
                  <a:extLst>
                    <a:ext uri="{9D8B030D-6E8A-4147-A177-3AD203B41FA5}">
                      <a16:colId xmlns:a16="http://schemas.microsoft.com/office/drawing/2014/main" xmlns="" val="20002"/>
                    </a:ext>
                  </a:extLst>
                </a:gridCol>
                <a:gridCol w="1931286">
                  <a:extLst>
                    <a:ext uri="{9D8B030D-6E8A-4147-A177-3AD203B41FA5}">
                      <a16:colId xmlns:a16="http://schemas.microsoft.com/office/drawing/2014/main" xmlns="" val="20003"/>
                    </a:ext>
                  </a:extLst>
                </a:gridCol>
                <a:gridCol w="1421341">
                  <a:extLst>
                    <a:ext uri="{9D8B030D-6E8A-4147-A177-3AD203B41FA5}">
                      <a16:colId xmlns:a16="http://schemas.microsoft.com/office/drawing/2014/main" xmlns="" val="20004"/>
                    </a:ext>
                  </a:extLst>
                </a:gridCol>
                <a:gridCol w="878844">
                  <a:extLst>
                    <a:ext uri="{9D8B030D-6E8A-4147-A177-3AD203B41FA5}">
                      <a16:colId xmlns:a16="http://schemas.microsoft.com/office/drawing/2014/main" xmlns="" val="20005"/>
                    </a:ext>
                  </a:extLst>
                </a:gridCol>
                <a:gridCol w="805607">
                  <a:extLst>
                    <a:ext uri="{9D8B030D-6E8A-4147-A177-3AD203B41FA5}">
                      <a16:colId xmlns:a16="http://schemas.microsoft.com/office/drawing/2014/main" xmlns="" val="20006"/>
                    </a:ext>
                  </a:extLst>
                </a:gridCol>
                <a:gridCol w="802895">
                  <a:extLst>
                    <a:ext uri="{9D8B030D-6E8A-4147-A177-3AD203B41FA5}">
                      <a16:colId xmlns:a16="http://schemas.microsoft.com/office/drawing/2014/main" xmlns="" val="20007"/>
                    </a:ext>
                  </a:extLst>
                </a:gridCol>
                <a:gridCol w="564195">
                  <a:extLst>
                    <a:ext uri="{9D8B030D-6E8A-4147-A177-3AD203B41FA5}">
                      <a16:colId xmlns:a16="http://schemas.microsoft.com/office/drawing/2014/main" xmlns="" val="20008"/>
                    </a:ext>
                  </a:extLst>
                </a:gridCol>
              </a:tblGrid>
              <a:tr h="568123">
                <a:tc gridSpan="9">
                  <a:txBody>
                    <a:bodyPr/>
                    <a:lstStyle/>
                    <a:p>
                      <a:pPr algn="ctr" fontAlgn="ctr"/>
                      <a:r>
                        <a:rPr lang="en-US" sz="700" u="none" strike="noStrike">
                          <a:effectLst/>
                        </a:rPr>
                        <a:t>  GOVERNANCE MONITORING AND COMPLIANCE: 2019/2020 QUARTER 2 (JULY 2019 - SEPTEMBER 2019) REPORT- DEVIATIONS</a:t>
                      </a:r>
                      <a:endParaRPr lang="en-US" sz="700" b="0" i="0" u="none" strike="noStrike">
                        <a:solidFill>
                          <a:srgbClr val="000000"/>
                        </a:solidFill>
                        <a:effectLst/>
                        <a:latin typeface="Arial"/>
                      </a:endParaRPr>
                    </a:p>
                  </a:txBody>
                  <a:tcPr marL="7836" marR="7836" marT="7836"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679398">
                <a:tc>
                  <a:txBody>
                    <a:bodyPr/>
                    <a:lstStyle/>
                    <a:p>
                      <a:pPr algn="l" fontAlgn="ctr"/>
                      <a:r>
                        <a:rPr lang="en-ZA" sz="700" u="none" strike="noStrike">
                          <a:effectLst/>
                        </a:rPr>
                        <a:t>Eskom No.</a:t>
                      </a:r>
                      <a:endParaRPr lang="en-ZA" sz="700" b="1"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NT No.</a:t>
                      </a:r>
                      <a:endParaRPr lang="en-ZA" sz="700" b="1"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 </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Project Description</a:t>
                      </a:r>
                      <a:endParaRPr lang="en-ZA" sz="700" b="1"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Supplier</a:t>
                      </a:r>
                      <a:endParaRPr lang="en-ZA" sz="700" b="1"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Division</a:t>
                      </a:r>
                      <a:endParaRPr lang="en-ZA" sz="700" b="1"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Value of Contract</a:t>
                      </a:r>
                      <a:endParaRPr lang="en-ZA" sz="700" b="1"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Reason for Deviation</a:t>
                      </a:r>
                      <a:endParaRPr lang="en-ZA" sz="700" b="1"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NT Decision</a:t>
                      </a:r>
                      <a:endParaRPr lang="en-ZA" sz="700" b="1" i="0" u="none" strike="noStrike">
                        <a:solidFill>
                          <a:srgbClr val="000000"/>
                        </a:solidFill>
                        <a:effectLst/>
                        <a:latin typeface="Arial"/>
                      </a:endParaRPr>
                    </a:p>
                  </a:txBody>
                  <a:tcPr marL="7836" marR="7836" marT="7836" marB="0" anchor="ctr"/>
                </a:tc>
                <a:extLst>
                  <a:ext uri="{0D108BD9-81ED-4DB2-BD59-A6C34878D82A}">
                    <a16:rowId xmlns:a16="http://schemas.microsoft.com/office/drawing/2014/main" xmlns="" val="10001"/>
                  </a:ext>
                </a:extLst>
              </a:tr>
              <a:tr h="445102">
                <a:tc>
                  <a:txBody>
                    <a:bodyPr/>
                    <a:lstStyle/>
                    <a:p>
                      <a:pPr algn="r" fontAlgn="ctr"/>
                      <a:r>
                        <a:rPr lang="en-ZA" sz="700" u="none" strike="noStrike">
                          <a:effectLst/>
                        </a:rPr>
                        <a:t>1</a:t>
                      </a:r>
                      <a:endParaRPr lang="en-ZA" sz="700" b="0" i="0" u="none" strike="noStrike">
                        <a:solidFill>
                          <a:srgbClr val="000000"/>
                        </a:solidFill>
                        <a:effectLst/>
                        <a:latin typeface="Arial"/>
                      </a:endParaRPr>
                    </a:p>
                  </a:txBody>
                  <a:tcPr marL="7836" marR="7836" marT="7836" marB="0" anchor="ctr"/>
                </a:tc>
                <a:tc>
                  <a:txBody>
                    <a:bodyPr/>
                    <a:lstStyle/>
                    <a:p>
                      <a:pPr algn="r" fontAlgn="ctr"/>
                      <a:r>
                        <a:rPr lang="en-ZA" sz="700" u="none" strike="noStrike">
                          <a:effectLst/>
                        </a:rPr>
                        <a:t>46</a:t>
                      </a:r>
                      <a:endParaRPr lang="en-ZA" sz="700" b="0" i="0" u="none" strike="noStrike">
                        <a:solidFill>
                          <a:srgbClr val="000000"/>
                        </a:solidFill>
                        <a:effectLst/>
                        <a:latin typeface="Arial"/>
                      </a:endParaRPr>
                    </a:p>
                  </a:txBody>
                  <a:tcPr marL="7836" marR="7836" marT="7836" marB="0" anchor="ctr"/>
                </a:tc>
                <a:tc gridSpan="2">
                  <a:txBody>
                    <a:bodyPr/>
                    <a:lstStyle/>
                    <a:p>
                      <a:pPr algn="l" fontAlgn="ctr"/>
                      <a:r>
                        <a:rPr lang="en-US" sz="700" u="none" strike="noStrike">
                          <a:effectLst/>
                        </a:rPr>
                        <a:t>Recruitment of Eskom Chief Executive - HR Executive Search Registered</a:t>
                      </a:r>
                      <a:endParaRPr lang="en-US" sz="700" b="0" i="0" u="none" strike="noStrike">
                        <a:solidFill>
                          <a:srgbClr val="000000"/>
                        </a:solidFill>
                        <a:effectLst/>
                        <a:latin typeface="Arial"/>
                      </a:endParaRPr>
                    </a:p>
                  </a:txBody>
                  <a:tcPr marL="7836" marR="7836" marT="7836" marB="0" anchor="ctr"/>
                </a:tc>
                <a:tc hMerge="1">
                  <a:txBody>
                    <a:bodyPr/>
                    <a:lstStyle/>
                    <a:p>
                      <a:endParaRPr lang="en-ZA"/>
                    </a:p>
                  </a:txBody>
                  <a:tcPr/>
                </a:tc>
                <a:tc>
                  <a:txBody>
                    <a:bodyPr/>
                    <a:lstStyle/>
                    <a:p>
                      <a:pPr algn="l" fontAlgn="ctr"/>
                      <a:r>
                        <a:rPr lang="en-ZA" sz="700" u="none" strike="noStrike">
                          <a:effectLst/>
                        </a:rPr>
                        <a:t>Not applicable</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HR</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Not stated</a:t>
                      </a:r>
                      <a:endParaRPr lang="en-ZA" sz="700" b="0" i="0" u="none" strike="noStrike">
                        <a:solidFill>
                          <a:srgbClr val="000000"/>
                        </a:solidFill>
                        <a:effectLst/>
                        <a:latin typeface="Arial"/>
                      </a:endParaRPr>
                    </a:p>
                  </a:txBody>
                  <a:tcPr marL="7836" marR="7836" marT="7836" marB="0" anchor="ctr"/>
                </a:tc>
                <a:tc>
                  <a:txBody>
                    <a:bodyPr/>
                    <a:lstStyle/>
                    <a:p>
                      <a:pPr algn="l" fontAlgn="ctr"/>
                      <a:r>
                        <a:rPr lang="en-US" sz="700" u="none" strike="noStrike">
                          <a:effectLst/>
                        </a:rPr>
                        <a:t>Amount exceed more than R1 million</a:t>
                      </a:r>
                      <a:endParaRPr lang="en-US"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Conditional support</a:t>
                      </a:r>
                      <a:endParaRPr lang="en-ZA" sz="700" b="0" i="0" u="none" strike="noStrike">
                        <a:solidFill>
                          <a:srgbClr val="000000"/>
                        </a:solidFill>
                        <a:effectLst/>
                        <a:latin typeface="Arial"/>
                      </a:endParaRPr>
                    </a:p>
                  </a:txBody>
                  <a:tcPr marL="7836" marR="7836" marT="7836" marB="0" anchor="ctr"/>
                </a:tc>
                <a:extLst>
                  <a:ext uri="{0D108BD9-81ED-4DB2-BD59-A6C34878D82A}">
                    <a16:rowId xmlns:a16="http://schemas.microsoft.com/office/drawing/2014/main" xmlns="" val="10002"/>
                  </a:ext>
                </a:extLst>
              </a:tr>
              <a:tr h="676925">
                <a:tc>
                  <a:txBody>
                    <a:bodyPr/>
                    <a:lstStyle/>
                    <a:p>
                      <a:pPr algn="r" fontAlgn="ctr"/>
                      <a:r>
                        <a:rPr lang="en-ZA" sz="700" u="none" strike="noStrike">
                          <a:effectLst/>
                        </a:rPr>
                        <a:t>2</a:t>
                      </a:r>
                      <a:endParaRPr lang="en-ZA" sz="700" b="0" i="0" u="none" strike="noStrike">
                        <a:solidFill>
                          <a:srgbClr val="000000"/>
                        </a:solidFill>
                        <a:effectLst/>
                        <a:latin typeface="Arial"/>
                      </a:endParaRPr>
                    </a:p>
                  </a:txBody>
                  <a:tcPr marL="7836" marR="7836" marT="7836" marB="0" anchor="ctr"/>
                </a:tc>
                <a:tc>
                  <a:txBody>
                    <a:bodyPr/>
                    <a:lstStyle/>
                    <a:p>
                      <a:pPr algn="r" fontAlgn="ctr"/>
                      <a:r>
                        <a:rPr lang="en-ZA" sz="700" u="none" strike="noStrike">
                          <a:effectLst/>
                        </a:rPr>
                        <a:t>47</a:t>
                      </a:r>
                      <a:endParaRPr lang="en-ZA" sz="700" b="0" i="0" u="none" strike="noStrike">
                        <a:solidFill>
                          <a:srgbClr val="000000"/>
                        </a:solidFill>
                        <a:effectLst/>
                        <a:latin typeface="Arial"/>
                      </a:endParaRPr>
                    </a:p>
                  </a:txBody>
                  <a:tcPr marL="7836" marR="7836" marT="7836" marB="0" anchor="ctr"/>
                </a:tc>
                <a:tc gridSpan="2">
                  <a:txBody>
                    <a:bodyPr/>
                    <a:lstStyle/>
                    <a:p>
                      <a:pPr algn="l" fontAlgn="ctr"/>
                      <a:r>
                        <a:rPr lang="en-US" sz="700" u="none" strike="noStrike">
                          <a:effectLst/>
                        </a:rPr>
                        <a:t>The Supply, Delivery and Off-Loading of Lubricants to Various Power Station</a:t>
                      </a:r>
                      <a:endParaRPr lang="en-US" sz="700" b="0" i="0" u="none" strike="noStrike">
                        <a:solidFill>
                          <a:srgbClr val="000000"/>
                        </a:solidFill>
                        <a:effectLst/>
                        <a:latin typeface="Arial"/>
                      </a:endParaRPr>
                    </a:p>
                  </a:txBody>
                  <a:tcPr marL="7836" marR="7836" marT="7836" marB="0" anchor="ctr"/>
                </a:tc>
                <a:tc hMerge="1">
                  <a:txBody>
                    <a:bodyPr/>
                    <a:lstStyle/>
                    <a:p>
                      <a:endParaRPr lang="en-ZA"/>
                    </a:p>
                  </a:txBody>
                  <a:tcPr/>
                </a:tc>
                <a:tc>
                  <a:txBody>
                    <a:bodyPr/>
                    <a:lstStyle/>
                    <a:p>
                      <a:pPr algn="l" fontAlgn="ctr"/>
                      <a:r>
                        <a:rPr lang="en-ZA" sz="700" u="none" strike="noStrike">
                          <a:effectLst/>
                        </a:rPr>
                        <a:t>BP Southern Africa (Pty), Engen Petroleum</a:t>
                      </a:r>
                      <a:br>
                        <a:rPr lang="en-ZA" sz="700" u="none" strike="noStrike">
                          <a:effectLst/>
                        </a:rPr>
                      </a:br>
                      <a:r>
                        <a:rPr lang="en-ZA" sz="700" u="none" strike="noStrike">
                          <a:effectLst/>
                        </a:rPr>
                        <a:t>(Pty) Ltd &amp; Astron (Chevron) South (Pty) Ltd</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Generation</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287,828,816.58</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RFP process failed</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Conditional support</a:t>
                      </a:r>
                      <a:endParaRPr lang="en-ZA" sz="700" b="0" i="0" u="none" strike="noStrike">
                        <a:solidFill>
                          <a:srgbClr val="000000"/>
                        </a:solidFill>
                        <a:effectLst/>
                        <a:latin typeface="Arial"/>
                      </a:endParaRPr>
                    </a:p>
                  </a:txBody>
                  <a:tcPr marL="7836" marR="7836" marT="7836" marB="0" anchor="ctr"/>
                </a:tc>
                <a:extLst>
                  <a:ext uri="{0D108BD9-81ED-4DB2-BD59-A6C34878D82A}">
                    <a16:rowId xmlns:a16="http://schemas.microsoft.com/office/drawing/2014/main" xmlns="" val="10003"/>
                  </a:ext>
                </a:extLst>
              </a:tr>
              <a:tr h="287461">
                <a:tc>
                  <a:txBody>
                    <a:bodyPr/>
                    <a:lstStyle/>
                    <a:p>
                      <a:pPr algn="r" fontAlgn="ctr"/>
                      <a:r>
                        <a:rPr lang="en-ZA" sz="700" u="none" strike="noStrike">
                          <a:effectLst/>
                        </a:rPr>
                        <a:t>3</a:t>
                      </a:r>
                      <a:endParaRPr lang="en-ZA" sz="700" b="0" i="0" u="none" strike="noStrike">
                        <a:solidFill>
                          <a:srgbClr val="000000"/>
                        </a:solidFill>
                        <a:effectLst/>
                        <a:latin typeface="Arial"/>
                      </a:endParaRPr>
                    </a:p>
                  </a:txBody>
                  <a:tcPr marL="7836" marR="7836" marT="7836" marB="0" anchor="ctr"/>
                </a:tc>
                <a:tc>
                  <a:txBody>
                    <a:bodyPr/>
                    <a:lstStyle/>
                    <a:p>
                      <a:pPr algn="r" fontAlgn="ctr"/>
                      <a:r>
                        <a:rPr lang="en-ZA" sz="700" u="none" strike="noStrike">
                          <a:effectLst/>
                        </a:rPr>
                        <a:t>48</a:t>
                      </a:r>
                      <a:endParaRPr lang="en-ZA" sz="700" b="0" i="0" u="none" strike="noStrike">
                        <a:solidFill>
                          <a:srgbClr val="000000"/>
                        </a:solidFill>
                        <a:effectLst/>
                        <a:latin typeface="Arial"/>
                      </a:endParaRPr>
                    </a:p>
                  </a:txBody>
                  <a:tcPr marL="7836" marR="7836" marT="7836" marB="0" anchor="ctr"/>
                </a:tc>
                <a:tc>
                  <a:txBody>
                    <a:bodyPr/>
                    <a:lstStyle/>
                    <a:p>
                      <a:pPr algn="l" fontAlgn="ctr"/>
                      <a:r>
                        <a:rPr lang="en-US" sz="700" u="none" strike="noStrike">
                          <a:effectLst/>
                        </a:rPr>
                        <a:t>Installation of Oil Flame Scanners</a:t>
                      </a:r>
                      <a:endParaRPr lang="en-US"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 </a:t>
                      </a:r>
                      <a:endParaRPr lang="en-ZA" sz="700" b="0" i="0" u="none" strike="noStrike">
                        <a:solidFill>
                          <a:srgbClr val="000000"/>
                        </a:solidFill>
                        <a:effectLst/>
                        <a:latin typeface="Arial"/>
                      </a:endParaRPr>
                    </a:p>
                  </a:txBody>
                  <a:tcPr marL="7836" marR="7836" marT="7836" marB="0" anchor="ctr"/>
                </a:tc>
                <a:tc>
                  <a:txBody>
                    <a:bodyPr/>
                    <a:lstStyle/>
                    <a:p>
                      <a:pPr algn="l" fontAlgn="ctr"/>
                      <a:r>
                        <a:rPr lang="en-US" sz="700" u="none" strike="noStrike">
                          <a:effectLst/>
                        </a:rPr>
                        <a:t>ABB South Africa (Pty) Ltd</a:t>
                      </a:r>
                      <a:endParaRPr lang="en-US"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Generation</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38,573,172.00</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Viable solution</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Conditional support</a:t>
                      </a:r>
                      <a:endParaRPr lang="en-ZA" sz="700" b="0" i="0" u="none" strike="noStrike">
                        <a:solidFill>
                          <a:srgbClr val="000000"/>
                        </a:solidFill>
                        <a:effectLst/>
                        <a:latin typeface="Arial"/>
                      </a:endParaRPr>
                    </a:p>
                  </a:txBody>
                  <a:tcPr marL="7836" marR="7836" marT="7836" marB="0" anchor="ctr"/>
                </a:tc>
                <a:extLst>
                  <a:ext uri="{0D108BD9-81ED-4DB2-BD59-A6C34878D82A}">
                    <a16:rowId xmlns:a16="http://schemas.microsoft.com/office/drawing/2014/main" xmlns="" val="10004"/>
                  </a:ext>
                </a:extLst>
              </a:tr>
              <a:tr h="352372">
                <a:tc>
                  <a:txBody>
                    <a:bodyPr/>
                    <a:lstStyle/>
                    <a:p>
                      <a:pPr algn="r" fontAlgn="ctr"/>
                      <a:r>
                        <a:rPr lang="en-ZA" sz="700" u="none" strike="noStrike">
                          <a:effectLst/>
                        </a:rPr>
                        <a:t>4</a:t>
                      </a:r>
                      <a:endParaRPr lang="en-ZA" sz="700" b="0" i="0" u="none" strike="noStrike">
                        <a:solidFill>
                          <a:srgbClr val="000000"/>
                        </a:solidFill>
                        <a:effectLst/>
                        <a:latin typeface="Arial"/>
                      </a:endParaRPr>
                    </a:p>
                  </a:txBody>
                  <a:tcPr marL="7836" marR="7836" marT="7836" marB="0" anchor="ctr"/>
                </a:tc>
                <a:tc>
                  <a:txBody>
                    <a:bodyPr/>
                    <a:lstStyle/>
                    <a:p>
                      <a:pPr algn="r" fontAlgn="ctr"/>
                      <a:r>
                        <a:rPr lang="en-ZA" sz="700" u="none" strike="noStrike">
                          <a:effectLst/>
                        </a:rPr>
                        <a:t>49</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e-Tender Portal</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 </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Not applicable</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ERI</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Not applicable</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e-Tender portal was down</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Noting</a:t>
                      </a:r>
                      <a:endParaRPr lang="en-ZA" sz="700" b="0" i="0" u="none" strike="noStrike">
                        <a:solidFill>
                          <a:srgbClr val="000000"/>
                        </a:solidFill>
                        <a:effectLst/>
                        <a:latin typeface="Arial"/>
                      </a:endParaRPr>
                    </a:p>
                  </a:txBody>
                  <a:tcPr marL="7836" marR="7836" marT="7836" marB="0" anchor="ctr"/>
                </a:tc>
                <a:extLst>
                  <a:ext uri="{0D108BD9-81ED-4DB2-BD59-A6C34878D82A}">
                    <a16:rowId xmlns:a16="http://schemas.microsoft.com/office/drawing/2014/main" xmlns="" val="10005"/>
                  </a:ext>
                </a:extLst>
              </a:tr>
              <a:tr h="401210">
                <a:tc>
                  <a:txBody>
                    <a:bodyPr/>
                    <a:lstStyle/>
                    <a:p>
                      <a:pPr algn="r" fontAlgn="ctr"/>
                      <a:r>
                        <a:rPr lang="en-ZA" sz="700" u="none" strike="noStrike">
                          <a:effectLst/>
                        </a:rPr>
                        <a:t>5</a:t>
                      </a:r>
                      <a:endParaRPr lang="en-ZA" sz="700" b="0" i="0" u="none" strike="noStrike">
                        <a:solidFill>
                          <a:srgbClr val="000000"/>
                        </a:solidFill>
                        <a:effectLst/>
                        <a:latin typeface="Arial"/>
                      </a:endParaRPr>
                    </a:p>
                  </a:txBody>
                  <a:tcPr marL="7836" marR="7836" marT="7836" marB="0" anchor="ctr"/>
                </a:tc>
                <a:tc>
                  <a:txBody>
                    <a:bodyPr/>
                    <a:lstStyle/>
                    <a:p>
                      <a:pPr algn="r" fontAlgn="ctr"/>
                      <a:r>
                        <a:rPr lang="en-ZA" sz="700" u="none" strike="noStrike">
                          <a:effectLst/>
                        </a:rPr>
                        <a:t>50</a:t>
                      </a:r>
                      <a:endParaRPr lang="en-ZA" sz="700" b="0" i="0" u="none" strike="noStrike">
                        <a:solidFill>
                          <a:srgbClr val="000000"/>
                        </a:solidFill>
                        <a:effectLst/>
                        <a:latin typeface="Arial"/>
                      </a:endParaRPr>
                    </a:p>
                  </a:txBody>
                  <a:tcPr marL="7836" marR="7836" marT="7836" marB="0" anchor="ctr"/>
                </a:tc>
                <a:tc gridSpan="2">
                  <a:txBody>
                    <a:bodyPr/>
                    <a:lstStyle/>
                    <a:p>
                      <a:pPr algn="l" fontAlgn="ctr"/>
                      <a:r>
                        <a:rPr lang="en-US" sz="700" u="none" strike="noStrike">
                          <a:effectLst/>
                        </a:rPr>
                        <a:t>Replacment of the exisitng blowdown air compressors at Palmiet Pumped Storage Scheme</a:t>
                      </a:r>
                      <a:endParaRPr lang="en-US" sz="700" b="0" i="0" u="none" strike="noStrike">
                        <a:solidFill>
                          <a:srgbClr val="000000"/>
                        </a:solidFill>
                        <a:effectLst/>
                        <a:latin typeface="Arial"/>
                      </a:endParaRPr>
                    </a:p>
                  </a:txBody>
                  <a:tcPr marL="7836" marR="7836" marT="7836" marB="0" anchor="ctr"/>
                </a:tc>
                <a:tc hMerge="1">
                  <a:txBody>
                    <a:bodyPr/>
                    <a:lstStyle/>
                    <a:p>
                      <a:endParaRPr lang="en-ZA"/>
                    </a:p>
                  </a:txBody>
                  <a:tcPr/>
                </a:tc>
                <a:tc>
                  <a:txBody>
                    <a:bodyPr/>
                    <a:lstStyle/>
                    <a:p>
                      <a:pPr algn="l" fontAlgn="ctr"/>
                      <a:r>
                        <a:rPr lang="en-ZA" sz="700" u="none" strike="noStrike">
                          <a:effectLst/>
                        </a:rPr>
                        <a:t>Lesedi Nuclear Services (Pty) Ltd</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Nuclear</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8,139,347.90</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Continuity of service</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Conditional support</a:t>
                      </a:r>
                      <a:endParaRPr lang="en-ZA" sz="700" b="0" i="0" u="none" strike="noStrike">
                        <a:solidFill>
                          <a:srgbClr val="000000"/>
                        </a:solidFill>
                        <a:effectLst/>
                        <a:latin typeface="Arial"/>
                      </a:endParaRPr>
                    </a:p>
                  </a:txBody>
                  <a:tcPr marL="7836" marR="7836" marT="7836" marB="0" anchor="ctr"/>
                </a:tc>
                <a:extLst>
                  <a:ext uri="{0D108BD9-81ED-4DB2-BD59-A6C34878D82A}">
                    <a16:rowId xmlns:a16="http://schemas.microsoft.com/office/drawing/2014/main" xmlns="" val="10006"/>
                  </a:ext>
                </a:extLst>
              </a:tr>
              <a:tr h="333826">
                <a:tc>
                  <a:txBody>
                    <a:bodyPr/>
                    <a:lstStyle/>
                    <a:p>
                      <a:pPr algn="r" fontAlgn="ctr"/>
                      <a:r>
                        <a:rPr lang="en-ZA" sz="700" u="none" strike="noStrike">
                          <a:effectLst/>
                        </a:rPr>
                        <a:t>6</a:t>
                      </a:r>
                      <a:endParaRPr lang="en-ZA" sz="700" b="0" i="0" u="none" strike="noStrike">
                        <a:solidFill>
                          <a:srgbClr val="000000"/>
                        </a:solidFill>
                        <a:effectLst/>
                        <a:latin typeface="Arial"/>
                      </a:endParaRPr>
                    </a:p>
                  </a:txBody>
                  <a:tcPr marL="7836" marR="7836" marT="7836" marB="0" anchor="ctr"/>
                </a:tc>
                <a:tc>
                  <a:txBody>
                    <a:bodyPr/>
                    <a:lstStyle/>
                    <a:p>
                      <a:pPr algn="r" fontAlgn="ctr"/>
                      <a:r>
                        <a:rPr lang="en-ZA" sz="700" u="none" strike="noStrike">
                          <a:effectLst/>
                        </a:rPr>
                        <a:t>51</a:t>
                      </a:r>
                      <a:endParaRPr lang="en-ZA" sz="700" b="0" i="0" u="none" strike="noStrike">
                        <a:solidFill>
                          <a:srgbClr val="000000"/>
                        </a:solidFill>
                        <a:effectLst/>
                        <a:latin typeface="Arial"/>
                      </a:endParaRPr>
                    </a:p>
                  </a:txBody>
                  <a:tcPr marL="7836" marR="7836" marT="7836" marB="0" anchor="ctr"/>
                </a:tc>
                <a:tc gridSpan="2">
                  <a:txBody>
                    <a:bodyPr/>
                    <a:lstStyle/>
                    <a:p>
                      <a:pPr algn="l" fontAlgn="ctr"/>
                      <a:r>
                        <a:rPr lang="en-US" sz="700" u="none" strike="noStrike">
                          <a:effectLst/>
                        </a:rPr>
                        <a:t>Shot Peenign of GEC Design (Duvha, Majuba &amp; Tutuka) LP Rotors’ Last Stage Steepels</a:t>
                      </a:r>
                      <a:endParaRPr lang="en-US" sz="700" b="0" i="0" u="none" strike="noStrike">
                        <a:solidFill>
                          <a:srgbClr val="000000"/>
                        </a:solidFill>
                        <a:effectLst/>
                        <a:latin typeface="Arial"/>
                      </a:endParaRPr>
                    </a:p>
                  </a:txBody>
                  <a:tcPr marL="7836" marR="7836" marT="7836" marB="0" anchor="ctr"/>
                </a:tc>
                <a:tc hMerge="1">
                  <a:txBody>
                    <a:bodyPr/>
                    <a:lstStyle/>
                    <a:p>
                      <a:endParaRPr lang="en-ZA"/>
                    </a:p>
                  </a:txBody>
                  <a:tcPr/>
                </a:tc>
                <a:tc>
                  <a:txBody>
                    <a:bodyPr/>
                    <a:lstStyle/>
                    <a:p>
                      <a:pPr algn="l" fontAlgn="ctr"/>
                      <a:r>
                        <a:rPr lang="en-US" sz="700" u="none" strike="noStrike">
                          <a:effectLst/>
                        </a:rPr>
                        <a:t>GEC Power Services (Pty) Ltd</a:t>
                      </a:r>
                      <a:endParaRPr lang="en-US"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ERI</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68,985,016.80</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a:effectLst/>
                        </a:rPr>
                        <a:t>OEM</a:t>
                      </a:r>
                      <a:endParaRPr lang="en-ZA" sz="700" b="0" i="0" u="none" strike="noStrike">
                        <a:solidFill>
                          <a:srgbClr val="000000"/>
                        </a:solidFill>
                        <a:effectLst/>
                        <a:latin typeface="Arial"/>
                      </a:endParaRPr>
                    </a:p>
                  </a:txBody>
                  <a:tcPr marL="7836" marR="7836" marT="7836" marB="0" anchor="ctr"/>
                </a:tc>
                <a:tc>
                  <a:txBody>
                    <a:bodyPr/>
                    <a:lstStyle/>
                    <a:p>
                      <a:pPr algn="l" fontAlgn="ctr"/>
                      <a:r>
                        <a:rPr lang="en-ZA" sz="700" u="none" strike="noStrike" dirty="0">
                          <a:effectLst/>
                        </a:rPr>
                        <a:t>Conditional support</a:t>
                      </a:r>
                      <a:endParaRPr lang="en-ZA" sz="700" b="0" i="0" u="none" strike="noStrike" dirty="0">
                        <a:solidFill>
                          <a:srgbClr val="000000"/>
                        </a:solidFill>
                        <a:effectLst/>
                        <a:latin typeface="Arial"/>
                      </a:endParaRPr>
                    </a:p>
                  </a:txBody>
                  <a:tcPr marL="7836" marR="7836" marT="7836"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69931181"/>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C8C63A-B281-4D86-B23B-D8F924F23EF1}" type="slidenum">
              <a:rPr lang="en-ZA" smtClean="0"/>
              <a:pPr>
                <a:defRPr/>
              </a:pPr>
              <a:t>62</a:t>
            </a:fld>
            <a:endParaRPr lang="en-ZA" dirty="0"/>
          </a:p>
        </p:txBody>
      </p:sp>
      <p:sp>
        <p:nvSpPr>
          <p:cNvPr id="2" name="Rectangle 1"/>
          <p:cNvSpPr/>
          <p:nvPr/>
        </p:nvSpPr>
        <p:spPr>
          <a:xfrm>
            <a:off x="190840" y="188640"/>
            <a:ext cx="7189472" cy="720197"/>
          </a:xfrm>
          <a:prstGeom prst="rect">
            <a:avLst/>
          </a:prstGeom>
        </p:spPr>
        <p:txBody>
          <a:bodyPr wrap="square">
            <a:spAutoFit/>
          </a:bodyPr>
          <a:lstStyle/>
          <a:p>
            <a:pPr>
              <a:lnSpc>
                <a:spcPct val="85000"/>
              </a:lnSpc>
            </a:pPr>
            <a:r>
              <a:rPr lang="en-US" sz="2400" b="1" dirty="0" smtClean="0">
                <a:solidFill>
                  <a:schemeClr val="bg1"/>
                </a:solidFill>
                <a:latin typeface="+mj-lt"/>
                <a:ea typeface="+mj-ea"/>
                <a:cs typeface="+mj-cs"/>
              </a:rPr>
              <a:t>Quarter 3 - Expansions submitted to National Treasury</a:t>
            </a:r>
            <a:endParaRPr lang="en-ZA" sz="2400" b="1" dirty="0">
              <a:solidFill>
                <a:schemeClr val="bg1"/>
              </a:solidFill>
              <a:latin typeface="+mj-lt"/>
              <a:ea typeface="+mj-ea"/>
              <a:cs typeface="+mj-cs"/>
            </a:endParaRPr>
          </a:p>
        </p:txBody>
      </p:sp>
      <p:sp>
        <p:nvSpPr>
          <p:cNvPr id="5" name="Rectangle 4"/>
          <p:cNvSpPr/>
          <p:nvPr>
            <p:custDataLst>
              <p:tags r:id="rId1"/>
            </p:custDataLst>
          </p:nvPr>
        </p:nvSpPr>
        <p:spPr>
          <a:xfrm>
            <a:off x="141317" y="1052736"/>
            <a:ext cx="8812014" cy="5688632"/>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xmlns="" val="2119395772"/>
              </p:ext>
            </p:extLst>
          </p:nvPr>
        </p:nvGraphicFramePr>
        <p:xfrm>
          <a:off x="276856" y="1099191"/>
          <a:ext cx="8595419" cy="5035917"/>
        </p:xfrm>
        <a:graphic>
          <a:graphicData uri="http://schemas.openxmlformats.org/drawingml/2006/table">
            <a:tbl>
              <a:tblPr>
                <a:tableStyleId>{5C22544A-7EE6-4342-B048-85BDC9FD1C3A}</a:tableStyleId>
              </a:tblPr>
              <a:tblGrid>
                <a:gridCol w="350527">
                  <a:extLst>
                    <a:ext uri="{9D8B030D-6E8A-4147-A177-3AD203B41FA5}">
                      <a16:colId xmlns:a16="http://schemas.microsoft.com/office/drawing/2014/main" xmlns="" val="20000"/>
                    </a:ext>
                  </a:extLst>
                </a:gridCol>
                <a:gridCol w="310466">
                  <a:extLst>
                    <a:ext uri="{9D8B030D-6E8A-4147-A177-3AD203B41FA5}">
                      <a16:colId xmlns:a16="http://schemas.microsoft.com/office/drawing/2014/main" xmlns="" val="20001"/>
                    </a:ext>
                  </a:extLst>
                </a:gridCol>
                <a:gridCol w="1812725">
                  <a:extLst>
                    <a:ext uri="{9D8B030D-6E8A-4147-A177-3AD203B41FA5}">
                      <a16:colId xmlns:a16="http://schemas.microsoft.com/office/drawing/2014/main" xmlns="" val="20002"/>
                    </a:ext>
                  </a:extLst>
                </a:gridCol>
                <a:gridCol w="1031551">
                  <a:extLst>
                    <a:ext uri="{9D8B030D-6E8A-4147-A177-3AD203B41FA5}">
                      <a16:colId xmlns:a16="http://schemas.microsoft.com/office/drawing/2014/main" xmlns="" val="20003"/>
                    </a:ext>
                  </a:extLst>
                </a:gridCol>
                <a:gridCol w="660993">
                  <a:extLst>
                    <a:ext uri="{9D8B030D-6E8A-4147-A177-3AD203B41FA5}">
                      <a16:colId xmlns:a16="http://schemas.microsoft.com/office/drawing/2014/main" xmlns="" val="20004"/>
                    </a:ext>
                  </a:extLst>
                </a:gridCol>
                <a:gridCol w="1071611">
                  <a:extLst>
                    <a:ext uri="{9D8B030D-6E8A-4147-A177-3AD203B41FA5}">
                      <a16:colId xmlns:a16="http://schemas.microsoft.com/office/drawing/2014/main" xmlns="" val="20005"/>
                    </a:ext>
                  </a:extLst>
                </a:gridCol>
                <a:gridCol w="831250">
                  <a:extLst>
                    <a:ext uri="{9D8B030D-6E8A-4147-A177-3AD203B41FA5}">
                      <a16:colId xmlns:a16="http://schemas.microsoft.com/office/drawing/2014/main" xmlns="" val="20006"/>
                    </a:ext>
                  </a:extLst>
                </a:gridCol>
                <a:gridCol w="971460">
                  <a:extLst>
                    <a:ext uri="{9D8B030D-6E8A-4147-A177-3AD203B41FA5}">
                      <a16:colId xmlns:a16="http://schemas.microsoft.com/office/drawing/2014/main" xmlns="" val="20007"/>
                    </a:ext>
                  </a:extLst>
                </a:gridCol>
                <a:gridCol w="743617">
                  <a:extLst>
                    <a:ext uri="{9D8B030D-6E8A-4147-A177-3AD203B41FA5}">
                      <a16:colId xmlns:a16="http://schemas.microsoft.com/office/drawing/2014/main" xmlns="" val="20008"/>
                    </a:ext>
                  </a:extLst>
                </a:gridCol>
                <a:gridCol w="811219">
                  <a:extLst>
                    <a:ext uri="{9D8B030D-6E8A-4147-A177-3AD203B41FA5}">
                      <a16:colId xmlns:a16="http://schemas.microsoft.com/office/drawing/2014/main" xmlns="" val="20009"/>
                    </a:ext>
                  </a:extLst>
                </a:gridCol>
              </a:tblGrid>
              <a:tr h="369095">
                <a:tc gridSpan="10">
                  <a:txBody>
                    <a:bodyPr/>
                    <a:lstStyle/>
                    <a:p>
                      <a:pPr algn="ctr" fontAlgn="ctr"/>
                      <a:r>
                        <a:rPr lang="en-US" sz="800" b="1" u="none" strike="noStrike" dirty="0" smtClean="0">
                          <a:effectLst/>
                        </a:rPr>
                        <a:t> GOVERNANCE MONITORING AND COMPLIANCE: 2019/2020 QUARTER 3 (OCTOBER</a:t>
                      </a:r>
                      <a:r>
                        <a:rPr lang="en-US" sz="800" b="1" u="none" strike="noStrike" baseline="0" dirty="0" smtClean="0">
                          <a:effectLst/>
                        </a:rPr>
                        <a:t> </a:t>
                      </a:r>
                      <a:r>
                        <a:rPr lang="en-US" sz="800" b="1" u="none" strike="noStrike" dirty="0" smtClean="0">
                          <a:effectLst/>
                        </a:rPr>
                        <a:t>-</a:t>
                      </a:r>
                      <a:r>
                        <a:rPr lang="en-US" sz="800" b="1" u="none" strike="noStrike" baseline="0" dirty="0" smtClean="0">
                          <a:effectLst/>
                        </a:rPr>
                        <a:t> DECEMBER</a:t>
                      </a:r>
                      <a:r>
                        <a:rPr lang="en-US" sz="800" b="1" u="none" strike="noStrike" dirty="0" smtClean="0">
                          <a:effectLst/>
                        </a:rPr>
                        <a:t> 2020) REPORT- EXPANSIONS</a:t>
                      </a:r>
                      <a:endParaRPr lang="en-ZA" sz="600" b="1" i="0" u="none" strike="noStrike" dirty="0">
                        <a:solidFill>
                          <a:srgbClr val="000000"/>
                        </a:solidFill>
                        <a:effectLst/>
                        <a:latin typeface="Arial"/>
                      </a:endParaRPr>
                    </a:p>
                  </a:txBody>
                  <a:tcPr marL="7324" marR="7324" marT="7324" marB="0" anchor="ctr"/>
                </a:tc>
                <a:tc hMerge="1">
                  <a:txBody>
                    <a:bodyPr/>
                    <a:lstStyle/>
                    <a:p>
                      <a:pPr algn="ctr" fontAlgn="ctr"/>
                      <a:endParaRPr lang="en-ZA" sz="600" b="1" i="0" u="none" strike="noStrike">
                        <a:solidFill>
                          <a:srgbClr val="000000"/>
                        </a:solidFill>
                        <a:effectLst/>
                        <a:latin typeface="Arial"/>
                      </a:endParaRPr>
                    </a:p>
                  </a:txBody>
                  <a:tcPr marL="7324" marR="7324" marT="7324" marB="0" anchor="ctr"/>
                </a:tc>
                <a:tc hMerge="1">
                  <a:txBody>
                    <a:bodyPr/>
                    <a:lstStyle/>
                    <a:p>
                      <a:pPr algn="l" fontAlgn="ctr"/>
                      <a:endParaRPr lang="en-ZA" sz="600" b="1" i="0" u="none" strike="noStrike">
                        <a:solidFill>
                          <a:srgbClr val="000000"/>
                        </a:solidFill>
                        <a:effectLst/>
                        <a:latin typeface="Arial"/>
                      </a:endParaRPr>
                    </a:p>
                  </a:txBody>
                  <a:tcPr marL="7324" marR="7324" marT="7324" marB="0" anchor="ctr"/>
                </a:tc>
                <a:tc hMerge="1">
                  <a:txBody>
                    <a:bodyPr/>
                    <a:lstStyle/>
                    <a:p>
                      <a:pPr algn="l" fontAlgn="ctr"/>
                      <a:endParaRPr lang="en-ZA" sz="600" b="1" i="0" u="none" strike="noStrike">
                        <a:solidFill>
                          <a:srgbClr val="000000"/>
                        </a:solidFill>
                        <a:effectLst/>
                        <a:latin typeface="Arial"/>
                      </a:endParaRPr>
                    </a:p>
                  </a:txBody>
                  <a:tcPr marL="7324" marR="7324" marT="7324" marB="0" anchor="ctr"/>
                </a:tc>
                <a:tc hMerge="1">
                  <a:txBody>
                    <a:bodyPr/>
                    <a:lstStyle/>
                    <a:p>
                      <a:pPr algn="l" fontAlgn="ctr"/>
                      <a:endParaRPr lang="en-ZA" sz="600" b="1" i="0" u="none" strike="noStrike">
                        <a:solidFill>
                          <a:srgbClr val="000000"/>
                        </a:solidFill>
                        <a:effectLst/>
                        <a:latin typeface="Arial"/>
                      </a:endParaRPr>
                    </a:p>
                  </a:txBody>
                  <a:tcPr marL="7324" marR="7324" marT="7324" marB="0" anchor="ctr"/>
                </a:tc>
                <a:tc hMerge="1">
                  <a:txBody>
                    <a:bodyPr/>
                    <a:lstStyle/>
                    <a:p>
                      <a:pPr algn="l" fontAlgn="ctr"/>
                      <a:endParaRPr lang="en-ZA" sz="600" b="1" i="0" u="none" strike="noStrike">
                        <a:solidFill>
                          <a:srgbClr val="000000"/>
                        </a:solidFill>
                        <a:effectLst/>
                        <a:latin typeface="Arial"/>
                      </a:endParaRPr>
                    </a:p>
                  </a:txBody>
                  <a:tcPr marL="7324" marR="7324" marT="7324" marB="0" anchor="ctr"/>
                </a:tc>
                <a:tc hMerge="1">
                  <a:txBody>
                    <a:bodyPr/>
                    <a:lstStyle/>
                    <a:p>
                      <a:pPr algn="l" fontAlgn="ctr"/>
                      <a:endParaRPr lang="en-ZA" sz="600" b="1" i="0" u="none" strike="noStrike">
                        <a:solidFill>
                          <a:srgbClr val="000000"/>
                        </a:solidFill>
                        <a:effectLst/>
                        <a:latin typeface="Arial"/>
                      </a:endParaRPr>
                    </a:p>
                  </a:txBody>
                  <a:tcPr marL="7324" marR="7324" marT="7324" marB="0" anchor="ctr"/>
                </a:tc>
                <a:tc hMerge="1">
                  <a:txBody>
                    <a:bodyPr/>
                    <a:lstStyle/>
                    <a:p>
                      <a:pPr algn="l" fontAlgn="ctr"/>
                      <a:endParaRPr lang="en-ZA" sz="600" b="1" i="0" u="none" strike="noStrike">
                        <a:solidFill>
                          <a:srgbClr val="000000"/>
                        </a:solidFill>
                        <a:effectLst/>
                        <a:latin typeface="Arial"/>
                      </a:endParaRPr>
                    </a:p>
                  </a:txBody>
                  <a:tcPr marL="7324" marR="7324" marT="7324" marB="0" anchor="ctr"/>
                </a:tc>
                <a:tc hMerge="1">
                  <a:txBody>
                    <a:bodyPr/>
                    <a:lstStyle/>
                    <a:p>
                      <a:pPr algn="l" fontAlgn="ctr"/>
                      <a:endParaRPr lang="en-ZA" sz="600" b="1" i="0" u="none" strike="noStrike">
                        <a:solidFill>
                          <a:srgbClr val="000000"/>
                        </a:solidFill>
                        <a:effectLst/>
                        <a:latin typeface="Arial"/>
                      </a:endParaRPr>
                    </a:p>
                  </a:txBody>
                  <a:tcPr marL="7324" marR="7324" marT="7324" marB="0" anchor="ctr"/>
                </a:tc>
                <a:tc hMerge="1">
                  <a:txBody>
                    <a:bodyPr/>
                    <a:lstStyle/>
                    <a:p>
                      <a:pPr algn="l" fontAlgn="ctr"/>
                      <a:endParaRPr lang="en-ZA" sz="600" b="1" i="0" u="none" strike="noStrike" dirty="0">
                        <a:solidFill>
                          <a:srgbClr val="000000"/>
                        </a:solidFill>
                        <a:effectLst/>
                        <a:latin typeface="Arial"/>
                      </a:endParaRPr>
                    </a:p>
                  </a:txBody>
                  <a:tcPr marL="7324" marR="7324" marT="7324" marB="0" anchor="ctr"/>
                </a:tc>
                <a:extLst>
                  <a:ext uri="{0D108BD9-81ED-4DB2-BD59-A6C34878D82A}">
                    <a16:rowId xmlns:a16="http://schemas.microsoft.com/office/drawing/2014/main" xmlns="" val="10000"/>
                  </a:ext>
                </a:extLst>
              </a:tr>
              <a:tr h="656549">
                <a:tc>
                  <a:txBody>
                    <a:bodyPr/>
                    <a:lstStyle/>
                    <a:p>
                      <a:pPr algn="ctr" fontAlgn="ctr"/>
                      <a:r>
                        <a:rPr lang="en-ZA" sz="600" u="none" strike="noStrike" dirty="0">
                          <a:effectLst/>
                        </a:rPr>
                        <a:t>Eskom No.</a:t>
                      </a:r>
                      <a:endParaRPr lang="en-ZA" sz="600" b="1" i="0" u="none" strike="noStrike" dirty="0">
                        <a:solidFill>
                          <a:srgbClr val="000000"/>
                        </a:solidFill>
                        <a:effectLst/>
                        <a:latin typeface="Arial"/>
                      </a:endParaRPr>
                    </a:p>
                  </a:txBody>
                  <a:tcPr marL="7324" marR="7324" marT="7324" marB="0" anchor="ctr"/>
                </a:tc>
                <a:tc>
                  <a:txBody>
                    <a:bodyPr/>
                    <a:lstStyle/>
                    <a:p>
                      <a:pPr algn="ctr" fontAlgn="ctr"/>
                      <a:r>
                        <a:rPr lang="en-ZA" sz="600" u="none" strike="noStrike" dirty="0">
                          <a:effectLst/>
                        </a:rPr>
                        <a:t>NT No.</a:t>
                      </a:r>
                      <a:endParaRPr lang="en-ZA" sz="600" b="1" i="0" u="none" strike="noStrike" dirty="0">
                        <a:solidFill>
                          <a:srgbClr val="000000"/>
                        </a:solidFill>
                        <a:effectLst/>
                        <a:latin typeface="Arial"/>
                      </a:endParaRPr>
                    </a:p>
                  </a:txBody>
                  <a:tcPr marL="7324" marR="7324" marT="7324" marB="0" anchor="ctr"/>
                </a:tc>
                <a:tc>
                  <a:txBody>
                    <a:bodyPr/>
                    <a:lstStyle/>
                    <a:p>
                      <a:pPr algn="l" fontAlgn="ctr"/>
                      <a:r>
                        <a:rPr lang="en-ZA" sz="600" u="none" strike="noStrike">
                          <a:effectLst/>
                        </a:rPr>
                        <a:t>Project Description</a:t>
                      </a:r>
                      <a:endParaRPr lang="en-ZA" sz="600" b="1"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Supplier</a:t>
                      </a:r>
                      <a:endParaRPr lang="en-ZA" sz="600" b="1"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Division</a:t>
                      </a:r>
                      <a:endParaRPr lang="en-ZA" sz="600" b="1"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Reason for extension</a:t>
                      </a:r>
                      <a:endParaRPr lang="en-ZA" sz="600" b="1"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Original Contract Value </a:t>
                      </a:r>
                      <a:endParaRPr lang="en-ZA" sz="600" b="1"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 Value of Contract Extension </a:t>
                      </a:r>
                      <a:endParaRPr lang="en-ZA" sz="600" b="1"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Value of previous extensions</a:t>
                      </a:r>
                      <a:endParaRPr lang="en-ZA" sz="600" b="1" i="0" u="none" strike="noStrike">
                        <a:solidFill>
                          <a:srgbClr val="000000"/>
                        </a:solidFill>
                        <a:effectLst/>
                        <a:latin typeface="Arial"/>
                      </a:endParaRPr>
                    </a:p>
                  </a:txBody>
                  <a:tcPr marL="7324" marR="7324" marT="7324" marB="0" anchor="ctr"/>
                </a:tc>
                <a:tc>
                  <a:txBody>
                    <a:bodyPr/>
                    <a:lstStyle/>
                    <a:p>
                      <a:pPr algn="l" fontAlgn="ctr"/>
                      <a:r>
                        <a:rPr lang="en-ZA" sz="600" u="none" strike="noStrike" dirty="0">
                          <a:effectLst/>
                        </a:rPr>
                        <a:t>NT Decision</a:t>
                      </a:r>
                      <a:endParaRPr lang="en-ZA" sz="600" b="1" i="0" u="none" strike="noStrike" dirty="0">
                        <a:solidFill>
                          <a:srgbClr val="000000"/>
                        </a:solidFill>
                        <a:effectLst/>
                        <a:latin typeface="Arial"/>
                      </a:endParaRPr>
                    </a:p>
                  </a:txBody>
                  <a:tcPr marL="7324" marR="7324" marT="7324" marB="0" anchor="ctr"/>
                </a:tc>
                <a:extLst>
                  <a:ext uri="{0D108BD9-81ED-4DB2-BD59-A6C34878D82A}">
                    <a16:rowId xmlns:a16="http://schemas.microsoft.com/office/drawing/2014/main" xmlns="" val="10001"/>
                  </a:ext>
                </a:extLst>
              </a:tr>
              <a:tr h="156321">
                <a:tc>
                  <a:txBody>
                    <a:bodyPr/>
                    <a:lstStyle/>
                    <a:p>
                      <a:pPr algn="ctr" fontAlgn="b"/>
                      <a:r>
                        <a:rPr lang="en-ZA" sz="600" u="none" strike="noStrike" dirty="0">
                          <a:effectLst/>
                        </a:rPr>
                        <a:t>1</a:t>
                      </a:r>
                      <a:endParaRPr lang="en-ZA" sz="600" b="0" i="0" u="none" strike="noStrike" dirty="0">
                        <a:solidFill>
                          <a:srgbClr val="000000"/>
                        </a:solidFill>
                        <a:effectLst/>
                        <a:latin typeface="Arial"/>
                      </a:endParaRPr>
                    </a:p>
                  </a:txBody>
                  <a:tcPr marL="7324" marR="7324" marT="7324" marB="0" anchor="b"/>
                </a:tc>
                <a:tc>
                  <a:txBody>
                    <a:bodyPr/>
                    <a:lstStyle/>
                    <a:p>
                      <a:pPr algn="ctr" fontAlgn="ctr"/>
                      <a:r>
                        <a:rPr lang="en-ZA" sz="600" u="none" strike="noStrike" dirty="0">
                          <a:effectLst/>
                        </a:rPr>
                        <a:t>42</a:t>
                      </a:r>
                      <a:endParaRPr lang="en-ZA" sz="600" b="0" i="0" u="none" strike="noStrike" dirty="0">
                        <a:solidFill>
                          <a:srgbClr val="000000"/>
                        </a:solidFill>
                        <a:effectLst/>
                        <a:latin typeface="Arial"/>
                      </a:endParaRPr>
                    </a:p>
                  </a:txBody>
                  <a:tcPr marL="7324" marR="7324" marT="7324" marB="0" anchor="ctr"/>
                </a:tc>
                <a:tc>
                  <a:txBody>
                    <a:bodyPr/>
                    <a:lstStyle/>
                    <a:p>
                      <a:pPr algn="l" fontAlgn="ctr"/>
                      <a:r>
                        <a:rPr lang="en-ZA" sz="600" u="none" strike="noStrike">
                          <a:effectLst/>
                        </a:rPr>
                        <a:t>Coal supply</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South32</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PED</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Ensure Continuity supply</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11,416,000,000.00</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1,238,832,900.00</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28,080,800.00</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Not supported</a:t>
                      </a:r>
                      <a:endParaRPr lang="en-ZA" sz="600" b="0" i="0" u="none" strike="noStrike">
                        <a:solidFill>
                          <a:srgbClr val="000000"/>
                        </a:solidFill>
                        <a:effectLst/>
                        <a:latin typeface="Arial"/>
                      </a:endParaRPr>
                    </a:p>
                  </a:txBody>
                  <a:tcPr marL="7324" marR="7324" marT="7324" marB="0" anchor="ctr"/>
                </a:tc>
                <a:extLst>
                  <a:ext uri="{0D108BD9-81ED-4DB2-BD59-A6C34878D82A}">
                    <a16:rowId xmlns:a16="http://schemas.microsoft.com/office/drawing/2014/main" xmlns="" val="10002"/>
                  </a:ext>
                </a:extLst>
              </a:tr>
              <a:tr h="312641">
                <a:tc>
                  <a:txBody>
                    <a:bodyPr/>
                    <a:lstStyle/>
                    <a:p>
                      <a:pPr algn="ctr" fontAlgn="b"/>
                      <a:r>
                        <a:rPr lang="en-ZA" sz="600" u="none" strike="noStrike" dirty="0">
                          <a:effectLst/>
                        </a:rPr>
                        <a:t>2</a:t>
                      </a:r>
                      <a:endParaRPr lang="en-ZA" sz="600" b="0" i="0" u="none" strike="noStrike" dirty="0">
                        <a:solidFill>
                          <a:srgbClr val="000000"/>
                        </a:solidFill>
                        <a:effectLst/>
                        <a:latin typeface="Arial"/>
                      </a:endParaRPr>
                    </a:p>
                  </a:txBody>
                  <a:tcPr marL="7324" marR="7324" marT="7324" marB="0" anchor="b"/>
                </a:tc>
                <a:tc>
                  <a:txBody>
                    <a:bodyPr/>
                    <a:lstStyle/>
                    <a:p>
                      <a:pPr algn="ctr" fontAlgn="ctr"/>
                      <a:r>
                        <a:rPr lang="en-ZA" sz="600" u="none" strike="noStrike">
                          <a:effectLst/>
                        </a:rPr>
                        <a:t>43</a:t>
                      </a:r>
                      <a:endParaRPr lang="en-ZA" sz="600" b="0" i="0" u="none" strike="noStrike">
                        <a:solidFill>
                          <a:srgbClr val="000000"/>
                        </a:solidFill>
                        <a:effectLst/>
                        <a:latin typeface="Arial"/>
                      </a:endParaRPr>
                    </a:p>
                  </a:txBody>
                  <a:tcPr marL="7324" marR="7324" marT="7324" marB="0" anchor="ctr"/>
                </a:tc>
                <a:tc>
                  <a:txBody>
                    <a:bodyPr/>
                    <a:lstStyle/>
                    <a:p>
                      <a:pPr algn="l" fontAlgn="ctr"/>
                      <a:r>
                        <a:rPr lang="en-US" sz="600" u="none" strike="noStrike">
                          <a:effectLst/>
                        </a:rPr>
                        <a:t>Waste Water Treatment at Kusile Power Station</a:t>
                      </a:r>
                      <a:endParaRPr lang="en-US"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Mott McDonald</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Group Capital</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Continuity of service</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809,016,356.17</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111,597,403.74</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226,368,737.60</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Conditional support</a:t>
                      </a:r>
                      <a:endParaRPr lang="en-ZA" sz="600" b="0" i="0" u="none" strike="noStrike">
                        <a:solidFill>
                          <a:srgbClr val="000000"/>
                        </a:solidFill>
                        <a:effectLst/>
                        <a:latin typeface="Arial"/>
                      </a:endParaRPr>
                    </a:p>
                  </a:txBody>
                  <a:tcPr marL="7324" marR="7324" marT="7324" marB="0" anchor="ctr"/>
                </a:tc>
                <a:extLst>
                  <a:ext uri="{0D108BD9-81ED-4DB2-BD59-A6C34878D82A}">
                    <a16:rowId xmlns:a16="http://schemas.microsoft.com/office/drawing/2014/main" xmlns="" val="10003"/>
                  </a:ext>
                </a:extLst>
              </a:tr>
              <a:tr h="727524">
                <a:tc>
                  <a:txBody>
                    <a:bodyPr/>
                    <a:lstStyle/>
                    <a:p>
                      <a:pPr algn="ctr" fontAlgn="b"/>
                      <a:r>
                        <a:rPr lang="en-ZA" sz="600" u="none" strike="noStrike" dirty="0">
                          <a:effectLst/>
                        </a:rPr>
                        <a:t>3</a:t>
                      </a:r>
                      <a:endParaRPr lang="en-ZA" sz="600" b="0" i="0" u="none" strike="noStrike" dirty="0">
                        <a:solidFill>
                          <a:srgbClr val="000000"/>
                        </a:solidFill>
                        <a:effectLst/>
                        <a:latin typeface="Arial"/>
                      </a:endParaRPr>
                    </a:p>
                  </a:txBody>
                  <a:tcPr marL="7324" marR="7324" marT="7324" marB="0" anchor="b"/>
                </a:tc>
                <a:tc>
                  <a:txBody>
                    <a:bodyPr/>
                    <a:lstStyle/>
                    <a:p>
                      <a:pPr algn="ctr" fontAlgn="ctr"/>
                      <a:r>
                        <a:rPr lang="en-ZA" sz="600" u="none" strike="noStrike">
                          <a:effectLst/>
                        </a:rPr>
                        <a:t>44</a:t>
                      </a:r>
                      <a:endParaRPr lang="en-ZA" sz="600" b="0" i="0" u="none" strike="noStrike">
                        <a:solidFill>
                          <a:srgbClr val="000000"/>
                        </a:solidFill>
                        <a:effectLst/>
                        <a:latin typeface="Arial"/>
                      </a:endParaRPr>
                    </a:p>
                  </a:txBody>
                  <a:tcPr marL="7324" marR="7324" marT="7324" marB="0" anchor="ctr"/>
                </a:tc>
                <a:tc>
                  <a:txBody>
                    <a:bodyPr/>
                    <a:lstStyle/>
                    <a:p>
                      <a:pPr algn="l" fontAlgn="ctr"/>
                      <a:r>
                        <a:rPr lang="en-US" sz="600" u="none" strike="noStrike">
                          <a:effectLst/>
                        </a:rPr>
                        <a:t>Supply, transportation, erection and dismantling of scaffolding and insulation material for generation power stations including Group Capital</a:t>
                      </a:r>
                      <a:endParaRPr lang="en-US" sz="600" b="0" i="0" u="none" strike="noStrike">
                        <a:solidFill>
                          <a:srgbClr val="000000"/>
                        </a:solidFill>
                        <a:effectLst/>
                        <a:latin typeface="Arial"/>
                      </a:endParaRPr>
                    </a:p>
                  </a:txBody>
                  <a:tcPr marL="7324" marR="7324" marT="7324" marB="0" anchor="ctr"/>
                </a:tc>
                <a:tc>
                  <a:txBody>
                    <a:bodyPr/>
                    <a:lstStyle/>
                    <a:p>
                      <a:pPr algn="l" fontAlgn="ctr"/>
                      <a:r>
                        <a:rPr lang="en-US" sz="600" u="none" strike="noStrike">
                          <a:effectLst/>
                        </a:rPr>
                        <a:t>Southey Contracting (Pty) Ltd, Kaefer Thermal Contracting Services, SGB-Cape and TMS Group Industrial Services (Pty) Ltd</a:t>
                      </a:r>
                      <a:endParaRPr lang="en-US"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Generation</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Continuity of service</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286,200,000.00</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1,654,850.00</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      559,653,718.19 </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Conditional support</a:t>
                      </a:r>
                      <a:endParaRPr lang="en-ZA" sz="600" b="0" i="0" u="none" strike="noStrike">
                        <a:solidFill>
                          <a:srgbClr val="000000"/>
                        </a:solidFill>
                        <a:effectLst/>
                        <a:latin typeface="Arial"/>
                      </a:endParaRPr>
                    </a:p>
                  </a:txBody>
                  <a:tcPr marL="7324" marR="7324" marT="7324" marB="0" anchor="ctr"/>
                </a:tc>
                <a:extLst>
                  <a:ext uri="{0D108BD9-81ED-4DB2-BD59-A6C34878D82A}">
                    <a16:rowId xmlns:a16="http://schemas.microsoft.com/office/drawing/2014/main" xmlns="" val="10004"/>
                  </a:ext>
                </a:extLst>
              </a:tr>
              <a:tr h="468965">
                <a:tc>
                  <a:txBody>
                    <a:bodyPr/>
                    <a:lstStyle/>
                    <a:p>
                      <a:pPr algn="ctr" fontAlgn="b"/>
                      <a:r>
                        <a:rPr lang="en-ZA" sz="600" u="none" strike="noStrike" dirty="0">
                          <a:effectLst/>
                        </a:rPr>
                        <a:t>4</a:t>
                      </a:r>
                      <a:endParaRPr lang="en-ZA" sz="600" b="0" i="0" u="none" strike="noStrike" dirty="0">
                        <a:solidFill>
                          <a:srgbClr val="000000"/>
                        </a:solidFill>
                        <a:effectLst/>
                        <a:latin typeface="Arial"/>
                      </a:endParaRPr>
                    </a:p>
                  </a:txBody>
                  <a:tcPr marL="7324" marR="7324" marT="7324" marB="0" anchor="b"/>
                </a:tc>
                <a:tc>
                  <a:txBody>
                    <a:bodyPr/>
                    <a:lstStyle/>
                    <a:p>
                      <a:pPr algn="ctr" fontAlgn="ctr"/>
                      <a:r>
                        <a:rPr lang="en-ZA" sz="600" u="none" strike="noStrike">
                          <a:effectLst/>
                        </a:rPr>
                        <a:t>45</a:t>
                      </a:r>
                      <a:endParaRPr lang="en-ZA" sz="600" b="0" i="0" u="none" strike="noStrike">
                        <a:solidFill>
                          <a:srgbClr val="000000"/>
                        </a:solidFill>
                        <a:effectLst/>
                        <a:latin typeface="Arial"/>
                      </a:endParaRPr>
                    </a:p>
                  </a:txBody>
                  <a:tcPr marL="7324" marR="7324" marT="7324" marB="0" anchor="ctr"/>
                </a:tc>
                <a:tc>
                  <a:txBody>
                    <a:bodyPr/>
                    <a:lstStyle/>
                    <a:p>
                      <a:pPr algn="l" fontAlgn="ctr"/>
                      <a:r>
                        <a:rPr lang="en-US" sz="600" u="none" strike="noStrike">
                          <a:effectLst/>
                        </a:rPr>
                        <a:t>Construction of Ankerlig –Sterrekus 400kv double circuit overhead transmission line and its associated works</a:t>
                      </a:r>
                      <a:endParaRPr lang="en-US"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Mkhulu Electro Distribution Project (Pty) Ltd</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Group Capital</a:t>
                      </a:r>
                      <a:endParaRPr lang="en-ZA" sz="600" b="0" i="0" u="none" strike="noStrike">
                        <a:solidFill>
                          <a:srgbClr val="000000"/>
                        </a:solidFill>
                        <a:effectLst/>
                        <a:latin typeface="Arial"/>
                      </a:endParaRPr>
                    </a:p>
                  </a:txBody>
                  <a:tcPr marL="7324" marR="7324" marT="7324" marB="0" anchor="ctr"/>
                </a:tc>
                <a:tc>
                  <a:txBody>
                    <a:bodyPr/>
                    <a:lstStyle/>
                    <a:p>
                      <a:pPr algn="l" fontAlgn="ctr"/>
                      <a:r>
                        <a:rPr lang="en-US" sz="600" u="none" strike="noStrike">
                          <a:effectLst/>
                        </a:rPr>
                        <a:t>Change of supplier and increased assets value</a:t>
                      </a:r>
                      <a:endParaRPr lang="en-US"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173,426,575.90</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16,838,213.48</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20,319,156.44</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Conditional support</a:t>
                      </a:r>
                      <a:endParaRPr lang="en-ZA" sz="600" b="0" i="0" u="none" strike="noStrike">
                        <a:solidFill>
                          <a:srgbClr val="000000"/>
                        </a:solidFill>
                        <a:effectLst/>
                        <a:latin typeface="Arial"/>
                      </a:endParaRPr>
                    </a:p>
                  </a:txBody>
                  <a:tcPr marL="7324" marR="7324" marT="7324" marB="0" anchor="ctr"/>
                </a:tc>
                <a:extLst>
                  <a:ext uri="{0D108BD9-81ED-4DB2-BD59-A6C34878D82A}">
                    <a16:rowId xmlns:a16="http://schemas.microsoft.com/office/drawing/2014/main" xmlns="" val="10005"/>
                  </a:ext>
                </a:extLst>
              </a:tr>
              <a:tr h="468965">
                <a:tc>
                  <a:txBody>
                    <a:bodyPr/>
                    <a:lstStyle/>
                    <a:p>
                      <a:pPr algn="ctr" fontAlgn="b"/>
                      <a:r>
                        <a:rPr lang="en-ZA" sz="600" u="none" strike="noStrike" dirty="0">
                          <a:effectLst/>
                        </a:rPr>
                        <a:t>5</a:t>
                      </a:r>
                      <a:endParaRPr lang="en-ZA" sz="600" b="0" i="0" u="none" strike="noStrike" dirty="0">
                        <a:solidFill>
                          <a:srgbClr val="000000"/>
                        </a:solidFill>
                        <a:effectLst/>
                        <a:latin typeface="Arial"/>
                      </a:endParaRPr>
                    </a:p>
                  </a:txBody>
                  <a:tcPr marL="7324" marR="7324" marT="7324" marB="0" anchor="b"/>
                </a:tc>
                <a:tc>
                  <a:txBody>
                    <a:bodyPr/>
                    <a:lstStyle/>
                    <a:p>
                      <a:pPr algn="ctr" fontAlgn="ctr"/>
                      <a:r>
                        <a:rPr lang="en-ZA" sz="600" u="none" strike="noStrike">
                          <a:effectLst/>
                        </a:rPr>
                        <a:t>46</a:t>
                      </a:r>
                      <a:endParaRPr lang="en-ZA" sz="600" b="0" i="0" u="none" strike="noStrike">
                        <a:solidFill>
                          <a:srgbClr val="000000"/>
                        </a:solidFill>
                        <a:effectLst/>
                        <a:latin typeface="Arial"/>
                      </a:endParaRPr>
                    </a:p>
                  </a:txBody>
                  <a:tcPr marL="7324" marR="7324" marT="7324" marB="0" anchor="ctr"/>
                </a:tc>
                <a:tc>
                  <a:txBody>
                    <a:bodyPr/>
                    <a:lstStyle/>
                    <a:p>
                      <a:pPr algn="l" fontAlgn="ctr"/>
                      <a:r>
                        <a:rPr lang="en-US" sz="600" u="none" strike="noStrike">
                          <a:effectLst/>
                        </a:rPr>
                        <a:t>Rotor Pole Replacement with New Poles For Units 1 and 2 at Palmiet Pumped Storage Scheme</a:t>
                      </a:r>
                      <a:endParaRPr lang="en-US"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Voith-FujiHydro KK</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Generation</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OEM</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            62,016,888.04 </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0.00</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0.00</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Conditional support</a:t>
                      </a:r>
                      <a:endParaRPr lang="en-ZA" sz="600" b="0" i="0" u="none" strike="noStrike">
                        <a:solidFill>
                          <a:srgbClr val="000000"/>
                        </a:solidFill>
                        <a:effectLst/>
                        <a:latin typeface="Arial"/>
                      </a:endParaRPr>
                    </a:p>
                  </a:txBody>
                  <a:tcPr marL="7324" marR="7324" marT="7324" marB="0" anchor="ctr"/>
                </a:tc>
                <a:extLst>
                  <a:ext uri="{0D108BD9-81ED-4DB2-BD59-A6C34878D82A}">
                    <a16:rowId xmlns:a16="http://schemas.microsoft.com/office/drawing/2014/main" xmlns="" val="10006"/>
                  </a:ext>
                </a:extLst>
              </a:tr>
              <a:tr h="468965">
                <a:tc>
                  <a:txBody>
                    <a:bodyPr/>
                    <a:lstStyle/>
                    <a:p>
                      <a:pPr algn="ctr" fontAlgn="b"/>
                      <a:r>
                        <a:rPr lang="en-ZA" sz="600" u="none" strike="noStrike" dirty="0">
                          <a:effectLst/>
                        </a:rPr>
                        <a:t>6</a:t>
                      </a:r>
                      <a:endParaRPr lang="en-ZA" sz="600" b="0" i="0" u="none" strike="noStrike" dirty="0">
                        <a:solidFill>
                          <a:srgbClr val="000000"/>
                        </a:solidFill>
                        <a:effectLst/>
                        <a:latin typeface="Arial"/>
                      </a:endParaRPr>
                    </a:p>
                  </a:txBody>
                  <a:tcPr marL="7324" marR="7324" marT="7324" marB="0" anchor="b"/>
                </a:tc>
                <a:tc>
                  <a:txBody>
                    <a:bodyPr/>
                    <a:lstStyle/>
                    <a:p>
                      <a:pPr algn="ctr" fontAlgn="ctr"/>
                      <a:r>
                        <a:rPr lang="en-ZA" sz="600" u="none" strike="noStrike">
                          <a:effectLst/>
                        </a:rPr>
                        <a:t>47</a:t>
                      </a:r>
                      <a:endParaRPr lang="en-ZA" sz="600" b="0" i="0" u="none" strike="noStrike">
                        <a:solidFill>
                          <a:srgbClr val="000000"/>
                        </a:solidFill>
                        <a:effectLst/>
                        <a:latin typeface="Arial"/>
                      </a:endParaRPr>
                    </a:p>
                  </a:txBody>
                  <a:tcPr marL="7324" marR="7324" marT="7324" marB="0" anchor="ctr"/>
                </a:tc>
                <a:tc>
                  <a:txBody>
                    <a:bodyPr/>
                    <a:lstStyle/>
                    <a:p>
                      <a:pPr algn="l" fontAlgn="ctr"/>
                      <a:r>
                        <a:rPr lang="en-US" sz="600" u="none" strike="noStrike">
                          <a:effectLst/>
                        </a:rPr>
                        <a:t>Supply, Overhaul, Maintenance, Repair, Inspection and Commissioning of all Maintenance and Outage Actuators</a:t>
                      </a:r>
                      <a:endParaRPr lang="en-US"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Dhemo Africa (Pty) Ltd</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Generation</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Funds depleted</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21,780,574.64</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                                      6,777,293.45 </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0.00</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Conditional support</a:t>
                      </a:r>
                      <a:endParaRPr lang="en-ZA" sz="600" b="0" i="0" u="none" strike="noStrike">
                        <a:solidFill>
                          <a:srgbClr val="000000"/>
                        </a:solidFill>
                        <a:effectLst/>
                        <a:latin typeface="Arial"/>
                      </a:endParaRPr>
                    </a:p>
                  </a:txBody>
                  <a:tcPr marL="7324" marR="7324" marT="7324" marB="0" anchor="ctr"/>
                </a:tc>
                <a:extLst>
                  <a:ext uri="{0D108BD9-81ED-4DB2-BD59-A6C34878D82A}">
                    <a16:rowId xmlns:a16="http://schemas.microsoft.com/office/drawing/2014/main" xmlns="" val="10007"/>
                  </a:ext>
                </a:extLst>
              </a:tr>
              <a:tr h="468965">
                <a:tc>
                  <a:txBody>
                    <a:bodyPr/>
                    <a:lstStyle/>
                    <a:p>
                      <a:pPr algn="ctr" fontAlgn="b"/>
                      <a:r>
                        <a:rPr lang="en-ZA" sz="600" u="none" strike="noStrike" dirty="0">
                          <a:effectLst/>
                        </a:rPr>
                        <a:t>7</a:t>
                      </a:r>
                      <a:endParaRPr lang="en-ZA" sz="600" b="0" i="0" u="none" strike="noStrike" dirty="0">
                        <a:solidFill>
                          <a:srgbClr val="000000"/>
                        </a:solidFill>
                        <a:effectLst/>
                        <a:latin typeface="Arial"/>
                      </a:endParaRPr>
                    </a:p>
                  </a:txBody>
                  <a:tcPr marL="7324" marR="7324" marT="7324" marB="0" anchor="b"/>
                </a:tc>
                <a:tc>
                  <a:txBody>
                    <a:bodyPr/>
                    <a:lstStyle/>
                    <a:p>
                      <a:pPr algn="ctr" fontAlgn="ctr"/>
                      <a:r>
                        <a:rPr lang="en-ZA" sz="600" u="none" strike="noStrike">
                          <a:effectLst/>
                        </a:rPr>
                        <a:t>48</a:t>
                      </a:r>
                      <a:endParaRPr lang="en-ZA" sz="600" b="0" i="0" u="none" strike="noStrike">
                        <a:solidFill>
                          <a:srgbClr val="000000"/>
                        </a:solidFill>
                        <a:effectLst/>
                        <a:latin typeface="Arial"/>
                      </a:endParaRPr>
                    </a:p>
                  </a:txBody>
                  <a:tcPr marL="7324" marR="7324" marT="7324" marB="0" anchor="ctr"/>
                </a:tc>
                <a:tc>
                  <a:txBody>
                    <a:bodyPr/>
                    <a:lstStyle/>
                    <a:p>
                      <a:pPr algn="l" fontAlgn="ctr"/>
                      <a:r>
                        <a:rPr lang="en-US" sz="600" u="none" strike="noStrike">
                          <a:effectLst/>
                        </a:rPr>
                        <a:t>Support and Maintenance of Eskom Finance Company Core Banking Systems and Infrastructure</a:t>
                      </a:r>
                      <a:endParaRPr lang="en-US"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Ernest and Young</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Eskom Finance Company</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Continuity of service</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18,954,495.00</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                                      1,833,957.00 </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33,187,172.94</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Conditional support</a:t>
                      </a:r>
                      <a:endParaRPr lang="en-ZA" sz="600" b="0" i="0" u="none" strike="noStrike">
                        <a:solidFill>
                          <a:srgbClr val="000000"/>
                        </a:solidFill>
                        <a:effectLst/>
                        <a:latin typeface="Arial"/>
                      </a:endParaRPr>
                    </a:p>
                  </a:txBody>
                  <a:tcPr marL="7324" marR="7324" marT="7324" marB="0" anchor="ctr"/>
                </a:tc>
                <a:extLst>
                  <a:ext uri="{0D108BD9-81ED-4DB2-BD59-A6C34878D82A}">
                    <a16:rowId xmlns:a16="http://schemas.microsoft.com/office/drawing/2014/main" xmlns="" val="10008"/>
                  </a:ext>
                </a:extLst>
              </a:tr>
              <a:tr h="468965">
                <a:tc>
                  <a:txBody>
                    <a:bodyPr/>
                    <a:lstStyle/>
                    <a:p>
                      <a:pPr algn="ctr" fontAlgn="b"/>
                      <a:r>
                        <a:rPr lang="en-ZA" sz="600" u="none" strike="noStrike" dirty="0">
                          <a:effectLst/>
                        </a:rPr>
                        <a:t>8</a:t>
                      </a:r>
                      <a:endParaRPr lang="en-ZA" sz="600" b="0" i="0" u="none" strike="noStrike" dirty="0">
                        <a:solidFill>
                          <a:srgbClr val="000000"/>
                        </a:solidFill>
                        <a:effectLst/>
                        <a:latin typeface="Arial"/>
                      </a:endParaRPr>
                    </a:p>
                  </a:txBody>
                  <a:tcPr marL="7324" marR="7324" marT="7324" marB="0" anchor="b"/>
                </a:tc>
                <a:tc>
                  <a:txBody>
                    <a:bodyPr/>
                    <a:lstStyle/>
                    <a:p>
                      <a:pPr algn="ctr" fontAlgn="ctr"/>
                      <a:r>
                        <a:rPr lang="en-ZA" sz="600" u="none" strike="noStrike">
                          <a:effectLst/>
                        </a:rPr>
                        <a:t>49</a:t>
                      </a:r>
                      <a:endParaRPr lang="en-ZA" sz="600" b="0" i="0" u="none" strike="noStrike">
                        <a:solidFill>
                          <a:srgbClr val="000000"/>
                        </a:solidFill>
                        <a:effectLst/>
                        <a:latin typeface="Arial"/>
                      </a:endParaRPr>
                    </a:p>
                  </a:txBody>
                  <a:tcPr marL="7324" marR="7324" marT="7324" marB="0" anchor="ctr"/>
                </a:tc>
                <a:tc>
                  <a:txBody>
                    <a:bodyPr/>
                    <a:lstStyle/>
                    <a:p>
                      <a:pPr algn="l" fontAlgn="ctr"/>
                      <a:r>
                        <a:rPr lang="en-US" sz="600" u="none" strike="noStrike">
                          <a:effectLst/>
                        </a:rPr>
                        <a:t>Application and Support of MeterData Repository, TX MDMS and KSACS Metering Data Management Support</a:t>
                      </a:r>
                      <a:endParaRPr lang="en-US"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Nextec (Pty) Ltd</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Information Technology</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Continuity of service</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13,377,733.58</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11,913,528.93</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0.00</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Conditional support</a:t>
                      </a:r>
                      <a:endParaRPr lang="en-ZA" sz="600" b="0" i="0" u="none" strike="noStrike">
                        <a:solidFill>
                          <a:srgbClr val="000000"/>
                        </a:solidFill>
                        <a:effectLst/>
                        <a:latin typeface="Arial"/>
                      </a:endParaRPr>
                    </a:p>
                  </a:txBody>
                  <a:tcPr marL="7324" marR="7324" marT="7324" marB="0" anchor="ctr"/>
                </a:tc>
                <a:extLst>
                  <a:ext uri="{0D108BD9-81ED-4DB2-BD59-A6C34878D82A}">
                    <a16:rowId xmlns:a16="http://schemas.microsoft.com/office/drawing/2014/main" xmlns="" val="10009"/>
                  </a:ext>
                </a:extLst>
              </a:tr>
              <a:tr h="312641">
                <a:tc>
                  <a:txBody>
                    <a:bodyPr/>
                    <a:lstStyle/>
                    <a:p>
                      <a:pPr algn="ctr" fontAlgn="b"/>
                      <a:r>
                        <a:rPr lang="en-ZA" sz="600" u="none" strike="noStrike" dirty="0">
                          <a:effectLst/>
                        </a:rPr>
                        <a:t>9</a:t>
                      </a:r>
                      <a:endParaRPr lang="en-ZA" sz="600" b="0" i="0" u="none" strike="noStrike" dirty="0">
                        <a:solidFill>
                          <a:srgbClr val="000000"/>
                        </a:solidFill>
                        <a:effectLst/>
                        <a:latin typeface="Arial"/>
                      </a:endParaRPr>
                    </a:p>
                  </a:txBody>
                  <a:tcPr marL="7324" marR="7324" marT="7324" marB="0" anchor="b"/>
                </a:tc>
                <a:tc>
                  <a:txBody>
                    <a:bodyPr/>
                    <a:lstStyle/>
                    <a:p>
                      <a:pPr algn="ctr" fontAlgn="ctr"/>
                      <a:r>
                        <a:rPr lang="en-ZA" sz="600" u="none" strike="noStrike">
                          <a:effectLst/>
                        </a:rPr>
                        <a:t>50</a:t>
                      </a:r>
                      <a:endParaRPr lang="en-ZA" sz="600" b="0" i="0" u="none" strike="noStrike">
                        <a:solidFill>
                          <a:srgbClr val="000000"/>
                        </a:solidFill>
                        <a:effectLst/>
                        <a:latin typeface="Arial"/>
                      </a:endParaRPr>
                    </a:p>
                  </a:txBody>
                  <a:tcPr marL="7324" marR="7324" marT="7324" marB="0" anchor="ctr"/>
                </a:tc>
                <a:tc>
                  <a:txBody>
                    <a:bodyPr/>
                    <a:lstStyle/>
                    <a:p>
                      <a:pPr algn="l" fontAlgn="ctr"/>
                      <a:r>
                        <a:rPr lang="en-US" sz="600" u="none" strike="noStrike">
                          <a:effectLst/>
                        </a:rPr>
                        <a:t>Conversion and Editing of Portal Document Format (PDF) Software Subscription</a:t>
                      </a:r>
                      <a:endParaRPr lang="en-US"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Adobe Ireland Limited</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Information Technology</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Continuity of service</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2,739,532.89</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0.00</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563,299.89</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Conditional support</a:t>
                      </a:r>
                      <a:endParaRPr lang="en-ZA" sz="600" b="0" i="0" u="none" strike="noStrike">
                        <a:solidFill>
                          <a:srgbClr val="000000"/>
                        </a:solidFill>
                        <a:effectLst/>
                        <a:latin typeface="Arial"/>
                      </a:endParaRPr>
                    </a:p>
                  </a:txBody>
                  <a:tcPr marL="7324" marR="7324" marT="7324" marB="0" anchor="ctr"/>
                </a:tc>
                <a:extLst>
                  <a:ext uri="{0D108BD9-81ED-4DB2-BD59-A6C34878D82A}">
                    <a16:rowId xmlns:a16="http://schemas.microsoft.com/office/drawing/2014/main" xmlns="" val="10010"/>
                  </a:ext>
                </a:extLst>
              </a:tr>
              <a:tr h="156321">
                <a:tc>
                  <a:txBody>
                    <a:bodyPr/>
                    <a:lstStyle/>
                    <a:p>
                      <a:pPr algn="ctr" fontAlgn="b"/>
                      <a:r>
                        <a:rPr lang="en-ZA" sz="600" u="none" strike="noStrike" dirty="0">
                          <a:effectLst/>
                        </a:rPr>
                        <a:t>10</a:t>
                      </a:r>
                      <a:endParaRPr lang="en-ZA" sz="600" b="0" i="0" u="none" strike="noStrike" dirty="0">
                        <a:solidFill>
                          <a:srgbClr val="000000"/>
                        </a:solidFill>
                        <a:effectLst/>
                        <a:latin typeface="Arial"/>
                      </a:endParaRPr>
                    </a:p>
                  </a:txBody>
                  <a:tcPr marL="7324" marR="7324" marT="7324" marB="0" anchor="b"/>
                </a:tc>
                <a:tc>
                  <a:txBody>
                    <a:bodyPr/>
                    <a:lstStyle/>
                    <a:p>
                      <a:pPr algn="ctr" fontAlgn="ctr"/>
                      <a:r>
                        <a:rPr lang="en-ZA" sz="600" u="none" strike="noStrike">
                          <a:effectLst/>
                        </a:rPr>
                        <a:t>51</a:t>
                      </a:r>
                      <a:endParaRPr lang="en-ZA" sz="600" b="0" i="0" u="none" strike="noStrike">
                        <a:solidFill>
                          <a:srgbClr val="000000"/>
                        </a:solidFill>
                        <a:effectLst/>
                        <a:latin typeface="Arial"/>
                      </a:endParaRPr>
                    </a:p>
                  </a:txBody>
                  <a:tcPr marL="7324" marR="7324" marT="7324" marB="0" anchor="ctr"/>
                </a:tc>
                <a:tc>
                  <a:txBody>
                    <a:bodyPr/>
                    <a:lstStyle/>
                    <a:p>
                      <a:pPr algn="l" fontAlgn="ctr"/>
                      <a:r>
                        <a:rPr lang="en-US" sz="600" u="none" strike="noStrike">
                          <a:effectLst/>
                        </a:rPr>
                        <a:t>Legal Services for Medupi Borutho Line</a:t>
                      </a:r>
                      <a:endParaRPr lang="en-US"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Gildenhuys Malatji Inc</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Group Capital</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a:effectLst/>
                        </a:rPr>
                        <a:t>Continuity of service</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1,000,000.00</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0.00</a:t>
                      </a:r>
                      <a:endParaRPr lang="en-ZA" sz="600" b="0" i="0" u="none" strike="noStrike">
                        <a:solidFill>
                          <a:srgbClr val="000000"/>
                        </a:solidFill>
                        <a:effectLst/>
                        <a:latin typeface="Arial"/>
                      </a:endParaRPr>
                    </a:p>
                  </a:txBody>
                  <a:tcPr marL="7324" marR="7324" marT="7324" marB="0" anchor="ctr"/>
                </a:tc>
                <a:tc>
                  <a:txBody>
                    <a:bodyPr/>
                    <a:lstStyle/>
                    <a:p>
                      <a:pPr algn="r" fontAlgn="ctr"/>
                      <a:r>
                        <a:rPr lang="en-ZA" sz="600" u="none" strike="noStrike">
                          <a:effectLst/>
                        </a:rPr>
                        <a:t>0.00</a:t>
                      </a:r>
                      <a:endParaRPr lang="en-ZA" sz="600" b="0" i="0" u="none" strike="noStrike">
                        <a:solidFill>
                          <a:srgbClr val="000000"/>
                        </a:solidFill>
                        <a:effectLst/>
                        <a:latin typeface="Arial"/>
                      </a:endParaRPr>
                    </a:p>
                  </a:txBody>
                  <a:tcPr marL="7324" marR="7324" marT="7324" marB="0" anchor="ctr"/>
                </a:tc>
                <a:tc>
                  <a:txBody>
                    <a:bodyPr/>
                    <a:lstStyle/>
                    <a:p>
                      <a:pPr algn="l" fontAlgn="ctr"/>
                      <a:r>
                        <a:rPr lang="en-ZA" sz="600" u="none" strike="noStrike" dirty="0">
                          <a:effectLst/>
                        </a:rPr>
                        <a:t>Conditional support</a:t>
                      </a:r>
                      <a:endParaRPr lang="en-ZA" sz="600" b="0" i="0" u="none" strike="noStrike" dirty="0">
                        <a:solidFill>
                          <a:srgbClr val="000000"/>
                        </a:solidFill>
                        <a:effectLst/>
                        <a:latin typeface="Arial"/>
                      </a:endParaRPr>
                    </a:p>
                  </a:txBody>
                  <a:tcPr marL="7324" marR="7324" marT="7324"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2969774185"/>
      </p:ext>
    </p:extLst>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ZA" dirty="0"/>
          </a:p>
        </p:txBody>
      </p:sp>
      <p:sp>
        <p:nvSpPr>
          <p:cNvPr id="3" name="Slide Number Placeholder 2"/>
          <p:cNvSpPr>
            <a:spLocks noGrp="1"/>
          </p:cNvSpPr>
          <p:nvPr>
            <p:ph type="sldNum" sz="quarter" idx="12"/>
          </p:nvPr>
        </p:nvSpPr>
        <p:spPr/>
        <p:txBody>
          <a:bodyPr/>
          <a:lstStyle/>
          <a:p>
            <a:pPr>
              <a:defRPr/>
            </a:pPr>
            <a:fld id="{ADA9A489-9153-4A56-8370-6342C7F5FE0B}" type="slidenum">
              <a:rPr lang="en-ZA" smtClean="0"/>
              <a:pPr>
                <a:defRPr/>
              </a:pPr>
              <a:t>63</a:t>
            </a:fld>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3131198826"/>
              </p:ext>
            </p:extLst>
          </p:nvPr>
        </p:nvGraphicFramePr>
        <p:xfrm>
          <a:off x="179512" y="1052735"/>
          <a:ext cx="8712968" cy="3800196"/>
        </p:xfrm>
        <a:graphic>
          <a:graphicData uri="http://schemas.openxmlformats.org/drawingml/2006/table">
            <a:tbl>
              <a:tblPr>
                <a:tableStyleId>{5C22544A-7EE6-4342-B048-85BDC9FD1C3A}</a:tableStyleId>
              </a:tblPr>
              <a:tblGrid>
                <a:gridCol w="576064">
                  <a:extLst>
                    <a:ext uri="{9D8B030D-6E8A-4147-A177-3AD203B41FA5}">
                      <a16:colId xmlns:a16="http://schemas.microsoft.com/office/drawing/2014/main" xmlns="" val="20000"/>
                    </a:ext>
                  </a:extLst>
                </a:gridCol>
                <a:gridCol w="576064">
                  <a:extLst>
                    <a:ext uri="{9D8B030D-6E8A-4147-A177-3AD203B41FA5}">
                      <a16:colId xmlns:a16="http://schemas.microsoft.com/office/drawing/2014/main" xmlns="" val="20001"/>
                    </a:ext>
                  </a:extLst>
                </a:gridCol>
                <a:gridCol w="2520011">
                  <a:extLst>
                    <a:ext uri="{9D8B030D-6E8A-4147-A177-3AD203B41FA5}">
                      <a16:colId xmlns:a16="http://schemas.microsoft.com/office/drawing/2014/main" xmlns="" val="20002"/>
                    </a:ext>
                  </a:extLst>
                </a:gridCol>
                <a:gridCol w="1191664">
                  <a:extLst>
                    <a:ext uri="{9D8B030D-6E8A-4147-A177-3AD203B41FA5}">
                      <a16:colId xmlns:a16="http://schemas.microsoft.com/office/drawing/2014/main" xmlns="" val="20003"/>
                    </a:ext>
                  </a:extLst>
                </a:gridCol>
                <a:gridCol w="796602">
                  <a:extLst>
                    <a:ext uri="{9D8B030D-6E8A-4147-A177-3AD203B41FA5}">
                      <a16:colId xmlns:a16="http://schemas.microsoft.com/office/drawing/2014/main" xmlns="" val="20004"/>
                    </a:ext>
                  </a:extLst>
                </a:gridCol>
                <a:gridCol w="837620">
                  <a:extLst>
                    <a:ext uri="{9D8B030D-6E8A-4147-A177-3AD203B41FA5}">
                      <a16:colId xmlns:a16="http://schemas.microsoft.com/office/drawing/2014/main" xmlns="" val="20005"/>
                    </a:ext>
                  </a:extLst>
                </a:gridCol>
                <a:gridCol w="1159283">
                  <a:extLst>
                    <a:ext uri="{9D8B030D-6E8A-4147-A177-3AD203B41FA5}">
                      <a16:colId xmlns:a16="http://schemas.microsoft.com/office/drawing/2014/main" xmlns="" val="20006"/>
                    </a:ext>
                  </a:extLst>
                </a:gridCol>
                <a:gridCol w="1055660">
                  <a:extLst>
                    <a:ext uri="{9D8B030D-6E8A-4147-A177-3AD203B41FA5}">
                      <a16:colId xmlns:a16="http://schemas.microsoft.com/office/drawing/2014/main" xmlns="" val="20007"/>
                    </a:ext>
                  </a:extLst>
                </a:gridCol>
              </a:tblGrid>
              <a:tr h="398201">
                <a:tc gridSpan="8">
                  <a:txBody>
                    <a:bodyPr/>
                    <a:lstStyle/>
                    <a:p>
                      <a:pPr algn="ctr" fontAlgn="ctr"/>
                      <a:r>
                        <a:rPr lang="en-US" sz="700" b="1" u="none" strike="noStrike" dirty="0" smtClean="0">
                          <a:effectLst/>
                        </a:rPr>
                        <a:t> GOVERNANCE MONITORING AND COMPLIANCE: 2019/2020 QUARTER 3 (OCTOBER</a:t>
                      </a:r>
                      <a:r>
                        <a:rPr lang="en-US" sz="700" b="1" u="none" strike="noStrike" baseline="0" dirty="0" smtClean="0">
                          <a:effectLst/>
                        </a:rPr>
                        <a:t> </a:t>
                      </a:r>
                      <a:r>
                        <a:rPr lang="en-US" sz="700" b="1" u="none" strike="noStrike" dirty="0" smtClean="0">
                          <a:effectLst/>
                        </a:rPr>
                        <a:t>-DECEMBER 2020) REPORT- DEVIATIONS</a:t>
                      </a:r>
                      <a:endParaRPr lang="en-ZA" sz="500" b="1" i="0" u="none" strike="noStrike" dirty="0">
                        <a:solidFill>
                          <a:srgbClr val="000000"/>
                        </a:solidFill>
                        <a:effectLst/>
                        <a:latin typeface="+mn-lt"/>
                      </a:endParaRPr>
                    </a:p>
                  </a:txBody>
                  <a:tcPr marL="6944" marR="6944" marT="6944" marB="0" anchor="ctr"/>
                </a:tc>
                <a:tc hMerge="1">
                  <a:txBody>
                    <a:bodyPr/>
                    <a:lstStyle/>
                    <a:p>
                      <a:pPr algn="ctr" fontAlgn="ctr"/>
                      <a:endParaRPr lang="en-ZA" sz="700" b="1" i="0" u="none" strike="noStrike">
                        <a:solidFill>
                          <a:srgbClr val="000000"/>
                        </a:solidFill>
                        <a:effectLst/>
                        <a:latin typeface="Arial"/>
                      </a:endParaRPr>
                    </a:p>
                  </a:txBody>
                  <a:tcPr marL="6944" marR="6944" marT="6944" marB="0" anchor="ctr"/>
                </a:tc>
                <a:tc hMerge="1">
                  <a:txBody>
                    <a:bodyPr/>
                    <a:lstStyle/>
                    <a:p>
                      <a:pPr algn="l" fontAlgn="ctr"/>
                      <a:endParaRPr lang="en-ZA" sz="700" b="1" i="0" u="none" strike="noStrike">
                        <a:solidFill>
                          <a:srgbClr val="000000"/>
                        </a:solidFill>
                        <a:effectLst/>
                        <a:latin typeface="Arial"/>
                      </a:endParaRPr>
                    </a:p>
                  </a:txBody>
                  <a:tcPr marL="6944" marR="6944" marT="6944" marB="0" anchor="ctr"/>
                </a:tc>
                <a:tc hMerge="1">
                  <a:txBody>
                    <a:bodyPr/>
                    <a:lstStyle/>
                    <a:p>
                      <a:pPr algn="l" fontAlgn="ctr"/>
                      <a:endParaRPr lang="en-ZA" sz="700" b="1" i="0" u="none" strike="noStrike">
                        <a:solidFill>
                          <a:srgbClr val="000000"/>
                        </a:solidFill>
                        <a:effectLst/>
                        <a:latin typeface="Arial"/>
                      </a:endParaRPr>
                    </a:p>
                  </a:txBody>
                  <a:tcPr marL="6944" marR="6944" marT="6944" marB="0" anchor="ctr"/>
                </a:tc>
                <a:tc hMerge="1">
                  <a:txBody>
                    <a:bodyPr/>
                    <a:lstStyle/>
                    <a:p>
                      <a:pPr algn="l" fontAlgn="ctr"/>
                      <a:endParaRPr lang="en-ZA" sz="700" b="1" i="0" u="none" strike="noStrike">
                        <a:solidFill>
                          <a:srgbClr val="000000"/>
                        </a:solidFill>
                        <a:effectLst/>
                        <a:latin typeface="Arial"/>
                      </a:endParaRPr>
                    </a:p>
                  </a:txBody>
                  <a:tcPr marL="6944" marR="6944" marT="6944" marB="0" anchor="ctr"/>
                </a:tc>
                <a:tc hMerge="1">
                  <a:txBody>
                    <a:bodyPr/>
                    <a:lstStyle/>
                    <a:p>
                      <a:pPr algn="r" fontAlgn="ctr"/>
                      <a:endParaRPr lang="en-ZA" sz="700" b="1" i="0" u="none" strike="noStrike">
                        <a:solidFill>
                          <a:srgbClr val="000000"/>
                        </a:solidFill>
                        <a:effectLst/>
                        <a:latin typeface="Arial"/>
                      </a:endParaRPr>
                    </a:p>
                  </a:txBody>
                  <a:tcPr marL="6944" marR="6944" marT="6944" marB="0" anchor="ctr"/>
                </a:tc>
                <a:tc hMerge="1">
                  <a:txBody>
                    <a:bodyPr/>
                    <a:lstStyle/>
                    <a:p>
                      <a:pPr algn="l" fontAlgn="ctr"/>
                      <a:endParaRPr lang="en-ZA" sz="700" b="1" i="0" u="none" strike="noStrike">
                        <a:solidFill>
                          <a:srgbClr val="000000"/>
                        </a:solidFill>
                        <a:effectLst/>
                        <a:latin typeface="Arial"/>
                      </a:endParaRPr>
                    </a:p>
                  </a:txBody>
                  <a:tcPr marL="6944" marR="6944" marT="6944" marB="0" anchor="ctr"/>
                </a:tc>
                <a:tc hMerge="1">
                  <a:txBody>
                    <a:bodyPr/>
                    <a:lstStyle/>
                    <a:p>
                      <a:pPr algn="ctr" fontAlgn="ctr"/>
                      <a:endParaRPr lang="en-ZA" sz="700" b="1" i="0" u="none" strike="noStrike" dirty="0">
                        <a:solidFill>
                          <a:srgbClr val="000000"/>
                        </a:solidFill>
                        <a:effectLst/>
                        <a:latin typeface="Arial"/>
                      </a:endParaRPr>
                    </a:p>
                  </a:txBody>
                  <a:tcPr marL="6944" marR="6944" marT="6944" marB="0" anchor="ctr"/>
                </a:tc>
                <a:extLst>
                  <a:ext uri="{0D108BD9-81ED-4DB2-BD59-A6C34878D82A}">
                    <a16:rowId xmlns:a16="http://schemas.microsoft.com/office/drawing/2014/main" xmlns="" val="10000"/>
                  </a:ext>
                </a:extLst>
              </a:tr>
              <a:tr h="398201">
                <a:tc>
                  <a:txBody>
                    <a:bodyPr/>
                    <a:lstStyle/>
                    <a:p>
                      <a:pPr algn="ctr" fontAlgn="ctr"/>
                      <a:r>
                        <a:rPr lang="en-ZA" sz="700" u="none" strike="noStrike" dirty="0">
                          <a:effectLst/>
                        </a:rPr>
                        <a:t>Eskom No.</a:t>
                      </a:r>
                      <a:endParaRPr lang="en-ZA" sz="700" b="1" i="0" u="none" strike="noStrike" dirty="0">
                        <a:solidFill>
                          <a:srgbClr val="000000"/>
                        </a:solidFill>
                        <a:effectLst/>
                        <a:latin typeface="Arial"/>
                      </a:endParaRPr>
                    </a:p>
                  </a:txBody>
                  <a:tcPr marL="6944" marR="6944" marT="6944" marB="0" anchor="ctr"/>
                </a:tc>
                <a:tc>
                  <a:txBody>
                    <a:bodyPr/>
                    <a:lstStyle/>
                    <a:p>
                      <a:pPr algn="ctr" fontAlgn="ctr"/>
                      <a:r>
                        <a:rPr lang="en-ZA" sz="700" u="none" strike="noStrike">
                          <a:effectLst/>
                        </a:rPr>
                        <a:t>NT No.</a:t>
                      </a:r>
                      <a:endParaRPr lang="en-ZA" sz="700" b="1"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Project Description</a:t>
                      </a:r>
                      <a:endParaRPr lang="en-ZA" sz="700" b="1"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Supplier</a:t>
                      </a:r>
                      <a:endParaRPr lang="en-ZA" sz="700" b="1"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Division</a:t>
                      </a:r>
                      <a:endParaRPr lang="en-ZA" sz="700" b="1" i="0" u="none" strike="noStrike">
                        <a:solidFill>
                          <a:srgbClr val="000000"/>
                        </a:solidFill>
                        <a:effectLst/>
                        <a:latin typeface="Arial"/>
                      </a:endParaRPr>
                    </a:p>
                  </a:txBody>
                  <a:tcPr marL="6944" marR="6944" marT="6944" marB="0" anchor="ctr"/>
                </a:tc>
                <a:tc>
                  <a:txBody>
                    <a:bodyPr/>
                    <a:lstStyle/>
                    <a:p>
                      <a:pPr algn="r" fontAlgn="ctr"/>
                      <a:r>
                        <a:rPr lang="en-ZA" sz="700" u="none" strike="noStrike">
                          <a:effectLst/>
                        </a:rPr>
                        <a:t>Value of Contract </a:t>
                      </a:r>
                      <a:endParaRPr lang="en-ZA" sz="700" b="1"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Reason for Deviation</a:t>
                      </a:r>
                      <a:endParaRPr lang="en-ZA" sz="700" b="1" i="0" u="none" strike="noStrike">
                        <a:solidFill>
                          <a:srgbClr val="000000"/>
                        </a:solidFill>
                        <a:effectLst/>
                        <a:latin typeface="Arial"/>
                      </a:endParaRPr>
                    </a:p>
                  </a:txBody>
                  <a:tcPr marL="6944" marR="6944" marT="6944" marB="0" anchor="ctr"/>
                </a:tc>
                <a:tc>
                  <a:txBody>
                    <a:bodyPr/>
                    <a:lstStyle/>
                    <a:p>
                      <a:pPr algn="ctr" fontAlgn="ctr"/>
                      <a:r>
                        <a:rPr lang="en-ZA" sz="700" u="none" strike="noStrike" dirty="0">
                          <a:effectLst/>
                        </a:rPr>
                        <a:t>NT Decision</a:t>
                      </a:r>
                      <a:endParaRPr lang="en-ZA" sz="700" b="1" i="0" u="none" strike="noStrike" dirty="0">
                        <a:solidFill>
                          <a:srgbClr val="000000"/>
                        </a:solidFill>
                        <a:effectLst/>
                        <a:latin typeface="Arial"/>
                      </a:endParaRPr>
                    </a:p>
                  </a:txBody>
                  <a:tcPr marL="6944" marR="6944" marT="6944" marB="0" anchor="ctr"/>
                </a:tc>
                <a:extLst>
                  <a:ext uri="{0D108BD9-81ED-4DB2-BD59-A6C34878D82A}">
                    <a16:rowId xmlns:a16="http://schemas.microsoft.com/office/drawing/2014/main" xmlns="" val="10001"/>
                  </a:ext>
                </a:extLst>
              </a:tr>
              <a:tr h="450795">
                <a:tc>
                  <a:txBody>
                    <a:bodyPr/>
                    <a:lstStyle/>
                    <a:p>
                      <a:pPr algn="ctr" fontAlgn="ctr"/>
                      <a:r>
                        <a:rPr lang="en-ZA" sz="700" u="none" strike="noStrike">
                          <a:effectLst/>
                        </a:rPr>
                        <a:t>1</a:t>
                      </a:r>
                      <a:endParaRPr lang="en-ZA" sz="700" b="0" i="0" u="none" strike="noStrike">
                        <a:solidFill>
                          <a:srgbClr val="000000"/>
                        </a:solidFill>
                        <a:effectLst/>
                        <a:latin typeface="Arial"/>
                      </a:endParaRPr>
                    </a:p>
                  </a:txBody>
                  <a:tcPr marL="6944" marR="6944" marT="6944" marB="0" anchor="ctr"/>
                </a:tc>
                <a:tc>
                  <a:txBody>
                    <a:bodyPr/>
                    <a:lstStyle/>
                    <a:p>
                      <a:pPr algn="ctr" fontAlgn="ctr"/>
                      <a:r>
                        <a:rPr lang="en-ZA" sz="700" u="none" strike="noStrike">
                          <a:effectLst/>
                        </a:rPr>
                        <a:t>1</a:t>
                      </a:r>
                      <a:endParaRPr lang="en-ZA" sz="700" b="0" i="0" u="none" strike="noStrike">
                        <a:solidFill>
                          <a:srgbClr val="000000"/>
                        </a:solidFill>
                        <a:effectLst/>
                        <a:latin typeface="Arial"/>
                      </a:endParaRPr>
                    </a:p>
                  </a:txBody>
                  <a:tcPr marL="6944" marR="6944" marT="6944" marB="0" anchor="ctr"/>
                </a:tc>
                <a:tc>
                  <a:txBody>
                    <a:bodyPr/>
                    <a:lstStyle/>
                    <a:p>
                      <a:pPr algn="l" fontAlgn="ctr"/>
                      <a:r>
                        <a:rPr lang="en-US" sz="700" u="none" strike="noStrike">
                          <a:effectLst/>
                        </a:rPr>
                        <a:t>Rental of Site Camp at Howick North for Storing  Project Equipment and Material For Ariadne Venis 2400KV Line Project</a:t>
                      </a:r>
                      <a:endParaRPr lang="en-US" sz="700" b="0"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Willowgrange cc</a:t>
                      </a:r>
                      <a:endParaRPr lang="en-ZA" sz="700" b="0"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Group Capital</a:t>
                      </a:r>
                      <a:endParaRPr lang="en-ZA" sz="700" b="0" i="0" u="none" strike="noStrike">
                        <a:solidFill>
                          <a:srgbClr val="000000"/>
                        </a:solidFill>
                        <a:effectLst/>
                        <a:latin typeface="Arial"/>
                      </a:endParaRPr>
                    </a:p>
                  </a:txBody>
                  <a:tcPr marL="6944" marR="6944" marT="6944" marB="0" anchor="ctr"/>
                </a:tc>
                <a:tc>
                  <a:txBody>
                    <a:bodyPr/>
                    <a:lstStyle/>
                    <a:p>
                      <a:pPr algn="r" fontAlgn="ctr"/>
                      <a:r>
                        <a:rPr lang="en-ZA" sz="700" u="none" strike="noStrike">
                          <a:effectLst/>
                        </a:rPr>
                        <a:t>999,426.36</a:t>
                      </a:r>
                      <a:endParaRPr lang="en-ZA" sz="700" b="0"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Continuity of service</a:t>
                      </a:r>
                      <a:endParaRPr lang="en-ZA" sz="700" b="0" i="0" u="none" strike="noStrike">
                        <a:solidFill>
                          <a:srgbClr val="000000"/>
                        </a:solidFill>
                        <a:effectLst/>
                        <a:latin typeface="Arial"/>
                      </a:endParaRPr>
                    </a:p>
                  </a:txBody>
                  <a:tcPr marL="6944" marR="6944" marT="6944" marB="0" anchor="ctr"/>
                </a:tc>
                <a:tc>
                  <a:txBody>
                    <a:bodyPr/>
                    <a:lstStyle/>
                    <a:p>
                      <a:pPr algn="ctr" fontAlgn="ctr"/>
                      <a:r>
                        <a:rPr lang="en-ZA" sz="700" u="none" strike="noStrike">
                          <a:effectLst/>
                        </a:rPr>
                        <a:t>Conditional support</a:t>
                      </a:r>
                      <a:endParaRPr lang="en-ZA" sz="700" b="0" i="0" u="none" strike="noStrike">
                        <a:solidFill>
                          <a:srgbClr val="000000"/>
                        </a:solidFill>
                        <a:effectLst/>
                        <a:latin typeface="Arial"/>
                      </a:endParaRPr>
                    </a:p>
                  </a:txBody>
                  <a:tcPr marL="6944" marR="6944" marT="6944" marB="0" anchor="ctr"/>
                </a:tc>
                <a:extLst>
                  <a:ext uri="{0D108BD9-81ED-4DB2-BD59-A6C34878D82A}">
                    <a16:rowId xmlns:a16="http://schemas.microsoft.com/office/drawing/2014/main" xmlns="" val="10002"/>
                  </a:ext>
                </a:extLst>
              </a:tr>
              <a:tr h="360635">
                <a:tc rowSpan="2">
                  <a:txBody>
                    <a:bodyPr/>
                    <a:lstStyle/>
                    <a:p>
                      <a:pPr algn="ctr" fontAlgn="ctr"/>
                      <a:r>
                        <a:rPr lang="en-ZA" sz="700" u="none" strike="noStrike">
                          <a:effectLst/>
                        </a:rPr>
                        <a:t>2</a:t>
                      </a:r>
                      <a:endParaRPr lang="en-ZA" sz="700" b="0" i="0" u="none" strike="noStrike">
                        <a:solidFill>
                          <a:srgbClr val="000000"/>
                        </a:solidFill>
                        <a:effectLst/>
                        <a:latin typeface="Arial"/>
                      </a:endParaRPr>
                    </a:p>
                  </a:txBody>
                  <a:tcPr marL="6944" marR="6944" marT="6944" marB="0" anchor="ctr"/>
                </a:tc>
                <a:tc rowSpan="2">
                  <a:txBody>
                    <a:bodyPr/>
                    <a:lstStyle/>
                    <a:p>
                      <a:pPr algn="ctr" fontAlgn="ctr"/>
                      <a:r>
                        <a:rPr lang="en-ZA" sz="700" u="none" strike="noStrike">
                          <a:effectLst/>
                        </a:rPr>
                        <a:t>2</a:t>
                      </a:r>
                      <a:endParaRPr lang="en-ZA" sz="700" b="0" i="0" u="none" strike="noStrike">
                        <a:solidFill>
                          <a:srgbClr val="000000"/>
                        </a:solidFill>
                        <a:effectLst/>
                        <a:latin typeface="Arial"/>
                      </a:endParaRPr>
                    </a:p>
                  </a:txBody>
                  <a:tcPr marL="6944" marR="6944" marT="6944" marB="0" anchor="ctr"/>
                </a:tc>
                <a:tc rowSpan="2">
                  <a:txBody>
                    <a:bodyPr/>
                    <a:lstStyle/>
                    <a:p>
                      <a:pPr algn="l" fontAlgn="ctr"/>
                      <a:r>
                        <a:rPr lang="en-US" sz="700" u="none" strike="noStrike">
                          <a:effectLst/>
                        </a:rPr>
                        <a:t>Manufacture, Supply and Delivery of Pulse Jet Fabric Filter Bags for Various Power Stations</a:t>
                      </a:r>
                      <a:endParaRPr lang="en-US" sz="700" b="0"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Beier Envirotec (Pty) Ltd</a:t>
                      </a:r>
                      <a:endParaRPr lang="en-ZA" sz="700" b="0"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Generation</a:t>
                      </a:r>
                      <a:endParaRPr lang="en-ZA" sz="700" b="0" i="0" u="none" strike="noStrike">
                        <a:solidFill>
                          <a:srgbClr val="000000"/>
                        </a:solidFill>
                        <a:effectLst/>
                        <a:latin typeface="Arial"/>
                      </a:endParaRPr>
                    </a:p>
                  </a:txBody>
                  <a:tcPr marL="6944" marR="6944" marT="6944" marB="0" anchor="ctr"/>
                </a:tc>
                <a:tc rowSpan="2">
                  <a:txBody>
                    <a:bodyPr/>
                    <a:lstStyle/>
                    <a:p>
                      <a:pPr algn="r" fontAlgn="ctr"/>
                      <a:r>
                        <a:rPr lang="en-ZA" sz="700" u="none" strike="noStrike">
                          <a:effectLst/>
                        </a:rPr>
                        <a:t>1,038,631,607.77</a:t>
                      </a:r>
                      <a:endParaRPr lang="en-ZA" sz="700" b="0" i="0" u="none" strike="noStrike">
                        <a:solidFill>
                          <a:srgbClr val="000000"/>
                        </a:solidFill>
                        <a:effectLst/>
                        <a:latin typeface="Arial"/>
                      </a:endParaRPr>
                    </a:p>
                  </a:txBody>
                  <a:tcPr marL="6944" marR="6944" marT="6944" marB="0" anchor="ctr"/>
                </a:tc>
                <a:tc rowSpan="2">
                  <a:txBody>
                    <a:bodyPr/>
                    <a:lstStyle/>
                    <a:p>
                      <a:pPr algn="l" fontAlgn="ctr"/>
                      <a:r>
                        <a:rPr lang="en-ZA" sz="700" u="none" strike="noStrike">
                          <a:effectLst/>
                        </a:rPr>
                        <a:t>Two approved suppliers</a:t>
                      </a:r>
                      <a:endParaRPr lang="en-ZA" sz="700" b="0" i="0" u="none" strike="noStrike">
                        <a:solidFill>
                          <a:srgbClr val="000000"/>
                        </a:solidFill>
                        <a:effectLst/>
                        <a:latin typeface="Arial"/>
                      </a:endParaRPr>
                    </a:p>
                  </a:txBody>
                  <a:tcPr marL="6944" marR="6944" marT="6944" marB="0" anchor="ctr"/>
                </a:tc>
                <a:tc rowSpan="2">
                  <a:txBody>
                    <a:bodyPr/>
                    <a:lstStyle/>
                    <a:p>
                      <a:pPr algn="ctr" fontAlgn="ctr"/>
                      <a:r>
                        <a:rPr lang="en-ZA" sz="700" u="none" strike="noStrike">
                          <a:effectLst/>
                        </a:rPr>
                        <a:t>Not supported</a:t>
                      </a:r>
                      <a:endParaRPr lang="en-ZA" sz="700" b="0" i="0" u="none" strike="noStrike">
                        <a:solidFill>
                          <a:srgbClr val="000000"/>
                        </a:solidFill>
                        <a:effectLst/>
                        <a:latin typeface="Arial"/>
                      </a:endParaRPr>
                    </a:p>
                  </a:txBody>
                  <a:tcPr marL="6944" marR="6944" marT="6944" marB="0" anchor="ctr"/>
                </a:tc>
                <a:extLst>
                  <a:ext uri="{0D108BD9-81ED-4DB2-BD59-A6C34878D82A}">
                    <a16:rowId xmlns:a16="http://schemas.microsoft.com/office/drawing/2014/main" xmlns="" val="10003"/>
                  </a:ext>
                </a:extLst>
              </a:tr>
              <a:tr h="14275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fontAlgn="ctr"/>
                      <a:r>
                        <a:rPr lang="en-ZA" sz="700" u="none" strike="noStrike">
                          <a:effectLst/>
                        </a:rPr>
                        <a:t>Filtafelt (Pty) Ltd</a:t>
                      </a:r>
                      <a:endParaRPr lang="en-ZA" sz="700" b="0"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 </a:t>
                      </a:r>
                      <a:endParaRPr lang="en-ZA" sz="700" b="0" i="0" u="none" strike="noStrike">
                        <a:solidFill>
                          <a:srgbClr val="000000"/>
                        </a:solidFill>
                        <a:effectLst/>
                        <a:latin typeface="Arial"/>
                      </a:endParaRPr>
                    </a:p>
                  </a:txBody>
                  <a:tcPr marL="6944" marR="6944" marT="6944" marB="0" anchor="ct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4"/>
                  </a:ext>
                </a:extLst>
              </a:tr>
              <a:tr h="368148">
                <a:tc>
                  <a:txBody>
                    <a:bodyPr/>
                    <a:lstStyle/>
                    <a:p>
                      <a:pPr algn="ctr" fontAlgn="ctr"/>
                      <a:r>
                        <a:rPr lang="en-ZA" sz="700" u="none" strike="noStrike">
                          <a:effectLst/>
                        </a:rPr>
                        <a:t>3</a:t>
                      </a:r>
                      <a:endParaRPr lang="en-ZA" sz="700" b="0" i="0" u="none" strike="noStrike">
                        <a:solidFill>
                          <a:srgbClr val="000000"/>
                        </a:solidFill>
                        <a:effectLst/>
                        <a:latin typeface="Arial"/>
                      </a:endParaRPr>
                    </a:p>
                  </a:txBody>
                  <a:tcPr marL="6944" marR="6944" marT="6944" marB="0" anchor="ctr"/>
                </a:tc>
                <a:tc>
                  <a:txBody>
                    <a:bodyPr/>
                    <a:lstStyle/>
                    <a:p>
                      <a:pPr algn="ctr" fontAlgn="ctr"/>
                      <a:r>
                        <a:rPr lang="en-ZA" sz="700" u="none" strike="noStrike">
                          <a:effectLst/>
                        </a:rPr>
                        <a:t>3</a:t>
                      </a:r>
                      <a:endParaRPr lang="en-ZA" sz="700" b="0" i="0" u="none" strike="noStrike">
                        <a:solidFill>
                          <a:srgbClr val="000000"/>
                        </a:solidFill>
                        <a:effectLst/>
                        <a:latin typeface="Arial"/>
                      </a:endParaRPr>
                    </a:p>
                  </a:txBody>
                  <a:tcPr marL="6944" marR="6944" marT="6944" marB="0" anchor="ctr"/>
                </a:tc>
                <a:tc>
                  <a:txBody>
                    <a:bodyPr/>
                    <a:lstStyle/>
                    <a:p>
                      <a:pPr algn="l" fontAlgn="ctr"/>
                      <a:r>
                        <a:rPr lang="en-US" sz="700" u="none" strike="noStrike">
                          <a:effectLst/>
                        </a:rPr>
                        <a:t>Not publishing on CIDB-i-Tender Portal and Support</a:t>
                      </a:r>
                      <a:endParaRPr lang="en-US" sz="700" b="0"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Not applicable</a:t>
                      </a:r>
                      <a:endParaRPr lang="en-ZA" sz="700" b="0"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ERI</a:t>
                      </a:r>
                      <a:endParaRPr lang="en-ZA" sz="700" b="0" i="0" u="none" strike="noStrike">
                        <a:solidFill>
                          <a:srgbClr val="000000"/>
                        </a:solidFill>
                        <a:effectLst/>
                        <a:latin typeface="Arial"/>
                      </a:endParaRPr>
                    </a:p>
                  </a:txBody>
                  <a:tcPr marL="6944" marR="6944" marT="6944" marB="0" anchor="ctr"/>
                </a:tc>
                <a:tc>
                  <a:txBody>
                    <a:bodyPr/>
                    <a:lstStyle/>
                    <a:p>
                      <a:pPr algn="r" fontAlgn="ctr"/>
                      <a:r>
                        <a:rPr lang="en-ZA" sz="700" u="none" strike="noStrike">
                          <a:effectLst/>
                        </a:rPr>
                        <a:t>0.00</a:t>
                      </a:r>
                      <a:endParaRPr lang="en-ZA" sz="700" b="0" i="0" u="none" strike="noStrike">
                        <a:solidFill>
                          <a:srgbClr val="000000"/>
                        </a:solidFill>
                        <a:effectLst/>
                        <a:latin typeface="Arial"/>
                      </a:endParaRPr>
                    </a:p>
                  </a:txBody>
                  <a:tcPr marL="6944" marR="6944" marT="6944" marB="0" anchor="ctr"/>
                </a:tc>
                <a:tc>
                  <a:txBody>
                    <a:bodyPr/>
                    <a:lstStyle/>
                    <a:p>
                      <a:pPr algn="l" fontAlgn="ctr"/>
                      <a:r>
                        <a:rPr lang="en-US" sz="700" u="none" strike="noStrike">
                          <a:effectLst/>
                        </a:rPr>
                        <a:t>Could not upload the bids for less than 10 working days</a:t>
                      </a:r>
                      <a:endParaRPr lang="en-US" sz="700" b="0" i="0" u="none" strike="noStrike">
                        <a:solidFill>
                          <a:srgbClr val="000000"/>
                        </a:solidFill>
                        <a:effectLst/>
                        <a:latin typeface="Arial"/>
                      </a:endParaRPr>
                    </a:p>
                  </a:txBody>
                  <a:tcPr marL="6944" marR="6944" marT="6944" marB="0" anchor="ctr"/>
                </a:tc>
                <a:tc>
                  <a:txBody>
                    <a:bodyPr/>
                    <a:lstStyle/>
                    <a:p>
                      <a:pPr algn="ctr" fontAlgn="ctr"/>
                      <a:r>
                        <a:rPr lang="en-ZA" sz="700" u="none" strike="noStrike">
                          <a:effectLst/>
                        </a:rPr>
                        <a:t>Within AA/AO mandate  Noting</a:t>
                      </a:r>
                      <a:endParaRPr lang="en-ZA" sz="700" b="0" i="0" u="none" strike="noStrike">
                        <a:solidFill>
                          <a:srgbClr val="000000"/>
                        </a:solidFill>
                        <a:effectLst/>
                        <a:latin typeface="Arial"/>
                      </a:endParaRPr>
                    </a:p>
                  </a:txBody>
                  <a:tcPr marL="6944" marR="6944" marT="6944" marB="0" anchor="ctr"/>
                </a:tc>
                <a:extLst>
                  <a:ext uri="{0D108BD9-81ED-4DB2-BD59-A6C34878D82A}">
                    <a16:rowId xmlns:a16="http://schemas.microsoft.com/office/drawing/2014/main" xmlns="" val="10005"/>
                  </a:ext>
                </a:extLst>
              </a:tr>
              <a:tr h="420742">
                <a:tc>
                  <a:txBody>
                    <a:bodyPr/>
                    <a:lstStyle/>
                    <a:p>
                      <a:pPr algn="ctr" fontAlgn="ctr"/>
                      <a:r>
                        <a:rPr lang="en-ZA" sz="700" u="none" strike="noStrike">
                          <a:effectLst/>
                        </a:rPr>
                        <a:t>4</a:t>
                      </a:r>
                      <a:endParaRPr lang="en-ZA" sz="700" b="0" i="0" u="none" strike="noStrike">
                        <a:solidFill>
                          <a:srgbClr val="000000"/>
                        </a:solidFill>
                        <a:effectLst/>
                        <a:latin typeface="Arial"/>
                      </a:endParaRPr>
                    </a:p>
                  </a:txBody>
                  <a:tcPr marL="6944" marR="6944" marT="6944" marB="0" anchor="ctr"/>
                </a:tc>
                <a:tc>
                  <a:txBody>
                    <a:bodyPr/>
                    <a:lstStyle/>
                    <a:p>
                      <a:pPr algn="ctr" fontAlgn="ctr"/>
                      <a:r>
                        <a:rPr lang="en-ZA" sz="700" u="none" strike="noStrike">
                          <a:effectLst/>
                        </a:rPr>
                        <a:t>4</a:t>
                      </a:r>
                      <a:endParaRPr lang="en-ZA" sz="700" b="0" i="0" u="none" strike="noStrike">
                        <a:solidFill>
                          <a:srgbClr val="000000"/>
                        </a:solidFill>
                        <a:effectLst/>
                        <a:latin typeface="Arial"/>
                      </a:endParaRPr>
                    </a:p>
                  </a:txBody>
                  <a:tcPr marL="6944" marR="6944" marT="6944" marB="0" anchor="ctr"/>
                </a:tc>
                <a:tc>
                  <a:txBody>
                    <a:bodyPr/>
                    <a:lstStyle/>
                    <a:p>
                      <a:pPr algn="l" fontAlgn="ctr"/>
                      <a:r>
                        <a:rPr lang="en-US" sz="700" u="none" strike="noStrike">
                          <a:effectLst/>
                        </a:rPr>
                        <a:t>Design Monitoring and Construction Supervision at Majuba Power Station</a:t>
                      </a:r>
                      <a:endParaRPr lang="en-US" sz="700" b="0" i="0" u="none" strike="noStrike">
                        <a:solidFill>
                          <a:srgbClr val="000000"/>
                        </a:solidFill>
                        <a:effectLst/>
                        <a:latin typeface="Arial"/>
                      </a:endParaRPr>
                    </a:p>
                  </a:txBody>
                  <a:tcPr marL="6944" marR="6944" marT="6944" marB="0" anchor="ctr"/>
                </a:tc>
                <a:tc>
                  <a:txBody>
                    <a:bodyPr/>
                    <a:lstStyle/>
                    <a:p>
                      <a:pPr algn="l" fontAlgn="ctr"/>
                      <a:r>
                        <a:rPr lang="en-US" sz="700" u="none" strike="noStrike">
                          <a:effectLst/>
                        </a:rPr>
                        <a:t>Jones and Wagner (Pty) Ltd</a:t>
                      </a:r>
                      <a:endParaRPr lang="en-US" sz="700" b="0"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Group Capital</a:t>
                      </a:r>
                      <a:endParaRPr lang="en-ZA" sz="700" b="0" i="0" u="none" strike="noStrike">
                        <a:solidFill>
                          <a:srgbClr val="000000"/>
                        </a:solidFill>
                        <a:effectLst/>
                        <a:latin typeface="Arial"/>
                      </a:endParaRPr>
                    </a:p>
                  </a:txBody>
                  <a:tcPr marL="6944" marR="6944" marT="6944" marB="0" anchor="ctr"/>
                </a:tc>
                <a:tc>
                  <a:txBody>
                    <a:bodyPr/>
                    <a:lstStyle/>
                    <a:p>
                      <a:pPr algn="r" fontAlgn="ctr"/>
                      <a:r>
                        <a:rPr lang="en-ZA" sz="700" u="none" strike="noStrike">
                          <a:effectLst/>
                        </a:rPr>
                        <a:t>42,253,272.82</a:t>
                      </a:r>
                      <a:endParaRPr lang="en-ZA" sz="700" b="0" i="0" u="none" strike="noStrike">
                        <a:solidFill>
                          <a:srgbClr val="000000"/>
                        </a:solidFill>
                        <a:effectLst/>
                        <a:latin typeface="Arial"/>
                      </a:endParaRPr>
                    </a:p>
                  </a:txBody>
                  <a:tcPr marL="6944" marR="6944" marT="6944" marB="0" anchor="ctr"/>
                </a:tc>
                <a:tc>
                  <a:txBody>
                    <a:bodyPr/>
                    <a:lstStyle/>
                    <a:p>
                      <a:pPr algn="l" fontAlgn="ctr"/>
                      <a:r>
                        <a:rPr lang="en-US" sz="700" u="none" strike="noStrike">
                          <a:effectLst/>
                        </a:rPr>
                        <a:t>Holds full liability for designs</a:t>
                      </a:r>
                      <a:endParaRPr lang="en-US" sz="700" b="0" i="0" u="none" strike="noStrike">
                        <a:solidFill>
                          <a:srgbClr val="000000"/>
                        </a:solidFill>
                        <a:effectLst/>
                        <a:latin typeface="Arial"/>
                      </a:endParaRPr>
                    </a:p>
                  </a:txBody>
                  <a:tcPr marL="6944" marR="6944" marT="6944" marB="0" anchor="ctr"/>
                </a:tc>
                <a:tc>
                  <a:txBody>
                    <a:bodyPr/>
                    <a:lstStyle/>
                    <a:p>
                      <a:pPr algn="ctr" fontAlgn="ctr"/>
                      <a:r>
                        <a:rPr lang="en-ZA" sz="700" u="none" strike="noStrike">
                          <a:effectLst/>
                        </a:rPr>
                        <a:t>Not supported</a:t>
                      </a:r>
                      <a:endParaRPr lang="en-ZA" sz="700" b="0" i="0" u="none" strike="noStrike">
                        <a:solidFill>
                          <a:srgbClr val="000000"/>
                        </a:solidFill>
                        <a:effectLst/>
                        <a:latin typeface="Arial"/>
                      </a:endParaRPr>
                    </a:p>
                  </a:txBody>
                  <a:tcPr marL="6944" marR="6944" marT="6944" marB="0" anchor="ctr"/>
                </a:tc>
                <a:extLst>
                  <a:ext uri="{0D108BD9-81ED-4DB2-BD59-A6C34878D82A}">
                    <a16:rowId xmlns:a16="http://schemas.microsoft.com/office/drawing/2014/main" xmlns="" val="10006"/>
                  </a:ext>
                </a:extLst>
              </a:tr>
              <a:tr h="366646">
                <a:tc>
                  <a:txBody>
                    <a:bodyPr/>
                    <a:lstStyle/>
                    <a:p>
                      <a:pPr algn="ctr" fontAlgn="ctr"/>
                      <a:r>
                        <a:rPr lang="en-ZA" sz="700" u="none" strike="noStrike">
                          <a:effectLst/>
                        </a:rPr>
                        <a:t>5</a:t>
                      </a:r>
                      <a:endParaRPr lang="en-ZA" sz="700" b="0" i="0" u="none" strike="noStrike">
                        <a:solidFill>
                          <a:srgbClr val="000000"/>
                        </a:solidFill>
                        <a:effectLst/>
                        <a:latin typeface="Arial"/>
                      </a:endParaRPr>
                    </a:p>
                  </a:txBody>
                  <a:tcPr marL="6944" marR="6944" marT="6944" marB="0" anchor="ctr"/>
                </a:tc>
                <a:tc>
                  <a:txBody>
                    <a:bodyPr/>
                    <a:lstStyle/>
                    <a:p>
                      <a:pPr algn="ctr" fontAlgn="ctr"/>
                      <a:r>
                        <a:rPr lang="en-ZA" sz="700" u="none" strike="noStrike">
                          <a:effectLst/>
                        </a:rPr>
                        <a:t>5</a:t>
                      </a:r>
                      <a:endParaRPr lang="en-ZA" sz="700" b="0"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Unfair Dismissal Dispute</a:t>
                      </a:r>
                      <a:endParaRPr lang="en-ZA" sz="700" b="0"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Bowman Gilfillan</a:t>
                      </a:r>
                      <a:endParaRPr lang="en-ZA" sz="700" b="0"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Legal</a:t>
                      </a:r>
                      <a:endParaRPr lang="en-ZA" sz="700" b="0" i="0" u="none" strike="noStrike">
                        <a:solidFill>
                          <a:srgbClr val="000000"/>
                        </a:solidFill>
                        <a:effectLst/>
                        <a:latin typeface="Arial"/>
                      </a:endParaRPr>
                    </a:p>
                  </a:txBody>
                  <a:tcPr marL="6944" marR="6944" marT="6944" marB="0" anchor="ctr"/>
                </a:tc>
                <a:tc>
                  <a:txBody>
                    <a:bodyPr/>
                    <a:lstStyle/>
                    <a:p>
                      <a:pPr algn="r" fontAlgn="ctr"/>
                      <a:r>
                        <a:rPr lang="en-ZA" sz="700" u="none" strike="noStrike">
                          <a:effectLst/>
                        </a:rPr>
                        <a:t>862,040.00</a:t>
                      </a:r>
                      <a:endParaRPr lang="en-ZA" sz="700" b="0"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Continuity of service</a:t>
                      </a:r>
                      <a:endParaRPr lang="en-ZA" sz="700" b="0" i="0" u="none" strike="noStrike">
                        <a:solidFill>
                          <a:srgbClr val="000000"/>
                        </a:solidFill>
                        <a:effectLst/>
                        <a:latin typeface="Arial"/>
                      </a:endParaRPr>
                    </a:p>
                  </a:txBody>
                  <a:tcPr marL="6944" marR="6944" marT="6944" marB="0" anchor="ctr"/>
                </a:tc>
                <a:tc>
                  <a:txBody>
                    <a:bodyPr/>
                    <a:lstStyle/>
                    <a:p>
                      <a:pPr algn="ctr" fontAlgn="ctr"/>
                      <a:r>
                        <a:rPr lang="en-ZA" sz="700" u="none" strike="noStrike">
                          <a:effectLst/>
                        </a:rPr>
                        <a:t>Conditional support</a:t>
                      </a:r>
                      <a:endParaRPr lang="en-ZA" sz="700" b="0" i="0" u="none" strike="noStrike">
                        <a:solidFill>
                          <a:srgbClr val="000000"/>
                        </a:solidFill>
                        <a:effectLst/>
                        <a:latin typeface="Arial"/>
                      </a:endParaRPr>
                    </a:p>
                  </a:txBody>
                  <a:tcPr marL="6944" marR="6944" marT="6944" marB="0" anchor="ctr"/>
                </a:tc>
                <a:extLst>
                  <a:ext uri="{0D108BD9-81ED-4DB2-BD59-A6C34878D82A}">
                    <a16:rowId xmlns:a16="http://schemas.microsoft.com/office/drawing/2014/main" xmlns="" val="10007"/>
                  </a:ext>
                </a:extLst>
              </a:tr>
              <a:tr h="488361">
                <a:tc>
                  <a:txBody>
                    <a:bodyPr/>
                    <a:lstStyle/>
                    <a:p>
                      <a:pPr algn="ctr" fontAlgn="ctr"/>
                      <a:r>
                        <a:rPr lang="en-ZA" sz="700" u="none" strike="noStrike">
                          <a:effectLst/>
                        </a:rPr>
                        <a:t>6</a:t>
                      </a:r>
                      <a:endParaRPr lang="en-ZA" sz="700" b="0" i="0" u="none" strike="noStrike">
                        <a:solidFill>
                          <a:srgbClr val="000000"/>
                        </a:solidFill>
                        <a:effectLst/>
                        <a:latin typeface="Arial"/>
                      </a:endParaRPr>
                    </a:p>
                  </a:txBody>
                  <a:tcPr marL="6944" marR="6944" marT="6944" marB="0" anchor="ctr"/>
                </a:tc>
                <a:tc>
                  <a:txBody>
                    <a:bodyPr/>
                    <a:lstStyle/>
                    <a:p>
                      <a:pPr algn="ctr" fontAlgn="ctr"/>
                      <a:r>
                        <a:rPr lang="en-ZA" sz="700" u="none" strike="noStrike">
                          <a:effectLst/>
                        </a:rPr>
                        <a:t>6</a:t>
                      </a:r>
                      <a:endParaRPr lang="en-ZA" sz="700" b="0" i="0" u="none" strike="noStrike">
                        <a:solidFill>
                          <a:srgbClr val="000000"/>
                        </a:solidFill>
                        <a:effectLst/>
                        <a:latin typeface="Arial"/>
                      </a:endParaRPr>
                    </a:p>
                  </a:txBody>
                  <a:tcPr marL="6944" marR="6944" marT="6944" marB="0" anchor="ctr"/>
                </a:tc>
                <a:tc>
                  <a:txBody>
                    <a:bodyPr/>
                    <a:lstStyle/>
                    <a:p>
                      <a:pPr algn="l" fontAlgn="ctr"/>
                      <a:r>
                        <a:rPr lang="en-US" sz="700" u="none" strike="noStrike">
                          <a:effectLst/>
                        </a:rPr>
                        <a:t>SAP Licenses, Cloud Subscription services, MAX attention, SAP OEM Accredited Professional Training Services of African User Group Membership Fees</a:t>
                      </a:r>
                      <a:endParaRPr lang="en-US" sz="700" b="0"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SAP SA (Pty) Ltd</a:t>
                      </a:r>
                      <a:endParaRPr lang="en-ZA" sz="700" b="0"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Information Technology</a:t>
                      </a:r>
                      <a:endParaRPr lang="en-ZA" sz="700" b="0" i="0" u="none" strike="noStrike">
                        <a:solidFill>
                          <a:srgbClr val="000000"/>
                        </a:solidFill>
                        <a:effectLst/>
                        <a:latin typeface="Arial"/>
                      </a:endParaRPr>
                    </a:p>
                  </a:txBody>
                  <a:tcPr marL="6944" marR="6944" marT="6944" marB="0" anchor="ctr"/>
                </a:tc>
                <a:tc>
                  <a:txBody>
                    <a:bodyPr/>
                    <a:lstStyle/>
                    <a:p>
                      <a:pPr algn="r" fontAlgn="ctr"/>
                      <a:r>
                        <a:rPr lang="en-ZA" sz="700" u="none" strike="noStrike">
                          <a:effectLst/>
                        </a:rPr>
                        <a:t>298,799,739.29</a:t>
                      </a:r>
                      <a:endParaRPr lang="en-ZA" sz="700" b="0"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Continuity of service</a:t>
                      </a:r>
                      <a:endParaRPr lang="en-ZA" sz="700" b="0" i="0" u="none" strike="noStrike">
                        <a:solidFill>
                          <a:srgbClr val="000000"/>
                        </a:solidFill>
                        <a:effectLst/>
                        <a:latin typeface="Arial"/>
                      </a:endParaRPr>
                    </a:p>
                  </a:txBody>
                  <a:tcPr marL="6944" marR="6944" marT="6944" marB="0" anchor="ctr"/>
                </a:tc>
                <a:tc>
                  <a:txBody>
                    <a:bodyPr/>
                    <a:lstStyle/>
                    <a:p>
                      <a:pPr algn="ctr" fontAlgn="ctr"/>
                      <a:r>
                        <a:rPr lang="en-ZA" sz="700" u="none" strike="noStrike">
                          <a:effectLst/>
                        </a:rPr>
                        <a:t>Not supported</a:t>
                      </a:r>
                      <a:endParaRPr lang="en-ZA" sz="700" b="0" i="0" u="none" strike="noStrike">
                        <a:solidFill>
                          <a:srgbClr val="000000"/>
                        </a:solidFill>
                        <a:effectLst/>
                        <a:latin typeface="Arial"/>
                      </a:endParaRPr>
                    </a:p>
                  </a:txBody>
                  <a:tcPr marL="6944" marR="6944" marT="6944" marB="0" anchor="ctr"/>
                </a:tc>
                <a:extLst>
                  <a:ext uri="{0D108BD9-81ED-4DB2-BD59-A6C34878D82A}">
                    <a16:rowId xmlns:a16="http://schemas.microsoft.com/office/drawing/2014/main" xmlns="" val="10008"/>
                  </a:ext>
                </a:extLst>
              </a:tr>
              <a:tr h="405715">
                <a:tc>
                  <a:txBody>
                    <a:bodyPr/>
                    <a:lstStyle/>
                    <a:p>
                      <a:pPr algn="ctr" fontAlgn="ctr"/>
                      <a:r>
                        <a:rPr lang="en-ZA" sz="700" u="none" strike="noStrike">
                          <a:effectLst/>
                        </a:rPr>
                        <a:t>7</a:t>
                      </a:r>
                      <a:endParaRPr lang="en-ZA" sz="700" b="0" i="0" u="none" strike="noStrike">
                        <a:solidFill>
                          <a:srgbClr val="000000"/>
                        </a:solidFill>
                        <a:effectLst/>
                        <a:latin typeface="Arial"/>
                      </a:endParaRPr>
                    </a:p>
                  </a:txBody>
                  <a:tcPr marL="6944" marR="6944" marT="6944" marB="0" anchor="ctr"/>
                </a:tc>
                <a:tc>
                  <a:txBody>
                    <a:bodyPr/>
                    <a:lstStyle/>
                    <a:p>
                      <a:pPr algn="ctr" fontAlgn="ctr"/>
                      <a:r>
                        <a:rPr lang="en-ZA" sz="700" u="none" strike="noStrike">
                          <a:effectLst/>
                        </a:rPr>
                        <a:t>7</a:t>
                      </a:r>
                      <a:endParaRPr lang="en-ZA" sz="700" b="0" i="0" u="none" strike="noStrike">
                        <a:solidFill>
                          <a:srgbClr val="000000"/>
                        </a:solidFill>
                        <a:effectLst/>
                        <a:latin typeface="Arial"/>
                      </a:endParaRPr>
                    </a:p>
                  </a:txBody>
                  <a:tcPr marL="6944" marR="6944" marT="6944" marB="0" anchor="ctr"/>
                </a:tc>
                <a:tc>
                  <a:txBody>
                    <a:bodyPr/>
                    <a:lstStyle/>
                    <a:p>
                      <a:pPr algn="l" fontAlgn="ctr"/>
                      <a:r>
                        <a:rPr lang="en-US" sz="700" u="none" strike="noStrike">
                          <a:effectLst/>
                        </a:rPr>
                        <a:t>Detection of possible harmful elements in both crop and soils, final leaching of lasts soil and final reporting</a:t>
                      </a:r>
                      <a:endParaRPr lang="en-US" sz="700" b="0"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University of Pretoria</a:t>
                      </a:r>
                      <a:endParaRPr lang="en-ZA" sz="700" b="0"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Risk &amp; Sustainability</a:t>
                      </a:r>
                      <a:endParaRPr lang="en-ZA" sz="700" b="0" i="0" u="none" strike="noStrike">
                        <a:solidFill>
                          <a:srgbClr val="000000"/>
                        </a:solidFill>
                        <a:effectLst/>
                        <a:latin typeface="Arial"/>
                      </a:endParaRPr>
                    </a:p>
                  </a:txBody>
                  <a:tcPr marL="6944" marR="6944" marT="6944" marB="0" anchor="ctr"/>
                </a:tc>
                <a:tc>
                  <a:txBody>
                    <a:bodyPr/>
                    <a:lstStyle/>
                    <a:p>
                      <a:pPr algn="r" fontAlgn="ctr"/>
                      <a:r>
                        <a:rPr lang="en-ZA" sz="700" u="none" strike="noStrike">
                          <a:effectLst/>
                        </a:rPr>
                        <a:t>1,115,500.00</a:t>
                      </a:r>
                      <a:endParaRPr lang="en-ZA" sz="700" b="0" i="0" u="none" strike="noStrike">
                        <a:solidFill>
                          <a:srgbClr val="000000"/>
                        </a:solidFill>
                        <a:effectLst/>
                        <a:latin typeface="Arial"/>
                      </a:endParaRPr>
                    </a:p>
                  </a:txBody>
                  <a:tcPr marL="6944" marR="6944" marT="6944" marB="0" anchor="ctr"/>
                </a:tc>
                <a:tc>
                  <a:txBody>
                    <a:bodyPr/>
                    <a:lstStyle/>
                    <a:p>
                      <a:pPr algn="l" fontAlgn="ctr"/>
                      <a:r>
                        <a:rPr lang="en-ZA" sz="700" u="none" strike="noStrike">
                          <a:effectLst/>
                        </a:rPr>
                        <a:t>Finalize outstanding work</a:t>
                      </a:r>
                      <a:endParaRPr lang="en-ZA" sz="700" b="0" i="0" u="none" strike="noStrike">
                        <a:solidFill>
                          <a:srgbClr val="000000"/>
                        </a:solidFill>
                        <a:effectLst/>
                        <a:latin typeface="Arial"/>
                      </a:endParaRPr>
                    </a:p>
                  </a:txBody>
                  <a:tcPr marL="6944" marR="6944" marT="6944" marB="0" anchor="ctr"/>
                </a:tc>
                <a:tc>
                  <a:txBody>
                    <a:bodyPr/>
                    <a:lstStyle/>
                    <a:p>
                      <a:pPr algn="ctr" fontAlgn="ctr"/>
                      <a:r>
                        <a:rPr lang="en-ZA" sz="700" u="none" strike="noStrike" dirty="0">
                          <a:effectLst/>
                        </a:rPr>
                        <a:t>Conditional support</a:t>
                      </a:r>
                      <a:endParaRPr lang="en-ZA" sz="700" b="0" i="0" u="none" strike="noStrike" dirty="0">
                        <a:solidFill>
                          <a:srgbClr val="000000"/>
                        </a:solidFill>
                        <a:effectLst/>
                        <a:latin typeface="Arial"/>
                      </a:endParaRPr>
                    </a:p>
                  </a:txBody>
                  <a:tcPr marL="6944" marR="6944" marT="6944" marB="0" anchor="ctr"/>
                </a:tc>
                <a:extLst>
                  <a:ext uri="{0D108BD9-81ED-4DB2-BD59-A6C34878D82A}">
                    <a16:rowId xmlns:a16="http://schemas.microsoft.com/office/drawing/2014/main" xmlns="" val="10009"/>
                  </a:ext>
                </a:extLst>
              </a:tr>
            </a:tbl>
          </a:graphicData>
        </a:graphic>
      </p:graphicFrame>
      <p:sp>
        <p:nvSpPr>
          <p:cNvPr id="6" name="Rectangle 5"/>
          <p:cNvSpPr/>
          <p:nvPr/>
        </p:nvSpPr>
        <p:spPr>
          <a:xfrm>
            <a:off x="190840" y="188640"/>
            <a:ext cx="7189472" cy="720197"/>
          </a:xfrm>
          <a:prstGeom prst="rect">
            <a:avLst/>
          </a:prstGeom>
        </p:spPr>
        <p:txBody>
          <a:bodyPr wrap="square">
            <a:spAutoFit/>
          </a:bodyPr>
          <a:lstStyle/>
          <a:p>
            <a:pPr>
              <a:lnSpc>
                <a:spcPct val="85000"/>
              </a:lnSpc>
            </a:pPr>
            <a:r>
              <a:rPr lang="en-US" sz="2400" b="1" dirty="0" smtClean="0">
                <a:solidFill>
                  <a:schemeClr val="bg1"/>
                </a:solidFill>
                <a:latin typeface="+mj-lt"/>
                <a:ea typeface="+mj-ea"/>
                <a:cs typeface="+mj-cs"/>
              </a:rPr>
              <a:t>Quarter 3 - Deviations submitted to National Treasury</a:t>
            </a:r>
            <a:endParaRPr lang="en-ZA" sz="2400" b="1" dirty="0">
              <a:solidFill>
                <a:schemeClr val="bg1"/>
              </a:solidFill>
              <a:latin typeface="+mj-lt"/>
              <a:ea typeface="+mj-ea"/>
              <a:cs typeface="+mj-cs"/>
            </a:endParaRPr>
          </a:p>
        </p:txBody>
      </p:sp>
    </p:spTree>
    <p:extLst>
      <p:ext uri="{BB962C8B-B14F-4D97-AF65-F5344CB8AC3E}">
        <p14:creationId xmlns:p14="http://schemas.microsoft.com/office/powerpoint/2010/main" xmlns="" val="4880144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Cont.  Modification of PB Africa Contract</a:t>
            </a:r>
            <a:endParaRPr lang="en-ZA" b="1" dirty="0"/>
          </a:p>
        </p:txBody>
      </p:sp>
      <p:sp>
        <p:nvSpPr>
          <p:cNvPr id="3" name="Date Placeholder 2"/>
          <p:cNvSpPr>
            <a:spLocks noGrp="1"/>
          </p:cNvSpPr>
          <p:nvPr>
            <p:ph type="dt" sz="half" idx="10"/>
          </p:nvPr>
        </p:nvSpPr>
        <p:spPr/>
        <p:txBody>
          <a:bodyPr/>
          <a:lstStyle/>
          <a:p>
            <a:pPr>
              <a:defRPr/>
            </a:pPr>
            <a:endParaRPr lang="en-ZA" dirty="0"/>
          </a:p>
        </p:txBody>
      </p:sp>
      <p:sp>
        <p:nvSpPr>
          <p:cNvPr id="4" name="Slide Number Placeholder 3"/>
          <p:cNvSpPr>
            <a:spLocks noGrp="1"/>
          </p:cNvSpPr>
          <p:nvPr>
            <p:ph type="sldNum" sz="quarter" idx="12"/>
          </p:nvPr>
        </p:nvSpPr>
        <p:spPr/>
        <p:txBody>
          <a:bodyPr/>
          <a:lstStyle/>
          <a:p>
            <a:pPr>
              <a:defRPr/>
            </a:pPr>
            <a:fld id="{D31DD15A-7BB3-48C3-B4B1-C8446CB662EF}" type="slidenum">
              <a:rPr lang="en-ZA" smtClean="0"/>
              <a:pPr>
                <a:defRPr/>
              </a:pPr>
              <a:t>7</a:t>
            </a:fld>
            <a:endParaRPr lang="en-ZA" dirty="0"/>
          </a:p>
        </p:txBody>
      </p:sp>
      <p:sp>
        <p:nvSpPr>
          <p:cNvPr id="12" name="Rectangle 11"/>
          <p:cNvSpPr/>
          <p:nvPr>
            <p:custDataLst>
              <p:tags r:id="rId1"/>
            </p:custDataLst>
          </p:nvPr>
        </p:nvSpPr>
        <p:spPr>
          <a:xfrm>
            <a:off x="107504" y="1002571"/>
            <a:ext cx="8812014" cy="5732639"/>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
        <p:nvSpPr>
          <p:cNvPr id="6" name="Rectangle 1"/>
          <p:cNvSpPr>
            <a:spLocks noChangeArrowheads="1"/>
          </p:cNvSpPr>
          <p:nvPr/>
        </p:nvSpPr>
        <p:spPr bwMode="auto">
          <a:xfrm>
            <a:off x="-2676045" y="1387475"/>
            <a:ext cx="15482379"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2667092341"/>
              </p:ext>
            </p:extLst>
          </p:nvPr>
        </p:nvGraphicFramePr>
        <p:xfrm>
          <a:off x="251520" y="1244129"/>
          <a:ext cx="8208911" cy="5249521"/>
        </p:xfrm>
        <a:graphic>
          <a:graphicData uri="http://schemas.openxmlformats.org/drawingml/2006/table">
            <a:tbl>
              <a:tblPr firstRow="1" firstCol="1" bandRow="1">
                <a:tableStyleId>{5C22544A-7EE6-4342-B048-85BDC9FD1C3A}</a:tableStyleId>
              </a:tblPr>
              <a:tblGrid>
                <a:gridCol w="3562358">
                  <a:extLst>
                    <a:ext uri="{9D8B030D-6E8A-4147-A177-3AD203B41FA5}">
                      <a16:colId xmlns:a16="http://schemas.microsoft.com/office/drawing/2014/main" xmlns="" val="463597740"/>
                    </a:ext>
                  </a:extLst>
                </a:gridCol>
                <a:gridCol w="2057165">
                  <a:extLst>
                    <a:ext uri="{9D8B030D-6E8A-4147-A177-3AD203B41FA5}">
                      <a16:colId xmlns:a16="http://schemas.microsoft.com/office/drawing/2014/main" xmlns="" val="584107255"/>
                    </a:ext>
                  </a:extLst>
                </a:gridCol>
                <a:gridCol w="2589388">
                  <a:extLst>
                    <a:ext uri="{9D8B030D-6E8A-4147-A177-3AD203B41FA5}">
                      <a16:colId xmlns:a16="http://schemas.microsoft.com/office/drawing/2014/main" xmlns="" val="20002"/>
                    </a:ext>
                  </a:extLst>
                </a:gridCol>
              </a:tblGrid>
              <a:tr h="287004">
                <a:tc>
                  <a:txBody>
                    <a:bodyPr/>
                    <a:lstStyle/>
                    <a:p>
                      <a:pPr marL="0" marR="0" algn="just">
                        <a:lnSpc>
                          <a:spcPct val="115000"/>
                        </a:lnSpc>
                        <a:spcBef>
                          <a:spcPts val="0"/>
                        </a:spcBef>
                        <a:spcAft>
                          <a:spcPts val="0"/>
                        </a:spcAft>
                      </a:pPr>
                      <a:r>
                        <a:rPr lang="en-GB" sz="11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GB" sz="1100">
                          <a:effectLst/>
                        </a:rPr>
                        <a:t>R 5 877 466 747.00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06482369"/>
                  </a:ext>
                </a:extLst>
              </a:tr>
              <a:tr h="287004">
                <a:tc>
                  <a:txBody>
                    <a:bodyPr/>
                    <a:lstStyle/>
                    <a:p>
                      <a:pPr marL="0" marR="0" algn="just">
                        <a:lnSpc>
                          <a:spcPct val="115000"/>
                        </a:lnSpc>
                        <a:spcBef>
                          <a:spcPts val="0"/>
                        </a:spcBef>
                        <a:spcAft>
                          <a:spcPts val="0"/>
                        </a:spcAft>
                      </a:pPr>
                      <a:r>
                        <a:rPr lang="en-GB" sz="1100">
                          <a:effectLst/>
                        </a:rPr>
                        <a:t>Modification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21 December 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0395298"/>
                  </a:ext>
                </a:extLst>
              </a:tr>
              <a:tr h="287004">
                <a:tc>
                  <a:txBody>
                    <a:bodyPr/>
                    <a:lstStyle/>
                    <a:p>
                      <a:pPr marL="0" marR="0" algn="just">
                        <a:lnSpc>
                          <a:spcPct val="115000"/>
                        </a:lnSpc>
                        <a:spcBef>
                          <a:spcPts val="0"/>
                        </a:spcBef>
                        <a:spcAft>
                          <a:spcPts val="0"/>
                        </a:spcAft>
                      </a:pPr>
                      <a:r>
                        <a:rPr lang="en-GB" sz="1100">
                          <a:effectLst/>
                        </a:rPr>
                        <a:t>Additional contract amount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100">
                          <a:effectLst/>
                        </a:rPr>
                        <a:t>R 350 000 000.00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22237612"/>
                  </a:ext>
                </a:extLst>
              </a:tr>
              <a:tr h="287004">
                <a:tc>
                  <a:txBody>
                    <a:bodyPr/>
                    <a:lstStyle/>
                    <a:p>
                      <a:pPr marL="0" marR="0" algn="just">
                        <a:lnSpc>
                          <a:spcPct val="115000"/>
                        </a:lnSpc>
                        <a:spcBef>
                          <a:spcPts val="0"/>
                        </a:spcBef>
                        <a:spcAft>
                          <a:spcPts val="0"/>
                        </a:spcAft>
                      </a:pPr>
                      <a:r>
                        <a:rPr lang="en-GB" sz="1100">
                          <a:effectLst/>
                        </a:rPr>
                        <a:t>Additional contract duration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100">
                          <a:effectLst/>
                        </a:rPr>
                        <a:t>24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926173896"/>
                  </a:ext>
                </a:extLst>
              </a:tr>
              <a:tr h="287004">
                <a:tc>
                  <a:txBody>
                    <a:bodyPr/>
                    <a:lstStyle/>
                    <a:p>
                      <a:pPr marL="0" marR="0" algn="just">
                        <a:lnSpc>
                          <a:spcPct val="115000"/>
                        </a:lnSpc>
                        <a:spcBef>
                          <a:spcPts val="0"/>
                        </a:spcBef>
                        <a:spcAft>
                          <a:spcPts val="0"/>
                        </a:spcAft>
                      </a:pPr>
                      <a:r>
                        <a:rPr lang="en-GB" sz="1100">
                          <a:effectLst/>
                        </a:rPr>
                        <a:t>Additional time contingency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14861899"/>
                  </a:ext>
                </a:extLst>
              </a:tr>
              <a:tr h="440786">
                <a:tc>
                  <a:txBody>
                    <a:bodyPr/>
                    <a:lstStyle/>
                    <a:p>
                      <a:pPr marL="0" marR="0" algn="just">
                        <a:lnSpc>
                          <a:spcPct val="115000"/>
                        </a:lnSpc>
                        <a:spcBef>
                          <a:spcPts val="0"/>
                        </a:spcBef>
                        <a:spcAft>
                          <a:spcPts val="0"/>
                        </a:spcAft>
                      </a:pPr>
                      <a:r>
                        <a:rPr lang="en-GB" sz="1100">
                          <a:effectLst/>
                        </a:rPr>
                        <a:t>Total Values (incorrect - arithmetic error)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100">
                          <a:effectLst/>
                        </a:rPr>
                        <a:t>R 6 194 466 747.00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4280950"/>
                  </a:ext>
                </a:extLst>
              </a:tr>
              <a:tr h="390423">
                <a:tc>
                  <a:txBody>
                    <a:bodyPr/>
                    <a:lstStyle/>
                    <a:p>
                      <a:pPr marL="0" marR="0" algn="just">
                        <a:lnSpc>
                          <a:spcPct val="115000"/>
                        </a:lnSpc>
                        <a:spcBef>
                          <a:spcPts val="0"/>
                        </a:spcBef>
                        <a:spcAft>
                          <a:spcPts val="0"/>
                        </a:spcAft>
                      </a:pPr>
                      <a:r>
                        <a:rPr lang="en-GB" sz="1100">
                          <a:effectLst/>
                        </a:rPr>
                        <a:t>Modification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ZA"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December 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95490812"/>
                  </a:ext>
                </a:extLst>
              </a:tr>
              <a:tr h="322359">
                <a:tc>
                  <a:txBody>
                    <a:bodyPr/>
                    <a:lstStyle/>
                    <a:p>
                      <a:pPr marL="0" marR="0" algn="just">
                        <a:lnSpc>
                          <a:spcPct val="115000"/>
                        </a:lnSpc>
                        <a:spcBef>
                          <a:spcPts val="0"/>
                        </a:spcBef>
                        <a:spcAft>
                          <a:spcPts val="0"/>
                        </a:spcAft>
                      </a:pPr>
                      <a:r>
                        <a:rPr lang="en-GB" sz="1100">
                          <a:effectLst/>
                        </a:rPr>
                        <a:t>Additional contract amount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GB" sz="1100">
                          <a:effectLst/>
                        </a:rPr>
                        <a:t>R 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74399720"/>
                  </a:ext>
                </a:extLst>
              </a:tr>
              <a:tr h="364901">
                <a:tc>
                  <a:txBody>
                    <a:bodyPr/>
                    <a:lstStyle/>
                    <a:p>
                      <a:pPr marL="0" marR="0" algn="just">
                        <a:lnSpc>
                          <a:spcPct val="115000"/>
                        </a:lnSpc>
                        <a:spcBef>
                          <a:spcPts val="0"/>
                        </a:spcBef>
                        <a:spcAft>
                          <a:spcPts val="0"/>
                        </a:spcAft>
                      </a:pPr>
                      <a:r>
                        <a:rPr lang="en-GB" sz="1100">
                          <a:effectLst/>
                        </a:rPr>
                        <a:t>Additional contingency amount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1000"/>
                        </a:spcAft>
                      </a:pPr>
                      <a:r>
                        <a:rPr lang="en-GB" sz="1100">
                          <a:effectLst/>
                        </a:rPr>
                        <a:t>R 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43376388"/>
                  </a:ext>
                </a:extLst>
              </a:tr>
              <a:tr h="287004">
                <a:tc>
                  <a:txBody>
                    <a:bodyPr/>
                    <a:lstStyle/>
                    <a:p>
                      <a:pPr marL="0" marR="0" algn="just">
                        <a:lnSpc>
                          <a:spcPct val="115000"/>
                        </a:lnSpc>
                        <a:spcBef>
                          <a:spcPts val="0"/>
                        </a:spcBef>
                        <a:spcAft>
                          <a:spcPts val="0"/>
                        </a:spcAft>
                      </a:pPr>
                      <a:r>
                        <a:rPr lang="en-GB" sz="1100">
                          <a:effectLst/>
                        </a:rPr>
                        <a:t>Additional contract duration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100">
                          <a:effectLst/>
                        </a:rPr>
                        <a:t>30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77947188"/>
                  </a:ext>
                </a:extLst>
              </a:tr>
              <a:tr h="287004">
                <a:tc>
                  <a:txBody>
                    <a:bodyPr/>
                    <a:lstStyle/>
                    <a:p>
                      <a:pPr marL="0" marR="0" algn="just">
                        <a:lnSpc>
                          <a:spcPct val="115000"/>
                        </a:lnSpc>
                        <a:spcBef>
                          <a:spcPts val="0"/>
                        </a:spcBef>
                        <a:spcAft>
                          <a:spcPts val="0"/>
                        </a:spcAft>
                      </a:pPr>
                      <a:r>
                        <a:rPr lang="en-GB" sz="1100">
                          <a:effectLst/>
                        </a:rPr>
                        <a:t>Additional time contingency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100">
                          <a:effectLst/>
                        </a:rPr>
                        <a:t>0 Month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97029156"/>
                  </a:ext>
                </a:extLst>
              </a:tr>
              <a:tr h="287004">
                <a:tc>
                  <a:txBody>
                    <a:bodyPr/>
                    <a:lstStyle/>
                    <a:p>
                      <a:pPr marL="0" marR="0" algn="just">
                        <a:lnSpc>
                          <a:spcPct val="115000"/>
                        </a:lnSpc>
                        <a:spcBef>
                          <a:spcPts val="0"/>
                        </a:spcBef>
                        <a:spcAft>
                          <a:spcPts val="0"/>
                        </a:spcAft>
                      </a:pPr>
                      <a:r>
                        <a:rPr lang="en-GB" sz="1100">
                          <a:effectLst/>
                        </a:rPr>
                        <a:t>Total contract amount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100">
                          <a:effectLst/>
                        </a:rPr>
                        <a:t>R 6 227 466 747.00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67292651"/>
                  </a:ext>
                </a:extLst>
              </a:tr>
              <a:tr h="287004">
                <a:tc>
                  <a:txBody>
                    <a:bodyPr/>
                    <a:lstStyle/>
                    <a:p>
                      <a:pPr marL="0" marR="0" algn="just">
                        <a:lnSpc>
                          <a:spcPct val="115000"/>
                        </a:lnSpc>
                        <a:spcBef>
                          <a:spcPts val="0"/>
                        </a:spcBef>
                        <a:spcAft>
                          <a:spcPts val="0"/>
                        </a:spcAft>
                      </a:pPr>
                      <a:r>
                        <a:rPr lang="en-GB" sz="1100">
                          <a:effectLst/>
                        </a:rPr>
                        <a:t>Total contingency amount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91059095"/>
                  </a:ext>
                </a:extLst>
              </a:tr>
              <a:tr h="287004">
                <a:tc>
                  <a:txBody>
                    <a:bodyPr/>
                    <a:lstStyle/>
                    <a:p>
                      <a:pPr marL="0" marR="0" algn="just">
                        <a:lnSpc>
                          <a:spcPct val="115000"/>
                        </a:lnSpc>
                        <a:spcBef>
                          <a:spcPts val="0"/>
                        </a:spcBef>
                        <a:spcAft>
                          <a:spcPts val="0"/>
                        </a:spcAft>
                      </a:pPr>
                      <a:r>
                        <a:rPr lang="en-GB" sz="1100">
                          <a:effectLst/>
                        </a:rPr>
                        <a:t>Total approved value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100">
                          <a:effectLst/>
                        </a:rPr>
                        <a:t>R 6 227 466 747.00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9132413"/>
                  </a:ext>
                </a:extLst>
              </a:tr>
              <a:tr h="287004">
                <a:tc>
                  <a:txBody>
                    <a:bodyPr/>
                    <a:lstStyle/>
                    <a:p>
                      <a:pPr marL="0" marR="0" algn="just">
                        <a:lnSpc>
                          <a:spcPct val="115000"/>
                        </a:lnSpc>
                        <a:spcBef>
                          <a:spcPts val="0"/>
                        </a:spcBef>
                        <a:spcAft>
                          <a:spcPts val="0"/>
                        </a:spcAft>
                      </a:pPr>
                      <a:r>
                        <a:rPr lang="en-GB" sz="1100">
                          <a:effectLst/>
                        </a:rPr>
                        <a:t>Combined contract duration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100">
                          <a:effectLst/>
                        </a:rPr>
                        <a:t>196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21762291"/>
                  </a:ext>
                </a:extLst>
              </a:tr>
              <a:tr h="287004">
                <a:tc>
                  <a:txBody>
                    <a:bodyPr/>
                    <a:lstStyle/>
                    <a:p>
                      <a:pPr marL="0" marR="0" algn="just">
                        <a:lnSpc>
                          <a:spcPct val="115000"/>
                        </a:lnSpc>
                        <a:spcBef>
                          <a:spcPts val="0"/>
                        </a:spcBef>
                        <a:spcAft>
                          <a:spcPts val="0"/>
                        </a:spcAft>
                      </a:pPr>
                      <a:r>
                        <a:rPr lang="en-GB" sz="1100">
                          <a:effectLst/>
                        </a:rPr>
                        <a:t>Value spent to date 31 July 2019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100">
                          <a:effectLst/>
                        </a:rPr>
                        <a:t>R 5 827 163 276.00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22049922"/>
                  </a:ext>
                </a:extLst>
              </a:tr>
              <a:tr h="287004">
                <a:tc>
                  <a:txBody>
                    <a:bodyPr/>
                    <a:lstStyle/>
                    <a:p>
                      <a:pPr marL="0" marR="0" algn="just">
                        <a:lnSpc>
                          <a:spcPct val="115000"/>
                        </a:lnSpc>
                        <a:spcBef>
                          <a:spcPts val="0"/>
                        </a:spcBef>
                        <a:spcAft>
                          <a:spcPts val="0"/>
                        </a:spcAft>
                      </a:pPr>
                      <a:r>
                        <a:rPr lang="en-GB" sz="1100">
                          <a:effectLst/>
                        </a:rPr>
                        <a:t>Amount available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100" dirty="0">
                          <a:effectLst/>
                        </a:rPr>
                        <a:t>R 370 303 472.00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939205316"/>
                  </a:ext>
                </a:extLst>
              </a:tr>
            </a:tbl>
          </a:graphicData>
        </a:graphic>
      </p:graphicFrame>
    </p:spTree>
    <p:extLst>
      <p:ext uri="{BB962C8B-B14F-4D97-AF65-F5344CB8AC3E}">
        <p14:creationId xmlns:p14="http://schemas.microsoft.com/office/powerpoint/2010/main" xmlns="" val="86625803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Modification of Alstom Contract</a:t>
            </a:r>
            <a:endParaRPr lang="en-ZA" b="1" dirty="0"/>
          </a:p>
        </p:txBody>
      </p:sp>
      <p:sp>
        <p:nvSpPr>
          <p:cNvPr id="3" name="Date Placeholder 2"/>
          <p:cNvSpPr>
            <a:spLocks noGrp="1"/>
          </p:cNvSpPr>
          <p:nvPr>
            <p:ph type="dt" sz="half" idx="10"/>
          </p:nvPr>
        </p:nvSpPr>
        <p:spPr/>
        <p:txBody>
          <a:bodyPr/>
          <a:lstStyle/>
          <a:p>
            <a:pPr>
              <a:defRPr/>
            </a:pPr>
            <a:endParaRPr lang="en-ZA" dirty="0"/>
          </a:p>
        </p:txBody>
      </p:sp>
      <p:sp>
        <p:nvSpPr>
          <p:cNvPr id="4" name="Slide Number Placeholder 3"/>
          <p:cNvSpPr>
            <a:spLocks noGrp="1"/>
          </p:cNvSpPr>
          <p:nvPr>
            <p:ph type="sldNum" sz="quarter" idx="12"/>
          </p:nvPr>
        </p:nvSpPr>
        <p:spPr/>
        <p:txBody>
          <a:bodyPr/>
          <a:lstStyle/>
          <a:p>
            <a:pPr>
              <a:defRPr/>
            </a:pPr>
            <a:fld id="{D31DD15A-7BB3-48C3-B4B1-C8446CB662EF}" type="slidenum">
              <a:rPr lang="en-ZA" smtClean="0"/>
              <a:pPr>
                <a:defRPr/>
              </a:pPr>
              <a:t>8</a:t>
            </a:fld>
            <a:endParaRPr lang="en-ZA" dirty="0"/>
          </a:p>
        </p:txBody>
      </p:sp>
      <p:sp>
        <p:nvSpPr>
          <p:cNvPr id="12" name="Rectangle 11"/>
          <p:cNvSpPr/>
          <p:nvPr>
            <p:custDataLst>
              <p:tags r:id="rId1"/>
            </p:custDataLst>
          </p:nvPr>
        </p:nvSpPr>
        <p:spPr>
          <a:xfrm>
            <a:off x="107504" y="1002571"/>
            <a:ext cx="8812014" cy="5732639"/>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
        <p:nvSpPr>
          <p:cNvPr id="6" name="Rectangle 1"/>
          <p:cNvSpPr>
            <a:spLocks noChangeArrowheads="1"/>
          </p:cNvSpPr>
          <p:nvPr/>
        </p:nvSpPr>
        <p:spPr bwMode="auto">
          <a:xfrm>
            <a:off x="-2676045" y="1387475"/>
            <a:ext cx="15482379"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2211202213"/>
              </p:ext>
            </p:extLst>
          </p:nvPr>
        </p:nvGraphicFramePr>
        <p:xfrm>
          <a:off x="251518" y="1196752"/>
          <a:ext cx="8280921" cy="4967676"/>
        </p:xfrm>
        <a:graphic>
          <a:graphicData uri="http://schemas.openxmlformats.org/drawingml/2006/table">
            <a:tbl>
              <a:tblPr firstRow="1" firstCol="1" bandRow="1">
                <a:tableStyleId>{5C22544A-7EE6-4342-B048-85BDC9FD1C3A}</a:tableStyleId>
              </a:tblPr>
              <a:tblGrid>
                <a:gridCol w="3205519">
                  <a:extLst>
                    <a:ext uri="{9D8B030D-6E8A-4147-A177-3AD203B41FA5}">
                      <a16:colId xmlns:a16="http://schemas.microsoft.com/office/drawing/2014/main" xmlns="" val="463597740"/>
                    </a:ext>
                  </a:extLst>
                </a:gridCol>
                <a:gridCol w="2537701">
                  <a:extLst>
                    <a:ext uri="{9D8B030D-6E8A-4147-A177-3AD203B41FA5}">
                      <a16:colId xmlns:a16="http://schemas.microsoft.com/office/drawing/2014/main" xmlns="" val="584107255"/>
                    </a:ext>
                  </a:extLst>
                </a:gridCol>
                <a:gridCol w="2537701">
                  <a:extLst>
                    <a:ext uri="{9D8B030D-6E8A-4147-A177-3AD203B41FA5}">
                      <a16:colId xmlns:a16="http://schemas.microsoft.com/office/drawing/2014/main" xmlns="" val="20002"/>
                    </a:ext>
                  </a:extLst>
                </a:gridCol>
              </a:tblGrid>
              <a:tr h="251053">
                <a:tc>
                  <a:txBody>
                    <a:bodyPr/>
                    <a:lstStyle/>
                    <a:p>
                      <a:pPr algn="just">
                        <a:lnSpc>
                          <a:spcPct val="115000"/>
                        </a:lnSpc>
                        <a:spcAft>
                          <a:spcPts val="1000"/>
                        </a:spcAft>
                      </a:pPr>
                      <a:r>
                        <a:rPr lang="en-GB" sz="1100" dirty="0">
                          <a:effectLst/>
                          <a:latin typeface="Arial"/>
                          <a:ea typeface="Calibri"/>
                          <a:cs typeface="Times New Roman"/>
                        </a:rPr>
                        <a:t>Base Cost</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1100" dirty="0">
                          <a:effectLst/>
                          <a:latin typeface="Arial"/>
                          <a:ea typeface="Calibri"/>
                          <a:cs typeface="Times New Roman"/>
                        </a:rPr>
                        <a:t>R 13 416 641 808.00</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1100" dirty="0" smtClean="0">
                          <a:effectLst/>
                          <a:latin typeface="Calibri"/>
                          <a:ea typeface="Calibri"/>
                          <a:cs typeface="Times New Roman"/>
                        </a:rPr>
                        <a:t>12 June 2007</a:t>
                      </a: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2706482369"/>
                  </a:ext>
                </a:extLst>
              </a:tr>
              <a:tr h="251053">
                <a:tc>
                  <a:txBody>
                    <a:bodyPr/>
                    <a:lstStyle/>
                    <a:p>
                      <a:pPr algn="just">
                        <a:lnSpc>
                          <a:spcPct val="115000"/>
                        </a:lnSpc>
                        <a:spcAft>
                          <a:spcPts val="1000"/>
                        </a:spcAft>
                      </a:pPr>
                      <a:r>
                        <a:rPr lang="en-GB" sz="1100">
                          <a:effectLst/>
                          <a:latin typeface="Arial"/>
                          <a:ea typeface="Calibri"/>
                          <a:cs typeface="Times New Roman"/>
                        </a:rPr>
                        <a:t>Contingency</a:t>
                      </a:r>
                      <a:endParaRPr lang="en-ZA" sz="11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100" dirty="0">
                          <a:effectLst/>
                          <a:latin typeface="Arial"/>
                          <a:ea typeface="Calibri"/>
                          <a:cs typeface="Times New Roman"/>
                        </a:rPr>
                        <a:t>R 1 207 497 </a:t>
                      </a:r>
                      <a:r>
                        <a:rPr lang="en-ZA" sz="1100" dirty="0" smtClean="0">
                          <a:effectLst/>
                          <a:latin typeface="Arial"/>
                          <a:ea typeface="Calibri"/>
                          <a:cs typeface="Times New Roman"/>
                        </a:rPr>
                        <a:t>763.00</a:t>
                      </a:r>
                      <a:r>
                        <a:rPr lang="en-ZA" sz="1100" dirty="0">
                          <a:effectLst/>
                          <a:latin typeface="Arial"/>
                          <a:ea typeface="Calibri"/>
                          <a:cs typeface="Times New Roman"/>
                        </a:rPr>
                        <a:t> </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251053">
                <a:tc>
                  <a:txBody>
                    <a:bodyPr/>
                    <a:lstStyle/>
                    <a:p>
                      <a:pPr algn="just">
                        <a:lnSpc>
                          <a:spcPct val="115000"/>
                        </a:lnSpc>
                        <a:spcAft>
                          <a:spcPts val="1000"/>
                        </a:spcAft>
                      </a:pPr>
                      <a:r>
                        <a:rPr lang="en-GB" sz="1100">
                          <a:effectLst/>
                          <a:latin typeface="Arial"/>
                          <a:ea typeface="Calibri"/>
                          <a:cs typeface="Times New Roman"/>
                        </a:rPr>
                        <a:t>Provision</a:t>
                      </a:r>
                      <a:endParaRPr lang="en-ZA" sz="11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100">
                          <a:effectLst/>
                          <a:latin typeface="Arial"/>
                          <a:ea typeface="Calibri"/>
                          <a:cs typeface="Times New Roman"/>
                        </a:rPr>
                        <a:t>R 0.00</a:t>
                      </a:r>
                      <a:endParaRPr lang="en-ZA" sz="110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a:effectLst/>
                        <a:latin typeface="Calibri"/>
                        <a:ea typeface="Calibri"/>
                        <a:cs typeface="Times New Roman"/>
                      </a:endParaRPr>
                    </a:p>
                  </a:txBody>
                  <a:tcPr marL="68580" marR="68580" marT="0" marB="0"/>
                </a:tc>
                <a:extLst>
                  <a:ext uri="{0D108BD9-81ED-4DB2-BD59-A6C34878D82A}">
                    <a16:rowId xmlns:a16="http://schemas.microsoft.com/office/drawing/2014/main" xmlns="" val="370395298"/>
                  </a:ext>
                </a:extLst>
              </a:tr>
              <a:tr h="251053">
                <a:tc>
                  <a:txBody>
                    <a:bodyPr/>
                    <a:lstStyle/>
                    <a:p>
                      <a:pPr algn="just">
                        <a:lnSpc>
                          <a:spcPct val="115000"/>
                        </a:lnSpc>
                        <a:spcAft>
                          <a:spcPts val="1000"/>
                        </a:spcAft>
                      </a:pPr>
                      <a:r>
                        <a:rPr lang="en-GB" sz="1100">
                          <a:effectLst/>
                          <a:latin typeface="Arial"/>
                          <a:ea typeface="Calibri"/>
                          <a:cs typeface="Times New Roman"/>
                        </a:rPr>
                        <a:t>Total</a:t>
                      </a:r>
                      <a:endParaRPr lang="en-ZA" sz="11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100" dirty="0">
                          <a:effectLst/>
                          <a:latin typeface="Arial"/>
                          <a:ea typeface="Calibri"/>
                          <a:cs typeface="Times New Roman"/>
                        </a:rPr>
                        <a:t>R 14 624 139 </a:t>
                      </a:r>
                      <a:r>
                        <a:rPr lang="en-ZA" sz="1100" dirty="0" smtClean="0">
                          <a:effectLst/>
                          <a:latin typeface="Arial"/>
                          <a:ea typeface="Calibri"/>
                          <a:cs typeface="Times New Roman"/>
                        </a:rPr>
                        <a:t>571.00</a:t>
                      </a:r>
                      <a:r>
                        <a:rPr lang="en-ZA" sz="1100" dirty="0">
                          <a:effectLst/>
                          <a:latin typeface="Arial"/>
                          <a:ea typeface="Calibri"/>
                          <a:cs typeface="Times New Roman"/>
                        </a:rPr>
                        <a:t> </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4022237612"/>
                  </a:ext>
                </a:extLst>
              </a:tr>
              <a:tr h="251053">
                <a:tc>
                  <a:txBody>
                    <a:bodyPr/>
                    <a:lstStyle/>
                    <a:p>
                      <a:pPr algn="just">
                        <a:lnSpc>
                          <a:spcPct val="115000"/>
                        </a:lnSpc>
                        <a:spcAft>
                          <a:spcPts val="1000"/>
                        </a:spcAft>
                      </a:pPr>
                      <a:r>
                        <a:rPr lang="en-GB" sz="1100" dirty="0">
                          <a:effectLst/>
                          <a:latin typeface="Arial"/>
                          <a:ea typeface="Calibri"/>
                          <a:cs typeface="Times New Roman"/>
                        </a:rPr>
                        <a:t>Time </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GB" sz="1100">
                          <a:effectLst/>
                          <a:latin typeface="Arial"/>
                          <a:ea typeface="Calibri"/>
                          <a:cs typeface="Times New Roman"/>
                        </a:rPr>
                        <a:t>73 Months</a:t>
                      </a:r>
                      <a:endParaRPr lang="en-ZA" sz="110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a:effectLst/>
                        <a:latin typeface="Calibri"/>
                        <a:ea typeface="Calibri"/>
                        <a:cs typeface="Times New Roman"/>
                      </a:endParaRPr>
                    </a:p>
                  </a:txBody>
                  <a:tcPr marL="68580" marR="68580" marT="0" marB="0"/>
                </a:tc>
                <a:extLst>
                  <a:ext uri="{0D108BD9-81ED-4DB2-BD59-A6C34878D82A}">
                    <a16:rowId xmlns:a16="http://schemas.microsoft.com/office/drawing/2014/main" xmlns="" val="3926173896"/>
                  </a:ext>
                </a:extLst>
              </a:tr>
              <a:tr h="251053">
                <a:tc>
                  <a:txBody>
                    <a:bodyPr/>
                    <a:lstStyle/>
                    <a:p>
                      <a:pPr marL="0" marR="0" algn="just">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Time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GB" sz="1100">
                          <a:effectLst/>
                          <a:latin typeface="Arial"/>
                          <a:ea typeface="Calibri"/>
                          <a:cs typeface="Times New Roman"/>
                        </a:rPr>
                        <a:t>0 Months</a:t>
                      </a:r>
                      <a:endParaRPr lang="en-ZA" sz="110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a:effectLst/>
                        <a:latin typeface="Calibri"/>
                        <a:ea typeface="Calibri"/>
                        <a:cs typeface="Times New Roman"/>
                      </a:endParaRPr>
                    </a:p>
                  </a:txBody>
                  <a:tcPr marL="68580" marR="68580" marT="0" marB="0"/>
                </a:tc>
                <a:extLst>
                  <a:ext uri="{0D108BD9-81ED-4DB2-BD59-A6C34878D82A}">
                    <a16:rowId xmlns:a16="http://schemas.microsoft.com/office/drawing/2014/main" xmlns="" val="3114861899"/>
                  </a:ext>
                </a:extLst>
              </a:tr>
              <a:tr h="251053">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100" b="1" dirty="0" smtClean="0">
                          <a:effectLst/>
                          <a:latin typeface="+mn-lt"/>
                          <a:ea typeface="Calibri"/>
                          <a:cs typeface="Times New Roman"/>
                          <a:hlinkClick r:id="rId3" action="ppaction://hlinksldjump"/>
                        </a:rPr>
                        <a:t>Modification No 1</a:t>
                      </a:r>
                      <a:endParaRPr lang="en-ZA" sz="1100" dirty="0" smtClean="0">
                        <a:effectLst/>
                        <a:latin typeface="Calibri"/>
                        <a:ea typeface="Calibri"/>
                        <a:cs typeface="Times New Roman"/>
                      </a:endParaRPr>
                    </a:p>
                    <a:p>
                      <a:pPr marL="0" marR="0" algn="just">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GB" sz="1100" dirty="0">
                          <a:effectLst/>
                          <a:latin typeface="Arial"/>
                          <a:ea typeface="Calibri"/>
                          <a:cs typeface="Times New Roman"/>
                        </a:rPr>
                        <a:t> </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1100" dirty="0" smtClean="0">
                          <a:effectLst/>
                          <a:latin typeface="Calibri"/>
                          <a:ea typeface="Calibri"/>
                          <a:cs typeface="Times New Roman"/>
                        </a:rPr>
                        <a:t>30 May 2013</a:t>
                      </a: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34280950"/>
                  </a:ext>
                </a:extLst>
              </a:tr>
              <a:tr h="341518">
                <a:tc>
                  <a:txBody>
                    <a:bodyPr/>
                    <a:lstStyle/>
                    <a:p>
                      <a:pPr algn="just">
                        <a:lnSpc>
                          <a:spcPct val="115000"/>
                        </a:lnSpc>
                        <a:spcAft>
                          <a:spcPts val="1000"/>
                        </a:spcAft>
                      </a:pPr>
                      <a:r>
                        <a:rPr lang="en-GB" sz="1100">
                          <a:effectLst/>
                          <a:latin typeface="Arial"/>
                          <a:ea typeface="Calibri"/>
                          <a:cs typeface="Times New Roman"/>
                        </a:rPr>
                        <a:t>Base Cost</a:t>
                      </a:r>
                      <a:endParaRPr lang="en-ZA" sz="11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100">
                          <a:effectLst/>
                          <a:latin typeface="Arial"/>
                          <a:ea typeface="Calibri"/>
                          <a:cs typeface="Times New Roman"/>
                        </a:rPr>
                        <a:t>R 0</a:t>
                      </a:r>
                      <a:endParaRPr lang="en-ZA" sz="110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a:effectLst/>
                        <a:latin typeface="Calibri"/>
                        <a:ea typeface="Calibri"/>
                        <a:cs typeface="Times New Roman"/>
                      </a:endParaRPr>
                    </a:p>
                  </a:txBody>
                  <a:tcPr marL="68580" marR="68580" marT="0" marB="0"/>
                </a:tc>
                <a:extLst>
                  <a:ext uri="{0D108BD9-81ED-4DB2-BD59-A6C34878D82A}">
                    <a16:rowId xmlns:a16="http://schemas.microsoft.com/office/drawing/2014/main" xmlns="" val="995490812"/>
                  </a:ext>
                </a:extLst>
              </a:tr>
              <a:tr h="272133">
                <a:tc>
                  <a:txBody>
                    <a:bodyPr/>
                    <a:lstStyle/>
                    <a:p>
                      <a:pPr algn="just">
                        <a:lnSpc>
                          <a:spcPct val="115000"/>
                        </a:lnSpc>
                        <a:spcAft>
                          <a:spcPts val="1000"/>
                        </a:spcAft>
                      </a:pPr>
                      <a:r>
                        <a:rPr lang="en-GB" sz="1100">
                          <a:effectLst/>
                          <a:latin typeface="Arial"/>
                          <a:ea typeface="Calibri"/>
                          <a:cs typeface="Times New Roman"/>
                        </a:rPr>
                        <a:t>Contingency</a:t>
                      </a:r>
                      <a:endParaRPr lang="en-ZA" sz="11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100" dirty="0">
                          <a:effectLst/>
                          <a:latin typeface="Arial"/>
                          <a:ea typeface="Calibri"/>
                          <a:cs typeface="Times New Roman"/>
                        </a:rPr>
                        <a:t>R 1 443 443 </a:t>
                      </a:r>
                      <a:r>
                        <a:rPr lang="en-ZA" sz="1100" dirty="0" smtClean="0">
                          <a:effectLst/>
                          <a:latin typeface="Arial"/>
                          <a:ea typeface="Calibri"/>
                          <a:cs typeface="Times New Roman"/>
                        </a:rPr>
                        <a:t>713.00</a:t>
                      </a:r>
                      <a:r>
                        <a:rPr lang="en-ZA" sz="1100" dirty="0">
                          <a:effectLst/>
                          <a:latin typeface="Arial"/>
                          <a:ea typeface="Calibri"/>
                          <a:cs typeface="Times New Roman"/>
                        </a:rPr>
                        <a:t> </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3574399720"/>
                  </a:ext>
                </a:extLst>
              </a:tr>
              <a:tr h="319192">
                <a:tc>
                  <a:txBody>
                    <a:bodyPr/>
                    <a:lstStyle/>
                    <a:p>
                      <a:pPr algn="just">
                        <a:lnSpc>
                          <a:spcPct val="115000"/>
                        </a:lnSpc>
                        <a:spcAft>
                          <a:spcPts val="1000"/>
                        </a:spcAft>
                      </a:pPr>
                      <a:r>
                        <a:rPr lang="en-GB" sz="1100">
                          <a:effectLst/>
                          <a:latin typeface="Arial"/>
                          <a:ea typeface="Calibri"/>
                          <a:cs typeface="Times New Roman"/>
                        </a:rPr>
                        <a:t>Provision</a:t>
                      </a:r>
                      <a:endParaRPr lang="en-ZA" sz="11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100">
                          <a:effectLst/>
                          <a:latin typeface="Arial"/>
                          <a:ea typeface="Calibri"/>
                          <a:cs typeface="Times New Roman"/>
                        </a:rPr>
                        <a:t>R 0</a:t>
                      </a:r>
                      <a:endParaRPr lang="en-ZA" sz="110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a:effectLst/>
                        <a:latin typeface="Calibri"/>
                        <a:ea typeface="Calibri"/>
                        <a:cs typeface="Times New Roman"/>
                      </a:endParaRPr>
                    </a:p>
                  </a:txBody>
                  <a:tcPr marL="68580" marR="68580" marT="0" marB="0"/>
                </a:tc>
                <a:extLst>
                  <a:ext uri="{0D108BD9-81ED-4DB2-BD59-A6C34878D82A}">
                    <a16:rowId xmlns:a16="http://schemas.microsoft.com/office/drawing/2014/main" xmlns="" val="743376388"/>
                  </a:ext>
                </a:extLst>
              </a:tr>
              <a:tr h="251053">
                <a:tc>
                  <a:txBody>
                    <a:bodyPr/>
                    <a:lstStyle/>
                    <a:p>
                      <a:pPr algn="just">
                        <a:lnSpc>
                          <a:spcPct val="115000"/>
                        </a:lnSpc>
                        <a:spcAft>
                          <a:spcPts val="1000"/>
                        </a:spcAft>
                      </a:pPr>
                      <a:r>
                        <a:rPr lang="en-GB" sz="1100">
                          <a:effectLst/>
                          <a:latin typeface="Arial"/>
                          <a:ea typeface="Calibri"/>
                          <a:cs typeface="Times New Roman"/>
                        </a:rPr>
                        <a:t>Total</a:t>
                      </a:r>
                      <a:endParaRPr lang="en-ZA" sz="11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100" dirty="0">
                          <a:effectLst/>
                          <a:latin typeface="Arial"/>
                          <a:ea typeface="Calibri"/>
                          <a:cs typeface="Times New Roman"/>
                        </a:rPr>
                        <a:t>R 1 443 443 </a:t>
                      </a:r>
                      <a:r>
                        <a:rPr lang="en-ZA" sz="1100" dirty="0" smtClean="0">
                          <a:effectLst/>
                          <a:latin typeface="Arial"/>
                          <a:ea typeface="Calibri"/>
                          <a:cs typeface="Times New Roman"/>
                        </a:rPr>
                        <a:t>713.00</a:t>
                      </a:r>
                      <a:r>
                        <a:rPr lang="en-ZA" sz="1100" dirty="0">
                          <a:effectLst/>
                          <a:latin typeface="Arial"/>
                          <a:ea typeface="Calibri"/>
                          <a:cs typeface="Times New Roman"/>
                        </a:rPr>
                        <a:t> </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77947188"/>
                  </a:ext>
                </a:extLst>
              </a:tr>
              <a:tr h="251053">
                <a:tc>
                  <a:txBody>
                    <a:bodyPr/>
                    <a:lstStyle/>
                    <a:p>
                      <a:pPr algn="just">
                        <a:lnSpc>
                          <a:spcPct val="115000"/>
                        </a:lnSpc>
                        <a:spcAft>
                          <a:spcPts val="1000"/>
                        </a:spcAft>
                      </a:pPr>
                      <a:r>
                        <a:rPr lang="en-GB" sz="1100">
                          <a:effectLst/>
                          <a:latin typeface="Arial"/>
                          <a:ea typeface="Calibri"/>
                          <a:cs typeface="Times New Roman"/>
                        </a:rPr>
                        <a:t>Time </a:t>
                      </a:r>
                      <a:endParaRPr lang="en-ZA" sz="11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100">
                          <a:effectLst/>
                          <a:latin typeface="Arial"/>
                          <a:ea typeface="Calibri"/>
                          <a:cs typeface="Times New Roman"/>
                        </a:rPr>
                        <a:t>37 Months</a:t>
                      </a:r>
                      <a:endParaRPr lang="en-ZA" sz="110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a:effectLst/>
                        <a:latin typeface="Calibri"/>
                        <a:ea typeface="Calibri"/>
                        <a:cs typeface="Times New Roman"/>
                      </a:endParaRPr>
                    </a:p>
                  </a:txBody>
                  <a:tcPr marL="68580" marR="68580" marT="0" marB="0"/>
                </a:tc>
                <a:extLst>
                  <a:ext uri="{0D108BD9-81ED-4DB2-BD59-A6C34878D82A}">
                    <a16:rowId xmlns:a16="http://schemas.microsoft.com/office/drawing/2014/main" xmlns="" val="1597029156"/>
                  </a:ext>
                </a:extLst>
              </a:tr>
              <a:tr h="251053">
                <a:tc>
                  <a:txBody>
                    <a:bodyPr/>
                    <a:lstStyle/>
                    <a:p>
                      <a:pPr algn="just">
                        <a:lnSpc>
                          <a:spcPct val="115000"/>
                        </a:lnSpc>
                        <a:spcAft>
                          <a:spcPts val="1000"/>
                        </a:spcAft>
                      </a:pPr>
                      <a:r>
                        <a:rPr lang="en-GB" sz="1100" dirty="0">
                          <a:effectLst/>
                          <a:latin typeface="Arial"/>
                          <a:ea typeface="Calibri"/>
                          <a:cs typeface="Times New Roman"/>
                        </a:rPr>
                        <a:t>Time Contingency</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100">
                          <a:effectLst/>
                          <a:latin typeface="Arial"/>
                          <a:ea typeface="Calibri"/>
                          <a:cs typeface="Times New Roman"/>
                        </a:rPr>
                        <a:t>0 Months</a:t>
                      </a:r>
                      <a:endParaRPr lang="en-ZA" sz="110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2967292651"/>
                  </a:ext>
                </a:extLst>
              </a:tr>
              <a:tr h="251053">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100" b="1" dirty="0" smtClean="0">
                          <a:effectLst/>
                          <a:latin typeface="+mn-lt"/>
                          <a:ea typeface="Calibri"/>
                          <a:cs typeface="Times New Roman"/>
                        </a:rPr>
                        <a:t>Modification No 2</a:t>
                      </a:r>
                      <a:endParaRPr lang="en-ZA" sz="1100" dirty="0" smtClean="0">
                        <a:effectLst/>
                        <a:latin typeface="Calibri"/>
                        <a:ea typeface="Calibri"/>
                        <a:cs typeface="Times New Roman"/>
                      </a:endParaRPr>
                    </a:p>
                    <a:p>
                      <a:pPr marL="0" marR="0" algn="just">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1100" dirty="0" smtClean="0">
                          <a:effectLst/>
                          <a:latin typeface="Calibri"/>
                          <a:ea typeface="Calibri"/>
                          <a:cs typeface="Times New Roman"/>
                        </a:rPr>
                        <a:t>11 February 2015</a:t>
                      </a: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291059095"/>
                  </a:ext>
                </a:extLst>
              </a:tr>
              <a:tr h="251053">
                <a:tc>
                  <a:txBody>
                    <a:bodyPr/>
                    <a:lstStyle/>
                    <a:p>
                      <a:pPr algn="just">
                        <a:lnSpc>
                          <a:spcPct val="115000"/>
                        </a:lnSpc>
                        <a:spcAft>
                          <a:spcPts val="1000"/>
                        </a:spcAft>
                      </a:pPr>
                      <a:r>
                        <a:rPr lang="en-GB" sz="1100">
                          <a:effectLst/>
                          <a:latin typeface="Arial"/>
                          <a:ea typeface="Calibri"/>
                          <a:cs typeface="Times New Roman"/>
                        </a:rPr>
                        <a:t>Base Cost</a:t>
                      </a:r>
                      <a:endParaRPr lang="en-ZA" sz="11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100">
                          <a:effectLst/>
                          <a:latin typeface="Arial"/>
                          <a:ea typeface="Calibri"/>
                          <a:cs typeface="Times New Roman"/>
                        </a:rPr>
                        <a:t>R 0.00</a:t>
                      </a:r>
                      <a:endParaRPr lang="en-ZA" sz="110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a:effectLst/>
                        <a:latin typeface="Calibri"/>
                        <a:ea typeface="Calibri"/>
                        <a:cs typeface="Times New Roman"/>
                      </a:endParaRPr>
                    </a:p>
                  </a:txBody>
                  <a:tcPr marL="68580" marR="68580" marT="0" marB="0"/>
                </a:tc>
                <a:extLst>
                  <a:ext uri="{0D108BD9-81ED-4DB2-BD59-A6C34878D82A}">
                    <a16:rowId xmlns:a16="http://schemas.microsoft.com/office/drawing/2014/main" xmlns="" val="129132413"/>
                  </a:ext>
                </a:extLst>
              </a:tr>
              <a:tr h="251053">
                <a:tc>
                  <a:txBody>
                    <a:bodyPr/>
                    <a:lstStyle/>
                    <a:p>
                      <a:pPr algn="just">
                        <a:lnSpc>
                          <a:spcPct val="115000"/>
                        </a:lnSpc>
                        <a:spcAft>
                          <a:spcPts val="1000"/>
                        </a:spcAft>
                      </a:pPr>
                      <a:r>
                        <a:rPr lang="en-GB" sz="1100">
                          <a:effectLst/>
                          <a:latin typeface="Arial"/>
                          <a:ea typeface="Calibri"/>
                          <a:cs typeface="Times New Roman"/>
                        </a:rPr>
                        <a:t>Contingency</a:t>
                      </a:r>
                      <a:endParaRPr lang="en-ZA" sz="11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100" dirty="0">
                          <a:effectLst/>
                          <a:latin typeface="Arial"/>
                          <a:ea typeface="Calibri"/>
                          <a:cs typeface="Times New Roman"/>
                        </a:rPr>
                        <a:t>R 1 021 305 </a:t>
                      </a:r>
                      <a:r>
                        <a:rPr lang="en-ZA" sz="1100" dirty="0" smtClean="0">
                          <a:effectLst/>
                          <a:latin typeface="Arial"/>
                          <a:ea typeface="Calibri"/>
                          <a:cs typeface="Times New Roman"/>
                        </a:rPr>
                        <a:t>258.00</a:t>
                      </a:r>
                      <a:r>
                        <a:rPr lang="en-ZA" sz="1100" dirty="0">
                          <a:effectLst/>
                          <a:latin typeface="Arial"/>
                          <a:ea typeface="Calibri"/>
                          <a:cs typeface="Times New Roman"/>
                        </a:rPr>
                        <a:t> </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521762291"/>
                  </a:ext>
                </a:extLst>
              </a:tr>
              <a:tr h="251053">
                <a:tc>
                  <a:txBody>
                    <a:bodyPr/>
                    <a:lstStyle/>
                    <a:p>
                      <a:pPr algn="just">
                        <a:lnSpc>
                          <a:spcPct val="115000"/>
                        </a:lnSpc>
                        <a:spcAft>
                          <a:spcPts val="1000"/>
                        </a:spcAft>
                      </a:pPr>
                      <a:r>
                        <a:rPr lang="en-GB" sz="1100">
                          <a:effectLst/>
                          <a:latin typeface="Arial"/>
                          <a:ea typeface="Calibri"/>
                          <a:cs typeface="Times New Roman"/>
                        </a:rPr>
                        <a:t>Provision</a:t>
                      </a:r>
                      <a:endParaRPr lang="en-ZA" sz="110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100">
                          <a:effectLst/>
                          <a:latin typeface="Arial"/>
                          <a:ea typeface="Calibri"/>
                          <a:cs typeface="Times New Roman"/>
                        </a:rPr>
                        <a:t>R 0.00</a:t>
                      </a:r>
                      <a:endParaRPr lang="en-ZA" sz="110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a:effectLst/>
                        <a:latin typeface="Calibri"/>
                        <a:ea typeface="Calibri"/>
                        <a:cs typeface="Times New Roman"/>
                      </a:endParaRPr>
                    </a:p>
                  </a:txBody>
                  <a:tcPr marL="68580" marR="68580" marT="0" marB="0"/>
                </a:tc>
                <a:extLst>
                  <a:ext uri="{0D108BD9-81ED-4DB2-BD59-A6C34878D82A}">
                    <a16:rowId xmlns:a16="http://schemas.microsoft.com/office/drawing/2014/main" xmlns="" val="4222049922"/>
                  </a:ext>
                </a:extLst>
              </a:tr>
              <a:tr h="251053">
                <a:tc>
                  <a:txBody>
                    <a:bodyPr/>
                    <a:lstStyle/>
                    <a:p>
                      <a:pPr algn="just">
                        <a:lnSpc>
                          <a:spcPct val="115000"/>
                        </a:lnSpc>
                        <a:spcAft>
                          <a:spcPts val="1000"/>
                        </a:spcAft>
                      </a:pPr>
                      <a:r>
                        <a:rPr lang="en-GB" sz="1100" dirty="0">
                          <a:effectLst/>
                          <a:latin typeface="Arial"/>
                          <a:ea typeface="Calibri"/>
                          <a:cs typeface="Times New Roman"/>
                        </a:rPr>
                        <a:t>Total</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ZA" sz="1100" dirty="0">
                          <a:effectLst/>
                          <a:latin typeface="Arial"/>
                          <a:ea typeface="Calibri"/>
                          <a:cs typeface="Times New Roman"/>
                        </a:rPr>
                        <a:t>R 1 021 305 </a:t>
                      </a:r>
                      <a:r>
                        <a:rPr lang="en-ZA" sz="1100" dirty="0" smtClean="0">
                          <a:effectLst/>
                          <a:latin typeface="Arial"/>
                          <a:ea typeface="Calibri"/>
                          <a:cs typeface="Times New Roman"/>
                        </a:rPr>
                        <a:t>258.00</a:t>
                      </a:r>
                      <a:r>
                        <a:rPr lang="en-ZA" sz="1100" dirty="0">
                          <a:effectLst/>
                          <a:latin typeface="Arial"/>
                          <a:ea typeface="Calibri"/>
                          <a:cs typeface="Times New Roman"/>
                        </a:rPr>
                        <a:t> </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3939205316"/>
                  </a:ext>
                </a:extLst>
              </a:tr>
            </a:tbl>
          </a:graphicData>
        </a:graphic>
      </p:graphicFrame>
    </p:spTree>
    <p:extLst>
      <p:ext uri="{BB962C8B-B14F-4D97-AF65-F5344CB8AC3E}">
        <p14:creationId xmlns:p14="http://schemas.microsoft.com/office/powerpoint/2010/main" xmlns="" val="115556114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Cont. Modification of Alstom Contract</a:t>
            </a:r>
            <a:endParaRPr lang="en-ZA" b="1" dirty="0"/>
          </a:p>
        </p:txBody>
      </p:sp>
      <p:sp>
        <p:nvSpPr>
          <p:cNvPr id="3" name="Date Placeholder 2"/>
          <p:cNvSpPr>
            <a:spLocks noGrp="1"/>
          </p:cNvSpPr>
          <p:nvPr>
            <p:ph type="dt" sz="half" idx="10"/>
          </p:nvPr>
        </p:nvSpPr>
        <p:spPr/>
        <p:txBody>
          <a:bodyPr/>
          <a:lstStyle/>
          <a:p>
            <a:pPr>
              <a:defRPr/>
            </a:pPr>
            <a:endParaRPr lang="en-ZA" dirty="0"/>
          </a:p>
        </p:txBody>
      </p:sp>
      <p:sp>
        <p:nvSpPr>
          <p:cNvPr id="4" name="Slide Number Placeholder 3"/>
          <p:cNvSpPr>
            <a:spLocks noGrp="1"/>
          </p:cNvSpPr>
          <p:nvPr>
            <p:ph type="sldNum" sz="quarter" idx="12"/>
          </p:nvPr>
        </p:nvSpPr>
        <p:spPr/>
        <p:txBody>
          <a:bodyPr/>
          <a:lstStyle/>
          <a:p>
            <a:pPr>
              <a:defRPr/>
            </a:pPr>
            <a:fld id="{D31DD15A-7BB3-48C3-B4B1-C8446CB662EF}" type="slidenum">
              <a:rPr lang="en-ZA" smtClean="0"/>
              <a:pPr>
                <a:defRPr/>
              </a:pPr>
              <a:t>9</a:t>
            </a:fld>
            <a:endParaRPr lang="en-ZA" dirty="0"/>
          </a:p>
        </p:txBody>
      </p:sp>
      <p:sp>
        <p:nvSpPr>
          <p:cNvPr id="12" name="Rectangle 11"/>
          <p:cNvSpPr/>
          <p:nvPr>
            <p:custDataLst>
              <p:tags r:id="rId1"/>
            </p:custDataLst>
          </p:nvPr>
        </p:nvSpPr>
        <p:spPr>
          <a:xfrm>
            <a:off x="107504" y="1002571"/>
            <a:ext cx="8812014" cy="5732639"/>
          </a:xfrm>
          <a:prstGeom prst="rect">
            <a:avLst/>
          </a:prstGeom>
          <a:noFill/>
          <a:ln w="19050" cap="flat" cmpd="sng" algn="ctr">
            <a:solidFill>
              <a:srgbClr val="003896"/>
            </a:solidFill>
            <a:prstDash val="solid"/>
          </a:ln>
          <a:effectLst>
            <a:outerShdw blurRad="50800" dist="38100" dir="2700000" algn="tl" rotWithShape="0">
              <a:prstClr val="black">
                <a:alpha val="40000"/>
              </a:prstClr>
            </a:outerShdw>
          </a:effectLst>
          <a:extLst/>
        </p:spPr>
        <p:txBody>
          <a:bodyPr anchor="ctr"/>
          <a:lstStyle/>
          <a:p>
            <a:pPr marL="335298" marR="0" lvl="2" indent="-179790" algn="l" defTabSz="913429" rtl="0" eaLnBrk="0" fontAlgn="base" latinLnBrk="0" hangingPunct="0">
              <a:lnSpc>
                <a:spcPct val="130000"/>
              </a:lnSpc>
              <a:spcBef>
                <a:spcPct val="30000"/>
              </a:spcBef>
              <a:spcAft>
                <a:spcPct val="0"/>
              </a:spcAft>
              <a:buClr>
                <a:srgbClr val="83725B"/>
              </a:buClr>
              <a:buSzPct val="100000"/>
              <a:buFont typeface="Arial" panose="020B0604020202020204" pitchFamily="34" charset="0"/>
              <a:buChar char="•"/>
              <a:tabLst/>
              <a:defRPr/>
            </a:pPr>
            <a:endParaRPr kumimoji="0" lang="en-US"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
        <p:nvSpPr>
          <p:cNvPr id="6" name="Rectangle 1"/>
          <p:cNvSpPr>
            <a:spLocks noChangeArrowheads="1"/>
          </p:cNvSpPr>
          <p:nvPr/>
        </p:nvSpPr>
        <p:spPr bwMode="auto">
          <a:xfrm>
            <a:off x="-2676045" y="1387475"/>
            <a:ext cx="15482379"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1869284655"/>
              </p:ext>
            </p:extLst>
          </p:nvPr>
        </p:nvGraphicFramePr>
        <p:xfrm>
          <a:off x="251520" y="1285408"/>
          <a:ext cx="8280920" cy="5166963"/>
        </p:xfrm>
        <a:graphic>
          <a:graphicData uri="http://schemas.openxmlformats.org/drawingml/2006/table">
            <a:tbl>
              <a:tblPr firstRow="1" firstCol="1" bandRow="1">
                <a:tableStyleId>{5C22544A-7EE6-4342-B048-85BDC9FD1C3A}</a:tableStyleId>
              </a:tblPr>
              <a:tblGrid>
                <a:gridCol w="2711451">
                  <a:extLst>
                    <a:ext uri="{9D8B030D-6E8A-4147-A177-3AD203B41FA5}">
                      <a16:colId xmlns:a16="http://schemas.microsoft.com/office/drawing/2014/main" xmlns="" val="463597740"/>
                    </a:ext>
                  </a:extLst>
                </a:gridCol>
                <a:gridCol w="2491605">
                  <a:extLst>
                    <a:ext uri="{9D8B030D-6E8A-4147-A177-3AD203B41FA5}">
                      <a16:colId xmlns:a16="http://schemas.microsoft.com/office/drawing/2014/main" xmlns="" val="584107255"/>
                    </a:ext>
                  </a:extLst>
                </a:gridCol>
                <a:gridCol w="3077864">
                  <a:extLst>
                    <a:ext uri="{9D8B030D-6E8A-4147-A177-3AD203B41FA5}">
                      <a16:colId xmlns:a16="http://schemas.microsoft.com/office/drawing/2014/main" xmlns="" val="20002"/>
                    </a:ext>
                  </a:extLst>
                </a:gridCol>
              </a:tblGrid>
              <a:tr h="395069">
                <a:tc>
                  <a:txBody>
                    <a:bodyPr/>
                    <a:lstStyle/>
                    <a:p>
                      <a:pPr algn="just">
                        <a:lnSpc>
                          <a:spcPct val="115000"/>
                        </a:lnSpc>
                        <a:spcAft>
                          <a:spcPts val="1000"/>
                        </a:spcAft>
                      </a:pPr>
                      <a:r>
                        <a:rPr lang="en-US" sz="1100" dirty="0" smtClean="0">
                          <a:effectLst/>
                          <a:latin typeface="Calibri"/>
                          <a:ea typeface="Calibri"/>
                          <a:cs typeface="Times New Roman"/>
                        </a:rPr>
                        <a:t>Modification No. 3</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1100" dirty="0" smtClean="0">
                          <a:effectLst/>
                          <a:latin typeface="Calibri"/>
                          <a:ea typeface="Calibri"/>
                          <a:cs typeface="Times New Roman"/>
                        </a:rPr>
                        <a:t>23 October 2015</a:t>
                      </a: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2706482369"/>
                  </a:ext>
                </a:extLst>
              </a:tr>
              <a:tr h="251053">
                <a:tc>
                  <a:txBody>
                    <a:bodyPr/>
                    <a:lstStyle/>
                    <a:p>
                      <a:pPr algn="just">
                        <a:lnSpc>
                          <a:spcPct val="115000"/>
                        </a:lnSpc>
                        <a:spcAft>
                          <a:spcPts val="1000"/>
                        </a:spcAft>
                      </a:pPr>
                      <a:r>
                        <a:rPr lang="en-US" sz="1100" dirty="0" smtClean="0">
                          <a:effectLst/>
                          <a:latin typeface="Calibri"/>
                          <a:ea typeface="Calibri"/>
                          <a:cs typeface="Times New Roman"/>
                        </a:rPr>
                        <a:t>Base Cost</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1100" dirty="0" smtClean="0">
                          <a:effectLst/>
                          <a:latin typeface="Calibri"/>
                          <a:ea typeface="Calibri"/>
                          <a:cs typeface="Times New Roman"/>
                        </a:rPr>
                        <a:t>-R54 034</a:t>
                      </a:r>
                      <a:r>
                        <a:rPr lang="en-US" sz="1100" baseline="0" dirty="0" smtClean="0">
                          <a:effectLst/>
                          <a:latin typeface="Calibri"/>
                          <a:ea typeface="Calibri"/>
                          <a:cs typeface="Times New Roman"/>
                        </a:rPr>
                        <a:t> 994.00</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251053">
                <a:tc>
                  <a:txBody>
                    <a:bodyPr/>
                    <a:lstStyle/>
                    <a:p>
                      <a:pPr algn="just">
                        <a:lnSpc>
                          <a:spcPct val="115000"/>
                        </a:lnSpc>
                        <a:spcAft>
                          <a:spcPts val="1000"/>
                        </a:spcAft>
                      </a:pPr>
                      <a:r>
                        <a:rPr lang="en-US" sz="1100" dirty="0" smtClean="0">
                          <a:effectLst/>
                          <a:latin typeface="Calibri"/>
                          <a:ea typeface="Calibri"/>
                          <a:cs typeface="Times New Roman"/>
                        </a:rPr>
                        <a:t>Contingency</a:t>
                      </a:r>
                      <a:endParaRPr lang="en-ZA" sz="1100" dirty="0">
                        <a:effectLst/>
                        <a:latin typeface="Calibri"/>
                        <a:ea typeface="Calibri"/>
                        <a:cs typeface="Times New Roman"/>
                      </a:endParaRPr>
                    </a:p>
                  </a:txBody>
                  <a:tcPr marL="68580" marR="68580" marT="0" marB="0"/>
                </a:tc>
                <a:tc>
                  <a:txBody>
                    <a:bodyPr/>
                    <a:lstStyle/>
                    <a:p>
                      <a:pPr marL="0" marR="0" indent="0" algn="r" defTabSz="914400" rtl="0" eaLnBrk="1" fontAlgn="auto" latinLnBrk="0" hangingPunct="1">
                        <a:lnSpc>
                          <a:spcPct val="115000"/>
                        </a:lnSpc>
                        <a:spcBef>
                          <a:spcPts val="0"/>
                        </a:spcBef>
                        <a:spcAft>
                          <a:spcPts val="1000"/>
                        </a:spcAft>
                        <a:buClrTx/>
                        <a:buSzTx/>
                        <a:buFontTx/>
                        <a:buNone/>
                        <a:tabLst/>
                        <a:defRPr/>
                      </a:pPr>
                      <a:r>
                        <a:rPr lang="en-US" sz="1100" dirty="0" smtClean="0">
                          <a:effectLst/>
                          <a:latin typeface="Calibri"/>
                          <a:ea typeface="Calibri"/>
                          <a:cs typeface="Times New Roman"/>
                        </a:rPr>
                        <a:t>R54 034</a:t>
                      </a:r>
                      <a:r>
                        <a:rPr lang="en-US" sz="1100" baseline="0" dirty="0" smtClean="0">
                          <a:effectLst/>
                          <a:latin typeface="Calibri"/>
                          <a:ea typeface="Calibri"/>
                          <a:cs typeface="Times New Roman"/>
                        </a:rPr>
                        <a:t> 994.00</a:t>
                      </a:r>
                      <a:endParaRPr lang="en-ZA" sz="1100" dirty="0" smtClean="0">
                        <a:effectLst/>
                        <a:latin typeface="Calibri"/>
                        <a:ea typeface="Calibri"/>
                        <a:cs typeface="Times New Roman"/>
                      </a:endParaRPr>
                    </a:p>
                  </a:txBody>
                  <a:tcPr marL="68580" marR="68580" marT="0" marB="0"/>
                </a:tc>
                <a:tc>
                  <a:txBody>
                    <a:bodyPr/>
                    <a:lstStyle/>
                    <a:p>
                      <a:pPr marL="0" marR="0" indent="0" algn="r" defTabSz="914400" rtl="0" eaLnBrk="1" fontAlgn="auto" latinLnBrk="0" hangingPunct="1">
                        <a:lnSpc>
                          <a:spcPct val="115000"/>
                        </a:lnSpc>
                        <a:spcBef>
                          <a:spcPts val="0"/>
                        </a:spcBef>
                        <a:spcAft>
                          <a:spcPts val="1000"/>
                        </a:spcAft>
                        <a:buClrTx/>
                        <a:buSzTx/>
                        <a:buFontTx/>
                        <a:buNone/>
                        <a:tabLst/>
                        <a:defRPr/>
                      </a:pPr>
                      <a:endParaRPr lang="en-ZA" sz="1100" dirty="0" smtClean="0">
                        <a:effectLst/>
                        <a:latin typeface="Calibri"/>
                        <a:ea typeface="Calibri"/>
                        <a:cs typeface="Times New Roman"/>
                      </a:endParaRPr>
                    </a:p>
                  </a:txBody>
                  <a:tcPr marL="68580" marR="68580" marT="0" marB="0"/>
                </a:tc>
                <a:extLst>
                  <a:ext uri="{0D108BD9-81ED-4DB2-BD59-A6C34878D82A}">
                    <a16:rowId xmlns:a16="http://schemas.microsoft.com/office/drawing/2014/main" xmlns="" val="370395298"/>
                  </a:ext>
                </a:extLst>
              </a:tr>
              <a:tr h="251053">
                <a:tc>
                  <a:txBody>
                    <a:bodyPr/>
                    <a:lstStyle/>
                    <a:p>
                      <a:pPr algn="just">
                        <a:lnSpc>
                          <a:spcPct val="115000"/>
                        </a:lnSpc>
                        <a:spcAft>
                          <a:spcPts val="1000"/>
                        </a:spcAft>
                      </a:pPr>
                      <a:r>
                        <a:rPr lang="en-US" sz="1100" dirty="0" smtClean="0">
                          <a:effectLst/>
                          <a:latin typeface="Calibri"/>
                          <a:ea typeface="Calibri"/>
                          <a:cs typeface="Times New Roman"/>
                        </a:rPr>
                        <a:t>Provision</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1100" dirty="0" smtClean="0">
                          <a:effectLst/>
                          <a:latin typeface="Calibri"/>
                          <a:ea typeface="Calibri"/>
                          <a:cs typeface="Times New Roman"/>
                        </a:rPr>
                        <a:t>000.00</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4022237612"/>
                  </a:ext>
                </a:extLst>
              </a:tr>
              <a:tr h="251053">
                <a:tc>
                  <a:txBody>
                    <a:bodyPr/>
                    <a:lstStyle/>
                    <a:p>
                      <a:pPr algn="just">
                        <a:lnSpc>
                          <a:spcPct val="115000"/>
                        </a:lnSpc>
                        <a:spcAft>
                          <a:spcPts val="1000"/>
                        </a:spcAft>
                      </a:pPr>
                      <a:r>
                        <a:rPr lang="en-US" sz="1100" dirty="0" smtClean="0">
                          <a:effectLst/>
                          <a:latin typeface="Calibri"/>
                          <a:ea typeface="Calibri"/>
                          <a:cs typeface="Times New Roman"/>
                        </a:rPr>
                        <a:t>Total</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1100" dirty="0" smtClean="0">
                          <a:effectLst/>
                          <a:latin typeface="Calibri"/>
                          <a:ea typeface="Calibri"/>
                          <a:cs typeface="Times New Roman"/>
                        </a:rPr>
                        <a:t>000.00</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3926173896"/>
                  </a:ext>
                </a:extLst>
              </a:tr>
              <a:tr h="251053">
                <a:tc>
                  <a:txBody>
                    <a:bodyPr/>
                    <a:lstStyle/>
                    <a:p>
                      <a:pPr marL="0" marR="0" algn="just">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US" sz="1100" dirty="0" smtClean="0">
                          <a:effectLst/>
                          <a:latin typeface="Calibri"/>
                          <a:ea typeface="Calibri"/>
                          <a:cs typeface="Times New Roman"/>
                        </a:rPr>
                        <a:t>31 Months</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3114861899"/>
                  </a:ext>
                </a:extLst>
              </a:tr>
              <a:tr h="251053">
                <a:tc>
                  <a:txBody>
                    <a:bodyPr/>
                    <a:lstStyle/>
                    <a:p>
                      <a:pPr marL="0" marR="0" algn="just">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Time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US" sz="1100" dirty="0" smtClean="0">
                          <a:effectLst/>
                          <a:latin typeface="Calibri"/>
                          <a:ea typeface="Calibri"/>
                          <a:cs typeface="Times New Roman"/>
                        </a:rPr>
                        <a:t>3 Months</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34280950"/>
                  </a:ext>
                </a:extLst>
              </a:tr>
              <a:tr h="341518">
                <a:tc>
                  <a:txBody>
                    <a:bodyPr/>
                    <a:lstStyle/>
                    <a:p>
                      <a:pPr algn="just">
                        <a:lnSpc>
                          <a:spcPct val="115000"/>
                        </a:lnSpc>
                        <a:spcAft>
                          <a:spcPts val="1000"/>
                        </a:spcAft>
                      </a:pPr>
                      <a:r>
                        <a:rPr lang="en-US" sz="1100" dirty="0" smtClean="0">
                          <a:effectLst/>
                          <a:latin typeface="Calibri"/>
                          <a:ea typeface="Calibri"/>
                          <a:cs typeface="Times New Roman"/>
                        </a:rPr>
                        <a:t>Modification No. 4</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1100" dirty="0" smtClean="0">
                          <a:effectLst/>
                          <a:latin typeface="Calibri"/>
                          <a:ea typeface="Calibri"/>
                          <a:cs typeface="Times New Roman"/>
                        </a:rPr>
                        <a:t>16 August</a:t>
                      </a:r>
                      <a:r>
                        <a:rPr lang="en-US" sz="1100" baseline="0" dirty="0" smtClean="0">
                          <a:effectLst/>
                          <a:latin typeface="Calibri"/>
                          <a:ea typeface="Calibri"/>
                          <a:cs typeface="Times New Roman"/>
                        </a:rPr>
                        <a:t> 2016</a:t>
                      </a: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995490812"/>
                  </a:ext>
                </a:extLst>
              </a:tr>
              <a:tr h="272133">
                <a:tc>
                  <a:txBody>
                    <a:bodyPr/>
                    <a:lstStyle/>
                    <a:p>
                      <a:pPr algn="just">
                        <a:lnSpc>
                          <a:spcPct val="115000"/>
                        </a:lnSpc>
                        <a:spcAft>
                          <a:spcPts val="1000"/>
                        </a:spcAft>
                      </a:pPr>
                      <a:r>
                        <a:rPr lang="en-US" sz="1100" dirty="0" smtClean="0">
                          <a:effectLst/>
                          <a:latin typeface="Calibri"/>
                          <a:ea typeface="Calibri"/>
                          <a:cs typeface="Times New Roman"/>
                        </a:rPr>
                        <a:t>Base Cost</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1100" dirty="0" smtClean="0">
                          <a:effectLst/>
                          <a:latin typeface="Calibri"/>
                          <a:ea typeface="Calibri"/>
                          <a:cs typeface="Times New Roman"/>
                        </a:rPr>
                        <a:t>R2 034 994.00</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3574399720"/>
                  </a:ext>
                </a:extLst>
              </a:tr>
              <a:tr h="319192">
                <a:tc>
                  <a:txBody>
                    <a:bodyPr/>
                    <a:lstStyle/>
                    <a:p>
                      <a:pPr algn="just">
                        <a:lnSpc>
                          <a:spcPct val="115000"/>
                        </a:lnSpc>
                        <a:spcAft>
                          <a:spcPts val="1000"/>
                        </a:spcAft>
                      </a:pPr>
                      <a:r>
                        <a:rPr lang="en-US" sz="1100" dirty="0" smtClean="0">
                          <a:effectLst/>
                          <a:latin typeface="Calibri"/>
                          <a:ea typeface="Calibri"/>
                          <a:cs typeface="Times New Roman"/>
                        </a:rPr>
                        <a:t>Contingency</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1100" dirty="0" smtClean="0">
                          <a:effectLst/>
                          <a:latin typeface="Calibri"/>
                          <a:ea typeface="Calibri"/>
                          <a:cs typeface="Times New Roman"/>
                        </a:rPr>
                        <a:t>R278 254 930.00</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743376388"/>
                  </a:ext>
                </a:extLst>
              </a:tr>
              <a:tr h="251053">
                <a:tc>
                  <a:txBody>
                    <a:bodyPr/>
                    <a:lstStyle/>
                    <a:p>
                      <a:pPr algn="just">
                        <a:lnSpc>
                          <a:spcPct val="115000"/>
                        </a:lnSpc>
                        <a:spcAft>
                          <a:spcPts val="1000"/>
                        </a:spcAft>
                      </a:pPr>
                      <a:r>
                        <a:rPr lang="en-US" sz="1100" dirty="0" smtClean="0">
                          <a:effectLst/>
                          <a:latin typeface="Calibri"/>
                          <a:ea typeface="Calibri"/>
                          <a:cs typeface="Times New Roman"/>
                        </a:rPr>
                        <a:t>Provision</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1100" dirty="0" smtClean="0">
                          <a:effectLst/>
                          <a:latin typeface="Calibri"/>
                          <a:ea typeface="Calibri"/>
                          <a:cs typeface="Times New Roman"/>
                        </a:rPr>
                        <a:t>R231 007 451.00</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77947188"/>
                  </a:ext>
                </a:extLst>
              </a:tr>
              <a:tr h="251053">
                <a:tc>
                  <a:txBody>
                    <a:bodyPr/>
                    <a:lstStyle/>
                    <a:p>
                      <a:pPr algn="just">
                        <a:lnSpc>
                          <a:spcPct val="115000"/>
                        </a:lnSpc>
                        <a:spcAft>
                          <a:spcPts val="1000"/>
                        </a:spcAft>
                      </a:pPr>
                      <a:r>
                        <a:rPr lang="en-US" sz="1100" dirty="0" smtClean="0">
                          <a:effectLst/>
                          <a:latin typeface="Calibri"/>
                          <a:ea typeface="Calibri"/>
                          <a:cs typeface="Times New Roman"/>
                        </a:rPr>
                        <a:t>Total</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1100" dirty="0" smtClean="0">
                          <a:effectLst/>
                          <a:latin typeface="Calibri"/>
                          <a:ea typeface="Calibri"/>
                          <a:cs typeface="Times New Roman"/>
                        </a:rPr>
                        <a:t>R511 297</a:t>
                      </a:r>
                      <a:r>
                        <a:rPr lang="en-US" sz="1100" baseline="0" dirty="0" smtClean="0">
                          <a:effectLst/>
                          <a:latin typeface="Calibri"/>
                          <a:ea typeface="Calibri"/>
                          <a:cs typeface="Times New Roman"/>
                        </a:rPr>
                        <a:t> 375.00</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597029156"/>
                  </a:ext>
                </a:extLst>
              </a:tr>
              <a:tr h="251053">
                <a:tc>
                  <a:txBody>
                    <a:bodyPr/>
                    <a:lstStyle/>
                    <a:p>
                      <a:pPr marL="0" marR="0" algn="just">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US" sz="1100" dirty="0" smtClean="0">
                          <a:effectLst/>
                          <a:latin typeface="Calibri"/>
                          <a:ea typeface="Calibri"/>
                          <a:cs typeface="Times New Roman"/>
                        </a:rPr>
                        <a:t>0 Months</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2967292651"/>
                  </a:ext>
                </a:extLst>
              </a:tr>
              <a:tr h="301042">
                <a:tc>
                  <a:txBody>
                    <a:bodyPr/>
                    <a:lstStyle/>
                    <a:p>
                      <a:pPr marL="0" marR="0" algn="just">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Time Contingency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US" sz="1100" dirty="0" smtClean="0">
                          <a:effectLst/>
                          <a:latin typeface="Calibri"/>
                          <a:ea typeface="Calibri"/>
                          <a:cs typeface="Times New Roman"/>
                        </a:rPr>
                        <a:t>6 Months</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291059095"/>
                  </a:ext>
                </a:extLst>
              </a:tr>
              <a:tr h="251053">
                <a:tc>
                  <a:txBody>
                    <a:bodyPr/>
                    <a:lstStyle/>
                    <a:p>
                      <a:pPr algn="just">
                        <a:lnSpc>
                          <a:spcPct val="115000"/>
                        </a:lnSpc>
                        <a:spcAft>
                          <a:spcPts val="1000"/>
                        </a:spcAft>
                      </a:pPr>
                      <a:r>
                        <a:rPr lang="en-US" sz="1100" dirty="0" smtClean="0">
                          <a:effectLst/>
                          <a:latin typeface="Calibri"/>
                          <a:ea typeface="Calibri"/>
                          <a:cs typeface="Times New Roman"/>
                        </a:rPr>
                        <a:t>Modification No. 5</a:t>
                      </a:r>
                      <a:endParaRPr lang="en-ZA" sz="1100" dirty="0">
                        <a:effectLst/>
                        <a:latin typeface="Calibri"/>
                        <a:ea typeface="Calibri"/>
                        <a:cs typeface="Times New Roman"/>
                      </a:endParaRPr>
                    </a:p>
                  </a:txBody>
                  <a:tcPr marL="68580" marR="68580" marT="0" marB="0"/>
                </a:tc>
                <a:tc>
                  <a:txBody>
                    <a:bodyPr/>
                    <a:lstStyle/>
                    <a:p>
                      <a:endParaRPr lang="en-ZA"/>
                    </a:p>
                  </a:txBody>
                  <a:tcPr marL="68580" marR="68580" marT="0" marB="0"/>
                </a:tc>
                <a:tc>
                  <a:txBody>
                    <a:bodyPr/>
                    <a:lstStyle/>
                    <a:p>
                      <a:pPr algn="r"/>
                      <a:r>
                        <a:rPr lang="en-US" sz="1000" dirty="0" smtClean="0"/>
                        <a:t>December 2019</a:t>
                      </a:r>
                      <a:endParaRPr lang="en-ZA" sz="1000" dirty="0"/>
                    </a:p>
                  </a:txBody>
                  <a:tcPr marL="68580" marR="68580" marT="0" marB="0"/>
                </a:tc>
                <a:extLst>
                  <a:ext uri="{0D108BD9-81ED-4DB2-BD59-A6C34878D82A}">
                    <a16:rowId xmlns:a16="http://schemas.microsoft.com/office/drawing/2014/main" xmlns="" val="129132413"/>
                  </a:ext>
                </a:extLst>
              </a:tr>
              <a:tr h="251053">
                <a:tc>
                  <a:txBody>
                    <a:bodyPr/>
                    <a:lstStyle/>
                    <a:p>
                      <a:pPr algn="just">
                        <a:lnSpc>
                          <a:spcPct val="115000"/>
                        </a:lnSpc>
                        <a:spcAft>
                          <a:spcPts val="1000"/>
                        </a:spcAft>
                      </a:pPr>
                      <a:r>
                        <a:rPr lang="en-US" sz="1100" dirty="0" smtClean="0">
                          <a:effectLst/>
                          <a:latin typeface="Calibri"/>
                          <a:ea typeface="Calibri"/>
                          <a:cs typeface="Times New Roman"/>
                        </a:rPr>
                        <a:t>Base Cost</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1100" dirty="0" smtClean="0">
                          <a:effectLst/>
                          <a:latin typeface="Calibri"/>
                          <a:ea typeface="Calibri"/>
                          <a:cs typeface="Times New Roman"/>
                        </a:rPr>
                        <a:t>R 116 567 868.00</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521762291"/>
                  </a:ext>
                </a:extLst>
              </a:tr>
              <a:tr h="251053">
                <a:tc>
                  <a:txBody>
                    <a:bodyPr/>
                    <a:lstStyle/>
                    <a:p>
                      <a:pPr algn="just">
                        <a:lnSpc>
                          <a:spcPct val="115000"/>
                        </a:lnSpc>
                        <a:spcAft>
                          <a:spcPts val="1000"/>
                        </a:spcAft>
                      </a:pPr>
                      <a:r>
                        <a:rPr lang="en-US" sz="1100" dirty="0" smtClean="0">
                          <a:effectLst/>
                          <a:latin typeface="Calibri"/>
                          <a:ea typeface="Calibri"/>
                          <a:cs typeface="Times New Roman"/>
                        </a:rPr>
                        <a:t>Contingency</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1100" dirty="0" smtClean="0">
                          <a:effectLst/>
                          <a:latin typeface="Calibri"/>
                          <a:ea typeface="Calibri"/>
                          <a:cs typeface="Times New Roman"/>
                        </a:rPr>
                        <a:t>R 0.00</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16"/>
                  </a:ext>
                </a:extLst>
              </a:tr>
              <a:tr h="251053">
                <a:tc>
                  <a:txBody>
                    <a:bodyPr/>
                    <a:lstStyle/>
                    <a:p>
                      <a:pPr algn="just">
                        <a:lnSpc>
                          <a:spcPct val="115000"/>
                        </a:lnSpc>
                        <a:spcAft>
                          <a:spcPts val="1000"/>
                        </a:spcAft>
                      </a:pPr>
                      <a:r>
                        <a:rPr lang="en-US" sz="1100" dirty="0" smtClean="0">
                          <a:effectLst/>
                          <a:latin typeface="Calibri"/>
                          <a:ea typeface="Calibri"/>
                          <a:cs typeface="Times New Roman"/>
                        </a:rPr>
                        <a:t>Provision</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1100" dirty="0" smtClean="0">
                          <a:effectLst/>
                          <a:latin typeface="Calibri"/>
                          <a:ea typeface="Calibri"/>
                          <a:cs typeface="Times New Roman"/>
                        </a:rPr>
                        <a:t>R 141 703 991.00</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17"/>
                  </a:ext>
                </a:extLst>
              </a:tr>
              <a:tr h="251053">
                <a:tc>
                  <a:txBody>
                    <a:bodyPr/>
                    <a:lstStyle/>
                    <a:p>
                      <a:pPr algn="just">
                        <a:lnSpc>
                          <a:spcPct val="115000"/>
                        </a:lnSpc>
                        <a:spcAft>
                          <a:spcPts val="1000"/>
                        </a:spcAft>
                      </a:pPr>
                      <a:r>
                        <a:rPr lang="en-US" sz="1100" dirty="0" smtClean="0">
                          <a:effectLst/>
                          <a:latin typeface="Calibri"/>
                          <a:ea typeface="Calibri"/>
                          <a:cs typeface="Times New Roman"/>
                        </a:rPr>
                        <a:t>Total</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r>
                        <a:rPr lang="en-US" sz="1100" dirty="0" smtClean="0">
                          <a:effectLst/>
                          <a:latin typeface="Calibri"/>
                          <a:ea typeface="Calibri"/>
                          <a:cs typeface="Times New Roman"/>
                        </a:rPr>
                        <a:t>R 258 271 860.00</a:t>
                      </a:r>
                      <a:endParaRPr lang="en-ZA" sz="1100" dirty="0">
                        <a:effectLst/>
                        <a:latin typeface="Calibri"/>
                        <a:ea typeface="Calibri"/>
                        <a:cs typeface="Times New Roman"/>
                      </a:endParaRPr>
                    </a:p>
                  </a:txBody>
                  <a:tcPr marL="68580" marR="68580" marT="0" marB="0"/>
                </a:tc>
                <a:tc>
                  <a:txBody>
                    <a:bodyPr/>
                    <a:lstStyle/>
                    <a:p>
                      <a:pPr algn="r">
                        <a:lnSpc>
                          <a:spcPct val="115000"/>
                        </a:lnSpc>
                        <a:spcAft>
                          <a:spcPts val="10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4222049922"/>
                  </a:ext>
                </a:extLst>
              </a:tr>
            </a:tbl>
          </a:graphicData>
        </a:graphic>
      </p:graphicFrame>
    </p:spTree>
    <p:extLst>
      <p:ext uri="{BB962C8B-B14F-4D97-AF65-F5344CB8AC3E}">
        <p14:creationId xmlns:p14="http://schemas.microsoft.com/office/powerpoint/2010/main" xmlns="" val="2538936238"/>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3QE_f7M8CU.FmjAVXkTDD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LiCme39cUaEwiglhmkmOw"/>
</p:tagLst>
</file>

<file path=ppt/tags/tag10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iZCACZK8TC0hFG5xh7q_Lw"/>
</p:tagLst>
</file>

<file path=ppt/tags/tag10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103.xml><?xml version="1.0" encoding="utf-8"?>
<p:tagLst xmlns:a="http://schemas.openxmlformats.org/drawingml/2006/main" xmlns:r="http://schemas.openxmlformats.org/officeDocument/2006/relationships" xmlns:p="http://schemas.openxmlformats.org/presentationml/2006/main">
  <p:tag name="NAME" val="Moon"/>
</p:tagLst>
</file>

<file path=ppt/tags/tag104.xml><?xml version="1.0" encoding="utf-8"?>
<p:tagLst xmlns:a="http://schemas.openxmlformats.org/drawingml/2006/main" xmlns:r="http://schemas.openxmlformats.org/officeDocument/2006/relationships" xmlns:p="http://schemas.openxmlformats.org/presentationml/2006/main">
  <p:tag name="NAME" val="Moon"/>
</p:tagLst>
</file>

<file path=ppt/tags/tag105.xml><?xml version="1.0" encoding="utf-8"?>
<p:tagLst xmlns:a="http://schemas.openxmlformats.org/drawingml/2006/main" xmlns:r="http://schemas.openxmlformats.org/officeDocument/2006/relationships" xmlns:p="http://schemas.openxmlformats.org/presentationml/2006/main">
  <p:tag name="NAME" val="Moon"/>
</p:tagLst>
</file>

<file path=ppt/tags/tag106.xml><?xml version="1.0" encoding="utf-8"?>
<p:tagLst xmlns:a="http://schemas.openxmlformats.org/drawingml/2006/main" xmlns:r="http://schemas.openxmlformats.org/officeDocument/2006/relationships" xmlns:p="http://schemas.openxmlformats.org/presentationml/2006/main">
  <p:tag name="NAME" val="Moon"/>
</p:tagLst>
</file>

<file path=ppt/tags/tag107.xml><?xml version="1.0" encoding="utf-8"?>
<p:tagLst xmlns:a="http://schemas.openxmlformats.org/drawingml/2006/main" xmlns:r="http://schemas.openxmlformats.org/officeDocument/2006/relationships" xmlns:p="http://schemas.openxmlformats.org/presentationml/2006/main">
  <p:tag name="NAME" val="Moon"/>
</p:tagLst>
</file>

<file path=ppt/tags/tag10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vRekljvuVkCFs1IHNIHHrg"/>
</p:tagLst>
</file>

<file path=ppt/tags/tag1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121.xml><?xml version="1.0" encoding="utf-8"?>
<p:tagLst xmlns:a="http://schemas.openxmlformats.org/drawingml/2006/main" xmlns:r="http://schemas.openxmlformats.org/officeDocument/2006/relationships" xmlns:p="http://schemas.openxmlformats.org/presentationml/2006/main">
  <p:tag name="NAME" val="Moon"/>
</p:tagLst>
</file>

<file path=ppt/tags/tag122.xml><?xml version="1.0" encoding="utf-8"?>
<p:tagLst xmlns:a="http://schemas.openxmlformats.org/drawingml/2006/main" xmlns:r="http://schemas.openxmlformats.org/officeDocument/2006/relationships" xmlns:p="http://schemas.openxmlformats.org/presentationml/2006/main">
  <p:tag name="NAME" val="Moon"/>
</p:tagLst>
</file>

<file path=ppt/tags/tag123.xml><?xml version="1.0" encoding="utf-8"?>
<p:tagLst xmlns:a="http://schemas.openxmlformats.org/drawingml/2006/main" xmlns:r="http://schemas.openxmlformats.org/officeDocument/2006/relationships" xmlns:p="http://schemas.openxmlformats.org/presentationml/2006/main">
  <p:tag name="NAME" val="Moon"/>
</p:tagLst>
</file>

<file path=ppt/tags/tag124.xml><?xml version="1.0" encoding="utf-8"?>
<p:tagLst xmlns:a="http://schemas.openxmlformats.org/drawingml/2006/main" xmlns:r="http://schemas.openxmlformats.org/officeDocument/2006/relationships" xmlns:p="http://schemas.openxmlformats.org/presentationml/2006/main">
  <p:tag name="NAME" val="Moon"/>
</p:tagLst>
</file>

<file path=ppt/tags/tag125.xml><?xml version="1.0" encoding="utf-8"?>
<p:tagLst xmlns:a="http://schemas.openxmlformats.org/drawingml/2006/main" xmlns:r="http://schemas.openxmlformats.org/officeDocument/2006/relationships" xmlns:p="http://schemas.openxmlformats.org/presentationml/2006/main">
  <p:tag name="NAME" val="Moon"/>
</p:tagLst>
</file>

<file path=ppt/tags/tag12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2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3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3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3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3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3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MRvTuPa8Lqyh.v0dFDssG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UJV3xl2_S2iRD6qZYLN_Dw"/>
</p:tagLst>
</file>

<file path=ppt/tags/tag14.xml><?xml version="1.0" encoding="utf-8"?>
<p:tagLst xmlns:a="http://schemas.openxmlformats.org/drawingml/2006/main" xmlns:r="http://schemas.openxmlformats.org/officeDocument/2006/relationships" xmlns:p="http://schemas.openxmlformats.org/presentationml/2006/main">
  <p:tag name="NAME" val="Moon"/>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5.xml><?xml version="1.0" encoding="utf-8"?>
<p:tagLst xmlns:a="http://schemas.openxmlformats.org/drawingml/2006/main" xmlns:r="http://schemas.openxmlformats.org/officeDocument/2006/relationships" xmlns:p="http://schemas.openxmlformats.org/presentationml/2006/main">
  <p:tag name="NAME" val="Moon"/>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UJV3xl2_S2iRD6qZYLN_D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6.xml><?xml version="1.0" encoding="utf-8"?>
<p:tagLst xmlns:a="http://schemas.openxmlformats.org/drawingml/2006/main" xmlns:r="http://schemas.openxmlformats.org/officeDocument/2006/relationships" xmlns:p="http://schemas.openxmlformats.org/presentationml/2006/main">
  <p:tag name="NAME" val="Moon"/>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7.xml><?xml version="1.0" encoding="utf-8"?>
<p:tagLst xmlns:a="http://schemas.openxmlformats.org/drawingml/2006/main" xmlns:r="http://schemas.openxmlformats.org/officeDocument/2006/relationships" xmlns:p="http://schemas.openxmlformats.org/presentationml/2006/main">
  <p:tag name="NAME" val="MoonShap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6tFnwXH.90uCbDJOeQ1DVA"/>
</p:tagLst>
</file>

<file path=ppt/tags/tag19.xml><?xml version="1.0" encoding="utf-8"?>
<p:tagLst xmlns:a="http://schemas.openxmlformats.org/drawingml/2006/main" xmlns:r="http://schemas.openxmlformats.org/officeDocument/2006/relationships" xmlns:p="http://schemas.openxmlformats.org/presentationml/2006/main">
  <p:tag name="NAME" val="MoonShap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mqwOHxY_EWvl3SXohFnMg"/>
</p:tagLst>
</file>

<file path=ppt/tags/tag2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1.xml><?xml version="1.0" encoding="utf-8"?>
<p:tagLst xmlns:a="http://schemas.openxmlformats.org/drawingml/2006/main" xmlns:r="http://schemas.openxmlformats.org/officeDocument/2006/relationships" xmlns:p="http://schemas.openxmlformats.org/presentationml/2006/main">
  <p:tag name="NAME" val="MoonShape"/>
</p:tagLst>
</file>

<file path=ppt/tags/tag22.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23.xml><?xml version="1.0" encoding="utf-8"?>
<p:tagLst xmlns:a="http://schemas.openxmlformats.org/drawingml/2006/main" xmlns:r="http://schemas.openxmlformats.org/officeDocument/2006/relationships" xmlns:p="http://schemas.openxmlformats.org/presentationml/2006/main">
  <p:tag name="NAME" val="MoonShape"/>
</p:tagLst>
</file>

<file path=ppt/tags/tag2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5.xml><?xml version="1.0" encoding="utf-8"?>
<p:tagLst xmlns:a="http://schemas.openxmlformats.org/drawingml/2006/main" xmlns:r="http://schemas.openxmlformats.org/officeDocument/2006/relationships" xmlns:p="http://schemas.openxmlformats.org/presentationml/2006/main">
  <p:tag name="NAME" val="MoonShape"/>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7.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RadWUNhX02NwXsam_pScA"/>
</p:tagLst>
</file>

<file path=ppt/tags/tag30.xml><?xml version="1.0" encoding="utf-8"?>
<p:tagLst xmlns:a="http://schemas.openxmlformats.org/drawingml/2006/main" xmlns:r="http://schemas.openxmlformats.org/officeDocument/2006/relationships" xmlns:p="http://schemas.openxmlformats.org/presentationml/2006/main">
  <p:tag name="NAME" val="Moon"/>
</p:tagLst>
</file>

<file path=ppt/tags/tag31.xml><?xml version="1.0" encoding="utf-8"?>
<p:tagLst xmlns:a="http://schemas.openxmlformats.org/drawingml/2006/main" xmlns:r="http://schemas.openxmlformats.org/officeDocument/2006/relationships" xmlns:p="http://schemas.openxmlformats.org/presentationml/2006/main">
  <p:tag name="NAME" val="Moon"/>
</p:tagLst>
</file>

<file path=ppt/tags/tag32.xml><?xml version="1.0" encoding="utf-8"?>
<p:tagLst xmlns:a="http://schemas.openxmlformats.org/drawingml/2006/main" xmlns:r="http://schemas.openxmlformats.org/officeDocument/2006/relationships" xmlns:p="http://schemas.openxmlformats.org/presentationml/2006/main">
  <p:tag name="NAME" val="Moon"/>
</p:tagLst>
</file>

<file path=ppt/tags/tag33.xml><?xml version="1.0" encoding="utf-8"?>
<p:tagLst xmlns:a="http://schemas.openxmlformats.org/drawingml/2006/main" xmlns:r="http://schemas.openxmlformats.org/officeDocument/2006/relationships" xmlns:p="http://schemas.openxmlformats.org/presentationml/2006/main">
  <p:tag name="NAME" val="Moon"/>
</p:tagLst>
</file>

<file path=ppt/tags/tag34.xml><?xml version="1.0" encoding="utf-8"?>
<p:tagLst xmlns:a="http://schemas.openxmlformats.org/drawingml/2006/main" xmlns:r="http://schemas.openxmlformats.org/officeDocument/2006/relationships" xmlns:p="http://schemas.openxmlformats.org/presentationml/2006/main">
  <p:tag name="NAME" val="Moon"/>
</p:tagLst>
</file>

<file path=ppt/tags/tag3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B4fJfu1YkypLJC8FTaLSQ"/>
</p:tagLst>
</file>

<file path=ppt/tags/tag4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PImU5weWCUiFQMtVj4Wrn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jHyCCiSyAczSlYQpBxQM2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BzhEC1R5DcC0c7wy9quVB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rFZtSmKpRm.HTBLi5Q6HF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PImU5weWCUiFQMtVj4Wr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VUVO20C06E2r7UGwyu.JN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jHyCCiSyAczSlYQpBxQM2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zhEC1R5DcC0c7wy9quVB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rFZtSmKpRm.HTBLi5Q6HF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PImU5weWCUiFQMtVj4Wrn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jHyCCiSyAczSlYQpBxQM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BzhEC1R5DcC0c7wy9quVB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rFZtSmKpRm.HTBLi5Q6HF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PImU5weWCUiFQMtVj4Wrn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jHyCCiSyAczSlYQpBxQM2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BzhEC1R5DcC0c7wy9quVB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oZe3zrh_0uiORQ1.TzBU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rFZtSmKpRm.HTBLi5Q6HF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PImU5weWCUiFQMtVj4Wrn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jHyCCiSyAczSlYQpBxQM2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BzhEC1R5DcC0c7wy9quVB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rFZtSmKpRm.HTBLi5Q6HF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PImU5weWCUiFQMtVj4Wrn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jHyCCiSyAczSlYQpBxQM2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BzhEC1R5DcC0c7wy9quVB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rFZtSmKpRm.HTBLi5Q6HF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PImU5weWCUiFQMtVj4Wr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MbBEnr6qEUelbmdzrBma2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jHyCCiSyAczSlYQpBxQM2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BzhEC1R5DcC0c7wy9quVB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rFZtSmKpRm.HTBLi5Q6HF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PImU5weWCUiFQMtVj4Wrn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MGxYz5RMeSRTUfdMesMBe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3QE_f7M8CU.FmjAVXkTD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xmqwOHxY_EWvl3SXohFnM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uRadWUNhX02NwXsam_pSc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dB4fJfu1YkypLJC8FTaLS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VUVO20C06E2r7UGwyu.JN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nOJDOaqQkOuKsQbi6ELQ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QoZe3zrh_0uiORQ1.TzBU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MbBEnr6qEUelbmdzrBma2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XnOJDOaqQkOuKsQbi6ELQ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1r3e6bHBtkyaT3_dQifIR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bLiCme39cUaEwiglhmkmO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RekljvuVkCFs1IHNIHHrg"/>
</p:tagLst>
</file>

<file path=ppt/tags/tag86.xml><?xml version="1.0" encoding="utf-8"?>
<p:tagLst xmlns:a="http://schemas.openxmlformats.org/drawingml/2006/main" xmlns:r="http://schemas.openxmlformats.org/officeDocument/2006/relationships" xmlns:p="http://schemas.openxmlformats.org/presentationml/2006/main">
  <p:tag name="NAME" val="Moon"/>
</p:tagLst>
</file>

<file path=ppt/tags/tag87.xml><?xml version="1.0" encoding="utf-8"?>
<p:tagLst xmlns:a="http://schemas.openxmlformats.org/drawingml/2006/main" xmlns:r="http://schemas.openxmlformats.org/officeDocument/2006/relationships" xmlns:p="http://schemas.openxmlformats.org/presentationml/2006/main">
  <p:tag name="NAME" val="Moon"/>
</p:tagLst>
</file>

<file path=ppt/tags/tag88.xml><?xml version="1.0" encoding="utf-8"?>
<p:tagLst xmlns:a="http://schemas.openxmlformats.org/drawingml/2006/main" xmlns:r="http://schemas.openxmlformats.org/officeDocument/2006/relationships" xmlns:p="http://schemas.openxmlformats.org/presentationml/2006/main">
  <p:tag name="NAME" val="Moon"/>
</p:tagLst>
</file>

<file path=ppt/tags/tag89.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1r3e6bHBtkyaT3_dQifIRw"/>
</p:tagLst>
</file>

<file path=ppt/tags/tag90.xml><?xml version="1.0" encoding="utf-8"?>
<p:tagLst xmlns:a="http://schemas.openxmlformats.org/drawingml/2006/main" xmlns:r="http://schemas.openxmlformats.org/officeDocument/2006/relationships" xmlns:p="http://schemas.openxmlformats.org/presentationml/2006/main">
  <p:tag name="NAME" val="Moon"/>
</p:tagLst>
</file>

<file path=ppt/tags/tag91.xml><?xml version="1.0" encoding="utf-8"?>
<p:tagLst xmlns:a="http://schemas.openxmlformats.org/drawingml/2006/main" xmlns:r="http://schemas.openxmlformats.org/officeDocument/2006/relationships" xmlns:p="http://schemas.openxmlformats.org/presentationml/2006/main">
  <p:tag name="NAME" val="MoonShape"/>
</p:tagLst>
</file>

<file path=ppt/tags/tag9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93.xml><?xml version="1.0" encoding="utf-8"?>
<p:tagLst xmlns:a="http://schemas.openxmlformats.org/drawingml/2006/main" xmlns:r="http://schemas.openxmlformats.org/officeDocument/2006/relationships" xmlns:p="http://schemas.openxmlformats.org/presentationml/2006/main">
  <p:tag name="NAME" val="MoonShape"/>
</p:tagLst>
</file>

<file path=ppt/tags/tag9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5.xml><?xml version="1.0" encoding="utf-8"?>
<p:tagLst xmlns:a="http://schemas.openxmlformats.org/drawingml/2006/main" xmlns:r="http://schemas.openxmlformats.org/officeDocument/2006/relationships" xmlns:p="http://schemas.openxmlformats.org/presentationml/2006/main">
  <p:tag name="NAME" val="MoonShape"/>
</p:tagLst>
</file>

<file path=ppt/tags/tag96.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97.xml><?xml version="1.0" encoding="utf-8"?>
<p:tagLst xmlns:a="http://schemas.openxmlformats.org/drawingml/2006/main" xmlns:r="http://schemas.openxmlformats.org/officeDocument/2006/relationships" xmlns:p="http://schemas.openxmlformats.org/presentationml/2006/main">
  <p:tag name="NAME" val="MoonShape"/>
</p:tagLst>
</file>

<file path=ppt/tags/tag9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9.xml><?xml version="1.0" encoding="utf-8"?>
<p:tagLst xmlns:a="http://schemas.openxmlformats.org/drawingml/2006/main" xmlns:r="http://schemas.openxmlformats.org/officeDocument/2006/relationships" xmlns:p="http://schemas.openxmlformats.org/presentationml/2006/main">
  <p:tag name="NAME" val="MoonShape"/>
</p:tagLst>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resTemplate1visualsembedded">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Eskom B3">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Eskom latest">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kom latest" id="{75E3921B-50D7-4D65-A478-8700A8197B3A}" vid="{E81C61B5-ADE6-4603-9319-B28D5585966B}"/>
    </a:ext>
  </a:ext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Eskom_CF_ESK124 and ESK125">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170803_MEA Governance">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20170803_MEA Governance">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20170803_MEA Governance">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20170803_MEA Governance">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20170803_MEA Governance">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20170803_MEA Governance">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20170803_MEA Governance">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2.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3.xml><?xml version="1.0" encoding="utf-8"?>
<ds:datastoreItem xmlns:ds="http://schemas.openxmlformats.org/officeDocument/2006/customXml" ds:itemID="{41113876-847D-462A-B1D9-9B2F65F2BA9D}">
  <ds:schemaRef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www.w3.org/XML/1998/namespace"/>
    <ds:schemaRef ds:uri="http://schemas.microsoft.com/office/infopath/2007/PartnerControls"/>
    <ds:schemaRef ds:uri="2c7ddca0-f18f-4514-89ec-cfc256175ba5"/>
    <ds:schemaRef ds:uri="http://purl.org/dc/elements/1.1/"/>
  </ds:schemaRefs>
</ds:datastoreItem>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16926</TotalTime>
  <Words>5279</Words>
  <Application>Microsoft Office PowerPoint</Application>
  <PresentationFormat>On-screen Show (4:3)</PresentationFormat>
  <Paragraphs>1415</Paragraphs>
  <Slides>63</Slides>
  <Notes>27</Notes>
  <HiddenSlides>0</HiddenSlides>
  <MMClips>0</MMClips>
  <ScaleCrop>false</ScaleCrop>
  <HeadingPairs>
    <vt:vector size="6" baseType="variant">
      <vt:variant>
        <vt:lpstr>Theme</vt:lpstr>
      </vt:variant>
      <vt:variant>
        <vt:i4>14</vt:i4>
      </vt:variant>
      <vt:variant>
        <vt:lpstr>Embedded OLE Servers</vt:lpstr>
      </vt:variant>
      <vt:variant>
        <vt:i4>1</vt:i4>
      </vt:variant>
      <vt:variant>
        <vt:lpstr>Slide Titles</vt:lpstr>
      </vt:variant>
      <vt:variant>
        <vt:i4>63</vt:i4>
      </vt:variant>
    </vt:vector>
  </HeadingPairs>
  <TitlesOfParts>
    <vt:vector size="78" baseType="lpstr">
      <vt:lpstr>Default Design</vt:lpstr>
      <vt:lpstr>8_Eskom_CF_ESK124 and ESK125</vt:lpstr>
      <vt:lpstr>20170803_MEA Governance</vt:lpstr>
      <vt:lpstr>1_20170803_MEA Governance</vt:lpstr>
      <vt:lpstr>2_20170803_MEA Governance</vt:lpstr>
      <vt:lpstr>3_20170803_MEA Governance</vt:lpstr>
      <vt:lpstr>4_20170803_MEA Governance</vt:lpstr>
      <vt:lpstr>5_20170803_MEA Governance</vt:lpstr>
      <vt:lpstr>6_20170803_MEA Governance</vt:lpstr>
      <vt:lpstr>PresTemplate1visualsembedded</vt:lpstr>
      <vt:lpstr>1_Default Design</vt:lpstr>
      <vt:lpstr>2_Default Design</vt:lpstr>
      <vt:lpstr>Eskom B3</vt:lpstr>
      <vt:lpstr>1_Eskom latest</vt:lpstr>
      <vt:lpstr>think-cell Slide</vt:lpstr>
      <vt:lpstr>  Annexure 2  Details of all Expansions and Deviations  SCOPA and PC on Public Enterprises</vt:lpstr>
      <vt:lpstr>Contents</vt:lpstr>
      <vt:lpstr>Overview</vt:lpstr>
      <vt:lpstr>Overview</vt:lpstr>
      <vt:lpstr>Contents</vt:lpstr>
      <vt:lpstr>Modification of PB Africa Contract</vt:lpstr>
      <vt:lpstr>Cont.  Modification of PB Africa Contract</vt:lpstr>
      <vt:lpstr>Modification of Alstom Contract</vt:lpstr>
      <vt:lpstr>Cont. Modification of Alstom Contract</vt:lpstr>
      <vt:lpstr>Cont.  Modification of Alstom Contract</vt:lpstr>
      <vt:lpstr>Modification of  Stefanutti Contract</vt:lpstr>
      <vt:lpstr>Modification of  Stefanutti Contract</vt:lpstr>
      <vt:lpstr>Modification of ABB Contract</vt:lpstr>
      <vt:lpstr>Modification of Tenova Contract</vt:lpstr>
      <vt:lpstr>Modification of  Black &amp; Veatch Contract</vt:lpstr>
      <vt:lpstr>Contents</vt:lpstr>
      <vt:lpstr>Slide 17</vt:lpstr>
      <vt:lpstr>Slide 18</vt:lpstr>
      <vt:lpstr>Slide 19</vt:lpstr>
      <vt:lpstr>Slide 20</vt:lpstr>
      <vt:lpstr>Contents</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Contents</vt:lpstr>
      <vt:lpstr>Slide 35</vt:lpstr>
      <vt:lpstr>Conclusion</vt:lpstr>
      <vt:lpstr>Slide 37</vt:lpstr>
      <vt:lpstr>Tenova Invoice </vt:lpstr>
      <vt:lpstr>Mugazi Invoice </vt:lpstr>
      <vt:lpstr>Comments on Bravo Project</vt:lpstr>
      <vt:lpstr>Comments on Bravo Project</vt:lpstr>
      <vt:lpstr>PB Africa modification 1</vt:lpstr>
      <vt:lpstr>Alstom modification 1</vt:lpstr>
      <vt:lpstr>Stefanutti Cost re - allocation</vt:lpstr>
      <vt:lpstr>Rejected ABB Modification 2</vt:lpstr>
      <vt:lpstr>Tenova modification1</vt:lpstr>
      <vt:lpstr>  </vt:lpstr>
      <vt:lpstr>Delegation consent form – Black and Veatch</vt:lpstr>
      <vt:lpstr>Bravo implementation proposal</vt:lpstr>
      <vt:lpstr>Construction Management</vt:lpstr>
      <vt:lpstr>Construction Management</vt:lpstr>
      <vt:lpstr>Construction Management</vt:lpstr>
      <vt:lpstr>Slide 53</vt:lpstr>
      <vt:lpstr>Extract of BTC Minutes – 5 September 2007</vt:lpstr>
      <vt:lpstr>Extract from legal opinion -  ABB contract</vt:lpstr>
      <vt:lpstr>Extract from legal opinion -  ABB contract</vt:lpstr>
      <vt:lpstr>Slide 57</vt:lpstr>
      <vt:lpstr>Slide 58</vt:lpstr>
      <vt:lpstr>Slide 59</vt:lpstr>
      <vt:lpstr>Slide 60</vt:lpstr>
      <vt:lpstr>Slide 61</vt:lpstr>
      <vt:lpstr>Slide 62</vt:lpstr>
      <vt:lpstr>Slide 63</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TCH bonisa</dc:creator>
  <cp:lastModifiedBy>PUMZA</cp:lastModifiedBy>
  <cp:revision>1252</cp:revision>
  <cp:lastPrinted>2020-03-03T13:00:52Z</cp:lastPrinted>
  <dcterms:created xsi:type="dcterms:W3CDTF">2009-06-02T18:15:51Z</dcterms:created>
  <dcterms:modified xsi:type="dcterms:W3CDTF">2020-03-09T11:30:28Z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