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8.xml" ContentType="application/vnd.ms-office.chartstyl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style7.xml" ContentType="application/vnd.ms-office.chartstyl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828" r:id="rId3"/>
  </p:sldMasterIdLst>
  <p:notesMasterIdLst>
    <p:notesMasterId r:id="rId40"/>
  </p:notesMasterIdLst>
  <p:handoutMasterIdLst>
    <p:handoutMasterId r:id="rId41"/>
  </p:handoutMasterIdLst>
  <p:sldIdLst>
    <p:sldId id="300" r:id="rId4"/>
    <p:sldId id="510" r:id="rId5"/>
    <p:sldId id="559" r:id="rId6"/>
    <p:sldId id="521" r:id="rId7"/>
    <p:sldId id="550" r:id="rId8"/>
    <p:sldId id="524" r:id="rId9"/>
    <p:sldId id="551" r:id="rId10"/>
    <p:sldId id="523" r:id="rId11"/>
    <p:sldId id="526" r:id="rId12"/>
    <p:sldId id="511" r:id="rId13"/>
    <p:sldId id="528" r:id="rId14"/>
    <p:sldId id="552" r:id="rId15"/>
    <p:sldId id="553" r:id="rId16"/>
    <p:sldId id="530" r:id="rId17"/>
    <p:sldId id="532" r:id="rId18"/>
    <p:sldId id="512" r:id="rId19"/>
    <p:sldId id="513" r:id="rId20"/>
    <p:sldId id="554" r:id="rId21"/>
    <p:sldId id="534" r:id="rId22"/>
    <p:sldId id="555" r:id="rId23"/>
    <p:sldId id="537" r:id="rId24"/>
    <p:sldId id="541" r:id="rId25"/>
    <p:sldId id="515" r:id="rId26"/>
    <p:sldId id="539" r:id="rId27"/>
    <p:sldId id="562" r:id="rId28"/>
    <p:sldId id="542" r:id="rId29"/>
    <p:sldId id="557" r:id="rId30"/>
    <p:sldId id="517" r:id="rId31"/>
    <p:sldId id="518" r:id="rId32"/>
    <p:sldId id="519" r:id="rId33"/>
    <p:sldId id="543" r:id="rId34"/>
    <p:sldId id="444" r:id="rId35"/>
    <p:sldId id="445" r:id="rId36"/>
    <p:sldId id="548" r:id="rId37"/>
    <p:sldId id="549" r:id="rId38"/>
    <p:sldId id="446" r:id="rId3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makotoko" initials="L" lastIdx="2" clrIdx="0"/>
  <p:cmAuthor id="1" name="Lungile Ntuli" initials="LN" lastIdx="1" clrIdx="1">
    <p:extLst>
      <p:ext uri="{19B8F6BF-5375-455C-9EA6-DF929625EA0E}">
        <p15:presenceInfo xmlns:p15="http://schemas.microsoft.com/office/powerpoint/2012/main" xmlns="" userId="S::WA074@isimangaliso.com::908eaa5d-935e-4d94-8f64-b3a028f307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3B"/>
    <a:srgbClr val="00FF00"/>
    <a:srgbClr val="1DFF3B"/>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434" autoAdjust="0"/>
  </p:normalViewPr>
  <p:slideViewPr>
    <p:cSldViewPr>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wa074\Desktop\pie%20chats%20percentage%20calculations.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spPr>
            <a:solidFill>
              <a:schemeClr val="accent1"/>
            </a:solidFill>
          </c:spPr>
          <c:dPt>
            <c:idx val="0"/>
            <c:spPr>
              <a:solidFill>
                <a:srgbClr val="00FF3B"/>
              </a:solidFill>
              <a:ln w="19050">
                <a:solidFill>
                  <a:schemeClr val="lt1"/>
                </a:solidFill>
              </a:ln>
              <a:effectLst/>
            </c:spPr>
            <c:extLst xmlns:c16r2="http://schemas.microsoft.com/office/drawing/2015/06/chart">
              <c:ext xmlns:c16="http://schemas.microsoft.com/office/drawing/2014/chart" uri="{C3380CC4-5D6E-409C-BE32-E72D297353CC}">
                <c16:uniqueId val="{00000001-2243-4E65-A532-2B2D7B874F52}"/>
              </c:ext>
            </c:extLst>
          </c:dPt>
          <c:dPt>
            <c:idx val="1"/>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3-2243-4E65-A532-2B2D7B874F52}"/>
              </c:ext>
            </c:extLst>
          </c:dPt>
          <c:dPt>
            <c:idx val="2"/>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5-2243-4E65-A532-2B2D7B874F52}"/>
              </c:ext>
            </c:extLst>
          </c:dPt>
          <c:dPt>
            <c:idx val="3"/>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7-2243-4E65-A532-2B2D7B874F5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Sheet1!$B$4:$B$7</c:f>
              <c:strCache>
                <c:ptCount val="4"/>
                <c:pt idx="0">
                  <c:v>On target</c:v>
                </c:pt>
                <c:pt idx="1">
                  <c:v>Work in Progress</c:v>
                </c:pt>
                <c:pt idx="2">
                  <c:v>Off Target</c:v>
                </c:pt>
                <c:pt idx="3">
                  <c:v>No milesone</c:v>
                </c:pt>
              </c:strCache>
            </c:strRef>
          </c:cat>
          <c:val>
            <c:numRef>
              <c:f>Sheet1!$C$4:$C$7</c:f>
              <c:numCache>
                <c:formatCode>0%</c:formatCode>
                <c:ptCount val="4"/>
                <c:pt idx="0">
                  <c:v>0.60000000000000009</c:v>
                </c:pt>
                <c:pt idx="1">
                  <c:v>8.0000000000000016E-2</c:v>
                </c:pt>
                <c:pt idx="2">
                  <c:v>0.2</c:v>
                </c:pt>
                <c:pt idx="3">
                  <c:v>0.12000000000000001</c:v>
                </c:pt>
              </c:numCache>
            </c:numRef>
          </c:val>
          <c:extLst xmlns:c16r2="http://schemas.microsoft.com/office/drawing/2015/06/chart">
            <c:ext xmlns:c16="http://schemas.microsoft.com/office/drawing/2014/chart" uri="{C3380CC4-5D6E-409C-BE32-E72D297353CC}">
              <c16:uniqueId val="{00000008-2243-4E65-A532-2B2D7B874F52}"/>
            </c:ext>
          </c:extLst>
        </c:ser>
        <c:dLbls>
          <c:showVal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spPr>
            <a:solidFill>
              <a:srgbClr val="00FF3B"/>
            </a:solidFill>
          </c:spPr>
          <c:dPt>
            <c:idx val="0"/>
            <c:spPr>
              <a:solidFill>
                <a:srgbClr val="00FF3B"/>
              </a:solidFill>
              <a:ln w="19050">
                <a:solidFill>
                  <a:schemeClr val="lt1"/>
                </a:solidFill>
              </a:ln>
              <a:effectLst/>
            </c:spPr>
            <c:extLst xmlns:c16r2="http://schemas.microsoft.com/office/drawing/2015/06/chart">
              <c:ext xmlns:c16="http://schemas.microsoft.com/office/drawing/2014/chart" uri="{C3380CC4-5D6E-409C-BE32-E72D297353CC}">
                <c16:uniqueId val="{00000001-7384-4C6B-A0E1-982E0889A8BD}"/>
              </c:ext>
            </c:extLst>
          </c:dPt>
          <c:dPt>
            <c:idx val="1"/>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3-7384-4C6B-A0E1-982E0889A8BD}"/>
              </c:ext>
            </c:extLst>
          </c:dPt>
          <c:dPt>
            <c:idx val="2"/>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5-7384-4C6B-A0E1-982E0889A8BD}"/>
              </c:ext>
            </c:extLst>
          </c:dPt>
          <c:dPt>
            <c:idx val="3"/>
            <c:spPr>
              <a:solidFill>
                <a:srgbClr val="00FF3B"/>
              </a:solidFill>
              <a:ln w="19050">
                <a:solidFill>
                  <a:schemeClr val="lt1"/>
                </a:solidFill>
              </a:ln>
              <a:effectLst/>
            </c:spPr>
            <c:extLst xmlns:c16r2="http://schemas.microsoft.com/office/drawing/2015/06/chart">
              <c:ext xmlns:c16="http://schemas.microsoft.com/office/drawing/2014/chart" uri="{C3380CC4-5D6E-409C-BE32-E72D297353CC}">
                <c16:uniqueId val="{00000007-7384-4C6B-A0E1-982E0889A8B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Sheet1!$C$22:$C$25</c:f>
              <c:numCache>
                <c:formatCode>0%</c:formatCode>
                <c:ptCount val="4"/>
                <c:pt idx="0">
                  <c:v>0.75000000000000011</c:v>
                </c:pt>
                <c:pt idx="1">
                  <c:v>8.0000000000000016E-2</c:v>
                </c:pt>
                <c:pt idx="2">
                  <c:v>0.17</c:v>
                </c:pt>
              </c:numCache>
            </c:numRef>
          </c:val>
          <c:extLst xmlns:c16r2="http://schemas.microsoft.com/office/drawing/2015/06/chart">
            <c:ext xmlns:c16="http://schemas.microsoft.com/office/drawing/2014/chart" uri="{C3380CC4-5D6E-409C-BE32-E72D297353CC}">
              <c16:uniqueId val="{00000008-7384-4C6B-A0E1-982E0889A8BD}"/>
            </c:ext>
          </c:extLst>
        </c:ser>
        <c:dLbls>
          <c:showVal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spPr>
            <a:solidFill>
              <a:srgbClr val="00FF00"/>
            </a:solidFill>
          </c:spPr>
          <c:dPt>
            <c:idx val="0"/>
            <c:spPr>
              <a:solidFill>
                <a:srgbClr val="00FF00"/>
              </a:solidFill>
              <a:ln w="19050">
                <a:solidFill>
                  <a:schemeClr val="lt1"/>
                </a:solidFill>
              </a:ln>
              <a:effectLst/>
            </c:spPr>
            <c:extLst xmlns:c16r2="http://schemas.microsoft.com/office/drawing/2015/06/chart">
              <c:ext xmlns:c16="http://schemas.microsoft.com/office/drawing/2014/chart" uri="{C3380CC4-5D6E-409C-BE32-E72D297353CC}">
                <c16:uniqueId val="{00000001-0FFF-46B5-BB9D-E10995BB689E}"/>
              </c:ext>
            </c:extLst>
          </c:dPt>
          <c:dPt>
            <c:idx val="1"/>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0FFF-46B5-BB9D-E10995BB689E}"/>
              </c:ext>
            </c:extLst>
          </c:dPt>
          <c:dPt>
            <c:idx val="2"/>
            <c:spPr>
              <a:solidFill>
                <a:srgbClr val="00FF00"/>
              </a:solidFill>
              <a:ln w="19050">
                <a:solidFill>
                  <a:schemeClr val="lt1"/>
                </a:solidFill>
              </a:ln>
              <a:effectLst/>
            </c:spPr>
            <c:extLst xmlns:c16r2="http://schemas.microsoft.com/office/drawing/2015/06/chart">
              <c:ext xmlns:c16="http://schemas.microsoft.com/office/drawing/2014/chart" uri="{C3380CC4-5D6E-409C-BE32-E72D297353CC}">
                <c16:uniqueId val="{00000005-0FFF-46B5-BB9D-E10995BB689E}"/>
              </c:ext>
            </c:extLst>
          </c:dPt>
          <c:dPt>
            <c:idx val="3"/>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7-0FFF-46B5-BB9D-E10995BB689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Sheet1!$B$36:$B$39</c:f>
              <c:strCache>
                <c:ptCount val="4"/>
                <c:pt idx="0">
                  <c:v>On target</c:v>
                </c:pt>
                <c:pt idx="1">
                  <c:v>Work in Progress</c:v>
                </c:pt>
                <c:pt idx="2">
                  <c:v>Off Target</c:v>
                </c:pt>
                <c:pt idx="3">
                  <c:v>No milestone</c:v>
                </c:pt>
              </c:strCache>
            </c:strRef>
          </c:cat>
          <c:val>
            <c:numRef>
              <c:f>Sheet1!$C$36:$C$39</c:f>
              <c:numCache>
                <c:formatCode>0%</c:formatCode>
                <c:ptCount val="4"/>
                <c:pt idx="0">
                  <c:v>0.76000000000000012</c:v>
                </c:pt>
                <c:pt idx="1">
                  <c:v>0.12000000000000001</c:v>
                </c:pt>
                <c:pt idx="3">
                  <c:v>0.12000000000000001</c:v>
                </c:pt>
              </c:numCache>
            </c:numRef>
          </c:val>
          <c:extLst xmlns:c16r2="http://schemas.microsoft.com/office/drawing/2015/06/chart">
            <c:ext xmlns:c16="http://schemas.microsoft.com/office/drawing/2014/chart" uri="{C3380CC4-5D6E-409C-BE32-E72D297353CC}">
              <c16:uniqueId val="{00000008-0FFF-46B5-BB9D-E10995BB689E}"/>
            </c:ext>
          </c:extLst>
        </c:ser>
        <c:dLbls>
          <c:showVal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dLbls>
          <c:showVal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spPr>
            <a:solidFill>
              <a:srgbClr val="00B050"/>
            </a:solidFill>
          </c:spPr>
          <c:dPt>
            <c:idx val="0"/>
            <c:spPr>
              <a:solidFill>
                <a:srgbClr val="00FF3B"/>
              </a:solidFill>
              <a:ln w="19050">
                <a:solidFill>
                  <a:schemeClr val="lt1"/>
                </a:solidFill>
              </a:ln>
              <a:effectLst/>
            </c:spPr>
            <c:extLst xmlns:c16r2="http://schemas.microsoft.com/office/drawing/2015/06/chart">
              <c:ext xmlns:c16="http://schemas.microsoft.com/office/drawing/2014/chart" uri="{C3380CC4-5D6E-409C-BE32-E72D297353CC}">
                <c16:uniqueId val="{00000001-3EEB-4C68-9D07-8391D2E59839}"/>
              </c:ext>
            </c:extLst>
          </c:dPt>
          <c:dPt>
            <c:idx val="1"/>
            <c:spPr>
              <a:solidFill>
                <a:srgbClr val="FF0000"/>
              </a:solidFill>
              <a:ln w="19050">
                <a:noFill/>
              </a:ln>
              <a:effectLst/>
            </c:spPr>
            <c:extLst xmlns:c16r2="http://schemas.microsoft.com/office/drawing/2015/06/chart">
              <c:ext xmlns:c16="http://schemas.microsoft.com/office/drawing/2014/chart" uri="{C3380CC4-5D6E-409C-BE32-E72D297353CC}">
                <c16:uniqueId val="{00000003-3EEB-4C68-9D07-8391D2E59839}"/>
              </c:ext>
            </c:extLst>
          </c:dPt>
          <c:dPt>
            <c:idx val="2"/>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5-3EEB-4C68-9D07-8391D2E5983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Sheet1!$B$53:$B$55</c:f>
              <c:strCache>
                <c:ptCount val="3"/>
                <c:pt idx="0">
                  <c:v>On target</c:v>
                </c:pt>
                <c:pt idx="1">
                  <c:v>Off Target</c:v>
                </c:pt>
                <c:pt idx="2">
                  <c:v>No milestone</c:v>
                </c:pt>
              </c:strCache>
            </c:strRef>
          </c:cat>
          <c:val>
            <c:numRef>
              <c:f>Sheet1!$C$53:$C$55</c:f>
              <c:numCache>
                <c:formatCode>0%</c:formatCode>
                <c:ptCount val="3"/>
                <c:pt idx="0">
                  <c:v>0.53</c:v>
                </c:pt>
                <c:pt idx="1">
                  <c:v>0.13</c:v>
                </c:pt>
                <c:pt idx="2">
                  <c:v>0.33000000000000007</c:v>
                </c:pt>
              </c:numCache>
            </c:numRef>
          </c:val>
          <c:extLst xmlns:c16r2="http://schemas.microsoft.com/office/drawing/2015/06/chart">
            <c:ext xmlns:c16="http://schemas.microsoft.com/office/drawing/2014/chart" uri="{C3380CC4-5D6E-409C-BE32-E72D297353CC}">
              <c16:uniqueId val="{00000006-3EEB-4C68-9D07-8391D2E59839}"/>
            </c:ext>
          </c:extLst>
        </c:ser>
        <c:dLbls>
          <c:showVal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dLbls>
          <c:showVal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spPr>
            <a:solidFill>
              <a:srgbClr val="00FF00"/>
            </a:solidFill>
          </c:spPr>
          <c:dPt>
            <c:idx val="0"/>
            <c:spPr>
              <a:solidFill>
                <a:srgbClr val="00FF00"/>
              </a:solidFill>
              <a:ln w="19050">
                <a:solidFill>
                  <a:schemeClr val="lt1"/>
                </a:solidFill>
              </a:ln>
              <a:effectLst/>
            </c:spPr>
            <c:extLst xmlns:c16r2="http://schemas.microsoft.com/office/drawing/2015/06/chart">
              <c:ext xmlns:c16="http://schemas.microsoft.com/office/drawing/2014/chart" uri="{C3380CC4-5D6E-409C-BE32-E72D297353CC}">
                <c16:uniqueId val="{00000001-BB14-4B5A-BC7B-02FAC96D53B1}"/>
              </c:ext>
            </c:extLst>
          </c:dPt>
          <c:dPt>
            <c:idx val="1"/>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3-BB14-4B5A-BC7B-02FAC96D53B1}"/>
              </c:ext>
            </c:extLst>
          </c:dPt>
          <c:dPt>
            <c:idx val="2"/>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5-BB14-4B5A-BC7B-02FAC96D53B1}"/>
              </c:ext>
            </c:extLst>
          </c:dPt>
          <c:dPt>
            <c:idx val="3"/>
            <c:spPr>
              <a:solidFill>
                <a:srgbClr val="00FF00"/>
              </a:solidFill>
              <a:ln w="19050">
                <a:solidFill>
                  <a:schemeClr val="lt1"/>
                </a:solidFill>
              </a:ln>
              <a:effectLst/>
            </c:spPr>
            <c:extLst xmlns:c16r2="http://schemas.microsoft.com/office/drawing/2015/06/chart">
              <c:ext xmlns:c16="http://schemas.microsoft.com/office/drawing/2014/chart" uri="{C3380CC4-5D6E-409C-BE32-E72D297353CC}">
                <c16:uniqueId val="{00000007-BB14-4B5A-BC7B-02FAC96D53B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Sheet1!$B$82:$B$85</c:f>
              <c:strCache>
                <c:ptCount val="3"/>
                <c:pt idx="0">
                  <c:v>On target</c:v>
                </c:pt>
                <c:pt idx="1">
                  <c:v>Work in Progress</c:v>
                </c:pt>
                <c:pt idx="2">
                  <c:v>Off Target</c:v>
                </c:pt>
              </c:strCache>
            </c:strRef>
          </c:cat>
          <c:val>
            <c:numRef>
              <c:f>Sheet1!$C$82:$C$85</c:f>
              <c:numCache>
                <c:formatCode>0%</c:formatCode>
                <c:ptCount val="4"/>
                <c:pt idx="0">
                  <c:v>0.67000000000000015</c:v>
                </c:pt>
                <c:pt idx="1">
                  <c:v>6.0000000000000012E-2</c:v>
                </c:pt>
                <c:pt idx="2">
                  <c:v>0.22000000000000003</c:v>
                </c:pt>
              </c:numCache>
            </c:numRef>
          </c:val>
          <c:extLst xmlns:c16r2="http://schemas.microsoft.com/office/drawing/2015/06/chart">
            <c:ext xmlns:c16="http://schemas.microsoft.com/office/drawing/2014/chart" uri="{C3380CC4-5D6E-409C-BE32-E72D297353CC}">
              <c16:uniqueId val="{00000008-BB14-4B5A-BC7B-02FAC96D53B1}"/>
            </c:ext>
          </c:extLst>
        </c:ser>
        <c:dLbls>
          <c:showVal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title>
      <c:tx>
        <c:rich>
          <a:bodyPr/>
          <a:lstStyle/>
          <a:p>
            <a:pPr>
              <a:defRPr sz="1100">
                <a:latin typeface="Arial"/>
                <a:cs typeface="Arial"/>
              </a:defRPr>
            </a:pPr>
            <a:r>
              <a:rPr lang="en-US" sz="1100">
                <a:latin typeface="Arial"/>
                <a:cs typeface="Arial"/>
              </a:rPr>
              <a:t>Operations: </a:t>
            </a:r>
            <a:r>
              <a:rPr lang="en-US" sz="1100" b="1">
                <a:latin typeface="Arial"/>
                <a:cs typeface="Arial"/>
              </a:rPr>
              <a:t>Income v Expenditure</a:t>
            </a:r>
            <a:endParaRPr lang="en-US" sz="1100" b="0">
              <a:latin typeface="Arial"/>
              <a:cs typeface="Arial"/>
            </a:endParaRPr>
          </a:p>
        </c:rich>
      </c:tx>
      <c:layout>
        <c:manualLayout>
          <c:xMode val="edge"/>
          <c:yMode val="edge"/>
          <c:x val="9.8501006548938619E-2"/>
          <c:y val="1.4422929624069401E-2"/>
        </c:manualLayout>
      </c:layout>
    </c:title>
    <c:plotArea>
      <c:layout>
        <c:manualLayout>
          <c:layoutTarget val="inner"/>
          <c:xMode val="edge"/>
          <c:yMode val="edge"/>
          <c:x val="0.12986792328333296"/>
          <c:y val="0.12272727272727303"/>
          <c:w val="0.55298244842299693"/>
          <c:h val="0.81818181818181812"/>
        </c:manualLayout>
      </c:layout>
      <c:barChart>
        <c:barDir val="col"/>
        <c:grouping val="clustered"/>
        <c:ser>
          <c:idx val="0"/>
          <c:order val="0"/>
          <c:tx>
            <c:strRef>
              <c:f>Dashboard!$O$31</c:f>
              <c:strCache>
                <c:ptCount val="1"/>
                <c:pt idx="0">
                  <c:v>to Dec-18 Actual</c:v>
                </c:pt>
              </c:strCache>
            </c:strRef>
          </c:tx>
          <c:spPr>
            <a:solidFill>
              <a:srgbClr val="FF6600"/>
            </a:solidFill>
            <a:effectLst>
              <a:outerShdw blurRad="50800" dist="38100" dir="2700000" algn="tl" rotWithShape="0">
                <a:srgbClr val="000000">
                  <a:alpha val="43000"/>
                </a:srgbClr>
              </a:outerShdw>
            </a:effectLst>
          </c:spPr>
          <c:cat>
            <c:strRef>
              <c:f>Dashboard!$P$30:$R$30</c:f>
              <c:strCache>
                <c:ptCount val="3"/>
                <c:pt idx="0">
                  <c:v>Income</c:v>
                </c:pt>
                <c:pt idx="1">
                  <c:v>Expenditure</c:v>
                </c:pt>
                <c:pt idx="2">
                  <c:v>Profit/(loss)</c:v>
                </c:pt>
              </c:strCache>
            </c:strRef>
          </c:cat>
          <c:val>
            <c:numRef>
              <c:f>Dashboard!$P$31:$R$31</c:f>
              <c:numCache>
                <c:formatCode>"R"_(#,##0.0,,_)"m";"R"\(#,##0.0,,\)"m"</c:formatCode>
                <c:ptCount val="3"/>
                <c:pt idx="0">
                  <c:v>94836674.199999988</c:v>
                </c:pt>
                <c:pt idx="1">
                  <c:v>88482990.88000001</c:v>
                </c:pt>
                <c:pt idx="2">
                  <c:v>6353683.3199999779</c:v>
                </c:pt>
              </c:numCache>
            </c:numRef>
          </c:val>
          <c:extLst xmlns:c16r2="http://schemas.microsoft.com/office/drawing/2015/06/chart">
            <c:ext xmlns:c16="http://schemas.microsoft.com/office/drawing/2014/chart" uri="{C3380CC4-5D6E-409C-BE32-E72D297353CC}">
              <c16:uniqueId val="{00000000-2D61-4738-AAB6-0336DEA42390}"/>
            </c:ext>
          </c:extLst>
        </c:ser>
        <c:ser>
          <c:idx val="1"/>
          <c:order val="1"/>
          <c:tx>
            <c:strRef>
              <c:f>Dashboard!$O$32</c:f>
              <c:strCache>
                <c:ptCount val="1"/>
                <c:pt idx="0">
                  <c:v>to Dec-19 Actual</c:v>
                </c:pt>
              </c:strCache>
            </c:strRef>
          </c:tx>
          <c:spPr>
            <a:solidFill>
              <a:schemeClr val="accent3"/>
            </a:solidFill>
            <a:effectLst>
              <a:outerShdw blurRad="50800" dist="38100" dir="2700000" algn="tl" rotWithShape="0">
                <a:srgbClr val="000000">
                  <a:alpha val="43000"/>
                </a:srgbClr>
              </a:outerShdw>
            </a:effectLst>
          </c:spPr>
          <c:cat>
            <c:strRef>
              <c:f>Dashboard!$P$30:$R$30</c:f>
              <c:strCache>
                <c:ptCount val="3"/>
                <c:pt idx="0">
                  <c:v>Income</c:v>
                </c:pt>
                <c:pt idx="1">
                  <c:v>Expenditure</c:v>
                </c:pt>
                <c:pt idx="2">
                  <c:v>Profit/(loss)</c:v>
                </c:pt>
              </c:strCache>
            </c:strRef>
          </c:cat>
          <c:val>
            <c:numRef>
              <c:f>Dashboard!$P$32:$R$32</c:f>
              <c:numCache>
                <c:formatCode>"R"_(#,##0.0,,_)"m";"R"\(#,##0.0,,\)"m"</c:formatCode>
                <c:ptCount val="3"/>
                <c:pt idx="0">
                  <c:v>69478818.810000002</c:v>
                </c:pt>
                <c:pt idx="1">
                  <c:v>94811943.349999994</c:v>
                </c:pt>
                <c:pt idx="2">
                  <c:v>-25333124.539999995</c:v>
                </c:pt>
              </c:numCache>
            </c:numRef>
          </c:val>
          <c:extLst xmlns:c16r2="http://schemas.microsoft.com/office/drawing/2015/06/chart">
            <c:ext xmlns:c16="http://schemas.microsoft.com/office/drawing/2014/chart" uri="{C3380CC4-5D6E-409C-BE32-E72D297353CC}">
              <c16:uniqueId val="{00000001-2D61-4738-AAB6-0336DEA42390}"/>
            </c:ext>
          </c:extLst>
        </c:ser>
        <c:ser>
          <c:idx val="2"/>
          <c:order val="2"/>
          <c:tx>
            <c:strRef>
              <c:f>Dashboard!$O$33</c:f>
              <c:strCache>
                <c:ptCount val="1"/>
                <c:pt idx="0">
                  <c:v>to Dec-19 Budget</c:v>
                </c:pt>
              </c:strCache>
            </c:strRef>
          </c:tx>
          <c:spPr>
            <a:solidFill>
              <a:schemeClr val="accent4"/>
            </a:solidFill>
            <a:ln>
              <a:noFill/>
            </a:ln>
            <a:effectLst>
              <a:outerShdw blurRad="50800" dist="38100" dir="2700000" algn="tl" rotWithShape="0">
                <a:srgbClr val="000000">
                  <a:alpha val="43000"/>
                </a:srgbClr>
              </a:outerShdw>
            </a:effectLst>
          </c:spPr>
          <c:cat>
            <c:strRef>
              <c:f>Dashboard!$P$30:$R$30</c:f>
              <c:strCache>
                <c:ptCount val="3"/>
                <c:pt idx="0">
                  <c:v>Income</c:v>
                </c:pt>
                <c:pt idx="1">
                  <c:v>Expenditure</c:v>
                </c:pt>
                <c:pt idx="2">
                  <c:v>Profit/(loss)</c:v>
                </c:pt>
              </c:strCache>
            </c:strRef>
          </c:cat>
          <c:val>
            <c:numRef>
              <c:f>Dashboard!$P$33:$R$33</c:f>
              <c:numCache>
                <c:formatCode>"R"_(#,##0.0,,_)"m";"R"\(#,##0.0,,\)"m"</c:formatCode>
                <c:ptCount val="3"/>
                <c:pt idx="0">
                  <c:v>97109002.216500014</c:v>
                </c:pt>
                <c:pt idx="1">
                  <c:v>97109002.508059502</c:v>
                </c:pt>
                <c:pt idx="2">
                  <c:v>-0.2915595024824143</c:v>
                </c:pt>
              </c:numCache>
            </c:numRef>
          </c:val>
          <c:extLst xmlns:c16r2="http://schemas.microsoft.com/office/drawing/2015/06/chart">
            <c:ext xmlns:c16="http://schemas.microsoft.com/office/drawing/2014/chart" uri="{C3380CC4-5D6E-409C-BE32-E72D297353CC}">
              <c16:uniqueId val="{00000002-2D61-4738-AAB6-0336DEA42390}"/>
            </c:ext>
          </c:extLst>
        </c:ser>
        <c:dLbls/>
        <c:gapWidth val="106"/>
        <c:overlap val="-2"/>
        <c:axId val="122004608"/>
        <c:axId val="122006144"/>
      </c:barChart>
      <c:catAx>
        <c:axId val="122004608"/>
        <c:scaling>
          <c:orientation val="minMax"/>
        </c:scaling>
        <c:axPos val="b"/>
        <c:numFmt formatCode="General" sourceLinked="0"/>
        <c:tickLblPos val="nextTo"/>
        <c:txPr>
          <a:bodyPr/>
          <a:lstStyle/>
          <a:p>
            <a:pPr>
              <a:defRPr sz="800" b="1">
                <a:latin typeface="Arial Narrow"/>
                <a:cs typeface="Arial Narrow"/>
              </a:defRPr>
            </a:pPr>
            <a:endParaRPr lang="en-US"/>
          </a:p>
        </c:txPr>
        <c:crossAx val="122006144"/>
        <c:crosses val="autoZero"/>
        <c:auto val="1"/>
        <c:lblAlgn val="ctr"/>
        <c:lblOffset val="100"/>
      </c:catAx>
      <c:valAx>
        <c:axId val="122006144"/>
        <c:scaling>
          <c:orientation val="minMax"/>
        </c:scaling>
        <c:axPos val="l"/>
        <c:majorGridlines/>
        <c:numFmt formatCode="&quot;R&quot;_(#,##0.0,,_)&quot;m&quot;;&quot;R&quot;\(#,##0.0,,\)&quot;m&quot;" sourceLinked="1"/>
        <c:tickLblPos val="nextTo"/>
        <c:txPr>
          <a:bodyPr/>
          <a:lstStyle/>
          <a:p>
            <a:pPr>
              <a:defRPr sz="700" b="1">
                <a:latin typeface="Arial Narrow"/>
                <a:cs typeface="Arial Narrow"/>
              </a:defRPr>
            </a:pPr>
            <a:endParaRPr lang="en-US"/>
          </a:p>
        </c:txPr>
        <c:crossAx val="122004608"/>
        <c:crosses val="autoZero"/>
        <c:crossBetween val="between"/>
      </c:valAx>
    </c:plotArea>
    <c:legend>
      <c:legendPos val="r"/>
      <c:layout>
        <c:manualLayout>
          <c:xMode val="edge"/>
          <c:yMode val="edge"/>
          <c:x val="0.68935664291963494"/>
          <c:y val="0.17837484857662003"/>
          <c:w val="0.28249050786127505"/>
          <c:h val="0.205494577039738"/>
        </c:manualLayout>
      </c:layout>
      <c:txPr>
        <a:bodyPr/>
        <a:lstStyle/>
        <a:p>
          <a:pPr>
            <a:defRPr sz="800" b="1">
              <a:latin typeface="Arial Narrow"/>
              <a:cs typeface="Arial Narrow"/>
            </a:defRPr>
          </a:pPr>
          <a:endParaRPr lang="en-US"/>
        </a:p>
      </c:txPr>
    </c:legend>
    <c:plotVisOnly val="1"/>
    <c:dispBlanksAs val="gap"/>
  </c:chart>
  <c:spPr>
    <a:solidFill>
      <a:schemeClr val="accent6">
        <a:lumMod val="20000"/>
        <a:lumOff val="80000"/>
      </a:schemeClr>
    </a:solidFill>
    <a:effectLst>
      <a:outerShdw blurRad="50800" dist="38100" dir="2700000" algn="tl" rotWithShape="0">
        <a:srgbClr val="000000">
          <a:alpha val="43000"/>
        </a:srgbClr>
      </a:outerShdw>
    </a:effectLst>
  </c:sp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9862" y="0"/>
            <a:ext cx="2946275" cy="496671"/>
          </a:xfrm>
          <a:prstGeom prst="rect">
            <a:avLst/>
          </a:prstGeom>
        </p:spPr>
        <p:txBody>
          <a:bodyPr vert="horz" lIns="91440" tIns="45720" rIns="91440" bIns="45720" rtlCol="0"/>
          <a:lstStyle>
            <a:lvl1pPr algn="r">
              <a:defRPr sz="1200"/>
            </a:lvl1pPr>
          </a:lstStyle>
          <a:p>
            <a:pPr>
              <a:defRPr/>
            </a:pPr>
            <a:fld id="{624EB7AA-A419-4E84-A7F8-FD1E9EC7CC82}" type="datetimeFigureOut">
              <a:rPr lang="en-US"/>
              <a:pPr>
                <a:defRPr/>
              </a:pPr>
              <a:t>3/5/2020</a:t>
            </a:fld>
            <a:endParaRPr lang="en-US"/>
          </a:p>
        </p:txBody>
      </p:sp>
      <p:sp>
        <p:nvSpPr>
          <p:cNvPr id="4" name="Footer Placeholder 3"/>
          <p:cNvSpPr>
            <a:spLocks noGrp="1"/>
          </p:cNvSpPr>
          <p:nvPr>
            <p:ph type="ftr" sz="quarter" idx="2"/>
          </p:nvPr>
        </p:nvSpPr>
        <p:spPr>
          <a:xfrm>
            <a:off x="0" y="9428272"/>
            <a:ext cx="2946275" cy="496671"/>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862" y="9428272"/>
            <a:ext cx="2946275" cy="496671"/>
          </a:xfrm>
          <a:prstGeom prst="rect">
            <a:avLst/>
          </a:prstGeom>
        </p:spPr>
        <p:txBody>
          <a:bodyPr vert="horz" lIns="91440" tIns="45720" rIns="91440" bIns="45720" rtlCol="0" anchor="b"/>
          <a:lstStyle>
            <a:lvl1pPr algn="r">
              <a:defRPr sz="1200"/>
            </a:lvl1pPr>
          </a:lstStyle>
          <a:p>
            <a:pPr>
              <a:defRPr/>
            </a:pPr>
            <a:fld id="{302DA6DC-2485-4F4D-97B4-2544424E3C27}" type="slidenum">
              <a:rPr lang="en-US"/>
              <a:pPr>
                <a:defRPr/>
              </a:pPr>
              <a:t>‹#›</a:t>
            </a:fld>
            <a:endParaRPr lang="en-US"/>
          </a:p>
        </p:txBody>
      </p:sp>
    </p:spTree>
    <p:extLst>
      <p:ext uri="{BB962C8B-B14F-4D97-AF65-F5344CB8AC3E}">
        <p14:creationId xmlns:p14="http://schemas.microsoft.com/office/powerpoint/2010/main" xmlns="" val="401781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275"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1987" name="Rectangle 3"/>
          <p:cNvSpPr>
            <a:spLocks noGrp="1" noChangeArrowheads="1"/>
          </p:cNvSpPr>
          <p:nvPr>
            <p:ph type="dt" idx="1"/>
          </p:nvPr>
        </p:nvSpPr>
        <p:spPr bwMode="auto">
          <a:xfrm>
            <a:off x="3849862" y="0"/>
            <a:ext cx="2946275"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0383" y="4715831"/>
            <a:ext cx="5436909" cy="4466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9428272"/>
            <a:ext cx="2946275"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991" name="Rectangle 7"/>
          <p:cNvSpPr>
            <a:spLocks noGrp="1" noChangeArrowheads="1"/>
          </p:cNvSpPr>
          <p:nvPr>
            <p:ph type="sldNum" sz="quarter" idx="5"/>
          </p:nvPr>
        </p:nvSpPr>
        <p:spPr bwMode="auto">
          <a:xfrm>
            <a:off x="3849862" y="9428272"/>
            <a:ext cx="2946275"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7ED96E-BAF7-4FA5-8BC3-5849001FE000}" type="slidenum">
              <a:rPr lang="en-US"/>
              <a:pPr>
                <a:defRPr/>
              </a:pPr>
              <a:t>‹#›</a:t>
            </a:fld>
            <a:endParaRPr lang="en-US"/>
          </a:p>
        </p:txBody>
      </p:sp>
    </p:spTree>
    <p:extLst>
      <p:ext uri="{BB962C8B-B14F-4D97-AF65-F5344CB8AC3E}">
        <p14:creationId xmlns:p14="http://schemas.microsoft.com/office/powerpoint/2010/main" xmlns="" val="3453383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xmlns="" val="2861614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xmlns="" val="258862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xmlns="" val="191120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xmlns="" val="3732160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16</a:t>
            </a:fld>
            <a:endParaRPr lang="en-US"/>
          </a:p>
        </p:txBody>
      </p:sp>
    </p:spTree>
    <p:extLst>
      <p:ext uri="{BB962C8B-B14F-4D97-AF65-F5344CB8AC3E}">
        <p14:creationId xmlns:p14="http://schemas.microsoft.com/office/powerpoint/2010/main" xmlns="" val="1197770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xmlns="" val="1196275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xmlns="" val="2581137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xmlns="" val="3076146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xmlns="" val="1918697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xmlns="" val="3846720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23</a:t>
            </a:fld>
            <a:endParaRPr lang="en-US"/>
          </a:p>
        </p:txBody>
      </p:sp>
    </p:spTree>
    <p:extLst>
      <p:ext uri="{BB962C8B-B14F-4D97-AF65-F5344CB8AC3E}">
        <p14:creationId xmlns:p14="http://schemas.microsoft.com/office/powerpoint/2010/main" xmlns="" val="154462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xmlns="" val="1525383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xmlns="" val="3953415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xmlns="" val="3953415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xmlns="" val="3809240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xmlns="" val="3922149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0EF231C-0390-4744-9F06-E611C36E1814}" type="slidenum">
              <a:rPr lang="en-GB" smtClean="0"/>
              <a:pPr/>
              <a:t>32</a:t>
            </a:fld>
            <a:endParaRPr lang="en-GB"/>
          </a:p>
        </p:txBody>
      </p:sp>
    </p:spTree>
    <p:extLst>
      <p:ext uri="{BB962C8B-B14F-4D97-AF65-F5344CB8AC3E}">
        <p14:creationId xmlns:p14="http://schemas.microsoft.com/office/powerpoint/2010/main" xmlns="" val="315334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33</a:t>
            </a:fld>
            <a:endParaRPr lang="en-GB"/>
          </a:p>
        </p:txBody>
      </p:sp>
    </p:spTree>
    <p:extLst>
      <p:ext uri="{BB962C8B-B14F-4D97-AF65-F5344CB8AC3E}">
        <p14:creationId xmlns:p14="http://schemas.microsoft.com/office/powerpoint/2010/main" xmlns="" val="653681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0EF231C-0390-4744-9F06-E611C36E1814}" type="slidenum">
              <a:rPr lang="en-GB" smtClean="0"/>
              <a:pPr/>
              <a:t>34</a:t>
            </a:fld>
            <a:endParaRPr lang="en-GB"/>
          </a:p>
        </p:txBody>
      </p:sp>
    </p:spTree>
    <p:extLst>
      <p:ext uri="{BB962C8B-B14F-4D97-AF65-F5344CB8AC3E}">
        <p14:creationId xmlns:p14="http://schemas.microsoft.com/office/powerpoint/2010/main" xmlns="" val="1075014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35</a:t>
            </a:fld>
            <a:endParaRPr lang="en-GB"/>
          </a:p>
        </p:txBody>
      </p:sp>
    </p:spTree>
    <p:extLst>
      <p:ext uri="{BB962C8B-B14F-4D97-AF65-F5344CB8AC3E}">
        <p14:creationId xmlns:p14="http://schemas.microsoft.com/office/powerpoint/2010/main" xmlns="" val="3596209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36</a:t>
            </a:fld>
            <a:endParaRPr lang="en-GB"/>
          </a:p>
        </p:txBody>
      </p:sp>
    </p:spTree>
    <p:extLst>
      <p:ext uri="{BB962C8B-B14F-4D97-AF65-F5344CB8AC3E}">
        <p14:creationId xmlns:p14="http://schemas.microsoft.com/office/powerpoint/2010/main" xmlns="" val="295638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xmlns="" val="1550627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xmlns="" val="87202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xmlns="" val="193067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xmlns="" val="148682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xmlns="" val="400018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xmlns="" val="2927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xmlns="" val="2500531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860BC87A-A480-4033-9D13-B986E21BAA1A}" type="datetime1">
              <a:rPr lang="en-US" smtClean="0"/>
              <a:pPr>
                <a:defRPr/>
              </a:pPr>
              <a:t>3/5/2020</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3944CAF-0918-4275-8AA6-2081B14899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16905CF-B511-4C3F-AA46-55A5A50C7716}" type="datetime1">
              <a:rPr lang="en-US" smtClean="0"/>
              <a:pPr>
                <a:defRPr/>
              </a:pPr>
              <a:t>3/5/2020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6306FD-0FF8-459C-B90D-421B5E8B8B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90E06A1-E457-4B9A-9983-61ED35DCC1E1}" type="datetime1">
              <a:rPr lang="en-US" smtClean="0"/>
              <a:pPr>
                <a:defRPr/>
              </a:pPr>
              <a:t>3/5/2020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5D3F3-69E2-4293-9993-2315E7F3A7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9DC1A206-F521-4F17-9E26-8BAD5C4E9EDB}" type="datetime1">
              <a:rPr lang="en-US" smtClean="0">
                <a:solidFill>
                  <a:srgbClr val="000000"/>
                </a:solidFill>
              </a:rPr>
              <a:pPr>
                <a:defRPr/>
              </a:pPr>
              <a:t>3/5/2020</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3944CAF-0918-4275-8AA6-2081B14899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73339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F506795-F6B3-4658-9669-986F2BD0D4C4}" type="datetime1">
              <a:rPr lang="en-US" smtClean="0">
                <a:solidFill>
                  <a:srgbClr val="000000"/>
                </a:solidFill>
              </a:rPr>
              <a:pPr>
                <a:defRPr/>
              </a:pPr>
              <a:t>3/5/2020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55FE2-6C87-46FE-AA00-C31E28E23F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24580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71E917E-FD60-4839-BD75-C5249954D85D}" type="datetime1">
              <a:rPr lang="en-US" smtClean="0">
                <a:solidFill>
                  <a:srgbClr val="000000"/>
                </a:solidFill>
              </a:rPr>
              <a:pPr>
                <a:defRPr/>
              </a:pPr>
              <a:t>3/5/2020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E3239A-EE52-480A-BDB6-E22A86654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8412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E17EABC-87C7-4C62-817C-C6AA4F683530}" type="datetime1">
              <a:rPr lang="en-US" smtClean="0">
                <a:solidFill>
                  <a:srgbClr val="000000"/>
                </a:solidFill>
              </a:rPr>
              <a:pPr>
                <a:defRPr/>
              </a:pPr>
              <a:t>3/5/2020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99D423-A8C4-4032-85F1-A6687BA4AD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0388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DBCB0BD-4FE6-4EE5-8CEC-37855CB2E8A0}" type="datetime1">
              <a:rPr lang="en-US" smtClean="0">
                <a:solidFill>
                  <a:srgbClr val="000000"/>
                </a:solidFill>
              </a:rPr>
              <a:pPr>
                <a:defRPr/>
              </a:pPr>
              <a:t>3/5/2020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8D32FC-DE45-4E67-A2F9-11041537A2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52148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35A81D2-E8CC-45ED-AE86-BC51D677B8DE}" type="datetime1">
              <a:rPr lang="en-US" smtClean="0">
                <a:solidFill>
                  <a:srgbClr val="000000"/>
                </a:solidFill>
              </a:rPr>
              <a:pPr>
                <a:defRPr/>
              </a:pPr>
              <a:t>3/5/2020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D6086E-E69E-461A-8A79-C91012BFD1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12893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62DC59-AA8F-43C8-AF06-863B3AC5835C}" type="datetime1">
              <a:rPr lang="en-US" smtClean="0">
                <a:solidFill>
                  <a:srgbClr val="000000"/>
                </a:solidFill>
              </a:rPr>
              <a:pPr>
                <a:defRPr/>
              </a:pPr>
              <a:t>3/5/2020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589724-D41C-427E-BA5F-C7D38432D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024615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554364C-8C2A-489D-B6A1-1DB0072E5ABD}" type="datetime1">
              <a:rPr lang="en-US" smtClean="0">
                <a:solidFill>
                  <a:srgbClr val="000000"/>
                </a:solidFill>
              </a:rPr>
              <a:pPr>
                <a:defRPr/>
              </a:pPr>
              <a:t>3/5/2020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C15761-2649-43CF-B94D-CD691A8CA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3630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B5CDB9B-6CAD-4615-90A0-5D1E610EBC25}" type="datetime1">
              <a:rPr lang="en-US" smtClean="0"/>
              <a:pPr>
                <a:defRPr/>
              </a:pPr>
              <a:t>3/5/2020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55FE2-6C87-46FE-AA00-C31E28E23FA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321321-C082-4568-AF7C-CB9DF33DAB5D}" type="datetime1">
              <a:rPr lang="en-US" smtClean="0">
                <a:solidFill>
                  <a:srgbClr val="000000"/>
                </a:solidFill>
              </a:rPr>
              <a:pPr>
                <a:defRPr/>
              </a:pPr>
              <a:t>3/5/2020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305C94-4122-4803-8F18-1A4F463B17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1149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809E3EA-FC55-4C51-9C54-AF7B9F0764AD}" type="datetime1">
              <a:rPr lang="en-US" smtClean="0">
                <a:solidFill>
                  <a:srgbClr val="000000"/>
                </a:solidFill>
              </a:rPr>
              <a:pPr>
                <a:defRPr/>
              </a:pPr>
              <a:t>3/5/2020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6306FD-0FF8-459C-B90D-421B5E8B8B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8629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65AEB0F-A583-4B85-8062-712CBBF7BB35}" type="datetime1">
              <a:rPr lang="en-US" smtClean="0">
                <a:solidFill>
                  <a:srgbClr val="000000"/>
                </a:solidFill>
              </a:rPr>
              <a:pPr>
                <a:defRPr/>
              </a:pPr>
              <a:t>3/5/2020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5D3F3-69E2-4293-9993-2315E7F3A7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880896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D8993D-2231-446F-941D-34FCBE12B2F6}" type="datetime1">
              <a:rPr lang="en-US" smtClean="0">
                <a:solidFill>
                  <a:prstClr val="black">
                    <a:tint val="75000"/>
                  </a:prstClr>
                </a:solidFill>
              </a:rPr>
              <a:pPr>
                <a:defRPr/>
              </a:pPr>
              <a:t>3/5/2020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3883287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5B4664-7EDC-411C-938A-5388D3FC3E16}" type="datetime1">
              <a:rPr lang="en-US" smtClean="0">
                <a:solidFill>
                  <a:prstClr val="black">
                    <a:tint val="75000"/>
                  </a:prstClr>
                </a:solidFill>
              </a:rPr>
              <a:pPr>
                <a:defRPr/>
              </a:pPr>
              <a:t>3/5/2020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1185021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CFD3F0-35E1-40A4-91E1-F2131A9AF663}" type="datetime1">
              <a:rPr lang="en-US" smtClean="0">
                <a:solidFill>
                  <a:prstClr val="black">
                    <a:tint val="75000"/>
                  </a:prstClr>
                </a:solidFill>
              </a:rPr>
              <a:pPr>
                <a:defRPr/>
              </a:pPr>
              <a:t>3/5/2020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3873286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AF9ACB5-9053-4D40-9ED8-7435FA437C62}" type="datetime1">
              <a:rPr lang="en-US" smtClean="0">
                <a:solidFill>
                  <a:prstClr val="black">
                    <a:tint val="75000"/>
                  </a:prstClr>
                </a:solidFill>
              </a:rPr>
              <a:pPr>
                <a:defRPr/>
              </a:pPr>
              <a:t>3/5/2020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2838636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E64E7C4-20CD-4839-A8ED-8C0529572AFE}" type="datetime1">
              <a:rPr lang="en-US" smtClean="0">
                <a:solidFill>
                  <a:prstClr val="black">
                    <a:tint val="75000"/>
                  </a:prstClr>
                </a:solidFill>
              </a:rPr>
              <a:pPr>
                <a:defRPr/>
              </a:pPr>
              <a:t>3/5/2020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29999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83B5168-EF62-471C-853F-FAF7C656B964}" type="datetime1">
              <a:rPr lang="en-US" smtClean="0">
                <a:solidFill>
                  <a:prstClr val="black">
                    <a:tint val="75000"/>
                  </a:prstClr>
                </a:solidFill>
              </a:rPr>
              <a:pPr>
                <a:defRPr/>
              </a:pPr>
              <a:t>3/5/2020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3700878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FA3010-E23A-4C36-AC60-A340BDA9EB49}" type="datetime1">
              <a:rPr lang="en-US" smtClean="0">
                <a:solidFill>
                  <a:prstClr val="black">
                    <a:tint val="75000"/>
                  </a:prstClr>
                </a:solidFill>
              </a:rPr>
              <a:pPr>
                <a:defRPr/>
              </a:pPr>
              <a:t>3/5/2020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266603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6F235DE-3801-44EA-8FA0-79731E30A9BF}" type="datetime1">
              <a:rPr lang="en-US" smtClean="0"/>
              <a:pPr>
                <a:defRPr/>
              </a:pPr>
              <a:t>3/5/2020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E3239A-EE52-480A-BDB6-E22A86654CF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8125C3-5556-418E-9EB6-33C7CEB60B4F}" type="datetime1">
              <a:rPr lang="en-US" smtClean="0">
                <a:solidFill>
                  <a:prstClr val="black">
                    <a:tint val="75000"/>
                  </a:prstClr>
                </a:solidFill>
              </a:rPr>
              <a:pPr>
                <a:defRPr/>
              </a:pPr>
              <a:t>3/5/2020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2514660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BBAAEC-67F8-4EFE-9CC0-D51C277296EF}" type="datetime1">
              <a:rPr lang="en-US" smtClean="0">
                <a:solidFill>
                  <a:prstClr val="black">
                    <a:tint val="75000"/>
                  </a:prstClr>
                </a:solidFill>
              </a:rPr>
              <a:pPr>
                <a:defRPr/>
              </a:pPr>
              <a:t>3/5/2020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2523981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1F8A97-1614-4853-8C5B-ECF0DDBBE066}" type="datetime1">
              <a:rPr lang="en-US" smtClean="0">
                <a:solidFill>
                  <a:prstClr val="black">
                    <a:tint val="75000"/>
                  </a:prstClr>
                </a:solidFill>
              </a:rPr>
              <a:pPr>
                <a:defRPr/>
              </a:pPr>
              <a:t>3/5/2020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3701093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F2D5E2-D76E-4687-930C-341CD128332F}" type="datetime1">
              <a:rPr lang="en-US" smtClean="0">
                <a:solidFill>
                  <a:prstClr val="black">
                    <a:tint val="75000"/>
                  </a:prstClr>
                </a:solidFill>
              </a:rPr>
              <a:pPr>
                <a:defRPr/>
              </a:pPr>
              <a:t>3/5/2020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46698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14C5A74-CA7E-4485-B58F-909352C6A6B1}" type="datetime1">
              <a:rPr lang="en-US" smtClean="0"/>
              <a:pPr>
                <a:defRPr/>
              </a:pPr>
              <a:t>3/5/2020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9D423-A8C4-4032-85F1-A6687BA4AD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2622EF5-493E-4776-876D-7F3E359F147F}" type="datetime1">
              <a:rPr lang="en-US" smtClean="0"/>
              <a:pPr>
                <a:defRPr/>
              </a:pPr>
              <a:t>3/5/2020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8D32FC-DE45-4E67-A2F9-11041537A2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4C51D08-20C3-4BEB-A997-31FAD82492B6}" type="datetime1">
              <a:rPr lang="en-US" smtClean="0"/>
              <a:pPr>
                <a:defRPr/>
              </a:pPr>
              <a:t>3/5/2020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D6086E-E69E-461A-8A79-C91012BFD1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F2785D2-2105-4257-B30A-8E15F42D85A3}" type="datetime1">
              <a:rPr lang="en-US" smtClean="0"/>
              <a:pPr>
                <a:defRPr/>
              </a:pPr>
              <a:t>3/5/2020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589724-D41C-427E-BA5F-C7D38432DD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86266DE-CB93-4118-B969-39B9BC385897}" type="datetime1">
              <a:rPr lang="en-US" smtClean="0"/>
              <a:pPr>
                <a:defRPr/>
              </a:pPr>
              <a:t>3/5/2020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C15761-2649-43CF-B94D-CD691A8CA10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7A1CD4-AE90-408C-8CA3-76E3D2C51DB4}" type="datetime1">
              <a:rPr lang="en-US" smtClean="0"/>
              <a:pPr>
                <a:defRPr/>
              </a:pPr>
              <a:t>3/5/2020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305C94-4122-4803-8F18-1A4F463B17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648951AE-11E5-4277-8994-A6D6074D0B8D}" type="datetime1">
              <a:rPr lang="en-US" smtClean="0"/>
              <a:pPr>
                <a:defRPr/>
              </a:pPr>
              <a:t>3/5/2020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B3F90-1DEC-4991-ACA6-110DC9D0673E}" type="slidenum">
              <a:rPr lang="en-US"/>
              <a:pPr>
                <a:defRPr/>
              </a:pPr>
              <a:t>‹#›</a:t>
            </a:fld>
            <a:endParaRPr lang="en-US"/>
          </a:p>
        </p:txBody>
      </p:sp>
      <p:pic>
        <p:nvPicPr>
          <p:cNvPr id="1031" name="Picture 7"/>
          <p:cNvPicPr>
            <a:picLocks noChangeAspect="1" noChangeArrowheads="1"/>
          </p:cNvPicPr>
          <p:nvPr/>
        </p:nvPicPr>
        <p:blipFill>
          <a:blip r:embed="rId13" cstate="print"/>
          <a:srcRect/>
          <a:stretch>
            <a:fillRect/>
          </a:stretch>
        </p:blipFill>
        <p:spPr bwMode="auto">
          <a:xfrm>
            <a:off x="152400" y="6096000"/>
            <a:ext cx="18240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D673F61-3037-47DA-A436-408771C64D7F}" type="datetime1">
              <a:rPr lang="en-US" smtClean="0">
                <a:solidFill>
                  <a:srgbClr val="000000"/>
                </a:solidFill>
              </a:rPr>
              <a:pPr>
                <a:defRPr/>
              </a:pPr>
              <a:t>3/5/2020</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B3F90-1DEC-4991-ACA6-110DC9D0673E}" type="slidenum">
              <a:rPr lang="en-US">
                <a:solidFill>
                  <a:srgbClr val="000000"/>
                </a:solidFill>
              </a:rPr>
              <a:pPr>
                <a:defRPr/>
              </a:pPr>
              <a:t>‹#›</a:t>
            </a:fld>
            <a:endParaRPr lang="en-US">
              <a:solidFill>
                <a:srgbClr val="000000"/>
              </a:solidFill>
            </a:endParaRPr>
          </a:p>
        </p:txBody>
      </p:sp>
      <p:pic>
        <p:nvPicPr>
          <p:cNvPr id="1031" name="Picture 7"/>
          <p:cNvPicPr>
            <a:picLocks noChangeAspect="1" noChangeArrowheads="1"/>
          </p:cNvPicPr>
          <p:nvPr/>
        </p:nvPicPr>
        <p:blipFill>
          <a:blip r:embed="rId13" cstate="print"/>
          <a:srcRect/>
          <a:stretch>
            <a:fillRect/>
          </a:stretch>
        </p:blipFill>
        <p:spPr bwMode="auto">
          <a:xfrm>
            <a:off x="152400" y="6096000"/>
            <a:ext cx="1824038" cy="609600"/>
          </a:xfrm>
          <a:prstGeom prst="rect">
            <a:avLst/>
          </a:prstGeom>
          <a:noFill/>
          <a:ln w="9525">
            <a:noFill/>
            <a:miter lim="800000"/>
            <a:headEnd/>
            <a:tailEnd/>
          </a:ln>
        </p:spPr>
      </p:pic>
    </p:spTree>
    <p:extLst>
      <p:ext uri="{BB962C8B-B14F-4D97-AF65-F5344CB8AC3E}">
        <p14:creationId xmlns:p14="http://schemas.microsoft.com/office/powerpoint/2010/main" xmlns="" val="40879668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816D936B-164C-4AD4-8ADC-584EF4E14582}" type="datetime1">
              <a:rPr lang="en-US" smtClean="0">
                <a:solidFill>
                  <a:prstClr val="black">
                    <a:tint val="75000"/>
                  </a:prstClr>
                </a:solidFill>
              </a:rPr>
              <a:pPr defTabSz="457200">
                <a:defRPr/>
              </a:pPr>
              <a:t>3/5/2020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a:latin typeface="Calibri" pitchFamily="34" charset="0"/>
              <a:cs typeface="Arial" panose="020B0604020202020204" pitchFamily="34" charset="0"/>
            </a:endParaRPr>
          </a:p>
        </p:txBody>
      </p:sp>
    </p:spTree>
    <p:extLst>
      <p:ext uri="{BB962C8B-B14F-4D97-AF65-F5344CB8AC3E}">
        <p14:creationId xmlns:p14="http://schemas.microsoft.com/office/powerpoint/2010/main" xmlns="" val="148395742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1"/>
          <p:cNvSpPr txBox="1">
            <a:spLocks noChangeArrowheads="1"/>
          </p:cNvSpPr>
          <p:nvPr/>
        </p:nvSpPr>
        <p:spPr bwMode="auto">
          <a:xfrm>
            <a:off x="597715" y="2801986"/>
            <a:ext cx="8077199"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hangingPunct="1">
              <a:spcBef>
                <a:spcPct val="0"/>
              </a:spcBef>
              <a:spcAft>
                <a:spcPct val="0"/>
              </a:spcAft>
              <a:buFontTx/>
              <a:buNone/>
            </a:pPr>
            <a:r>
              <a:rPr lang="en-US" altLang="en-US" sz="5400" b="1" dirty="0">
                <a:solidFill>
                  <a:srgbClr val="000000"/>
                </a:solidFill>
              </a:rPr>
              <a:t>QUARTER 3 PERFORMANCE REPORT</a:t>
            </a:r>
            <a:endParaRPr lang="en-US" altLang="en-US" sz="5400" b="1" kern="1200" dirty="0">
              <a:solidFill>
                <a:srgbClr val="000000"/>
              </a:solidFill>
              <a:ea typeface="+mn-ea"/>
              <a:cs typeface="+mn-cs"/>
            </a:endParaRPr>
          </a:p>
        </p:txBody>
      </p:sp>
      <p:sp>
        <p:nvSpPr>
          <p:cNvPr id="112643"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8E4C0E-3293-4F21-877E-0E788D443019}" type="slidenum">
              <a:rPr lang="en-US" altLang="en-US" sz="1400" smtClean="0">
                <a:solidFill>
                  <a:srgbClr val="000000"/>
                </a:solidFill>
              </a:rPr>
              <a:pPr>
                <a:spcBef>
                  <a:spcPct val="0"/>
                </a:spcBef>
                <a:buFontTx/>
                <a:buNone/>
              </a:pPr>
              <a:t>1</a:t>
            </a:fld>
            <a:endParaRPr lang="en-US" altLang="en-US" sz="1400">
              <a:solidFill>
                <a:srgbClr val="000000"/>
              </a:solidFill>
            </a:endParaRPr>
          </a:p>
        </p:txBody>
      </p:sp>
      <p:pic>
        <p:nvPicPr>
          <p:cNvPr id="1026" name="Picture 2">
            <a:extLst>
              <a:ext uri="{FF2B5EF4-FFF2-40B4-BE49-F238E27FC236}">
                <a16:creationId xmlns:a16="http://schemas.microsoft.com/office/drawing/2014/main" xmlns="" id="{54B8A837-06FA-4713-8EAC-8BECF899D40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685800"/>
            <a:ext cx="210027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7891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2019/20 Q3 PROGRAMME 1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66606074"/>
              </p:ext>
            </p:extLst>
          </p:nvPr>
        </p:nvGraphicFramePr>
        <p:xfrm>
          <a:off x="304802" y="990600"/>
          <a:ext cx="8686798" cy="1049338"/>
        </p:xfrm>
        <a:graphic>
          <a:graphicData uri="http://schemas.openxmlformats.org/drawingml/2006/table">
            <a:tbl>
              <a:tblPr/>
              <a:tblGrid>
                <a:gridCol w="2571406">
                  <a:extLst>
                    <a:ext uri="{9D8B030D-6E8A-4147-A177-3AD203B41FA5}">
                      <a16:colId xmlns:a16="http://schemas.microsoft.com/office/drawing/2014/main" xmlns="" val="20000"/>
                    </a:ext>
                  </a:extLst>
                </a:gridCol>
                <a:gridCol w="2208154">
                  <a:extLst>
                    <a:ext uri="{9D8B030D-6E8A-4147-A177-3AD203B41FA5}">
                      <a16:colId xmlns:a16="http://schemas.microsoft.com/office/drawing/2014/main" xmlns="" val="20001"/>
                    </a:ext>
                  </a:extLst>
                </a:gridCol>
                <a:gridCol w="2067681">
                  <a:extLst>
                    <a:ext uri="{9D8B030D-6E8A-4147-A177-3AD203B41FA5}">
                      <a16:colId xmlns:a16="http://schemas.microsoft.com/office/drawing/2014/main" xmlns="" val="20002"/>
                    </a:ext>
                  </a:extLst>
                </a:gridCol>
                <a:gridCol w="1839557">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60% (15/25)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8% (2/25)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 20% (5/25)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12%(3/25)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5" name="Chart 4"/>
          <p:cNvGraphicFramePr/>
          <p:nvPr/>
        </p:nvGraphicFramePr>
        <p:xfrm>
          <a:off x="609600" y="2133600"/>
          <a:ext cx="78486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xmlns="" id="{362D6729-7855-4700-BF57-F55F86ADEDE5}"/>
              </a:ext>
            </a:extLst>
          </p:cNvPr>
          <p:cNvGraphicFramePr>
            <a:graphicFrameLocks/>
          </p:cNvGraphicFramePr>
          <p:nvPr>
            <p:extLst>
              <p:ext uri="{D42A27DB-BD31-4B8C-83A1-F6EECF244321}">
                <p14:modId xmlns:p14="http://schemas.microsoft.com/office/powerpoint/2010/main" xmlns="" val="1787398460"/>
              </p:ext>
            </p:extLst>
          </p:nvPr>
        </p:nvGraphicFramePr>
        <p:xfrm>
          <a:off x="1828800" y="2286000"/>
          <a:ext cx="54864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10</a:t>
            </a:fld>
            <a:endParaRPr lang="en-US" altLang="en-US"/>
          </a:p>
        </p:txBody>
      </p:sp>
    </p:spTree>
    <p:extLst>
      <p:ext uri="{BB962C8B-B14F-4D97-AF65-F5344CB8AC3E}">
        <p14:creationId xmlns:p14="http://schemas.microsoft.com/office/powerpoint/2010/main" xmlns="" val="98501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2 : BIODIVERSITY CONSERVATION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69429717"/>
              </p:ext>
            </p:extLst>
          </p:nvPr>
        </p:nvGraphicFramePr>
        <p:xfrm>
          <a:off x="152401" y="762000"/>
          <a:ext cx="8839200" cy="4361688"/>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19537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EFFECTIVE CONSERVATION OF WORLD HERITAGE SITE VALUES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90747">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26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Conservation operational plan (COP) reviewed and approved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Annual COP reviewed and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Draft</a:t>
                      </a:r>
                      <a:r>
                        <a:rPr lang="en-ZA" sz="1200" kern="1200" baseline="0" dirty="0">
                          <a:solidFill>
                            <a:schemeClr val="tx1"/>
                          </a:solidFill>
                          <a:effectLst/>
                          <a:latin typeface="Arial" panose="020B0604020202020204" pitchFamily="34" charset="0"/>
                          <a:ea typeface="+mn-ea"/>
                          <a:cs typeface="Arial" panose="020B0604020202020204" pitchFamily="34" charset="0"/>
                        </a:rPr>
                        <a:t> </a:t>
                      </a:r>
                      <a:r>
                        <a:rPr lang="en-ZA" sz="1200" kern="1200" dirty="0">
                          <a:solidFill>
                            <a:schemeClr val="tx1"/>
                          </a:solidFill>
                          <a:effectLst/>
                          <a:latin typeface="Arial" panose="020B0604020202020204" pitchFamily="34" charset="0"/>
                          <a:ea typeface="+mn-ea"/>
                          <a:cs typeface="Arial" panose="020B0604020202020204" pitchFamily="34" charset="0"/>
                        </a:rPr>
                        <a:t>COP reviewed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Conservation operational plan (COP) reviewed  and report produced and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2"/>
                  </a:ext>
                </a:extLst>
              </a:tr>
              <a:tr h="536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conservation operational plan interventions implemented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marL="0" marR="0" indent="0" algn="l" defTabSz="914400" rtl="0" latinLnBrk="0">
                        <a:lnSpc>
                          <a:spcPct val="100000"/>
                        </a:lnSpc>
                        <a:spcBef>
                          <a:spcPts val="0"/>
                        </a:spcBef>
                        <a:spcAft>
                          <a:spcPts val="0"/>
                        </a:spcAft>
                        <a:buClrTx/>
                        <a:buSzTx/>
                        <a:buFontTx/>
                        <a:buNone/>
                        <a:tabLst/>
                        <a:defRPr sz="1800"/>
                      </a:pPr>
                      <a:endPar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One meeting was held</a:t>
                      </a:r>
                      <a:r>
                        <a:rPr lang="en-ZA" sz="1200" kern="1200" baseline="0" dirty="0">
                          <a:solidFill>
                            <a:schemeClr val="tx1"/>
                          </a:solidFill>
                          <a:effectLst/>
                          <a:latin typeface="Arial" panose="020B0604020202020204" pitchFamily="34" charset="0"/>
                          <a:ea typeface="+mn-ea"/>
                          <a:cs typeface="Arial" panose="020B0604020202020204" pitchFamily="34" charset="0"/>
                        </a:rPr>
                        <a:t> as per the quarterly target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3"/>
                  </a:ext>
                </a:extLst>
              </a:tr>
              <a:tr h="418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environmental audits conducted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2 (10)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not</a:t>
                      </a:r>
                      <a:r>
                        <a:rPr lang="en-ZA" sz="1200" b="1" kern="1200" baseline="0" dirty="0">
                          <a:solidFill>
                            <a:schemeClr val="tx1"/>
                          </a:solidFill>
                          <a:effectLst/>
                          <a:latin typeface="Arial" panose="020B0604020202020204" pitchFamily="34" charset="0"/>
                          <a:ea typeface="+mn-ea"/>
                          <a:cs typeface="Arial" panose="020B0604020202020204" pitchFamily="34" charset="0"/>
                        </a:rPr>
                        <a:t> met</a:t>
                      </a:r>
                    </a:p>
                    <a:p>
                      <a:pPr>
                        <a:lnSpc>
                          <a:spcPct val="100000"/>
                        </a:lnSpc>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Environmental audits rescheduled for the 4</a:t>
                      </a:r>
                      <a:r>
                        <a:rPr lang="en-GB" sz="1200" b="0" i="0" u="none" strike="noStrike" cap="none" spc="0" baseline="30000" dirty="0">
                          <a:solidFill>
                            <a:srgbClr val="000000"/>
                          </a:solidFill>
                          <a:effectLst/>
                          <a:uFillTx/>
                          <a:latin typeface="Arial" panose="020B0604020202020204" pitchFamily="34" charset="0"/>
                          <a:ea typeface="Arial"/>
                          <a:cs typeface="Arial" panose="020B0604020202020204" pitchFamily="34" charset="0"/>
                          <a:sym typeface="Arial"/>
                        </a:rPr>
                        <a:t>th</a:t>
                      </a: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4"/>
                  </a:ext>
                </a:extLst>
              </a:tr>
              <a:tr h="418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environmental monitors deployed in the Park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120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not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 environmental monitors resigned and 2 will be recruited in the 4</a:t>
                      </a:r>
                      <a:r>
                        <a:rPr lang="en-ZA" sz="1200" kern="1200" baseline="30000" dirty="0">
                          <a:solidFill>
                            <a:schemeClr val="tx1"/>
                          </a:solidFill>
                          <a:effectLst/>
                          <a:latin typeface="Arial" panose="020B0604020202020204" pitchFamily="34" charset="0"/>
                          <a:ea typeface="+mn-ea"/>
                          <a:cs typeface="Arial" panose="020B0604020202020204" pitchFamily="34" charset="0"/>
                        </a:rPr>
                        <a:t>th</a:t>
                      </a:r>
                      <a:r>
                        <a:rPr lang="en-ZA" sz="1200" kern="1200" dirty="0">
                          <a:solidFill>
                            <a:schemeClr val="tx1"/>
                          </a:solidFill>
                          <a:effectLst/>
                          <a:latin typeface="Arial" panose="020B0604020202020204" pitchFamily="34" charset="0"/>
                          <a:ea typeface="+mn-ea"/>
                          <a:cs typeface="Arial" panose="020B0604020202020204" pitchFamily="34" charset="0"/>
                        </a:rPr>
                        <a:t> quarter.</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bl>
          </a:graphicData>
        </a:graphic>
      </p:graphicFrame>
      <p:grpSp>
        <p:nvGrpSpPr>
          <p:cNvPr id="11" name="Group 6">
            <a:extLst>
              <a:ext uri="{FF2B5EF4-FFF2-40B4-BE49-F238E27FC236}">
                <a16:creationId xmlns:a16="http://schemas.microsoft.com/office/drawing/2014/main" xmlns="" id="{2FA171A0-5209-4E6C-A7A8-257C2AC21EA8}"/>
              </a:ext>
            </a:extLst>
          </p:cNvPr>
          <p:cNvGrpSpPr>
            <a:grpSpLocks/>
          </p:cNvGrpSpPr>
          <p:nvPr/>
        </p:nvGrpSpPr>
        <p:grpSpPr bwMode="auto">
          <a:xfrm>
            <a:off x="882650" y="5562600"/>
            <a:ext cx="5854700" cy="254000"/>
            <a:chOff x="685800" y="6400800"/>
            <a:chExt cx="5854700" cy="254000"/>
          </a:xfrm>
        </p:grpSpPr>
        <p:sp>
          <p:nvSpPr>
            <p:cNvPr id="12" name="Rectangle 463">
              <a:extLst>
                <a:ext uri="{FF2B5EF4-FFF2-40B4-BE49-F238E27FC236}">
                  <a16:creationId xmlns:a16="http://schemas.microsoft.com/office/drawing/2014/main" xmlns="" id="{CA5DEE25-0F48-4E59-9D4A-461EA821A1E6}"/>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a16="http://schemas.microsoft.com/office/drawing/2014/main" xmlns="" id="{EDE33C4A-F2A8-4191-9E2E-D4FFA32BA36C}"/>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a16="http://schemas.microsoft.com/office/drawing/2014/main" xmlns="" id="{8C7EFD20-AD89-4DD7-86D9-42C113A6930A}"/>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a16="http://schemas.microsoft.com/office/drawing/2014/main" xmlns="" id="{F3E7F5AC-AAB4-4DE5-A9ED-426E0DC5B7CF}"/>
                </a:ext>
              </a:extLst>
            </p:cNvPr>
            <p:cNvSpPr>
              <a:spLocks noChangeArrowheads="1"/>
            </p:cNvSpPr>
            <p:nvPr/>
          </p:nvSpPr>
          <p:spPr bwMode="auto">
            <a:xfrm>
              <a:off x="6324600" y="64389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11</a:t>
            </a:fld>
            <a:endParaRPr lang="en-US" altLang="en-US"/>
          </a:p>
        </p:txBody>
      </p:sp>
    </p:spTree>
    <p:extLst>
      <p:ext uri="{BB962C8B-B14F-4D97-AF65-F5344CB8AC3E}">
        <p14:creationId xmlns:p14="http://schemas.microsoft.com/office/powerpoint/2010/main" xmlns="" val="18627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2 : BIODIVERSITY CONSERVATION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404805890"/>
              </p:ext>
            </p:extLst>
          </p:nvPr>
        </p:nvGraphicFramePr>
        <p:xfrm>
          <a:off x="152401" y="762001"/>
          <a:ext cx="8839200" cy="4209288"/>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17814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EFFECTIVE CONSERVATION OF WORLD HERITAGE SITE VALUES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97700">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7814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EFFECTIVE CONSERVATION OF WORLD HERITAGE SITE VALUES</a:t>
                      </a:r>
                      <a:endParaRPr lang="en-ZA" sz="1400" b="1" kern="1200" noProof="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15269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hectares of invasive alien plants treated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50,000 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10,000 ha (40,000 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not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13</a:t>
                      </a:r>
                      <a:r>
                        <a:rPr lang="en-US" sz="1200" dirty="0">
                          <a:effectLst/>
                          <a:latin typeface="+mn-lt"/>
                          <a:ea typeface="Times New Roman" panose="02020603050405020304" pitchFamily="18" charset="0"/>
                          <a:cs typeface="Arial" panose="020B0604020202020204" pitchFamily="34" charset="0"/>
                        </a:rPr>
                        <a:t> ha</a:t>
                      </a:r>
                      <a:endParaRPr lang="en-ZA" sz="1200" dirty="0">
                        <a:effectLst/>
                        <a:latin typeface="+mn-lt"/>
                        <a:ea typeface="Times New Roman" panose="02020603050405020304" pitchFamily="18" charset="0"/>
                        <a:cs typeface="Arial" panose="020B0604020202020204" pitchFamily="34" charset="0"/>
                      </a:endParaRPr>
                    </a:p>
                    <a:p>
                      <a:pPr>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There has been delays in receiving funds from DEFF. The 2019/20 NRM funding was only received on 9</a:t>
                      </a:r>
                      <a:r>
                        <a:rPr lang="en-US" sz="1200" b="0" baseline="30000" dirty="0">
                          <a:effectLst/>
                          <a:latin typeface="Arial" panose="020B0604020202020204" pitchFamily="34" charset="0"/>
                          <a:ea typeface="Times New Roman" panose="02020603050405020304" pitchFamily="18" charset="0"/>
                          <a:cs typeface="Arial" panose="020B0604020202020204" pitchFamily="34" charset="0"/>
                        </a:rPr>
                        <a:t> </a:t>
                      </a:r>
                      <a:r>
                        <a:rPr lang="en-US" sz="1200" b="0" dirty="0">
                          <a:effectLst/>
                          <a:latin typeface="Arial" panose="020B0604020202020204" pitchFamily="34" charset="0"/>
                          <a:ea typeface="Times New Roman" panose="02020603050405020304" pitchFamily="18" charset="0"/>
                          <a:cs typeface="Arial" panose="020B0604020202020204" pitchFamily="34" charset="0"/>
                        </a:rPr>
                        <a:t>September 2019</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10,000 ha as per the planned quarterly</a:t>
                      </a:r>
                      <a:r>
                        <a:rPr lang="en-ZA" sz="1200" kern="1200" baseline="0" dirty="0">
                          <a:solidFill>
                            <a:schemeClr val="tx1"/>
                          </a:solidFill>
                          <a:effectLst/>
                          <a:latin typeface="Arial" panose="020B0604020202020204" pitchFamily="34" charset="0"/>
                          <a:ea typeface="+mn-ea"/>
                          <a:cs typeface="Arial" panose="020B0604020202020204" pitchFamily="34" charset="0"/>
                        </a:rPr>
                        <a:t> target.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7"/>
                  </a:ext>
                </a:extLst>
              </a:tr>
              <a:tr h="763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cubic meters of earthworks in wetland rehabilitation project</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3,000 m3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a:effectLst/>
                          <a:latin typeface="Arial" panose="020B0604020202020204" pitchFamily="34" charset="0"/>
                          <a:ea typeface="Arial" panose="020B0604020202020204" pitchFamily="34" charset="0"/>
                        </a:rPr>
                        <a:t>1,500 m3 (3 000m3)</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not </a:t>
                      </a:r>
                      <a:r>
                        <a:rPr lang="en-US" sz="1200" b="1" baseline="0" dirty="0">
                          <a:effectLst/>
                          <a:latin typeface="Arial" panose="020B0604020202020204" pitchFamily="34" charset="0"/>
                          <a:ea typeface="Times New Roman" panose="02020603050405020304" pitchFamily="18" charset="0"/>
                          <a:cs typeface="Arial" panose="020B0604020202020204" pitchFamily="34" charset="0"/>
                        </a:rPr>
                        <a:t> m</a:t>
                      </a:r>
                      <a:r>
                        <a:rPr lang="en-US" sz="1200" b="1" dirty="0">
                          <a:effectLst/>
                          <a:latin typeface="Arial" panose="020B0604020202020204" pitchFamily="34" charset="0"/>
                          <a:ea typeface="Times New Roman" panose="02020603050405020304" pitchFamily="18" charset="0"/>
                          <a:cs typeface="Arial" panose="020B0604020202020204" pitchFamily="34" charset="0"/>
                        </a:rPr>
                        <a:t>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0</a:t>
                      </a:r>
                      <a:r>
                        <a:rPr lang="en-GB" sz="1200" kern="1200" dirty="0">
                          <a:solidFill>
                            <a:schemeClr val="tx1"/>
                          </a:solidFill>
                          <a:effectLst/>
                          <a:latin typeface="Arial" panose="020B0604020202020204" pitchFamily="34" charset="0"/>
                          <a:ea typeface="+mn-ea"/>
                          <a:cs typeface="Arial" panose="020B0604020202020204" pitchFamily="34" charset="0"/>
                        </a:rPr>
                        <a:t> m</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not met</a:t>
                      </a:r>
                    </a:p>
                    <a:p>
                      <a:pPr>
                        <a:lnSpc>
                          <a:spcPct val="100000"/>
                        </a:lnSpc>
                      </a:pPr>
                      <a:r>
                        <a:rPr lang="en-ZA" sz="1200" b="0" kern="1200" dirty="0">
                          <a:solidFill>
                            <a:schemeClr val="tx1"/>
                          </a:solidFill>
                          <a:effectLst/>
                          <a:latin typeface="Arial" panose="020B0604020202020204" pitchFamily="34" charset="0"/>
                          <a:ea typeface="+mn-ea"/>
                          <a:cs typeface="Arial" panose="020B0604020202020204" pitchFamily="34" charset="0"/>
                        </a:rPr>
                        <a:t>Funds for the project have been received from DEFF on 12 February 2020. A mitigation plan is in place to meet the target in Quarter 4.</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8"/>
                  </a:ext>
                </a:extLst>
              </a:tr>
              <a:tr h="4580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kilometres of coastline cleaned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320 km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320 km</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320 km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rPr>
                        <a:t>KPI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320 kms of coastline cleaned.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9"/>
                  </a:ext>
                </a:extLst>
              </a:tr>
            </a:tbl>
          </a:graphicData>
        </a:graphic>
      </p:graphicFrame>
      <p:grpSp>
        <p:nvGrpSpPr>
          <p:cNvPr id="11" name="Group 6">
            <a:extLst>
              <a:ext uri="{FF2B5EF4-FFF2-40B4-BE49-F238E27FC236}">
                <a16:creationId xmlns:a16="http://schemas.microsoft.com/office/drawing/2014/main" xmlns="" id="{D2741110-752E-4C2D-8FA9-6CE7B35FA519}"/>
              </a:ext>
            </a:extLst>
          </p:cNvPr>
          <p:cNvGrpSpPr>
            <a:grpSpLocks/>
          </p:cNvGrpSpPr>
          <p:nvPr/>
        </p:nvGrpSpPr>
        <p:grpSpPr bwMode="auto">
          <a:xfrm>
            <a:off x="882650" y="5355525"/>
            <a:ext cx="5854700" cy="254000"/>
            <a:chOff x="685800" y="6400800"/>
            <a:chExt cx="5854700" cy="254000"/>
          </a:xfrm>
        </p:grpSpPr>
        <p:sp>
          <p:nvSpPr>
            <p:cNvPr id="12" name="Rectangle 463">
              <a:extLst>
                <a:ext uri="{FF2B5EF4-FFF2-40B4-BE49-F238E27FC236}">
                  <a16:creationId xmlns:a16="http://schemas.microsoft.com/office/drawing/2014/main" xmlns="" id="{4ACFBCC7-005B-45B4-AAA8-F801B488D0ED}"/>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a16="http://schemas.microsoft.com/office/drawing/2014/main" xmlns="" id="{E0675E61-F50E-4230-876E-206FC29A3AC0}"/>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a16="http://schemas.microsoft.com/office/drawing/2014/main" xmlns="" id="{6A2356B9-7689-4451-A88D-9A3F1BE60D77}"/>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a16="http://schemas.microsoft.com/office/drawing/2014/main" xmlns="" id="{E90CA39A-785B-45DD-8282-69420410FB05}"/>
                </a:ext>
              </a:extLst>
            </p:cNvPr>
            <p:cNvSpPr>
              <a:spLocks noChangeArrowheads="1"/>
            </p:cNvSpPr>
            <p:nvPr/>
          </p:nvSpPr>
          <p:spPr bwMode="auto">
            <a:xfrm>
              <a:off x="6324600" y="64389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12</a:t>
            </a:fld>
            <a:endParaRPr lang="en-US" altLang="en-US"/>
          </a:p>
        </p:txBody>
      </p:sp>
    </p:spTree>
    <p:extLst>
      <p:ext uri="{BB962C8B-B14F-4D97-AF65-F5344CB8AC3E}">
        <p14:creationId xmlns:p14="http://schemas.microsoft.com/office/powerpoint/2010/main" xmlns="" val="224480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2 : BIODIVERSITY CONSERVATION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146854065"/>
              </p:ext>
            </p:extLst>
          </p:nvPr>
        </p:nvGraphicFramePr>
        <p:xfrm>
          <a:off x="152401" y="762001"/>
          <a:ext cx="8839200" cy="3358812"/>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17814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EFFECTIVE CONSERVATION OF WORLD HERITAGE SITE VALUES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97700">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7814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EFFECTIVE CONSERVATION OF WORLD HERITAGE SITE VALUES</a:t>
                      </a:r>
                      <a:endParaRPr lang="en-ZA" sz="1400" b="1" kern="1200" noProof="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15269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of applications for </a:t>
                      </a: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developments in the buffer zone </a:t>
                      </a: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commented on and feedback provided within prescribed timeframe</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No applications received.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7"/>
                  </a:ext>
                </a:extLst>
              </a:tr>
              <a:tr h="763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of identified unauthorised developments/activities actioned legally</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There were no identified unauthorised developments.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8"/>
                  </a:ext>
                </a:extLst>
              </a:tr>
            </a:tbl>
          </a:graphicData>
        </a:graphic>
      </p:graphicFrame>
      <p:grpSp>
        <p:nvGrpSpPr>
          <p:cNvPr id="11" name="Group 6">
            <a:extLst>
              <a:ext uri="{FF2B5EF4-FFF2-40B4-BE49-F238E27FC236}">
                <a16:creationId xmlns:a16="http://schemas.microsoft.com/office/drawing/2014/main" xmlns="" id="{D2741110-752E-4C2D-8FA9-6CE7B35FA519}"/>
              </a:ext>
            </a:extLst>
          </p:cNvPr>
          <p:cNvGrpSpPr>
            <a:grpSpLocks/>
          </p:cNvGrpSpPr>
          <p:nvPr/>
        </p:nvGrpSpPr>
        <p:grpSpPr bwMode="auto">
          <a:xfrm>
            <a:off x="882650" y="4572000"/>
            <a:ext cx="5854700" cy="254000"/>
            <a:chOff x="685800" y="6400800"/>
            <a:chExt cx="5854700" cy="254000"/>
          </a:xfrm>
        </p:grpSpPr>
        <p:sp>
          <p:nvSpPr>
            <p:cNvPr id="12" name="Rectangle 463">
              <a:extLst>
                <a:ext uri="{FF2B5EF4-FFF2-40B4-BE49-F238E27FC236}">
                  <a16:creationId xmlns:a16="http://schemas.microsoft.com/office/drawing/2014/main" xmlns="" id="{4ACFBCC7-005B-45B4-AAA8-F801B488D0ED}"/>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a16="http://schemas.microsoft.com/office/drawing/2014/main" xmlns="" id="{E0675E61-F50E-4230-876E-206FC29A3AC0}"/>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a16="http://schemas.microsoft.com/office/drawing/2014/main" xmlns="" id="{6A2356B9-7689-4451-A88D-9A3F1BE60D77}"/>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a16="http://schemas.microsoft.com/office/drawing/2014/main" xmlns="" id="{E90CA39A-785B-45DD-8282-69420410FB05}"/>
                </a:ext>
              </a:extLst>
            </p:cNvPr>
            <p:cNvSpPr>
              <a:spLocks noChangeArrowheads="1"/>
            </p:cNvSpPr>
            <p:nvPr/>
          </p:nvSpPr>
          <p:spPr bwMode="auto">
            <a:xfrm>
              <a:off x="6324600" y="64389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13</a:t>
            </a:fld>
            <a:endParaRPr lang="en-US" altLang="en-US"/>
          </a:p>
        </p:txBody>
      </p:sp>
    </p:spTree>
    <p:extLst>
      <p:ext uri="{BB962C8B-B14F-4D97-AF65-F5344CB8AC3E}">
        <p14:creationId xmlns:p14="http://schemas.microsoft.com/office/powerpoint/2010/main" xmlns="" val="100908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2 : BIODIVERSITY CONSERVATION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817791175"/>
              </p:ext>
            </p:extLst>
          </p:nvPr>
        </p:nvGraphicFramePr>
        <p:xfrm>
          <a:off x="152401" y="762000"/>
          <a:ext cx="8839200" cy="4026408"/>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19537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EFFECTIVE CONSERVATION OF WORLD HERITAGE SITE VALUES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90747">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9537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b="1" kern="1200" noProof="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5582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of applications for </a:t>
                      </a: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developments in the buffer zone </a:t>
                      </a: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commented on and feedback provided within prescribed timeframe</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No applications received.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7"/>
                  </a:ext>
                </a:extLst>
              </a:tr>
              <a:tr h="5582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of identified unauthorised developments/activities actioned legally</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There were no unauthorised developments identified in Quarter 3.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0008"/>
                  </a:ext>
                </a:extLst>
              </a:tr>
              <a:tr h="558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hectares burnt in controlled burning programme</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rPr>
                        <a:t>1,250 ha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a:effectLst/>
                          <a:latin typeface="Arial" panose="020B0604020202020204" pitchFamily="34" charset="0"/>
                          <a:ea typeface="Arial" panose="020B0604020202020204" pitchFamily="34" charset="0"/>
                        </a:rPr>
                        <a:t>200 ha (1,250 ha)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exceeded</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856 ha</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Target was 800</a:t>
                      </a:r>
                      <a:r>
                        <a:rPr lang="en-ZA" sz="1200" kern="1200" baseline="0" dirty="0">
                          <a:solidFill>
                            <a:schemeClr val="tx1"/>
                          </a:solidFill>
                          <a:effectLst/>
                          <a:latin typeface="Arial" panose="020B0604020202020204" pitchFamily="34" charset="0"/>
                          <a:ea typeface="+mn-ea"/>
                          <a:cs typeface="Arial" panose="020B0604020202020204" pitchFamily="34" charset="0"/>
                        </a:rPr>
                        <a:t> ha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200 ha of controlled burning programme conducted.</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0009"/>
                  </a:ext>
                </a:extLst>
              </a:tr>
            </a:tbl>
          </a:graphicData>
        </a:graphic>
      </p:graphicFrame>
      <p:grpSp>
        <p:nvGrpSpPr>
          <p:cNvPr id="5" name="Group 6"/>
          <p:cNvGrpSpPr>
            <a:grpSpLocks/>
          </p:cNvGrpSpPr>
          <p:nvPr/>
        </p:nvGrpSpPr>
        <p:grpSpPr bwMode="auto">
          <a:xfrm>
            <a:off x="762000" y="51054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14</a:t>
            </a:fld>
            <a:endParaRPr lang="en-US" altLang="en-US"/>
          </a:p>
        </p:txBody>
      </p:sp>
    </p:spTree>
    <p:extLst>
      <p:ext uri="{BB962C8B-B14F-4D97-AF65-F5344CB8AC3E}">
        <p14:creationId xmlns:p14="http://schemas.microsoft.com/office/powerpoint/2010/main" xmlns="" val="55953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2019/20 Q3 PROGRAMME 2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3158612472"/>
              </p:ext>
            </p:extLst>
          </p:nvPr>
        </p:nvGraphicFramePr>
        <p:xfrm>
          <a:off x="304802" y="990600"/>
          <a:ext cx="8686798" cy="1049338"/>
        </p:xfrm>
        <a:graphic>
          <a:graphicData uri="http://schemas.openxmlformats.org/drawingml/2006/table">
            <a:tbl>
              <a:tblPr/>
              <a:tblGrid>
                <a:gridCol w="2571406">
                  <a:extLst>
                    <a:ext uri="{9D8B030D-6E8A-4147-A177-3AD203B41FA5}">
                      <a16:colId xmlns:a16="http://schemas.microsoft.com/office/drawing/2014/main" xmlns="" val="20000"/>
                    </a:ext>
                  </a:extLst>
                </a:gridCol>
                <a:gridCol w="2208154">
                  <a:extLst>
                    <a:ext uri="{9D8B030D-6E8A-4147-A177-3AD203B41FA5}">
                      <a16:colId xmlns:a16="http://schemas.microsoft.com/office/drawing/2014/main" xmlns="" val="20001"/>
                    </a:ext>
                  </a:extLst>
                </a:gridCol>
                <a:gridCol w="2067681">
                  <a:extLst>
                    <a:ext uri="{9D8B030D-6E8A-4147-A177-3AD203B41FA5}">
                      <a16:colId xmlns:a16="http://schemas.microsoft.com/office/drawing/2014/main" xmlns="" val="20002"/>
                    </a:ext>
                  </a:extLst>
                </a:gridCol>
                <a:gridCol w="1839557">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75% (9/12)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8% (1/12)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 17% (2/12)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0% (0/12)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6" name="Chart 5">
            <a:extLst>
              <a:ext uri="{FF2B5EF4-FFF2-40B4-BE49-F238E27FC236}">
                <a16:creationId xmlns:a16="http://schemas.microsoft.com/office/drawing/2014/main" xmlns="" id="{AA792A9C-500D-41AC-A169-8E2ACCC45E07}"/>
              </a:ext>
            </a:extLst>
          </p:cNvPr>
          <p:cNvGraphicFramePr>
            <a:graphicFrameLocks/>
          </p:cNvGraphicFramePr>
          <p:nvPr>
            <p:extLst>
              <p:ext uri="{D42A27DB-BD31-4B8C-83A1-F6EECF244321}">
                <p14:modId xmlns:p14="http://schemas.microsoft.com/office/powerpoint/2010/main" xmlns="" val="1024391864"/>
              </p:ext>
            </p:extLst>
          </p:nvPr>
        </p:nvGraphicFramePr>
        <p:xfrm>
          <a:off x="1828800" y="2590800"/>
          <a:ext cx="5105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15</a:t>
            </a:fld>
            <a:endParaRPr lang="en-US" altLang="en-US"/>
          </a:p>
        </p:txBody>
      </p:sp>
    </p:spTree>
    <p:extLst>
      <p:ext uri="{BB962C8B-B14F-4D97-AF65-F5344CB8AC3E}">
        <p14:creationId xmlns:p14="http://schemas.microsoft.com/office/powerpoint/2010/main" xmlns="" val="382565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533400"/>
          </a:xfrm>
        </p:spPr>
        <p:txBody>
          <a:bodyPr/>
          <a:lstStyle/>
          <a:p>
            <a:r>
              <a:rPr lang="en-US" sz="2000" b="1" dirty="0">
                <a:solidFill>
                  <a:srgbClr val="00B050"/>
                </a:solidFill>
                <a:latin typeface="Arial" panose="020B0604020202020204" pitchFamily="34" charset="0"/>
              </a:rPr>
              <a:t>PROGRAMME 3 : </a:t>
            </a:r>
            <a:r>
              <a:rPr lang="en-ZA" sz="2000" b="1" dirty="0">
                <a:solidFill>
                  <a:srgbClr val="00B050"/>
                </a:solidFill>
                <a:latin typeface="Arial" panose="020B0604020202020204" pitchFamily="34" charset="0"/>
              </a:rPr>
              <a:t>TOURISM AND BUSINESS DEVELOPMENT</a:t>
            </a:r>
            <a:r>
              <a:rPr lang="en-ZA" sz="2000" dirty="0"/>
              <a:t/>
            </a:r>
            <a:br>
              <a:rPr lang="en-ZA" sz="2000" dirty="0"/>
            </a:b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095792819"/>
              </p:ext>
            </p:extLst>
          </p:nvPr>
        </p:nvGraphicFramePr>
        <p:xfrm>
          <a:off x="152400" y="762001"/>
          <a:ext cx="8839201" cy="4648198"/>
        </p:xfrm>
        <a:graphic>
          <a:graphicData uri="http://schemas.openxmlformats.org/drawingml/2006/table">
            <a:tbl>
              <a:tblPr/>
              <a:tblGrid>
                <a:gridCol w="1612993">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26792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ENHANCED PROMOTION AND MARKETING OF THE PARK</a:t>
                      </a:r>
                      <a:endParaRPr kumimoji="0" lang="en-ZA" sz="1400" b="0" i="0" u="none" strike="noStrike" kern="1200" cap="none" spc="0" normalizeH="0" baseline="0" noProof="0" dirty="0">
                        <a:ln>
                          <a:noFill/>
                        </a:ln>
                        <a:solidFill>
                          <a:prstClr val="white"/>
                        </a:solidFill>
                        <a:effectLst/>
                        <a:uLnTx/>
                        <a:uFillTx/>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97141">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7802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Five year marketing plan developed</a:t>
                      </a:r>
                    </a:p>
                    <a:p>
                      <a:pPr marL="0" algn="l" defTabSz="457200" rtl="0" eaLnBrk="1" latinLnBrk="0" hangingPunct="1">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dirty="0">
                          <a:effectLst/>
                          <a:latin typeface="Arial" panose="020B0604020202020204" pitchFamily="34" charset="0"/>
                          <a:ea typeface="Arial" panose="020B0604020202020204" pitchFamily="34" charset="0"/>
                        </a:rPr>
                        <a:t>Marketing plan developed and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2"/>
                  </a:ext>
                </a:extLst>
              </a:tr>
              <a:tr h="11126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annual marketing events implemented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marL="0" algn="l" defTabSz="457200" rtl="0" eaLnBrk="1" latinLnBrk="0" hangingPunct="1">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a:t>
                      </a:r>
                      <a:r>
                        <a:rPr lang="en-ZA" sz="1200" b="1" kern="1200" baseline="0" dirty="0">
                          <a:solidFill>
                            <a:schemeClr val="tx1"/>
                          </a:solidFill>
                          <a:effectLst/>
                          <a:latin typeface="Arial" panose="020B0604020202020204" pitchFamily="34" charset="0"/>
                          <a:ea typeface="+mn-ea"/>
                          <a:cs typeface="Arial" panose="020B0604020202020204" pitchFamily="34" charset="0"/>
                        </a:rPr>
                        <a:t> met</a:t>
                      </a:r>
                    </a:p>
                    <a:p>
                      <a:pPr>
                        <a:lnSpc>
                          <a:spcPct val="100000"/>
                        </a:lnSpc>
                      </a:pPr>
                      <a:r>
                        <a:rPr lang="en-ZA" sz="1200" kern="1200" baseline="0" dirty="0">
                          <a:solidFill>
                            <a:schemeClr val="tx1"/>
                          </a:solidFill>
                          <a:effectLst/>
                          <a:latin typeface="Arial" panose="020B0604020202020204" pitchFamily="34" charset="0"/>
                          <a:ea typeface="+mn-ea"/>
                          <a:cs typeface="Arial" panose="020B0604020202020204" pitchFamily="34" charset="0"/>
                        </a:rPr>
                        <a:t>1</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algn="just" defTabSz="457200" rtl="0" eaLnBrk="1" latinLnBrk="0" hangingPunct="1">
                        <a:lnSpc>
                          <a:spcPct val="100000"/>
                        </a:lnSpc>
                        <a:spcAft>
                          <a:spcPts val="0"/>
                        </a:spcAft>
                      </a:pPr>
                      <a:r>
                        <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KPI met</a:t>
                      </a:r>
                    </a:p>
                    <a:p>
                      <a:pPr marL="0" algn="just"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event</a:t>
                      </a:r>
                      <a:r>
                        <a:rPr lang="en-ZA" sz="120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hosted in December 2019.</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3"/>
                  </a:ext>
                </a:extLst>
              </a:tr>
              <a:tr h="89014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Annual visitor market research completed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b="1" kern="1200" dirty="0">
                          <a:solidFill>
                            <a:schemeClr val="tx1"/>
                          </a:solidFill>
                          <a:effectLst/>
                          <a:latin typeface="Arial" panose="020B0604020202020204" pitchFamily="34" charset="0"/>
                          <a:ea typeface="+mn-ea"/>
                          <a:cs typeface="Arial" panose="020B0604020202020204" pitchFamily="34" charset="0"/>
                        </a:rPr>
                        <a:t>N/A</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dirty="0">
                          <a:latin typeface="Arial" panose="020B0604020202020204" pitchFamily="34" charset="0"/>
                          <a:cs typeface="Arial" panose="020B0604020202020204" pitchFamily="34" charset="0"/>
                        </a:rPr>
                        <a:t>No milestone for the period</a:t>
                      </a:r>
                      <a:r>
                        <a:rPr lang="en-ZA" sz="1100" baseline="0" dirty="0">
                          <a:latin typeface="Arial" panose="020B0604020202020204" pitchFamily="34" charset="0"/>
                          <a:cs typeface="Arial" panose="020B0604020202020204" pitchFamily="34" charset="0"/>
                        </a:rPr>
                        <a:t> under review.</a:t>
                      </a:r>
                      <a:endParaRPr lang="en-ZA" sz="1100" dirty="0">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1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4"/>
                  </a:ext>
                </a:extLst>
              </a:tr>
            </a:tbl>
          </a:graphicData>
        </a:graphic>
      </p:graphicFrame>
      <p:grpSp>
        <p:nvGrpSpPr>
          <p:cNvPr id="5" name="Group 6"/>
          <p:cNvGrpSpPr>
            <a:grpSpLocks/>
          </p:cNvGrpSpPr>
          <p:nvPr/>
        </p:nvGrpSpPr>
        <p:grpSpPr bwMode="auto">
          <a:xfrm>
            <a:off x="838200" y="57912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16</a:t>
            </a:fld>
            <a:endParaRPr lang="en-US" altLang="en-US"/>
          </a:p>
        </p:txBody>
      </p:sp>
    </p:spTree>
    <p:extLst>
      <p:ext uri="{BB962C8B-B14F-4D97-AF65-F5344CB8AC3E}">
        <p14:creationId xmlns:p14="http://schemas.microsoft.com/office/powerpoint/2010/main" xmlns="" val="192134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a:t>
            </a:r>
            <a:r>
              <a:rPr lang="en-ZA" sz="2000" b="1" dirty="0">
                <a:solidFill>
                  <a:srgbClr val="00B050"/>
                </a:solidFill>
                <a:latin typeface="Arial" panose="020B0604020202020204" pitchFamily="34" charset="0"/>
              </a:rPr>
              <a:t>TOURISM AND BUSINESS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924234917"/>
              </p:ext>
            </p:extLst>
          </p:nvPr>
        </p:nvGraphicFramePr>
        <p:xfrm>
          <a:off x="152401" y="761999"/>
          <a:ext cx="8839200" cy="4114798"/>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255743">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ENHANCED PROMOTION AND MARKETING OF THE PARK</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70931">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768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Visitor satisfaction survey conducted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latin typeface="Arial" panose="020B0604020202020204" pitchFamily="34" charset="0"/>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0000"/>
                        </a:lnSpc>
                      </a:pPr>
                      <a:r>
                        <a:rPr lang="en-ZA" sz="1200" b="1" dirty="0">
                          <a:latin typeface="Arial" panose="020B0604020202020204" pitchFamily="34" charset="0"/>
                          <a:cs typeface="Arial" panose="020B0604020202020204" pitchFamily="34" charset="0"/>
                        </a:rPr>
                        <a:t>KPI met</a:t>
                      </a:r>
                    </a:p>
                    <a:p>
                      <a:pPr>
                        <a:lnSpc>
                          <a:spcPct val="100000"/>
                        </a:lnSpc>
                      </a:pPr>
                      <a:r>
                        <a:rPr lang="en-ZA" sz="1200" dirty="0">
                          <a:latin typeface="Arial" panose="020B0604020202020204" pitchFamily="34" charset="0"/>
                          <a:cs typeface="Arial" panose="020B0604020202020204" pitchFamily="34" charset="0"/>
                        </a:rPr>
                        <a:t>1 Survey conducted</a:t>
                      </a:r>
                      <a:r>
                        <a:rPr lang="en-ZA" sz="1200" baseline="0" dirty="0">
                          <a:latin typeface="Arial" panose="020B0604020202020204" pitchFamily="34" charset="0"/>
                          <a:cs typeface="Arial" panose="020B0604020202020204" pitchFamily="34" charset="0"/>
                        </a:rPr>
                        <a:t> as per quarterly target.</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2"/>
                  </a:ext>
                </a:extLst>
              </a:tr>
              <a:tr h="6576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Editorials published / broadcasted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2 (4)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exceeded</a:t>
                      </a:r>
                      <a:endParaRPr lang="en-ZA"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2</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Target was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 editorials were published</a:t>
                      </a:r>
                      <a:r>
                        <a:rPr lang="en-ZA" sz="1200" kern="1200" baseline="0" dirty="0">
                          <a:solidFill>
                            <a:schemeClr val="tx1"/>
                          </a:solidFill>
                          <a:effectLst/>
                          <a:latin typeface="Arial" panose="020B0604020202020204" pitchFamily="34" charset="0"/>
                          <a:ea typeface="+mn-ea"/>
                          <a:cs typeface="Arial" panose="020B0604020202020204" pitchFamily="34" charset="0"/>
                        </a:rPr>
                        <a:t> as per the quarterly target.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3"/>
                  </a:ext>
                </a:extLst>
              </a:tr>
              <a:tr h="8768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Media Junkets hosted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exceeded</a:t>
                      </a:r>
                      <a:endParaRPr lang="en-ZA"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2</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Target was 1</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media junket hosted as per the quarterly target.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4"/>
                  </a:ext>
                </a:extLst>
              </a:tr>
              <a:tr h="8768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Site visits for Tourism trade</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exceeded</a:t>
                      </a:r>
                      <a:endParaRPr lang="en-ZA"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2</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Target was 1</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site visit for tourism trade conducted as per the</a:t>
                      </a:r>
                      <a:r>
                        <a:rPr lang="en-ZA" sz="1200" kern="1200" baseline="0" dirty="0">
                          <a:solidFill>
                            <a:schemeClr val="tx1"/>
                          </a:solidFill>
                          <a:effectLst/>
                          <a:latin typeface="Arial" panose="020B0604020202020204" pitchFamily="34" charset="0"/>
                          <a:ea typeface="+mn-ea"/>
                          <a:cs typeface="Arial" panose="020B0604020202020204" pitchFamily="34" charset="0"/>
                        </a:rPr>
                        <a:t> quarterly target.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5"/>
                  </a:ext>
                </a:extLst>
              </a:tr>
            </a:tbl>
          </a:graphicData>
        </a:graphic>
      </p:graphicFrame>
      <p:grpSp>
        <p:nvGrpSpPr>
          <p:cNvPr id="5" name="Group 6"/>
          <p:cNvGrpSpPr>
            <a:grpSpLocks/>
          </p:cNvGrpSpPr>
          <p:nvPr/>
        </p:nvGrpSpPr>
        <p:grpSpPr bwMode="auto">
          <a:xfrm>
            <a:off x="1143000" y="51816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17</a:t>
            </a:fld>
            <a:endParaRPr lang="en-US" altLang="en-US"/>
          </a:p>
        </p:txBody>
      </p:sp>
    </p:spTree>
    <p:extLst>
      <p:ext uri="{BB962C8B-B14F-4D97-AF65-F5344CB8AC3E}">
        <p14:creationId xmlns:p14="http://schemas.microsoft.com/office/powerpoint/2010/main" xmlns="" val="346573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a:t>
            </a:r>
            <a:r>
              <a:rPr lang="en-ZA" sz="2000" b="1" dirty="0">
                <a:solidFill>
                  <a:srgbClr val="00B050"/>
                </a:solidFill>
                <a:latin typeface="Arial" panose="020B0604020202020204" pitchFamily="34" charset="0"/>
              </a:rPr>
              <a:t>TOURISM AND BUSINESS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89687941"/>
              </p:ext>
            </p:extLst>
          </p:nvPr>
        </p:nvGraphicFramePr>
        <p:xfrm>
          <a:off x="152401" y="762000"/>
          <a:ext cx="8839200" cy="4267197"/>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347227">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ENHANCED PROMOTION AND MARKETING OF THE PARK</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775164">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1904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Travel, Tourism &amp; Lifestyle Shows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show attended as per the quarterly target.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2"/>
                  </a:ext>
                </a:extLst>
              </a:tr>
              <a:tr h="7638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Newsflashes &amp; Press Releases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5 (15)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met</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5</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met</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5 newsflashes and press releases released.</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3"/>
                  </a:ext>
                </a:extLst>
              </a:tr>
              <a:tr h="11904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Social Media posts done across three platforms (Facebook, Twitter, Instagram)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125 (375)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exceeded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156</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126 social media posts done.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4"/>
                  </a:ext>
                </a:extLst>
              </a:tr>
            </a:tbl>
          </a:graphicData>
        </a:graphic>
      </p:graphicFrame>
      <p:grpSp>
        <p:nvGrpSpPr>
          <p:cNvPr id="5" name="Group 6"/>
          <p:cNvGrpSpPr>
            <a:grpSpLocks/>
          </p:cNvGrpSpPr>
          <p:nvPr/>
        </p:nvGrpSpPr>
        <p:grpSpPr bwMode="auto">
          <a:xfrm>
            <a:off x="1219200" y="5334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18</a:t>
            </a:fld>
            <a:endParaRPr lang="en-US" altLang="en-US"/>
          </a:p>
        </p:txBody>
      </p:sp>
    </p:spTree>
    <p:extLst>
      <p:ext uri="{BB962C8B-B14F-4D97-AF65-F5344CB8AC3E}">
        <p14:creationId xmlns:p14="http://schemas.microsoft.com/office/powerpoint/2010/main" xmlns="" val="2917438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a:t>
            </a:r>
            <a:r>
              <a:rPr lang="en-ZA" sz="2000" b="1" dirty="0">
                <a:solidFill>
                  <a:srgbClr val="00B050"/>
                </a:solidFill>
                <a:latin typeface="Arial" panose="020B0604020202020204" pitchFamily="34" charset="0"/>
              </a:rPr>
              <a:t>TOURISM AND BUSINESS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237945522"/>
              </p:ext>
            </p:extLst>
          </p:nvPr>
        </p:nvGraphicFramePr>
        <p:xfrm>
          <a:off x="152401" y="762001"/>
          <a:ext cx="8839200" cy="4361688"/>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148978">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IMPROVED FINANCIAL SUSTAINABILITY OF THE PARK</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32585">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404651">
                <a:tc>
                  <a:txBody>
                    <a:bodyPr/>
                    <a:lstStyle/>
                    <a:p>
                      <a:pPr algn="l"/>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paid visitors’ entries</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gn="l"/>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265 000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79 500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a:t>
                      </a:r>
                      <a:r>
                        <a:rPr lang="en-US" sz="1200" b="1" baseline="0" dirty="0">
                          <a:effectLst/>
                          <a:latin typeface="Arial" panose="020B0604020202020204" pitchFamily="34" charset="0"/>
                          <a:ea typeface="Times New Roman" panose="02020603050405020304" pitchFamily="18" charset="0"/>
                          <a:cs typeface="Arial" panose="020B0604020202020204" pitchFamily="34" charset="0"/>
                        </a:rPr>
                        <a:t> exceeded</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99 420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Due to the enhanced gate control measures and an influx of mainly international tourists visiting the Park</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a:t>
                      </a:r>
                      <a:r>
                        <a:rPr lang="en-ZA" sz="1200" b="1" kern="1200" baseline="0" dirty="0">
                          <a:solidFill>
                            <a:schemeClr val="tx1"/>
                          </a:solidFill>
                          <a:effectLst/>
                          <a:latin typeface="Arial" panose="020B0604020202020204" pitchFamily="34" charset="0"/>
                          <a:ea typeface="+mn-ea"/>
                          <a:cs typeface="Arial" panose="020B0604020202020204" pitchFamily="34" charset="0"/>
                        </a:rPr>
                        <a:t> not met</a:t>
                      </a:r>
                    </a:p>
                    <a:p>
                      <a:pPr marL="0" marR="0" indent="0" algn="just" defTabSz="457200" rtl="0" eaLnBrk="1" fontAlgn="auto" latinLnBrk="0" hangingPunct="1">
                        <a:lnSpc>
                          <a:spcPct val="100000"/>
                        </a:lnSpc>
                        <a:spcBef>
                          <a:spcPts val="0"/>
                        </a:spcBef>
                        <a:spcAft>
                          <a:spcPts val="0"/>
                        </a:spcAft>
                        <a:buClrTx/>
                        <a:buSzTx/>
                        <a:buFontTx/>
                        <a:buNone/>
                        <a:tabLst/>
                        <a:defRPr/>
                      </a:pPr>
                      <a:r>
                        <a:rPr lang="af-ZA" sz="1200" dirty="0">
                          <a:effectLst/>
                          <a:latin typeface="Arial" panose="020B0604020202020204" pitchFamily="34" charset="0"/>
                          <a:ea typeface="Times New Roman" panose="02020603050405020304" pitchFamily="18" charset="0"/>
                          <a:cs typeface="Arial" panose="020B0604020202020204" pitchFamily="34" charset="0"/>
                        </a:rPr>
                        <a:t>66 898</a:t>
                      </a:r>
                      <a:r>
                        <a:rPr lang="en-ZA" sz="1200" kern="1200" baseline="0" dirty="0">
                          <a:solidFill>
                            <a:schemeClr val="tx1"/>
                          </a:solidFill>
                          <a:effectLst/>
                          <a:latin typeface="Arial" panose="020B0604020202020204" pitchFamily="34" charset="0"/>
                          <a:ea typeface="+mn-ea"/>
                          <a:cs typeface="Arial" panose="020B0604020202020204" pitchFamily="34" charset="0"/>
                        </a:rPr>
                        <a:t> visitor entries whilst the target was </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baseline="0" dirty="0">
                          <a:solidFill>
                            <a:schemeClr val="tx1"/>
                          </a:solidFill>
                          <a:effectLst/>
                          <a:latin typeface="Arial" panose="020B0604020202020204" pitchFamily="34" charset="0"/>
                          <a:ea typeface="+mn-ea"/>
                          <a:cs typeface="Arial" panose="020B0604020202020204" pitchFamily="34" charset="0"/>
                        </a:rPr>
                        <a:t>79 500</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baseline="0" dirty="0">
                          <a:solidFill>
                            <a:schemeClr val="tx1"/>
                          </a:solidFill>
                          <a:effectLst/>
                          <a:latin typeface="Arial" panose="020B0604020202020204" pitchFamily="34" charset="0"/>
                          <a:ea typeface="+mn-ea"/>
                          <a:cs typeface="Arial" panose="020B0604020202020204" pitchFamily="34" charset="0"/>
                        </a:rPr>
                        <a:t>The audit has been initiated to investigate the decrease in paid visitor entries in Quarter 3 although the target has been exceeded on Quarter 1 and Quarter 2 (Year To Date).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1149260">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Monetary value of non-paying visitors</a:t>
                      </a:r>
                      <a:r>
                        <a:rPr lang="en-ZA" sz="1200" kern="1200" baseline="0" dirty="0">
                          <a:solidFill>
                            <a:schemeClr val="tx1"/>
                          </a:solidFill>
                          <a:effectLst/>
                          <a:latin typeface="Arial" panose="020B0604020202020204" pitchFamily="34" charset="0"/>
                          <a:ea typeface="+mn-ea"/>
                          <a:cs typeface="Arial" panose="020B0604020202020204" pitchFamily="34" charset="0"/>
                        </a:rPr>
                        <a:t> (through fee paying gates)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R 6.4 million (115 000 visitors)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R1.2m (34 730 visitors)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exceeded </a:t>
                      </a:r>
                      <a:r>
                        <a:rPr lang="en-US" sz="1200" dirty="0">
                          <a:effectLst/>
                          <a:latin typeface="Arial" panose="020B0604020202020204" pitchFamily="34" charset="0"/>
                          <a:ea typeface="Times New Roman" panose="02020603050405020304" pitchFamily="18" charset="0"/>
                          <a:cs typeface="Arial" panose="020B0604020202020204" pitchFamily="34" charset="0"/>
                        </a:rPr>
                        <a:t>R1.7m</a:t>
                      </a:r>
                    </a:p>
                    <a:p>
                      <a:pPr algn="l">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(31 339 visitors)</a:t>
                      </a:r>
                    </a:p>
                    <a:p>
                      <a:pPr algn="l">
                        <a:spcAft>
                          <a:spcPts val="0"/>
                        </a:spcAft>
                      </a:pPr>
                      <a:r>
                        <a:rPr lang="en-ZA"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a:t>
                      </a: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media coverage to encourage locals to visit the Park</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r>
                        <a:rPr lang="en-GB" sz="1200" kern="1200" dirty="0">
                          <a:solidFill>
                            <a:schemeClr val="tx1"/>
                          </a:solidFill>
                          <a:effectLst/>
                          <a:latin typeface="Arial" panose="020B0604020202020204" pitchFamily="34" charset="0"/>
                          <a:ea typeface="+mn-ea"/>
                          <a:cs typeface="Arial" panose="020B0604020202020204" pitchFamily="34" charset="0"/>
                        </a:rPr>
                        <a:t>R1 629 751 m</a:t>
                      </a:r>
                      <a:endParaRPr lang="en-ZA"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(31 339 visitors)</a:t>
                      </a:r>
                      <a:endParaRPr lang="en-ZA" sz="12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0003"/>
                  </a:ext>
                </a:extLst>
              </a:tr>
            </a:tbl>
          </a:graphicData>
        </a:graphic>
      </p:graphicFrame>
      <p:grpSp>
        <p:nvGrpSpPr>
          <p:cNvPr id="11" name="Group 6">
            <a:extLst>
              <a:ext uri="{FF2B5EF4-FFF2-40B4-BE49-F238E27FC236}">
                <a16:creationId xmlns:a16="http://schemas.microsoft.com/office/drawing/2014/main" xmlns="" id="{C62FF4E1-90B0-42AE-B674-9C7C784D30FE}"/>
              </a:ext>
            </a:extLst>
          </p:cNvPr>
          <p:cNvGrpSpPr>
            <a:grpSpLocks/>
          </p:cNvGrpSpPr>
          <p:nvPr/>
        </p:nvGrpSpPr>
        <p:grpSpPr bwMode="auto">
          <a:xfrm>
            <a:off x="1136650" y="5486400"/>
            <a:ext cx="5778500" cy="215900"/>
            <a:chOff x="685800" y="6400800"/>
            <a:chExt cx="5778500" cy="215900"/>
          </a:xfrm>
        </p:grpSpPr>
        <p:sp>
          <p:nvSpPr>
            <p:cNvPr id="12" name="Rectangle 463">
              <a:extLst>
                <a:ext uri="{FF2B5EF4-FFF2-40B4-BE49-F238E27FC236}">
                  <a16:creationId xmlns:a16="http://schemas.microsoft.com/office/drawing/2014/main" xmlns="" id="{393A9184-6A92-44F2-9D3D-280E2E9A153C}"/>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a16="http://schemas.microsoft.com/office/drawing/2014/main" xmlns="" id="{BE860659-8320-4FB1-A77C-04A62E3F70B1}"/>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a16="http://schemas.microsoft.com/office/drawing/2014/main" xmlns="" id="{231D7066-AF40-4C74-AAC4-267A10B65A64}"/>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a16="http://schemas.microsoft.com/office/drawing/2014/main" xmlns="" id="{FDBEE1C1-7F74-4241-A3F3-313918E19043}"/>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19</a:t>
            </a:fld>
            <a:endParaRPr lang="en-US" altLang="en-US"/>
          </a:p>
        </p:txBody>
      </p:sp>
    </p:spTree>
    <p:extLst>
      <p:ext uri="{BB962C8B-B14F-4D97-AF65-F5344CB8AC3E}">
        <p14:creationId xmlns:p14="http://schemas.microsoft.com/office/powerpoint/2010/main" xmlns="" val="216430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a:solidFill>
                  <a:srgbClr val="00B050"/>
                </a:solidFill>
                <a:latin typeface="Arial" panose="020B0604020202020204" pitchFamily="34" charset="0"/>
                <a:ea typeface="+mn-ea"/>
                <a:cs typeface="+mn-cs"/>
              </a:rPr>
              <a:t>PROGRAMME 1 : CORPORATE SUPPORT SERVICES</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798571924"/>
              </p:ext>
            </p:extLst>
          </p:nvPr>
        </p:nvGraphicFramePr>
        <p:xfrm>
          <a:off x="266700" y="838200"/>
          <a:ext cx="8610600" cy="3976354"/>
        </p:xfrm>
        <a:graphic>
          <a:graphicData uri="http://schemas.openxmlformats.org/drawingml/2006/table">
            <a:tbl>
              <a:tblPr/>
              <a:tblGrid>
                <a:gridCol w="1571277">
                  <a:extLst>
                    <a:ext uri="{9D8B030D-6E8A-4147-A177-3AD203B41FA5}">
                      <a16:colId xmlns:a16="http://schemas.microsoft.com/office/drawing/2014/main" xmlns="" val="20000"/>
                    </a:ext>
                  </a:extLst>
                </a:gridCol>
                <a:gridCol w="1319873">
                  <a:extLst>
                    <a:ext uri="{9D8B030D-6E8A-4147-A177-3AD203B41FA5}">
                      <a16:colId xmlns:a16="http://schemas.microsoft.com/office/drawing/2014/main" xmlns="" val="20001"/>
                    </a:ext>
                  </a:extLst>
                </a:gridCol>
                <a:gridCol w="1319873">
                  <a:extLst>
                    <a:ext uri="{9D8B030D-6E8A-4147-A177-3AD203B41FA5}">
                      <a16:colId xmlns:a16="http://schemas.microsoft.com/office/drawing/2014/main" xmlns="" val="20002"/>
                    </a:ext>
                  </a:extLst>
                </a:gridCol>
                <a:gridCol w="1319873">
                  <a:extLst>
                    <a:ext uri="{9D8B030D-6E8A-4147-A177-3AD203B41FA5}">
                      <a16:colId xmlns:a16="http://schemas.microsoft.com/office/drawing/2014/main" xmlns="" val="20003"/>
                    </a:ext>
                  </a:extLst>
                </a:gridCol>
                <a:gridCol w="3079704">
                  <a:extLst>
                    <a:ext uri="{9D8B030D-6E8A-4147-A177-3AD203B41FA5}">
                      <a16:colId xmlns:a16="http://schemas.microsoft.com/office/drawing/2014/main" xmlns="" val="20004"/>
                    </a:ext>
                  </a:extLst>
                </a:gridCol>
              </a:tblGrid>
              <a:tr h="26876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Sound corporate governance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37535">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120804">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External audit opinion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Unqualified audit opinion</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Unqualified external audit opinion</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b="1" dirty="0">
                          <a:latin typeface="Arial" panose="020B0604020202020204" pitchFamily="34" charset="0"/>
                          <a:cs typeface="Arial" panose="020B0604020202020204" pitchFamily="34" charset="0"/>
                        </a:rPr>
                        <a:t>N/A</a:t>
                      </a:r>
                    </a:p>
                    <a:p>
                      <a:pPr algn="just">
                        <a:lnSpc>
                          <a:spcPct val="100000"/>
                        </a:lnSpc>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p>
                    <a:p>
                      <a:pPr algn="just">
                        <a:lnSpc>
                          <a:spcPct val="100000"/>
                        </a:lnSpc>
                      </a:pPr>
                      <a:endParaRPr lang="en-ZA" sz="1200" baseline="0" dirty="0">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aseline="0" dirty="0">
                          <a:latin typeface="Arial" panose="020B0604020202020204" pitchFamily="34" charset="0"/>
                          <a:cs typeface="Arial" panose="020B0604020202020204" pitchFamily="34" charset="0"/>
                        </a:rPr>
                        <a:t>Measure: External audit report</a:t>
                      </a:r>
                      <a:endParaRPr lang="en-ZA" sz="1200" dirty="0">
                        <a:latin typeface="Arial" panose="020B0604020202020204" pitchFamily="34" charset="0"/>
                        <a:cs typeface="Arial" panose="020B0604020202020204" pitchFamily="34" charset="0"/>
                      </a:endParaRPr>
                    </a:p>
                    <a:p>
                      <a:pPr algn="just">
                        <a:lnSpc>
                          <a:spcPct val="100000"/>
                        </a:lnSpc>
                      </a:pP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2"/>
                  </a:ext>
                </a:extLst>
              </a:tr>
              <a:tr h="921488">
                <a:tc>
                  <a:txBody>
                    <a:bodyPr/>
                    <a:lstStyle/>
                    <a:p>
                      <a:pPr marL="0" marR="0" indent="0" algn="just" defTabSz="914400" rtl="0" fontAlgn="base" latinLnBrk="0">
                        <a:lnSpc>
                          <a:spcPct val="100000"/>
                        </a:lnSpc>
                        <a:spcBef>
                          <a:spcPts val="0"/>
                        </a:spcBef>
                        <a:spcAft>
                          <a:spcPts val="0"/>
                        </a:spcAft>
                        <a:buClrTx/>
                        <a:buSzTx/>
                        <a:buFontTx/>
                        <a:buNone/>
                        <a:tabLst/>
                        <a:defRPr sz="1800"/>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expenditure of the budget</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95%</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algn="l">
                        <a:spcAft>
                          <a:spcPts val="0"/>
                        </a:spcAft>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122%</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tx1"/>
                          </a:solidFill>
                          <a:effectLst/>
                          <a:latin typeface="Arial" panose="020B0604020202020204" pitchFamily="34" charset="0"/>
                          <a:ea typeface="+mn-ea"/>
                          <a:cs typeface="Arial" panose="020B0604020202020204" pitchFamily="34" charset="0"/>
                        </a:rPr>
                        <a:t>Measure: Budget vs Actual</a:t>
                      </a: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extLst>
                  <a:ext uri="{0D108BD9-81ED-4DB2-BD59-A6C34878D82A}">
                    <a16:rowId xmlns:a16="http://schemas.microsoft.com/office/drawing/2014/main" xmlns="" val="10003"/>
                  </a:ext>
                </a:extLst>
              </a:tr>
              <a:tr h="921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Average number of days: Trade Creditor payment</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Arial" panose="020B0604020202020204" pitchFamily="34" charset="0"/>
                        </a:rPr>
                        <a:t>18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11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Measure: </a:t>
                      </a:r>
                      <a:r>
                        <a:rPr lang="en-US" sz="1200" kern="1200" dirty="0">
                          <a:solidFill>
                            <a:schemeClr val="tx1"/>
                          </a:solidFill>
                          <a:effectLst/>
                          <a:latin typeface="Arial" panose="020B0604020202020204" pitchFamily="34" charset="0"/>
                          <a:ea typeface="+mn-ea"/>
                          <a:cs typeface="Arial" panose="020B0604020202020204" pitchFamily="34" charset="0"/>
                        </a:rPr>
                        <a:t>Creditor Days = (accounts payables/creditors invoices raised) * 92 days</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extLst>
                  <a:ext uri="{0D108BD9-81ED-4DB2-BD59-A6C34878D82A}">
                    <a16:rowId xmlns:a16="http://schemas.microsoft.com/office/drawing/2014/main" xmlns="" val="3324236246"/>
                  </a:ext>
                </a:extLst>
              </a:tr>
            </a:tbl>
          </a:graphicData>
        </a:graphic>
      </p:graphicFrame>
      <p:grpSp>
        <p:nvGrpSpPr>
          <p:cNvPr id="5" name="Group 6"/>
          <p:cNvGrpSpPr>
            <a:grpSpLocks/>
          </p:cNvGrpSpPr>
          <p:nvPr/>
        </p:nvGrpSpPr>
        <p:grpSpPr bwMode="auto">
          <a:xfrm>
            <a:off x="838200" y="58039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a:t>
            </a:fld>
            <a:endParaRPr lang="en-US" altLang="en-US"/>
          </a:p>
        </p:txBody>
      </p:sp>
    </p:spTree>
    <p:extLst>
      <p:ext uri="{BB962C8B-B14F-4D97-AF65-F5344CB8AC3E}">
        <p14:creationId xmlns:p14="http://schemas.microsoft.com/office/powerpoint/2010/main" xmlns="" val="3275926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a:t>
            </a:r>
            <a:r>
              <a:rPr lang="en-ZA" sz="2000" b="1" dirty="0">
                <a:solidFill>
                  <a:srgbClr val="00B050"/>
                </a:solidFill>
                <a:latin typeface="Arial" panose="020B0604020202020204" pitchFamily="34" charset="0"/>
              </a:rPr>
              <a:t>TOURISM AND BUSINESS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701574359"/>
              </p:ext>
            </p:extLst>
          </p:nvPr>
        </p:nvGraphicFramePr>
        <p:xfrm>
          <a:off x="152401" y="762000"/>
          <a:ext cx="8839200" cy="5232846"/>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195869">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IMPROVED FINANCIAL SUSTAINABILITY OF THE PARK</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7267">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5619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Revenue to the Park from commercial sources (rand million)</a:t>
                      </a:r>
                      <a:endParaRPr lang="en-ZA" sz="11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100" kern="1200" dirty="0">
                          <a:solidFill>
                            <a:schemeClr val="tx1"/>
                          </a:solidFill>
                          <a:effectLst/>
                          <a:latin typeface="Arial" panose="020B0604020202020204" pitchFamily="34" charset="0"/>
                          <a:ea typeface="+mn-ea"/>
                          <a:cs typeface="Arial" panose="020B0604020202020204" pitchFamily="34" charset="0"/>
                        </a:rPr>
                        <a:t>R25 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tx1"/>
                          </a:solidFill>
                          <a:effectLst/>
                          <a:latin typeface="Arial" panose="020B0604020202020204" pitchFamily="34" charset="0"/>
                          <a:ea typeface="+mn-ea"/>
                          <a:cs typeface="Arial" panose="020B0604020202020204" pitchFamily="34" charset="0"/>
                        </a:rPr>
                        <a:t>R7.5m (19.5)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not met</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ea typeface="Times New Roman" panose="02020603050405020304" pitchFamily="18" charset="0"/>
                          <a:cs typeface="Arial" panose="020B0604020202020204" pitchFamily="34" charset="0"/>
                        </a:rPr>
                        <a:t>R5m </a:t>
                      </a:r>
                    </a:p>
                    <a:p>
                      <a:pPr marL="0" marR="0" indent="0" algn="l" defTabSz="457200" rtl="0" eaLnBrk="1" fontAlgn="auto" latinLnBrk="0" hangingPunct="1">
                        <a:lnSpc>
                          <a:spcPct val="100000"/>
                        </a:lnSpc>
                        <a:spcBef>
                          <a:spcPts val="0"/>
                        </a:spcBef>
                        <a:spcAft>
                          <a:spcPts val="0"/>
                        </a:spcAft>
                        <a:buClrTx/>
                        <a:buSzTx/>
                        <a:buFontTx/>
                        <a:buNone/>
                        <a:tabLst/>
                        <a:defRPr/>
                      </a:pPr>
                      <a:r>
                        <a:rPr lang="en-ZA" sz="11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Due to delays in rolling out new tourism activities licences and concessions. With the appointment of the Executive Tourism and Business Development in August 2019, corrective measures have been put for Q3 and Q4</a:t>
                      </a: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pPr>
                      <a:r>
                        <a:rPr lang="en-ZA" sz="1100" b="1" kern="1200" dirty="0">
                          <a:solidFill>
                            <a:schemeClr val="tx1"/>
                          </a:solidFill>
                          <a:effectLst/>
                          <a:latin typeface="Arial" panose="020B0604020202020204" pitchFamily="34" charset="0"/>
                          <a:ea typeface="+mn-ea"/>
                          <a:cs typeface="Arial" panose="020B0604020202020204" pitchFamily="34" charset="0"/>
                        </a:rPr>
                        <a:t>KPI not</a:t>
                      </a:r>
                      <a:r>
                        <a:rPr lang="en-ZA" sz="1100" b="1" kern="1200" baseline="0" dirty="0">
                          <a:solidFill>
                            <a:schemeClr val="tx1"/>
                          </a:solidFill>
                          <a:effectLst/>
                          <a:latin typeface="Arial" panose="020B0604020202020204" pitchFamily="34" charset="0"/>
                          <a:ea typeface="+mn-ea"/>
                          <a:cs typeface="Arial" panose="020B0604020202020204" pitchFamily="34" charset="0"/>
                        </a:rPr>
                        <a:t> met</a:t>
                      </a:r>
                      <a:endParaRPr lang="en-ZA" sz="1100" b="1"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ZA" sz="1100" kern="1200" dirty="0">
                          <a:solidFill>
                            <a:schemeClr val="tx1"/>
                          </a:solidFill>
                          <a:effectLst/>
                          <a:latin typeface="Arial" panose="020B0604020202020204" pitchFamily="34" charset="0"/>
                          <a:ea typeface="+mn-ea"/>
                          <a:cs typeface="Arial" panose="020B0604020202020204" pitchFamily="34" charset="0"/>
                        </a:rPr>
                        <a:t>R7m</a:t>
                      </a:r>
                      <a:r>
                        <a:rPr lang="en-ZA" sz="1100" kern="1200" baseline="0" dirty="0">
                          <a:solidFill>
                            <a:schemeClr val="tx1"/>
                          </a:solidFill>
                          <a:effectLst/>
                          <a:latin typeface="Arial" panose="020B0604020202020204" pitchFamily="34" charset="0"/>
                          <a:ea typeface="+mn-ea"/>
                          <a:cs typeface="Arial" panose="020B0604020202020204" pitchFamily="34" charset="0"/>
                        </a:rPr>
                        <a:t> revenue but planned target was R7.5 m</a:t>
                      </a:r>
                    </a:p>
                    <a:p>
                      <a:pPr>
                        <a:lnSpc>
                          <a:spcPct val="100000"/>
                        </a:lnSpc>
                      </a:pPr>
                      <a:r>
                        <a:rPr lang="af-ZA" sz="1100" kern="1200" dirty="0">
                          <a:solidFill>
                            <a:schemeClr val="tx1"/>
                          </a:solidFill>
                          <a:effectLst/>
                          <a:latin typeface="Arial" panose="020B0604020202020204" pitchFamily="34" charset="0"/>
                          <a:ea typeface="+mn-ea"/>
                          <a:cs typeface="Arial" panose="020B0604020202020204" pitchFamily="34" charset="0"/>
                        </a:rPr>
                        <a:t>Concession contracts lapsed.</a:t>
                      </a:r>
                    </a:p>
                    <a:p>
                      <a:pPr>
                        <a:lnSpc>
                          <a:spcPct val="100000"/>
                        </a:lnSpc>
                      </a:pPr>
                      <a:r>
                        <a:rPr lang="af-ZA" sz="1100" kern="1200" dirty="0">
                          <a:solidFill>
                            <a:schemeClr val="tx1"/>
                          </a:solidFill>
                          <a:effectLst/>
                          <a:latin typeface="Arial" panose="020B0604020202020204" pitchFamily="34" charset="0"/>
                          <a:ea typeface="+mn-ea"/>
                          <a:cs typeface="Arial" panose="020B0604020202020204" pitchFamily="34" charset="0"/>
                        </a:rPr>
                        <a:t>SCM is in the process of advertising for concession contracts.</a:t>
                      </a: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9"/>
                  </a:ext>
                </a:extLst>
              </a:tr>
              <a:tr h="10073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implementation of commercial development plan</a:t>
                      </a:r>
                      <a:endParaRPr lang="en-ZA" sz="11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100" kern="1200" dirty="0">
                          <a:solidFill>
                            <a:schemeClr val="tx1"/>
                          </a:solidFill>
                          <a:effectLst/>
                          <a:latin typeface="Arial" panose="020B0604020202020204" pitchFamily="34" charset="0"/>
                          <a:ea typeface="+mn-ea"/>
                          <a:cs typeface="Arial" panose="020B0604020202020204" pitchFamily="34"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tx1"/>
                          </a:solidFill>
                          <a:effectLst/>
                          <a:latin typeface="Arial" panose="020B0604020202020204" pitchFamily="34" charset="0"/>
                          <a:ea typeface="+mn-ea"/>
                          <a:cs typeface="Arial" panose="020B0604020202020204" pitchFamily="34" charset="0"/>
                        </a:rPr>
                        <a:t>20% (60)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1"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KPI met</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b="1"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1"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KPI exceeded</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Measure is # of action plans completed/total # of action plans for the year* 100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4/9* 100 = 44%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0010"/>
                  </a:ext>
                </a:extLst>
              </a:tr>
              <a:tr h="6715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Annual infrastructure development and maintenance plan developed </a:t>
                      </a: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100" kern="1200" dirty="0">
                          <a:solidFill>
                            <a:schemeClr val="tx1"/>
                          </a:solidFill>
                          <a:effectLst/>
                          <a:latin typeface="Arial" panose="020B0604020202020204" pitchFamily="34" charset="0"/>
                          <a:ea typeface="+mn-ea"/>
                          <a:cs typeface="Arial" panose="020B0604020202020204" pitchFamily="34" charset="0"/>
                        </a:rPr>
                        <a:t>Annual</a:t>
                      </a:r>
                      <a:r>
                        <a:rPr lang="en-ZA" sz="1100" kern="1200" baseline="0" dirty="0">
                          <a:solidFill>
                            <a:schemeClr val="tx1"/>
                          </a:solidFill>
                          <a:effectLst/>
                          <a:latin typeface="Arial" panose="020B0604020202020204" pitchFamily="34" charset="0"/>
                          <a:ea typeface="+mn-ea"/>
                          <a:cs typeface="Arial" panose="020B0604020202020204" pitchFamily="34" charset="0"/>
                        </a:rPr>
                        <a:t> plan approved</a:t>
                      </a: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tx1"/>
                          </a:solidFill>
                          <a:effectLst/>
                          <a:latin typeface="Arial" panose="020B0604020202020204" pitchFamily="34" charset="0"/>
                          <a:ea typeface="+mn-ea"/>
                          <a:cs typeface="Arial" panose="020B0604020202020204"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tx1"/>
                          </a:solidFill>
                          <a:effectLst/>
                          <a:latin typeface="Arial" panose="020B0604020202020204" pitchFamily="34" charset="0"/>
                          <a:ea typeface="+mn-ea"/>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dirty="0">
                          <a:latin typeface="Arial" panose="020B0604020202020204" pitchFamily="34" charset="0"/>
                          <a:cs typeface="Arial" panose="020B0604020202020204" pitchFamily="34" charset="0"/>
                        </a:rPr>
                        <a:t>No milestone for the period</a:t>
                      </a:r>
                      <a:r>
                        <a:rPr lang="en-ZA" sz="1100" baseline="0" dirty="0">
                          <a:latin typeface="Arial" panose="020B0604020202020204" pitchFamily="34" charset="0"/>
                          <a:cs typeface="Arial" panose="020B0604020202020204" pitchFamily="34" charset="0"/>
                        </a:rPr>
                        <a:t> under review</a:t>
                      </a:r>
                      <a:endParaRPr lang="en-ZA" sz="11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KPI met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Target was to develop and approve annual infrastructure development and maintenance plan. Approved in Quarter 2.</a:t>
                      </a: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206733990"/>
                  </a:ext>
                </a:extLst>
              </a:tr>
            </a:tbl>
          </a:graphicData>
        </a:graphic>
      </p:graphicFrame>
      <p:grpSp>
        <p:nvGrpSpPr>
          <p:cNvPr id="11" name="Group 6">
            <a:extLst>
              <a:ext uri="{FF2B5EF4-FFF2-40B4-BE49-F238E27FC236}">
                <a16:creationId xmlns:a16="http://schemas.microsoft.com/office/drawing/2014/main" xmlns="" id="{D7E140D1-0A0D-4931-A42D-40051C16EAE6}"/>
              </a:ext>
            </a:extLst>
          </p:cNvPr>
          <p:cNvGrpSpPr>
            <a:grpSpLocks/>
          </p:cNvGrpSpPr>
          <p:nvPr/>
        </p:nvGrpSpPr>
        <p:grpSpPr bwMode="auto">
          <a:xfrm>
            <a:off x="685800" y="6414071"/>
            <a:ext cx="5778500" cy="215900"/>
            <a:chOff x="685800" y="6400800"/>
            <a:chExt cx="5778500" cy="215900"/>
          </a:xfrm>
        </p:grpSpPr>
        <p:sp>
          <p:nvSpPr>
            <p:cNvPr id="12" name="Rectangle 463">
              <a:extLst>
                <a:ext uri="{FF2B5EF4-FFF2-40B4-BE49-F238E27FC236}">
                  <a16:creationId xmlns:a16="http://schemas.microsoft.com/office/drawing/2014/main" xmlns="" id="{5BFEBB66-524F-4E85-B45C-D0162CBF26A7}"/>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a16="http://schemas.microsoft.com/office/drawing/2014/main" xmlns="" id="{10F54DB0-B242-4301-985C-7F0A08FAA052}"/>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a16="http://schemas.microsoft.com/office/drawing/2014/main" xmlns="" id="{8D6910EC-2C66-4266-9716-336176692825}"/>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a16="http://schemas.microsoft.com/office/drawing/2014/main" xmlns="" id="{AE3D3FE9-DC86-4EAA-9324-53DB720E1A69}"/>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20</a:t>
            </a:fld>
            <a:endParaRPr lang="en-US" altLang="en-US"/>
          </a:p>
        </p:txBody>
      </p:sp>
    </p:spTree>
    <p:extLst>
      <p:ext uri="{BB962C8B-B14F-4D97-AF65-F5344CB8AC3E}">
        <p14:creationId xmlns:p14="http://schemas.microsoft.com/office/powerpoint/2010/main" xmlns="" val="241887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a:t>
            </a:r>
            <a:r>
              <a:rPr lang="en-ZA" sz="2000" b="1" dirty="0">
                <a:solidFill>
                  <a:srgbClr val="00B050"/>
                </a:solidFill>
                <a:latin typeface="Arial" panose="020B0604020202020204" pitchFamily="34" charset="0"/>
              </a:rPr>
              <a:t>TOURISM AND BUSINESS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3021392"/>
              </p:ext>
            </p:extLst>
          </p:nvPr>
        </p:nvGraphicFramePr>
        <p:xfrm>
          <a:off x="152401" y="762000"/>
          <a:ext cx="8839200" cy="4267196"/>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60840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APPROPRIATE TOURISM AND CONSERVATION INFRASTRUCTURE</a:t>
                      </a:r>
                      <a:endParaRPr lang="en-ZA" sz="1400" kern="1200" dirty="0">
                        <a:solidFill>
                          <a:schemeClr val="bg1"/>
                        </a:solidFill>
                        <a:effectLst/>
                        <a:latin typeface="+mn-lt"/>
                        <a:ea typeface="+mn-ea"/>
                        <a:cs typeface="+mn-cs"/>
                      </a:endParaRPr>
                    </a:p>
                    <a:p>
                      <a:pPr algn="l">
                        <a:lnSpc>
                          <a:spcPct val="100000"/>
                        </a:lnSpc>
                        <a:spcAft>
                          <a:spcPts val="0"/>
                        </a:spcAft>
                      </a:pP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790606">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5644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Implementation of annual conservation and tourism infrastructure plan (% completion of plan)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20% (60)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tx1"/>
                          </a:solidFill>
                          <a:effectLst/>
                          <a:latin typeface="Arial" panose="020B0604020202020204" pitchFamily="34" charset="0"/>
                          <a:ea typeface="+mn-ea"/>
                          <a:cs typeface="Arial" panose="020B0604020202020204" pitchFamily="34" charset="0"/>
                        </a:rPr>
                        <a:t>Number of milestones completed (10) /Total # of projects (19) x 100 = 53%.</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0002"/>
                  </a:ext>
                </a:extLst>
              </a:tr>
              <a:tr h="13037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Park infrastructure maintained according to schedule</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Annual</a:t>
                      </a:r>
                      <a:r>
                        <a:rPr lang="en-ZA" sz="1200" kern="1200" baseline="0" dirty="0">
                          <a:solidFill>
                            <a:schemeClr val="tx1"/>
                          </a:solidFill>
                          <a:effectLst/>
                          <a:latin typeface="Arial" panose="020B0604020202020204" pitchFamily="34" charset="0"/>
                          <a:ea typeface="+mn-ea"/>
                          <a:cs typeface="Arial" panose="020B0604020202020204" pitchFamily="34" charset="0"/>
                        </a:rPr>
                        <a:t> schedule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Schedule completed</a:t>
                      </a:r>
                      <a:r>
                        <a:rPr lang="en-ZA" sz="1200" kern="1200" baseline="0" dirty="0">
                          <a:solidFill>
                            <a:schemeClr val="tx1"/>
                          </a:solidFill>
                          <a:effectLst/>
                          <a:latin typeface="Arial" panose="020B0604020202020204" pitchFamily="34" charset="0"/>
                          <a:ea typeface="+mn-ea"/>
                          <a:cs typeface="Arial" panose="020B0604020202020204" pitchFamily="34" charset="0"/>
                        </a:rPr>
                        <a:t> as per Q3 milestones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r>
                        <a:rPr lang="en-ZA" sz="12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Schedule completed</a:t>
                      </a:r>
                      <a:r>
                        <a:rPr lang="en-ZA" sz="1200" kern="1200" baseline="0" dirty="0">
                          <a:solidFill>
                            <a:schemeClr val="tx1"/>
                          </a:solidFill>
                          <a:effectLst/>
                          <a:latin typeface="Arial" panose="020B0604020202020204" pitchFamily="34" charset="0"/>
                          <a:ea typeface="+mn-ea"/>
                          <a:cs typeface="Arial" panose="020B0604020202020204" pitchFamily="34" charset="0"/>
                        </a:rPr>
                        <a:t> as per Q2 milestones</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Schedule completed</a:t>
                      </a:r>
                      <a:r>
                        <a:rPr lang="en-ZA" sz="1200" kern="1200" baseline="0" dirty="0">
                          <a:solidFill>
                            <a:schemeClr val="tx1"/>
                          </a:solidFill>
                          <a:effectLst/>
                          <a:latin typeface="Arial" panose="020B0604020202020204" pitchFamily="34" charset="0"/>
                          <a:ea typeface="+mn-ea"/>
                          <a:cs typeface="Arial" panose="020B0604020202020204" pitchFamily="34" charset="0"/>
                        </a:rPr>
                        <a:t> as per Q3 milestones.</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3"/>
                  </a:ext>
                </a:extLst>
              </a:tr>
            </a:tbl>
          </a:graphicData>
        </a:graphic>
      </p:graphicFrame>
      <p:grpSp>
        <p:nvGrpSpPr>
          <p:cNvPr id="5" name="Group 6"/>
          <p:cNvGrpSpPr>
            <a:grpSpLocks/>
          </p:cNvGrpSpPr>
          <p:nvPr/>
        </p:nvGrpSpPr>
        <p:grpSpPr bwMode="auto">
          <a:xfrm>
            <a:off x="762000" y="54864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21</a:t>
            </a:fld>
            <a:endParaRPr lang="en-US" altLang="en-US"/>
          </a:p>
        </p:txBody>
      </p:sp>
    </p:spTree>
    <p:extLst>
      <p:ext uri="{BB962C8B-B14F-4D97-AF65-F5344CB8AC3E}">
        <p14:creationId xmlns:p14="http://schemas.microsoft.com/office/powerpoint/2010/main" xmlns="" val="176742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2019/20 Q3 PROGRAMME 3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2324553032"/>
              </p:ext>
            </p:extLst>
          </p:nvPr>
        </p:nvGraphicFramePr>
        <p:xfrm>
          <a:off x="304802" y="990600"/>
          <a:ext cx="8686798" cy="1049338"/>
        </p:xfrm>
        <a:graphic>
          <a:graphicData uri="http://schemas.openxmlformats.org/drawingml/2006/table">
            <a:tbl>
              <a:tblPr/>
              <a:tblGrid>
                <a:gridCol w="2571406">
                  <a:extLst>
                    <a:ext uri="{9D8B030D-6E8A-4147-A177-3AD203B41FA5}">
                      <a16:colId xmlns:a16="http://schemas.microsoft.com/office/drawing/2014/main" xmlns="" val="20000"/>
                    </a:ext>
                  </a:extLst>
                </a:gridCol>
                <a:gridCol w="2208154">
                  <a:extLst>
                    <a:ext uri="{9D8B030D-6E8A-4147-A177-3AD203B41FA5}">
                      <a16:colId xmlns:a16="http://schemas.microsoft.com/office/drawing/2014/main" xmlns="" val="20001"/>
                    </a:ext>
                  </a:extLst>
                </a:gridCol>
                <a:gridCol w="2067681">
                  <a:extLst>
                    <a:ext uri="{9D8B030D-6E8A-4147-A177-3AD203B41FA5}">
                      <a16:colId xmlns:a16="http://schemas.microsoft.com/office/drawing/2014/main" xmlns="" val="20002"/>
                    </a:ext>
                  </a:extLst>
                </a:gridCol>
                <a:gridCol w="1839557">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76% (13/17)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12% (2/17)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 0% (0/17)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12% (2/17)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6" name="Chart 5">
            <a:extLst>
              <a:ext uri="{FF2B5EF4-FFF2-40B4-BE49-F238E27FC236}">
                <a16:creationId xmlns:a16="http://schemas.microsoft.com/office/drawing/2014/main" xmlns="" id="{7723B725-C83D-46B5-A2AA-EE7ABFC8DED7}"/>
              </a:ext>
            </a:extLst>
          </p:cNvPr>
          <p:cNvGraphicFramePr>
            <a:graphicFrameLocks/>
          </p:cNvGraphicFramePr>
          <p:nvPr>
            <p:extLst>
              <p:ext uri="{D42A27DB-BD31-4B8C-83A1-F6EECF244321}">
                <p14:modId xmlns:p14="http://schemas.microsoft.com/office/powerpoint/2010/main" xmlns="" val="143330969"/>
              </p:ext>
            </p:extLst>
          </p:nvPr>
        </p:nvGraphicFramePr>
        <p:xfrm>
          <a:off x="1978025" y="2438399"/>
          <a:ext cx="5187950" cy="4144961"/>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22</a:t>
            </a:fld>
            <a:endParaRPr lang="en-US" altLang="en-US"/>
          </a:p>
        </p:txBody>
      </p:sp>
    </p:spTree>
    <p:extLst>
      <p:ext uri="{BB962C8B-B14F-4D97-AF65-F5344CB8AC3E}">
        <p14:creationId xmlns:p14="http://schemas.microsoft.com/office/powerpoint/2010/main" xmlns="" val="3321325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a:solidFill>
                  <a:srgbClr val="00B050"/>
                </a:solidFill>
                <a:latin typeface="Arial" panose="020B0604020202020204" pitchFamily="34" charset="0"/>
                <a:ea typeface="+mn-ea"/>
                <a:cs typeface="+mn-cs"/>
              </a:rPr>
              <a:t>PROGRAMME </a:t>
            </a:r>
            <a:r>
              <a:rPr lang="en-US" sz="2000" b="1" dirty="0">
                <a:solidFill>
                  <a:srgbClr val="00B050"/>
                </a:solidFill>
                <a:latin typeface="Arial" panose="020B0604020202020204" pitchFamily="34" charset="0"/>
                <a:ea typeface="+mn-ea"/>
                <a:cs typeface="+mn-cs"/>
              </a:rPr>
              <a:t>4</a:t>
            </a:r>
            <a:r>
              <a:rPr lang="en-US" sz="2000" b="1" kern="1200" dirty="0">
                <a:solidFill>
                  <a:srgbClr val="00B050"/>
                </a:solidFill>
                <a:latin typeface="Arial" panose="020B0604020202020204" pitchFamily="34" charset="0"/>
                <a:ea typeface="+mn-ea"/>
                <a:cs typeface="+mn-cs"/>
              </a:rPr>
              <a:t>: SOCIO-ECONOMIC ENVIRONMENT DEVELOPMENT</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484679474"/>
              </p:ext>
            </p:extLst>
          </p:nvPr>
        </p:nvGraphicFramePr>
        <p:xfrm>
          <a:off x="152400" y="762000"/>
          <a:ext cx="8839200" cy="4643619"/>
        </p:xfrm>
        <a:graphic>
          <a:graphicData uri="http://schemas.openxmlformats.org/drawingml/2006/table">
            <a:tbl>
              <a:tblPr/>
              <a:tblGrid>
                <a:gridCol w="1612992">
                  <a:extLst>
                    <a:ext uri="{9D8B030D-6E8A-4147-A177-3AD203B41FA5}">
                      <a16:colId xmlns:a16="http://schemas.microsoft.com/office/drawing/2014/main" xmlns="" val="20000"/>
                    </a:ext>
                  </a:extLst>
                </a:gridCol>
                <a:gridCol w="141943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096946">
                  <a:extLst>
                    <a:ext uri="{9D8B030D-6E8A-4147-A177-3AD203B41FA5}">
                      <a16:colId xmlns:a16="http://schemas.microsoft.com/office/drawing/2014/main" xmlns="" val="20004"/>
                    </a:ext>
                  </a:extLst>
                </a:gridCol>
              </a:tblGrid>
              <a:tr h="18573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a:solidFill>
                            <a:schemeClr val="bg1"/>
                          </a:solidFill>
                          <a:effectLst/>
                          <a:latin typeface="+mn-lt"/>
                          <a:ea typeface="+mn-ea"/>
                          <a:cs typeface="Arial" panose="020B0604020202020204" pitchFamily="34" charset="0"/>
                        </a:rPr>
                        <a:t>Strategic Objective: Socio-economic benefits to local communities optimized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63173">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672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full-time equivalent jobs</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gn="l">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140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rPr>
                        <a:t>KPI not met</a:t>
                      </a:r>
                    </a:p>
                    <a:p>
                      <a:pPr>
                        <a:lnSpc>
                          <a:spcPct val="100000"/>
                        </a:lnSpc>
                      </a:pPr>
                      <a:r>
                        <a:rPr lang="en-US" sz="1200" kern="1200" dirty="0">
                          <a:solidFill>
                            <a:schemeClr val="tx1"/>
                          </a:solidFill>
                          <a:effectLst/>
                          <a:latin typeface="Arial" panose="020B0604020202020204" pitchFamily="34" charset="0"/>
                          <a:ea typeface="+mn-ea"/>
                          <a:cs typeface="Arial" panose="020B0604020202020204" pitchFamily="34" charset="0"/>
                        </a:rPr>
                        <a:t>44</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203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0002"/>
                  </a:ext>
                </a:extLst>
              </a:tr>
              <a:tr h="14788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accredited training days (NRM)</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gn="l">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4789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1916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not met</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0 (1437)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Delays in receiving NRM funding from the Department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r>
                        <a:rPr lang="en-ZA" sz="12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2354 training days achieved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tx1"/>
                          </a:solidFill>
                          <a:effectLst/>
                          <a:latin typeface="Arial" panose="020B0604020202020204" pitchFamily="34" charset="0"/>
                          <a:ea typeface="+mn-ea"/>
                          <a:cs typeface="Arial" panose="020B0604020202020204" pitchFamily="34" charset="0"/>
                        </a:rPr>
                        <a:t>First Aid 92 beneficiaries 184 training days.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tx1"/>
                          </a:solidFill>
                          <a:effectLst/>
                          <a:latin typeface="Arial" panose="020B0604020202020204" pitchFamily="34" charset="0"/>
                          <a:ea typeface="+mn-ea"/>
                          <a:cs typeface="Arial" panose="020B0604020202020204" pitchFamily="34" charset="0"/>
                        </a:rPr>
                        <a:t>Bush Clearing 196 beneficiaries 588 training days.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tx1"/>
                          </a:solidFill>
                          <a:effectLst/>
                          <a:latin typeface="Arial" panose="020B0604020202020204" pitchFamily="34" charset="0"/>
                          <a:ea typeface="+mn-ea"/>
                          <a:cs typeface="Arial" panose="020B0604020202020204" pitchFamily="34" charset="0"/>
                        </a:rPr>
                        <a:t>Workplace Risk Assessment 479 beneficiaries 1398 training days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tx1"/>
                          </a:solidFill>
                          <a:effectLst/>
                          <a:latin typeface="Arial" panose="020B0604020202020204" pitchFamily="34" charset="0"/>
                          <a:ea typeface="+mn-ea"/>
                          <a:cs typeface="Arial" panose="020B0604020202020204" pitchFamily="34" charset="0"/>
                        </a:rPr>
                        <a:t>Health &amp; Safety 92 beneficiaries 184 training days </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0004"/>
                  </a:ext>
                </a:extLst>
              </a:tr>
            </a:tbl>
          </a:graphicData>
        </a:graphic>
      </p:graphicFrame>
      <p:grpSp>
        <p:nvGrpSpPr>
          <p:cNvPr id="5" name="Group 6"/>
          <p:cNvGrpSpPr>
            <a:grpSpLocks/>
          </p:cNvGrpSpPr>
          <p:nvPr/>
        </p:nvGrpSpPr>
        <p:grpSpPr bwMode="auto">
          <a:xfrm>
            <a:off x="1295400" y="59436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a:t>
              </a:r>
              <a:r>
                <a:rPr lang="en-US" altLang="en-US" sz="1200" dirty="0">
                  <a:latin typeface="Arial" panose="020B0604020202020204" pitchFamily="34" charset="0"/>
                  <a:cs typeface="Arial" panose="020B0604020202020204" pitchFamily="34" charset="0"/>
                </a:rPr>
                <a:t>e</a:t>
              </a:r>
              <a:r>
                <a:rPr lang="en-US" altLang="en-US" sz="1200" dirty="0">
                  <a:solidFill>
                    <a:srgbClr val="333399"/>
                  </a:solidFill>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23</a:t>
            </a:fld>
            <a:endParaRPr lang="en-US" altLang="en-US"/>
          </a:p>
        </p:txBody>
      </p:sp>
    </p:spTree>
    <p:extLst>
      <p:ext uri="{BB962C8B-B14F-4D97-AF65-F5344CB8AC3E}">
        <p14:creationId xmlns:p14="http://schemas.microsoft.com/office/powerpoint/2010/main" xmlns="" val="257562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SOCIO-ECONOMIC ENVIRONMENT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679668906"/>
              </p:ext>
            </p:extLst>
          </p:nvPr>
        </p:nvGraphicFramePr>
        <p:xfrm>
          <a:off x="152401" y="762000"/>
          <a:ext cx="8839200" cy="5276088"/>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195373">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a:t>
                      </a:r>
                      <a:r>
                        <a:rPr lang="en-ZA" sz="1400" b="1" kern="1200" noProof="0" dirty="0">
                          <a:solidFill>
                            <a:schemeClr val="bg1"/>
                          </a:solidFill>
                          <a:effectLst/>
                          <a:latin typeface="+mn-lt"/>
                          <a:ea typeface="+mn-ea"/>
                          <a:cs typeface="Arial" panose="020B0604020202020204" pitchFamily="34" charset="0"/>
                        </a:rPr>
                        <a:t>Socio-economic benefits to local communities optimized</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90747">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26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non-accredited training days (NRM)</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577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231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190</a:t>
                      </a:r>
                      <a:r>
                        <a:rPr lang="en-ZA" sz="1200" kern="1200" baseline="0" dirty="0">
                          <a:solidFill>
                            <a:schemeClr val="tx1"/>
                          </a:solidFill>
                          <a:effectLst/>
                          <a:latin typeface="Arial" panose="020B0604020202020204" pitchFamily="34" charset="0"/>
                          <a:ea typeface="+mn-ea"/>
                          <a:cs typeface="Arial" panose="020B0604020202020204" pitchFamily="34" charset="0"/>
                        </a:rPr>
                        <a:t> and the quarterly target was 173</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tx1"/>
                          </a:solidFill>
                          <a:effectLst/>
                          <a:latin typeface="Arial" panose="020B0604020202020204" pitchFamily="34" charset="0"/>
                          <a:ea typeface="+mn-ea"/>
                          <a:cs typeface="Arial" panose="020B0604020202020204" pitchFamily="34" charset="0"/>
                        </a:rPr>
                        <a:t>In Q1 58 (816) and Q2 173(190). Q3 target of 231 was met in Q1 +Q2 + Q3 (13)=1019). </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0002"/>
                  </a:ext>
                </a:extLst>
              </a:tr>
              <a:tr h="5824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people participating in skills development programmes (IP Infrastructure, Tourism, life guides and environmental monitors)</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86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 people participated and</a:t>
                      </a:r>
                      <a:r>
                        <a:rPr lang="en-ZA" sz="1200" kern="1200" baseline="0" dirty="0">
                          <a:solidFill>
                            <a:schemeClr val="tx1"/>
                          </a:solidFill>
                          <a:effectLst/>
                          <a:latin typeface="Arial" panose="020B0604020202020204" pitchFamily="34" charset="0"/>
                          <a:ea typeface="+mn-ea"/>
                          <a:cs typeface="Arial" panose="020B0604020202020204" pitchFamily="34" charset="0"/>
                        </a:rPr>
                        <a:t> exceeded the quarterly target of 65 people.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a:t>
                      </a:r>
                      <a:r>
                        <a:rPr lang="en-ZA" sz="1200" b="1" kern="1200" baseline="0" dirty="0">
                          <a:solidFill>
                            <a:schemeClr val="tx1"/>
                          </a:solidFill>
                          <a:effectLst/>
                          <a:latin typeface="Arial" panose="020B0604020202020204" pitchFamily="34" charset="0"/>
                          <a:ea typeface="+mn-ea"/>
                          <a:cs typeface="Arial" panose="020B0604020202020204" pitchFamily="34" charset="0"/>
                        </a:rPr>
                        <a:t> exceeded</a:t>
                      </a:r>
                    </a:p>
                    <a:p>
                      <a:pPr>
                        <a:lnSpc>
                          <a:spcPct val="100000"/>
                        </a:lnSpc>
                      </a:pPr>
                      <a:r>
                        <a:rPr lang="en-ZA" sz="1200" b="0" kern="1200" baseline="0" dirty="0">
                          <a:solidFill>
                            <a:schemeClr val="tx1"/>
                          </a:solidFill>
                          <a:effectLst/>
                          <a:latin typeface="Arial" panose="020B0604020202020204" pitchFamily="34" charset="0"/>
                          <a:ea typeface="+mn-ea"/>
                          <a:cs typeface="Arial" panose="020B0604020202020204" pitchFamily="34" charset="0"/>
                        </a:rPr>
                        <a:t>210 </a:t>
                      </a:r>
                      <a:r>
                        <a:rPr lang="en-ZA" sz="1200" kern="1200" dirty="0">
                          <a:solidFill>
                            <a:schemeClr val="tx1"/>
                          </a:solidFill>
                          <a:effectLst/>
                          <a:latin typeface="Arial" panose="020B0604020202020204" pitchFamily="34" charset="0"/>
                          <a:ea typeface="+mn-ea"/>
                          <a:cs typeface="Arial" panose="020B0604020202020204" pitchFamily="34" charset="0"/>
                        </a:rPr>
                        <a:t>people participated and</a:t>
                      </a:r>
                      <a:r>
                        <a:rPr lang="en-ZA" sz="1200" kern="1200" baseline="0" dirty="0">
                          <a:solidFill>
                            <a:schemeClr val="tx1"/>
                          </a:solidFill>
                          <a:effectLst/>
                          <a:latin typeface="Arial" panose="020B0604020202020204" pitchFamily="34" charset="0"/>
                          <a:ea typeface="+mn-ea"/>
                          <a:cs typeface="Arial" panose="020B0604020202020204" pitchFamily="34" charset="0"/>
                        </a:rPr>
                        <a:t> exceeded the quarterly target of 86.</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0003"/>
                  </a:ext>
                </a:extLst>
              </a:tr>
              <a:tr h="418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people participating in local economic development programmes (arts and craft)</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60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exceeded </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51 people participated and exceeded the target</a:t>
                      </a:r>
                      <a:r>
                        <a:rPr lang="en-ZA" sz="1200" kern="1200" baseline="0" dirty="0">
                          <a:solidFill>
                            <a:schemeClr val="tx1"/>
                          </a:solidFill>
                          <a:effectLst/>
                          <a:latin typeface="Arial" panose="020B0604020202020204" pitchFamily="34" charset="0"/>
                          <a:ea typeface="+mn-ea"/>
                          <a:cs typeface="Arial" panose="020B0604020202020204" pitchFamily="34" charset="0"/>
                        </a:rPr>
                        <a:t> of  45 people.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not met</a:t>
                      </a:r>
                    </a:p>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The mitigation plan is in place to meet the target Q4</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4"/>
                  </a:ext>
                </a:extLst>
              </a:tr>
              <a:tr h="418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people participating in rural enterprise programme (business services, training, mentoring, guiding and grants)</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40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20 people participated as per the planned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not met</a:t>
                      </a:r>
                    </a:p>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The  mitigation plan is in place to meet the target in Q4</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5"/>
                  </a:ext>
                </a:extLst>
              </a:tr>
            </a:tbl>
          </a:graphicData>
        </a:graphic>
      </p:graphicFrame>
      <p:grpSp>
        <p:nvGrpSpPr>
          <p:cNvPr id="5" name="Group 6"/>
          <p:cNvGrpSpPr>
            <a:grpSpLocks/>
          </p:cNvGrpSpPr>
          <p:nvPr/>
        </p:nvGrpSpPr>
        <p:grpSpPr bwMode="auto">
          <a:xfrm>
            <a:off x="609600" y="6204648"/>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24</a:t>
            </a:fld>
            <a:endParaRPr lang="en-US" altLang="en-US"/>
          </a:p>
        </p:txBody>
      </p:sp>
    </p:spTree>
    <p:extLst>
      <p:ext uri="{BB962C8B-B14F-4D97-AF65-F5344CB8AC3E}">
        <p14:creationId xmlns:p14="http://schemas.microsoft.com/office/powerpoint/2010/main" xmlns="" val="2312337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SOCIO-ECONOMIC ENVIRONMENT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705148219"/>
              </p:ext>
            </p:extLst>
          </p:nvPr>
        </p:nvGraphicFramePr>
        <p:xfrm>
          <a:off x="152401" y="762000"/>
          <a:ext cx="8839200" cy="4727448"/>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195373">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a:t>
                      </a:r>
                      <a:r>
                        <a:rPr lang="en-ZA" sz="1400" b="1" kern="1200" noProof="0" dirty="0">
                          <a:solidFill>
                            <a:schemeClr val="bg1"/>
                          </a:solidFill>
                          <a:effectLst/>
                          <a:latin typeface="+mn-lt"/>
                          <a:ea typeface="+mn-ea"/>
                          <a:cs typeface="Arial" panose="020B0604020202020204" pitchFamily="34" charset="0"/>
                        </a:rPr>
                        <a:t>Socio-economic benefits to local communities optimized</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90747">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26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enterprises who are integrated into the conservation, tourism and related sector value chain (also reserved community concessions)</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2"/>
                  </a:ext>
                </a:extLst>
              </a:tr>
              <a:tr h="418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new first years receiving bursaries and support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3"/>
                  </a:ext>
                </a:extLst>
              </a:tr>
              <a:tr h="418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students graduating</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4"/>
                  </a:ext>
                </a:extLst>
              </a:tr>
              <a:tr h="418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students placed in work opportunities after graduation</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5"/>
                  </a:ext>
                </a:extLst>
              </a:tr>
            </a:tbl>
          </a:graphicData>
        </a:graphic>
      </p:graphicFrame>
      <p:grpSp>
        <p:nvGrpSpPr>
          <p:cNvPr id="5" name="Group 6"/>
          <p:cNvGrpSpPr>
            <a:grpSpLocks/>
          </p:cNvGrpSpPr>
          <p:nvPr/>
        </p:nvGrpSpPr>
        <p:grpSpPr bwMode="auto">
          <a:xfrm>
            <a:off x="1066800" y="586105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25</a:t>
            </a:fld>
            <a:endParaRPr lang="en-US" altLang="en-US"/>
          </a:p>
        </p:txBody>
      </p:sp>
    </p:spTree>
    <p:extLst>
      <p:ext uri="{BB962C8B-B14F-4D97-AF65-F5344CB8AC3E}">
        <p14:creationId xmlns:p14="http://schemas.microsoft.com/office/powerpoint/2010/main" xmlns="" val="340097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SOCIO-ECONOMIC ENVIRONMENT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713042935"/>
              </p:ext>
            </p:extLst>
          </p:nvPr>
        </p:nvGraphicFramePr>
        <p:xfrm>
          <a:off x="152401" y="762000"/>
          <a:ext cx="8839200" cy="4921694"/>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195373">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Improved environmental</a:t>
                      </a:r>
                      <a:r>
                        <a:rPr lang="en-ZA" sz="1400" b="1" baseline="0" dirty="0">
                          <a:solidFill>
                            <a:schemeClr val="bg1"/>
                          </a:solidFill>
                          <a:effectLst/>
                          <a:latin typeface="+mn-lt"/>
                          <a:cs typeface="Arial" panose="020B0604020202020204" pitchFamily="34" charset="0"/>
                        </a:rPr>
                        <a:t> education and awareness</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90747">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560006">
                <a:tc>
                  <a:txBody>
                    <a:bodyPr/>
                    <a:lstStyle/>
                    <a:p>
                      <a:pPr>
                        <a:lnSpc>
                          <a:spcPct val="100000"/>
                        </a:lnSpc>
                      </a:pPr>
                      <a:r>
                        <a:rPr lang="en-ZA" sz="1200" dirty="0">
                          <a:effectLst/>
                          <a:latin typeface="Arial" panose="020B0604020202020204" pitchFamily="34" charset="0"/>
                          <a:ea typeface="Arial" panose="020B0604020202020204" pitchFamily="34" charset="0"/>
                        </a:rPr>
                        <a:t>Number of learners visiting the Park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rPr>
                        <a:t>5000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dirty="0">
                          <a:effectLst/>
                          <a:latin typeface="Arial" panose="020B0604020202020204" pitchFamily="34" charset="0"/>
                          <a:ea typeface="Arial" panose="020B0604020202020204" pitchFamily="34" charset="0"/>
                        </a:rPr>
                        <a:t>600 (4600)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3473 as the target was 3000.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950</a:t>
                      </a:r>
                      <a:r>
                        <a:rPr lang="en-ZA" sz="1200" kern="1200" baseline="0" dirty="0">
                          <a:solidFill>
                            <a:schemeClr val="tx1"/>
                          </a:solidFill>
                          <a:effectLst/>
                          <a:latin typeface="Arial" panose="020B0604020202020204" pitchFamily="34" charset="0"/>
                          <a:ea typeface="+mn-ea"/>
                          <a:cs typeface="Arial" panose="020B0604020202020204" pitchFamily="34" charset="0"/>
                        </a:rPr>
                        <a:t> learners visited the Park and exceeded the planned target of 600 learners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2"/>
                  </a:ext>
                </a:extLst>
              </a:tr>
              <a:tr h="586297">
                <a:tc>
                  <a:txBody>
                    <a:bodyPr/>
                    <a:lstStyle/>
                    <a:p>
                      <a:pPr>
                        <a:lnSpc>
                          <a:spcPct val="100000"/>
                        </a:lnSpc>
                      </a:pPr>
                      <a:r>
                        <a:rPr lang="en-ZA" sz="1200" dirty="0">
                          <a:effectLst/>
                          <a:latin typeface="Arial" panose="020B0604020202020204" pitchFamily="34" charset="0"/>
                          <a:ea typeface="Arial" panose="020B0604020202020204" pitchFamily="34" charset="0"/>
                        </a:rPr>
                        <a:t>Number of schools visited by iSimangaliso and partners for environmental awareness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 (25)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14 schools were visited and exceeded the planned target of 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 schools were visited as per the planned quarterly target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3"/>
                  </a:ext>
                </a:extLst>
              </a:tr>
              <a:tr h="571057">
                <a:tc>
                  <a:txBody>
                    <a:bodyPr/>
                    <a:lstStyle/>
                    <a:p>
                      <a:pPr>
                        <a:lnSpc>
                          <a:spcPct val="100000"/>
                        </a:lnSpc>
                      </a:pPr>
                      <a:r>
                        <a:rPr lang="en-ZA" sz="1200" dirty="0">
                          <a:effectLst/>
                          <a:latin typeface="Arial" panose="020B0604020202020204" pitchFamily="34" charset="0"/>
                          <a:ea typeface="Arial" panose="020B0604020202020204" pitchFamily="34" charset="0"/>
                        </a:rPr>
                        <a:t>Number of youth (rhino) ambassadors participating in environmental</a:t>
                      </a:r>
                      <a:r>
                        <a:rPr lang="en-ZA" sz="1200" spc="-85" dirty="0">
                          <a:effectLst/>
                          <a:latin typeface="Arial" panose="020B0604020202020204" pitchFamily="34" charset="0"/>
                          <a:ea typeface="Arial" panose="020B0604020202020204" pitchFamily="34" charset="0"/>
                        </a:rPr>
                        <a:t> </a:t>
                      </a:r>
                      <a:r>
                        <a:rPr lang="en-ZA" sz="1200" dirty="0">
                          <a:effectLst/>
                          <a:latin typeface="Arial" panose="020B0604020202020204" pitchFamily="34" charset="0"/>
                          <a:ea typeface="Arial" panose="020B0604020202020204" pitchFamily="34" charset="0"/>
                        </a:rPr>
                        <a:t>awareness activities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a:effectLst/>
                          <a:latin typeface="Arial" panose="020B0604020202020204" pitchFamily="34" charset="0"/>
                          <a:ea typeface="Arial" panose="020B0604020202020204" pitchFamily="34" charset="0"/>
                        </a:rPr>
                        <a:t>5 (25)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13 ambassadors </a:t>
                      </a:r>
                      <a:r>
                        <a:rPr lang="en-ZA" sz="1200" kern="1200" baseline="0" dirty="0">
                          <a:solidFill>
                            <a:schemeClr val="tx1"/>
                          </a:solidFill>
                          <a:effectLst/>
                          <a:latin typeface="Arial" panose="020B0604020202020204" pitchFamily="34" charset="0"/>
                          <a:ea typeface="+mn-ea"/>
                          <a:cs typeface="Arial" panose="020B0604020202020204" pitchFamily="34" charset="0"/>
                        </a:rPr>
                        <a:t>participated in environmental awareness </a:t>
                      </a:r>
                      <a:r>
                        <a:rPr lang="en-ZA" sz="1200" kern="1200" dirty="0">
                          <a:solidFill>
                            <a:schemeClr val="tx1"/>
                          </a:solidFill>
                          <a:effectLst/>
                          <a:latin typeface="Arial" panose="020B0604020202020204" pitchFamily="34" charset="0"/>
                          <a:ea typeface="+mn-ea"/>
                          <a:cs typeface="Arial" panose="020B0604020202020204" pitchFamily="34" charset="0"/>
                        </a:rPr>
                        <a:t>and exceeded</a:t>
                      </a:r>
                      <a:r>
                        <a:rPr lang="en-ZA" sz="1200" kern="1200" baseline="0" dirty="0">
                          <a:solidFill>
                            <a:schemeClr val="tx1"/>
                          </a:solidFill>
                          <a:effectLst/>
                          <a:latin typeface="Arial" panose="020B0604020202020204" pitchFamily="34" charset="0"/>
                          <a:ea typeface="+mn-ea"/>
                          <a:cs typeface="Arial" panose="020B0604020202020204" pitchFamily="34" charset="0"/>
                        </a:rPr>
                        <a:t> the planned target of 10 ambassadors.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 ambassadors</a:t>
                      </a:r>
                      <a:r>
                        <a:rPr lang="en-ZA" sz="1200" kern="1200" baseline="0" dirty="0">
                          <a:solidFill>
                            <a:schemeClr val="tx1"/>
                          </a:solidFill>
                          <a:effectLst/>
                          <a:latin typeface="Arial" panose="020B0604020202020204" pitchFamily="34" charset="0"/>
                          <a:ea typeface="+mn-ea"/>
                          <a:cs typeface="Arial" panose="020B0604020202020204" pitchFamily="34" charset="0"/>
                        </a:rPr>
                        <a:t> participated in environmental awareness as per the planned quarterly target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4"/>
                  </a:ext>
                </a:extLst>
              </a:tr>
              <a:tr h="418657">
                <a:tc>
                  <a:txBody>
                    <a:bodyPr/>
                    <a:lstStyle/>
                    <a:p>
                      <a:pPr>
                        <a:lnSpc>
                          <a:spcPct val="100000"/>
                        </a:lnSpc>
                      </a:pPr>
                      <a:r>
                        <a:rPr lang="en-ZA" sz="1200" dirty="0">
                          <a:effectLst/>
                          <a:latin typeface="Arial" panose="020B0604020202020204" pitchFamily="34" charset="0"/>
                          <a:ea typeface="Arial" panose="020B0604020202020204" pitchFamily="34" charset="0"/>
                        </a:rPr>
                        <a:t>Number of leadership structures participating in environmental</a:t>
                      </a:r>
                      <a:r>
                        <a:rPr lang="en-ZA" sz="1200" spc="-85" dirty="0">
                          <a:effectLst/>
                          <a:latin typeface="Arial" panose="020B0604020202020204" pitchFamily="34" charset="0"/>
                          <a:ea typeface="Arial" panose="020B0604020202020204" pitchFamily="34" charset="0"/>
                        </a:rPr>
                        <a:t> </a:t>
                      </a:r>
                      <a:r>
                        <a:rPr lang="en-ZA" sz="1200" dirty="0">
                          <a:effectLst/>
                          <a:latin typeface="Arial" panose="020B0604020202020204" pitchFamily="34" charset="0"/>
                          <a:ea typeface="Arial" panose="020B0604020202020204" pitchFamily="34" charset="0"/>
                        </a:rPr>
                        <a:t>awareness and capacity building</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0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 as per the planned quarterly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5"/>
                  </a:ext>
                </a:extLst>
              </a:tr>
            </a:tbl>
          </a:graphicData>
        </a:graphic>
      </p:graphicFrame>
      <p:grpSp>
        <p:nvGrpSpPr>
          <p:cNvPr id="11" name="Group 6">
            <a:extLst>
              <a:ext uri="{FF2B5EF4-FFF2-40B4-BE49-F238E27FC236}">
                <a16:creationId xmlns:a16="http://schemas.microsoft.com/office/drawing/2014/main" xmlns="" id="{967BEC99-53E2-4563-B71C-F3BAF2D2B307}"/>
              </a:ext>
            </a:extLst>
          </p:cNvPr>
          <p:cNvGrpSpPr>
            <a:grpSpLocks/>
          </p:cNvGrpSpPr>
          <p:nvPr/>
        </p:nvGrpSpPr>
        <p:grpSpPr bwMode="auto">
          <a:xfrm>
            <a:off x="603250" y="6006465"/>
            <a:ext cx="5778500" cy="215900"/>
            <a:chOff x="685800" y="6400800"/>
            <a:chExt cx="5778500" cy="215900"/>
          </a:xfrm>
        </p:grpSpPr>
        <p:sp>
          <p:nvSpPr>
            <p:cNvPr id="12" name="Rectangle 463">
              <a:extLst>
                <a:ext uri="{FF2B5EF4-FFF2-40B4-BE49-F238E27FC236}">
                  <a16:creationId xmlns:a16="http://schemas.microsoft.com/office/drawing/2014/main" xmlns="" id="{FA2B4E9E-975B-43E5-8376-A7C0BE26B164}"/>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a16="http://schemas.microsoft.com/office/drawing/2014/main" xmlns="" id="{C8D3A18C-F36B-48F7-8D61-062460454999}"/>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a16="http://schemas.microsoft.com/office/drawing/2014/main" xmlns="" id="{CE79D353-7B58-4FBF-A6E1-B6412E65494E}"/>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a16="http://schemas.microsoft.com/office/drawing/2014/main" xmlns="" id="{B12C5836-D965-4FF1-96A0-31FFE486FCB9}"/>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26</a:t>
            </a:fld>
            <a:endParaRPr lang="en-US" altLang="en-US"/>
          </a:p>
        </p:txBody>
      </p:sp>
    </p:spTree>
    <p:extLst>
      <p:ext uri="{BB962C8B-B14F-4D97-AF65-F5344CB8AC3E}">
        <p14:creationId xmlns:p14="http://schemas.microsoft.com/office/powerpoint/2010/main" xmlns="" val="49757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SOCIO-ECONOMIC ENVIRONMENT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69212391"/>
              </p:ext>
            </p:extLst>
          </p:nvPr>
        </p:nvGraphicFramePr>
        <p:xfrm>
          <a:off x="152401" y="761999"/>
          <a:ext cx="8839200" cy="3018237"/>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313095">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Improved environmental</a:t>
                      </a:r>
                      <a:r>
                        <a:rPr lang="en-ZA" sz="1400" b="1" baseline="0" dirty="0">
                          <a:solidFill>
                            <a:schemeClr val="bg1"/>
                          </a:solidFill>
                          <a:effectLst/>
                          <a:latin typeface="+mn-lt"/>
                          <a:cs typeface="Arial" panose="020B0604020202020204" pitchFamily="34" charset="0"/>
                        </a:rPr>
                        <a:t> education and awareness</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698967">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64339">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a:solidFill>
                            <a:schemeClr val="bg1"/>
                          </a:solidFill>
                          <a:effectLst/>
                          <a:latin typeface="+mn-lt"/>
                          <a:ea typeface="+mn-ea"/>
                          <a:cs typeface="+mn-cs"/>
                        </a:rPr>
                        <a:t>Strategic Objective: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1341836">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events celebrating key environmental calendar days (e.g. heritage, Wetland)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rPr>
                        <a:t>K</a:t>
                      </a:r>
                      <a:r>
                        <a:rPr lang="en-ZA" sz="1200" b="1" kern="1200" dirty="0">
                          <a:solidFill>
                            <a:schemeClr val="tx1"/>
                          </a:solidFill>
                          <a:effectLst/>
                          <a:latin typeface="Arial" panose="020B0604020202020204" pitchFamily="34" charset="0"/>
                          <a:ea typeface="+mn-ea"/>
                          <a:cs typeface="Arial" panose="020B0604020202020204" pitchFamily="34" charset="0"/>
                        </a:rPr>
                        <a:t>PI met</a:t>
                      </a:r>
                    </a:p>
                    <a:p>
                      <a:pPr>
                        <a:lnSpc>
                          <a:spcPct val="100000"/>
                        </a:lnSpc>
                      </a:pPr>
                      <a:r>
                        <a:rPr lang="en-ZA" sz="1200" b="0" kern="1200" dirty="0">
                          <a:solidFill>
                            <a:schemeClr val="tx1"/>
                          </a:solidFill>
                          <a:effectLst/>
                          <a:latin typeface="Arial" panose="020B0604020202020204" pitchFamily="34" charset="0"/>
                          <a:ea typeface="+mn-ea"/>
                          <a:cs typeface="Arial" panose="020B0604020202020204" pitchFamily="34" charset="0"/>
                        </a:rPr>
                        <a:t>World Fisheries Day Celebration on 21 November 2019.</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0007"/>
                  </a:ext>
                </a:extLst>
              </a:tr>
            </a:tbl>
          </a:graphicData>
        </a:graphic>
      </p:graphicFrame>
      <p:grpSp>
        <p:nvGrpSpPr>
          <p:cNvPr id="11" name="Group 6">
            <a:extLst>
              <a:ext uri="{FF2B5EF4-FFF2-40B4-BE49-F238E27FC236}">
                <a16:creationId xmlns:a16="http://schemas.microsoft.com/office/drawing/2014/main" xmlns="" id="{BF2CEE05-54A5-4A4C-A267-798059071891}"/>
              </a:ext>
            </a:extLst>
          </p:cNvPr>
          <p:cNvGrpSpPr>
            <a:grpSpLocks/>
          </p:cNvGrpSpPr>
          <p:nvPr/>
        </p:nvGrpSpPr>
        <p:grpSpPr bwMode="auto">
          <a:xfrm>
            <a:off x="762000" y="4269042"/>
            <a:ext cx="5778500" cy="215900"/>
            <a:chOff x="685800" y="6400800"/>
            <a:chExt cx="5778500" cy="215900"/>
          </a:xfrm>
        </p:grpSpPr>
        <p:sp>
          <p:nvSpPr>
            <p:cNvPr id="12" name="Rectangle 463">
              <a:extLst>
                <a:ext uri="{FF2B5EF4-FFF2-40B4-BE49-F238E27FC236}">
                  <a16:creationId xmlns:a16="http://schemas.microsoft.com/office/drawing/2014/main" xmlns="" id="{2B9EF832-D03B-4FAD-8099-186CBF500FF5}"/>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a16="http://schemas.microsoft.com/office/drawing/2014/main" xmlns="" id="{8AD0F646-4358-4D38-BDCD-E3D42754FC2F}"/>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a16="http://schemas.microsoft.com/office/drawing/2014/main" xmlns="" id="{88D2B5D0-8D48-4EC3-8F66-5F6F6F96E5EF}"/>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a16="http://schemas.microsoft.com/office/drawing/2014/main" xmlns="" id="{AD321A4E-4CC9-4432-92FC-1BDC80433C4D}"/>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27</a:t>
            </a:fld>
            <a:endParaRPr lang="en-US" altLang="en-US"/>
          </a:p>
        </p:txBody>
      </p:sp>
    </p:spTree>
    <p:extLst>
      <p:ext uri="{BB962C8B-B14F-4D97-AF65-F5344CB8AC3E}">
        <p14:creationId xmlns:p14="http://schemas.microsoft.com/office/powerpoint/2010/main" xmlns="" val="300665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2019/20 Q3 PROGRAMME 4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3023689274"/>
              </p:ext>
            </p:extLst>
          </p:nvPr>
        </p:nvGraphicFramePr>
        <p:xfrm>
          <a:off x="152399" y="914400"/>
          <a:ext cx="8839200" cy="914400"/>
        </p:xfrm>
        <a:graphic>
          <a:graphicData uri="http://schemas.openxmlformats.org/drawingml/2006/table">
            <a:tbl>
              <a:tblPr/>
              <a:tblGrid>
                <a:gridCol w="2562875">
                  <a:extLst>
                    <a:ext uri="{9D8B030D-6E8A-4147-A177-3AD203B41FA5}">
                      <a16:colId xmlns:a16="http://schemas.microsoft.com/office/drawing/2014/main" xmlns="" val="20000"/>
                    </a:ext>
                  </a:extLst>
                </a:gridCol>
                <a:gridCol w="2266264">
                  <a:extLst>
                    <a:ext uri="{9D8B030D-6E8A-4147-A177-3AD203B41FA5}">
                      <a16:colId xmlns:a16="http://schemas.microsoft.com/office/drawing/2014/main" xmlns="" val="20001"/>
                    </a:ext>
                  </a:extLst>
                </a:gridCol>
                <a:gridCol w="2122093">
                  <a:extLst>
                    <a:ext uri="{9D8B030D-6E8A-4147-A177-3AD203B41FA5}">
                      <a16:colId xmlns:a16="http://schemas.microsoft.com/office/drawing/2014/main" xmlns="" val="20002"/>
                    </a:ext>
                  </a:extLst>
                </a:gridCol>
                <a:gridCol w="1887968">
                  <a:extLst>
                    <a:ext uri="{9D8B030D-6E8A-4147-A177-3AD203B41FA5}">
                      <a16:colId xmlns:a16="http://schemas.microsoft.com/office/drawing/2014/main" xmlns="" val="20003"/>
                    </a:ext>
                  </a:extLst>
                </a:gridCol>
              </a:tblGrid>
              <a:tr h="35594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55845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53% (8/15)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0% (0/15)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13% (2/15)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33% (5/15)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7" name="Chart 6">
            <a:extLst>
              <a:ext uri="{FF2B5EF4-FFF2-40B4-BE49-F238E27FC236}">
                <a16:creationId xmlns:a16="http://schemas.microsoft.com/office/drawing/2014/main" xmlns="" id="{0EF361E1-5256-4700-A4E9-9E57C657CD6E}"/>
              </a:ext>
            </a:extLst>
          </p:cNvPr>
          <p:cNvGraphicFramePr>
            <a:graphicFrameLocks/>
          </p:cNvGraphicFramePr>
          <p:nvPr>
            <p:extLst>
              <p:ext uri="{D42A27DB-BD31-4B8C-83A1-F6EECF244321}">
                <p14:modId xmlns:p14="http://schemas.microsoft.com/office/powerpoint/2010/main" xmlns="" val="375735518"/>
              </p:ext>
            </p:extLst>
          </p:nvPr>
        </p:nvGraphicFramePr>
        <p:xfrm>
          <a:off x="1978024" y="2057400"/>
          <a:ext cx="5413375" cy="350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0EF361E1-5256-4700-A4E9-9E57C657CD6E}"/>
              </a:ext>
            </a:extLst>
          </p:cNvPr>
          <p:cNvGraphicFramePr>
            <a:graphicFrameLocks/>
          </p:cNvGraphicFramePr>
          <p:nvPr>
            <p:extLst>
              <p:ext uri="{D42A27DB-BD31-4B8C-83A1-F6EECF244321}">
                <p14:modId xmlns:p14="http://schemas.microsoft.com/office/powerpoint/2010/main" xmlns="" val="628873760"/>
              </p:ext>
            </p:extLst>
          </p:nvPr>
        </p:nvGraphicFramePr>
        <p:xfrm>
          <a:off x="1978024" y="2057400"/>
          <a:ext cx="5337175"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28</a:t>
            </a:fld>
            <a:endParaRPr lang="en-US" altLang="en-US"/>
          </a:p>
        </p:txBody>
      </p:sp>
    </p:spTree>
    <p:extLst>
      <p:ext uri="{BB962C8B-B14F-4D97-AF65-F5344CB8AC3E}">
        <p14:creationId xmlns:p14="http://schemas.microsoft.com/office/powerpoint/2010/main" xmlns="" val="2468906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468312"/>
          </a:xfrm>
        </p:spPr>
        <p:txBody>
          <a:bodyPr/>
          <a:lstStyle/>
          <a:p>
            <a:pPr eaLnBrk="1" hangingPunct="1"/>
            <a:r>
              <a:rPr lang="en-US" altLang="en-US" sz="2000" b="1" dirty="0">
                <a:solidFill>
                  <a:srgbClr val="00B050"/>
                </a:solidFill>
                <a:latin typeface="Arial" panose="020B0604020202020204" pitchFamily="34" charset="0"/>
              </a:rPr>
              <a:t>OVERALL </a:t>
            </a:r>
            <a:r>
              <a:rPr lang="en-US" altLang="en-US" sz="2000" b="1" dirty="0">
                <a:solidFill>
                  <a:srgbClr val="00B050"/>
                </a:solidFill>
                <a:latin typeface="Arial" panose="020B0604020202020204" pitchFamily="34" charset="0"/>
                <a:ea typeface="+mn-ea"/>
                <a:cs typeface="+mn-cs"/>
              </a:rPr>
              <a:t>SUMMARY OF 2019/20 Q3 ISIMANGALISO PERFORMANCE</a:t>
            </a:r>
          </a:p>
        </p:txBody>
      </p:sp>
      <p:graphicFrame>
        <p:nvGraphicFramePr>
          <p:cNvPr id="4" name="Group 121"/>
          <p:cNvGraphicFramePr>
            <a:graphicFrameLocks noGrp="1"/>
          </p:cNvGraphicFramePr>
          <p:nvPr>
            <p:ph idx="1"/>
            <p:extLst>
              <p:ext uri="{D42A27DB-BD31-4B8C-83A1-F6EECF244321}">
                <p14:modId xmlns:p14="http://schemas.microsoft.com/office/powerpoint/2010/main" xmlns="" val="1542757720"/>
              </p:ext>
            </p:extLst>
          </p:nvPr>
        </p:nvGraphicFramePr>
        <p:xfrm>
          <a:off x="381000" y="914400"/>
          <a:ext cx="8382000" cy="4114801"/>
        </p:xfrm>
        <a:graphic>
          <a:graphicData uri="http://schemas.openxmlformats.org/drawingml/2006/table">
            <a:tbl>
              <a:tblPr/>
              <a:tblGrid>
                <a:gridCol w="1508320">
                  <a:extLst>
                    <a:ext uri="{9D8B030D-6E8A-4147-A177-3AD203B41FA5}">
                      <a16:colId xmlns:a16="http://schemas.microsoft.com/office/drawing/2014/main" xmlns="" val="20000"/>
                    </a:ext>
                  </a:extLst>
                </a:gridCol>
                <a:gridCol w="1508321">
                  <a:extLst>
                    <a:ext uri="{9D8B030D-6E8A-4147-A177-3AD203B41FA5}">
                      <a16:colId xmlns:a16="http://schemas.microsoft.com/office/drawing/2014/main" xmlns="" val="20001"/>
                    </a:ext>
                  </a:extLst>
                </a:gridCol>
                <a:gridCol w="1759708">
                  <a:extLst>
                    <a:ext uri="{9D8B030D-6E8A-4147-A177-3AD203B41FA5}">
                      <a16:colId xmlns:a16="http://schemas.microsoft.com/office/drawing/2014/main" xmlns="" val="20002"/>
                    </a:ext>
                  </a:extLst>
                </a:gridCol>
                <a:gridCol w="1715807">
                  <a:extLst>
                    <a:ext uri="{9D8B030D-6E8A-4147-A177-3AD203B41FA5}">
                      <a16:colId xmlns:a16="http://schemas.microsoft.com/office/drawing/2014/main" xmlns="" val="20003"/>
                    </a:ext>
                  </a:extLst>
                </a:gridCol>
                <a:gridCol w="1889844">
                  <a:extLst>
                    <a:ext uri="{9D8B030D-6E8A-4147-A177-3AD203B41FA5}">
                      <a16:colId xmlns:a16="http://schemas.microsoft.com/office/drawing/2014/main" xmlns="" val="20004"/>
                    </a:ext>
                  </a:extLst>
                </a:gridCol>
              </a:tblGrid>
              <a:tr h="694126">
                <a:tc>
                  <a:txBody>
                    <a:bodyPr/>
                    <a:lstStyle/>
                    <a:p>
                      <a:pPr marL="0" algn="l" defTabSz="914400" rtl="0" eaLnBrk="1" latinLnBrk="0" hangingPunct="1">
                        <a:spcAft>
                          <a:spcPts val="0"/>
                        </a:spcAft>
                      </a:pPr>
                      <a:r>
                        <a:rPr kumimoji="0" lang="en-ZA" sz="1200" b="1" i="0" u="none" strike="noStrike" kern="1200" cap="none" normalizeH="0" baseline="0" dirty="0">
                          <a:ln>
                            <a:noFill/>
                          </a:ln>
                          <a:solidFill>
                            <a:schemeClr val="tx1"/>
                          </a:solidFill>
                          <a:effectLst/>
                          <a:latin typeface="Arial" pitchFamily="34" charset="0"/>
                          <a:ea typeface="+mn-ea"/>
                          <a:cs typeface="Arial" pitchFamily="34" charset="0"/>
                        </a:rPr>
                        <a:t>Programme</a:t>
                      </a: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chemeClr val="tx1"/>
                          </a:solidFill>
                          <a:effectLst/>
                          <a:latin typeface="Arial" pitchFamily="34" charset="0"/>
                          <a:ea typeface="+mn-ea"/>
                          <a:cs typeface="Arial" pitchFamily="34" charset="0"/>
                        </a:rPr>
                        <a:t>% On target</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chemeClr val="tx1"/>
                          </a:solidFill>
                          <a:effectLst/>
                          <a:latin typeface="Arial" pitchFamily="34" charset="0"/>
                          <a:ea typeface="+mn-ea"/>
                          <a:cs typeface="Arial" pitchFamily="34" charset="0"/>
                        </a:rPr>
                        <a:t>% Work in progress</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chemeClr val="tx1"/>
                          </a:solidFill>
                          <a:effectLst/>
                          <a:latin typeface="Arial" pitchFamily="34" charset="0"/>
                          <a:ea typeface="+mn-ea"/>
                          <a:cs typeface="Arial" pitchFamily="34" charset="0"/>
                        </a:rPr>
                        <a:t>% Off Target</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chemeClr val="tx1"/>
                          </a:solidFill>
                          <a:effectLst/>
                          <a:latin typeface="Arial" pitchFamily="34" charset="0"/>
                          <a:ea typeface="+mn-ea"/>
                          <a:cs typeface="Arial" pitchFamily="34" charset="0"/>
                        </a:rPr>
                        <a:t>% No Milestone</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792472">
                <a:tc>
                  <a:txBody>
                    <a:bodyPr/>
                    <a:lstStyle/>
                    <a:p>
                      <a:pPr marL="0" algn="l" defTabSz="914400" rtl="0" eaLnBrk="1" latinLnBrk="0" hangingPunct="1">
                        <a:spcAft>
                          <a:spcPts val="0"/>
                        </a:spcAft>
                      </a:pPr>
                      <a:r>
                        <a:rPr lang="en-ZA" sz="1200" b="1" kern="1200" dirty="0">
                          <a:solidFill>
                            <a:schemeClr val="tx1"/>
                          </a:solidFill>
                          <a:latin typeface="Arial" pitchFamily="34" charset="0"/>
                          <a:ea typeface="+mn-ea"/>
                          <a:cs typeface="Arial" pitchFamily="34" charset="0"/>
                        </a:rPr>
                        <a:t>CORPORATE</a:t>
                      </a:r>
                      <a:r>
                        <a:rPr lang="en-ZA" sz="1200" b="1" kern="1200" baseline="0" dirty="0">
                          <a:solidFill>
                            <a:schemeClr val="tx1"/>
                          </a:solidFill>
                          <a:latin typeface="Arial" pitchFamily="34" charset="0"/>
                          <a:ea typeface="+mn-ea"/>
                          <a:cs typeface="Arial" pitchFamily="34" charset="0"/>
                        </a:rPr>
                        <a:t> SUPPORT SERVICES</a:t>
                      </a:r>
                      <a:endParaRPr lang="en-ZA" sz="1200" b="1" kern="1200" dirty="0">
                        <a:solidFill>
                          <a:schemeClr val="tx1"/>
                        </a:solidFill>
                        <a:latin typeface="Arial"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60% (15/25)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8% (2/25)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 20% (5/25)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12%(3/25)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8133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latin typeface="Arial" pitchFamily="34" charset="0"/>
                          <a:ea typeface="+mn-ea"/>
                          <a:cs typeface="Arial" pitchFamily="34" charset="0"/>
                        </a:rPr>
                        <a:t>BIODIVERSITY</a:t>
                      </a:r>
                      <a:r>
                        <a:rPr lang="en-ZA" sz="1200" b="1" kern="1200" baseline="0" dirty="0">
                          <a:solidFill>
                            <a:schemeClr val="tx1"/>
                          </a:solidFill>
                          <a:latin typeface="Arial" pitchFamily="34" charset="0"/>
                          <a:ea typeface="+mn-ea"/>
                          <a:cs typeface="Arial" pitchFamily="34" charset="0"/>
                        </a:rPr>
                        <a:t> CONSERVATION</a:t>
                      </a:r>
                      <a:endParaRPr lang="en-ZA" sz="1200" b="1" kern="1200" dirty="0">
                        <a:solidFill>
                          <a:schemeClr val="tx1"/>
                        </a:solidFill>
                        <a:latin typeface="Arial"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50% (5/10)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0% (0/10)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 40% (2/10)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0% (0/10)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833196">
                <a:tc>
                  <a:txBody>
                    <a:bodyPr/>
                    <a:lstStyle/>
                    <a:p>
                      <a:pPr marL="0" algn="l" defTabSz="914400" rtl="0" eaLnBrk="1" latinLnBrk="0" hangingPunct="1">
                        <a:spcAft>
                          <a:spcPts val="0"/>
                        </a:spcAft>
                      </a:pPr>
                      <a:r>
                        <a:rPr lang="en-US" sz="1200" b="1" dirty="0">
                          <a:latin typeface="Arial" pitchFamily="34" charset="0"/>
                          <a:cs typeface="Arial" pitchFamily="34" charset="0"/>
                        </a:rPr>
                        <a:t>TOURISM AND BUSINESS DEVELOPMENT</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76% (13/17)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12% (2/17)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 0% (0/17)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12% (2/17)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981636">
                <a:tc>
                  <a:txBody>
                    <a:bodyPr/>
                    <a:lstStyle/>
                    <a:p>
                      <a:pPr marL="0" algn="l" defTabSz="914400" rtl="0" eaLnBrk="1" latinLnBrk="0" hangingPunct="1">
                        <a:spcAft>
                          <a:spcPts val="0"/>
                        </a:spcAft>
                      </a:pPr>
                      <a:r>
                        <a:rPr lang="en-ZA" sz="1200" b="1" kern="1200" dirty="0">
                          <a:solidFill>
                            <a:schemeClr val="tx1"/>
                          </a:solidFill>
                          <a:latin typeface="Arial" pitchFamily="34" charset="0"/>
                          <a:ea typeface="+mn-ea"/>
                          <a:cs typeface="Arial" pitchFamily="34" charset="0"/>
                        </a:rPr>
                        <a:t>SOCIO-ECONOMIC</a:t>
                      </a:r>
                      <a:r>
                        <a:rPr lang="en-ZA" sz="1200" b="1" kern="1200" baseline="0" dirty="0">
                          <a:solidFill>
                            <a:schemeClr val="tx1"/>
                          </a:solidFill>
                          <a:latin typeface="Arial" pitchFamily="34" charset="0"/>
                          <a:ea typeface="+mn-ea"/>
                          <a:cs typeface="Arial" pitchFamily="34" charset="0"/>
                        </a:rPr>
                        <a:t> ENVIRONMENT DEVELOPMENT</a:t>
                      </a:r>
                      <a:endParaRPr lang="en-ZA" sz="1200" b="1" kern="1200" dirty="0">
                        <a:solidFill>
                          <a:schemeClr val="tx1"/>
                        </a:solidFill>
                        <a:latin typeface="Arial"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53% (8/15)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0% (0/15)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13% (7/15)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33% (5/15)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29</a:t>
            </a:fld>
            <a:endParaRPr lang="en-US" altLang="en-US"/>
          </a:p>
        </p:txBody>
      </p:sp>
    </p:spTree>
    <p:extLst>
      <p:ext uri="{BB962C8B-B14F-4D97-AF65-F5344CB8AC3E}">
        <p14:creationId xmlns:p14="http://schemas.microsoft.com/office/powerpoint/2010/main" xmlns="" val="40105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241642194"/>
              </p:ext>
            </p:extLst>
          </p:nvPr>
        </p:nvGraphicFramePr>
        <p:xfrm>
          <a:off x="152401" y="762000"/>
          <a:ext cx="8839200" cy="5503375"/>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20110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Sound corporate governance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04655">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034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Average number of days : Trade Debtor Collection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60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60 days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baseline="0" dirty="0">
                          <a:solidFill>
                            <a:schemeClr val="tx1"/>
                          </a:solidFill>
                          <a:effectLst/>
                          <a:latin typeface="Arial" panose="020B0604020202020204" pitchFamily="34" charset="0"/>
                          <a:ea typeface="+mn-ea"/>
                          <a:cs typeface="Arial" panose="020B0604020202020204" pitchFamily="34" charset="0"/>
                        </a:rPr>
                        <a:t>KPI exceeded</a:t>
                      </a:r>
                      <a:endParaRPr lang="en-ZA" sz="12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99 Days</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Target</a:t>
                      </a:r>
                      <a:r>
                        <a:rPr lang="en-ZA" sz="1200" kern="1200" baseline="0" dirty="0">
                          <a:solidFill>
                            <a:schemeClr val="tx1"/>
                          </a:solidFill>
                          <a:effectLst/>
                          <a:latin typeface="Arial" panose="020B0604020202020204" pitchFamily="34" charset="0"/>
                          <a:ea typeface="+mn-ea"/>
                          <a:cs typeface="Arial" panose="020B0604020202020204" pitchFamily="34" charset="0"/>
                        </a:rPr>
                        <a:t> was 60%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not met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63 Days</a:t>
                      </a: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Concession</a:t>
                      </a:r>
                      <a:r>
                        <a:rPr lang="en-ZA" sz="1200" kern="1200" baseline="0" dirty="0">
                          <a:solidFill>
                            <a:schemeClr val="tx1"/>
                          </a:solidFill>
                          <a:effectLst/>
                          <a:latin typeface="Arial" panose="020B0604020202020204" pitchFamily="34" charset="0"/>
                          <a:ea typeface="+mn-ea"/>
                          <a:cs typeface="Arial" panose="020B0604020202020204" pitchFamily="34" charset="0"/>
                        </a:rPr>
                        <a:t>aires defaulted on payments. Management is developing a debt recovery strategy to improve the situation.</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3"/>
                  </a:ext>
                </a:extLst>
              </a:tr>
              <a:tr h="8618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compliance with key statutory requirements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not met</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99%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Target was 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KPI met</a:t>
                      </a:r>
                      <a:endParaRPr lang="en-ZA" sz="12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100%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Measure: proof of sending compliance reports to National Treasury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4"/>
                  </a:ext>
                </a:extLst>
              </a:tr>
              <a:tr h="8618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implementation of the procurement plan</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20% (60%)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KPI exceeded</a:t>
                      </a: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45% - Target was 40%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KPI exceeded</a:t>
                      </a: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48% </a:t>
                      </a: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Infrastructure tenders were</a:t>
                      </a:r>
                      <a:r>
                        <a:rPr lang="en-ZA" sz="1200" kern="1200" baseline="0" dirty="0">
                          <a:solidFill>
                            <a:schemeClr val="tx1"/>
                          </a:solidFill>
                          <a:effectLst/>
                          <a:latin typeface="Arial" panose="020B0604020202020204" pitchFamily="34" charset="0"/>
                          <a:ea typeface="+mn-ea"/>
                          <a:cs typeface="Arial" panose="020B0604020202020204" pitchFamily="34" charset="0"/>
                        </a:rPr>
                        <a:t> advertised in October 2019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Measured by the progress made in terms of Specifications; advertising; evaluation; adjudication and awards</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0005"/>
                  </a:ext>
                </a:extLst>
              </a:tr>
              <a:tr h="8618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BEE spend on majority black owned suppliers as a percentage of qualifying expenditure</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not met</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Arial" panose="020B0604020202020204" pitchFamily="34" charset="0"/>
                        </a:rPr>
                        <a:t>45%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mn-lt"/>
                          <a:ea typeface="Times New Roman" panose="02020603050405020304" pitchFamily="18" charset="0"/>
                          <a:cs typeface="Arial" panose="020B0604020202020204" pitchFamily="34" charset="0"/>
                        </a:rPr>
                        <a:t>NRM funding received late</a:t>
                      </a:r>
                      <a:endParaRPr kumimoji="0" lang="en-ZA" sz="14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a:t>
                      </a:r>
                      <a:r>
                        <a:rPr lang="en-US" sz="1200" b="1" baseline="0" dirty="0">
                          <a:effectLst/>
                          <a:latin typeface="Arial" panose="020B0604020202020204" pitchFamily="34" charset="0"/>
                          <a:ea typeface="Times New Roman" panose="02020603050405020304" pitchFamily="18" charset="0"/>
                          <a:cs typeface="Arial" panose="020B0604020202020204" pitchFamily="34" charset="0"/>
                        </a:rPr>
                        <a:t> exceeded</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Arial" panose="020B0604020202020204" pitchFamily="34" charset="0"/>
                        </a:rPr>
                        <a:t>71%</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Measure: Total number of black owned suppliers divided by total number of suppliers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2460954904"/>
                  </a:ext>
                </a:extLst>
              </a:tr>
            </a:tbl>
          </a:graphicData>
        </a:graphic>
      </p:graphicFrame>
      <p:grpSp>
        <p:nvGrpSpPr>
          <p:cNvPr id="5" name="Group 6"/>
          <p:cNvGrpSpPr>
            <a:grpSpLocks/>
          </p:cNvGrpSpPr>
          <p:nvPr/>
        </p:nvGrpSpPr>
        <p:grpSpPr bwMode="auto">
          <a:xfrm>
            <a:off x="838200" y="64008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3</a:t>
            </a:fld>
            <a:endParaRPr lang="en-US" altLang="en-US"/>
          </a:p>
        </p:txBody>
      </p:sp>
    </p:spTree>
    <p:extLst>
      <p:ext uri="{BB962C8B-B14F-4D97-AF65-F5344CB8AC3E}">
        <p14:creationId xmlns:p14="http://schemas.microsoft.com/office/powerpoint/2010/main" xmlns="" val="3116400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US" altLang="en-US" sz="2000" b="1" dirty="0">
                <a:solidFill>
                  <a:srgbClr val="00B050"/>
                </a:solidFill>
                <a:latin typeface="Arial" panose="020B0604020202020204" pitchFamily="34" charset="0"/>
              </a:rPr>
              <a:t>OVERALL SUMMARY OF 2019/20 Q3 ISIMANGALISO PERFORMANCE</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71412419"/>
              </p:ext>
            </p:extLst>
          </p:nvPr>
        </p:nvGraphicFramePr>
        <p:xfrm>
          <a:off x="457200" y="990600"/>
          <a:ext cx="8077200" cy="1371600"/>
        </p:xfrm>
        <a:graphic>
          <a:graphicData uri="http://schemas.openxmlformats.org/drawingml/2006/table">
            <a:tbl>
              <a:tblPr/>
              <a:tblGrid>
                <a:gridCol w="2390956">
                  <a:extLst>
                    <a:ext uri="{9D8B030D-6E8A-4147-A177-3AD203B41FA5}">
                      <a16:colId xmlns:a16="http://schemas.microsoft.com/office/drawing/2014/main" xmlns="" val="20000"/>
                    </a:ext>
                  </a:extLst>
                </a:gridCol>
                <a:gridCol w="2053196">
                  <a:extLst>
                    <a:ext uri="{9D8B030D-6E8A-4147-A177-3AD203B41FA5}">
                      <a16:colId xmlns:a16="http://schemas.microsoft.com/office/drawing/2014/main" xmlns="" val="20001"/>
                    </a:ext>
                  </a:extLst>
                </a:gridCol>
                <a:gridCol w="1922582">
                  <a:extLst>
                    <a:ext uri="{9D8B030D-6E8A-4147-A177-3AD203B41FA5}">
                      <a16:colId xmlns:a16="http://schemas.microsoft.com/office/drawing/2014/main" xmlns="" val="20002"/>
                    </a:ext>
                  </a:extLst>
                </a:gridCol>
                <a:gridCol w="1710466">
                  <a:extLst>
                    <a:ext uri="{9D8B030D-6E8A-4147-A177-3AD203B41FA5}">
                      <a16:colId xmlns:a16="http://schemas.microsoft.com/office/drawing/2014/main" xmlns="" val="20003"/>
                    </a:ext>
                  </a:extLst>
                </a:gridCol>
              </a:tblGrid>
              <a:tr h="53391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83768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67% 41/61)</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6% (4/61)</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22% (14/61)</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16% (10/61)</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7" name="Chart 6">
            <a:extLst>
              <a:ext uri="{FF2B5EF4-FFF2-40B4-BE49-F238E27FC236}">
                <a16:creationId xmlns:a16="http://schemas.microsoft.com/office/drawing/2014/main" xmlns="" id="{1F1FD876-6BC8-4E9F-BFB8-4E34DA0F285F}"/>
              </a:ext>
            </a:extLst>
          </p:cNvPr>
          <p:cNvGraphicFramePr>
            <a:graphicFrameLocks/>
          </p:cNvGraphicFramePr>
          <p:nvPr>
            <p:extLst>
              <p:ext uri="{D42A27DB-BD31-4B8C-83A1-F6EECF244321}">
                <p14:modId xmlns:p14="http://schemas.microsoft.com/office/powerpoint/2010/main" xmlns="" val="487502804"/>
              </p:ext>
            </p:extLst>
          </p:nvPr>
        </p:nvGraphicFramePr>
        <p:xfrm>
          <a:off x="1219200" y="2438400"/>
          <a:ext cx="70104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xmlns="" id="{AF6AB98E-03FC-483E-8E60-17B2E2E2408A}"/>
              </a:ext>
            </a:extLst>
          </p:cNvPr>
          <p:cNvGraphicFramePr>
            <a:graphicFrameLocks/>
          </p:cNvGraphicFramePr>
          <p:nvPr>
            <p:extLst>
              <p:ext uri="{D42A27DB-BD31-4B8C-83A1-F6EECF244321}">
                <p14:modId xmlns:p14="http://schemas.microsoft.com/office/powerpoint/2010/main" xmlns="" val="1384140375"/>
              </p:ext>
            </p:extLst>
          </p:nvPr>
        </p:nvGraphicFramePr>
        <p:xfrm>
          <a:off x="1447800" y="2438400"/>
          <a:ext cx="57150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30</a:t>
            </a:fld>
            <a:endParaRPr lang="en-US" altLang="en-US"/>
          </a:p>
        </p:txBody>
      </p:sp>
    </p:spTree>
    <p:extLst>
      <p:ext uri="{BB962C8B-B14F-4D97-AF65-F5344CB8AC3E}">
        <p14:creationId xmlns:p14="http://schemas.microsoft.com/office/powerpoint/2010/main" xmlns="" val="2090065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BB325-0254-41A2-AA2A-BEE320E88139}"/>
              </a:ext>
            </a:extLst>
          </p:cNvPr>
          <p:cNvSpPr>
            <a:spLocks noGrp="1"/>
          </p:cNvSpPr>
          <p:nvPr>
            <p:ph type="title"/>
          </p:nvPr>
        </p:nvSpPr>
        <p:spPr>
          <a:xfrm>
            <a:off x="419100" y="3200400"/>
            <a:ext cx="8229600" cy="1143000"/>
          </a:xfrm>
        </p:spPr>
        <p:txBody>
          <a:bodyPr/>
          <a:lstStyle/>
          <a:p>
            <a:r>
              <a:rPr lang="en-US" b="1" dirty="0"/>
              <a:t/>
            </a:r>
            <a:br>
              <a:rPr lang="en-US" b="1" dirty="0"/>
            </a:br>
            <a:r>
              <a:rPr lang="en-US" b="1" dirty="0">
                <a:latin typeface="Arial" panose="020B0604020202020204" pitchFamily="34" charset="0"/>
                <a:cs typeface="Arial" panose="020B0604020202020204" pitchFamily="34" charset="0"/>
              </a:rPr>
              <a:t>FINANCIAL PERFORMANCE REPORT</a:t>
            </a:r>
            <a:r>
              <a:rPr lang="en-ZA" b="1" dirty="0"/>
              <a:t/>
            </a:r>
            <a:br>
              <a:rPr lang="en-ZA" b="1" dirty="0"/>
            </a:br>
            <a:endParaRPr lang="en-ZA" b="1" dirty="0"/>
          </a:p>
        </p:txBody>
      </p:sp>
      <p:sp>
        <p:nvSpPr>
          <p:cNvPr id="4" name="Slide Number Placeholder 3">
            <a:extLst>
              <a:ext uri="{FF2B5EF4-FFF2-40B4-BE49-F238E27FC236}">
                <a16:creationId xmlns:a16="http://schemas.microsoft.com/office/drawing/2014/main" xmlns="" id="{A750DFEC-FA5E-4212-B67C-ABAA4D36364E}"/>
              </a:ext>
            </a:extLst>
          </p:cNvPr>
          <p:cNvSpPr>
            <a:spLocks noGrp="1"/>
          </p:cNvSpPr>
          <p:nvPr>
            <p:ph type="sldNum" sz="quarter" idx="12"/>
          </p:nvPr>
        </p:nvSpPr>
        <p:spPr/>
        <p:txBody>
          <a:bodyPr/>
          <a:lstStyle/>
          <a:p>
            <a:fld id="{DF053C5C-E94E-4056-B424-332B4E0ABEEC}" type="slidenum">
              <a:rPr lang="en-US" altLang="en-US" smtClean="0"/>
              <a:pPr/>
              <a:t>31</a:t>
            </a:fld>
            <a:endParaRPr lang="en-US" altLang="en-US"/>
          </a:p>
        </p:txBody>
      </p:sp>
      <p:pic>
        <p:nvPicPr>
          <p:cNvPr id="5" name="Picture 2">
            <a:extLst>
              <a:ext uri="{FF2B5EF4-FFF2-40B4-BE49-F238E27FC236}">
                <a16:creationId xmlns:a16="http://schemas.microsoft.com/office/drawing/2014/main" xmlns="" id="{E6EDBCB7-A9FD-4E95-AD4B-7FC2C86BC98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981075"/>
            <a:ext cx="210027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87644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288032"/>
          </a:xfrm>
        </p:spPr>
        <p:txBody>
          <a:bodyPr>
            <a:normAutofit fontScale="90000"/>
          </a:bodyPr>
          <a:lstStyle/>
          <a:p>
            <a:r>
              <a:rPr lang="en-ZA" sz="2000" b="1" dirty="0">
                <a:latin typeface="Arial" panose="020B0604020202020204" pitchFamily="34" charset="0"/>
              </a:rPr>
              <a:t>SUMMARY OF FINANCIAL RESULTS: DECEMBER 2019</a:t>
            </a:r>
            <a:r>
              <a:rPr lang="en-ZA" sz="2000" dirty="0"/>
              <a:t> </a:t>
            </a:r>
            <a:r>
              <a:rPr lang="en-ZA" dirty="0"/>
              <a:t/>
            </a:r>
            <a:br>
              <a:rPr lang="en-ZA" dirty="0"/>
            </a:br>
            <a:endParaRPr lang="en-ZA" dirty="0"/>
          </a:p>
        </p:txBody>
      </p:sp>
      <p:graphicFrame>
        <p:nvGraphicFramePr>
          <p:cNvPr id="5" name="Content Placeholder 4">
            <a:extLst>
              <a:ext uri="{FF2B5EF4-FFF2-40B4-BE49-F238E27FC236}">
                <a16:creationId xmlns:a16="http://schemas.microsoft.com/office/drawing/2014/main" xmlns="" id="{37198246-43AB-4307-BB9B-6858E1996C42}"/>
              </a:ext>
            </a:extLst>
          </p:cNvPr>
          <p:cNvGraphicFramePr>
            <a:graphicFrameLocks noGrp="1"/>
          </p:cNvGraphicFramePr>
          <p:nvPr>
            <p:ph idx="1"/>
          </p:nvPr>
        </p:nvGraphicFramePr>
        <p:xfrm>
          <a:off x="323528" y="548680"/>
          <a:ext cx="8229599" cy="5904659"/>
        </p:xfrm>
        <a:graphic>
          <a:graphicData uri="http://schemas.openxmlformats.org/drawingml/2006/table">
            <a:tbl>
              <a:tblPr/>
              <a:tblGrid>
                <a:gridCol w="248178">
                  <a:extLst>
                    <a:ext uri="{9D8B030D-6E8A-4147-A177-3AD203B41FA5}">
                      <a16:colId xmlns:a16="http://schemas.microsoft.com/office/drawing/2014/main" xmlns="" val="381832956"/>
                    </a:ext>
                  </a:extLst>
                </a:gridCol>
                <a:gridCol w="1464254">
                  <a:extLst>
                    <a:ext uri="{9D8B030D-6E8A-4147-A177-3AD203B41FA5}">
                      <a16:colId xmlns:a16="http://schemas.microsoft.com/office/drawing/2014/main" xmlns="" val="4238917301"/>
                    </a:ext>
                  </a:extLst>
                </a:gridCol>
                <a:gridCol w="1960611">
                  <a:extLst>
                    <a:ext uri="{9D8B030D-6E8A-4147-A177-3AD203B41FA5}">
                      <a16:colId xmlns:a16="http://schemas.microsoft.com/office/drawing/2014/main" xmlns="" val="1007007780"/>
                    </a:ext>
                  </a:extLst>
                </a:gridCol>
                <a:gridCol w="1265710">
                  <a:extLst>
                    <a:ext uri="{9D8B030D-6E8A-4147-A177-3AD203B41FA5}">
                      <a16:colId xmlns:a16="http://schemas.microsoft.com/office/drawing/2014/main" xmlns="" val="575959782"/>
                    </a:ext>
                  </a:extLst>
                </a:gridCol>
                <a:gridCol w="1265710">
                  <a:extLst>
                    <a:ext uri="{9D8B030D-6E8A-4147-A177-3AD203B41FA5}">
                      <a16:colId xmlns:a16="http://schemas.microsoft.com/office/drawing/2014/main" xmlns="" val="4168109982"/>
                    </a:ext>
                  </a:extLst>
                </a:gridCol>
                <a:gridCol w="1012568">
                  <a:extLst>
                    <a:ext uri="{9D8B030D-6E8A-4147-A177-3AD203B41FA5}">
                      <a16:colId xmlns:a16="http://schemas.microsoft.com/office/drawing/2014/main" xmlns="" val="324933936"/>
                    </a:ext>
                  </a:extLst>
                </a:gridCol>
                <a:gridCol w="1012568">
                  <a:extLst>
                    <a:ext uri="{9D8B030D-6E8A-4147-A177-3AD203B41FA5}">
                      <a16:colId xmlns:a16="http://schemas.microsoft.com/office/drawing/2014/main" xmlns="" val="919900534"/>
                    </a:ext>
                  </a:extLst>
                </a:gridCol>
              </a:tblGrid>
              <a:tr h="530497">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l" fontAlgn="b"/>
                      <a:endParaRPr lang="en-ZA" sz="1000" b="1"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ctr" fontAlgn="b"/>
                      <a:r>
                        <a:rPr lang="en-ZA" sz="1000" b="1" i="0" u="none" strike="noStrike">
                          <a:effectLst/>
                          <a:latin typeface="Arial" panose="020B0604020202020204" pitchFamily="34" charset="0"/>
                        </a:rPr>
                        <a:t>Mar 19</a:t>
                      </a:r>
                    </a:p>
                  </a:txBody>
                  <a:tcPr marL="7620" marR="7620" marT="7620" marB="0" anchor="b">
                    <a:lnL>
                      <a:noFill/>
                    </a:lnL>
                    <a:lnR>
                      <a:noFill/>
                    </a:lnR>
                    <a:lnT>
                      <a:noFill/>
                    </a:lnT>
                    <a:lnB>
                      <a:noFill/>
                    </a:lnB>
                  </a:tcPr>
                </a:tc>
                <a:tc>
                  <a:txBody>
                    <a:bodyPr/>
                    <a:lstStyle/>
                    <a:p>
                      <a:pPr algn="ctr" fontAlgn="b"/>
                      <a:r>
                        <a:rPr lang="en-ZA" sz="1000" b="1" i="0" u="none" strike="noStrike">
                          <a:effectLst/>
                          <a:latin typeface="Arial" panose="020B0604020202020204" pitchFamily="34" charset="0"/>
                        </a:rPr>
                        <a:t>Nov 19</a:t>
                      </a:r>
                    </a:p>
                  </a:txBody>
                  <a:tcPr marL="7620" marR="7620" marT="7620" marB="0" anchor="b">
                    <a:lnL>
                      <a:noFill/>
                    </a:lnL>
                    <a:lnR>
                      <a:noFill/>
                    </a:lnR>
                    <a:lnT>
                      <a:noFill/>
                    </a:lnT>
                    <a:lnB>
                      <a:noFill/>
                    </a:lnB>
                  </a:tcPr>
                </a:tc>
                <a:tc gridSpan="2">
                  <a:txBody>
                    <a:bodyPr/>
                    <a:lstStyle/>
                    <a:p>
                      <a:pPr algn="ctr" fontAlgn="b"/>
                      <a:r>
                        <a:rPr lang="en-ZA" sz="1000" b="1" i="0" u="none" strike="noStrike">
                          <a:effectLst/>
                          <a:latin typeface="Arial" panose="020B0604020202020204" pitchFamily="34" charset="0"/>
                        </a:rPr>
                        <a:t>Dec 19</a:t>
                      </a:r>
                    </a:p>
                  </a:txBody>
                  <a:tcPr marL="7620" marR="7620" marT="7620" marB="0" anchor="b">
                    <a:lnL>
                      <a:noFill/>
                    </a:lnL>
                    <a:lnR>
                      <a:noFill/>
                    </a:lnR>
                    <a:lnT>
                      <a:noFill/>
                    </a:lnT>
                    <a:lnB>
                      <a:noFill/>
                    </a:lnB>
                    <a:solidFill>
                      <a:srgbClr val="DCE6F1"/>
                    </a:solidFill>
                  </a:tcPr>
                </a:tc>
                <a:tc hMerge="1">
                  <a:txBody>
                    <a:bodyPr/>
                    <a:lstStyle/>
                    <a:p>
                      <a:endParaRPr lang="en-ZA"/>
                    </a:p>
                  </a:txBody>
                  <a:tcPr/>
                </a:tc>
                <a:extLst>
                  <a:ext uri="{0D108BD9-81ED-4DB2-BD59-A6C34878D82A}">
                    <a16:rowId xmlns:a16="http://schemas.microsoft.com/office/drawing/2014/main" xmlns="" val="734999712"/>
                  </a:ext>
                </a:extLst>
              </a:tr>
              <a:tr h="530497">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l" fontAlgn="b"/>
                      <a:endParaRPr lang="en-ZA" sz="1000" b="1"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ctr" fontAlgn="b"/>
                      <a:r>
                        <a:rPr lang="en-ZA" sz="1000" b="0" i="0" u="none" strike="noStrike">
                          <a:effectLst/>
                          <a:latin typeface="Arial Narrow" panose="020B0606020202030204" pitchFamily="34" charset="0"/>
                        </a:rPr>
                        <a:t>Actual</a:t>
                      </a:r>
                    </a:p>
                  </a:txBody>
                  <a:tcPr marL="7620" marR="7620" marT="7620" marB="0" anchor="b">
                    <a:lnL>
                      <a:noFill/>
                    </a:lnL>
                    <a:lnR>
                      <a:noFill/>
                    </a:lnR>
                    <a:lnT>
                      <a:noFill/>
                    </a:lnT>
                    <a:lnB>
                      <a:noFill/>
                    </a:lnB>
                  </a:tcPr>
                </a:tc>
                <a:tc>
                  <a:txBody>
                    <a:bodyPr/>
                    <a:lstStyle/>
                    <a:p>
                      <a:pPr algn="ctr" fontAlgn="b"/>
                      <a:r>
                        <a:rPr lang="en-ZA" sz="1000" b="0" i="0" u="none" strike="noStrike">
                          <a:effectLst/>
                          <a:latin typeface="Arial Narrow" panose="020B0606020202030204" pitchFamily="34" charset="0"/>
                        </a:rPr>
                        <a:t>Actual</a:t>
                      </a:r>
                    </a:p>
                  </a:txBody>
                  <a:tcPr marL="7620" marR="7620" marT="7620" marB="0" anchor="b">
                    <a:lnL>
                      <a:noFill/>
                    </a:lnL>
                    <a:lnR>
                      <a:noFill/>
                    </a:lnR>
                    <a:lnT>
                      <a:noFill/>
                    </a:lnT>
                    <a:lnB>
                      <a:noFill/>
                    </a:lnB>
                  </a:tcPr>
                </a:tc>
                <a:tc>
                  <a:txBody>
                    <a:bodyPr/>
                    <a:lstStyle/>
                    <a:p>
                      <a:pPr algn="ctr" fontAlgn="b"/>
                      <a:r>
                        <a:rPr lang="en-ZA" sz="1000" b="0" i="0" u="none" strike="noStrike">
                          <a:effectLst/>
                          <a:latin typeface="Arial Narrow" panose="020B0606020202030204" pitchFamily="34" charset="0"/>
                        </a:rPr>
                        <a:t>Actual</a:t>
                      </a:r>
                    </a:p>
                  </a:txBody>
                  <a:tcPr marL="7620" marR="7620" marT="7620" marB="0" anchor="b">
                    <a:lnL>
                      <a:noFill/>
                    </a:lnL>
                    <a:lnR>
                      <a:noFill/>
                    </a:lnR>
                    <a:lnT>
                      <a:noFill/>
                    </a:lnT>
                    <a:lnB>
                      <a:noFill/>
                    </a:lnB>
                    <a:solidFill>
                      <a:srgbClr val="DCE6F1"/>
                    </a:solidFill>
                  </a:tcPr>
                </a:tc>
                <a:tc>
                  <a:txBody>
                    <a:bodyPr/>
                    <a:lstStyle/>
                    <a:p>
                      <a:pPr algn="ctr" fontAlgn="b"/>
                      <a:r>
                        <a:rPr lang="en-ZA" sz="1000" b="0" i="0" u="none" strike="noStrike">
                          <a:effectLst/>
                          <a:latin typeface="Arial Narrow" panose="020B0606020202030204" pitchFamily="34" charset="0"/>
                        </a:rPr>
                        <a:t>Budget</a:t>
                      </a:r>
                    </a:p>
                  </a:txBody>
                  <a:tcPr marL="7620" marR="7620" marT="7620" marB="0" anchor="b">
                    <a:lnL>
                      <a:noFill/>
                    </a:lnL>
                    <a:lnR>
                      <a:noFill/>
                    </a:lnR>
                    <a:lnT>
                      <a:noFill/>
                    </a:lnT>
                    <a:lnB>
                      <a:noFill/>
                    </a:lnB>
                    <a:solidFill>
                      <a:srgbClr val="DCE6F1"/>
                    </a:solidFill>
                  </a:tcPr>
                </a:tc>
                <a:extLst>
                  <a:ext uri="{0D108BD9-81ED-4DB2-BD59-A6C34878D82A}">
                    <a16:rowId xmlns:a16="http://schemas.microsoft.com/office/drawing/2014/main" xmlns="" val="2697802795"/>
                  </a:ext>
                </a:extLst>
              </a:tr>
              <a:tr h="553561">
                <a:tc gridSpan="3">
                  <a:txBody>
                    <a:bodyPr/>
                    <a:lstStyle/>
                    <a:p>
                      <a:pPr algn="l" fontAlgn="b"/>
                      <a:r>
                        <a:rPr lang="en-ZA" sz="1000" b="1" i="0" u="none" strike="noStrike">
                          <a:effectLst/>
                          <a:latin typeface="Arial" panose="020B0604020202020204" pitchFamily="34" charset="0"/>
                        </a:rPr>
                        <a:t>Working capital:</a:t>
                      </a:r>
                    </a:p>
                  </a:txBody>
                  <a:tcPr marL="7620" marR="7620" marT="7620"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a:noFill/>
                    </a:lnL>
                    <a:lnR>
                      <a:noFill/>
                    </a:lnR>
                    <a:lnT>
                      <a:noFill/>
                    </a:lnT>
                    <a:lnB>
                      <a:noFill/>
                    </a:lnB>
                    <a:solidFill>
                      <a:srgbClr val="DCE6F1"/>
                    </a:solidFill>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a:noFill/>
                    </a:lnL>
                    <a:lnR>
                      <a:noFill/>
                    </a:lnR>
                    <a:lnT>
                      <a:noFill/>
                    </a:lnT>
                    <a:lnB>
                      <a:noFill/>
                    </a:lnB>
                    <a:solidFill>
                      <a:srgbClr val="DCE6F1"/>
                    </a:solidFill>
                  </a:tcPr>
                </a:tc>
                <a:extLst>
                  <a:ext uri="{0D108BD9-81ED-4DB2-BD59-A6C34878D82A}">
                    <a16:rowId xmlns:a16="http://schemas.microsoft.com/office/drawing/2014/main" xmlns="" val="2173505676"/>
                  </a:ext>
                </a:extLst>
              </a:tr>
              <a:tr h="530497">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l" fontAlgn="b"/>
                      <a:r>
                        <a:rPr lang="en-ZA" sz="1000" b="0" i="0" u="none" strike="noStrike">
                          <a:effectLst/>
                          <a:latin typeface="Arial Narrow" panose="020B0606020202030204" pitchFamily="34" charset="0"/>
                        </a:rPr>
                        <a:t>Current assets</a:t>
                      </a:r>
                    </a:p>
                  </a:txBody>
                  <a:tcPr marL="7620" marR="7620" marT="7620" marB="0" anchor="b">
                    <a:lnL>
                      <a:noFill/>
                    </a:lnL>
                    <a:lnR>
                      <a:noFill/>
                    </a:lnR>
                    <a:lnT>
                      <a:noFill/>
                    </a:lnT>
                    <a:lnB>
                      <a:noFill/>
                    </a:lnB>
                  </a:tcPr>
                </a:tc>
                <a:tc>
                  <a:txBody>
                    <a:bodyPr/>
                    <a:lstStyle/>
                    <a:p>
                      <a:pPr algn="l" fontAlgn="b"/>
                      <a:endParaRPr lang="en-ZA" sz="1000" b="0" i="0" u="none" strike="noStrike" dirty="0">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r" fontAlgn="b"/>
                      <a:r>
                        <a:rPr lang="en-ZA" sz="1000" b="0" i="0" u="none" strike="noStrike">
                          <a:effectLst/>
                          <a:latin typeface="Arial Narrow" panose="020B0606020202030204" pitchFamily="34" charset="0"/>
                        </a:rPr>
                        <a:t>R 201,2 m</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effectLst/>
                          <a:latin typeface="Arial Narrow" panose="020B0606020202030204" pitchFamily="34" charset="0"/>
                        </a:rPr>
                        <a:t>R 175,2 m</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effectLst/>
                          <a:latin typeface="Arial Narrow" panose="020B0606020202030204" pitchFamily="34" charset="0"/>
                        </a:rPr>
                        <a:t>R 271,5 m</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000" b="0" i="0" u="none" strike="noStrike">
                          <a:effectLst/>
                          <a:latin typeface="Arial Narrow" panose="020B0606020202030204" pitchFamily="34" charset="0"/>
                        </a:rPr>
                        <a:t>R 91,8 m</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475608789"/>
                  </a:ext>
                </a:extLst>
              </a:tr>
              <a:tr h="530497">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l" fontAlgn="b"/>
                      <a:r>
                        <a:rPr lang="en-ZA" sz="1000" b="0" i="0" u="none" strike="noStrike" dirty="0">
                          <a:effectLst/>
                          <a:latin typeface="Arial Narrow" panose="020B0606020202030204" pitchFamily="34" charset="0"/>
                        </a:rPr>
                        <a:t>  bank &amp; cash</a:t>
                      </a:r>
                    </a:p>
                  </a:txBody>
                  <a:tcPr marL="7620" marR="7620" marT="7620" marB="0" anchor="b">
                    <a:lnL>
                      <a:noFill/>
                    </a:lnL>
                    <a:lnR>
                      <a:noFill/>
                    </a:lnR>
                    <a:lnT>
                      <a:noFill/>
                    </a:lnT>
                    <a:lnB>
                      <a:noFill/>
                    </a:lnB>
                  </a:tcPr>
                </a:tc>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a:effectLst/>
                          <a:latin typeface="Arial Narrow" panose="020B0606020202030204" pitchFamily="34" charset="0"/>
                        </a:rPr>
                        <a:t>R 199,4 m</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00" b="0" i="0" u="none" strike="noStrike">
                          <a:effectLst/>
                          <a:latin typeface="Arial Narrow" panose="020B0606020202030204" pitchFamily="34" charset="0"/>
                        </a:rPr>
                        <a:t>R 172,2 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00" b="0" i="0" u="none" strike="noStrike">
                          <a:effectLst/>
                          <a:latin typeface="Arial Narrow" panose="020B0606020202030204" pitchFamily="34" charset="0"/>
                        </a:rPr>
                        <a:t>R 268,7 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r" fontAlgn="b"/>
                      <a:r>
                        <a:rPr lang="en-ZA" sz="1000" b="0" i="0" u="none" strike="noStrike">
                          <a:effectLst/>
                          <a:latin typeface="Arial Narrow" panose="020B0606020202030204" pitchFamily="34" charset="0"/>
                        </a:rPr>
                        <a:t>R 89,0 m</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xmlns="" val="846005114"/>
                  </a:ext>
                </a:extLst>
              </a:tr>
              <a:tr h="530497">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l" fontAlgn="b"/>
                      <a:r>
                        <a:rPr lang="en-ZA" sz="1000" b="0" i="0" u="none" strike="noStrike">
                          <a:effectLst/>
                          <a:latin typeface="Arial Narrow" panose="020B0606020202030204" pitchFamily="34" charset="0"/>
                        </a:rPr>
                        <a:t>  other</a:t>
                      </a:r>
                    </a:p>
                  </a:txBody>
                  <a:tcPr marL="7620" marR="7620" marT="7620" marB="0" anchor="b">
                    <a:lnL>
                      <a:noFill/>
                    </a:lnL>
                    <a:lnR>
                      <a:noFill/>
                    </a:lnR>
                    <a:lnT>
                      <a:noFill/>
                    </a:lnT>
                    <a:lnB>
                      <a:noFill/>
                    </a:lnB>
                  </a:tcPr>
                </a:tc>
                <a:tc>
                  <a:txBody>
                    <a:bodyPr/>
                    <a:lstStyle/>
                    <a:p>
                      <a:pPr algn="l" fontAlgn="b"/>
                      <a:endParaRPr lang="en-ZA" sz="1000" b="0" i="0" u="none" strike="noStrike" dirty="0">
                        <a:effectLst/>
                        <a:latin typeface="Arial Narrow" panose="020B0606020202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a:effectLst/>
                          <a:latin typeface="Arial Narrow" panose="020B0606020202030204" pitchFamily="34" charset="0"/>
                        </a:rPr>
                        <a:t>R 1,8 m</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effectLst/>
                          <a:latin typeface="Arial Narrow" panose="020B0606020202030204" pitchFamily="34" charset="0"/>
                        </a:rPr>
                        <a:t>R 3,1 m</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effectLst/>
                          <a:latin typeface="Arial Narrow" panose="020B0606020202030204" pitchFamily="34" charset="0"/>
                        </a:rPr>
                        <a:t>R 2,9 m</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000" b="0" i="0" u="none" strike="noStrike">
                          <a:effectLst/>
                          <a:latin typeface="Arial Narrow" panose="020B0606020202030204" pitchFamily="34" charset="0"/>
                        </a:rPr>
                        <a:t>R 2,8 m</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368451224"/>
                  </a:ext>
                </a:extLst>
              </a:tr>
              <a:tr h="553561">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gridSpan="2">
                  <a:txBody>
                    <a:bodyPr/>
                    <a:lstStyle/>
                    <a:p>
                      <a:pPr algn="l" fontAlgn="b"/>
                      <a:r>
                        <a:rPr lang="en-ZA" sz="1000" b="0" i="0" u="none" strike="noStrike" dirty="0">
                          <a:effectLst/>
                          <a:latin typeface="Arial Narrow" panose="020B0606020202030204" pitchFamily="34" charset="0"/>
                        </a:rPr>
                        <a:t>Current liabilities</a:t>
                      </a:r>
                    </a:p>
                  </a:txBody>
                  <a:tcPr marL="7620" marR="7620" marT="7620" marB="0" anchor="b">
                    <a:lnL>
                      <a:noFill/>
                    </a:lnL>
                    <a:lnR>
                      <a:noFill/>
                    </a:lnR>
                    <a:lnT>
                      <a:noFill/>
                    </a:lnT>
                    <a:lnB>
                      <a:noFill/>
                    </a:lnB>
                  </a:tcPr>
                </a:tc>
                <a:tc hMerge="1">
                  <a:txBody>
                    <a:bodyPr/>
                    <a:lstStyle/>
                    <a:p>
                      <a:endParaRPr lang="en-ZA"/>
                    </a:p>
                  </a:txBody>
                  <a:tcPr/>
                </a:tc>
                <a:tc>
                  <a:txBody>
                    <a:bodyPr/>
                    <a:lstStyle/>
                    <a:p>
                      <a:pPr algn="r" fontAlgn="b"/>
                      <a:r>
                        <a:rPr lang="en-ZA" sz="1000" b="0" i="0" u="none" strike="noStrike">
                          <a:effectLst/>
                          <a:latin typeface="Arial Narrow" panose="020B0606020202030204" pitchFamily="34" charset="0"/>
                        </a:rPr>
                        <a:t>R 183,3 m</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effectLst/>
                          <a:latin typeface="Arial Narrow" panose="020B0606020202030204" pitchFamily="34" charset="0"/>
                        </a:rPr>
                        <a:t>R 191,1 m</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effectLst/>
                          <a:latin typeface="Arial Narrow" panose="020B0606020202030204" pitchFamily="34" charset="0"/>
                        </a:rPr>
                        <a:t>R 265,2 m</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000" b="0" i="0" u="none" strike="noStrike">
                          <a:effectLst/>
                          <a:latin typeface="Arial Narrow" panose="020B0606020202030204" pitchFamily="34" charset="0"/>
                        </a:rPr>
                        <a:t>R 83,7 m</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3216946438"/>
                  </a:ext>
                </a:extLst>
              </a:tr>
              <a:tr h="530497">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gridSpan="2">
                  <a:txBody>
                    <a:bodyPr/>
                    <a:lstStyle/>
                    <a:p>
                      <a:pPr algn="l" fontAlgn="b"/>
                      <a:r>
                        <a:rPr lang="en-ZA" sz="1000" b="0" i="0" u="none" strike="noStrike">
                          <a:effectLst/>
                          <a:latin typeface="Arial Narrow" panose="020B0606020202030204" pitchFamily="34" charset="0"/>
                        </a:rPr>
                        <a:t>  deferred grants</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a:txBody>
                    <a:bodyPr/>
                    <a:lstStyle/>
                    <a:p>
                      <a:pPr algn="r" fontAlgn="b"/>
                      <a:r>
                        <a:rPr lang="en-ZA" sz="1000" b="0" i="0" u="none" strike="noStrike">
                          <a:effectLst/>
                          <a:latin typeface="Arial Narrow" panose="020B0606020202030204" pitchFamily="34" charset="0"/>
                        </a:rPr>
                        <a:t>R 133,2 m</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00" b="0" i="0" u="none" strike="noStrike">
                          <a:effectLst/>
                          <a:latin typeface="Arial Narrow" panose="020B0606020202030204" pitchFamily="34" charset="0"/>
                        </a:rPr>
                        <a:t>R 149,0 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00" b="0" i="0" u="none" strike="noStrike">
                          <a:effectLst/>
                          <a:latin typeface="Arial Narrow" panose="020B0606020202030204" pitchFamily="34" charset="0"/>
                        </a:rPr>
                        <a:t>R 224,4 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r" fontAlgn="b"/>
                      <a:r>
                        <a:rPr lang="en-ZA" sz="1000" b="0" i="0" u="none" strike="noStrike">
                          <a:effectLst/>
                          <a:latin typeface="Arial Narrow" panose="020B0606020202030204" pitchFamily="34" charset="0"/>
                        </a:rPr>
                        <a:t>R 54,8 m</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xmlns="" val="3907956991"/>
                  </a:ext>
                </a:extLst>
              </a:tr>
              <a:tr h="530497">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l" fontAlgn="b"/>
                      <a:r>
                        <a:rPr lang="en-ZA" sz="1000" b="0" i="0" u="none" strike="noStrike">
                          <a:effectLst/>
                          <a:latin typeface="Arial Narrow" panose="020B0606020202030204" pitchFamily="34" charset="0"/>
                        </a:rPr>
                        <a:t>  other</a:t>
                      </a:r>
                    </a:p>
                  </a:txBody>
                  <a:tcPr marL="7620" marR="7620" marT="7620" marB="0" anchor="b">
                    <a:lnL>
                      <a:noFill/>
                    </a:lnL>
                    <a:lnR>
                      <a:noFill/>
                    </a:lnR>
                    <a:lnT>
                      <a:noFill/>
                    </a:lnT>
                    <a:lnB>
                      <a:noFill/>
                    </a:lnB>
                  </a:tcPr>
                </a:tc>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a:effectLst/>
                          <a:latin typeface="Arial Narrow" panose="020B0606020202030204" pitchFamily="34" charset="0"/>
                        </a:rPr>
                        <a:t>R 50,1 m</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effectLst/>
                          <a:latin typeface="Arial Narrow" panose="020B0606020202030204" pitchFamily="34" charset="0"/>
                        </a:rPr>
                        <a:t>R 42,1 m</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effectLst/>
                          <a:latin typeface="Arial Narrow" panose="020B0606020202030204" pitchFamily="34" charset="0"/>
                        </a:rPr>
                        <a:t>R 40,8 m</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000" b="0" i="0" u="none" strike="noStrike">
                          <a:effectLst/>
                          <a:latin typeface="Arial Narrow" panose="020B0606020202030204" pitchFamily="34" charset="0"/>
                        </a:rPr>
                        <a:t>R 28,9 m</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455445680"/>
                  </a:ext>
                </a:extLst>
              </a:tr>
              <a:tr h="553561">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gridSpan="2">
                  <a:txBody>
                    <a:bodyPr/>
                    <a:lstStyle/>
                    <a:p>
                      <a:pPr algn="l" fontAlgn="b"/>
                      <a:r>
                        <a:rPr lang="en-ZA" sz="1000" b="0" i="0" u="none" strike="noStrike">
                          <a:effectLst/>
                          <a:latin typeface="Arial Narrow" panose="020B0606020202030204" pitchFamily="34" charset="0"/>
                        </a:rPr>
                        <a:t>Net current assets/(liabilities)</a:t>
                      </a:r>
                    </a:p>
                  </a:txBody>
                  <a:tcPr marL="7620" marR="7620" marT="7620" marB="0" anchor="b">
                    <a:lnL>
                      <a:noFill/>
                    </a:lnL>
                    <a:lnR>
                      <a:noFill/>
                    </a:lnR>
                    <a:lnT>
                      <a:noFill/>
                    </a:lnT>
                    <a:lnB>
                      <a:noFill/>
                    </a:lnB>
                  </a:tcPr>
                </a:tc>
                <a:tc hMerge="1">
                  <a:txBody>
                    <a:bodyPr/>
                    <a:lstStyle/>
                    <a:p>
                      <a:endParaRPr lang="en-ZA"/>
                    </a:p>
                  </a:txBody>
                  <a:tcPr/>
                </a:tc>
                <a:tc>
                  <a:txBody>
                    <a:bodyPr/>
                    <a:lstStyle/>
                    <a:p>
                      <a:pPr algn="r" fontAlgn="b"/>
                      <a:r>
                        <a:rPr lang="en-ZA" sz="1000" b="0" i="0" u="none" strike="noStrike">
                          <a:effectLst/>
                          <a:latin typeface="Arial Narrow" panose="020B0606020202030204" pitchFamily="34" charset="0"/>
                        </a:rPr>
                        <a:t>R 17,9 m</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a:effectLst/>
                          <a:latin typeface="Arial Narrow" panose="020B0606020202030204" pitchFamily="34" charset="0"/>
                        </a:rPr>
                        <a:t>R(15,8)m</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a:effectLst/>
                          <a:latin typeface="Arial Narrow" panose="020B0606020202030204" pitchFamily="34" charset="0"/>
                        </a:rPr>
                        <a:t>R 6,3 m</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000" b="0" i="0" u="none" strike="noStrike">
                          <a:effectLst/>
                          <a:latin typeface="Arial Narrow" panose="020B0606020202030204" pitchFamily="34" charset="0"/>
                        </a:rPr>
                        <a:t>R 8,1 m</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3861333896"/>
                  </a:ext>
                </a:extLst>
              </a:tr>
              <a:tr h="530497">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l" fontAlgn="b"/>
                      <a:r>
                        <a:rPr lang="en-ZA" sz="1000" b="0" i="1" u="none" strike="noStrike">
                          <a:effectLst/>
                          <a:latin typeface="Arial Narrow" panose="020B0606020202030204" pitchFamily="34" charset="0"/>
                        </a:rPr>
                        <a:t>Current ratio</a:t>
                      </a:r>
                    </a:p>
                  </a:txBody>
                  <a:tcPr marL="7620" marR="7620" marT="7620" marB="0" anchor="b">
                    <a:lnL>
                      <a:noFill/>
                    </a:lnL>
                    <a:lnR>
                      <a:noFill/>
                    </a:lnR>
                    <a:lnT>
                      <a:noFill/>
                    </a:lnT>
                    <a:lnB>
                      <a:noFill/>
                    </a:lnB>
                  </a:tcPr>
                </a:tc>
                <a:tc>
                  <a:txBody>
                    <a:bodyPr/>
                    <a:lstStyle/>
                    <a:p>
                      <a:pPr algn="l" fontAlgn="b"/>
                      <a:endParaRPr lang="en-ZA" sz="1000" b="0" i="0" u="none" strike="noStrike">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r" fontAlgn="b"/>
                      <a:r>
                        <a:rPr lang="en-ZA" sz="1000" b="0" i="1" u="none" strike="noStrike">
                          <a:effectLst/>
                          <a:latin typeface="Arial Narrow" panose="020B0606020202030204" pitchFamily="34" charset="0"/>
                        </a:rPr>
                        <a:t>1,10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000" b="0" i="1" u="none" strike="noStrike">
                          <a:effectLst/>
                          <a:latin typeface="Arial Narrow" panose="020B0606020202030204" pitchFamily="34" charset="0"/>
                        </a:rPr>
                        <a:t>0,92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000" b="0" i="1" u="none" strike="noStrike">
                          <a:effectLst/>
                          <a:latin typeface="Arial Narrow" panose="020B0606020202030204" pitchFamily="34" charset="0"/>
                        </a:rPr>
                        <a:t>1,02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b"/>
                      <a:r>
                        <a:rPr lang="en-ZA" sz="1000" b="0" i="1" u="none" strike="noStrike" dirty="0">
                          <a:effectLst/>
                          <a:latin typeface="Arial Narrow" panose="020B0606020202030204" pitchFamily="34" charset="0"/>
                        </a:rPr>
                        <a:t>1,10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xmlns="" val="2506059341"/>
                  </a:ext>
                </a:extLst>
              </a:tr>
            </a:tbl>
          </a:graphicData>
        </a:graphic>
      </p:graphicFrame>
      <p:sp>
        <p:nvSpPr>
          <p:cNvPr id="3" name="Slide Number Placeholder 2"/>
          <p:cNvSpPr>
            <a:spLocks noGrp="1"/>
          </p:cNvSpPr>
          <p:nvPr>
            <p:ph type="sldNum" sz="quarter" idx="12"/>
          </p:nvPr>
        </p:nvSpPr>
        <p:spPr/>
        <p:txBody>
          <a:bodyPr/>
          <a:lstStyle/>
          <a:p>
            <a:fld id="{DF053C5C-E94E-4056-B424-332B4E0ABEEC}" type="slidenum">
              <a:rPr lang="en-US" altLang="en-US" smtClean="0"/>
              <a:pPr/>
              <a:t>32</a:t>
            </a:fld>
            <a:endParaRPr lang="en-US" altLang="en-US"/>
          </a:p>
        </p:txBody>
      </p:sp>
    </p:spTree>
    <p:extLst>
      <p:ext uri="{BB962C8B-B14F-4D97-AF65-F5344CB8AC3E}">
        <p14:creationId xmlns:p14="http://schemas.microsoft.com/office/powerpoint/2010/main" xmlns="" val="3203217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000" b="1" dirty="0">
                <a:latin typeface="Arial Narrow" panose="020B0606020202030204" pitchFamily="34" charset="0"/>
              </a:rPr>
              <a:t>2019/20 Quarter 3 Financial Position </a:t>
            </a:r>
            <a:endParaRPr lang="en-ZA" sz="3000" b="1" dirty="0">
              <a:latin typeface="Arial Narrow" panose="020B0606020202030204" pitchFamily="34" charset="0"/>
            </a:endParaRPr>
          </a:p>
        </p:txBody>
      </p:sp>
      <p:sp>
        <p:nvSpPr>
          <p:cNvPr id="3" name="Content Placeholder 2"/>
          <p:cNvSpPr>
            <a:spLocks noGrp="1"/>
          </p:cNvSpPr>
          <p:nvPr>
            <p:ph idx="1"/>
          </p:nvPr>
        </p:nvSpPr>
        <p:spPr>
          <a:xfrm>
            <a:off x="457200" y="1052736"/>
            <a:ext cx="8229600" cy="5530626"/>
          </a:xfrm>
        </p:spPr>
        <p:txBody>
          <a:bodyPr>
            <a:normAutofit fontScale="62500" lnSpcReduction="20000"/>
          </a:bodyPr>
          <a:lstStyle/>
          <a:p>
            <a:pPr marL="0" indent="0">
              <a:buNone/>
            </a:pPr>
            <a:endParaRPr lang="en-ZA" sz="2400" b="1" dirty="0"/>
          </a:p>
          <a:p>
            <a:pPr marL="0" indent="0">
              <a:buNone/>
            </a:pPr>
            <a:r>
              <a:rPr lang="en-US" sz="3300" b="1" u="sng" dirty="0"/>
              <a:t>STATEMENT OF FINANCIAL POSITION</a:t>
            </a:r>
          </a:p>
          <a:p>
            <a:pPr marL="0" indent="0">
              <a:buNone/>
            </a:pPr>
            <a:endParaRPr lang="en-US" sz="3500" dirty="0"/>
          </a:p>
          <a:p>
            <a:r>
              <a:rPr lang="en-US" sz="3500" dirty="0" err="1">
                <a:latin typeface="Arial Narrow" panose="020B0606020202030204" pitchFamily="34" charset="0"/>
              </a:rPr>
              <a:t>iSimangaliso’s</a:t>
            </a:r>
            <a:r>
              <a:rPr lang="en-US" sz="3500" dirty="0">
                <a:latin typeface="Arial Narrow" panose="020B0606020202030204" pitchFamily="34" charset="0"/>
              </a:rPr>
              <a:t> current ratio is 1.02 indicating that it is able to cover its short-term liabilities.  </a:t>
            </a:r>
          </a:p>
          <a:p>
            <a:r>
              <a:rPr lang="en-US" sz="3500" dirty="0">
                <a:latin typeface="Arial Narrow" panose="020B0606020202030204" pitchFamily="34" charset="0"/>
              </a:rPr>
              <a:t>Its cash deposits include grant funding which has been received but not yet expended. This is carried as a current liability in circumstances where the funder had placed conditions on the grant. </a:t>
            </a:r>
          </a:p>
          <a:p>
            <a:r>
              <a:rPr lang="en-US" sz="3500" dirty="0">
                <a:latin typeface="Arial Narrow" panose="020B0606020202030204" pitchFamily="34" charset="0"/>
              </a:rPr>
              <a:t>Grants are only </a:t>
            </a:r>
            <a:r>
              <a:rPr lang="en-US" sz="3500" dirty="0" err="1">
                <a:latin typeface="Arial Narrow" panose="020B0606020202030204" pitchFamily="34" charset="0"/>
              </a:rPr>
              <a:t>recognised</a:t>
            </a:r>
            <a:r>
              <a:rPr lang="en-US" sz="3500" dirty="0">
                <a:latin typeface="Arial Narrow" panose="020B0606020202030204" pitchFamily="34" charset="0"/>
              </a:rPr>
              <a:t> as income if conditions are met or when the expense is incurred. </a:t>
            </a:r>
          </a:p>
          <a:p>
            <a:r>
              <a:rPr lang="en-US" sz="3500" dirty="0">
                <a:latin typeface="Arial Narrow" panose="020B0606020202030204" pitchFamily="34" charset="0"/>
              </a:rPr>
              <a:t>Current liabilities include inter alia performance bonds, levies, amounts owing to donors and retentions.</a:t>
            </a:r>
          </a:p>
          <a:p>
            <a:pPr marL="0" indent="0">
              <a:buNone/>
            </a:pPr>
            <a:endParaRPr lang="en-US" sz="3500" dirty="0">
              <a:latin typeface="Arial Narrow" panose="020B0606020202030204" pitchFamily="34" charset="0"/>
            </a:endParaRPr>
          </a:p>
          <a:p>
            <a:r>
              <a:rPr lang="en-US" sz="3500" dirty="0">
                <a:latin typeface="Arial Narrow" panose="020B0606020202030204" pitchFamily="34" charset="0"/>
              </a:rPr>
              <a:t>The debt/equity ratio is 6,7%. iSimangaliso has no long-term liabilities. The ratio is influenced largely by the deferred grants balances.</a:t>
            </a:r>
          </a:p>
          <a:p>
            <a:pPr marL="0" indent="0">
              <a:buNone/>
            </a:pPr>
            <a:endParaRPr lang="en-ZA" dirty="0"/>
          </a:p>
        </p:txBody>
      </p:sp>
      <p:sp>
        <p:nvSpPr>
          <p:cNvPr id="4" name="Slide Number Placeholder 3"/>
          <p:cNvSpPr>
            <a:spLocks noGrp="1"/>
          </p:cNvSpPr>
          <p:nvPr>
            <p:ph type="sldNum" sz="quarter" idx="12"/>
          </p:nvPr>
        </p:nvSpPr>
        <p:spPr/>
        <p:txBody>
          <a:bodyPr/>
          <a:lstStyle/>
          <a:p>
            <a:fld id="{DF053C5C-E94E-4056-B424-332B4E0ABEEC}" type="slidenum">
              <a:rPr lang="en-US" altLang="en-US" smtClean="0"/>
              <a:pPr/>
              <a:t>33</a:t>
            </a:fld>
            <a:endParaRPr lang="en-US" altLang="en-US"/>
          </a:p>
        </p:txBody>
      </p:sp>
    </p:spTree>
    <p:extLst>
      <p:ext uri="{BB962C8B-B14F-4D97-AF65-F5344CB8AC3E}">
        <p14:creationId xmlns:p14="http://schemas.microsoft.com/office/powerpoint/2010/main" xmlns="" val="507250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288032"/>
          </a:xfrm>
        </p:spPr>
        <p:txBody>
          <a:bodyPr>
            <a:normAutofit fontScale="90000"/>
          </a:bodyPr>
          <a:lstStyle/>
          <a:p>
            <a:r>
              <a:rPr lang="en-ZA" sz="2000" b="1" dirty="0">
                <a:latin typeface="Arial" panose="020B0604020202020204" pitchFamily="34" charset="0"/>
              </a:rPr>
              <a:t>SUMMARY OF FINANCIAL RESULTS: DECEMBER 2019</a:t>
            </a:r>
            <a:r>
              <a:rPr lang="en-ZA" sz="2000" dirty="0"/>
              <a:t> </a:t>
            </a:r>
            <a:r>
              <a:rPr lang="en-ZA" dirty="0"/>
              <a:t/>
            </a:r>
            <a:br>
              <a:rPr lang="en-ZA" dirty="0"/>
            </a:br>
            <a:endParaRPr lang="en-ZA" dirty="0"/>
          </a:p>
        </p:txBody>
      </p:sp>
      <p:graphicFrame>
        <p:nvGraphicFramePr>
          <p:cNvPr id="10" name="Table 9">
            <a:extLst>
              <a:ext uri="{FF2B5EF4-FFF2-40B4-BE49-F238E27FC236}">
                <a16:creationId xmlns:a16="http://schemas.microsoft.com/office/drawing/2014/main" xmlns="" id="{05EC4773-C48E-4174-9334-FEA7499115FA}"/>
              </a:ext>
            </a:extLst>
          </p:cNvPr>
          <p:cNvGraphicFramePr>
            <a:graphicFrameLocks noGrp="1"/>
          </p:cNvGraphicFramePr>
          <p:nvPr/>
        </p:nvGraphicFramePr>
        <p:xfrm>
          <a:off x="353232" y="1052736"/>
          <a:ext cx="4506799" cy="5400600"/>
        </p:xfrm>
        <a:graphic>
          <a:graphicData uri="http://schemas.openxmlformats.org/drawingml/2006/table">
            <a:tbl>
              <a:tblPr/>
              <a:tblGrid>
                <a:gridCol w="180272">
                  <a:extLst>
                    <a:ext uri="{9D8B030D-6E8A-4147-A177-3AD203B41FA5}">
                      <a16:colId xmlns:a16="http://schemas.microsoft.com/office/drawing/2014/main" xmlns="" val="1292418971"/>
                    </a:ext>
                  </a:extLst>
                </a:gridCol>
                <a:gridCol w="1063605">
                  <a:extLst>
                    <a:ext uri="{9D8B030D-6E8A-4147-A177-3AD203B41FA5}">
                      <a16:colId xmlns:a16="http://schemas.microsoft.com/office/drawing/2014/main" xmlns="" val="3586946587"/>
                    </a:ext>
                  </a:extLst>
                </a:gridCol>
                <a:gridCol w="1424148">
                  <a:extLst>
                    <a:ext uri="{9D8B030D-6E8A-4147-A177-3AD203B41FA5}">
                      <a16:colId xmlns:a16="http://schemas.microsoft.com/office/drawing/2014/main" xmlns="" val="2570546539"/>
                    </a:ext>
                  </a:extLst>
                </a:gridCol>
                <a:gridCol w="919387">
                  <a:extLst>
                    <a:ext uri="{9D8B030D-6E8A-4147-A177-3AD203B41FA5}">
                      <a16:colId xmlns:a16="http://schemas.microsoft.com/office/drawing/2014/main" xmlns="" val="847281643"/>
                    </a:ext>
                  </a:extLst>
                </a:gridCol>
                <a:gridCol w="919387">
                  <a:extLst>
                    <a:ext uri="{9D8B030D-6E8A-4147-A177-3AD203B41FA5}">
                      <a16:colId xmlns:a16="http://schemas.microsoft.com/office/drawing/2014/main" xmlns="" val="2199540470"/>
                    </a:ext>
                  </a:extLst>
                </a:gridCol>
              </a:tblGrid>
              <a:tr h="327813">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Narrow" panose="020B0606020202030204" pitchFamily="34" charset="0"/>
                        </a:rPr>
                        <a:t>to Dec 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ZA" sz="1000" b="0" i="0" u="none" strike="noStrike" dirty="0">
                          <a:effectLst/>
                          <a:latin typeface="Arial Narrow" panose="020B0606020202030204" pitchFamily="34" charset="0"/>
                        </a:rPr>
                        <a:t>Budget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497988524"/>
                  </a:ext>
                </a:extLst>
              </a:tr>
              <a:tr h="472164">
                <a:tc gridSpan="3">
                  <a:txBody>
                    <a:bodyPr/>
                    <a:lstStyle/>
                    <a:p>
                      <a:pPr algn="l" fontAlgn="b"/>
                      <a:r>
                        <a:rPr lang="en-ZA" sz="1000" b="1" i="0" u="none" strike="noStrike">
                          <a:effectLst/>
                          <a:latin typeface="Arial" panose="020B0604020202020204" pitchFamily="34" charset="0"/>
                        </a:rPr>
                        <a:t>Operating results: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ZA"/>
                    </a:p>
                  </a:txBody>
                  <a:tcPr/>
                </a:tc>
                <a:tc hMerge="1">
                  <a:txBody>
                    <a:bodyPr/>
                    <a:lstStyle/>
                    <a:p>
                      <a:endParaRPr lang="en-ZA"/>
                    </a:p>
                  </a:txBody>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xmlns="" val="3244504067"/>
                  </a:ext>
                </a:extLst>
              </a:tr>
              <a:tr h="342067">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effectLst/>
                          <a:latin typeface="Arial Narrow" panose="020B0606020202030204" pitchFamily="34" charset="0"/>
                        </a:rPr>
                        <a:t>Income</a:t>
                      </a:r>
                    </a:p>
                  </a:txBody>
                  <a:tcPr marL="7620" marR="7620" marT="7620" marB="0" anchor="b">
                    <a:lnL>
                      <a:noFill/>
                    </a:lnL>
                    <a:lnR>
                      <a:noFill/>
                    </a:lnR>
                    <a:lnT>
                      <a:noFill/>
                    </a:lnT>
                    <a:lnB>
                      <a:noFill/>
                    </a:lnB>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a:effectLst/>
                          <a:latin typeface="Arial Narrow" panose="020B0606020202030204" pitchFamily="34" charset="0"/>
                        </a:rPr>
                        <a:t>R 69,5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ZA" sz="1000" b="0" i="0" u="none" strike="noStrike">
                          <a:effectLst/>
                          <a:latin typeface="Arial Narrow" panose="020B0606020202030204" pitchFamily="34" charset="0"/>
                        </a:rPr>
                        <a:t>R 97,1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883198500"/>
                  </a:ext>
                </a:extLst>
              </a:tr>
              <a:tr h="327813">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effectLst/>
                          <a:latin typeface="Arial Narrow" panose="020B0606020202030204" pitchFamily="34" charset="0"/>
                        </a:rPr>
                        <a:t>  grants</a:t>
                      </a:r>
                    </a:p>
                  </a:txBody>
                  <a:tcPr marL="7620" marR="7620" marT="7620" marB="0" anchor="b">
                    <a:lnL>
                      <a:noFill/>
                    </a:lnL>
                    <a:lnR>
                      <a:noFill/>
                    </a:lnR>
                    <a:lnT>
                      <a:noFill/>
                    </a:lnT>
                    <a:lnB>
                      <a:noFill/>
                    </a:lnB>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Narrow" panose="020B0606020202030204" pitchFamily="34" charset="0"/>
                        </a:rPr>
                        <a:t>R 27,1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r" fontAlgn="b"/>
                      <a:r>
                        <a:rPr lang="en-ZA" sz="1000" b="0" i="0" u="none" strike="noStrike">
                          <a:effectLst/>
                          <a:latin typeface="Arial Narrow" panose="020B0606020202030204" pitchFamily="34" charset="0"/>
                        </a:rPr>
                        <a:t>R 27,1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xmlns="" val="2459779048"/>
                  </a:ext>
                </a:extLst>
              </a:tr>
              <a:tr h="327813">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effectLst/>
                          <a:latin typeface="Arial Narrow" panose="020B0606020202030204" pitchFamily="34" charset="0"/>
                        </a:rPr>
                        <a:t>  Park revenue</a:t>
                      </a:r>
                    </a:p>
                  </a:txBody>
                  <a:tcPr marL="7620" marR="7620" marT="7620" marB="0" anchor="b">
                    <a:lnL>
                      <a:noFill/>
                    </a:lnL>
                    <a:lnR>
                      <a:noFill/>
                    </a:lnR>
                    <a:lnT>
                      <a:noFill/>
                    </a:lnT>
                    <a:lnB>
                      <a:noFill/>
                    </a:lnB>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a:effectLst/>
                          <a:latin typeface="Arial Narrow" panose="020B0606020202030204" pitchFamily="34" charset="0"/>
                        </a:rPr>
                        <a:t>R 16,6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n-ZA" sz="1000" b="0" i="0" u="none" strike="noStrike">
                          <a:effectLst/>
                          <a:latin typeface="Arial Narrow" panose="020B0606020202030204" pitchFamily="34" charset="0"/>
                        </a:rPr>
                        <a:t>R 18,3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xmlns="" val="380802001"/>
                  </a:ext>
                </a:extLst>
              </a:tr>
              <a:tr h="327813">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ZA" sz="1000" b="0" i="0" u="none" strike="noStrike">
                          <a:effectLst/>
                          <a:latin typeface="Arial Narrow" panose="020B0606020202030204" pitchFamily="34" charset="0"/>
                        </a:rPr>
                        <a:t>  projects net profit/(loss)</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a:txBody>
                    <a:bodyPr/>
                    <a:lstStyle/>
                    <a:p>
                      <a:pPr algn="r" fontAlgn="b"/>
                      <a:r>
                        <a:rPr lang="en-ZA" sz="1000" b="0" i="0" u="none" strike="noStrike">
                          <a:effectLst/>
                          <a:latin typeface="Arial Narrow" panose="020B0606020202030204" pitchFamily="34" charset="0"/>
                        </a:rPr>
                        <a:t>R 4,0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n-ZA" sz="1000" b="0" i="0" u="none" strike="noStrike">
                          <a:effectLst/>
                          <a:latin typeface="Arial Narrow" panose="020B0606020202030204" pitchFamily="34" charset="0"/>
                        </a:rPr>
                        <a:t>R 32,5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xmlns="" val="2117862545"/>
                  </a:ext>
                </a:extLst>
              </a:tr>
              <a:tr h="342067">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effectLst/>
                          <a:latin typeface="Arial Narrow" panose="020B0606020202030204" pitchFamily="34" charset="0"/>
                        </a:rPr>
                        <a:t>  other</a:t>
                      </a:r>
                    </a:p>
                  </a:txBody>
                  <a:tcPr marL="7620" marR="7620" marT="7620" marB="0" anchor="b">
                    <a:lnL>
                      <a:noFill/>
                    </a:lnL>
                    <a:lnR>
                      <a:noFill/>
                    </a:lnR>
                    <a:lnT>
                      <a:noFill/>
                    </a:lnT>
                    <a:lnB>
                      <a:noFill/>
                    </a:lnB>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a:effectLst/>
                          <a:latin typeface="Arial Narrow" panose="020B0606020202030204" pitchFamily="34" charset="0"/>
                        </a:rPr>
                        <a:t>R 21,8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ZA" sz="1000" b="0" i="0" u="none" strike="noStrike">
                          <a:effectLst/>
                          <a:latin typeface="Arial Narrow" panose="020B0606020202030204" pitchFamily="34" charset="0"/>
                        </a:rPr>
                        <a:t>R 19,3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4235681717"/>
                  </a:ext>
                </a:extLst>
              </a:tr>
              <a:tr h="327813">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effectLst/>
                          <a:latin typeface="Arial Narrow" panose="020B0606020202030204" pitchFamily="34" charset="0"/>
                        </a:rPr>
                        <a:t>Expenditure</a:t>
                      </a:r>
                    </a:p>
                  </a:txBody>
                  <a:tcPr marL="7620" marR="7620" marT="7620" marB="0" anchor="b">
                    <a:lnL>
                      <a:noFill/>
                    </a:lnL>
                    <a:lnR>
                      <a:noFill/>
                    </a:lnR>
                    <a:lnT>
                      <a:noFill/>
                    </a:lnT>
                    <a:lnB>
                      <a:noFill/>
                    </a:lnB>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a:effectLst/>
                          <a:latin typeface="Arial Narrow" panose="020B0606020202030204" pitchFamily="34" charset="0"/>
                        </a:rPr>
                        <a:t>R 94,8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ZA" sz="1000" b="0" i="0" u="none" strike="noStrike">
                          <a:effectLst/>
                          <a:latin typeface="Arial Narrow" panose="020B0606020202030204" pitchFamily="34" charset="0"/>
                        </a:rPr>
                        <a:t>R 97,1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4092956691"/>
                  </a:ext>
                </a:extLst>
              </a:tr>
              <a:tr h="296292">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effectLst/>
                          <a:latin typeface="Arial Narrow" panose="020B0606020202030204" pitchFamily="34" charset="0"/>
                        </a:rPr>
                        <a:t>  depreciation</a:t>
                      </a:r>
                    </a:p>
                  </a:txBody>
                  <a:tcPr marL="7620" marR="7620" marT="7620" marB="0" anchor="b">
                    <a:lnL>
                      <a:noFill/>
                    </a:lnL>
                    <a:lnR>
                      <a:noFill/>
                    </a:lnR>
                    <a:lnT>
                      <a:noFill/>
                    </a:lnT>
                    <a:lnB>
                      <a:noFill/>
                    </a:lnB>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a:effectLst/>
                          <a:latin typeface="Arial Narrow" panose="020B0606020202030204" pitchFamily="34" charset="0"/>
                        </a:rPr>
                        <a:t>R 27,0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r" fontAlgn="b"/>
                      <a:r>
                        <a:rPr lang="en-ZA" sz="1000" b="0" i="0" u="none" strike="noStrike">
                          <a:effectLst/>
                          <a:latin typeface="Arial Narrow" panose="020B0606020202030204" pitchFamily="34" charset="0"/>
                        </a:rPr>
                        <a:t>R 28,6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xmlns="" val="3193084805"/>
                  </a:ext>
                </a:extLst>
              </a:tr>
              <a:tr h="327813">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ZA" sz="1000" b="0" i="0" u="none" strike="noStrike" dirty="0">
                          <a:effectLst/>
                          <a:latin typeface="Arial Narrow" panose="020B0606020202030204" pitchFamily="34" charset="0"/>
                        </a:rPr>
                        <a:t>  maintenance &amp; repairs</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a:txBody>
                    <a:bodyPr/>
                    <a:lstStyle/>
                    <a:p>
                      <a:pPr algn="r" fontAlgn="b"/>
                      <a:r>
                        <a:rPr lang="en-ZA" sz="1000" b="0" i="0" u="none" strike="noStrike">
                          <a:effectLst/>
                          <a:latin typeface="Arial Narrow" panose="020B0606020202030204" pitchFamily="34" charset="0"/>
                        </a:rPr>
                        <a:t>R 13,9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n-ZA" sz="1000" b="0" i="0" u="none" strike="noStrike">
                          <a:effectLst/>
                          <a:latin typeface="Arial Narrow" panose="020B0606020202030204" pitchFamily="34" charset="0"/>
                        </a:rPr>
                        <a:t>R 17,1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xmlns="" val="2004230014"/>
                  </a:ext>
                </a:extLst>
              </a:tr>
              <a:tr h="327813">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ZA" sz="1000" b="0" i="0" u="none" strike="noStrike" dirty="0">
                          <a:effectLst/>
                          <a:latin typeface="Arial Narrow" panose="020B0606020202030204" pitchFamily="34" charset="0"/>
                        </a:rPr>
                        <a:t>  personnel costs</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a:txBody>
                    <a:bodyPr/>
                    <a:lstStyle/>
                    <a:p>
                      <a:pPr algn="r" fontAlgn="b"/>
                      <a:r>
                        <a:rPr lang="en-ZA" sz="1000" b="0" i="0" u="none" strike="noStrike">
                          <a:effectLst/>
                          <a:latin typeface="Arial Narrow" panose="020B0606020202030204" pitchFamily="34" charset="0"/>
                        </a:rPr>
                        <a:t>R 21,2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n-ZA" sz="1000" b="0" i="0" u="none" strike="noStrike">
                          <a:effectLst/>
                          <a:latin typeface="Arial Narrow" panose="020B0606020202030204" pitchFamily="34" charset="0"/>
                        </a:rPr>
                        <a:t>R 20,9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xmlns="" val="600647110"/>
                  </a:ext>
                </a:extLst>
              </a:tr>
              <a:tr h="327813">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ZA" sz="1000" b="0" i="0" u="none" strike="noStrike">
                          <a:effectLst/>
                          <a:latin typeface="Arial Narrow" panose="020B0606020202030204" pitchFamily="34" charset="0"/>
                        </a:rPr>
                        <a:t>  professional fees</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a:txBody>
                    <a:bodyPr/>
                    <a:lstStyle/>
                    <a:p>
                      <a:pPr algn="r" fontAlgn="b"/>
                      <a:r>
                        <a:rPr lang="en-ZA" sz="1000" b="0" i="0" u="none" strike="noStrike">
                          <a:effectLst/>
                          <a:latin typeface="Arial Narrow" panose="020B0606020202030204" pitchFamily="34" charset="0"/>
                        </a:rPr>
                        <a:t>R 4,4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n-ZA" sz="1000" b="0" i="0" u="none" strike="noStrike">
                          <a:effectLst/>
                          <a:latin typeface="Arial Narrow" panose="020B0606020202030204" pitchFamily="34" charset="0"/>
                        </a:rPr>
                        <a:t>R 6,7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xmlns="" val="14655891"/>
                  </a:ext>
                </a:extLst>
              </a:tr>
              <a:tr h="327813">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effectLst/>
                          <a:latin typeface="Arial Narrow" panose="020B0606020202030204" pitchFamily="34" charset="0"/>
                        </a:rPr>
                        <a:t>  other</a:t>
                      </a:r>
                    </a:p>
                  </a:txBody>
                  <a:tcPr marL="7620" marR="7620" marT="7620" marB="0" anchor="b">
                    <a:lnL>
                      <a:noFill/>
                    </a:lnL>
                    <a:lnR>
                      <a:noFill/>
                    </a:lnR>
                    <a:lnT>
                      <a:noFill/>
                    </a:lnT>
                    <a:lnB>
                      <a:noFill/>
                    </a:lnB>
                  </a:tcPr>
                </a:tc>
                <a:tc>
                  <a:txBody>
                    <a:bodyPr/>
                    <a:lstStyle/>
                    <a:p>
                      <a:pPr algn="l" fontAlgn="b"/>
                      <a:r>
                        <a:rPr lang="en-ZA" sz="1000" b="0" i="0" u="none" strike="noStrike">
                          <a:effectLst/>
                          <a:latin typeface="Arial Narrow" panose="020B0606020202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a:effectLst/>
                          <a:latin typeface="Arial Narrow" panose="020B0606020202030204" pitchFamily="34" charset="0"/>
                        </a:rPr>
                        <a:t>R 28,3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ZA" sz="1000" b="0" i="0" u="none" strike="noStrike">
                          <a:effectLst/>
                          <a:latin typeface="Arial Narrow" panose="020B0606020202030204" pitchFamily="34" charset="0"/>
                        </a:rPr>
                        <a:t>R 23,7 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3217820970"/>
                  </a:ext>
                </a:extLst>
              </a:tr>
              <a:tr h="342067">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ZA" sz="1000" b="0" i="0" u="none" strike="noStrike">
                          <a:effectLst/>
                          <a:latin typeface="Arial Narrow" panose="020B0606020202030204" pitchFamily="34" charset="0"/>
                        </a:rPr>
                        <a:t>Net profit/(loss)</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a:txBody>
                    <a:bodyPr/>
                    <a:lstStyle/>
                    <a:p>
                      <a:pPr algn="r" fontAlgn="b"/>
                      <a:r>
                        <a:rPr lang="en-ZA" sz="1000" b="0" i="0" u="none" strike="noStrike">
                          <a:effectLst/>
                          <a:latin typeface="Arial Narrow" panose="020B0606020202030204" pitchFamily="34" charset="0"/>
                        </a:rPr>
                        <a:t>R(25,3)m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ZA" sz="1000" b="0" i="0" u="none" strike="noStrike">
                          <a:effectLst/>
                          <a:latin typeface="Arial Narrow" panose="020B0606020202030204" pitchFamily="34" charset="0"/>
                        </a:rPr>
                        <a:t>R(0,0)m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758714235"/>
                  </a:ext>
                </a:extLst>
              </a:tr>
              <a:tr h="327813">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ZA" sz="1000" b="0" i="1" u="none" strike="noStrike">
                          <a:effectLst/>
                          <a:latin typeface="Arial Narrow" panose="020B0606020202030204" pitchFamily="34" charset="0"/>
                        </a:rPr>
                        <a:t>Grants to total income</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a:txBody>
                    <a:bodyPr/>
                    <a:lstStyle/>
                    <a:p>
                      <a:pPr algn="r" fontAlgn="b"/>
                      <a:r>
                        <a:rPr lang="en-ZA" sz="1000" b="0" i="1" u="none" strike="noStrike">
                          <a:effectLst/>
                          <a:latin typeface="Arial Narrow" panose="020B0606020202030204" pitchFamily="34" charset="0"/>
                        </a:rPr>
                        <a:t>38,9 %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r" fontAlgn="b"/>
                      <a:r>
                        <a:rPr lang="en-ZA" sz="1000" b="0" i="1" u="none" strike="noStrike">
                          <a:effectLst/>
                          <a:latin typeface="Arial Narrow" panose="020B0606020202030204" pitchFamily="34" charset="0"/>
                        </a:rPr>
                        <a:t>27,9 %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xmlns="" val="3288267461"/>
                  </a:ext>
                </a:extLst>
              </a:tr>
              <a:tr h="327813">
                <a:tc>
                  <a:txBody>
                    <a:bodyPr/>
                    <a:lstStyle/>
                    <a:p>
                      <a:pPr algn="l" fontAlgn="b"/>
                      <a:r>
                        <a:rPr lang="en-ZA" sz="1000" b="0" i="0" u="none" strike="noStrike">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ZA" sz="1000" b="0" i="1" u="none" strike="noStrike">
                          <a:effectLst/>
                          <a:latin typeface="Arial Narrow" panose="020B0606020202030204" pitchFamily="34" charset="0"/>
                        </a:rPr>
                        <a:t>Profit to revenue</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r" fontAlgn="b"/>
                      <a:r>
                        <a:rPr lang="en-ZA" sz="1000" b="0" i="1" u="none" strike="noStrike">
                          <a:effectLst/>
                          <a:latin typeface="Arial Narrow" panose="020B0606020202030204" pitchFamily="34" charset="0"/>
                        </a:rPr>
                        <a:t>(36,5)%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ZA" sz="1000" b="0" i="1" u="none" strike="noStrike" dirty="0">
                          <a:effectLst/>
                          <a:latin typeface="Arial Narrow" panose="020B0606020202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021793736"/>
                  </a:ext>
                </a:extLst>
              </a:tr>
            </a:tbl>
          </a:graphicData>
        </a:graphic>
      </p:graphicFrame>
      <p:graphicFrame>
        <p:nvGraphicFramePr>
          <p:cNvPr id="11" name="Chart 10">
            <a:extLst>
              <a:ext uri="{FF2B5EF4-FFF2-40B4-BE49-F238E27FC236}">
                <a16:creationId xmlns:a16="http://schemas.microsoft.com/office/drawing/2014/main" xmlns="" id="{00000000-0008-0000-0000-000006000000}"/>
              </a:ext>
            </a:extLst>
          </p:cNvPr>
          <p:cNvGraphicFramePr>
            <a:graphicFrameLocks/>
          </p:cNvGraphicFramePr>
          <p:nvPr/>
        </p:nvGraphicFramePr>
        <p:xfrm>
          <a:off x="5076056" y="1052736"/>
          <a:ext cx="3171677"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F053C5C-E94E-4056-B424-332B4E0ABEEC}" type="slidenum">
              <a:rPr lang="en-US" altLang="en-US" smtClean="0"/>
              <a:pPr/>
              <a:t>34</a:t>
            </a:fld>
            <a:endParaRPr lang="en-US" altLang="en-US"/>
          </a:p>
        </p:txBody>
      </p:sp>
    </p:spTree>
    <p:extLst>
      <p:ext uri="{BB962C8B-B14F-4D97-AF65-F5344CB8AC3E}">
        <p14:creationId xmlns:p14="http://schemas.microsoft.com/office/powerpoint/2010/main" xmlns="" val="41163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200" b="1" dirty="0">
                <a:latin typeface="Arial Narrow" panose="020B0606020202030204" pitchFamily="34" charset="0"/>
              </a:rPr>
              <a:t>2019/20 Quarter 3 Financial Performance </a:t>
            </a:r>
            <a:endParaRPr lang="en-ZA" sz="3200" b="1" dirty="0">
              <a:latin typeface="Arial Narrow" panose="020B0606020202030204" pitchFamily="34" charset="0"/>
            </a:endParaRPr>
          </a:p>
        </p:txBody>
      </p:sp>
      <p:sp>
        <p:nvSpPr>
          <p:cNvPr id="3" name="Content Placeholder 2"/>
          <p:cNvSpPr>
            <a:spLocks noGrp="1"/>
          </p:cNvSpPr>
          <p:nvPr>
            <p:ph idx="1"/>
          </p:nvPr>
        </p:nvSpPr>
        <p:spPr>
          <a:xfrm>
            <a:off x="457200" y="1052736"/>
            <a:ext cx="8229600" cy="5530626"/>
          </a:xfrm>
        </p:spPr>
        <p:txBody>
          <a:bodyPr>
            <a:normAutofit/>
          </a:bodyPr>
          <a:lstStyle/>
          <a:p>
            <a:pPr marL="0" indent="0">
              <a:buNone/>
            </a:pPr>
            <a:r>
              <a:rPr lang="en-ZA" sz="2400" b="1" u="sng" dirty="0">
                <a:latin typeface="Arial Narrow" panose="020B0606020202030204" pitchFamily="34" charset="0"/>
              </a:rPr>
              <a:t>REVENUE</a:t>
            </a:r>
          </a:p>
          <a:p>
            <a:pPr marL="0" indent="0">
              <a:buNone/>
            </a:pPr>
            <a:endParaRPr lang="en-ZA" sz="2400" b="1" dirty="0">
              <a:latin typeface="Arial Narrow" panose="020B0606020202030204" pitchFamily="34" charset="0"/>
            </a:endParaRPr>
          </a:p>
          <a:p>
            <a:r>
              <a:rPr lang="en-ZA" sz="2400" dirty="0">
                <a:latin typeface="Arial Narrow" panose="020B0606020202030204" pitchFamily="34" charset="0"/>
              </a:rPr>
              <a:t>Income is below budget by R27.6m for the period April to December 2019. This is due to the following:</a:t>
            </a:r>
          </a:p>
          <a:p>
            <a:pPr marL="0" indent="0">
              <a:buNone/>
            </a:pPr>
            <a:endParaRPr lang="en-ZA" sz="2400" dirty="0">
              <a:latin typeface="Arial Narrow" panose="020B0606020202030204" pitchFamily="34" charset="0"/>
            </a:endParaRPr>
          </a:p>
          <a:p>
            <a:pPr lvl="1"/>
            <a:r>
              <a:rPr lang="en-ZA" sz="2400" dirty="0">
                <a:latin typeface="Arial Narrow" panose="020B0606020202030204" pitchFamily="34" charset="0"/>
              </a:rPr>
              <a:t>delays in receiving  funding from DEFF on the land-care projects. </a:t>
            </a:r>
          </a:p>
          <a:p>
            <a:pPr lvl="1"/>
            <a:r>
              <a:rPr lang="en-ZA" sz="2400" dirty="0">
                <a:latin typeface="Arial Narrow" panose="020B0606020202030204" pitchFamily="34" charset="0"/>
              </a:rPr>
              <a:t>delays in the implementation and roll out of infrastructure projects inversely affected the project net profit. </a:t>
            </a:r>
          </a:p>
          <a:p>
            <a:endParaRPr lang="en-ZA" sz="2400" dirty="0">
              <a:latin typeface="Arial Narrow" panose="020B0606020202030204" pitchFamily="34" charset="0"/>
            </a:endParaRPr>
          </a:p>
          <a:p>
            <a:r>
              <a:rPr lang="en-ZA" sz="2400" dirty="0">
                <a:latin typeface="Arial Narrow" panose="020B0606020202030204" pitchFamily="34" charset="0"/>
              </a:rPr>
              <a:t>The above delays in turn affects ‘other’ income which incorporates management and administration cost recoveries derived from these projects. </a:t>
            </a:r>
          </a:p>
          <a:p>
            <a:pPr marL="0" indent="0">
              <a:buNone/>
            </a:pPr>
            <a:endParaRPr lang="en-ZA" dirty="0"/>
          </a:p>
        </p:txBody>
      </p:sp>
      <p:sp>
        <p:nvSpPr>
          <p:cNvPr id="4" name="Slide Number Placeholder 3"/>
          <p:cNvSpPr>
            <a:spLocks noGrp="1"/>
          </p:cNvSpPr>
          <p:nvPr>
            <p:ph type="sldNum" sz="quarter" idx="12"/>
          </p:nvPr>
        </p:nvSpPr>
        <p:spPr/>
        <p:txBody>
          <a:bodyPr/>
          <a:lstStyle/>
          <a:p>
            <a:fld id="{DF053C5C-E94E-4056-B424-332B4E0ABEEC}" type="slidenum">
              <a:rPr lang="en-US" altLang="en-US" smtClean="0"/>
              <a:pPr/>
              <a:t>35</a:t>
            </a:fld>
            <a:endParaRPr lang="en-US" altLang="en-US"/>
          </a:p>
        </p:txBody>
      </p:sp>
    </p:spTree>
    <p:extLst>
      <p:ext uri="{BB962C8B-B14F-4D97-AF65-F5344CB8AC3E}">
        <p14:creationId xmlns:p14="http://schemas.microsoft.com/office/powerpoint/2010/main" xmlns="" val="1381236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47248" cy="908720"/>
          </a:xfrm>
        </p:spPr>
        <p:txBody>
          <a:bodyPr>
            <a:normAutofit/>
          </a:bodyPr>
          <a:lstStyle/>
          <a:p>
            <a:pPr algn="l"/>
            <a:r>
              <a:rPr lang="en-GB" sz="2800" dirty="0">
                <a:latin typeface="Arial Narrow" panose="020B0606020202030204" pitchFamily="34" charset="0"/>
              </a:rPr>
              <a:t>2019/20 Quarter 3 Financial Performance… continued</a:t>
            </a:r>
            <a:endParaRPr lang="en-ZA" sz="2800" dirty="0">
              <a:latin typeface="Arial Narrow" panose="020B0606020202030204" pitchFamily="34" charset="0"/>
            </a:endParaRPr>
          </a:p>
        </p:txBody>
      </p:sp>
      <p:sp>
        <p:nvSpPr>
          <p:cNvPr id="3" name="Content Placeholder 2"/>
          <p:cNvSpPr>
            <a:spLocks noGrp="1"/>
          </p:cNvSpPr>
          <p:nvPr>
            <p:ph idx="1"/>
          </p:nvPr>
        </p:nvSpPr>
        <p:spPr>
          <a:xfrm>
            <a:off x="457200" y="836712"/>
            <a:ext cx="8229600" cy="5832648"/>
          </a:xfrm>
        </p:spPr>
        <p:txBody>
          <a:bodyPr>
            <a:normAutofit fontScale="70000" lnSpcReduction="20000"/>
          </a:bodyPr>
          <a:lstStyle/>
          <a:p>
            <a:pPr marL="0" indent="0">
              <a:buNone/>
            </a:pPr>
            <a:r>
              <a:rPr lang="en-ZA" sz="3400" b="1" u="sng" dirty="0">
                <a:latin typeface="Arial Narrow" panose="020B0606020202030204" pitchFamily="34" charset="0"/>
              </a:rPr>
              <a:t>EXPENDITURE</a:t>
            </a:r>
          </a:p>
          <a:p>
            <a:pPr marL="0" indent="0">
              <a:buNone/>
            </a:pPr>
            <a:endParaRPr lang="en-ZA" sz="2400" dirty="0">
              <a:latin typeface="Arial Narrow" panose="020B0606020202030204" pitchFamily="34" charset="0"/>
            </a:endParaRPr>
          </a:p>
          <a:p>
            <a:r>
              <a:rPr lang="en-ZA" sz="2600" dirty="0">
                <a:latin typeface="Arial Narrow" panose="020B0606020202030204" pitchFamily="34" charset="0"/>
              </a:rPr>
              <a:t>Expenditure was below the budget by R2.3m. The primary reason was that repairs and maintenance costs decreased because some maintenance are paid from project. </a:t>
            </a:r>
          </a:p>
          <a:p>
            <a:pPr marL="0" indent="0">
              <a:buNone/>
            </a:pPr>
            <a:endParaRPr lang="en-ZA" sz="2600" dirty="0">
              <a:latin typeface="Arial Narrow" panose="020B0606020202030204" pitchFamily="34" charset="0"/>
            </a:endParaRPr>
          </a:p>
          <a:p>
            <a:r>
              <a:rPr lang="en-ZA" sz="2600" dirty="0">
                <a:latin typeface="Arial Narrow" panose="020B0606020202030204" pitchFamily="34" charset="0"/>
              </a:rPr>
              <a:t>The depreciation is below budget due to the slight delay in the tendering process. This will even itself out during the course of the year. </a:t>
            </a:r>
          </a:p>
          <a:p>
            <a:pPr marL="0" indent="0">
              <a:buNone/>
            </a:pPr>
            <a:endParaRPr lang="en-ZA" sz="2600" dirty="0">
              <a:latin typeface="Arial Narrow" panose="020B0606020202030204" pitchFamily="34" charset="0"/>
            </a:endParaRPr>
          </a:p>
          <a:p>
            <a:r>
              <a:rPr lang="en-ZA" sz="2600" dirty="0">
                <a:latin typeface="Arial Narrow" panose="020B0606020202030204" pitchFamily="34" charset="0"/>
              </a:rPr>
              <a:t>Professional and technical fees are below budget mainly due to legal fees incurred being lower than anticipated. The reason was that long outstanding legal matters were not incurred thus far in the financial year. </a:t>
            </a:r>
          </a:p>
          <a:p>
            <a:pPr marL="0" indent="0">
              <a:buNone/>
            </a:pPr>
            <a:endParaRPr lang="en-ZA" sz="2600" dirty="0">
              <a:latin typeface="Arial Narrow" panose="020B0606020202030204" pitchFamily="34" charset="0"/>
            </a:endParaRPr>
          </a:p>
          <a:p>
            <a:r>
              <a:rPr lang="en-ZA" sz="2600" dirty="0">
                <a:latin typeface="Arial Narrow" panose="020B0606020202030204" pitchFamily="34" charset="0"/>
              </a:rPr>
              <a:t>Under ‘other’ expenditure: internal audit fees was over the budget as the scope of work was increased to include, inter alia, reviews of quarterly annual performance plans and financials; the expenditure for game management increased due to emergency relocation of rhinos; expenditure on workshops and meetings increased due to numerous stakeholder forums to rebuild stakeholder relationships. </a:t>
            </a:r>
          </a:p>
          <a:p>
            <a:pPr marL="0" indent="0">
              <a:buNone/>
            </a:pPr>
            <a:endParaRPr lang="en-ZA" sz="2600" dirty="0">
              <a:latin typeface="Arial Narrow" panose="020B0606020202030204" pitchFamily="34" charset="0"/>
            </a:endParaRPr>
          </a:p>
          <a:p>
            <a:r>
              <a:rPr lang="en-ZA" sz="2600" dirty="0">
                <a:latin typeface="Arial Narrow" panose="020B0606020202030204" pitchFamily="34" charset="0"/>
              </a:rPr>
              <a:t>Accounting loss for the period ended 31 December is R25,3m. This is a non-cash revenue and is the result of the accounting policies relating to grants (GRAP23). In other words there has been no recognition into income in respect of capital</a:t>
            </a:r>
          </a:p>
        </p:txBody>
      </p:sp>
      <p:sp>
        <p:nvSpPr>
          <p:cNvPr id="4" name="Slide Number Placeholder 3"/>
          <p:cNvSpPr>
            <a:spLocks noGrp="1"/>
          </p:cNvSpPr>
          <p:nvPr>
            <p:ph type="sldNum" sz="quarter" idx="12"/>
          </p:nvPr>
        </p:nvSpPr>
        <p:spPr/>
        <p:txBody>
          <a:bodyPr/>
          <a:lstStyle/>
          <a:p>
            <a:fld id="{DF053C5C-E94E-4056-B424-332B4E0ABEEC}" type="slidenum">
              <a:rPr lang="en-US" altLang="en-US" smtClean="0"/>
              <a:pPr/>
              <a:t>36</a:t>
            </a:fld>
            <a:endParaRPr lang="en-US" altLang="en-US"/>
          </a:p>
        </p:txBody>
      </p:sp>
    </p:spTree>
    <p:extLst>
      <p:ext uri="{BB962C8B-B14F-4D97-AF65-F5344CB8AC3E}">
        <p14:creationId xmlns:p14="http://schemas.microsoft.com/office/powerpoint/2010/main" xmlns="" val="14910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47625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706798258"/>
              </p:ext>
            </p:extLst>
          </p:nvPr>
        </p:nvGraphicFramePr>
        <p:xfrm>
          <a:off x="152400" y="605758"/>
          <a:ext cx="8839200" cy="5641848"/>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20324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Adequate,</a:t>
                      </a:r>
                      <a:r>
                        <a:rPr lang="en-ZA" sz="1400" b="1" baseline="0" dirty="0">
                          <a:solidFill>
                            <a:schemeClr val="bg1"/>
                          </a:solidFill>
                          <a:effectLst/>
                          <a:latin typeface="+mn-lt"/>
                          <a:cs typeface="Arial" panose="020B0604020202020204" pitchFamily="34" charset="0"/>
                        </a:rPr>
                        <a:t> appropriately qualified and diverse workforce</a:t>
                      </a:r>
                      <a:endPar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53740">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968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employee turnover rate </a:t>
                      </a:r>
                      <a:endPar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a:t>
                      </a:r>
                    </a:p>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There were no employee exits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There were no employee exits. </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extLst>
                  <a:ext uri="{0D108BD9-81ED-4DB2-BD59-A6C34878D82A}">
                    <a16:rowId xmlns:a16="http://schemas.microsoft.com/office/drawing/2014/main" xmlns="" val="10002"/>
                  </a:ext>
                </a:extLst>
              </a:tr>
              <a:tr h="20905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vacancy rate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not met</a:t>
                      </a:r>
                    </a:p>
                    <a:p>
                      <a:pPr>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13% </a:t>
                      </a:r>
                    </a:p>
                    <a:p>
                      <a:pPr>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The prioritized positions were in the process of being advertised for appointment in Quarter 3. Number of vacant positions (6) x 100/46 = 13% </a:t>
                      </a:r>
                    </a:p>
                    <a:p>
                      <a:pPr>
                        <a:spcAft>
                          <a:spcPts val="0"/>
                        </a:spcAft>
                      </a:pP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met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10% </a:t>
                      </a:r>
                    </a:p>
                    <a:p>
                      <a:pP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Strategic Support Manager was appointed on 1 November 2019.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r>
                        <a:rPr lang="en-ZA" sz="1200" kern="1200" dirty="0">
                          <a:solidFill>
                            <a:schemeClr val="tx1"/>
                          </a:solidFill>
                          <a:effectLst/>
                          <a:latin typeface="Arial" panose="020B0604020202020204" pitchFamily="34" charset="0"/>
                          <a:ea typeface="+mn-ea"/>
                          <a:cs typeface="Arial" panose="020B0604020202020204" pitchFamily="34" charset="0"/>
                        </a:rPr>
                        <a:t>Number of vacant positions (5)*100/46 = 10%.</a:t>
                      </a:r>
                    </a:p>
                    <a:p>
                      <a:r>
                        <a:rPr lang="en-ZA" sz="1200" kern="1200" dirty="0">
                          <a:solidFill>
                            <a:schemeClr val="tx1"/>
                          </a:solidFill>
                          <a:effectLst/>
                          <a:latin typeface="Arial" panose="020B0604020202020204" pitchFamily="34" charset="0"/>
                          <a:ea typeface="+mn-ea"/>
                          <a:cs typeface="Arial" panose="020B0604020202020204" pitchFamily="34" charset="0"/>
                        </a:rPr>
                        <a:t> </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a16="http://schemas.microsoft.com/office/drawing/2014/main" xmlns="" val="10003"/>
                  </a:ext>
                </a:extLst>
              </a:tr>
              <a:tr h="1045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Development of Work Place Skills plan, and submission to relevant SETA</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a:effectLst/>
                          <a:latin typeface="Arial" panose="020B0604020202020204" pitchFamily="34" charset="0"/>
                          <a:ea typeface="Arial" panose="020B0604020202020204" pitchFamily="34" charset="0"/>
                        </a:rPr>
                        <a:t>Submit work place skills plan for approval to the Board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b="1" dirty="0">
                          <a:effectLst/>
                          <a:latin typeface="Arial" panose="020B0604020202020204" pitchFamily="34" charset="0"/>
                          <a:ea typeface="Times New Roman" panose="02020603050405020304" pitchFamily="18" charset="0"/>
                          <a:cs typeface="Arial" panose="020B0604020202020204" pitchFamily="34" charset="0"/>
                        </a:rPr>
                        <a:t>KPI not met</a:t>
                      </a:r>
                    </a:p>
                    <a:p>
                      <a:pPr>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Employment Equity Plan has been developed but has not been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 KPI not met</a:t>
                      </a:r>
                    </a:p>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Draft Workplace Skills Plan developed and will be adopted by the Board in the 4</a:t>
                      </a:r>
                      <a:r>
                        <a:rPr lang="en-ZA" sz="1200" b="0" i="0" u="none" strike="noStrike" baseline="30000" dirty="0">
                          <a:solidFill>
                            <a:srgbClr val="000000"/>
                          </a:solidFill>
                          <a:effectLst/>
                          <a:latin typeface="Arial" panose="020B0604020202020204" pitchFamily="34" charset="0"/>
                          <a:cs typeface="Arial" panose="020B0604020202020204" pitchFamily="34" charset="0"/>
                        </a:rPr>
                        <a:t>th</a:t>
                      </a:r>
                      <a:r>
                        <a:rPr lang="en-ZA" sz="1200" b="0" i="0" u="none" strike="noStrike" dirty="0">
                          <a:solidFill>
                            <a:srgbClr val="000000"/>
                          </a:solidFill>
                          <a:effectLst/>
                          <a:latin typeface="Arial" panose="020B0604020202020204" pitchFamily="34" charset="0"/>
                          <a:cs typeface="Arial" panose="020B0604020202020204" pitchFamily="34" charset="0"/>
                        </a:rPr>
                        <a:t> Quarter.   </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8710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implementation of the Work Place Skills plan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panose="020B0604020202020204" pitchFamily="34"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5"/>
                  </a:ext>
                </a:extLst>
              </a:tr>
            </a:tbl>
          </a:graphicData>
        </a:graphic>
      </p:graphicFrame>
      <p:grpSp>
        <p:nvGrpSpPr>
          <p:cNvPr id="16" name="Group 6">
            <a:extLst>
              <a:ext uri="{FF2B5EF4-FFF2-40B4-BE49-F238E27FC236}">
                <a16:creationId xmlns:a16="http://schemas.microsoft.com/office/drawing/2014/main" xmlns="" id="{1645BACF-056A-4F4C-9093-A153D0860255}"/>
              </a:ext>
            </a:extLst>
          </p:cNvPr>
          <p:cNvGrpSpPr>
            <a:grpSpLocks/>
          </p:cNvGrpSpPr>
          <p:nvPr/>
        </p:nvGrpSpPr>
        <p:grpSpPr bwMode="auto">
          <a:xfrm>
            <a:off x="838200" y="6400800"/>
            <a:ext cx="5778500" cy="215900"/>
            <a:chOff x="685800" y="6400800"/>
            <a:chExt cx="5778500" cy="215900"/>
          </a:xfrm>
        </p:grpSpPr>
        <p:sp>
          <p:nvSpPr>
            <p:cNvPr id="17" name="Rectangle 463">
              <a:extLst>
                <a:ext uri="{FF2B5EF4-FFF2-40B4-BE49-F238E27FC236}">
                  <a16:creationId xmlns:a16="http://schemas.microsoft.com/office/drawing/2014/main" xmlns="" id="{C0A80A2F-39CF-4E73-991C-D4A647892E9E}"/>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8" name="Rectangle 464">
              <a:extLst>
                <a:ext uri="{FF2B5EF4-FFF2-40B4-BE49-F238E27FC236}">
                  <a16:creationId xmlns:a16="http://schemas.microsoft.com/office/drawing/2014/main" xmlns="" id="{FB2F3CA8-19CD-4A66-97C6-545579D777B8}"/>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9" name="Rectangle 465">
              <a:extLst>
                <a:ext uri="{FF2B5EF4-FFF2-40B4-BE49-F238E27FC236}">
                  <a16:creationId xmlns:a16="http://schemas.microsoft.com/office/drawing/2014/main" xmlns="" id="{6EA1572A-7F62-40DC-9D6D-34FC15760BCA}"/>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20" name="Rectangle 465">
              <a:extLst>
                <a:ext uri="{FF2B5EF4-FFF2-40B4-BE49-F238E27FC236}">
                  <a16:creationId xmlns:a16="http://schemas.microsoft.com/office/drawing/2014/main" xmlns="" id="{B62FF86A-7AB8-4751-8667-1E9BC0FD7568}"/>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4</a:t>
            </a:fld>
            <a:endParaRPr lang="en-US" altLang="en-US"/>
          </a:p>
        </p:txBody>
      </p:sp>
    </p:spTree>
    <p:extLst>
      <p:ext uri="{BB962C8B-B14F-4D97-AF65-F5344CB8AC3E}">
        <p14:creationId xmlns:p14="http://schemas.microsoft.com/office/powerpoint/2010/main" xmlns="" val="182288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670523520"/>
              </p:ext>
            </p:extLst>
          </p:nvPr>
        </p:nvGraphicFramePr>
        <p:xfrm>
          <a:off x="152401" y="762001"/>
          <a:ext cx="8839200" cy="5123688"/>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13508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Adequate,</a:t>
                      </a:r>
                      <a:r>
                        <a:rPr lang="en-ZA" sz="1400" b="1" baseline="0" dirty="0">
                          <a:solidFill>
                            <a:schemeClr val="bg1"/>
                          </a:solidFill>
                          <a:effectLst/>
                          <a:latin typeface="+mn-lt"/>
                          <a:cs typeface="Arial" panose="020B0604020202020204" pitchFamily="34" charset="0"/>
                        </a:rPr>
                        <a:t> appropriately qualified and diverse workforce</a:t>
                      </a:r>
                      <a:endPar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01570">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3508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b="1" kern="1200" noProof="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8064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Employee Performance Management system developed and implemented (signing of performance contracts and submission of performance assessment reports on time)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rPr>
                        <a:t>100% of </a:t>
                      </a:r>
                    </a:p>
                    <a:p>
                      <a:pPr>
                        <a:lnSpc>
                          <a:spcPct val="100000"/>
                        </a:lnSpc>
                      </a:pPr>
                      <a:r>
                        <a:rPr lang="en-ZA" sz="1200" dirty="0">
                          <a:effectLst/>
                          <a:latin typeface="Arial" panose="020B0604020202020204" pitchFamily="34" charset="0"/>
                          <a:ea typeface="Arial" panose="020B0604020202020204" pitchFamily="34" charset="0"/>
                        </a:rPr>
                        <a:t>performance contracts a concluded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a:effectLst/>
                          <a:latin typeface="Arial" panose="020B0604020202020204" pitchFamily="34" charset="0"/>
                          <a:ea typeface="Arial" panose="020B0604020202020204" pitchFamily="34" charset="0"/>
                        </a:rPr>
                        <a:t>KPIs drafted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Semester</a:t>
                      </a:r>
                      <a:r>
                        <a:rPr lang="en-ZA" sz="1200" kern="1200" baseline="0" dirty="0">
                          <a:solidFill>
                            <a:schemeClr val="tx1"/>
                          </a:solidFill>
                          <a:effectLst/>
                          <a:latin typeface="Arial" panose="020B0604020202020204" pitchFamily="34" charset="0"/>
                          <a:ea typeface="+mn-ea"/>
                          <a:cs typeface="Arial" panose="020B0604020202020204" pitchFamily="34" charset="0"/>
                        </a:rPr>
                        <a:t> (mid-term) assessment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KPIs have been drafted.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7"/>
                  </a:ext>
                </a:extLst>
              </a:tr>
              <a:tr h="6947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Development and approval of employment equity plan</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Development and approval of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b="1" dirty="0">
                          <a:effectLst/>
                          <a:latin typeface="Arial" panose="020B0604020202020204" pitchFamily="34" charset="0"/>
                          <a:ea typeface="Times New Roman" panose="02020603050405020304" pitchFamily="18" charset="0"/>
                          <a:cs typeface="Arial" panose="020B0604020202020204" pitchFamily="34" charset="0"/>
                        </a:rPr>
                        <a:t>KPI not met</a:t>
                      </a:r>
                    </a:p>
                    <a:p>
                      <a:pPr>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Employment Equity Plan has been developed but has not been approved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ZA" sz="1200" b="0" i="0" u="none" strike="noStrike" baseline="0" dirty="0">
                          <a:solidFill>
                            <a:srgbClr val="000000"/>
                          </a:solidFill>
                          <a:effectLst/>
                          <a:latin typeface="Arial" panose="020B0604020202020204" pitchFamily="34" charset="0"/>
                          <a:cs typeface="Arial" panose="020B0604020202020204" pitchFamily="34" charset="0"/>
                        </a:rPr>
                        <a:t> </a:t>
                      </a:r>
                      <a:r>
                        <a:rPr lang="en-ZA" sz="1200" b="1" i="0" u="none" strike="noStrike" dirty="0">
                          <a:solidFill>
                            <a:srgbClr val="000000"/>
                          </a:solidFill>
                          <a:effectLst/>
                          <a:latin typeface="Arial" panose="020B0604020202020204" pitchFamily="34" charset="0"/>
                          <a:cs typeface="Arial" panose="020B0604020202020204" pitchFamily="34" charset="0"/>
                        </a:rPr>
                        <a:t>KPI met</a:t>
                      </a:r>
                    </a:p>
                    <a:p>
                      <a:pPr marL="0" marR="0" lvl="0" indent="0" algn="l" defTabSz="457200" rtl="0" eaLnBrk="1" fontAlgn="t"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 Draft employment equity plan developed and awaiting Board approval in the 4</a:t>
                      </a:r>
                      <a:r>
                        <a:rPr lang="en-ZA" sz="1200" b="0" i="0" u="none" strike="noStrike" baseline="30000" dirty="0">
                          <a:solidFill>
                            <a:srgbClr val="000000"/>
                          </a:solidFill>
                          <a:effectLst/>
                          <a:latin typeface="Arial" panose="020B0604020202020204" pitchFamily="34" charset="0"/>
                          <a:cs typeface="Arial" panose="020B0604020202020204" pitchFamily="34" charset="0"/>
                        </a:rPr>
                        <a:t>th</a:t>
                      </a:r>
                      <a:r>
                        <a:rPr lang="en-ZA" sz="1200" b="0" i="0" u="none" strike="noStrike" dirty="0">
                          <a:solidFill>
                            <a:srgbClr val="000000"/>
                          </a:solidFill>
                          <a:effectLst/>
                          <a:latin typeface="Arial" panose="020B0604020202020204" pitchFamily="34" charset="0"/>
                          <a:cs typeface="Arial" panose="020B0604020202020204" pitchFamily="34" charset="0"/>
                        </a:rPr>
                        <a:t> Quarter.</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8"/>
                  </a:ext>
                </a:extLst>
              </a:tr>
              <a:tr h="5789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Implementation of Employment Equity plan targets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rPr>
                        <a:t>Implementation of Employment Equity plan targets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Target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not met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Target not achieved as the plan has not been approved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not met</a:t>
                      </a:r>
                    </a:p>
                    <a:p>
                      <a:pPr marL="0" marR="0" lvl="0" indent="0" algn="just" defTabSz="4572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 The implementation of employment equity targets will be achieved in Quarter 4.</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9"/>
                  </a:ext>
                </a:extLst>
              </a:tr>
            </a:tbl>
          </a:graphicData>
        </a:graphic>
      </p:graphicFrame>
      <p:grpSp>
        <p:nvGrpSpPr>
          <p:cNvPr id="11" name="Group 6">
            <a:extLst>
              <a:ext uri="{FF2B5EF4-FFF2-40B4-BE49-F238E27FC236}">
                <a16:creationId xmlns:a16="http://schemas.microsoft.com/office/drawing/2014/main" xmlns="" id="{FC9F9D41-B985-4E1E-8652-DD8F4456FA09}"/>
              </a:ext>
            </a:extLst>
          </p:cNvPr>
          <p:cNvGrpSpPr>
            <a:grpSpLocks/>
          </p:cNvGrpSpPr>
          <p:nvPr/>
        </p:nvGrpSpPr>
        <p:grpSpPr bwMode="auto">
          <a:xfrm>
            <a:off x="1105905" y="6095999"/>
            <a:ext cx="5778500" cy="215900"/>
            <a:chOff x="685800" y="6400800"/>
            <a:chExt cx="5778500" cy="215900"/>
          </a:xfrm>
        </p:grpSpPr>
        <p:sp>
          <p:nvSpPr>
            <p:cNvPr id="12" name="Rectangle 463">
              <a:extLst>
                <a:ext uri="{FF2B5EF4-FFF2-40B4-BE49-F238E27FC236}">
                  <a16:creationId xmlns:a16="http://schemas.microsoft.com/office/drawing/2014/main" xmlns="" id="{A12861B7-9F1E-4FD8-813C-300CD7A43413}"/>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a16="http://schemas.microsoft.com/office/drawing/2014/main" xmlns="" id="{0FD8A024-8A42-41F6-BB32-6F2384779063}"/>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a16="http://schemas.microsoft.com/office/drawing/2014/main" xmlns="" id="{831E88B0-16B3-4298-9CDE-7E85A0CA01E9}"/>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a16="http://schemas.microsoft.com/office/drawing/2014/main" xmlns="" id="{1884F7C7-F6DC-455D-8920-8E1BF31EE687}"/>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5</a:t>
            </a:fld>
            <a:endParaRPr lang="en-US" altLang="en-US"/>
          </a:p>
        </p:txBody>
      </p:sp>
    </p:spTree>
    <p:extLst>
      <p:ext uri="{BB962C8B-B14F-4D97-AF65-F5344CB8AC3E}">
        <p14:creationId xmlns:p14="http://schemas.microsoft.com/office/powerpoint/2010/main" xmlns="" val="426191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016441399"/>
              </p:ext>
            </p:extLst>
          </p:nvPr>
        </p:nvGraphicFramePr>
        <p:xfrm>
          <a:off x="495300" y="727643"/>
          <a:ext cx="8343901" cy="4691743"/>
        </p:xfrm>
        <a:graphic>
          <a:graphicData uri="http://schemas.openxmlformats.org/drawingml/2006/table">
            <a:tbl>
              <a:tblPr/>
              <a:tblGrid>
                <a:gridCol w="1871530">
                  <a:extLst>
                    <a:ext uri="{9D8B030D-6E8A-4147-A177-3AD203B41FA5}">
                      <a16:colId xmlns:a16="http://schemas.microsoft.com/office/drawing/2014/main" xmlns="" val="20000"/>
                    </a:ext>
                  </a:extLst>
                </a:gridCol>
                <a:gridCol w="1442636">
                  <a:extLst>
                    <a:ext uri="{9D8B030D-6E8A-4147-A177-3AD203B41FA5}">
                      <a16:colId xmlns:a16="http://schemas.microsoft.com/office/drawing/2014/main" xmlns="" val="20001"/>
                    </a:ext>
                  </a:extLst>
                </a:gridCol>
                <a:gridCol w="1372134">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2362201">
                  <a:extLst>
                    <a:ext uri="{9D8B030D-6E8A-4147-A177-3AD203B41FA5}">
                      <a16:colId xmlns:a16="http://schemas.microsoft.com/office/drawing/2014/main" xmlns="" val="20004"/>
                    </a:ext>
                  </a:extLst>
                </a:gridCol>
              </a:tblGrid>
              <a:tr h="20815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CONDUCIVE WORKING ENVIRONMENT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64690">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4273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Employee satisfaction surveys conducted and </a:t>
                      </a:r>
                      <a:r>
                        <a:rPr lang="en-ZA" sz="1200" b="0"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recommendations/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findings implemented </a:t>
                      </a:r>
                      <a:endParaRPr lang="en-ZA" sz="1200" dirty="0">
                        <a:solidFill>
                          <a:schemeClr val="tx1"/>
                        </a:solidFill>
                        <a:latin typeface="Arial" panose="020B0604020202020204" pitchFamily="34" charset="0"/>
                        <a:ea typeface="Arial Narrow"/>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1 Employee satisfaction surveys conducted and </a:t>
                      </a:r>
                      <a:r>
                        <a:rPr lang="en-ZA" sz="1200" b="0"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report prepared</a:t>
                      </a:r>
                      <a:endParaRPr lang="en-ZA" sz="1200" dirty="0">
                        <a:solidFill>
                          <a:schemeClr val="tx1"/>
                        </a:solidFill>
                        <a:latin typeface="Arial" panose="020B0604020202020204" pitchFamily="34" charset="0"/>
                        <a:ea typeface="Arial Narrow"/>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Implement recommendations</a:t>
                      </a:r>
                      <a:r>
                        <a:rPr lang="en-ZA" sz="1200" kern="1200" baseline="0" dirty="0">
                          <a:solidFill>
                            <a:schemeClr val="tx1"/>
                          </a:solidFill>
                          <a:effectLst/>
                          <a:latin typeface="Arial" panose="020B0604020202020204" pitchFamily="34" charset="0"/>
                          <a:ea typeface="+mn-ea"/>
                          <a:cs typeface="Arial" panose="020B0604020202020204" pitchFamily="34" charset="0"/>
                        </a:rPr>
                        <a:t> 50%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employee</a:t>
                      </a:r>
                      <a:r>
                        <a:rPr lang="en-ZA" sz="1200" kern="1200" baseline="0" dirty="0">
                          <a:solidFill>
                            <a:schemeClr val="tx1"/>
                          </a:solidFill>
                          <a:effectLst/>
                          <a:latin typeface="Arial" panose="020B0604020202020204" pitchFamily="34" charset="0"/>
                          <a:ea typeface="+mn-ea"/>
                          <a:cs typeface="Arial" panose="020B0604020202020204" pitchFamily="34" charset="0"/>
                        </a:rPr>
                        <a:t> satisfaction survey was conducted and report prepared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Arial" panose="020B0604020202020204" pitchFamily="34" charset="0"/>
                          <a:cs typeface="Arial" panose="020B0604020202020204" pitchFamily="34" charset="0"/>
                        </a:rPr>
                        <a:t>KPI not met</a:t>
                      </a:r>
                    </a:p>
                    <a:p>
                      <a:pPr marL="0" marR="0" lvl="0" indent="0" algn="l" defTabSz="4572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Recommendations have been analysed and will be implemented in the 4</a:t>
                      </a:r>
                      <a:r>
                        <a:rPr lang="en-ZA" sz="1200" b="0" i="0" u="none" strike="noStrike" baseline="30000" dirty="0">
                          <a:solidFill>
                            <a:srgbClr val="000000"/>
                          </a:solidFill>
                          <a:effectLst/>
                          <a:latin typeface="Arial" panose="020B0604020202020204" pitchFamily="34" charset="0"/>
                          <a:cs typeface="Arial" panose="020B0604020202020204" pitchFamily="34" charset="0"/>
                        </a:rPr>
                        <a:t>th</a:t>
                      </a:r>
                      <a:r>
                        <a:rPr lang="en-ZA" sz="1200" b="0" i="0" u="none" strike="noStrike" dirty="0">
                          <a:solidFill>
                            <a:srgbClr val="000000"/>
                          </a:solidFill>
                          <a:effectLst/>
                          <a:latin typeface="Arial" panose="020B0604020202020204" pitchFamily="34" charset="0"/>
                          <a:cs typeface="Arial" panose="020B0604020202020204" pitchFamily="34" charset="0"/>
                        </a:rPr>
                        <a:t> Quarter.</a:t>
                      </a:r>
                    </a:p>
                    <a:p>
                      <a:pPr marL="0" marR="0" lvl="0" indent="0" algn="l" defTabSz="457200" rtl="0" eaLnBrk="1" fontAlgn="b" latinLnBrk="0" hangingPunct="1">
                        <a:lnSpc>
                          <a:spcPct val="100000"/>
                        </a:lnSpc>
                        <a:spcBef>
                          <a:spcPts val="0"/>
                        </a:spcBef>
                        <a:spcAft>
                          <a:spcPts val="0"/>
                        </a:spcAft>
                        <a:buClrTx/>
                        <a:buSzTx/>
                        <a:buFontTx/>
                        <a:buNone/>
                        <a:tabLst/>
                        <a:defRPr/>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2"/>
                  </a:ext>
                </a:extLst>
              </a:tr>
              <a:tr h="23194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Occupation Health and Safety assessment/inspections conducted and recommendations implemented </a:t>
                      </a:r>
                      <a:endParaRPr lang="en-ZA" sz="1200" dirty="0">
                        <a:latin typeface="Arial" panose="020B0604020202020204" pitchFamily="34" charset="0"/>
                        <a:ea typeface="Arial Narrow"/>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7945" algn="l">
                        <a:spcAft>
                          <a:spcPts val="0"/>
                        </a:spcAft>
                      </a:pPr>
                      <a:r>
                        <a:rPr lang="en-ZA" sz="1200" dirty="0">
                          <a:effectLst/>
                          <a:latin typeface="Arial" panose="020B0604020202020204" pitchFamily="34" charset="0"/>
                          <a:ea typeface="Arial" panose="020B0604020202020204" pitchFamily="34" charset="0"/>
                        </a:rPr>
                        <a:t>1 annual </a:t>
                      </a:r>
                    </a:p>
                    <a:p>
                      <a:pPr marL="67945" algn="l">
                        <a:spcAft>
                          <a:spcPts val="0"/>
                        </a:spcAft>
                      </a:pPr>
                      <a:r>
                        <a:rPr lang="en-ZA" sz="1200" dirty="0">
                          <a:effectLst/>
                          <a:latin typeface="Arial" panose="020B0604020202020204" pitchFamily="34" charset="0"/>
                          <a:ea typeface="Arial" panose="020B0604020202020204" pitchFamily="34" charset="0"/>
                        </a:rPr>
                        <a:t>assessment conducted and recommendation </a:t>
                      </a:r>
                      <a:endParaRPr lang="en-ZA" sz="1600" dirty="0">
                        <a:effectLst/>
                        <a:latin typeface="Arial" panose="020B0604020202020204" pitchFamily="34" charset="0"/>
                        <a:ea typeface="Arial" panose="020B0604020202020204" pitchFamily="34" charset="0"/>
                      </a:endParaRPr>
                    </a:p>
                    <a:p>
                      <a:pPr algn="l"/>
                      <a:r>
                        <a:rPr lang="en-ZA" sz="1200" dirty="0">
                          <a:effectLst/>
                          <a:latin typeface="Arial" panose="020B0604020202020204" pitchFamily="34" charset="0"/>
                          <a:ea typeface="Arial" panose="020B0604020202020204" pitchFamily="34" charset="0"/>
                        </a:rPr>
                        <a:t>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Q2 there was no KPI target.</a:t>
                      </a:r>
                      <a:r>
                        <a:rPr lang="en-ZA" sz="1200" b="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2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However as a corrective measure the Health and Safety Assessment Plan and Questionnaire was developed in Q2</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Health and Safety assessment</a:t>
                      </a:r>
                      <a:r>
                        <a:rPr lang="en-ZA" sz="1200" kern="1200" baseline="0" dirty="0">
                          <a:solidFill>
                            <a:schemeClr val="tx1"/>
                          </a:solidFill>
                          <a:effectLst/>
                          <a:latin typeface="Arial" panose="020B0604020202020204" pitchFamily="34" charset="0"/>
                          <a:ea typeface="+mn-ea"/>
                          <a:cs typeface="Arial" panose="020B0604020202020204" pitchFamily="34" charset="0"/>
                        </a:rPr>
                        <a:t> was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3"/>
                  </a:ext>
                </a:extLst>
              </a:tr>
            </a:tbl>
          </a:graphicData>
        </a:graphic>
      </p:graphicFrame>
      <p:grpSp>
        <p:nvGrpSpPr>
          <p:cNvPr id="11" name="Group 6">
            <a:extLst>
              <a:ext uri="{FF2B5EF4-FFF2-40B4-BE49-F238E27FC236}">
                <a16:creationId xmlns:a16="http://schemas.microsoft.com/office/drawing/2014/main" xmlns="" id="{E06D01AE-84BA-4242-949F-4524C3DB87B5}"/>
              </a:ext>
            </a:extLst>
          </p:cNvPr>
          <p:cNvGrpSpPr>
            <a:grpSpLocks/>
          </p:cNvGrpSpPr>
          <p:nvPr/>
        </p:nvGrpSpPr>
        <p:grpSpPr bwMode="auto">
          <a:xfrm>
            <a:off x="968375" y="6113923"/>
            <a:ext cx="5778500" cy="215900"/>
            <a:chOff x="685800" y="6400800"/>
            <a:chExt cx="5778500" cy="215900"/>
          </a:xfrm>
        </p:grpSpPr>
        <p:sp>
          <p:nvSpPr>
            <p:cNvPr id="12" name="Rectangle 463">
              <a:extLst>
                <a:ext uri="{FF2B5EF4-FFF2-40B4-BE49-F238E27FC236}">
                  <a16:creationId xmlns:a16="http://schemas.microsoft.com/office/drawing/2014/main" xmlns="" id="{29822E34-DC78-400F-9C84-3B672C145E0E}"/>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a16="http://schemas.microsoft.com/office/drawing/2014/main" xmlns="" id="{4245420E-F982-4DE0-B4CA-DFEB991A6894}"/>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a16="http://schemas.microsoft.com/office/drawing/2014/main" xmlns="" id="{FF015DBF-E2E1-4523-A2DB-BA9EB6BCF995}"/>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a16="http://schemas.microsoft.com/office/drawing/2014/main" xmlns="" id="{92165B18-E5B5-4F0B-9F66-783C15EEB175}"/>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6</a:t>
            </a:fld>
            <a:endParaRPr lang="en-US" altLang="en-US"/>
          </a:p>
        </p:txBody>
      </p:sp>
    </p:spTree>
    <p:extLst>
      <p:ext uri="{BB962C8B-B14F-4D97-AF65-F5344CB8AC3E}">
        <p14:creationId xmlns:p14="http://schemas.microsoft.com/office/powerpoint/2010/main" xmlns="" val="206679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272728107"/>
              </p:ext>
            </p:extLst>
          </p:nvPr>
        </p:nvGraphicFramePr>
        <p:xfrm>
          <a:off x="380999" y="914400"/>
          <a:ext cx="8153400" cy="4267200"/>
        </p:xfrm>
        <a:graphic>
          <a:graphicData uri="http://schemas.openxmlformats.org/drawingml/2006/table">
            <a:tbl>
              <a:tblPr/>
              <a:tblGrid>
                <a:gridCol w="1487847">
                  <a:extLst>
                    <a:ext uri="{9D8B030D-6E8A-4147-A177-3AD203B41FA5}">
                      <a16:colId xmlns:a16="http://schemas.microsoft.com/office/drawing/2014/main" xmlns="" val="20000"/>
                    </a:ext>
                  </a:extLst>
                </a:gridCol>
                <a:gridCol w="1249791">
                  <a:extLst>
                    <a:ext uri="{9D8B030D-6E8A-4147-A177-3AD203B41FA5}">
                      <a16:colId xmlns:a16="http://schemas.microsoft.com/office/drawing/2014/main" xmlns="" val="20001"/>
                    </a:ext>
                  </a:extLst>
                </a:gridCol>
                <a:gridCol w="1249791">
                  <a:extLst>
                    <a:ext uri="{9D8B030D-6E8A-4147-A177-3AD203B41FA5}">
                      <a16:colId xmlns:a16="http://schemas.microsoft.com/office/drawing/2014/main" xmlns="" val="20002"/>
                    </a:ext>
                  </a:extLst>
                </a:gridCol>
                <a:gridCol w="1249791">
                  <a:extLst>
                    <a:ext uri="{9D8B030D-6E8A-4147-A177-3AD203B41FA5}">
                      <a16:colId xmlns:a16="http://schemas.microsoft.com/office/drawing/2014/main" xmlns="" val="20003"/>
                    </a:ext>
                  </a:extLst>
                </a:gridCol>
                <a:gridCol w="2916180">
                  <a:extLst>
                    <a:ext uri="{9D8B030D-6E8A-4147-A177-3AD203B41FA5}">
                      <a16:colId xmlns:a16="http://schemas.microsoft.com/office/drawing/2014/main" xmlns="" val="20004"/>
                    </a:ext>
                  </a:extLst>
                </a:gridCol>
              </a:tblGrid>
              <a:tr h="24762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CONDUCIVE WORKING ENVIRONMENT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52811">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9525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EFFECTIVE AND EFFICIENT INFORMATION COMMUNICATION AND TECHNOLOGY (ICT) SYSTEMS</a:t>
                      </a:r>
                      <a:endParaRPr lang="en-ZA" sz="1400" b="1" kern="1200" noProof="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14857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Review and revise ICT governance framework</a:t>
                      </a:r>
                      <a:endParaRPr lang="en-ZA" sz="1200" dirty="0">
                        <a:latin typeface="Arial" panose="020B0604020202020204" pitchFamily="34" charset="0"/>
                        <a:ea typeface="Arial Narrow"/>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rPr>
                        <a:t>ICT governance framework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a:effectLst/>
                          <a:latin typeface="Arial" panose="020B0604020202020204" pitchFamily="34" charset="0"/>
                          <a:ea typeface="Arial" panose="020B0604020202020204" pitchFamily="34" charset="0"/>
                        </a:rPr>
                        <a:t>Submit to board for approval</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not met </a:t>
                      </a:r>
                    </a:p>
                    <a:p>
                      <a:pPr>
                        <a:spcAft>
                          <a:spcPts val="0"/>
                        </a:spcAft>
                      </a:pPr>
                      <a:r>
                        <a:rPr lang="en-GB"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Due to the lack of in-house expertise KPI has not been met.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not met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Procurement of ICT service provider is in progress.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7"/>
                  </a:ext>
                </a:extLst>
              </a:tr>
              <a:tr h="14857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key ICT systems supporting the Authority’s business</a:t>
                      </a:r>
                      <a:endParaRPr lang="en-ZA" sz="1200" dirty="0">
                        <a:latin typeface="Arial" panose="020B0604020202020204" pitchFamily="34" charset="0"/>
                        <a:ea typeface="Arial Narrow"/>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not met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Procurement of ICT service provider is in progress.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8"/>
                  </a:ext>
                </a:extLst>
              </a:tr>
            </a:tbl>
          </a:graphicData>
        </a:graphic>
      </p:graphicFrame>
      <p:grpSp>
        <p:nvGrpSpPr>
          <p:cNvPr id="11" name="Group 6">
            <a:extLst>
              <a:ext uri="{FF2B5EF4-FFF2-40B4-BE49-F238E27FC236}">
                <a16:creationId xmlns:a16="http://schemas.microsoft.com/office/drawing/2014/main" xmlns="" id="{489FB4F6-053C-44B4-9114-2DD10F6AA99B}"/>
              </a:ext>
            </a:extLst>
          </p:cNvPr>
          <p:cNvGrpSpPr>
            <a:grpSpLocks/>
          </p:cNvGrpSpPr>
          <p:nvPr/>
        </p:nvGrpSpPr>
        <p:grpSpPr bwMode="auto">
          <a:xfrm>
            <a:off x="1054100" y="5562600"/>
            <a:ext cx="5778500" cy="215900"/>
            <a:chOff x="685800" y="6400800"/>
            <a:chExt cx="5778500" cy="215900"/>
          </a:xfrm>
        </p:grpSpPr>
        <p:sp>
          <p:nvSpPr>
            <p:cNvPr id="12" name="Rectangle 463">
              <a:extLst>
                <a:ext uri="{FF2B5EF4-FFF2-40B4-BE49-F238E27FC236}">
                  <a16:creationId xmlns:a16="http://schemas.microsoft.com/office/drawing/2014/main" xmlns="" id="{2BD6DE86-8674-4A89-BD46-BE4CB793823E}"/>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a16="http://schemas.microsoft.com/office/drawing/2014/main" xmlns="" id="{8A146C1B-0E17-40EE-9839-D46BD3EF33C3}"/>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a16="http://schemas.microsoft.com/office/drawing/2014/main" xmlns="" id="{51D3652C-50B3-4584-A74D-A0523C3C02EC}"/>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a16="http://schemas.microsoft.com/office/drawing/2014/main" xmlns="" id="{7423891D-8402-478E-B046-081C048C6B11}"/>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7</a:t>
            </a:fld>
            <a:endParaRPr lang="en-US" altLang="en-US"/>
          </a:p>
        </p:txBody>
      </p:sp>
    </p:spTree>
    <p:extLst>
      <p:ext uri="{BB962C8B-B14F-4D97-AF65-F5344CB8AC3E}">
        <p14:creationId xmlns:p14="http://schemas.microsoft.com/office/powerpoint/2010/main" xmlns="" val="100133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355134665"/>
              </p:ext>
            </p:extLst>
          </p:nvPr>
        </p:nvGraphicFramePr>
        <p:xfrm>
          <a:off x="152401" y="762000"/>
          <a:ext cx="8839200" cy="5093208"/>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19537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EFFECTIVE KNOWLEDGE AND INFORMATION MANAGEMENT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90747">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26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Percentage of new independent research proposals approved that relate to management</a:t>
                      </a:r>
                      <a:endParaRPr lang="en-ZA" sz="1200" dirty="0">
                        <a:solidFill>
                          <a:schemeClr val="tx1"/>
                        </a:solidFill>
                        <a:latin typeface="Arial" panose="020B0604020202020204" pitchFamily="34" charset="0"/>
                        <a:ea typeface="Arial Narrow"/>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50%</a:t>
                      </a:r>
                    </a:p>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algn="just">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Excess research application proposals that relate to management received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The entity received 2 applications and they were</a:t>
                      </a:r>
                      <a:r>
                        <a:rPr lang="en-ZA" sz="1200" kern="1200" baseline="0" dirty="0">
                          <a:solidFill>
                            <a:schemeClr val="tx1"/>
                          </a:solidFill>
                          <a:effectLst/>
                          <a:latin typeface="Arial" panose="020B0604020202020204" pitchFamily="34" charset="0"/>
                          <a:ea typeface="+mn-ea"/>
                          <a:cs typeface="Arial" panose="020B0604020202020204" pitchFamily="34" charset="0"/>
                        </a:rPr>
                        <a:t> both </a:t>
                      </a:r>
                      <a:r>
                        <a:rPr lang="en-ZA" sz="1200" kern="1200" dirty="0">
                          <a:solidFill>
                            <a:schemeClr val="tx1"/>
                          </a:solidFill>
                          <a:effectLst/>
                          <a:latin typeface="Arial" panose="020B0604020202020204" pitchFamily="34" charset="0"/>
                          <a:ea typeface="+mn-ea"/>
                          <a:cs typeface="Arial" panose="020B0604020202020204" pitchFamily="34" charset="0"/>
                        </a:rPr>
                        <a:t>approved. The quarterly target was 50% of research proposals to be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2"/>
                  </a:ext>
                </a:extLst>
              </a:tr>
              <a:tr h="418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Park monitoring programme implemented</a:t>
                      </a:r>
                      <a:endPar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rPr>
                        <a:t>Reports completed for each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a:effectLst/>
                          <a:latin typeface="Arial" panose="020B0604020202020204" pitchFamily="34" charset="0"/>
                          <a:ea typeface="Arial" panose="020B0604020202020204" pitchFamily="34" charset="0"/>
                        </a:rPr>
                        <a:t>Monitoring report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KPI met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Quarterly monitoring report completed</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not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Service provider abdicated their responsibility. Contract has since been cancelled. A new service provider has been appointed.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3"/>
                  </a:ext>
                </a:extLst>
              </a:tr>
              <a:tr h="418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System for sharing knowledge &amp; research implemented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Quarterly reports distributed to managers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Report produced &amp; distributed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KPI met</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Report produced &amp; distributed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KPI met</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Report produced &amp; distributed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4"/>
                  </a:ext>
                </a:extLst>
              </a:tr>
              <a:tr h="5582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plans approved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plan approved as per the Quarter 3 target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extLst>
                  <a:ext uri="{0D108BD9-81ED-4DB2-BD59-A6C34878D82A}">
                    <a16:rowId xmlns:a16="http://schemas.microsoft.com/office/drawing/2014/main" xmlns="" val="10007"/>
                  </a:ext>
                </a:extLst>
              </a:tr>
            </a:tbl>
          </a:graphicData>
        </a:graphic>
      </p:graphicFrame>
      <p:grpSp>
        <p:nvGrpSpPr>
          <p:cNvPr id="5" name="Group 6"/>
          <p:cNvGrpSpPr>
            <a:grpSpLocks/>
          </p:cNvGrpSpPr>
          <p:nvPr/>
        </p:nvGrpSpPr>
        <p:grpSpPr bwMode="auto">
          <a:xfrm>
            <a:off x="838200" y="6206553"/>
            <a:ext cx="5778500" cy="257747"/>
            <a:chOff x="685800" y="6400800"/>
            <a:chExt cx="5778500" cy="257747"/>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42647"/>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8</a:t>
            </a:fld>
            <a:endParaRPr lang="en-US" altLang="en-US"/>
          </a:p>
        </p:txBody>
      </p:sp>
    </p:spTree>
    <p:extLst>
      <p:ext uri="{BB962C8B-B14F-4D97-AF65-F5344CB8AC3E}">
        <p14:creationId xmlns:p14="http://schemas.microsoft.com/office/powerpoint/2010/main" xmlns="" val="250087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205302845"/>
              </p:ext>
            </p:extLst>
          </p:nvPr>
        </p:nvGraphicFramePr>
        <p:xfrm>
          <a:off x="152401" y="762000"/>
          <a:ext cx="8839200" cy="4217289"/>
        </p:xfrm>
        <a:graphic>
          <a:graphicData uri="http://schemas.openxmlformats.org/drawingml/2006/table">
            <a:tbl>
              <a:tblPr/>
              <a:tblGrid>
                <a:gridCol w="1612992">
                  <a:extLst>
                    <a:ext uri="{9D8B030D-6E8A-4147-A177-3AD203B41FA5}">
                      <a16:colId xmlns:a16="http://schemas.microsoft.com/office/drawing/2014/main" xmlns="" val="20000"/>
                    </a:ext>
                  </a:extLst>
                </a:gridCol>
                <a:gridCol w="1354914">
                  <a:extLst>
                    <a:ext uri="{9D8B030D-6E8A-4147-A177-3AD203B41FA5}">
                      <a16:colId xmlns:a16="http://schemas.microsoft.com/office/drawing/2014/main" xmlns="" val="20001"/>
                    </a:ext>
                  </a:extLst>
                </a:gridCol>
                <a:gridCol w="1354914">
                  <a:extLst>
                    <a:ext uri="{9D8B030D-6E8A-4147-A177-3AD203B41FA5}">
                      <a16:colId xmlns:a16="http://schemas.microsoft.com/office/drawing/2014/main" xmlns="" val="20002"/>
                    </a:ext>
                  </a:extLst>
                </a:gridCol>
                <a:gridCol w="1354914">
                  <a:extLst>
                    <a:ext uri="{9D8B030D-6E8A-4147-A177-3AD203B41FA5}">
                      <a16:colId xmlns:a16="http://schemas.microsoft.com/office/drawing/2014/main" xmlns="" val="20003"/>
                    </a:ext>
                  </a:extLst>
                </a:gridCol>
                <a:gridCol w="3161466">
                  <a:extLst>
                    <a:ext uri="{9D8B030D-6E8A-4147-A177-3AD203B41FA5}">
                      <a16:colId xmlns:a16="http://schemas.microsoft.com/office/drawing/2014/main" xmlns="" val="20004"/>
                    </a:ext>
                  </a:extLst>
                </a:gridCol>
              </a:tblGrid>
              <a:tr h="19537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a:t>
                      </a: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EFFECTIVE PARTNERSHIPS AND STAKEHOLDER RELATIONS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90747">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3rd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2nd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3rd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26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Five Year marketing</a:t>
                      </a:r>
                      <a:r>
                        <a:rPr lang="en-ZA" sz="1200" kern="1200" baseline="0" dirty="0">
                          <a:solidFill>
                            <a:schemeClr val="tx1"/>
                          </a:solidFill>
                          <a:effectLst/>
                          <a:latin typeface="Arial" panose="020B0604020202020204" pitchFamily="34" charset="0"/>
                          <a:ea typeface="+mn-ea"/>
                          <a:cs typeface="Arial" panose="020B0604020202020204" pitchFamily="34" charset="0"/>
                        </a:rPr>
                        <a:t> plan developed</a:t>
                      </a:r>
                    </a:p>
                    <a:p>
                      <a:pPr>
                        <a:lnSpc>
                          <a:spcPct val="107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(Five Year Communication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Strategy developed)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Marketing plan developed and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N/A</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Draft Communication Strategy produced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just">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N/A</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No milestone for the period</a:t>
                      </a:r>
                      <a:r>
                        <a:rPr lang="en-ZA" sz="1200" baseline="0" dirty="0">
                          <a:latin typeface="Arial" panose="020B0604020202020204" pitchFamily="34" charset="0"/>
                          <a:cs typeface="Arial" panose="020B0604020202020204" pitchFamily="34" charset="0"/>
                        </a:rPr>
                        <a:t> under review</a:t>
                      </a:r>
                      <a:endParaRPr lang="en-ZA" sz="1200" dirty="0">
                        <a:latin typeface="Arial" panose="020B060402020202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2"/>
                  </a:ext>
                </a:extLst>
              </a:tr>
              <a:tr h="418657">
                <a:tc>
                  <a:txBody>
                    <a:bodyPr/>
                    <a:lstStyle/>
                    <a:p>
                      <a:pPr marL="0" marR="0" indent="0" algn="l" defTabSz="914400" rtl="0" latinLnBrk="0">
                        <a:lnSpc>
                          <a:spcPct val="100000"/>
                        </a:lnSpc>
                        <a:spcBef>
                          <a:spcPts val="0"/>
                        </a:spcBef>
                        <a:spcAft>
                          <a:spcPts val="0"/>
                        </a:spcAft>
                        <a:buClrTx/>
                        <a:buSzTx/>
                        <a:buFontTx/>
                        <a:buNone/>
                        <a:tabLst/>
                        <a:defRPr sz="1800"/>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Annual communication plan implemented</a:t>
                      </a:r>
                      <a:endPar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Annual communication plan implemented</a:t>
                      </a:r>
                      <a:endPar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Communication plan implemented as per Q3 milestones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marL="0" marR="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Communication plan implemented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KPI met</a:t>
                      </a:r>
                    </a:p>
                    <a:p>
                      <a:pPr marL="0" marR="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Communication plan implemented </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3"/>
                  </a:ext>
                </a:extLst>
              </a:tr>
              <a:tr h="418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stakeholder engagements conducted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KPI exceeded</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effectLst/>
                          <a:latin typeface="Arial" panose="020B0604020202020204" pitchFamily="34" charset="0"/>
                          <a:ea typeface="Times New Roman" panose="02020603050405020304" pitchFamily="18" charset="0"/>
                          <a:cs typeface="Arial" panose="020B0604020202020204" pitchFamily="34" charset="0"/>
                        </a:rPr>
                        <a:t>33</a:t>
                      </a:r>
                    </a:p>
                    <a:p>
                      <a:pPr>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This was due to the workshops conducted for neighbouring communities</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dirty="0">
                        <a:effectLst/>
                        <a:latin typeface="+mn-lt"/>
                        <a:ea typeface="Times New Roman" panose="02020603050405020304" pitchFamily="18"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0000"/>
                        </a:lnSpc>
                      </a:pPr>
                      <a:r>
                        <a:rPr lang="en-ZA" sz="1200" b="1" kern="1200" dirty="0">
                          <a:solidFill>
                            <a:schemeClr val="tx1"/>
                          </a:solidFill>
                          <a:effectLst/>
                          <a:latin typeface="Arial" panose="020B0604020202020204" pitchFamily="34" charset="0"/>
                          <a:ea typeface="+mn-ea"/>
                          <a:cs typeface="Arial" panose="020B0604020202020204" pitchFamily="34" charset="0"/>
                        </a:rPr>
                        <a:t>KPI exceeded</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31 stakeholder engagements conducted as per the quarterly target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4"/>
                  </a:ext>
                </a:extLst>
              </a:tr>
            </a:tbl>
          </a:graphicData>
        </a:graphic>
      </p:graphicFrame>
      <p:grpSp>
        <p:nvGrpSpPr>
          <p:cNvPr id="5" name="Group 6"/>
          <p:cNvGrpSpPr>
            <a:grpSpLocks/>
          </p:cNvGrpSpPr>
          <p:nvPr/>
        </p:nvGrpSpPr>
        <p:grpSpPr bwMode="auto">
          <a:xfrm>
            <a:off x="914400" y="5410200"/>
            <a:ext cx="5854700" cy="254000"/>
            <a:chOff x="685800" y="6400800"/>
            <a:chExt cx="5854700" cy="2540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324600" y="64389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9</a:t>
            </a:fld>
            <a:endParaRPr lang="en-US" altLang="en-US"/>
          </a:p>
        </p:txBody>
      </p:sp>
    </p:spTree>
    <p:extLst>
      <p:ext uri="{BB962C8B-B14F-4D97-AF65-F5344CB8AC3E}">
        <p14:creationId xmlns:p14="http://schemas.microsoft.com/office/powerpoint/2010/main" xmlns="" val="328125945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TotalTime>
  <Words>4751</Words>
  <Application>Microsoft Office PowerPoint</Application>
  <PresentationFormat>On-screen Show (4:3)</PresentationFormat>
  <Paragraphs>1154</Paragraphs>
  <Slides>36</Slides>
  <Notes>28</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Default Design</vt:lpstr>
      <vt:lpstr>1_Default Design</vt:lpstr>
      <vt:lpstr>8_Office Theme</vt:lpstr>
      <vt:lpstr>Slide 1</vt:lpstr>
      <vt:lpstr>PROGRAMME 1 : CORPORATE SUPPORT SERVICES</vt:lpstr>
      <vt:lpstr>PROGRAMME 1 : CORPORATE SUPPORT SERVICES</vt:lpstr>
      <vt:lpstr>PROGRAMME 1 : CORPORATE SUPPORT SERVICES</vt:lpstr>
      <vt:lpstr>PROGRAMME 1 : CORPORATE SUPPORT SERVICES</vt:lpstr>
      <vt:lpstr>PROGRAMME 1 : CORPORATE SUPPORT SERVICES</vt:lpstr>
      <vt:lpstr>PROGRAMME 1 : CORPORATE SUPPORT SERVICES</vt:lpstr>
      <vt:lpstr>PROGRAMME 1 : CORPORATE SUPPORT SERVICES</vt:lpstr>
      <vt:lpstr>PROGRAMME 1 : CORPORATE SUPPORT SERVICES</vt:lpstr>
      <vt:lpstr>OVERALL SUMMARY OF 2019/20 Q3 PROGRAMME 1 PERFORMANCE </vt:lpstr>
      <vt:lpstr>PROGRAMME 2 : BIODIVERSITY CONSERVATION</vt:lpstr>
      <vt:lpstr>PROGRAMME 2 : BIODIVERSITY CONSERVATION</vt:lpstr>
      <vt:lpstr>PROGRAMME 2 : BIODIVERSITY CONSERVATION</vt:lpstr>
      <vt:lpstr>PROGRAMME 2 : BIODIVERSITY CONSERVATION</vt:lpstr>
      <vt:lpstr>OVERALL SUMMARY OF 2019/20 Q3 PROGRAMME 2 PERFORMANCE </vt:lpstr>
      <vt:lpstr>PROGRAMME 3 : TOURISM AND BUSINESS DEVELOPMENT </vt:lpstr>
      <vt:lpstr>PROGRAMME 3 : TOURISM AND BUSINESS DEVELOPMENT</vt:lpstr>
      <vt:lpstr>PROGRAMME 3 : TOURISM AND BUSINESS DEVELOPMENT</vt:lpstr>
      <vt:lpstr>PROGRAMME 3 : TOURISM AND BUSINESS DEVELOPMENT</vt:lpstr>
      <vt:lpstr>PROGRAMME 3 : TOURISM AND BUSINESS DEVELOPMENT</vt:lpstr>
      <vt:lpstr>PROGRAMME 3 : TOURISM AND BUSINESS DEVELOPMENT</vt:lpstr>
      <vt:lpstr>OVERALL SUMMARY OF 2019/20 Q3 PROGRAMME 3 PERFORMANCE </vt:lpstr>
      <vt:lpstr>PROGRAMME 4: SOCIO-ECONOMIC ENVIRONMENT DEVELOPMENT</vt:lpstr>
      <vt:lpstr>PROGRAMME 4: SOCIO-ECONOMIC ENVIRONMENT DEVELOPMENT</vt:lpstr>
      <vt:lpstr>PROGRAMME 4: SOCIO-ECONOMIC ENVIRONMENT DEVELOPMENT</vt:lpstr>
      <vt:lpstr>PROGRAMME 4: SOCIO-ECONOMIC ENVIRONMENT DEVELOPMENT</vt:lpstr>
      <vt:lpstr>PROGRAMME 4: SOCIO-ECONOMIC ENVIRONMENT DEVELOPMENT</vt:lpstr>
      <vt:lpstr>OVERALL SUMMARY OF 2019/20 Q3 PROGRAMME 4 PERFORMANCE </vt:lpstr>
      <vt:lpstr>OVERALL SUMMARY OF 2019/20 Q3 ISIMANGALISO PERFORMANCE</vt:lpstr>
      <vt:lpstr>OVERALL SUMMARY OF 2019/20 Q3 ISIMANGALISO PERFORMANCE</vt:lpstr>
      <vt:lpstr> FINANCIAL PERFORMANCE REPORT </vt:lpstr>
      <vt:lpstr>SUMMARY OF FINANCIAL RESULTS: DECEMBER 2019  </vt:lpstr>
      <vt:lpstr>2019/20 Quarter 3 Financial Position </vt:lpstr>
      <vt:lpstr>SUMMARY OF FINANCIAL RESULTS: DECEMBER 2019  </vt:lpstr>
      <vt:lpstr>2019/20 Quarter 3 Financial Performance </vt:lpstr>
      <vt:lpstr>2019/20 Quarter 3 Financial Performance… continued</vt:lpstr>
    </vt:vector>
  </TitlesOfParts>
  <Company>Enviromental Affairs and Tourism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Environment</dc:creator>
  <cp:lastModifiedBy>PUMZA</cp:lastModifiedBy>
  <cp:revision>1616</cp:revision>
  <cp:lastPrinted>2020-02-19T06:30:05Z</cp:lastPrinted>
  <dcterms:created xsi:type="dcterms:W3CDTF">2009-07-14T13:35:59Z</dcterms:created>
  <dcterms:modified xsi:type="dcterms:W3CDTF">2020-03-05T07:58:37Z</dcterms:modified>
</cp:coreProperties>
</file>