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58" r:id="rId3"/>
    <p:sldId id="546" r:id="rId4"/>
    <p:sldId id="582" r:id="rId5"/>
    <p:sldId id="547" r:id="rId6"/>
    <p:sldId id="557" r:id="rId7"/>
    <p:sldId id="549" r:id="rId8"/>
    <p:sldId id="558" r:id="rId9"/>
    <p:sldId id="559" r:id="rId10"/>
    <p:sldId id="552" r:id="rId11"/>
    <p:sldId id="560" r:id="rId12"/>
    <p:sldId id="561" r:id="rId13"/>
    <p:sldId id="555" r:id="rId14"/>
    <p:sldId id="556" r:id="rId15"/>
    <p:sldId id="579" r:id="rId16"/>
    <p:sldId id="580" r:id="rId17"/>
    <p:sldId id="581" r:id="rId18"/>
    <p:sldId id="563" r:id="rId19"/>
    <p:sldId id="572" r:id="rId20"/>
    <p:sldId id="573" r:id="rId21"/>
    <p:sldId id="574" r:id="rId22"/>
    <p:sldId id="575" r:id="rId23"/>
    <p:sldId id="263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B1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69449" autoAdjust="0"/>
  </p:normalViewPr>
  <p:slideViewPr>
    <p:cSldViewPr snapToGrid="0" snapToObjects="1">
      <p:cViewPr varScale="1">
        <p:scale>
          <a:sx n="116" d="100"/>
          <a:sy n="116" d="100"/>
        </p:scale>
        <p:origin x="-1494" y="-114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9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352EC-4B92-47FD-812A-B838E367D094}" type="datetimeFigureOut">
              <a:rPr lang="en-ZA" smtClean="0"/>
              <a:pPr/>
              <a:t>2020/03/04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9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5B2F-C869-4BE4-B135-D15DBAE285A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9537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55F565B-C9B6-4DD2-9A67-1E63910511A9}" type="datetimeFigureOut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942B5C7-AB45-4537-B522-62FCAE1E7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157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D8071C-259F-4FDA-80BA-B7F03F6E9819}" type="slidenum"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4CD9256-E669-4016-8A8A-4AD824C90FC8}" type="slidenum"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alt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4CD9256-E669-4016-8A8A-4AD824C90FC8}" type="slidenum">
              <a:rPr lang="en-US" alt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n-US" alt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174F664-A482-4093-A1F0-879C191A7A59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51217295-DBCE-4F0B-B883-1C9DE8418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74B641F-4C5D-47D5-8397-A2C52AA8CB53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74E18BEC-B791-4667-9550-153E3F71E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84756172-78A0-4EC7-A5CF-903796254319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24AB0AE-FD3F-4776-A959-1D045317C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C40A06A-DCCB-46D3-A638-55A16C62E8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0543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274638"/>
            <a:ext cx="7202384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1600200"/>
            <a:ext cx="7202384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7D45F5D-B2B6-49D1-9E75-2F7E0E2AF481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E6038E4-0415-4FE9-A52B-8B89E2113161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AD041C9-F1BE-498E-A6B1-DAF350FEA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10C9FE3F-5C36-434A-9660-C29ACC7FC2CD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EC6507D-7A9B-4CBD-AECD-8A240EE11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048" y="274638"/>
            <a:ext cx="7188751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068" y="1535113"/>
            <a:ext cx="3529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6068" y="2174875"/>
            <a:ext cx="352920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14" y="1535113"/>
            <a:ext cx="35305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14" y="2174875"/>
            <a:ext cx="35305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5464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6718E0-1054-4BA3-B139-7AE800E795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873127D-D0F9-4A4E-A9DA-0DC29CA529BC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26AA24C-6DF8-4126-814D-D4898393D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1D7D60A4-DE2A-4FBE-8CB5-9EC4351842F1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CCE0A75-9371-4C25-90ED-378BF618A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52EA1E1-12BB-48A0-82C7-4A4A1BDC86FD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7AFD5DE1-1848-48AE-9C2F-FB52CF72A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0AD38C6-BC66-4D0D-8574-45FC6F7CC764}" type="datetime1">
              <a:rPr lang="en-US" smtClean="0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AAAEF6-0C29-415D-9079-6FFC7BE16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endParaRPr lang="en-US" sz="1800" dirty="0">
              <a:solidFill>
                <a:schemeClr val="bg1"/>
              </a:solidFill>
              <a:latin typeface="Gill Sans" pitchFamily="-8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sz="1800" dirty="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endParaRPr lang="en-US" sz="1400" dirty="0">
              <a:solidFill>
                <a:schemeClr val="bg1"/>
              </a:solidFill>
              <a:latin typeface="Gill Sans Light" pitchFamily="-8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 descr="DWS Slide Cover pic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03201" y="2370667"/>
            <a:ext cx="494200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Gill Snas" charset="0"/>
                <a:cs typeface="Gill Snas" charset="0"/>
              </a:rPr>
              <a:t>LIMPOPO MUNICIPAL PERFORMANCE</a:t>
            </a:r>
            <a:endParaRPr lang="en-US" b="1" dirty="0">
              <a:latin typeface="Gill Snas" charset="0"/>
              <a:cs typeface="Gill Snas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Gill Snas" charset="0"/>
              <a:cs typeface="Gill Snas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Presented by: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Acting Director-General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Gill Snas" charset="0"/>
              <a:cs typeface="Gill Snas" charset="0"/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Gill Snas" charset="0"/>
              <a:cs typeface="Gill Snas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Date: 03 March 2020</a:t>
            </a:r>
          </a:p>
          <a:p>
            <a:pPr eaLnBrk="1" hangingPunct="1">
              <a:defRPr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Gill Snas" charset="0"/>
              <a:cs typeface="Gill Sna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56700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8966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47848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3BABFDD9-386B-4635-A8AB-4BCCAEB4E35F}" type="slidenum">
              <a:rPr lang="en-US" sz="1400" smtClean="0"/>
              <a:pPr algn="r">
                <a:defRPr/>
              </a:pPr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714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83566"/>
            <a:ext cx="7536754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000000"/>
                </a:solidFill>
              </a:rPr>
              <a:t>Limpopo </a:t>
            </a:r>
            <a:r>
              <a:rPr lang="en-US" altLang="en-US" sz="3200" dirty="0" smtClean="0">
                <a:solidFill>
                  <a:srgbClr val="000000"/>
                </a:solidFill>
              </a:rPr>
              <a:t>wastewater </a:t>
            </a:r>
            <a:r>
              <a:rPr lang="en-US" altLang="en-US" sz="3200" dirty="0">
                <a:solidFill>
                  <a:srgbClr val="000000"/>
                </a:solidFill>
              </a:rPr>
              <a:t>quality compliance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931448"/>
            <a:ext cx="7427572" cy="5355961"/>
          </a:xfrm>
        </p:spPr>
        <p:txBody>
          <a:bodyPr/>
          <a:lstStyle/>
          <a:p>
            <a:r>
              <a:rPr lang="en-US" altLang="en-US" sz="1800" dirty="0" err="1"/>
              <a:t>Belabela</a:t>
            </a:r>
            <a:r>
              <a:rPr lang="en-US" altLang="en-US" sz="1800" dirty="0"/>
              <a:t> has 3 </a:t>
            </a:r>
            <a:r>
              <a:rPr lang="en-US" altLang="en-US" sz="1800" dirty="0" smtClean="0"/>
              <a:t>systems, </a:t>
            </a:r>
            <a:r>
              <a:rPr lang="en-US" altLang="en-US" sz="1800" dirty="0"/>
              <a:t>only </a:t>
            </a:r>
            <a:r>
              <a:rPr lang="en-US" altLang="en-US" sz="1800" dirty="0" err="1"/>
              <a:t>Warmbath</a:t>
            </a:r>
            <a:r>
              <a:rPr lang="en-US" altLang="en-US" sz="1800" dirty="0"/>
              <a:t> is monitored </a:t>
            </a:r>
          </a:p>
          <a:p>
            <a:r>
              <a:rPr lang="en-US" altLang="en-US" sz="1800" dirty="0"/>
              <a:t>Capricorn comprises of 5 systems which are monitored, however </a:t>
            </a:r>
            <a:r>
              <a:rPr lang="en-US" altLang="en-US" sz="1800" dirty="0" err="1"/>
              <a:t>Mogwadi</a:t>
            </a:r>
            <a:r>
              <a:rPr lang="en-US" altLang="en-US" sz="1800" dirty="0"/>
              <a:t> and </a:t>
            </a:r>
            <a:r>
              <a:rPr lang="en-US" altLang="en-US" sz="1800" dirty="0" err="1"/>
              <a:t>Senwabarwana</a:t>
            </a:r>
            <a:r>
              <a:rPr lang="en-US" altLang="en-US" sz="1800" dirty="0"/>
              <a:t> need urgent attention.</a:t>
            </a:r>
          </a:p>
          <a:p>
            <a:r>
              <a:rPr lang="en-US" altLang="en-US" sz="1800" dirty="0"/>
              <a:t>Greater Sekhukhune has 17 systems, which  there are inconstantly monitored.</a:t>
            </a:r>
          </a:p>
          <a:p>
            <a:r>
              <a:rPr lang="en-US" altLang="en-US" sz="1800" dirty="0" err="1"/>
              <a:t>Lephalale</a:t>
            </a:r>
            <a:r>
              <a:rPr lang="en-US" altLang="en-US" sz="1800" dirty="0"/>
              <a:t>  has 3 systems and only Paarl </a:t>
            </a:r>
            <a:r>
              <a:rPr lang="en-US" altLang="en-US" sz="1800" dirty="0" err="1"/>
              <a:t>WWTW</a:t>
            </a:r>
            <a:r>
              <a:rPr lang="en-US" altLang="en-US" sz="1800" dirty="0"/>
              <a:t> is monitored.</a:t>
            </a:r>
          </a:p>
          <a:p>
            <a:r>
              <a:rPr lang="en-US" altLang="en-US" sz="1800" dirty="0" err="1"/>
              <a:t>Modimolle</a:t>
            </a:r>
            <a:r>
              <a:rPr lang="en-US" altLang="en-US" sz="1800" dirty="0"/>
              <a:t> / </a:t>
            </a:r>
            <a:r>
              <a:rPr lang="en-US" altLang="en-US" sz="1800" dirty="0" err="1"/>
              <a:t>Mookgophong</a:t>
            </a:r>
            <a:r>
              <a:rPr lang="en-US" altLang="en-US" sz="1800" dirty="0"/>
              <a:t> has 4 systems and only </a:t>
            </a:r>
            <a:r>
              <a:rPr lang="en-US" altLang="en-US" sz="1800" dirty="0" err="1"/>
              <a:t>Thusang</a:t>
            </a:r>
            <a:r>
              <a:rPr lang="en-US" altLang="en-US" sz="1800" dirty="0"/>
              <a:t> Ponds is </a:t>
            </a:r>
            <a:r>
              <a:rPr lang="en-US" altLang="en-US" sz="1800" dirty="0">
                <a:solidFill>
                  <a:srgbClr val="000000"/>
                </a:solidFill>
              </a:rPr>
              <a:t>inconstantly </a:t>
            </a:r>
            <a:r>
              <a:rPr lang="en-US" altLang="en-US" sz="1800" dirty="0"/>
              <a:t>monitored.</a:t>
            </a:r>
          </a:p>
          <a:p>
            <a:r>
              <a:rPr lang="en-US" altLang="en-US" sz="1800" dirty="0" err="1"/>
              <a:t>Mogalakwena</a:t>
            </a:r>
            <a:r>
              <a:rPr lang="en-US" altLang="en-US" sz="1800" dirty="0"/>
              <a:t>  has 2 system only </a:t>
            </a:r>
            <a:r>
              <a:rPr lang="en-US" altLang="en-US" sz="1800" dirty="0" err="1"/>
              <a:t>Rebone</a:t>
            </a:r>
            <a:r>
              <a:rPr lang="en-US" altLang="en-US" sz="1800" dirty="0"/>
              <a:t> ponds was</a:t>
            </a:r>
            <a:r>
              <a:rPr lang="en-US" altLang="en-US" sz="1800" dirty="0">
                <a:solidFill>
                  <a:srgbClr val="000000"/>
                </a:solidFill>
              </a:rPr>
              <a:t> inconstantly </a:t>
            </a:r>
            <a:r>
              <a:rPr lang="en-US" altLang="en-US" sz="1800" dirty="0"/>
              <a:t>monitored.</a:t>
            </a:r>
          </a:p>
          <a:p>
            <a:r>
              <a:rPr lang="en-US" altLang="en-US" sz="1800" dirty="0"/>
              <a:t>Mopani, there 9 systems that are all monitored and  some data is not complying to Standards.</a:t>
            </a:r>
          </a:p>
          <a:p>
            <a:r>
              <a:rPr lang="en-US" altLang="en-US" sz="1800" dirty="0"/>
              <a:t>Polokwane, 3 systems being monitored but some data is complying.</a:t>
            </a:r>
          </a:p>
          <a:p>
            <a:r>
              <a:rPr lang="en-US" altLang="en-US" sz="1800" dirty="0" err="1"/>
              <a:t>Thabazimbi</a:t>
            </a:r>
            <a:r>
              <a:rPr lang="en-US" altLang="en-US" sz="1800" dirty="0"/>
              <a:t>, there are 3 systems which are</a:t>
            </a:r>
            <a:r>
              <a:rPr lang="en-US" altLang="en-US" sz="1800" dirty="0">
                <a:solidFill>
                  <a:srgbClr val="000000"/>
                </a:solidFill>
              </a:rPr>
              <a:t> inconstantly</a:t>
            </a:r>
            <a:r>
              <a:rPr lang="en-US" altLang="en-US" sz="1800" dirty="0"/>
              <a:t> monitored and not complying with standard.</a:t>
            </a:r>
          </a:p>
          <a:p>
            <a:r>
              <a:rPr lang="en-US" altLang="en-US" sz="1800" dirty="0"/>
              <a:t>Vhembe , 12 systems </a:t>
            </a:r>
            <a:r>
              <a:rPr lang="en-US" altLang="en-US" sz="1800" dirty="0">
                <a:solidFill>
                  <a:srgbClr val="000000"/>
                </a:solidFill>
              </a:rPr>
              <a:t>that are all monitored and  some data is not complying to Standards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endParaRPr lang="en-US" altLang="en-US" sz="1800" dirty="0"/>
          </a:p>
          <a:p>
            <a:endParaRPr lang="en-Z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79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97214"/>
            <a:ext cx="7202384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0000"/>
                </a:solidFill>
                <a:ea typeface="ＭＳ Ｐゴシック" pitchFamily="34" charset="-128"/>
              </a:rPr>
              <a:t>Intervention to ensure compliance 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8093134"/>
              </p:ext>
            </p:extLst>
          </p:nvPr>
        </p:nvGraphicFramePr>
        <p:xfrm>
          <a:off x="1484416" y="750979"/>
          <a:ext cx="7550046" cy="53644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64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0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5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2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16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WSA/Institutions 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WWTW Issued with notices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WWTW Issued with Directives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Vhembe DM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Vleifontein, Waterval, Elim Orbal, Malamulele and Makhado Louis Trichardt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259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 LM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kern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Polokwane, Seshego and Mankweng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259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Lephalale LM one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Marapong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Zongesien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Paarl,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Marapong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Zongesien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475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Modimolle-Mookgophong LM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Vaalwater, Modimolle and Mookgophong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Vaal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water, Modimole sewage spillages, Mookgopong R101 pumpstation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25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Mogalakwena LM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Sekgakgapeng, Masehlaneng, Radium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259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Capricorn DM 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Alldays, Senwanabarwana,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Mogwadi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0735">
                <a:tc>
                  <a:txBody>
                    <a:bodyPr/>
                    <a:lstStyle/>
                    <a:p>
                      <a:pPr marL="0" marR="0" lvl="0" indent="0" algn="just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Modimolle-Mookgophong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LM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Court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order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621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 bwMode="auto">
          <a:xfrm>
            <a:off x="1596788" y="274638"/>
            <a:ext cx="7485300" cy="666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/>
              <a:t>Challenges </a:t>
            </a:r>
            <a:endParaRPr lang="en-ZA" altLang="en-US" sz="3200" dirty="0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 bwMode="auto">
          <a:xfrm>
            <a:off x="1542194" y="1050572"/>
            <a:ext cx="7438030" cy="5118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 err="1" smtClean="0"/>
              <a:t>WWTWs</a:t>
            </a:r>
            <a:r>
              <a:rPr lang="en-US" altLang="en-US" sz="2200" dirty="0" smtClean="0"/>
              <a:t> are overloaded (they are due for upgrade)</a:t>
            </a:r>
            <a:endParaRPr lang="en-ZA" altLang="en-US" sz="2200" dirty="0" smtClean="0"/>
          </a:p>
          <a:p>
            <a:r>
              <a:rPr lang="en-US" altLang="en-US" sz="2200" dirty="0" smtClean="0"/>
              <a:t>Partially treated effluent – poor process controlling</a:t>
            </a:r>
            <a:endParaRPr lang="en-ZA" altLang="en-US" sz="2200" dirty="0" smtClean="0"/>
          </a:p>
          <a:p>
            <a:r>
              <a:rPr lang="en-US" altLang="en-US" sz="2200" dirty="0" smtClean="0"/>
              <a:t>Poor sludge management</a:t>
            </a:r>
            <a:endParaRPr lang="en-ZA" altLang="en-US" sz="2200" dirty="0" smtClean="0"/>
          </a:p>
          <a:p>
            <a:r>
              <a:rPr lang="en-US" altLang="en-US" sz="2200" dirty="0" smtClean="0"/>
              <a:t>Process controllers and maintenance team are not complying with NWA Regulation 813</a:t>
            </a:r>
            <a:endParaRPr lang="en-ZA" altLang="en-US" sz="2200" dirty="0" smtClean="0"/>
          </a:p>
          <a:p>
            <a:r>
              <a:rPr lang="en-US" altLang="en-US" sz="2200" dirty="0" smtClean="0"/>
              <a:t>Poor Operation &amp; Maintenance.</a:t>
            </a:r>
            <a:r>
              <a:rPr lang="en-US" altLang="en-US" sz="2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2200" dirty="0" smtClean="0">
                <a:solidFill>
                  <a:srgbClr val="000000"/>
                </a:solidFill>
              </a:rPr>
              <a:t>Limited access to waste water treatment works </a:t>
            </a:r>
            <a:endParaRPr lang="en-ZA" altLang="en-US" sz="2200" dirty="0" smtClean="0"/>
          </a:p>
          <a:p>
            <a:r>
              <a:rPr lang="en-US" altLang="en-US" sz="2200" dirty="0" smtClean="0"/>
              <a:t>The Waste Water Risk Abatement Plan are not reviewed and implemented </a:t>
            </a:r>
            <a:endParaRPr lang="en-ZA" altLang="en-US" sz="2200" dirty="0" smtClean="0"/>
          </a:p>
          <a:p>
            <a:r>
              <a:rPr lang="en-US" altLang="en-US" sz="2200" dirty="0" smtClean="0"/>
              <a:t>Non uploading of effluent quality results on the IRIS of a monthly basis</a:t>
            </a:r>
          </a:p>
          <a:p>
            <a:r>
              <a:rPr lang="en-US" altLang="en-US" sz="2200" dirty="0" smtClean="0">
                <a:solidFill>
                  <a:srgbClr val="000000"/>
                </a:solidFill>
              </a:rPr>
              <a:t>Non responsive to issued notices and directives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CE0BEAF-CF37-4B83-AD17-FE2150740928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1490662" y="138158"/>
            <a:ext cx="7196137" cy="9064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dirty="0" smtClean="0">
                <a:cs typeface="Arial" charset="0"/>
              </a:rPr>
              <a:t>Proposed solutions 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1490663" y="1181100"/>
            <a:ext cx="7196137" cy="45259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  <a:defRPr/>
            </a:pPr>
            <a:r>
              <a:rPr lang="en-GB" altLang="en-US" sz="2800" b="1" dirty="0" smtClean="0">
                <a:latin typeface="Arial" pitchFamily="34" charset="0"/>
                <a:cs typeface="Arial" pitchFamily="34" charset="0"/>
              </a:rPr>
              <a:t>WSA to : </a:t>
            </a:r>
          </a:p>
          <a:p>
            <a:pPr marL="0" indent="0" algn="just">
              <a:buNone/>
              <a:defRPr/>
            </a:pPr>
            <a:endParaRPr lang="en-GB" altLang="en-US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Conduct Process Audit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Develop Improvement Plans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Align Planning for Settlements and Towns, water supply with wastewater treatment works.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Develop and Implement water quality management plans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Application for Water Use Licence 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en-GB" alt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en-GB" alt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GB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7822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CE0BEAF-CF37-4B83-AD17-FE2150740928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5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05" y="4406900"/>
            <a:ext cx="7007107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 b: Status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Water Services Technical Reports – 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Monthly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as at February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b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605" y="2906713"/>
            <a:ext cx="7007107" cy="1500187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9973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110862"/>
            <a:ext cx="7202384" cy="735299"/>
          </a:xfrm>
        </p:spPr>
        <p:txBody>
          <a:bodyPr/>
          <a:lstStyle/>
          <a:p>
            <a:r>
              <a:rPr lang="en-ZA" altLang="en-US" sz="3200" dirty="0"/>
              <a:t>Planning on </a:t>
            </a:r>
            <a:r>
              <a:rPr lang="en-ZA" altLang="en-US" sz="3200" dirty="0" err="1"/>
              <a:t>MIG</a:t>
            </a:r>
            <a:r>
              <a:rPr lang="en-ZA" altLang="en-US" sz="3200" dirty="0"/>
              <a:t> Technical Reports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1190760"/>
            <a:ext cx="7202384" cy="4773312"/>
          </a:xfrm>
        </p:spPr>
        <p:txBody>
          <a:bodyPr/>
          <a:lstStyle/>
          <a:p>
            <a:pPr eaLnBrk="1" hangingPunct="1"/>
            <a:r>
              <a:rPr lang="en-ZA" altLang="en-US" sz="2200" b="1" dirty="0"/>
              <a:t>Non-compliance with </a:t>
            </a:r>
            <a:r>
              <a:rPr lang="en-US" altLang="en-US" sz="2200" b="1" dirty="0"/>
              <a:t>DoRA </a:t>
            </a:r>
            <a:r>
              <a:rPr lang="en-US" altLang="en-US" sz="2200" b="1" dirty="0" err="1"/>
              <a:t>MIG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MTEF</a:t>
            </a:r>
            <a:r>
              <a:rPr lang="en-US" altLang="en-US" sz="2200" b="1" dirty="0"/>
              <a:t> Schedule</a:t>
            </a:r>
          </a:p>
          <a:p>
            <a:pPr eaLnBrk="1" hangingPunct="1"/>
            <a:r>
              <a:rPr lang="en-US" altLang="en-US" sz="2200" dirty="0" smtClean="0"/>
              <a:t>Poor </a:t>
            </a:r>
            <a:r>
              <a:rPr lang="en-US" altLang="en-US" sz="2200" dirty="0"/>
              <a:t>quality of technical reports (information gaps)</a:t>
            </a:r>
          </a:p>
          <a:p>
            <a:pPr eaLnBrk="1" hangingPunct="1"/>
            <a:r>
              <a:rPr lang="en-ZA" altLang="en-US" sz="2200" dirty="0"/>
              <a:t> Lack of Integrated planning-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ZA" altLang="en-US" sz="2000" dirty="0"/>
              <a:t> Incomplete </a:t>
            </a:r>
            <a:r>
              <a:rPr lang="en-ZA" altLang="en-US" sz="2000" dirty="0" err="1"/>
              <a:t>WSDPs</a:t>
            </a:r>
            <a:endParaRPr lang="en-ZA" altLang="en-US" sz="2000" dirty="0"/>
          </a:p>
          <a:p>
            <a:pPr lvl="1" eaLnBrk="1" hangingPunct="1">
              <a:buFont typeface="Courier New" pitchFamily="49" charset="0"/>
              <a:buChar char="o"/>
            </a:pPr>
            <a:r>
              <a:rPr lang="en-ZA" altLang="en-US" sz="2000" dirty="0"/>
              <a:t> Unplanned projects- </a:t>
            </a:r>
            <a:r>
              <a:rPr lang="en-ZA" altLang="en-US" sz="2000" b="1" dirty="0"/>
              <a:t>no feasibility studies</a:t>
            </a:r>
          </a:p>
          <a:p>
            <a:pPr eaLnBrk="1" hangingPunct="1"/>
            <a:r>
              <a:rPr lang="en-US" altLang="en-US" sz="2200" dirty="0" smtClean="0"/>
              <a:t>Non </a:t>
            </a:r>
            <a:r>
              <a:rPr lang="en-US" altLang="en-US" sz="2200" dirty="0"/>
              <a:t>compliance with the </a:t>
            </a:r>
            <a:r>
              <a:rPr lang="en-US" altLang="en-US" sz="2200" dirty="0" err="1"/>
              <a:t>TR</a:t>
            </a:r>
            <a:r>
              <a:rPr lang="en-US" altLang="en-US" sz="2200" dirty="0"/>
              <a:t> / Guidelines / Format</a:t>
            </a:r>
          </a:p>
          <a:p>
            <a:pPr eaLnBrk="1" hangingPunct="1"/>
            <a:r>
              <a:rPr lang="en-US" altLang="en-US" sz="2200" dirty="0" smtClean="0"/>
              <a:t>Technical </a:t>
            </a:r>
            <a:r>
              <a:rPr lang="en-US" altLang="en-US" sz="2200" dirty="0"/>
              <a:t>Reports submitted  to DWS by PSPs</a:t>
            </a:r>
          </a:p>
          <a:p>
            <a:pPr eaLnBrk="1" hangingPunct="1"/>
            <a:r>
              <a:rPr lang="en-US" altLang="en-US" sz="2200" b="1" dirty="0" smtClean="0"/>
              <a:t>Incomplete </a:t>
            </a:r>
            <a:r>
              <a:rPr lang="en-US" altLang="en-US" sz="2200" b="1" dirty="0"/>
              <a:t>/ abandoned funded projects</a:t>
            </a:r>
          </a:p>
          <a:p>
            <a:pPr eaLnBrk="1" hangingPunct="1"/>
            <a:r>
              <a:rPr lang="en-US" altLang="en-US" sz="2200" b="1" dirty="0"/>
              <a:t>Implementing unregistered projects </a:t>
            </a:r>
          </a:p>
          <a:p>
            <a:pPr eaLnBrk="1" hangingPunct="1"/>
            <a:r>
              <a:rPr lang="en-US" altLang="en-US" sz="2200" b="1" dirty="0"/>
              <a:t>1 out of 10 </a:t>
            </a:r>
            <a:r>
              <a:rPr lang="en-US" altLang="en-US" sz="2200" b="1" dirty="0" err="1" smtClean="0"/>
              <a:t>WSA’s</a:t>
            </a:r>
            <a:r>
              <a:rPr lang="en-US" altLang="en-US" sz="2200" b="1" dirty="0" smtClean="0"/>
              <a:t> </a:t>
            </a:r>
            <a:r>
              <a:rPr lang="en-US" altLang="en-US" sz="2200" b="1" dirty="0"/>
              <a:t>have approved </a:t>
            </a:r>
            <a:r>
              <a:rPr lang="en-US" altLang="en-US" sz="2200" b="1" dirty="0" err="1"/>
              <a:t>WSDP</a:t>
            </a:r>
            <a:r>
              <a:rPr lang="en-US" altLang="en-US" sz="2200" b="1" dirty="0"/>
              <a:t>  (</a:t>
            </a:r>
            <a:r>
              <a:rPr lang="en-US" altLang="en-US" sz="2200" b="1" dirty="0" smtClean="0"/>
              <a:t>Capricorn</a:t>
            </a:r>
            <a:r>
              <a:rPr lang="en-US" altLang="en-US" sz="2200" b="1" dirty="0"/>
              <a:t>)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85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56270"/>
            <a:ext cx="7202384" cy="708001"/>
          </a:xfrm>
        </p:spPr>
        <p:txBody>
          <a:bodyPr/>
          <a:lstStyle/>
          <a:p>
            <a:r>
              <a:rPr lang="en-ZA" altLang="en-US" sz="3600" dirty="0"/>
              <a:t>Considerations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726728"/>
            <a:ext cx="7202384" cy="581662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ZA" altLang="en-US" sz="2000" b="1" u="sng" dirty="0" err="1"/>
              <a:t>WSAs</a:t>
            </a:r>
            <a:r>
              <a:rPr lang="en-ZA" altLang="en-US" sz="2000" b="1" u="sng" dirty="0"/>
              <a:t> should:- </a:t>
            </a:r>
            <a:endParaRPr lang="en-ZA" altLang="en-US" sz="2000" b="1" dirty="0"/>
          </a:p>
          <a:p>
            <a:pPr eaLnBrk="1" hangingPunct="1"/>
            <a:r>
              <a:rPr lang="en-ZA" altLang="en-US" sz="2200" b="1" dirty="0" smtClean="0"/>
              <a:t>Commit </a:t>
            </a:r>
            <a:r>
              <a:rPr lang="en-ZA" altLang="en-US" sz="2200" b="1" dirty="0"/>
              <a:t>to c</a:t>
            </a:r>
            <a:r>
              <a:rPr lang="en-ZA" altLang="en-US" sz="2200" dirty="0"/>
              <a:t>omply with </a:t>
            </a:r>
            <a:r>
              <a:rPr lang="en-US" altLang="en-US" sz="2200" dirty="0"/>
              <a:t>DoRA </a:t>
            </a:r>
            <a:r>
              <a:rPr lang="en-US" altLang="en-US" sz="2200" dirty="0" err="1"/>
              <a:t>MIG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MTEF</a:t>
            </a:r>
            <a:r>
              <a:rPr lang="en-US" altLang="en-US" sz="2200" dirty="0"/>
              <a:t> schedule</a:t>
            </a:r>
          </a:p>
          <a:p>
            <a:pPr eaLnBrk="1" hangingPunct="1"/>
            <a:r>
              <a:rPr lang="en-US" altLang="en-US" sz="2200" dirty="0" smtClean="0"/>
              <a:t>Improve </a:t>
            </a:r>
            <a:r>
              <a:rPr lang="en-US" altLang="en-US" sz="2200" dirty="0"/>
              <a:t>on water services planning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800" dirty="0"/>
              <a:t> </a:t>
            </a:r>
            <a:r>
              <a:rPr lang="en-US" altLang="en-US" sz="1800" b="1" dirty="0"/>
              <a:t>Review &amp; adopt </a:t>
            </a:r>
            <a:r>
              <a:rPr lang="en-US" altLang="en-US" sz="1800" b="1" dirty="0" err="1"/>
              <a:t>WSDPS</a:t>
            </a:r>
            <a:r>
              <a:rPr lang="en-US" altLang="en-US" sz="1800" b="1" dirty="0"/>
              <a:t> </a:t>
            </a:r>
            <a:r>
              <a:rPr lang="en-US" altLang="en-US" sz="1800" dirty="0"/>
              <a:t>in 2014/15 onwards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800" dirty="0"/>
              <a:t> </a:t>
            </a:r>
            <a:r>
              <a:rPr lang="en-US" altLang="en-US" sz="1800" b="1" dirty="0"/>
              <a:t>Conduct </a:t>
            </a:r>
            <a:r>
              <a:rPr lang="en-US" altLang="en-US" sz="1800" b="1" dirty="0" smtClean="0"/>
              <a:t> </a:t>
            </a:r>
            <a:r>
              <a:rPr lang="en-US" altLang="en-US" sz="1800" b="1" u="sng" dirty="0" smtClean="0"/>
              <a:t>feasibility </a:t>
            </a:r>
            <a:r>
              <a:rPr lang="en-US" altLang="en-US" sz="1800" b="1" u="sng" dirty="0"/>
              <a:t>studies </a:t>
            </a:r>
            <a:r>
              <a:rPr lang="en-US" altLang="en-US" sz="1800" b="1" dirty="0"/>
              <a:t>to inform tech reports</a:t>
            </a:r>
          </a:p>
          <a:p>
            <a:pPr eaLnBrk="1" hangingPunct="1"/>
            <a:r>
              <a:rPr lang="en-US" altLang="en-US" sz="2200" dirty="0" smtClean="0"/>
              <a:t>Appoint </a:t>
            </a:r>
            <a:r>
              <a:rPr lang="en-US" altLang="en-US" sz="2200" b="1" dirty="0"/>
              <a:t>Professional Engineers</a:t>
            </a:r>
            <a:r>
              <a:rPr lang="en-US" altLang="en-US" sz="2200" dirty="0"/>
              <a:t> for water services planning</a:t>
            </a:r>
          </a:p>
          <a:p>
            <a:pPr eaLnBrk="1" hangingPunct="1"/>
            <a:r>
              <a:rPr lang="en-US" altLang="en-US" sz="2200" b="1" dirty="0" smtClean="0"/>
              <a:t>Effect </a:t>
            </a:r>
            <a:r>
              <a:rPr lang="en-US" altLang="en-US" sz="2200" b="1" dirty="0"/>
              <a:t>final PSP payment </a:t>
            </a:r>
            <a:r>
              <a:rPr lang="en-US" altLang="en-US" sz="2200" b="1" u="sng" dirty="0"/>
              <a:t>after delivering recommended</a:t>
            </a:r>
            <a:r>
              <a:rPr lang="en-US" altLang="en-US" sz="2200" b="1" dirty="0"/>
              <a:t> </a:t>
            </a:r>
            <a:r>
              <a:rPr lang="en-US" altLang="en-US" sz="2200" b="1" dirty="0" smtClean="0"/>
              <a:t> </a:t>
            </a:r>
            <a:r>
              <a:rPr lang="en-US" altLang="en-US" sz="2200" b="1" dirty="0" err="1" smtClean="0"/>
              <a:t>TR</a:t>
            </a:r>
            <a:r>
              <a:rPr lang="en-US" altLang="en-US" sz="2200" b="1" dirty="0"/>
              <a:t>, etc.</a:t>
            </a:r>
          </a:p>
          <a:p>
            <a:pPr eaLnBrk="1" hangingPunct="1"/>
            <a:r>
              <a:rPr lang="en-US" altLang="en-US" sz="2200" dirty="0" smtClean="0"/>
              <a:t>Adhere </a:t>
            </a:r>
            <a:r>
              <a:rPr lang="en-US" altLang="en-US" sz="2200" dirty="0"/>
              <a:t>to the </a:t>
            </a:r>
            <a:r>
              <a:rPr lang="en-US" altLang="en-US" sz="2200" b="1" dirty="0"/>
              <a:t>Technical Reports guidelines / format</a:t>
            </a:r>
          </a:p>
          <a:p>
            <a:pPr eaLnBrk="1" hangingPunct="1"/>
            <a:r>
              <a:rPr lang="en-US" altLang="en-US" sz="2200" dirty="0" smtClean="0"/>
              <a:t>Always </a:t>
            </a:r>
            <a:r>
              <a:rPr lang="en-US" altLang="en-US" sz="2200" dirty="0"/>
              <a:t>submit </a:t>
            </a:r>
            <a:r>
              <a:rPr lang="en-US" altLang="en-US" sz="2200" dirty="0" err="1"/>
              <a:t>TR</a:t>
            </a:r>
            <a:r>
              <a:rPr lang="en-US" altLang="en-US" sz="2200" dirty="0"/>
              <a:t> with duly signed Municipal covering letter</a:t>
            </a:r>
          </a:p>
          <a:p>
            <a:pPr eaLnBrk="1" hangingPunct="1"/>
            <a:r>
              <a:rPr lang="en-US" altLang="en-US" sz="2200" b="1" dirty="0" smtClean="0"/>
              <a:t>Complete </a:t>
            </a:r>
            <a:r>
              <a:rPr lang="en-US" altLang="en-US" sz="2200" b="1" dirty="0"/>
              <a:t>funded projects</a:t>
            </a:r>
          </a:p>
          <a:p>
            <a:pPr eaLnBrk="1" hangingPunct="1"/>
            <a:r>
              <a:rPr lang="en-US" altLang="en-US" sz="2200" b="1" dirty="0"/>
              <a:t>Register project before </a:t>
            </a:r>
            <a:r>
              <a:rPr lang="en-US" altLang="en-US" sz="2200" b="1" dirty="0" smtClean="0"/>
              <a:t>implementation</a:t>
            </a:r>
            <a:endParaRPr lang="en-US" alt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60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3" y="4406900"/>
            <a:ext cx="6993459" cy="136207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Part C: G</a:t>
            </a:r>
            <a:r>
              <a:rPr lang="en-US" alt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rant </a:t>
            </a:r>
            <a:r>
              <a:rPr lang="en-US" alt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spending trend on transfers from 2017/18 to 2019/20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253" y="2906713"/>
            <a:ext cx="6993459" cy="1500187"/>
          </a:xfrm>
        </p:spPr>
        <p:txBody>
          <a:bodyPr/>
          <a:lstStyle/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7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400" dirty="0" smtClean="0"/>
              <a:t>Regional bulk infrastructure grant </a:t>
            </a:r>
            <a:endParaRPr lang="en-ZA" sz="3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8220094"/>
              </p:ext>
            </p:extLst>
          </p:nvPr>
        </p:nvGraphicFramePr>
        <p:xfrm>
          <a:off x="1484313" y="1600200"/>
          <a:ext cx="7495914" cy="242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1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05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08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year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Budget Allocations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/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Unspent Funds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180 159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180 159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 </a:t>
                      </a:r>
                      <a:r>
                        <a:rPr lang="en-ZA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370 505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630 998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346</a:t>
                      </a:r>
                      <a:r>
                        <a:rPr lang="en-ZA" sz="14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346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161 856 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184 490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2 181 662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897 010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595 901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66.4%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301 109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86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508206"/>
            <a:ext cx="7202384" cy="594654"/>
          </a:xfrm>
        </p:spPr>
        <p:txBody>
          <a:bodyPr/>
          <a:lstStyle/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616" y="1581591"/>
            <a:ext cx="7126184" cy="3317961"/>
          </a:xfrm>
        </p:spPr>
        <p:txBody>
          <a:bodyPr/>
          <a:lstStyle/>
          <a:p>
            <a:pPr algn="just"/>
            <a:r>
              <a:rPr lang="en-US" sz="2000" dirty="0"/>
              <a:t>Purpose </a:t>
            </a:r>
            <a:r>
              <a:rPr lang="en-US" sz="2000" dirty="0" smtClean="0"/>
              <a:t>……………………………………………………… 3</a:t>
            </a:r>
          </a:p>
          <a:p>
            <a:pPr algn="just"/>
            <a:endParaRPr lang="en-US" sz="700" dirty="0" smtClean="0"/>
          </a:p>
          <a:p>
            <a:r>
              <a:rPr lang="en-US" sz="2000" dirty="0" smtClean="0"/>
              <a:t>Part A: </a:t>
            </a:r>
            <a:r>
              <a:rPr lang="en-US" sz="2000" dirty="0" smtClean="0">
                <a:ea typeface="ＭＳ Ｐゴシック" pitchFamily="34" charset="-128"/>
              </a:rPr>
              <a:t>M</a:t>
            </a:r>
            <a:r>
              <a:rPr lang="en-US" altLang="en-US" sz="2000" dirty="0" smtClean="0">
                <a:ea typeface="ＭＳ Ｐゴシック" pitchFamily="34" charset="-128"/>
              </a:rPr>
              <a:t>unicipal </a:t>
            </a:r>
            <a:r>
              <a:rPr lang="en-US" altLang="en-US" sz="2000" dirty="0">
                <a:ea typeface="ＭＳ Ｐゴシック" pitchFamily="34" charset="-128"/>
              </a:rPr>
              <a:t>performance as per regulatory </a:t>
            </a:r>
            <a:r>
              <a:rPr lang="en-US" altLang="en-US" sz="2000" dirty="0" smtClean="0">
                <a:ea typeface="ＭＳ Ｐゴシック" pitchFamily="34" charset="-128"/>
              </a:rPr>
              <a:t>evaluation………………………………………………..4-14</a:t>
            </a:r>
          </a:p>
          <a:p>
            <a:endParaRPr lang="en-US" sz="7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Part B: </a:t>
            </a:r>
            <a:r>
              <a:rPr lang="en-ZA" sz="2000" dirty="0"/>
              <a:t>Status of Water Services Technical Reports –  </a:t>
            </a:r>
            <a:r>
              <a:rPr lang="en-ZA" sz="2000" dirty="0" err="1"/>
              <a:t>MIG</a:t>
            </a:r>
            <a:r>
              <a:rPr lang="en-ZA" sz="2000" dirty="0"/>
              <a:t> </a:t>
            </a:r>
            <a:r>
              <a:rPr lang="en-ZA" sz="2000" dirty="0" smtClean="0"/>
              <a:t>Monthly Reporting as at February 2020………………15-17</a:t>
            </a:r>
          </a:p>
          <a:p>
            <a:endParaRPr lang="en-ZA" sz="700" dirty="0" smtClean="0"/>
          </a:p>
          <a:p>
            <a:r>
              <a:rPr lang="en-ZA" sz="2000" dirty="0" smtClean="0"/>
              <a:t>Part C: </a:t>
            </a:r>
            <a:r>
              <a:rPr lang="en-US" sz="2000" dirty="0" smtClean="0">
                <a:ea typeface="ＭＳ Ｐゴシック" pitchFamily="34" charset="-128"/>
              </a:rPr>
              <a:t>G</a:t>
            </a:r>
            <a:r>
              <a:rPr lang="en-US" altLang="en-US" sz="2000" dirty="0" smtClean="0">
                <a:ea typeface="ＭＳ Ｐゴシック" pitchFamily="34" charset="-128"/>
              </a:rPr>
              <a:t>rant </a:t>
            </a:r>
            <a:r>
              <a:rPr lang="en-US" altLang="en-US" sz="2000" dirty="0">
                <a:ea typeface="ＭＳ Ｐゴシック" pitchFamily="34" charset="-128"/>
              </a:rPr>
              <a:t>spending trend on transfers from 2017/18 to </a:t>
            </a:r>
            <a:r>
              <a:rPr lang="en-US" altLang="en-US" sz="2000" dirty="0" smtClean="0">
                <a:ea typeface="ＭＳ Ｐゴシック" pitchFamily="34" charset="-128"/>
              </a:rPr>
              <a:t>2019/20…………………………………………………..18-22</a:t>
            </a:r>
            <a:endParaRPr lang="en-US" sz="2000" dirty="0"/>
          </a:p>
          <a:p>
            <a:endParaRPr lang="en-US" sz="2000" dirty="0"/>
          </a:p>
          <a:p>
            <a:pPr lvl="1" algn="just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00188" y="80963"/>
            <a:ext cx="7458075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Gill Snas" charset="0"/>
                <a:cs typeface="Gill Snas" charset="0"/>
              </a:rPr>
              <a:t>LIMPOPO MUNICIPAL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32343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69918"/>
            <a:ext cx="7202384" cy="1143000"/>
          </a:xfrm>
        </p:spPr>
        <p:txBody>
          <a:bodyPr/>
          <a:lstStyle/>
          <a:p>
            <a:r>
              <a:rPr lang="en-ZA" sz="3400" dirty="0" smtClean="0"/>
              <a:t>Water services infrastructure grant 2017/18 </a:t>
            </a:r>
            <a:endParaRPr lang="en-ZA" sz="3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3391824"/>
              </p:ext>
            </p:extLst>
          </p:nvPr>
        </p:nvGraphicFramePr>
        <p:xfrm>
          <a:off x="1484309" y="1177112"/>
          <a:ext cx="7332144" cy="471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2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Budget Allocations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/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Unspent Funds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Mopani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Vhembe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34 070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Capricorn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Thabazimbi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Lephalale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Mogalakwena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LIM368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Fetakgomo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                                      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23 313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Sekhukhune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Sub-Total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527 478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527 478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396 638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130 840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5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69918"/>
            <a:ext cx="7202384" cy="1143000"/>
          </a:xfrm>
        </p:spPr>
        <p:txBody>
          <a:bodyPr/>
          <a:lstStyle/>
          <a:p>
            <a:r>
              <a:rPr lang="en-ZA" sz="3400" dirty="0" smtClean="0"/>
              <a:t>Water services infrastructure grant 2018/19 </a:t>
            </a:r>
            <a:endParaRPr lang="en-ZA" sz="3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7250257"/>
              </p:ext>
            </p:extLst>
          </p:nvPr>
        </p:nvGraphicFramePr>
        <p:xfrm>
          <a:off x="1484309" y="1177112"/>
          <a:ext cx="7332144" cy="4472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2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Budget Allocations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/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ZA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Unspent Funds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Mopani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Vhembe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41 623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3 377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Capricorn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638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363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Thabazimbi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Lephalale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20 350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Bela-Bela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38 895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6 605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Mogalakwena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52 975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52 975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39 705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13 270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LIM 368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23 698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Sekhukhune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38 820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Sub-Total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643 475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643 475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428 889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214 586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4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69918"/>
            <a:ext cx="7202384" cy="1143000"/>
          </a:xfrm>
        </p:spPr>
        <p:txBody>
          <a:bodyPr/>
          <a:lstStyle/>
          <a:p>
            <a:r>
              <a:rPr lang="en-ZA" sz="3400" dirty="0" smtClean="0"/>
              <a:t>Water services infrastructure grant 2019/20 </a:t>
            </a:r>
            <a:endParaRPr lang="en-ZA" sz="3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7714372"/>
              </p:ext>
            </p:extLst>
          </p:nvPr>
        </p:nvGraphicFramePr>
        <p:xfrm>
          <a:off x="1484309" y="1259000"/>
          <a:ext cx="7332144" cy="4056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2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6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3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Budget Allocations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/>
                      <a:r>
                        <a:rPr lang="en-ZA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ZA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Expenditures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Spent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Unspent Funds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Mopani 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Vhembe 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96 650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77 655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67 485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Capricorn 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22 026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52 974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Lephalale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Bela-Bela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Mogalakwena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37 864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Sekhukhune </a:t>
                      </a:r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506 650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317 655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41 626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276 029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4309" y="5452116"/>
            <a:ext cx="733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The expenditure by municipalities is slow, it will pick up during last quarter of the municipal </a:t>
            </a:r>
            <a:r>
              <a:rPr lang="en-ZA" sz="1600" b="1" dirty="0" smtClean="0"/>
              <a:t>financial year </a:t>
            </a:r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xmlns="" val="25046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070" y="2767914"/>
            <a:ext cx="501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latin typeface="Gill Sans"/>
              </a:rPr>
              <a:t>END</a:t>
            </a:r>
            <a:endParaRPr lang="en-ZA" b="1" dirty="0">
              <a:latin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8225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z="1400" smtClean="0">
                <a:latin typeface="Arial" pitchFamily="34" charset="0"/>
                <a:cs typeface="Arial" pitchFamily="34" charset="0"/>
              </a:rPr>
              <a:pPr algn="r">
                <a:defRPr/>
              </a:pPr>
              <a:t>23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Purpose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1627496"/>
            <a:ext cx="7202384" cy="37770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/>
              <a:t>To brief the Portfolio Committee on the Limpopo: </a:t>
            </a:r>
          </a:p>
          <a:p>
            <a:pPr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municipal performance as per regulatory evaluation</a:t>
            </a:r>
            <a:r>
              <a:rPr lang="en-US" altLang="en-US" sz="2400" dirty="0">
                <a:ea typeface="ＭＳ Ｐゴシック" pitchFamily="34" charset="-128"/>
              </a:rPr>
              <a:t>;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ZA" sz="2400" dirty="0" smtClean="0"/>
              <a:t>status </a:t>
            </a:r>
            <a:r>
              <a:rPr lang="en-ZA" sz="2400" dirty="0"/>
              <a:t>of </a:t>
            </a:r>
            <a:r>
              <a:rPr lang="en-ZA" sz="2400" dirty="0" smtClean="0"/>
              <a:t>water services </a:t>
            </a:r>
            <a:r>
              <a:rPr lang="en-ZA" sz="2400" dirty="0"/>
              <a:t>t</a:t>
            </a:r>
            <a:r>
              <a:rPr lang="en-ZA" sz="2400" dirty="0" smtClean="0"/>
              <a:t>echnical reports </a:t>
            </a:r>
            <a:r>
              <a:rPr lang="en-ZA" sz="2400" dirty="0"/>
              <a:t>–  </a:t>
            </a:r>
            <a:r>
              <a:rPr lang="en-ZA" sz="2400" dirty="0" err="1"/>
              <a:t>MIG</a:t>
            </a:r>
            <a:r>
              <a:rPr lang="en-ZA" sz="2400" dirty="0"/>
              <a:t> Monthly </a:t>
            </a:r>
            <a:r>
              <a:rPr lang="en-ZA" sz="2400" dirty="0" smtClean="0"/>
              <a:t>Reporting as at February 2020; 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grant spending trend on </a:t>
            </a:r>
            <a:r>
              <a:rPr lang="en-US" altLang="en-US" sz="2400" dirty="0">
                <a:ea typeface="ＭＳ Ｐゴシック" pitchFamily="34" charset="-128"/>
              </a:rPr>
              <a:t>transfers from 2017/18 to 2019/20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2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05" y="4406900"/>
            <a:ext cx="7007107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 A: </a:t>
            </a:r>
            <a:r>
              <a:rPr lang="en-US" alt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municipal performance as per regulatory evaluation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605" y="2906713"/>
            <a:ext cx="7007107" cy="1500187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041C9-F1BE-498E-A6B1-DAF350FEA2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002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 bwMode="auto">
          <a:xfrm>
            <a:off x="1501253" y="83874"/>
            <a:ext cx="7093471" cy="641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Limpopo municipal </a:t>
            </a:r>
            <a:r>
              <a:rPr lang="en-ZA" alt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WWTW</a:t>
            </a:r>
            <a:r>
              <a:rPr lang="en-ZA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status</a:t>
            </a:r>
          </a:p>
        </p:txBody>
      </p:sp>
      <p:graphicFrame>
        <p:nvGraphicFramePr>
          <p:cNvPr id="5" name="Table Placeholder 4">
            <a:extLst/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108805437"/>
              </p:ext>
            </p:extLst>
          </p:nvPr>
        </p:nvGraphicFramePr>
        <p:xfrm>
          <a:off x="1555846" y="957241"/>
          <a:ext cx="7356143" cy="4714618"/>
        </p:xfrm>
        <a:graphic>
          <a:graphicData uri="http://schemas.openxmlformats.org/drawingml/2006/table">
            <a:tbl>
              <a:tblPr/>
              <a:tblGrid>
                <a:gridCol w="1708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8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7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8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16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2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WSA</a:t>
                      </a:r>
                    </a:p>
                  </a:txBody>
                  <a:tcPr marL="91426" marR="91426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Number  of  WWTW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6" marR="91426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Design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Capacity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(Ml/d)</a:t>
                      </a:r>
                    </a:p>
                  </a:txBody>
                  <a:tcPr marL="91426" marR="91426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Inflow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(Ml/d)</a:t>
                      </a:r>
                    </a:p>
                  </a:txBody>
                  <a:tcPr marL="91430" marR="9143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Performance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(%)</a:t>
                      </a:r>
                    </a:p>
                  </a:txBody>
                  <a:tcPr marL="91430" marR="9143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Number of WWTW Authorised</a:t>
                      </a:r>
                    </a:p>
                  </a:txBody>
                  <a:tcPr marL="91430" marR="9143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</a:t>
                      </a: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49.0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112%</a:t>
                      </a: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Capricorn DM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91422" marR="9142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233%</a:t>
                      </a:r>
                    </a:p>
                  </a:txBody>
                  <a:tcPr marL="91422" marR="9142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22" marR="91422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Sekhukhune DM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21.7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14.7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68%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28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Mopani DM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37.3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14.3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68%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Vhembe DM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</a:t>
                      </a:r>
                    </a:p>
                  </a:txBody>
                  <a:tcPr marL="91410" marR="91410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1410" marR="91410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10" marR="91410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5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Mogalakwena LM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112%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54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Modimolle/ Mookgophong LM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6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 Bela LM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1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Thabazimbi LM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Lephalale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69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(10)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198.4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46" marB="45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8225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z="1400" smtClean="0"/>
              <a:pPr algn="r">
                <a:defRPr/>
              </a:pPr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7976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78"/>
            <a:ext cx="9096375" cy="735296"/>
          </a:xfrm>
        </p:spPr>
        <p:txBody>
          <a:bodyPr/>
          <a:lstStyle/>
          <a:p>
            <a:r>
              <a:rPr lang="en-ZA" sz="3600" dirty="0"/>
              <a:t>Regulation </a:t>
            </a:r>
            <a:r>
              <a:rPr lang="en-ZA" sz="3600" dirty="0" smtClean="0"/>
              <a:t>2834</a:t>
            </a:r>
            <a:endParaRPr lang="en-Z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" r="2477" b="1852"/>
          <a:stretch/>
        </p:blipFill>
        <p:spPr bwMode="auto">
          <a:xfrm>
            <a:off x="218365" y="593725"/>
            <a:ext cx="8720920" cy="614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48075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901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 bwMode="auto">
          <a:xfrm>
            <a:off x="1501255" y="109538"/>
            <a:ext cx="7383984" cy="627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Process Controller (PC) status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058451451"/>
              </p:ext>
            </p:extLst>
          </p:nvPr>
        </p:nvGraphicFramePr>
        <p:xfrm>
          <a:off x="1501255" y="750889"/>
          <a:ext cx="7383984" cy="52213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05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6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6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5" marR="91435" marT="45728" marB="45728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 of  WWTW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5" marR="91435" marT="45728" marB="45728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PC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PC</a:t>
                      </a:r>
                    </a:p>
                  </a:txBody>
                  <a:tcPr marL="91443" marR="91443" marT="45716" marB="45716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3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Class III, 1 Class  IV &amp; 3 Class  V)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1" marR="91431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 Class III &amp; </a:t>
                      </a: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Class IV)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1" marR="91431" marT="45733" marB="4573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Capricorn DM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Class II, 4 Class III,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Class IV &amp; 4 Class V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4" marR="91434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Class I , 3 Class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Class III)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4" marR="91434" marT="45743" marB="45743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8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Sekhukhune DM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Class 0, 2 Class 1,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Class III, 4 Class IV &amp;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Class V </a:t>
                      </a: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</a:t>
                      </a:r>
                      <a:endParaRPr kumimoji="0" lang="en-Z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 Class I  , 17 Class II,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Class III, 2 Class IV 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Class V )</a:t>
                      </a:r>
                    </a:p>
                  </a:txBody>
                  <a:tcPr marL="68573" marR="68573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45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Mopani DM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 learners, 6 Class II,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Class III, 9 Class IV &amp;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14 Class V)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573" marR="6857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 Class I, 10 Class II &amp;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Class III) </a:t>
                      </a:r>
                    </a:p>
                  </a:txBody>
                  <a:tcPr marL="68573" marR="68573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51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Vhembe DM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43" marB="4574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Learners, 2 Class II,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Class III, 8 Class IV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14 Class V)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19" marR="91419"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Class I, 10 Class II,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Class III, 3 Class IV &amp;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 Class V)</a:t>
                      </a:r>
                      <a:endParaRPr kumimoji="0" lang="en-ZA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178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3BABFDD9-386B-4635-A8AB-4BCCAEB4E35F}" type="slidenum">
              <a:rPr lang="en-US" sz="1400" smtClean="0"/>
              <a:pPr algn="r">
                <a:defRPr/>
              </a:pPr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77474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 bwMode="auto">
          <a:xfrm>
            <a:off x="1501255" y="109538"/>
            <a:ext cx="7383984" cy="627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Process Controller (PC) status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966295387"/>
              </p:ext>
            </p:extLst>
          </p:nvPr>
        </p:nvGraphicFramePr>
        <p:xfrm>
          <a:off x="1501255" y="766961"/>
          <a:ext cx="7383984" cy="52841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05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6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6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5" marR="91435" marT="45728" marB="45728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 of  WWTW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5" marR="91435" marT="45728" marB="45728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PC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3" marR="91443" marT="45716" marB="45716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PC</a:t>
                      </a:r>
                    </a:p>
                  </a:txBody>
                  <a:tcPr marL="91443" marR="91443" marT="45716" marB="45716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2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Mogalakwena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Class IV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581" marR="68581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 Class I, 4 Class II &amp;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Class III)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68581" marR="68581" marT="9522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1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Modimolle/ Mookgophong LM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Class I,1 Class II &amp;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Class IV)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Class I, 7 Class II,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Class III &amp; 2 Class IV )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27" marR="91427"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1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 Bela LM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Class II, 1 Class IV &amp;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Class V)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Class I, 4 Class II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Class III)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73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Thabazimbi LM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Class I, &amp; 3 Class II)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Class I, 3 Class II,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Class III, 2 Class IV &amp; 1 Class V)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1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Lephalale LM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Class V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Class I, 4 Class II,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Class III &amp; 2 Class IV)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7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(10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WSAs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178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3BABFDD9-386B-4635-A8AB-4BCCAEB4E35F}" type="slidenum">
              <a:rPr lang="en-US" sz="1400" smtClean="0"/>
              <a:pPr algn="r">
                <a:defRPr/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8786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3" y="4406900"/>
            <a:ext cx="6993459" cy="1362075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WASTEWATER QUALITY COMPLIANCE 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253" y="2906713"/>
            <a:ext cx="6993459" cy="1500187"/>
          </a:xfrm>
        </p:spPr>
        <p:txBody>
          <a:bodyPr/>
          <a:lstStyle/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05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9382</TotalTime>
  <Words>1619</Words>
  <Application>Microsoft Office PowerPoint</Application>
  <PresentationFormat>On-screen Show (4:3)</PresentationFormat>
  <Paragraphs>543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Contents</vt:lpstr>
      <vt:lpstr>Purpose</vt:lpstr>
      <vt:lpstr>Part A: municipal performance as per regulatory evaluation</vt:lpstr>
      <vt:lpstr>Limpopo municipal WWTW status</vt:lpstr>
      <vt:lpstr>Regulation 2834</vt:lpstr>
      <vt:lpstr> Process Controller (PC) status</vt:lpstr>
      <vt:lpstr> Process Controller (PC) status</vt:lpstr>
      <vt:lpstr>WASTEWATER QUALITY COMPLIANCE </vt:lpstr>
      <vt:lpstr>Slide 10</vt:lpstr>
      <vt:lpstr>Limpopo wastewater quality compliance</vt:lpstr>
      <vt:lpstr>Intervention to ensure compliance </vt:lpstr>
      <vt:lpstr>Challenges </vt:lpstr>
      <vt:lpstr>Proposed solutions </vt:lpstr>
      <vt:lpstr>Part b: Status of Water Services Technical Reports –  MIG Monthly Reporting as at February 2020 </vt:lpstr>
      <vt:lpstr>Planning on MIG Technical Reports</vt:lpstr>
      <vt:lpstr>Considerations</vt:lpstr>
      <vt:lpstr>Part C: Grant spending trend on transfers from 2017/18 to 2019/20</vt:lpstr>
      <vt:lpstr>Regional bulk infrastructure grant </vt:lpstr>
      <vt:lpstr>Water services infrastructure grant 2017/18 </vt:lpstr>
      <vt:lpstr>Water services infrastructure grant 2018/19 </vt:lpstr>
      <vt:lpstr>Water services infrastructure grant 2019/20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PUMZA</cp:lastModifiedBy>
  <cp:revision>1100</cp:revision>
  <cp:lastPrinted>2020-02-26T12:44:04Z</cp:lastPrinted>
  <dcterms:created xsi:type="dcterms:W3CDTF">2012-08-01T10:33:21Z</dcterms:created>
  <dcterms:modified xsi:type="dcterms:W3CDTF">2020-03-04T10:11:22Z</dcterms:modified>
</cp:coreProperties>
</file>