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807" r:id="rId2"/>
    <p:sldId id="292" r:id="rId3"/>
    <p:sldId id="827" r:id="rId4"/>
    <p:sldId id="857" r:id="rId5"/>
    <p:sldId id="841" r:id="rId6"/>
    <p:sldId id="834" r:id="rId7"/>
    <p:sldId id="839" r:id="rId8"/>
    <p:sldId id="836" r:id="rId9"/>
    <p:sldId id="838" r:id="rId10"/>
    <p:sldId id="845" r:id="rId11"/>
    <p:sldId id="856" r:id="rId12"/>
    <p:sldId id="844" r:id="rId13"/>
    <p:sldId id="833" r:id="rId14"/>
    <p:sldId id="842" r:id="rId15"/>
    <p:sldId id="828" r:id="rId16"/>
    <p:sldId id="820" r:id="rId17"/>
    <p:sldId id="855" r:id="rId18"/>
    <p:sldId id="805" r:id="rId19"/>
    <p:sldId id="291" r:id="rId20"/>
    <p:sldId id="854" r:id="rId21"/>
    <p:sldId id="847" r:id="rId22"/>
    <p:sldId id="822" r:id="rId23"/>
    <p:sldId id="821" r:id="rId24"/>
    <p:sldId id="823" r:id="rId25"/>
    <p:sldId id="852" r:id="rId2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a" initials="" lastIdx="4" clrIdx="0"/>
  <p:cmAuthor id="1" name="Bongani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66"/>
    <a:srgbClr val="7ECF1B"/>
    <a:srgbClr val="FF0000"/>
    <a:srgbClr val="041606"/>
    <a:srgbClr val="B3BCC5"/>
    <a:srgbClr val="9DBC58"/>
    <a:srgbClr val="B9C9CB"/>
    <a:srgbClr val="76FC8C"/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3011" autoAdjust="0"/>
  </p:normalViewPr>
  <p:slideViewPr>
    <p:cSldViewPr>
      <p:cViewPr varScale="1">
        <p:scale>
          <a:sx n="63" d="100"/>
          <a:sy n="63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hn\Dropbox\Work\FFC\Research%20Recommendations%20Programme%20RRP\Research%20Projects\Budget\Budget%202020\1%20Economy\Economy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Sasha\Documents\NBAU\1_2020\Budget%202020\For%20Response%20to%20DoR%202020_Expenditu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in GDP and Per Capita GDP</a:t>
            </a:r>
          </a:p>
        </c:rich>
      </c:tx>
      <c:layout>
        <c:manualLayout>
          <c:xMode val="edge"/>
          <c:yMode val="edge"/>
          <c:x val="0.2178263342082240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345144356955363E-2"/>
          <c:y val="0.16245370370370371"/>
          <c:w val="0.87109930008748904"/>
          <c:h val="0.6714577865266842"/>
        </c:manualLayout>
      </c:layout>
      <c:lineChart>
        <c:grouping val="standard"/>
        <c:varyColors val="0"/>
        <c:ser>
          <c:idx val="0"/>
          <c:order val="0"/>
          <c:tx>
            <c:strRef>
              <c:f>Socioeco!$A$37</c:f>
              <c:strCache>
                <c:ptCount val="1"/>
                <c:pt idx="0">
                  <c:v>GDP Growth Rate (SARB)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B5-49E5-B848-7F2B8527AB2E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B5-49E5-B848-7F2B8527A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Socioeco!$B$36:$L$36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Socioeco!$B$37:$L$37</c:f>
              <c:numCache>
                <c:formatCode>0.0%</c:formatCode>
                <c:ptCount val="11"/>
                <c:pt idx="0">
                  <c:v>3.1910467411567819E-2</c:v>
                </c:pt>
                <c:pt idx="1">
                  <c:v>-1.5380893337992063E-2</c:v>
                </c:pt>
                <c:pt idx="2">
                  <c:v>3.0397308136016647E-2</c:v>
                </c:pt>
                <c:pt idx="3">
                  <c:v>3.2841681423114014E-2</c:v>
                </c:pt>
                <c:pt idx="4">
                  <c:v>2.2133548084844107E-2</c:v>
                </c:pt>
                <c:pt idx="5">
                  <c:v>2.4852005003105974E-2</c:v>
                </c:pt>
                <c:pt idx="6">
                  <c:v>1.8469916036571731E-2</c:v>
                </c:pt>
                <c:pt idx="7">
                  <c:v>1.1937328012442804E-2</c:v>
                </c:pt>
                <c:pt idx="8">
                  <c:v>3.9908792955635876E-3</c:v>
                </c:pt>
                <c:pt idx="9">
                  <c:v>1.414512625850577E-2</c:v>
                </c:pt>
                <c:pt idx="10">
                  <c:v>7.8705557049509878E-3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B5-49E5-B848-7F2B8527AB2E}"/>
            </c:ext>
          </c:extLst>
        </c:ser>
        <c:ser>
          <c:idx val="1"/>
          <c:order val="1"/>
          <c:tx>
            <c:strRef>
              <c:f>Socioeco!$A$38</c:f>
              <c:strCache>
                <c:ptCount val="1"/>
                <c:pt idx="0">
                  <c:v>Pc GDP Growth (SARB)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B5-49E5-B848-7F2B8527AB2E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B5-49E5-B848-7F2B8527A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Socioeco!$B$36:$L$36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Socioeco!$B$38:$L$38</c:f>
              <c:numCache>
                <c:formatCode>0.0%</c:formatCode>
                <c:ptCount val="11"/>
                <c:pt idx="0">
                  <c:v>1.8234875754978647E-2</c:v>
                </c:pt>
                <c:pt idx="1">
                  <c:v>-2.8987309368866364E-2</c:v>
                </c:pt>
                <c:pt idx="2">
                  <c:v>1.5510725257984888E-2</c:v>
                </c:pt>
                <c:pt idx="3">
                  <c:v>1.7207142825908194E-2</c:v>
                </c:pt>
                <c:pt idx="4">
                  <c:v>6.0794906911655743E-3</c:v>
                </c:pt>
                <c:pt idx="5">
                  <c:v>8.5268480369906294E-3</c:v>
                </c:pt>
                <c:pt idx="6">
                  <c:v>2.4727881649026528E-3</c:v>
                </c:pt>
                <c:pt idx="7">
                  <c:v>-3.4167724644088081E-3</c:v>
                </c:pt>
                <c:pt idx="8">
                  <c:v>-1.0608682038417073E-2</c:v>
                </c:pt>
                <c:pt idx="9">
                  <c:v>0</c:v>
                </c:pt>
                <c:pt idx="10">
                  <c:v>-5.7208019671222132E-3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EB5-49E5-B848-7F2B8527A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5399904"/>
        <c:axId val="595408760"/>
      </c:lineChart>
      <c:dateAx>
        <c:axId val="59539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408760"/>
        <c:crosses val="autoZero"/>
        <c:auto val="0"/>
        <c:lblOffset val="100"/>
        <c:baseTimeUnit val="days"/>
      </c:dateAx>
      <c:valAx>
        <c:axId val="59540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39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/>
              <a:t>Class Structure - National Income Dynamics Study</a:t>
            </a:r>
          </a:p>
        </c:rich>
      </c:tx>
      <c:layout>
        <c:manualLayout>
          <c:xMode val="edge"/>
          <c:yMode val="edge"/>
          <c:x val="0.37432633420822392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Socioeco!$B$29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Socioeco!$A$30:$A$34</c:f>
              <c:strCache>
                <c:ptCount val="5"/>
                <c:pt idx="0">
                  <c:v>Chronic Poor</c:v>
                </c:pt>
                <c:pt idx="1">
                  <c:v>Transient Poor</c:v>
                </c:pt>
                <c:pt idx="2">
                  <c:v>Vulnerable </c:v>
                </c:pt>
                <c:pt idx="3">
                  <c:v>Middle Class</c:v>
                </c:pt>
                <c:pt idx="4">
                  <c:v>Elite</c:v>
                </c:pt>
              </c:strCache>
            </c:strRef>
          </c:cat>
          <c:val>
            <c:numRef>
              <c:f>Socioeco!$B$30:$B$34</c:f>
              <c:numCache>
                <c:formatCode>0.0%</c:formatCode>
                <c:ptCount val="5"/>
                <c:pt idx="0">
                  <c:v>0.52</c:v>
                </c:pt>
                <c:pt idx="1">
                  <c:v>0.112</c:v>
                </c:pt>
                <c:pt idx="2">
                  <c:v>0.13600000000000001</c:v>
                </c:pt>
                <c:pt idx="3">
                  <c:v>0.192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1-47FA-837A-E036D71D00E9}"/>
            </c:ext>
          </c:extLst>
        </c:ser>
        <c:ser>
          <c:idx val="1"/>
          <c:order val="1"/>
          <c:tx>
            <c:strRef>
              <c:f>Socioeco!$C$29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Socioeco!$A$30:$A$34</c:f>
              <c:strCache>
                <c:ptCount val="5"/>
                <c:pt idx="0">
                  <c:v>Chronic Poor</c:v>
                </c:pt>
                <c:pt idx="1">
                  <c:v>Transient Poor</c:v>
                </c:pt>
                <c:pt idx="2">
                  <c:v>Vulnerable </c:v>
                </c:pt>
                <c:pt idx="3">
                  <c:v>Middle Class</c:v>
                </c:pt>
                <c:pt idx="4">
                  <c:v>Elite</c:v>
                </c:pt>
              </c:strCache>
            </c:strRef>
          </c:cat>
          <c:val>
            <c:numRef>
              <c:f>Socioeco!$C$30:$C$34</c:f>
              <c:numCache>
                <c:formatCode>0.0%</c:formatCode>
                <c:ptCount val="5"/>
                <c:pt idx="0">
                  <c:v>0.54100000000000004</c:v>
                </c:pt>
                <c:pt idx="1">
                  <c:v>0.11600000000000001</c:v>
                </c:pt>
                <c:pt idx="2">
                  <c:v>0.121</c:v>
                </c:pt>
                <c:pt idx="3">
                  <c:v>0.19</c:v>
                </c:pt>
                <c:pt idx="4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C1-47FA-837A-E036D71D00E9}"/>
            </c:ext>
          </c:extLst>
        </c:ser>
        <c:ser>
          <c:idx val="2"/>
          <c:order val="2"/>
          <c:tx>
            <c:strRef>
              <c:f>Socioeco!$D$29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Socioeco!$A$30:$A$34</c:f>
              <c:strCache>
                <c:ptCount val="5"/>
                <c:pt idx="0">
                  <c:v>Chronic Poor</c:v>
                </c:pt>
                <c:pt idx="1">
                  <c:v>Transient Poor</c:v>
                </c:pt>
                <c:pt idx="2">
                  <c:v>Vulnerable </c:v>
                </c:pt>
                <c:pt idx="3">
                  <c:v>Middle Class</c:v>
                </c:pt>
                <c:pt idx="4">
                  <c:v>Elite</c:v>
                </c:pt>
              </c:strCache>
            </c:strRef>
          </c:cat>
          <c:val>
            <c:numRef>
              <c:f>Socioeco!$D$30:$D$34</c:f>
              <c:numCache>
                <c:formatCode>0.0%</c:formatCode>
                <c:ptCount val="5"/>
                <c:pt idx="0">
                  <c:v>0.51300000000000001</c:v>
                </c:pt>
                <c:pt idx="1">
                  <c:v>0.13</c:v>
                </c:pt>
                <c:pt idx="2">
                  <c:v>0.13400000000000001</c:v>
                </c:pt>
                <c:pt idx="3">
                  <c:v>0.19700000000000001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C1-47FA-837A-E036D71D00E9}"/>
            </c:ext>
          </c:extLst>
        </c:ser>
        <c:ser>
          <c:idx val="3"/>
          <c:order val="3"/>
          <c:tx>
            <c:strRef>
              <c:f>Socioeco!$E$29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Socioeco!$A$30:$A$34</c:f>
              <c:strCache>
                <c:ptCount val="5"/>
                <c:pt idx="0">
                  <c:v>Chronic Poor</c:v>
                </c:pt>
                <c:pt idx="1">
                  <c:v>Transient Poor</c:v>
                </c:pt>
                <c:pt idx="2">
                  <c:v>Vulnerable </c:v>
                </c:pt>
                <c:pt idx="3">
                  <c:v>Middle Class</c:v>
                </c:pt>
                <c:pt idx="4">
                  <c:v>Elite</c:v>
                </c:pt>
              </c:strCache>
            </c:strRef>
          </c:cat>
          <c:val>
            <c:numRef>
              <c:f>Socioeco!$E$30:$E$34</c:f>
              <c:numCache>
                <c:formatCode>0.0%</c:formatCode>
                <c:ptCount val="5"/>
                <c:pt idx="0">
                  <c:v>0.45</c:v>
                </c:pt>
                <c:pt idx="1">
                  <c:v>0.115</c:v>
                </c:pt>
                <c:pt idx="2">
                  <c:v>0.16800000000000001</c:v>
                </c:pt>
                <c:pt idx="3">
                  <c:v>0.23400000000000001</c:v>
                </c:pt>
                <c:pt idx="4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C1-47FA-837A-E036D71D00E9}"/>
            </c:ext>
          </c:extLst>
        </c:ser>
        <c:ser>
          <c:idx val="4"/>
          <c:order val="4"/>
          <c:tx>
            <c:strRef>
              <c:f>Socioeco!$F$29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Socioeco!$A$30:$A$34</c:f>
              <c:strCache>
                <c:ptCount val="5"/>
                <c:pt idx="0">
                  <c:v>Chronic Poor</c:v>
                </c:pt>
                <c:pt idx="1">
                  <c:v>Transient Poor</c:v>
                </c:pt>
                <c:pt idx="2">
                  <c:v>Vulnerable </c:v>
                </c:pt>
                <c:pt idx="3">
                  <c:v>Middle Class</c:v>
                </c:pt>
                <c:pt idx="4">
                  <c:v>Elite</c:v>
                </c:pt>
              </c:strCache>
            </c:strRef>
          </c:cat>
          <c:val>
            <c:numRef>
              <c:f>Socioeco!$F$30:$F$34</c:f>
              <c:numCache>
                <c:formatCode>0.0%</c:formatCode>
                <c:ptCount val="5"/>
                <c:pt idx="0">
                  <c:v>0.42</c:v>
                </c:pt>
                <c:pt idx="1">
                  <c:v>0.114</c:v>
                </c:pt>
                <c:pt idx="2">
                  <c:v>0.19400000000000001</c:v>
                </c:pt>
                <c:pt idx="3">
                  <c:v>0.224</c:v>
                </c:pt>
                <c:pt idx="4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C1-47FA-837A-E036D71D0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5361560"/>
        <c:axId val="545360248"/>
      </c:barChart>
      <c:catAx>
        <c:axId val="54536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360248"/>
        <c:crosses val="autoZero"/>
        <c:auto val="1"/>
        <c:lblAlgn val="ctr"/>
        <c:lblOffset val="100"/>
        <c:noMultiLvlLbl val="0"/>
      </c:catAx>
      <c:valAx>
        <c:axId val="545360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361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 MTEF Baseline Reductions Projectons: MTBPS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Total Allocations</c:v>
                  </c:pt>
                  <c:pt idx="1">
                    <c:v>LES</c:v>
                  </c:pt>
                  <c:pt idx="2">
                    <c:v>Direct Conditional Grants</c:v>
                  </c:pt>
                  <c:pt idx="3">
                    <c:v>Total Allocations</c:v>
                  </c:pt>
                  <c:pt idx="4">
                    <c:v>PES</c:v>
                  </c:pt>
                  <c:pt idx="5">
                    <c:v>Direct Conditional Grants</c:v>
                  </c:pt>
                </c:lvl>
                <c:lvl>
                  <c:pt idx="0">
                    <c:v>Local Government</c:v>
                  </c:pt>
                  <c:pt idx="3">
                    <c:v>Provinces</c:v>
                  </c:pt>
                </c:lvl>
              </c:multiLvlStrCache>
            </c:multiLvl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-20.5</c:v>
                </c:pt>
                <c:pt idx="1">
                  <c:v>-3.2</c:v>
                </c:pt>
                <c:pt idx="2">
                  <c:v>-17.3</c:v>
                </c:pt>
                <c:pt idx="3">
                  <c:v>-20.3</c:v>
                </c:pt>
                <c:pt idx="4">
                  <c:v>-7.3</c:v>
                </c:pt>
                <c:pt idx="5">
                  <c:v>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0-43FF-B68A-91EEA6CFAB7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MTEF Baseline Reductions Projections: Budget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Total Allocations</c:v>
                  </c:pt>
                  <c:pt idx="1">
                    <c:v>LES</c:v>
                  </c:pt>
                  <c:pt idx="2">
                    <c:v>Direct Conditional Grants</c:v>
                  </c:pt>
                  <c:pt idx="3">
                    <c:v>Total Allocations</c:v>
                  </c:pt>
                  <c:pt idx="4">
                    <c:v>PES</c:v>
                  </c:pt>
                  <c:pt idx="5">
                    <c:v>Direct Conditional Grants</c:v>
                  </c:pt>
                </c:lvl>
                <c:lvl>
                  <c:pt idx="0">
                    <c:v>Local Government</c:v>
                  </c:pt>
                  <c:pt idx="3">
                    <c:v>Provinces</c:v>
                  </c:pt>
                </c:lvl>
              </c:multiLvlStrCache>
            </c:multiLvlStrRef>
          </c:cat>
          <c:val>
            <c:numRef>
              <c:f>Sheet1!$D$2:$D$7</c:f>
              <c:numCache>
                <c:formatCode>General</c:formatCode>
                <c:ptCount val="6"/>
                <c:pt idx="0" formatCode="0.0">
                  <c:v>-20</c:v>
                </c:pt>
                <c:pt idx="1">
                  <c:v>-3.2</c:v>
                </c:pt>
                <c:pt idx="2">
                  <c:v>-16.8</c:v>
                </c:pt>
                <c:pt idx="3">
                  <c:v>-23.5</c:v>
                </c:pt>
                <c:pt idx="4">
                  <c:v>-7.3</c:v>
                </c:pt>
                <c:pt idx="5">
                  <c:v>-16.2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20-43FF-B68A-91EEA6CFAB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9277472"/>
        <c:axId val="1859282880"/>
      </c:barChart>
      <c:catAx>
        <c:axId val="185927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9282880"/>
        <c:crosses val="autoZero"/>
        <c:auto val="1"/>
        <c:lblAlgn val="ctr"/>
        <c:lblOffset val="100"/>
        <c:noMultiLvlLbl val="0"/>
      </c:catAx>
      <c:valAx>
        <c:axId val="185928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927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194683300570675E-2"/>
          <c:y val="0.88686088811830621"/>
          <c:w val="0.96458413409620869"/>
          <c:h val="8.53614046661061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Growth Rates in Transfers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2"/>
          <c:tx>
            <c:strRef>
              <c:f>calculations!$A$66</c:f>
              <c:strCache>
                <c:ptCount val="1"/>
                <c:pt idx="0">
                  <c:v>Local government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1">
                    <a:lumMod val="60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373-46E9-A1B1-0177876D84FF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1">
                    <a:lumMod val="60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73-46E9-A1B1-0177876D84FF}"/>
              </c:ext>
            </c:extLst>
          </c:dPt>
          <c:cat>
            <c:strRef>
              <c:f>calculations!$B$59:$G$59</c:f>
              <c:strCache>
                <c:ptCount val="6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</c:strCache>
            </c:strRef>
          </c:cat>
          <c:val>
            <c:numRef>
              <c:f>calculations!$B$66:$G$66</c:f>
              <c:numCache>
                <c:formatCode>0.0%</c:formatCode>
                <c:ptCount val="6"/>
                <c:pt idx="0">
                  <c:v>3.1437714075462246E-2</c:v>
                </c:pt>
                <c:pt idx="1">
                  <c:v>1.9128010662741262E-2</c:v>
                </c:pt>
                <c:pt idx="2">
                  <c:v>1.217597025788628E-2</c:v>
                </c:pt>
                <c:pt idx="3">
                  <c:v>1.5094694423115944E-2</c:v>
                </c:pt>
                <c:pt idx="4">
                  <c:v>2.7239654957467215E-2</c:v>
                </c:pt>
                <c:pt idx="5">
                  <c:v>1.6582645354623067E-2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73-46E9-A1B1-0177876D8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0022336"/>
        <c:axId val="1870011968"/>
      </c:lineChart>
      <c:lineChart>
        <c:grouping val="standard"/>
        <c:varyColors val="0"/>
        <c:ser>
          <c:idx val="4"/>
          <c:order val="0"/>
          <c:tx>
            <c:strRef>
              <c:f>calculations!$A$64</c:f>
              <c:strCache>
                <c:ptCount val="1"/>
                <c:pt idx="0">
                  <c:v>National departments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5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373-46E9-A1B1-0177876D84FF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5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F373-46E9-A1B1-0177876D84FF}"/>
              </c:ext>
            </c:extLst>
          </c:dPt>
          <c:cat>
            <c:strRef>
              <c:f>calculations!$B$59:$G$59</c:f>
              <c:strCache>
                <c:ptCount val="6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</c:strCache>
            </c:strRef>
          </c:cat>
          <c:val>
            <c:numRef>
              <c:f>calculations!$B$64:$G$64</c:f>
              <c:numCache>
                <c:formatCode>0.0%</c:formatCode>
                <c:ptCount val="6"/>
                <c:pt idx="0">
                  <c:v>1.8569824844074437E-2</c:v>
                </c:pt>
                <c:pt idx="1">
                  <c:v>2.2811877387027554E-2</c:v>
                </c:pt>
                <c:pt idx="2">
                  <c:v>0.11830394955349033</c:v>
                </c:pt>
                <c:pt idx="3">
                  <c:v>-1.8770963011667377E-2</c:v>
                </c:pt>
                <c:pt idx="4">
                  <c:v>-3.0194381047262832E-2</c:v>
                </c:pt>
                <c:pt idx="5">
                  <c:v>-7.8326576827706853E-3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73-46E9-A1B1-0177876D84FF}"/>
            </c:ext>
          </c:extLst>
        </c:ser>
        <c:ser>
          <c:idx val="5"/>
          <c:order val="1"/>
          <c:tx>
            <c:strRef>
              <c:f>calculations!$A$65</c:f>
              <c:strCache>
                <c:ptCount val="1"/>
                <c:pt idx="0">
                  <c:v>Provinces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73-46E9-A1B1-0177876D84FF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F373-46E9-A1B1-0177876D84FF}"/>
              </c:ext>
            </c:extLst>
          </c:dPt>
          <c:cat>
            <c:strRef>
              <c:f>calculations!$B$59:$G$59</c:f>
              <c:strCache>
                <c:ptCount val="6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</c:strCache>
            </c:strRef>
          </c:cat>
          <c:val>
            <c:numRef>
              <c:f>calculations!$B$65:$G$65</c:f>
              <c:numCache>
                <c:formatCode>0.0%</c:formatCode>
                <c:ptCount val="6"/>
                <c:pt idx="0">
                  <c:v>2.7827371636454625E-2</c:v>
                </c:pt>
                <c:pt idx="1">
                  <c:v>1.4869078865081348E-2</c:v>
                </c:pt>
                <c:pt idx="2">
                  <c:v>2.7834017938671282E-2</c:v>
                </c:pt>
                <c:pt idx="3">
                  <c:v>1.4519037036197318E-2</c:v>
                </c:pt>
                <c:pt idx="4">
                  <c:v>1.8598377758699811E-2</c:v>
                </c:pt>
                <c:pt idx="5">
                  <c:v>9.6814499970381187E-3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73-46E9-A1B1-0177876D8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5456160"/>
        <c:axId val="2005452704"/>
      </c:lineChart>
      <c:catAx>
        <c:axId val="187002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011968"/>
        <c:crosses val="autoZero"/>
        <c:auto val="1"/>
        <c:lblAlgn val="ctr"/>
        <c:lblOffset val="100"/>
        <c:noMultiLvlLbl val="0"/>
      </c:catAx>
      <c:valAx>
        <c:axId val="187001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022336"/>
        <c:crosses val="autoZero"/>
        <c:crossBetween val="between"/>
      </c:valAx>
      <c:valAx>
        <c:axId val="2005452704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2005456160"/>
        <c:crosses val="max"/>
        <c:crossBetween val="between"/>
      </c:valAx>
      <c:catAx>
        <c:axId val="200545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5452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182756567193824E-2"/>
          <c:y val="5.0925925925925923E-2"/>
          <c:w val="0.8981403059911629"/>
          <c:h val="0.801984908136482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'1Exp by function'!$O$139</c:f>
              <c:strCache>
                <c:ptCount val="1"/>
                <c:pt idx="0">
                  <c:v>Real Annual Average Growth Rate:2016/17-2019/20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334267040149393E-3"/>
                  <c:y val="-4.629629629629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60-4765-A2E5-14A0D470D2D7}"/>
                </c:ext>
              </c:extLst>
            </c:dLbl>
            <c:dLbl>
              <c:idx val="4"/>
              <c:layout>
                <c:manualLayout>
                  <c:x val="2.3342670401493076E-3"/>
                  <c:y val="-8.7962962962962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60-4765-A2E5-14A0D470D2D7}"/>
                </c:ext>
              </c:extLst>
            </c:dLbl>
            <c:dLbl>
              <c:idx val="6"/>
              <c:layout>
                <c:manualLayout>
                  <c:x val="2.3342670401493076E-3"/>
                  <c:y val="-6.4813356663750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60-4765-A2E5-14A0D470D2D7}"/>
                </c:ext>
              </c:extLst>
            </c:dLbl>
            <c:dLbl>
              <c:idx val="7"/>
              <c:layout>
                <c:manualLayout>
                  <c:x val="-1.4005602240896359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60-4765-A2E5-14A0D470D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'1Exp by function'!$N$140:$N$147</c:f>
              <c:strCache>
                <c:ptCount val="8"/>
                <c:pt idx="0">
                  <c:v>Learning and culture</c:v>
                </c:pt>
                <c:pt idx="1">
                  <c:v>Health</c:v>
                </c:pt>
                <c:pt idx="2">
                  <c:v>Social development</c:v>
                </c:pt>
                <c:pt idx="3">
                  <c:v>Community development</c:v>
                </c:pt>
                <c:pt idx="4">
                  <c:v>Economic development</c:v>
                </c:pt>
                <c:pt idx="5">
                  <c:v>Peace and security</c:v>
                </c:pt>
                <c:pt idx="6">
                  <c:v>General public services</c:v>
                </c:pt>
                <c:pt idx="7">
                  <c:v>Debt-service costs</c:v>
                </c:pt>
              </c:strCache>
            </c:strRef>
          </c:cat>
          <c:val>
            <c:numRef>
              <c:f>'1Exp by function'!$O$140:$O$147</c:f>
              <c:numCache>
                <c:formatCode>0.0%</c:formatCode>
                <c:ptCount val="8"/>
                <c:pt idx="0">
                  <c:v>4.566088447575134E-2</c:v>
                </c:pt>
                <c:pt idx="1">
                  <c:v>3.3427443679310054E-2</c:v>
                </c:pt>
                <c:pt idx="2">
                  <c:v>4.5115326819535229E-2</c:v>
                </c:pt>
                <c:pt idx="3">
                  <c:v>-8.9859059487593651E-3</c:v>
                </c:pt>
                <c:pt idx="4">
                  <c:v>-3.3644850375433855E-3</c:v>
                </c:pt>
                <c:pt idx="5">
                  <c:v>5.1825534522815797E-3</c:v>
                </c:pt>
                <c:pt idx="6">
                  <c:v>-1.3178286718679266E-2</c:v>
                </c:pt>
                <c:pt idx="7">
                  <c:v>7.002501383024029E-2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60-4765-A2E5-14A0D470D2D7}"/>
            </c:ext>
          </c:extLst>
        </c:ser>
        <c:ser>
          <c:idx val="1"/>
          <c:order val="1"/>
          <c:tx>
            <c:strRef>
              <c:f>'1Exp by function'!$P$139</c:f>
              <c:strCache>
                <c:ptCount val="1"/>
                <c:pt idx="0">
                  <c:v>Real Annual Average Growth Rate:2019/20-2022/23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34267040149393E-3"/>
                  <c:y val="-7.870261009040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60-4765-A2E5-14A0D470D2D7}"/>
                </c:ext>
              </c:extLst>
            </c:dLbl>
            <c:dLbl>
              <c:idx val="1"/>
              <c:layout>
                <c:manualLayout>
                  <c:x val="9.3370681605975288E-3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60-4765-A2E5-14A0D470D2D7}"/>
                </c:ext>
              </c:extLst>
            </c:dLbl>
            <c:dLbl>
              <c:idx val="2"/>
              <c:layout>
                <c:manualLayout>
                  <c:x val="9.3370681605975722E-3"/>
                  <c:y val="-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60-4765-A2E5-14A0D470D2D7}"/>
                </c:ext>
              </c:extLst>
            </c:dLbl>
            <c:dLbl>
              <c:idx val="4"/>
              <c:layout>
                <c:manualLayout>
                  <c:x val="0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60-4765-A2E5-14A0D470D2D7}"/>
                </c:ext>
              </c:extLst>
            </c:dLbl>
            <c:dLbl>
              <c:idx val="5"/>
              <c:layout>
                <c:manualLayout>
                  <c:x val="-8.558880274299155E-17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60-4765-A2E5-14A0D470D2D7}"/>
                </c:ext>
              </c:extLst>
            </c:dLbl>
            <c:dLbl>
              <c:idx val="6"/>
              <c:layout>
                <c:manualLayout>
                  <c:x val="2.8011204481792545E-2"/>
                  <c:y val="-9.7220034995625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60-4765-A2E5-14A0D470D2D7}"/>
                </c:ext>
              </c:extLst>
            </c:dLbl>
            <c:dLbl>
              <c:idx val="7"/>
              <c:layout>
                <c:manualLayout>
                  <c:x val="2.334267040149393E-3"/>
                  <c:y val="1.388888888888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60-4765-A2E5-14A0D470D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'1Exp by function'!$N$140:$N$147</c:f>
              <c:strCache>
                <c:ptCount val="8"/>
                <c:pt idx="0">
                  <c:v>Learning and culture</c:v>
                </c:pt>
                <c:pt idx="1">
                  <c:v>Health</c:v>
                </c:pt>
                <c:pt idx="2">
                  <c:v>Social development</c:v>
                </c:pt>
                <c:pt idx="3">
                  <c:v>Community development</c:v>
                </c:pt>
                <c:pt idx="4">
                  <c:v>Economic development</c:v>
                </c:pt>
                <c:pt idx="5">
                  <c:v>Peace and security</c:v>
                </c:pt>
                <c:pt idx="6">
                  <c:v>General public services</c:v>
                </c:pt>
                <c:pt idx="7">
                  <c:v>Debt-service costs</c:v>
                </c:pt>
              </c:strCache>
            </c:strRef>
          </c:cat>
          <c:val>
            <c:numRef>
              <c:f>'1Exp by function'!$P$140:$P$147</c:f>
              <c:numCache>
                <c:formatCode>0.0%</c:formatCode>
                <c:ptCount val="8"/>
                <c:pt idx="0">
                  <c:v>-4.922339331704495E-3</c:v>
                </c:pt>
                <c:pt idx="1">
                  <c:v>5.1107802563628013E-3</c:v>
                </c:pt>
                <c:pt idx="2">
                  <c:v>1.5978574533648482E-2</c:v>
                </c:pt>
                <c:pt idx="3">
                  <c:v>1.6647829782239887E-2</c:v>
                </c:pt>
                <c:pt idx="4">
                  <c:v>1.9571074985367476E-2</c:v>
                </c:pt>
                <c:pt idx="5">
                  <c:v>-2.2496256104951096E-2</c:v>
                </c:pt>
                <c:pt idx="6">
                  <c:v>-7.725516946918809E-3</c:v>
                </c:pt>
                <c:pt idx="7">
                  <c:v>7.3903467016547708E-2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60-4765-A2E5-14A0D470D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406864"/>
        <c:axId val="369410392"/>
      </c:barChart>
      <c:catAx>
        <c:axId val="36940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9410392"/>
        <c:crosses val="autoZero"/>
        <c:auto val="1"/>
        <c:lblAlgn val="ctr"/>
        <c:lblOffset val="100"/>
        <c:noMultiLvlLbl val="0"/>
      </c:catAx>
      <c:valAx>
        <c:axId val="36941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94068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34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814" y="0"/>
            <a:ext cx="294434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6BEFFA2-CC14-4FDE-A445-50A6B94DBAB3}" type="datetimeFigureOut">
              <a:rPr lang="en-ZA"/>
              <a:pPr>
                <a:defRPr/>
              </a:pPr>
              <a:t>2020/03/02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7767"/>
            <a:ext cx="294434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814" y="9427767"/>
            <a:ext cx="294434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B8D383-57A9-4777-A67E-11AD701ABB2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558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34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814" y="0"/>
            <a:ext cx="294434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4B5B533-3D88-4860-9C61-8F3E6D3ABFC6}" type="datetimeFigureOut">
              <a:rPr lang="en-ZA"/>
              <a:pPr>
                <a:defRPr/>
              </a:pPr>
              <a:t>2020/03/02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213" tIns="42606" rIns="85213" bIns="4260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64" y="4716194"/>
            <a:ext cx="5438748" cy="44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7767"/>
            <a:ext cx="294434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814" y="9427767"/>
            <a:ext cx="294434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88" tIns="44494" rIns="88988" bIns="44494" numCol="1" anchor="b" anchorCtr="0" compatLnSpc="1">
            <a:prstTxWarp prst="textNoShape">
              <a:avLst/>
            </a:prstTxWarp>
          </a:bodyPr>
          <a:lstStyle>
            <a:lvl1pPr algn="r" defTabSz="890594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E72BF19-97AF-455C-BABB-E3608C95AFA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75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527B6-3C9F-4946-935C-7864660A66DE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438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1616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87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5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400" y="500063"/>
            <a:ext cx="21971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13"/>
          <p:cNvCxnSpPr/>
          <p:nvPr userDrawn="1"/>
        </p:nvCxnSpPr>
        <p:spPr>
          <a:xfrm>
            <a:off x="323850" y="4653136"/>
            <a:ext cx="8496300" cy="0"/>
          </a:xfrm>
          <a:prstGeom prst="line">
            <a:avLst/>
          </a:prstGeom>
          <a:ln w="25400"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758057"/>
          </a:xfrm>
        </p:spPr>
        <p:txBody>
          <a:bodyPr/>
          <a:lstStyle>
            <a:lvl1pPr>
              <a:defRPr b="0" cap="small" baseline="0">
                <a:solidFill>
                  <a:srgbClr val="366C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60776"/>
            <a:ext cx="6400800" cy="1104528"/>
          </a:xfrm>
        </p:spPr>
        <p:txBody>
          <a:bodyPr/>
          <a:lstStyle>
            <a:lvl1pPr marL="0" indent="0" algn="ctr">
              <a:buNone/>
              <a:defRPr cap="small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2525"/>
            <a:ext cx="2133600" cy="3651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ZA"/>
              <a:t>Research Committee_12-June-2019</a:t>
            </a: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7288"/>
            <a:ext cx="2133600" cy="365125"/>
          </a:xfrm>
        </p:spPr>
        <p:txBody>
          <a:bodyPr/>
          <a:lstStyle>
            <a:lvl1pPr>
              <a:defRPr>
                <a:solidFill>
                  <a:srgbClr val="3B715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5038123-8B37-436F-8CA4-4033D15F141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5732463"/>
            <a:ext cx="10318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6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323850" y="1484313"/>
            <a:ext cx="8496300" cy="0"/>
          </a:xfrm>
          <a:prstGeom prst="line">
            <a:avLst/>
          </a:prstGeom>
          <a:ln w="25400"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cap="small" baseline="0">
                <a:solidFill>
                  <a:srgbClr val="3B7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37288"/>
            <a:ext cx="2133600" cy="365125"/>
          </a:xfrm>
        </p:spPr>
        <p:txBody>
          <a:bodyPr/>
          <a:lstStyle>
            <a:lvl1pPr>
              <a:defRPr>
                <a:solidFill>
                  <a:srgbClr val="3B7150"/>
                </a:solidFill>
              </a:defRPr>
            </a:lvl1pPr>
          </a:lstStyle>
          <a:p>
            <a:pPr>
              <a:defRPr/>
            </a:pPr>
            <a:fld id="{F1102E04-C8CA-4535-B9A8-E00E6E7F450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ZA"/>
              <a:t>Research Committee_12-June-2019</a:t>
            </a:r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5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400" y="500063"/>
            <a:ext cx="21971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1152128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cap="small" baseline="0">
                <a:solidFill>
                  <a:srgbClr val="3B7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ZA"/>
              <a:t>Research Committee_12-June-2019</a:t>
            </a:r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ZA"/>
              <a:t>Research Committee_12-June-2019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F84B9C5-5F88-47F1-8C4A-E6B15934C5D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 cap="small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600" y="3265646"/>
            <a:ext cx="8496944" cy="175736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ZA" sz="3200" dirty="0">
                <a:effectLst/>
              </a:rPr>
              <a:t>Submission on the 2020 fiscal framework and revenue proposals</a:t>
            </a:r>
            <a:br>
              <a:rPr lang="en-ZA" sz="3200" dirty="0">
                <a:effectLst/>
              </a:rPr>
            </a:br>
            <a:endParaRPr lang="en-ZA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1619672" y="4739283"/>
            <a:ext cx="6400800" cy="9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March 2020</a:t>
            </a:r>
          </a:p>
        </p:txBody>
      </p:sp>
    </p:spTree>
    <p:extLst>
      <p:ext uri="{BB962C8B-B14F-4D97-AF65-F5344CB8AC3E}">
        <p14:creationId xmlns:p14="http://schemas.microsoft.com/office/powerpoint/2010/main" val="3875576514"/>
      </p:ext>
    </p:extLst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 and gains in education and 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CD61F-B464-464C-B6D5-F3E9A8E5E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318" y="1628800"/>
            <a:ext cx="5967363" cy="44064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CE1AC5F-75D4-4901-AE05-8A4D92785C44}"/>
              </a:ext>
            </a:extLst>
          </p:cNvPr>
          <p:cNvSpPr/>
          <p:nvPr/>
        </p:nvSpPr>
        <p:spPr>
          <a:xfrm>
            <a:off x="1331640" y="6061779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Source: Gustafsson 2020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32BD9FC-4818-43E0-9B99-205F560207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8409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 life expectancy and mortality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E1AC5F-75D4-4901-AE05-8A4D92785C44}"/>
              </a:ext>
            </a:extLst>
          </p:cNvPr>
          <p:cNvSpPr/>
          <p:nvPr/>
        </p:nvSpPr>
        <p:spPr>
          <a:xfrm>
            <a:off x="1331640" y="6061779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Source: StatsSA, </a:t>
            </a:r>
            <a:r>
              <a:rPr lang="en-ZA" dirty="0"/>
              <a:t>Mid-year population estimates, 2019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EED7E6-D35F-42D8-8FF0-0CFE3E135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528762"/>
            <a:ext cx="7488832" cy="4596991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EC554FF-36BA-47A1-940D-D575A3C9B3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46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Prospects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A7FD250-3693-4914-8E5F-C41708F1D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24536"/>
          </a:xfrm>
        </p:spPr>
        <p:txBody>
          <a:bodyPr/>
          <a:lstStyle/>
          <a:p>
            <a:pPr marL="457200" indent="-457200"/>
            <a:r>
              <a:rPr lang="en-ZA" sz="2800" dirty="0"/>
              <a:t>Big risks in the international environment</a:t>
            </a:r>
          </a:p>
          <a:p>
            <a:pPr marL="857250" lvl="1" indent="-457200"/>
            <a:r>
              <a:rPr lang="en-ZA" sz="2400" dirty="0"/>
              <a:t>Trade: trade environment and Coronavirus</a:t>
            </a:r>
          </a:p>
          <a:p>
            <a:pPr marL="857250" lvl="1" indent="-457200"/>
            <a:r>
              <a:rPr lang="en-ZA" sz="2400" dirty="0"/>
              <a:t>Investor sentiment to emerging markets</a:t>
            </a:r>
            <a:endParaRPr lang="en-ZA" sz="2800" dirty="0"/>
          </a:p>
          <a:p>
            <a:pPr marL="457200" indent="-457200"/>
            <a:r>
              <a:rPr lang="en-ZA" sz="2800" dirty="0"/>
              <a:t>No real green shoots in the local environment</a:t>
            </a:r>
          </a:p>
          <a:p>
            <a:pPr marL="857250" lvl="1" indent="-457200"/>
            <a:r>
              <a:rPr lang="en-ZA" sz="2400" dirty="0"/>
              <a:t>Investment</a:t>
            </a:r>
          </a:p>
          <a:p>
            <a:pPr marL="857250" lvl="1" indent="-457200"/>
            <a:r>
              <a:rPr lang="en-ZA" sz="2400" dirty="0"/>
              <a:t>Consumption</a:t>
            </a:r>
          </a:p>
          <a:p>
            <a:pPr marL="457200" indent="-457200"/>
            <a:r>
              <a:rPr lang="en-ZA" sz="2800" dirty="0"/>
              <a:t>But some investments have been paying off:</a:t>
            </a:r>
          </a:p>
          <a:p>
            <a:pPr marL="857250" lvl="1" indent="-457200"/>
            <a:r>
              <a:rPr lang="en-ZA" sz="2400" dirty="0"/>
              <a:t>Basic education outcomes</a:t>
            </a:r>
          </a:p>
          <a:p>
            <a:pPr marL="857250" lvl="1" indent="-457200"/>
            <a:r>
              <a:rPr lang="en-ZA" sz="2400" dirty="0"/>
              <a:t>Life expectancy</a:t>
            </a:r>
          </a:p>
          <a:p>
            <a:pPr marL="857250" lvl="1" indent="-457200"/>
            <a:r>
              <a:rPr lang="en-ZA" sz="2400" dirty="0"/>
              <a:t>Must guard the gains (education, health, poverty, inequality)</a:t>
            </a:r>
          </a:p>
          <a:p>
            <a:pPr marL="457200" indent="-457200"/>
            <a:endParaRPr lang="en-ZA" sz="2800" dirty="0"/>
          </a:p>
          <a:p>
            <a:pPr marL="0" indent="0">
              <a:buNone/>
            </a:pPr>
            <a:endParaRPr lang="en-ZA" sz="3000" dirty="0"/>
          </a:p>
          <a:p>
            <a:pPr marL="857250" lvl="1" indent="-457200"/>
            <a:endParaRPr lang="en-ZA" sz="22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670C0-CD3B-488F-90EF-51B71B8553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5919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Government (Budget)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24536"/>
          </a:xfrm>
        </p:spPr>
        <p:txBody>
          <a:bodyPr/>
          <a:lstStyle/>
          <a:p>
            <a:pPr marL="457200" indent="-457200"/>
            <a:r>
              <a:rPr lang="en-ZA" sz="2800" dirty="0"/>
              <a:t>Macroeconomic policy and fiscal consolidation</a:t>
            </a:r>
          </a:p>
          <a:p>
            <a:pPr marL="457200" indent="-457200"/>
            <a:r>
              <a:rPr lang="en-ZA" sz="2800" dirty="0"/>
              <a:t>Structural change – reducing cost of business, work and living through</a:t>
            </a:r>
          </a:p>
          <a:p>
            <a:pPr marL="857250" lvl="1" indent="-457200"/>
            <a:r>
              <a:rPr lang="en-ZA" sz="2000" dirty="0"/>
              <a:t>Network industries, competition, boosting exports labour intensive sectors</a:t>
            </a:r>
          </a:p>
          <a:p>
            <a:pPr marL="857250" lvl="1" indent="-457200"/>
            <a:r>
              <a:rPr lang="en-ZA" sz="2000" dirty="0"/>
              <a:t>Education</a:t>
            </a:r>
          </a:p>
          <a:p>
            <a:pPr marL="857250" lvl="1" indent="-457200"/>
            <a:r>
              <a:rPr lang="en-ZA" sz="2000" dirty="0"/>
              <a:t>Regulatory environment and government efficiency</a:t>
            </a:r>
          </a:p>
          <a:p>
            <a:pPr marL="457200" indent="-457200"/>
            <a:r>
              <a:rPr lang="en-ZA" sz="2800" dirty="0"/>
              <a:t>Capable, developmental &amp; efficient (&amp; clean state)</a:t>
            </a:r>
          </a:p>
          <a:p>
            <a:pPr marL="857250" lvl="1" indent="-457200"/>
            <a:r>
              <a:rPr lang="en-ZA" sz="2000" dirty="0"/>
              <a:t>Regulatory efficiency</a:t>
            </a:r>
          </a:p>
          <a:p>
            <a:pPr marL="857250" lvl="1" indent="-457200"/>
            <a:r>
              <a:rPr lang="en-ZA" sz="2000" dirty="0"/>
              <a:t>Policy certainty and implementation</a:t>
            </a:r>
            <a:endParaRPr lang="en-ZA" sz="3000" dirty="0"/>
          </a:p>
          <a:p>
            <a:pPr marL="857250" lvl="1" indent="-457200"/>
            <a:endParaRPr lang="en-ZA" sz="22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50143-F77C-48AC-8A6D-E18F57A83C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033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FFC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954562"/>
          </a:xfrm>
        </p:spPr>
        <p:txBody>
          <a:bodyPr/>
          <a:lstStyle/>
          <a:p>
            <a:pPr marL="457200" indent="-457200"/>
            <a:r>
              <a:rPr lang="en-ZA" sz="2000" dirty="0"/>
              <a:t>Need to look at factors behind policy uncertainty</a:t>
            </a:r>
          </a:p>
          <a:p>
            <a:pPr marL="857250" lvl="1" indent="-457200"/>
            <a:r>
              <a:rPr lang="en-ZA" sz="1600" dirty="0"/>
              <a:t>Balance of power between winners and losers – and the need for buying all in</a:t>
            </a:r>
          </a:p>
          <a:p>
            <a:pPr marL="857250" lvl="1" indent="-457200"/>
            <a:r>
              <a:rPr lang="en-ZA" sz="1600" dirty="0"/>
              <a:t>Ability to block change: spectrum licensing; digital transition; e-tolls; ride-hailing</a:t>
            </a:r>
          </a:p>
          <a:p>
            <a:pPr marL="857250" lvl="1" indent="-457200"/>
            <a:r>
              <a:rPr lang="en-ZA" sz="1600" dirty="0"/>
              <a:t>Need to create a stakeholder society (social protection? shared wealth fund?)</a:t>
            </a:r>
          </a:p>
          <a:p>
            <a:pPr marL="457200" indent="-457200"/>
            <a:r>
              <a:rPr lang="en-ZA" sz="2000" dirty="0"/>
              <a:t>The structural drivers: climate, technology, population and power shifts – are we positioning ourselves to minimise costs and maximise benefits</a:t>
            </a:r>
          </a:p>
          <a:p>
            <a:pPr marL="457200" indent="-457200"/>
            <a:r>
              <a:rPr lang="en-ZA" sz="2000" dirty="0"/>
              <a:t>The long list of structural factors and the need for focus</a:t>
            </a:r>
          </a:p>
          <a:p>
            <a:pPr marL="857250" lvl="1" indent="-457200"/>
            <a:r>
              <a:rPr lang="en-ZA" sz="1800" dirty="0"/>
              <a:t>The potential of a moderate, phased approach</a:t>
            </a:r>
          </a:p>
          <a:p>
            <a:pPr marL="857250" lvl="1" indent="-457200"/>
            <a:r>
              <a:rPr lang="en-ZA" sz="1800" dirty="0"/>
              <a:t>Clarity on sectoral focus, and the promotion of informal activity</a:t>
            </a:r>
            <a:endParaRPr lang="en-ZA" sz="2000" dirty="0"/>
          </a:p>
          <a:p>
            <a:pPr marL="457200" indent="-457200"/>
            <a:r>
              <a:rPr lang="en-ZA" sz="2000" dirty="0"/>
              <a:t>The real government capacity issues – structure, systems, clear allocation of functions</a:t>
            </a:r>
          </a:p>
          <a:p>
            <a:pPr marL="457200" indent="-457200"/>
            <a:r>
              <a:rPr lang="en-ZA" sz="2000" dirty="0"/>
              <a:t>Inequality remains exceptionally high and influences a range of other factors: social cohesion and respect for the “rules of the game”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E95DE-BC32-463B-9C64-BE00179FAC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821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7066F1-E3C0-4B63-BD94-7A35E92E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648072"/>
          </a:xfrm>
        </p:spPr>
        <p:txBody>
          <a:bodyPr>
            <a:normAutofit fontScale="77500" lnSpcReduction="20000"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FISCAL FRAME AND REVENUE PROPOSALS</a:t>
            </a:r>
          </a:p>
        </p:txBody>
      </p:sp>
    </p:spTree>
    <p:extLst>
      <p:ext uri="{BB962C8B-B14F-4D97-AF65-F5344CB8AC3E}">
        <p14:creationId xmlns:p14="http://schemas.microsoft.com/office/powerpoint/2010/main" val="2255752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97" y="215560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Weakening in fiscal framework; urgent action required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CC2E78-6654-47DD-ABA7-AB1877ABC3CD}"/>
              </a:ext>
            </a:extLst>
          </p:cNvPr>
          <p:cNvSpPr/>
          <p:nvPr/>
        </p:nvSpPr>
        <p:spPr>
          <a:xfrm>
            <a:off x="845096" y="1596870"/>
            <a:ext cx="7632848" cy="67954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GDP:R5 157.3 billion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81FE49-546B-4E1B-9052-C8F68391FF2F}"/>
              </a:ext>
            </a:extLst>
          </p:cNvPr>
          <p:cNvSpPr/>
          <p:nvPr/>
        </p:nvSpPr>
        <p:spPr>
          <a:xfrm>
            <a:off x="845096" y="2342231"/>
            <a:ext cx="4187276" cy="64480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Expenditure:  R1 843.5b</a:t>
            </a:r>
          </a:p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35.7%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ABB3E9-E3E5-40A6-BCB5-7A7091A5C881}"/>
              </a:ext>
            </a:extLst>
          </p:cNvPr>
          <p:cNvSpPr/>
          <p:nvPr/>
        </p:nvSpPr>
        <p:spPr>
          <a:xfrm>
            <a:off x="845096" y="3874410"/>
            <a:ext cx="6048672" cy="6795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 R3 176.1b</a:t>
            </a:r>
          </a:p>
          <a:p>
            <a:pPr algn="ctr"/>
            <a:endParaRPr lang="en-Z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9E5282-4D64-482D-8CFE-8743EE012D7E}"/>
              </a:ext>
            </a:extLst>
          </p:cNvPr>
          <p:cNvSpPr/>
          <p:nvPr/>
        </p:nvSpPr>
        <p:spPr>
          <a:xfrm>
            <a:off x="845096" y="3077191"/>
            <a:ext cx="2484000" cy="67954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Govt Revenue:</a:t>
            </a:r>
          </a:p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R1 517b 29.4%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AF712F-0459-4AE9-A477-19B313509666}"/>
              </a:ext>
            </a:extLst>
          </p:cNvPr>
          <p:cNvSpPr/>
          <p:nvPr/>
        </p:nvSpPr>
        <p:spPr>
          <a:xfrm>
            <a:off x="3606826" y="4643530"/>
            <a:ext cx="5400600" cy="19398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issues: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weakening, difficulty of turning around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 picture (e.g. </a:t>
            </a:r>
            <a:r>
              <a:rPr lang="en-Z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tax:GDP</a:t>
            </a: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26.3%)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Weakens composition of spend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perceptions, confidence and cost of borrowing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57F581-5D81-4C82-B00D-F37FE6F01170}"/>
              </a:ext>
            </a:extLst>
          </p:cNvPr>
          <p:cNvSpPr/>
          <p:nvPr/>
        </p:nvSpPr>
        <p:spPr>
          <a:xfrm>
            <a:off x="228463" y="3207957"/>
            <a:ext cx="910208" cy="349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29.4%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28B5CC-3C3D-4C3A-8E2F-9D771ABE4A82}"/>
              </a:ext>
            </a:extLst>
          </p:cNvPr>
          <p:cNvSpPr/>
          <p:nvPr/>
        </p:nvSpPr>
        <p:spPr>
          <a:xfrm>
            <a:off x="3345524" y="3077190"/>
            <a:ext cx="1702884" cy="67954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Def: R326.6b</a:t>
            </a:r>
          </a:p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885939-5400-4E84-8EC2-75E6B48874C8}"/>
              </a:ext>
            </a:extLst>
          </p:cNvPr>
          <p:cNvSpPr/>
          <p:nvPr/>
        </p:nvSpPr>
        <p:spPr>
          <a:xfrm>
            <a:off x="228463" y="2610249"/>
            <a:ext cx="910208" cy="349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33.4%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B79AB6-450E-4204-9612-63E399F684FC}"/>
              </a:ext>
            </a:extLst>
          </p:cNvPr>
          <p:cNvSpPr/>
          <p:nvPr/>
        </p:nvSpPr>
        <p:spPr>
          <a:xfrm>
            <a:off x="6148666" y="3674582"/>
            <a:ext cx="910208" cy="349026"/>
          </a:xfrm>
          <a:prstGeom prst="rect">
            <a:avLst/>
          </a:prstGeom>
          <a:solidFill>
            <a:srgbClr val="66FF3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5.7%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A70E00C-82FE-4599-BB28-5F8A4B156244}"/>
              </a:ext>
            </a:extLst>
          </p:cNvPr>
          <p:cNvSpPr/>
          <p:nvPr/>
        </p:nvSpPr>
        <p:spPr>
          <a:xfrm>
            <a:off x="228463" y="4130863"/>
            <a:ext cx="1045828" cy="349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56.7%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C6BD0E-2ADD-4CE7-B5D5-2DF63CB477AE}"/>
              </a:ext>
            </a:extLst>
          </p:cNvPr>
          <p:cNvSpPr/>
          <p:nvPr/>
        </p:nvSpPr>
        <p:spPr>
          <a:xfrm>
            <a:off x="228463" y="1196752"/>
            <a:ext cx="1172878" cy="464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2018/19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A6D1F61-7A36-487B-A574-363FDF03ABA5}"/>
              </a:ext>
            </a:extLst>
          </p:cNvPr>
          <p:cNvSpPr/>
          <p:nvPr/>
        </p:nvSpPr>
        <p:spPr>
          <a:xfrm>
            <a:off x="6144381" y="4130863"/>
            <a:ext cx="1045828" cy="349026"/>
          </a:xfrm>
          <a:prstGeom prst="rect">
            <a:avLst/>
          </a:prstGeom>
          <a:solidFill>
            <a:srgbClr val="66FF3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71.6%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33DBD2-3DB8-4655-B174-5E6CF1E6584A}"/>
              </a:ext>
            </a:extLst>
          </p:cNvPr>
          <p:cNvSpPr/>
          <p:nvPr/>
        </p:nvSpPr>
        <p:spPr>
          <a:xfrm>
            <a:off x="3107379" y="1223162"/>
            <a:ext cx="1172878" cy="46455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5F5F3E-BB19-4C21-93CB-F36C56E704EF}"/>
              </a:ext>
            </a:extLst>
          </p:cNvPr>
          <p:cNvSpPr/>
          <p:nvPr/>
        </p:nvSpPr>
        <p:spPr>
          <a:xfrm>
            <a:off x="228463" y="3674582"/>
            <a:ext cx="910208" cy="349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1ABE0A-A699-4EAF-B5E6-E5ABAD06532F}"/>
              </a:ext>
            </a:extLst>
          </p:cNvPr>
          <p:cNvSpPr/>
          <p:nvPr/>
        </p:nvSpPr>
        <p:spPr>
          <a:xfrm>
            <a:off x="3732732" y="3429000"/>
            <a:ext cx="1001229" cy="34902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8BE4BDB-ADA0-4723-93C2-7AC88F0165B6}"/>
              </a:ext>
            </a:extLst>
          </p:cNvPr>
          <p:cNvSpPr/>
          <p:nvPr/>
        </p:nvSpPr>
        <p:spPr>
          <a:xfrm>
            <a:off x="2238929" y="3421978"/>
            <a:ext cx="910208" cy="34902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29.4%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A32E3E-4F0F-4FC4-9D16-B5C7B1377FE8}"/>
              </a:ext>
            </a:extLst>
          </p:cNvPr>
          <p:cNvSpPr/>
          <p:nvPr/>
        </p:nvSpPr>
        <p:spPr>
          <a:xfrm>
            <a:off x="2435316" y="2658810"/>
            <a:ext cx="910208" cy="34902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35.7%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A48E763-7D03-4CE7-B730-1AC1CE83DD12}"/>
              </a:ext>
            </a:extLst>
          </p:cNvPr>
          <p:cNvSpPr/>
          <p:nvPr/>
        </p:nvSpPr>
        <p:spPr>
          <a:xfrm>
            <a:off x="3288671" y="4214426"/>
            <a:ext cx="1150411" cy="34902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61.6%%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5A25DD-9BC5-4C42-A01A-85759CDE3B03}"/>
              </a:ext>
            </a:extLst>
          </p:cNvPr>
          <p:cNvSpPr/>
          <p:nvPr/>
        </p:nvSpPr>
        <p:spPr>
          <a:xfrm>
            <a:off x="6137093" y="3084816"/>
            <a:ext cx="910208" cy="349026"/>
          </a:xfrm>
          <a:prstGeom prst="rect">
            <a:avLst/>
          </a:prstGeom>
          <a:solidFill>
            <a:srgbClr val="66FF3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29.2%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6EBF10D-B82C-4B87-9FBA-19948202592B}"/>
              </a:ext>
            </a:extLst>
          </p:cNvPr>
          <p:cNvSpPr/>
          <p:nvPr/>
        </p:nvSpPr>
        <p:spPr>
          <a:xfrm>
            <a:off x="6144381" y="2598681"/>
            <a:ext cx="910208" cy="349026"/>
          </a:xfrm>
          <a:prstGeom prst="rect">
            <a:avLst/>
          </a:prstGeom>
          <a:solidFill>
            <a:srgbClr val="66FF3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34.9%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1EFB9D-84C4-4DE1-A1A9-753738ADF05B}"/>
              </a:ext>
            </a:extLst>
          </p:cNvPr>
          <p:cNvSpPr/>
          <p:nvPr/>
        </p:nvSpPr>
        <p:spPr>
          <a:xfrm>
            <a:off x="6017331" y="1233538"/>
            <a:ext cx="1172878" cy="464554"/>
          </a:xfrm>
          <a:prstGeom prst="rect">
            <a:avLst/>
          </a:prstGeom>
          <a:solidFill>
            <a:srgbClr val="66FF3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2022/23</a:t>
            </a:r>
          </a:p>
        </p:txBody>
      </p:sp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B31CB9FF-60B5-4642-9678-C363BC341B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627181" y="623267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6775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4" grpId="0" animBg="1"/>
      <p:bldP spid="37" grpId="0" animBg="1"/>
      <p:bldP spid="38" grpId="0" animBg="1"/>
      <p:bldP spid="23" grpId="0" animBg="1"/>
      <p:bldP spid="24" grpId="0" animBg="1"/>
      <p:bldP spid="33" grpId="0" animBg="1"/>
      <p:bldP spid="39" grpId="0" animBg="1"/>
      <p:bldP spid="44" grpId="0" animBg="1"/>
      <p:bldP spid="45" grpId="0" animBg="1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97" y="215560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Weakening in fiscal framework; urgent action required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AF712F-0459-4AE9-A477-19B313509666}"/>
              </a:ext>
            </a:extLst>
          </p:cNvPr>
          <p:cNvSpPr/>
          <p:nvPr/>
        </p:nvSpPr>
        <p:spPr>
          <a:xfrm>
            <a:off x="3563888" y="4913498"/>
            <a:ext cx="5400600" cy="19398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issues: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weakening, difficulty of turning around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 picture (e.g. </a:t>
            </a:r>
            <a:r>
              <a:rPr lang="en-Z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tax:GDP</a:t>
            </a: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26.3%)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Weakens composition of spend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perceptions, confidence and cost of borrowing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072C2-C54B-4F8B-8B67-742D4EF68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42" y="1556792"/>
            <a:ext cx="5745793" cy="324036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776BB1-3620-4CA9-8D71-4B4CD8D541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481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Government strategy for consolidation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26570"/>
          </a:xfrm>
        </p:spPr>
        <p:txBody>
          <a:bodyPr/>
          <a:lstStyle/>
          <a:p>
            <a:pPr marL="457200" indent="-457200"/>
            <a:r>
              <a:rPr lang="en-ZA" sz="2400" dirty="0"/>
              <a:t>No tax increases – adjustment for inflation, arguing</a:t>
            </a:r>
          </a:p>
          <a:p>
            <a:pPr marL="857250" lvl="1" indent="-457200"/>
            <a:r>
              <a:rPr lang="en-ZA" sz="2000" dirty="0"/>
              <a:t>“Tax rates comparatively high”</a:t>
            </a:r>
          </a:p>
          <a:p>
            <a:pPr marL="857250" lvl="1" indent="-457200"/>
            <a:r>
              <a:rPr lang="en-ZA" sz="2000" dirty="0"/>
              <a:t>“Increased taxes may hurt short-run economic recovery”</a:t>
            </a:r>
          </a:p>
          <a:p>
            <a:pPr marL="857250" lvl="1" indent="-457200"/>
            <a:r>
              <a:rPr lang="en-ZA" sz="2000" dirty="0"/>
              <a:t>Increased tax rates may not bring in more tax</a:t>
            </a:r>
          </a:p>
          <a:p>
            <a:pPr marL="457200" indent="-457200"/>
            <a:r>
              <a:rPr lang="en-ZA" sz="2400" dirty="0"/>
              <a:t>Cut back on expenditure: Reduce over MTEF</a:t>
            </a:r>
          </a:p>
          <a:p>
            <a:pPr marL="857250" lvl="1" indent="-457200"/>
            <a:r>
              <a:rPr lang="en-ZA" sz="2000" dirty="0"/>
              <a:t>Reduce programme baseline (Budget 2019) allocations over MTEF (R101b over MTEF)</a:t>
            </a:r>
          </a:p>
          <a:p>
            <a:pPr marL="857250" lvl="1" indent="-457200"/>
            <a:r>
              <a:rPr lang="en-ZA" sz="2000" dirty="0"/>
              <a:t>Reduce baseline wage bill allocations (R160b)</a:t>
            </a:r>
          </a:p>
          <a:p>
            <a:pPr marL="457200" indent="-457200"/>
            <a:r>
              <a:rPr lang="en-ZA" sz="2400" dirty="0"/>
              <a:t>Bargaining on</a:t>
            </a:r>
          </a:p>
          <a:p>
            <a:pPr marL="857250" lvl="1" indent="-457200"/>
            <a:r>
              <a:rPr lang="en-ZA" sz="2000" dirty="0"/>
              <a:t>Return of confidence: containing borrowing costs (credit rating) and investment trends turning around</a:t>
            </a:r>
          </a:p>
          <a:p>
            <a:pPr marL="457200" lvl="1" indent="-457200">
              <a:buFont typeface="Arial" charset="0"/>
              <a:buChar char="•"/>
            </a:pPr>
            <a:r>
              <a:rPr lang="en-ZA" sz="2400" dirty="0"/>
              <a:t>Impact on composition of revenue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29940-DBD3-4111-B408-22762076AE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04046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/>
            <a:r>
              <a:rPr lang="en-ZA" dirty="0" err="1"/>
              <a:t>DoR</a:t>
            </a:r>
            <a:r>
              <a:rPr lang="en-ZA" dirty="0"/>
              <a:t> baseline cuts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19</a:t>
            </a:fld>
            <a:endParaRPr lang="en-ZA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1B0D5-0FF2-471B-B42A-082E5A573B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41" y="2852936"/>
            <a:ext cx="4546848" cy="19006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0405006-61DC-484E-B44F-8BEEBD1436D3}"/>
              </a:ext>
            </a:extLst>
          </p:cNvPr>
          <p:cNvGraphicFramePr/>
          <p:nvPr/>
        </p:nvGraphicFramePr>
        <p:xfrm>
          <a:off x="5081735" y="1484784"/>
          <a:ext cx="3816424" cy="5117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791338-28F8-4988-80F1-A975EDECFF82}"/>
              </a:ext>
            </a:extLst>
          </p:cNvPr>
          <p:cNvSpPr txBox="1">
            <a:spLocks/>
          </p:cNvSpPr>
          <p:nvPr/>
        </p:nvSpPr>
        <p:spPr>
          <a:xfrm>
            <a:off x="6553200" y="63567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3B715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3763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348880"/>
            <a:ext cx="6768752" cy="2304256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Mandate</a:t>
            </a:r>
          </a:p>
          <a:p>
            <a:pPr marL="857250" lvl="1" indent="-457200">
              <a:buAutoNum type="arabicPeriod"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AutoNum type="arabicPeriod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</a:p>
          <a:p>
            <a:pPr marL="857250" lvl="1" indent="-457200">
              <a:buAutoNum type="arabicPeriod"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AutoNum type="arabicPeriod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Fiscal framework and revenue proposals</a:t>
            </a:r>
          </a:p>
          <a:p>
            <a:pPr marL="400050" lvl="1" indent="0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EDB3E-1C8F-4BF4-8F5A-9C399EDEA7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01711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Trends in </a:t>
            </a:r>
            <a:r>
              <a:rPr lang="en-ZA" dirty="0" err="1"/>
              <a:t>dor</a:t>
            </a:r>
            <a:r>
              <a:rPr lang="en-ZA" dirty="0"/>
              <a:t> - funds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4680520" cy="4209331"/>
          </a:xfrm>
        </p:spPr>
        <p:txBody>
          <a:bodyPr/>
          <a:lstStyle/>
          <a:p>
            <a:pPr algn="just"/>
            <a:r>
              <a:rPr lang="en-ZA" sz="2000" dirty="0"/>
              <a:t>National allocation erratic, because of financial support to SOCs, declines over MTEF</a:t>
            </a:r>
            <a:endParaRPr lang="en-ZA" sz="1800" dirty="0"/>
          </a:p>
          <a:p>
            <a:pPr algn="just"/>
            <a:r>
              <a:rPr lang="en-ZA" sz="1800" dirty="0"/>
              <a:t>Some real growth in provincial and local transfers</a:t>
            </a:r>
          </a:p>
          <a:p>
            <a:pPr algn="just"/>
            <a:r>
              <a:rPr lang="en-ZA" sz="1800" dirty="0"/>
              <a:t>Key expenditure lines somewhat protected but confronted by demand pressure (population growth) and high cost increases (especially on personnel and network services)</a:t>
            </a:r>
          </a:p>
          <a:p>
            <a:pPr algn="just"/>
            <a:r>
              <a:rPr lang="en-ZA" sz="1800" dirty="0"/>
              <a:t>Much hinges on the wage agreement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20</a:t>
            </a:fld>
            <a:endParaRPr lang="en-ZA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932040" y="1484784"/>
          <a:ext cx="39604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541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Spending by Functional  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ZA"/>
              <a:t>Research Committee_12-June-2019</a:t>
            </a:r>
            <a:endParaRPr lang="en-ZA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251520" y="3863405"/>
          <a:ext cx="84969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7060" y="1587861"/>
            <a:ext cx="8465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from ‘social sector’ to a focus on economic development, community development, social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and security (Defence and State Security and Home Affairs) and general public services (Public Administration and Fiscal Affairs) see reductions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Unhealthy composition of spending: debt service costs fastest growing item and towards end of 2020 MTEF, will be larger than community development and health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5556" y="3603777"/>
            <a:ext cx="7992888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 Annual Average Growth over the Periods 2016/17-2019/20 and 2020/21-2022/23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1C6E5C9-EE45-42EB-9804-44EC7BE80E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3980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… but little change in structure of revenue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A4A08-65CD-402D-94E5-38597CA61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628800"/>
            <a:ext cx="5503320" cy="468052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2C344C-C586-43C0-A1B9-B8BDF9559D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3367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Other revenue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80" y="1761138"/>
            <a:ext cx="8640960" cy="4824536"/>
          </a:xfrm>
        </p:spPr>
        <p:txBody>
          <a:bodyPr/>
          <a:lstStyle/>
          <a:p>
            <a:pPr marL="457200" indent="-457200"/>
            <a:r>
              <a:rPr lang="en-ZA" dirty="0"/>
              <a:t>Strengthening SARS (infrastructure support, legislative change)</a:t>
            </a:r>
          </a:p>
          <a:p>
            <a:pPr marL="457200" indent="-457200"/>
            <a:r>
              <a:rPr lang="en-ZA" dirty="0"/>
              <a:t>Broadening base &amp; eliminating incentives and deductions (where possible)</a:t>
            </a:r>
          </a:p>
          <a:p>
            <a:pPr marL="457200" indent="-457200"/>
            <a:r>
              <a:rPr lang="en-ZA" dirty="0"/>
              <a:t>Moving forward on taxing the digital economy – OECD process</a:t>
            </a:r>
          </a:p>
          <a:p>
            <a:pPr marL="457200" indent="-457200"/>
            <a:r>
              <a:rPr lang="en-ZA" dirty="0"/>
              <a:t>Environmental fiscal reform</a:t>
            </a:r>
            <a:endParaRPr lang="en-ZA" sz="3000" dirty="0"/>
          </a:p>
          <a:p>
            <a:pPr marL="857250" lvl="1" indent="-457200"/>
            <a:endParaRPr lang="en-ZA" sz="22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2D0D5-4DFC-4FF3-AA07-E0FCE4059C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1748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FFC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32" y="1628800"/>
            <a:ext cx="8640960" cy="4954562"/>
          </a:xfrm>
        </p:spPr>
        <p:txBody>
          <a:bodyPr/>
          <a:lstStyle/>
          <a:p>
            <a:pPr marL="457200" indent="-457200"/>
            <a:r>
              <a:rPr lang="en-ZA" sz="2000" dirty="0"/>
              <a:t>Questions being raised about the strategy:</a:t>
            </a:r>
          </a:p>
          <a:p>
            <a:pPr marL="857250" lvl="1" indent="-457200"/>
            <a:r>
              <a:rPr lang="en-ZA" sz="1600" dirty="0"/>
              <a:t>Can the wage agreement be successfully renegotiated?</a:t>
            </a:r>
          </a:p>
          <a:p>
            <a:pPr marL="857250" lvl="1" indent="-457200"/>
            <a:r>
              <a:rPr lang="en-ZA" sz="1600" dirty="0"/>
              <a:t>Can it an agreement be effectively implemented? (unintended consequences) </a:t>
            </a:r>
          </a:p>
          <a:p>
            <a:pPr marL="857250" lvl="1" indent="-457200"/>
            <a:r>
              <a:rPr lang="en-ZA" sz="1600" dirty="0"/>
              <a:t>Is the strategy fair to civil servants? (teachers, nurses, prosecutors, social workers, police, etcetera)</a:t>
            </a:r>
          </a:p>
          <a:p>
            <a:pPr marL="857250" lvl="1" indent="-457200"/>
            <a:r>
              <a:rPr lang="en-ZA" sz="1600" dirty="0"/>
              <a:t>SoC risk: economy and expenditure risk</a:t>
            </a:r>
          </a:p>
          <a:p>
            <a:pPr marL="457200" indent="-457200"/>
            <a:r>
              <a:rPr lang="en-ZA" sz="2000" dirty="0"/>
              <a:t>Are there alternatives for structuring the costs of consolidation – from civil servants (teachers, nurses, police, social workers) to a broader social pact</a:t>
            </a:r>
          </a:p>
          <a:p>
            <a:pPr marL="457200" indent="-457200"/>
            <a:r>
              <a:rPr lang="en-ZA" sz="2000" dirty="0"/>
              <a:t>Lack of trust in capacity of government and impact on strategy: the moderate strategy/start small?</a:t>
            </a:r>
          </a:p>
          <a:p>
            <a:pPr marL="457200" indent="-457200"/>
            <a:r>
              <a:rPr lang="en-ZA" sz="2000" dirty="0"/>
              <a:t>Need greater debate about synchronising our fiscal system and the democracy we envisage</a:t>
            </a:r>
          </a:p>
          <a:p>
            <a:pPr lvl="1"/>
            <a:r>
              <a:rPr lang="en-ZA" sz="1600" dirty="0"/>
              <a:t> “Revenue future” – ensuring a handle on “new assets” and income streams</a:t>
            </a:r>
          </a:p>
          <a:p>
            <a:pPr lvl="1"/>
            <a:r>
              <a:rPr lang="en-ZA" sz="1600" dirty="0"/>
              <a:t>“Expenditure future”- extent of solidarity and care and implications for fiscal framework</a:t>
            </a:r>
          </a:p>
          <a:p>
            <a:pPr marL="457200" indent="-457200"/>
            <a:endParaRPr lang="en-Z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6E4A3-1F65-4C2B-8AE9-6E304064B8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7578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7066F1-E3C0-4B63-BD94-7A35E92E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648072"/>
          </a:xfrm>
        </p:spPr>
        <p:txBody>
          <a:bodyPr>
            <a:normAutofit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6086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7066F1-E3C0-4B63-BD94-7A35E92E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648072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Mandate</a:t>
            </a:r>
          </a:p>
        </p:txBody>
      </p:sp>
    </p:spTree>
    <p:extLst>
      <p:ext uri="{BB962C8B-B14F-4D97-AF65-F5344CB8AC3E}">
        <p14:creationId xmlns:p14="http://schemas.microsoft.com/office/powerpoint/2010/main" val="289412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</a:rPr>
              <a:t>Mandate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672" y="1772816"/>
            <a:ext cx="7632848" cy="4392488"/>
          </a:xfrm>
        </p:spPr>
        <p:txBody>
          <a:bodyPr/>
          <a:lstStyle/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Constitution S220:</a:t>
            </a:r>
          </a:p>
          <a:p>
            <a:pPr lvl="1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establishes Financial and Fiscal Commission</a:t>
            </a:r>
          </a:p>
          <a:p>
            <a:pPr lvl="1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to make recommendation envisaged in Constitution/legislation</a:t>
            </a:r>
          </a:p>
          <a:p>
            <a:pPr lvl="1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Recommendations on Division of Revenue (</a:t>
            </a:r>
            <a:r>
              <a:rPr lang="en-ZA" sz="2000" dirty="0" err="1">
                <a:latin typeface="Arial" panose="020B0604020202020204" pitchFamily="34" charset="0"/>
                <a:cs typeface="Arial" panose="020B0604020202020204" pitchFamily="34" charset="0"/>
              </a:rPr>
              <a:t>DoR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) to be considered and lists to consider for </a:t>
            </a:r>
            <a:r>
              <a:rPr lang="en-ZA" sz="2000" dirty="0" err="1">
                <a:latin typeface="Arial" panose="020B0604020202020204" pitchFamily="34" charset="0"/>
                <a:cs typeface="Arial" panose="020B0604020202020204" pitchFamily="34" charset="0"/>
              </a:rPr>
              <a:t>DoR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FFC Act 99 of 1997 as amended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make recommendations to organs of state on financial and fiscal matters in accordance with section 220 of the Constitution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Invited to comment on fiscal framework and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DoR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75AD4-A315-4599-9E66-FD0F1972D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32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7066F1-E3C0-4B63-BD94-7A35E92E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648072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</a:p>
        </p:txBody>
      </p:sp>
    </p:spTree>
    <p:extLst>
      <p:ext uri="{BB962C8B-B14F-4D97-AF65-F5344CB8AC3E}">
        <p14:creationId xmlns:p14="http://schemas.microsoft.com/office/powerpoint/2010/main" val="241284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Growth slowdown associated with rising unemployment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8635224-D301-482B-8A07-22ADDD595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350373"/>
              </p:ext>
            </p:extLst>
          </p:nvPr>
        </p:nvGraphicFramePr>
        <p:xfrm>
          <a:off x="345664" y="1556792"/>
          <a:ext cx="44423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B5825FD-D3C8-4DD1-81E4-60ED604C8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384" y="3466001"/>
            <a:ext cx="4602870" cy="277131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8B7CEDB-DCB9-4C4E-A910-8ADE34540BC2}"/>
              </a:ext>
            </a:extLst>
          </p:cNvPr>
          <p:cNvSpPr/>
          <p:nvPr/>
        </p:nvSpPr>
        <p:spPr>
          <a:xfrm>
            <a:off x="965773" y="6210582"/>
            <a:ext cx="32021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Sources: SARB; StatsSA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58C3E37-D1B4-4C2D-9EDA-476A9A3FE7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6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Slowdown impacting on public finances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23517-F3FE-40E2-A165-B7FF4A7C3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34" y="2708920"/>
            <a:ext cx="8341370" cy="28101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243E262-990E-4BF7-9128-5384E4D354D9}"/>
              </a:ext>
            </a:extLst>
          </p:cNvPr>
          <p:cNvSpPr/>
          <p:nvPr/>
        </p:nvSpPr>
        <p:spPr>
          <a:xfrm>
            <a:off x="611560" y="1740875"/>
            <a:ext cx="4187276" cy="64480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 debt to GDP projections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ECED0-FFDA-4112-B325-0A64580810F6}"/>
              </a:ext>
            </a:extLst>
          </p:cNvPr>
          <p:cNvSpPr/>
          <p:nvPr/>
        </p:nvSpPr>
        <p:spPr>
          <a:xfrm>
            <a:off x="4932356" y="1740874"/>
            <a:ext cx="3744100" cy="64480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Debt-service cost to main budget revenue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698F39-39BD-43A1-B5A8-6440517A1EAF}"/>
              </a:ext>
            </a:extLst>
          </p:cNvPr>
          <p:cNvSpPr/>
          <p:nvPr/>
        </p:nvSpPr>
        <p:spPr>
          <a:xfrm>
            <a:off x="2051720" y="5842352"/>
            <a:ext cx="6480720" cy="3708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National Treasury, Budget Review 2020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7E48473-F48B-4A1F-85DF-F79DBF29EC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670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Lagged effect on poverty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CD7F55-B9E0-4394-A5FE-79B50E667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844824"/>
            <a:ext cx="6471933" cy="38966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91E4EB-413B-433D-BB02-A33651CD09F3}"/>
              </a:ext>
            </a:extLst>
          </p:cNvPr>
          <p:cNvSpPr/>
          <p:nvPr/>
        </p:nvSpPr>
        <p:spPr>
          <a:xfrm>
            <a:off x="4248472" y="59275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Source: Zizzamia, Schotte and Leibbrandt (2019) based on NIDS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6590E2E-F121-4DE3-A6D5-AD57691A7E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235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ZA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 and inequality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5C7A54-B6F0-4ECC-91EF-E714993CDA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786530"/>
              </p:ext>
            </p:extLst>
          </p:nvPr>
        </p:nvGraphicFramePr>
        <p:xfrm>
          <a:off x="1331640" y="1556792"/>
          <a:ext cx="69127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182C655-92B4-45D6-875B-4FB9D4E81341}"/>
              </a:ext>
            </a:extLst>
          </p:cNvPr>
          <p:cNvSpPr/>
          <p:nvPr/>
        </p:nvSpPr>
        <p:spPr>
          <a:xfrm>
            <a:off x="1619672" y="619180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Source: Zizzamia, Schotte and Leibbrandt (2019) based on NIDS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BA6DE96-C97C-438D-B743-C8F0D94F6D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717"/>
            <a:ext cx="2133600" cy="365125"/>
          </a:xfrm>
        </p:spPr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999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9729</TotalTime>
  <Words>1065</Words>
  <Application>Microsoft Office PowerPoint</Application>
  <PresentationFormat>On-screen Show (4:3)</PresentationFormat>
  <Paragraphs>172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Submission on the 2020 fiscal framework and revenue proposals </vt:lpstr>
      <vt:lpstr>Contents</vt:lpstr>
      <vt:lpstr>PowerPoint Presentation</vt:lpstr>
      <vt:lpstr>Mandate</vt:lpstr>
      <vt:lpstr>PowerPoint Presentation</vt:lpstr>
      <vt:lpstr>Growth slowdown associated with rising unemployment </vt:lpstr>
      <vt:lpstr>Slowdown impacting on public finances</vt:lpstr>
      <vt:lpstr>Lagged effect on poverty ?</vt:lpstr>
      <vt:lpstr>… and inequality</vt:lpstr>
      <vt:lpstr>… and gains in education and …</vt:lpstr>
      <vt:lpstr>… life expectancy and mortality</vt:lpstr>
      <vt:lpstr>Prospects</vt:lpstr>
      <vt:lpstr>Government (Budget) Strategy</vt:lpstr>
      <vt:lpstr>FFC Perspectives</vt:lpstr>
      <vt:lpstr>PowerPoint Presentation</vt:lpstr>
      <vt:lpstr>Weakening in fiscal framework; urgent action required</vt:lpstr>
      <vt:lpstr>Weakening in fiscal framework; urgent action required</vt:lpstr>
      <vt:lpstr>Government strategy for consolidation</vt:lpstr>
      <vt:lpstr>DoR baseline cuts</vt:lpstr>
      <vt:lpstr>Trends in dor - funds available</vt:lpstr>
      <vt:lpstr>Spending by Functional   Classification</vt:lpstr>
      <vt:lpstr>… but little change in structure of revenue</vt:lpstr>
      <vt:lpstr>Other revenue initiatives</vt:lpstr>
      <vt:lpstr>FFC Considerations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Western Cape Provincial Legislature</dc:title>
  <dc:creator>Ramos Mabugu</dc:creator>
  <cp:lastModifiedBy>John Kruger</cp:lastModifiedBy>
  <cp:revision>862</cp:revision>
  <cp:lastPrinted>2020-03-01T18:48:11Z</cp:lastPrinted>
  <dcterms:created xsi:type="dcterms:W3CDTF">2010-11-22T17:59:05Z</dcterms:created>
  <dcterms:modified xsi:type="dcterms:W3CDTF">2020-03-02T16:07:28Z</dcterms:modified>
</cp:coreProperties>
</file>