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6" r:id="rId5"/>
    <p:sldId id="267" r:id="rId6"/>
    <p:sldId id="268" r:id="rId7"/>
    <p:sldId id="260" r:id="rId8"/>
    <p:sldId id="261" r:id="rId9"/>
    <p:sldId id="262" r:id="rId10"/>
    <p:sldId id="263" r:id="rId11"/>
    <p:sldId id="264" r:id="rId12"/>
    <p:sldId id="265"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xmlns=""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16" d="100"/>
          <a:sy n="116" d="100"/>
        </p:scale>
        <p:origin x="-33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3/4/2020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3/4/2020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latin typeface="Comic Sans MS" panose="030F0702030302020204" pitchFamily="66" charset="0"/>
              </a:rPr>
              <a:t>The University of the Western Cape.</a:t>
            </a:r>
            <a:endParaRPr lang="en-ZA" dirty="0">
              <a:latin typeface="Comic Sans MS" panose="030F0702030302020204" pitchFamily="66" charset="0"/>
            </a:endParaRPr>
          </a:p>
        </p:txBody>
      </p:sp>
      <p:sp>
        <p:nvSpPr>
          <p:cNvPr id="3" name="Subtitle 2"/>
          <p:cNvSpPr>
            <a:spLocks noGrp="1"/>
          </p:cNvSpPr>
          <p:nvPr>
            <p:ph type="subTitle" idx="1"/>
          </p:nvPr>
        </p:nvSpPr>
        <p:spPr/>
        <p:txBody>
          <a:bodyPr/>
          <a:lstStyle/>
          <a:p>
            <a:r>
              <a:rPr lang="en-ZA" dirty="0" smtClean="0">
                <a:latin typeface="Comic Sans MS" panose="030F0702030302020204" pitchFamily="66" charset="0"/>
              </a:rPr>
              <a:t>Are we who we say we are?</a:t>
            </a:r>
            <a:endParaRPr lang="en-ZA" dirty="0">
              <a:latin typeface="Comic Sans MS" panose="030F0702030302020204" pitchFamily="66" charset="0"/>
            </a:endParaRPr>
          </a:p>
        </p:txBody>
      </p:sp>
    </p:spTree>
    <p:extLst>
      <p:ext uri="{BB962C8B-B14F-4D97-AF65-F5344CB8AC3E}">
        <p14:creationId xmlns:p14="http://schemas.microsoft.com/office/powerpoint/2010/main" xmlns="" val="914710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2020 newly Acquired Bed Spaces.</a:t>
            </a:r>
            <a:endParaRPr lang="en-ZA" dirty="0">
              <a:latin typeface="Comic Sans MS" pitchFamily="66" charset="0"/>
            </a:endParaRPr>
          </a:p>
        </p:txBody>
      </p:sp>
      <p:sp>
        <p:nvSpPr>
          <p:cNvPr id="3" name="Content Placeholder 2"/>
          <p:cNvSpPr>
            <a:spLocks noGrp="1"/>
          </p:cNvSpPr>
          <p:nvPr>
            <p:ph idx="1"/>
          </p:nvPr>
        </p:nvSpPr>
        <p:spPr/>
        <p:txBody>
          <a:bodyPr/>
          <a:lstStyle/>
          <a:p>
            <a:r>
              <a:rPr lang="en-ZA" dirty="0" smtClean="0"/>
              <a:t>After the Student accommodation shutdown in October 2019, UWC finally agreed to establish the private accommodation subcommittee. This committee is tasked with actively seeking private accommodations which a safe, affordable hygienic and conducive for living and learning. </a:t>
            </a:r>
          </a:p>
          <a:p>
            <a:r>
              <a:rPr lang="en-ZA" dirty="0" smtClean="0"/>
              <a:t>Secured spaces: </a:t>
            </a:r>
          </a:p>
          <a:p>
            <a:r>
              <a:rPr lang="en-ZA" dirty="0" smtClean="0"/>
              <a:t>Solaris, </a:t>
            </a:r>
            <a:r>
              <a:rPr lang="en-ZA" dirty="0" err="1" smtClean="0"/>
              <a:t>Eersteriver</a:t>
            </a:r>
            <a:r>
              <a:rPr lang="en-ZA" dirty="0" smtClean="0"/>
              <a:t>: 128 bed spaces ( placed )</a:t>
            </a:r>
          </a:p>
          <a:p>
            <a:r>
              <a:rPr lang="en-ZA" dirty="0" err="1" smtClean="0"/>
              <a:t>Hazendal</a:t>
            </a:r>
            <a:r>
              <a:rPr lang="en-ZA" dirty="0" smtClean="0"/>
              <a:t> Flats, </a:t>
            </a:r>
            <a:r>
              <a:rPr lang="en-ZA" dirty="0" err="1" smtClean="0"/>
              <a:t>Kuilsriver</a:t>
            </a:r>
            <a:r>
              <a:rPr lang="en-ZA" dirty="0" smtClean="0"/>
              <a:t>: 680 bed spaces ( less than 100  placed ) </a:t>
            </a:r>
          </a:p>
          <a:p>
            <a:pPr marL="0" indent="0">
              <a:buNone/>
            </a:pPr>
            <a:endParaRPr lang="en-ZA" dirty="0" smtClean="0"/>
          </a:p>
          <a:p>
            <a:endParaRPr lang="en-ZA" dirty="0"/>
          </a:p>
        </p:txBody>
      </p:sp>
    </p:spTree>
    <p:extLst>
      <p:ext uri="{BB962C8B-B14F-4D97-AF65-F5344CB8AC3E}">
        <p14:creationId xmlns:p14="http://schemas.microsoft.com/office/powerpoint/2010/main" xmlns="" val="233245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latin typeface="Comic Sans MS" pitchFamily="66" charset="0"/>
              </a:rPr>
              <a:t>Uwc</a:t>
            </a:r>
            <a:r>
              <a:rPr lang="en-ZA" dirty="0" smtClean="0">
                <a:latin typeface="Comic Sans MS" pitchFamily="66" charset="0"/>
              </a:rPr>
              <a:t> Accommodation crises</a:t>
            </a:r>
            <a:endParaRPr lang="en-ZA"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ZA" dirty="0" smtClean="0"/>
              <a:t>The University has consistently failed to accommodate the number or even half of the number of students, who apply for accommodation annually.</a:t>
            </a:r>
          </a:p>
          <a:p>
            <a:r>
              <a:rPr lang="en-ZA" dirty="0" smtClean="0"/>
              <a:t>Every single year the offices of student governance structures are flooded by students who seek accommodation, making the safety and accommodation of these students the responsibility of student leaders, instead of that of the university.</a:t>
            </a:r>
          </a:p>
          <a:p>
            <a:r>
              <a:rPr lang="en-ZA" dirty="0" smtClean="0"/>
              <a:t>The accommodation crises was further exasperated by the loss of 700+ bed spaces at the South Point private accommodation.</a:t>
            </a:r>
          </a:p>
          <a:p>
            <a:r>
              <a:rPr lang="en-ZA" dirty="0" smtClean="0"/>
              <a:t>UWC has, since 2016, been telling students that we will have an increase of 2500 bed spaces, but this has not come to effect.</a:t>
            </a:r>
          </a:p>
          <a:p>
            <a:r>
              <a:rPr lang="en-ZA" dirty="0" smtClean="0"/>
              <a:t>A number of students are still without accommodation and subjected to sleeping in offices, the student centre and TV rooms. </a:t>
            </a:r>
          </a:p>
          <a:p>
            <a:endParaRPr lang="en-ZA" dirty="0" smtClean="0"/>
          </a:p>
        </p:txBody>
      </p:sp>
    </p:spTree>
    <p:extLst>
      <p:ext uri="{BB962C8B-B14F-4D97-AF65-F5344CB8AC3E}">
        <p14:creationId xmlns:p14="http://schemas.microsoft.com/office/powerpoint/2010/main" xmlns="" val="2933369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latin typeface="Comic Sans MS" pitchFamily="66" charset="0"/>
              </a:rPr>
              <a:t>Uwc</a:t>
            </a:r>
            <a:r>
              <a:rPr lang="en-ZA" dirty="0" smtClean="0">
                <a:latin typeface="Comic Sans MS" pitchFamily="66" charset="0"/>
              </a:rPr>
              <a:t> Accommodation crises</a:t>
            </a:r>
            <a:endParaRPr lang="en-ZA" dirty="0">
              <a:latin typeface="Comic Sans MS" pitchFamily="66" charset="0"/>
            </a:endParaRPr>
          </a:p>
        </p:txBody>
      </p:sp>
      <p:sp>
        <p:nvSpPr>
          <p:cNvPr id="3" name="Content Placeholder 2"/>
          <p:cNvSpPr>
            <a:spLocks noGrp="1"/>
          </p:cNvSpPr>
          <p:nvPr>
            <p:ph idx="1"/>
          </p:nvPr>
        </p:nvSpPr>
        <p:spPr/>
        <p:txBody>
          <a:bodyPr/>
          <a:lstStyle/>
          <a:p>
            <a:r>
              <a:rPr lang="en-ZA" dirty="0" smtClean="0"/>
              <a:t>Students still without accommodation/ students who are not placed:</a:t>
            </a:r>
          </a:p>
          <a:p>
            <a:r>
              <a:rPr lang="en-ZA" dirty="0" smtClean="0"/>
              <a:t>50+ first year students</a:t>
            </a:r>
          </a:p>
          <a:p>
            <a:r>
              <a:rPr lang="en-ZA" dirty="0" smtClean="0"/>
              <a:t>188 seniors ( occupying res)</a:t>
            </a:r>
          </a:p>
          <a:p>
            <a:r>
              <a:rPr lang="en-ZA" dirty="0" smtClean="0"/>
              <a:t>201 unfunded former South Point Residence</a:t>
            </a:r>
          </a:p>
          <a:p>
            <a:r>
              <a:rPr lang="en-ZA" dirty="0" smtClean="0"/>
              <a:t>Approximately 500 students awaiting accommodation appeal outcomes.</a:t>
            </a:r>
          </a:p>
          <a:p>
            <a:r>
              <a:rPr lang="en-ZA" dirty="0" smtClean="0"/>
              <a:t>Approximately 150 + students who were not placed due the residence admission criteria. </a:t>
            </a:r>
          </a:p>
          <a:p>
            <a:pPr marL="0" indent="0">
              <a:buNone/>
            </a:pPr>
            <a:endParaRPr lang="en-ZA" dirty="0"/>
          </a:p>
        </p:txBody>
      </p:sp>
    </p:spTree>
    <p:extLst>
      <p:ext uri="{BB962C8B-B14F-4D97-AF65-F5344CB8AC3E}">
        <p14:creationId xmlns:p14="http://schemas.microsoft.com/office/powerpoint/2010/main" xmlns="" val="92297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Food Security</a:t>
            </a:r>
            <a:endParaRPr lang="en-ZA" dirty="0">
              <a:latin typeface="Comic Sans MS" pitchFamily="66" charset="0"/>
            </a:endParaRPr>
          </a:p>
        </p:txBody>
      </p:sp>
      <p:sp>
        <p:nvSpPr>
          <p:cNvPr id="3" name="Content Placeholder 2"/>
          <p:cNvSpPr>
            <a:spLocks noGrp="1"/>
          </p:cNvSpPr>
          <p:nvPr>
            <p:ph idx="1"/>
          </p:nvPr>
        </p:nvSpPr>
        <p:spPr/>
        <p:txBody>
          <a:bodyPr/>
          <a:lstStyle/>
          <a:p>
            <a:r>
              <a:rPr lang="en-ZA" dirty="0" smtClean="0"/>
              <a:t>UWC Food security outreach:</a:t>
            </a:r>
          </a:p>
          <a:p>
            <a:r>
              <a:rPr lang="en-ZA" b="1" dirty="0" smtClean="0"/>
              <a:t>SDS: </a:t>
            </a:r>
            <a:r>
              <a:rPr lang="en-ZA" dirty="0" smtClean="0"/>
              <a:t>assists 800 students, on a monthly basis. </a:t>
            </a:r>
          </a:p>
          <a:p>
            <a:r>
              <a:rPr lang="en-ZA" dirty="0" smtClean="0"/>
              <a:t>This is possible through collaboration with Tiger Brands and Food forward.</a:t>
            </a:r>
          </a:p>
          <a:p>
            <a:r>
              <a:rPr lang="en-ZA" dirty="0" smtClean="0"/>
              <a:t>Residential Services </a:t>
            </a:r>
            <a:r>
              <a:rPr lang="en-ZA" dirty="0" err="1" smtClean="0"/>
              <a:t>Srep</a:t>
            </a:r>
            <a:r>
              <a:rPr lang="en-ZA" dirty="0" smtClean="0"/>
              <a:t> Program:</a:t>
            </a:r>
          </a:p>
          <a:p>
            <a:r>
              <a:rPr lang="en-ZA" dirty="0" smtClean="0"/>
              <a:t>Skills exchange program.</a:t>
            </a:r>
          </a:p>
          <a:p>
            <a:r>
              <a:rPr lang="en-ZA" dirty="0" smtClean="0"/>
              <a:t>Students exchange skills for food relief. This program provides assistance once per semester.</a:t>
            </a:r>
            <a:endParaRPr lang="en-ZA" dirty="0"/>
          </a:p>
          <a:p>
            <a:r>
              <a:rPr lang="en-ZA" dirty="0" smtClean="0"/>
              <a:t>These measures, although progressive, are still insufficient. Students have therefore launched their own outreach programs for the purposes of food relief. </a:t>
            </a:r>
          </a:p>
        </p:txBody>
      </p:sp>
    </p:spTree>
    <p:extLst>
      <p:ext uri="{BB962C8B-B14F-4D97-AF65-F5344CB8AC3E}">
        <p14:creationId xmlns:p14="http://schemas.microsoft.com/office/powerpoint/2010/main" xmlns="" val="3108113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Student Food Drives</a:t>
            </a:r>
            <a:endParaRPr lang="en-ZA"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ZA" dirty="0" smtClean="0"/>
              <a:t>Student Representative Council:</a:t>
            </a:r>
          </a:p>
          <a:p>
            <a:endParaRPr lang="en-ZA" dirty="0"/>
          </a:p>
          <a:p>
            <a:r>
              <a:rPr lang="en-ZA" dirty="0" smtClean="0"/>
              <a:t>November 2019 Examination Sandwich drive.</a:t>
            </a:r>
          </a:p>
          <a:p>
            <a:r>
              <a:rPr lang="en-ZA" dirty="0" smtClean="0"/>
              <a:t>February 2020 Food drive.</a:t>
            </a:r>
          </a:p>
          <a:p>
            <a:r>
              <a:rPr lang="en-ZA" dirty="0" smtClean="0"/>
              <a:t>Upcoming: June Examination food drive.</a:t>
            </a:r>
          </a:p>
          <a:p>
            <a:r>
              <a:rPr lang="en-ZA" dirty="0" smtClean="0"/>
              <a:t>We are also in the process of reaching out to potential sponsors for a possible monthly SRC food drive.</a:t>
            </a:r>
          </a:p>
          <a:p>
            <a:endParaRPr lang="en-ZA" dirty="0"/>
          </a:p>
          <a:p>
            <a:r>
              <a:rPr lang="en-ZA" dirty="0" smtClean="0"/>
              <a:t>Affiliate Structures have also taken it upon themselves to assist where the can. Structures such as SASCO, ANCYL, MSA, etc., has in recent year hosted annual Sandwich/ Food drives.</a:t>
            </a:r>
            <a:endParaRPr lang="en-ZA" dirty="0"/>
          </a:p>
        </p:txBody>
      </p:sp>
    </p:spTree>
    <p:extLst>
      <p:ext uri="{BB962C8B-B14F-4D97-AF65-F5344CB8AC3E}">
        <p14:creationId xmlns:p14="http://schemas.microsoft.com/office/powerpoint/2010/main" xmlns="" val="279114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Gender Based Violence</a:t>
            </a:r>
            <a:endParaRPr lang="en-ZA" dirty="0">
              <a:latin typeface="Comic Sans MS" pitchFamily="66" charset="0"/>
            </a:endParaRPr>
          </a:p>
        </p:txBody>
      </p:sp>
      <p:sp>
        <p:nvSpPr>
          <p:cNvPr id="3" name="Content Placeholder 2"/>
          <p:cNvSpPr>
            <a:spLocks noGrp="1"/>
          </p:cNvSpPr>
          <p:nvPr>
            <p:ph idx="1"/>
          </p:nvPr>
        </p:nvSpPr>
        <p:spPr/>
        <p:txBody>
          <a:bodyPr/>
          <a:lstStyle/>
          <a:p>
            <a:r>
              <a:rPr lang="en-ZA" dirty="0" smtClean="0"/>
              <a:t>UWC, much like the country, are effected by the rise in GBV on campus.</a:t>
            </a:r>
          </a:p>
          <a:p>
            <a:r>
              <a:rPr lang="en-ZA" dirty="0" smtClean="0"/>
              <a:t>UWC students for the last 4 year have had demonstrations and marches calling for the end of GBV, a safer campus and adequate support services for survivors of GBV. Every March has been coupled with a memorandum of demands, which speaks to practical and feasible measures which can be implemented by the University Management, however, these demands have not been met.</a:t>
            </a:r>
          </a:p>
          <a:p>
            <a:r>
              <a:rPr lang="en-ZA" dirty="0" smtClean="0"/>
              <a:t>The most recent march occurred in September of 2019. the University responded with some awareness campaigns, however, we strongly believe awareness campaigns alone are not sufficient. </a:t>
            </a:r>
          </a:p>
          <a:p>
            <a:pPr marL="0" indent="0">
              <a:buNone/>
            </a:pPr>
            <a:endParaRPr lang="en-ZA" dirty="0"/>
          </a:p>
        </p:txBody>
      </p:sp>
    </p:spTree>
    <p:extLst>
      <p:ext uri="{BB962C8B-B14F-4D97-AF65-F5344CB8AC3E}">
        <p14:creationId xmlns:p14="http://schemas.microsoft.com/office/powerpoint/2010/main" xmlns="" val="2156787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Gender Based Violence</a:t>
            </a:r>
            <a:endParaRPr lang="en-ZA" dirty="0">
              <a:latin typeface="Comic Sans MS" pitchFamily="66"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Student Demands:</a:t>
            </a:r>
          </a:p>
          <a:p>
            <a:pPr marL="0" indent="0">
              <a:buNone/>
            </a:pPr>
            <a:r>
              <a:rPr lang="en-GB" dirty="0"/>
              <a:t> </a:t>
            </a:r>
            <a:r>
              <a:rPr lang="en-GB" dirty="0" smtClean="0"/>
              <a:t>The </a:t>
            </a:r>
            <a:r>
              <a:rPr lang="en-GB" dirty="0"/>
              <a:t>university must immediately do away with the process which limits students’ access to SAPS by requiring that students work through CPS. Any student who chooses to for-go University processes and to contact SAPS directly, should be allowed to do so and SAPS must be given access to Campus in such instances.</a:t>
            </a:r>
          </a:p>
          <a:p>
            <a:pPr marL="0" indent="0">
              <a:buNone/>
            </a:pPr>
            <a:endParaRPr lang="en-GB" dirty="0"/>
          </a:p>
          <a:p>
            <a:pPr marL="0" indent="0">
              <a:buNone/>
            </a:pPr>
            <a:r>
              <a:rPr lang="en-GB" dirty="0" smtClean="0"/>
              <a:t>All </a:t>
            </a:r>
            <a:r>
              <a:rPr lang="en-GB" dirty="0"/>
              <a:t>university first responders must undergo sensitivity training, including securities and CPS staff</a:t>
            </a:r>
            <a:r>
              <a:rPr lang="en-GB" dirty="0" smtClean="0"/>
              <a:t>.</a:t>
            </a:r>
          </a:p>
          <a:p>
            <a:pPr marL="0" indent="0">
              <a:buNone/>
            </a:pPr>
            <a:endParaRPr lang="en-GB" dirty="0" smtClean="0"/>
          </a:p>
          <a:p>
            <a:pPr marL="0" indent="0">
              <a:buNone/>
            </a:pPr>
            <a:r>
              <a:rPr lang="en-GB" dirty="0" smtClean="0"/>
              <a:t>The </a:t>
            </a:r>
            <a:r>
              <a:rPr lang="en-GB" dirty="0"/>
              <a:t>university must have an effective response protocol. In this regard, we demand that the university clinic have a fully operational 24/7 rape crises centre. This centre must be operated from the clinic and must include immediate response personnel inclusive of medical, counselling and security staff.  All staff working in this centre must undergo sensitivity training. </a:t>
            </a:r>
            <a:endParaRPr lang="en-GB" dirty="0" smtClean="0"/>
          </a:p>
          <a:p>
            <a:pPr marL="0" indent="0">
              <a:buNone/>
            </a:pPr>
            <a:endParaRPr lang="en-GB" dirty="0"/>
          </a:p>
          <a:p>
            <a:pPr marL="0" indent="0">
              <a:buNone/>
            </a:pPr>
            <a:r>
              <a:rPr lang="en-GB" dirty="0" smtClean="0"/>
              <a:t>There </a:t>
            </a:r>
            <a:r>
              <a:rPr lang="en-GB" dirty="0"/>
              <a:t>must be an increase in the number of counsellors available to students at </a:t>
            </a:r>
            <a:r>
              <a:rPr lang="en-GB" dirty="0" smtClean="0"/>
              <a:t>CSSS.</a:t>
            </a:r>
            <a:endParaRPr lang="en-GB" dirty="0"/>
          </a:p>
          <a:p>
            <a:endParaRPr lang="en-ZA" dirty="0"/>
          </a:p>
        </p:txBody>
      </p:sp>
    </p:spTree>
    <p:extLst>
      <p:ext uri="{BB962C8B-B14F-4D97-AF65-F5344CB8AC3E}">
        <p14:creationId xmlns:p14="http://schemas.microsoft.com/office/powerpoint/2010/main" xmlns="" val="3348872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Gender Based </a:t>
            </a:r>
            <a:r>
              <a:rPr lang="en-ZA" dirty="0" err="1" smtClean="0">
                <a:latin typeface="Comic Sans MS" pitchFamily="66" charset="0"/>
              </a:rPr>
              <a:t>VIolence</a:t>
            </a:r>
            <a:endParaRPr lang="en-ZA" dirty="0">
              <a:latin typeface="Comic Sans MS" pitchFamily="66"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All </a:t>
            </a:r>
            <a:r>
              <a:rPr lang="en-GB" dirty="0"/>
              <a:t>cameras must be fully operational, at all times and the footage must be accessible to students when </a:t>
            </a:r>
            <a:r>
              <a:rPr lang="en-GB" dirty="0" smtClean="0"/>
              <a:t>necessary.</a:t>
            </a:r>
          </a:p>
          <a:p>
            <a:pPr marL="0" indent="0">
              <a:buNone/>
            </a:pPr>
            <a:endParaRPr lang="en-GB" dirty="0"/>
          </a:p>
          <a:p>
            <a:pPr marL="0" indent="0">
              <a:buNone/>
            </a:pPr>
            <a:r>
              <a:rPr lang="en-GB" dirty="0" smtClean="0"/>
              <a:t>The </a:t>
            </a:r>
            <a:r>
              <a:rPr lang="en-GB" dirty="0"/>
              <a:t>immediate removal of all 5pm tests, which often put students who do not reside on campus, at risk when they have to travel to their residences after 6pm at night. Tests should be written during academic hours only( 08:30-16:30)</a:t>
            </a:r>
          </a:p>
          <a:p>
            <a:pPr marL="0" indent="0">
              <a:buNone/>
            </a:pPr>
            <a:endParaRPr lang="en-GB" dirty="0"/>
          </a:p>
          <a:p>
            <a:pPr marL="0" indent="0">
              <a:buNone/>
            </a:pPr>
            <a:r>
              <a:rPr lang="en-GB" dirty="0" smtClean="0"/>
              <a:t>Campus Protection Services </a:t>
            </a:r>
            <a:r>
              <a:rPr lang="en-GB" dirty="0"/>
              <a:t>must formulate a first responders unit to all off campus UWC and private accommodations, which UWC can reach immediately, in instances of GBV</a:t>
            </a:r>
            <a:r>
              <a:rPr lang="en-GB" dirty="0" smtClean="0"/>
              <a:t>.</a:t>
            </a:r>
          </a:p>
          <a:p>
            <a:pPr marL="0" indent="0">
              <a:buNone/>
            </a:pPr>
            <a:endParaRPr lang="en-GB" dirty="0"/>
          </a:p>
          <a:p>
            <a:pPr marL="0" indent="0">
              <a:buNone/>
            </a:pPr>
            <a:r>
              <a:rPr lang="en-GB" dirty="0" smtClean="0"/>
              <a:t>We </a:t>
            </a:r>
            <a:r>
              <a:rPr lang="en-GB" dirty="0"/>
              <a:t>demand the immediate and permanent removal of all perpetrators, who have been found guilty, from our residences. If someone is alleged to have been a perpetrator they should be temporarily removed until their case is concluded. </a:t>
            </a:r>
          </a:p>
          <a:p>
            <a:endParaRPr lang="en-ZA" dirty="0"/>
          </a:p>
        </p:txBody>
      </p:sp>
    </p:spTree>
    <p:extLst>
      <p:ext uri="{BB962C8B-B14F-4D97-AF65-F5344CB8AC3E}">
        <p14:creationId xmlns:p14="http://schemas.microsoft.com/office/powerpoint/2010/main" xmlns="" val="36017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NSFAS</a:t>
            </a:r>
            <a:r>
              <a:rPr lang="en-ZA" dirty="0" smtClean="0"/>
              <a:t> </a:t>
            </a:r>
            <a:endParaRPr lang="en-ZA" dirty="0"/>
          </a:p>
        </p:txBody>
      </p:sp>
      <p:sp>
        <p:nvSpPr>
          <p:cNvPr id="3" name="Content Placeholder 2"/>
          <p:cNvSpPr>
            <a:spLocks noGrp="1"/>
          </p:cNvSpPr>
          <p:nvPr>
            <p:ph idx="1"/>
          </p:nvPr>
        </p:nvSpPr>
        <p:spPr>
          <a:xfrm>
            <a:off x="685800" y="1815738"/>
            <a:ext cx="10820400" cy="4402948"/>
          </a:xfrm>
        </p:spPr>
        <p:txBody>
          <a:bodyPr>
            <a:normAutofit fontScale="62500" lnSpcReduction="20000"/>
          </a:bodyPr>
          <a:lstStyle/>
          <a:p>
            <a:pPr marL="0" indent="0">
              <a:buNone/>
            </a:pPr>
            <a:r>
              <a:rPr lang="en-ZA" sz="2600" dirty="0" smtClean="0"/>
              <a:t>The Student Representative Council has written to NSFAS with specific NSFAS related concerns. The concerns raised includes: </a:t>
            </a:r>
          </a:p>
          <a:p>
            <a:pPr marL="0" indent="0">
              <a:buNone/>
            </a:pPr>
            <a:r>
              <a:rPr lang="en-GB" sz="2600" b="1" dirty="0"/>
              <a:t>1.) N+1 and N+2 </a:t>
            </a:r>
          </a:p>
          <a:p>
            <a:pPr marL="0" indent="0">
              <a:buNone/>
            </a:pPr>
            <a:endParaRPr lang="en-GB" sz="2600" dirty="0"/>
          </a:p>
          <a:p>
            <a:pPr marL="0" indent="0">
              <a:buNone/>
            </a:pPr>
            <a:r>
              <a:rPr lang="en-GB" sz="2600" dirty="0"/>
              <a:t>As per the 2020 NSFAS guidelines, NSFAS will fund a student for the years of study as per their academic program plus an additional 1 or 2, depending on which provision applies to a student in question. Our understanding is that the funding will be for the years in total consecutively. The UWC Financial Aid office has been stating that a student will lose their funding, even if they still fall within the N+ category, if they do not meet a particular academic requirement. </a:t>
            </a:r>
          </a:p>
          <a:p>
            <a:pPr marL="0" indent="0">
              <a:buNone/>
            </a:pPr>
            <a:endParaRPr lang="en-GB" sz="2600" dirty="0"/>
          </a:p>
          <a:p>
            <a:pPr marL="0" indent="0">
              <a:buNone/>
            </a:pPr>
            <a:r>
              <a:rPr lang="en-GB" sz="2600" b="1" dirty="0"/>
              <a:t>2.) Book Allowances</a:t>
            </a:r>
          </a:p>
          <a:p>
            <a:pPr marL="0" indent="0">
              <a:buNone/>
            </a:pPr>
            <a:endParaRPr lang="en-GB" sz="2600" dirty="0"/>
          </a:p>
          <a:p>
            <a:pPr marL="0" indent="0">
              <a:buNone/>
            </a:pPr>
            <a:r>
              <a:rPr lang="en-GB" sz="2600" dirty="0"/>
              <a:t>The 2020 guidelines states that all NSFAS Qualifying students will receive a book allowance, amounting to R5200.00. UWC Financial aid, however has been requesting that students who are repeating any modules provide a quotation for the textbooks they will be using for new modules. This means that students will receive an amount depending on the costs of textbooks for the new modules, instead of the entire amount as allocated by </a:t>
            </a:r>
            <a:r>
              <a:rPr lang="en-GB" sz="2600" dirty="0" smtClean="0"/>
              <a:t>NSFAS</a:t>
            </a:r>
            <a:r>
              <a:rPr lang="en-GB" dirty="0" smtClean="0"/>
              <a:t>.</a:t>
            </a:r>
            <a:endParaRPr lang="en-GB" dirty="0"/>
          </a:p>
          <a:p>
            <a:pPr marL="0" indent="0">
              <a:buNone/>
            </a:pPr>
            <a:endParaRPr lang="en-ZA" dirty="0"/>
          </a:p>
          <a:p>
            <a:pPr marL="0" indent="0">
              <a:buNone/>
            </a:pPr>
            <a:endParaRPr lang="en-ZA" dirty="0"/>
          </a:p>
        </p:txBody>
      </p:sp>
    </p:spTree>
    <p:extLst>
      <p:ext uri="{BB962C8B-B14F-4D97-AF65-F5344CB8AC3E}">
        <p14:creationId xmlns:p14="http://schemas.microsoft.com/office/powerpoint/2010/main" xmlns="" val="1200270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NSFAS</a:t>
            </a:r>
            <a:r>
              <a:rPr lang="en-ZA" dirty="0" smtClean="0"/>
              <a:t> </a:t>
            </a:r>
            <a:endParaRPr lang="en-ZA" dirty="0"/>
          </a:p>
        </p:txBody>
      </p:sp>
      <p:sp>
        <p:nvSpPr>
          <p:cNvPr id="3" name="Content Placeholder 2"/>
          <p:cNvSpPr>
            <a:spLocks noGrp="1"/>
          </p:cNvSpPr>
          <p:nvPr>
            <p:ph idx="1"/>
          </p:nvPr>
        </p:nvSpPr>
        <p:spPr/>
        <p:txBody>
          <a:bodyPr>
            <a:normAutofit fontScale="77500" lnSpcReduction="20000"/>
          </a:bodyPr>
          <a:lstStyle/>
          <a:p>
            <a:r>
              <a:rPr lang="en-GB" b="1" dirty="0"/>
              <a:t>3.) Historical Debt</a:t>
            </a:r>
          </a:p>
          <a:p>
            <a:endParaRPr lang="en-GB" dirty="0"/>
          </a:p>
          <a:p>
            <a:r>
              <a:rPr lang="en-GB" dirty="0"/>
              <a:t>NSFAS students who reside in private accommodation, who has historical debt, according to UWC, will not receive their entire accommodation allowance for 2020. Students have informed the Student Representative Council that according to UWC Financial aid, 1 semester of their accommodation allowance will be redirected towards clearing the historical debt of the student. </a:t>
            </a:r>
          </a:p>
          <a:p>
            <a:endParaRPr lang="en-GB" dirty="0"/>
          </a:p>
          <a:p>
            <a:r>
              <a:rPr lang="en-GB" dirty="0"/>
              <a:t>In addition to the abovementioned, UWC is still refusing to give NSFAS students their academic transcripts, despite the fact that the Minister of DHET stated that all NSFAS students must receive their academic transcripts.</a:t>
            </a:r>
          </a:p>
          <a:p>
            <a:endParaRPr lang="en-GB" dirty="0"/>
          </a:p>
          <a:p>
            <a:r>
              <a:rPr lang="en-GB" b="1" dirty="0"/>
              <a:t>4.) Travelling Allowances</a:t>
            </a:r>
          </a:p>
          <a:p>
            <a:endParaRPr lang="en-GB" dirty="0"/>
          </a:p>
          <a:p>
            <a:r>
              <a:rPr lang="en-GB" dirty="0"/>
              <a:t>According to the NSFAS guidelines, students are due to receive R7500 per annum. A number of students have reported that upon receiving their monthly living allowances, they did not receive their travelling allowances. </a:t>
            </a:r>
          </a:p>
          <a:p>
            <a:endParaRPr lang="en-GB" dirty="0"/>
          </a:p>
          <a:p>
            <a:endParaRPr lang="en-ZA" dirty="0"/>
          </a:p>
        </p:txBody>
      </p:sp>
    </p:spTree>
    <p:extLst>
      <p:ext uri="{BB962C8B-B14F-4D97-AF65-F5344CB8AC3E}">
        <p14:creationId xmlns:p14="http://schemas.microsoft.com/office/powerpoint/2010/main" xmlns="" val="57502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smtClean="0">
                <a:latin typeface="Comic Sans MS" panose="030F0702030302020204" pitchFamily="66" charset="0"/>
              </a:rPr>
              <a:t>The state of campus: The students Perspective</a:t>
            </a:r>
            <a:r>
              <a:rPr lang="en-ZA" dirty="0" smtClean="0"/>
              <a:t>. </a:t>
            </a:r>
            <a:endParaRPr lang="en-ZA" dirty="0"/>
          </a:p>
        </p:txBody>
      </p:sp>
      <p:sp>
        <p:nvSpPr>
          <p:cNvPr id="3" name="Content Placeholder 2"/>
          <p:cNvSpPr>
            <a:spLocks noGrp="1"/>
          </p:cNvSpPr>
          <p:nvPr>
            <p:ph idx="1"/>
          </p:nvPr>
        </p:nvSpPr>
        <p:spPr/>
        <p:txBody>
          <a:bodyPr/>
          <a:lstStyle/>
          <a:p>
            <a:r>
              <a:rPr lang="en-ZA" dirty="0" smtClean="0"/>
              <a:t>Access: Clearance and Registration</a:t>
            </a:r>
          </a:p>
          <a:p>
            <a:endParaRPr lang="en-ZA"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770925225"/>
              </p:ext>
            </p:extLst>
          </p:nvPr>
        </p:nvGraphicFramePr>
        <p:xfrm>
          <a:off x="731520" y="2573866"/>
          <a:ext cx="10774679" cy="4043862"/>
        </p:xfrm>
        <a:graphic>
          <a:graphicData uri="http://schemas.openxmlformats.org/drawingml/2006/table">
            <a:tbl>
              <a:tblPr firstRow="1" bandRow="1">
                <a:tableStyleId>{5C22544A-7EE6-4342-B048-85BDC9FD1C3A}</a:tableStyleId>
              </a:tblPr>
              <a:tblGrid>
                <a:gridCol w="3476172">
                  <a:extLst>
                    <a:ext uri="{9D8B030D-6E8A-4147-A177-3AD203B41FA5}">
                      <a16:colId xmlns:a16="http://schemas.microsoft.com/office/drawing/2014/main" xmlns="" val="1893602865"/>
                    </a:ext>
                  </a:extLst>
                </a:gridCol>
                <a:gridCol w="2813242">
                  <a:extLst>
                    <a:ext uri="{9D8B030D-6E8A-4147-A177-3AD203B41FA5}">
                      <a16:colId xmlns:a16="http://schemas.microsoft.com/office/drawing/2014/main" xmlns="" val="514095230"/>
                    </a:ext>
                  </a:extLst>
                </a:gridCol>
                <a:gridCol w="2255903">
                  <a:extLst>
                    <a:ext uri="{9D8B030D-6E8A-4147-A177-3AD203B41FA5}">
                      <a16:colId xmlns:a16="http://schemas.microsoft.com/office/drawing/2014/main" xmlns="" val="3321296650"/>
                    </a:ext>
                  </a:extLst>
                </a:gridCol>
                <a:gridCol w="2229362">
                  <a:extLst>
                    <a:ext uri="{9D8B030D-6E8A-4147-A177-3AD203B41FA5}">
                      <a16:colId xmlns:a16="http://schemas.microsoft.com/office/drawing/2014/main" xmlns="" val="896444582"/>
                    </a:ext>
                  </a:extLst>
                </a:gridCol>
              </a:tblGrid>
              <a:tr h="378198">
                <a:tc>
                  <a:txBody>
                    <a:bodyPr/>
                    <a:lstStyle/>
                    <a:p>
                      <a:r>
                        <a:rPr lang="en-ZA" dirty="0" smtClean="0"/>
                        <a:t>Undergraduates:</a:t>
                      </a:r>
                      <a:r>
                        <a:rPr lang="en-ZA" baseline="0" dirty="0" smtClean="0"/>
                        <a:t> </a:t>
                      </a:r>
                      <a:endParaRPr lang="en-ZA" dirty="0"/>
                    </a:p>
                  </a:txBody>
                  <a:tcPr/>
                </a:tc>
                <a:tc>
                  <a:txBody>
                    <a:bodyPr/>
                    <a:lstStyle/>
                    <a:p>
                      <a:r>
                        <a:rPr lang="en-ZA" dirty="0" smtClean="0"/>
                        <a:t>Registrations:</a:t>
                      </a:r>
                      <a:endParaRPr lang="en-ZA" dirty="0"/>
                    </a:p>
                  </a:txBody>
                  <a:tcPr/>
                </a:tc>
                <a:tc>
                  <a:txBody>
                    <a:bodyPr/>
                    <a:lstStyle/>
                    <a:p>
                      <a:r>
                        <a:rPr lang="en-ZA" dirty="0" smtClean="0"/>
                        <a:t>Target:</a:t>
                      </a:r>
                      <a:endParaRPr lang="en-ZA" dirty="0"/>
                    </a:p>
                  </a:txBody>
                  <a:tcPr/>
                </a:tc>
                <a:tc>
                  <a:txBody>
                    <a:bodyPr/>
                    <a:lstStyle/>
                    <a:p>
                      <a:endParaRPr lang="en-ZA" dirty="0"/>
                    </a:p>
                  </a:txBody>
                  <a:tcPr/>
                </a:tc>
                <a:extLst>
                  <a:ext uri="{0D108BD9-81ED-4DB2-BD59-A6C34878D82A}">
                    <a16:rowId xmlns:a16="http://schemas.microsoft.com/office/drawing/2014/main" xmlns="" val="2219712635"/>
                  </a:ext>
                </a:extLst>
              </a:tr>
              <a:tr h="378198">
                <a:tc>
                  <a:txBody>
                    <a:bodyPr/>
                    <a:lstStyle/>
                    <a:p>
                      <a:r>
                        <a:rPr lang="en-ZA" b="0" dirty="0" smtClean="0">
                          <a:latin typeface="Comic Sans MS" panose="030F0702030302020204" pitchFamily="66" charset="0"/>
                        </a:rPr>
                        <a:t>First</a:t>
                      </a:r>
                      <a:r>
                        <a:rPr lang="en-ZA" b="0" baseline="0" dirty="0" smtClean="0">
                          <a:latin typeface="Comic Sans MS" panose="030F0702030302020204" pitchFamily="66" charset="0"/>
                        </a:rPr>
                        <a:t> time entries:</a:t>
                      </a:r>
                      <a:endParaRPr lang="en-ZA" b="0" dirty="0">
                        <a:latin typeface="Comic Sans MS" panose="030F0702030302020204" pitchFamily="66" charset="0"/>
                      </a:endParaRPr>
                    </a:p>
                  </a:txBody>
                  <a:tcPr/>
                </a:tc>
                <a:tc>
                  <a:txBody>
                    <a:bodyPr/>
                    <a:lstStyle/>
                    <a:p>
                      <a:r>
                        <a:rPr lang="en-ZA" dirty="0" smtClean="0"/>
                        <a:t>4289</a:t>
                      </a:r>
                      <a:endParaRPr lang="en-ZA" dirty="0"/>
                    </a:p>
                  </a:txBody>
                  <a:tcPr/>
                </a:tc>
                <a:tc>
                  <a:txBody>
                    <a:bodyPr/>
                    <a:lstStyle/>
                    <a:p>
                      <a:r>
                        <a:rPr lang="en-ZA" dirty="0" smtClean="0"/>
                        <a:t>4500</a:t>
                      </a:r>
                      <a:endParaRPr lang="en-ZA" dirty="0"/>
                    </a:p>
                  </a:txBody>
                  <a:tcPr/>
                </a:tc>
                <a:tc>
                  <a:txBody>
                    <a:bodyPr/>
                    <a:lstStyle/>
                    <a:p>
                      <a:endParaRPr lang="en-ZA" dirty="0"/>
                    </a:p>
                  </a:txBody>
                  <a:tcPr/>
                </a:tc>
                <a:extLst>
                  <a:ext uri="{0D108BD9-81ED-4DB2-BD59-A6C34878D82A}">
                    <a16:rowId xmlns:a16="http://schemas.microsoft.com/office/drawing/2014/main" xmlns="" val="2363237338"/>
                  </a:ext>
                </a:extLst>
              </a:tr>
              <a:tr h="378198">
                <a:tc>
                  <a:txBody>
                    <a:bodyPr/>
                    <a:lstStyle/>
                    <a:p>
                      <a:r>
                        <a:rPr lang="en-ZA" dirty="0" smtClean="0">
                          <a:latin typeface="Comic Sans MS" panose="030F0702030302020204" pitchFamily="66" charset="0"/>
                        </a:rPr>
                        <a:t>Returning Students:</a:t>
                      </a:r>
                      <a:endParaRPr lang="en-ZA" dirty="0">
                        <a:latin typeface="Comic Sans MS" panose="030F0702030302020204" pitchFamily="66" charset="0"/>
                      </a:endParaRPr>
                    </a:p>
                  </a:txBody>
                  <a:tcPr/>
                </a:tc>
                <a:tc>
                  <a:txBody>
                    <a:bodyPr/>
                    <a:lstStyle/>
                    <a:p>
                      <a:r>
                        <a:rPr lang="en-ZA" dirty="0" smtClean="0"/>
                        <a:t>13503</a:t>
                      </a:r>
                      <a:endParaRPr lang="en-ZA" dirty="0"/>
                    </a:p>
                  </a:txBody>
                  <a:tcPr/>
                </a:tc>
                <a:tc>
                  <a:txBody>
                    <a:bodyPr/>
                    <a:lstStyle/>
                    <a:p>
                      <a:r>
                        <a:rPr lang="en-ZA" dirty="0" smtClean="0"/>
                        <a:t>14480</a:t>
                      </a:r>
                      <a:endParaRPr lang="en-ZA" dirty="0"/>
                    </a:p>
                  </a:txBody>
                  <a:tcPr/>
                </a:tc>
                <a:tc>
                  <a:txBody>
                    <a:bodyPr/>
                    <a:lstStyle/>
                    <a:p>
                      <a:endParaRPr lang="en-ZA" dirty="0"/>
                    </a:p>
                  </a:txBody>
                  <a:tcPr/>
                </a:tc>
                <a:extLst>
                  <a:ext uri="{0D108BD9-81ED-4DB2-BD59-A6C34878D82A}">
                    <a16:rowId xmlns:a16="http://schemas.microsoft.com/office/drawing/2014/main" xmlns="" val="3042803889"/>
                  </a:ext>
                </a:extLst>
              </a:tr>
              <a:tr h="378198">
                <a:tc>
                  <a:txBody>
                    <a:bodyPr/>
                    <a:lstStyle/>
                    <a:p>
                      <a:r>
                        <a:rPr lang="en-ZA" b="1" dirty="0" smtClean="0">
                          <a:latin typeface="Comic Sans MS" panose="030F0702030302020204" pitchFamily="66" charset="0"/>
                        </a:rPr>
                        <a:t>Postgraduates:</a:t>
                      </a:r>
                      <a:r>
                        <a:rPr lang="en-ZA" b="1" baseline="0" dirty="0" smtClean="0">
                          <a:latin typeface="Comic Sans MS" panose="030F0702030302020204" pitchFamily="66" charset="0"/>
                        </a:rPr>
                        <a:t> </a:t>
                      </a:r>
                      <a:endParaRPr lang="en-ZA" b="1" dirty="0">
                        <a:latin typeface="Comic Sans MS" panose="030F0702030302020204" pitchFamily="66" charset="0"/>
                      </a:endParaRPr>
                    </a:p>
                  </a:txBody>
                  <a:tcPr>
                    <a:solidFill>
                      <a:schemeClr val="accent1">
                        <a:lumMod val="75000"/>
                      </a:schemeClr>
                    </a:solidFill>
                  </a:tcPr>
                </a:tc>
                <a:tc>
                  <a:txBody>
                    <a:bodyPr/>
                    <a:lstStyle/>
                    <a:p>
                      <a:r>
                        <a:rPr lang="en-ZA" dirty="0" smtClean="0">
                          <a:latin typeface="Comic Sans MS" panose="030F0702030302020204" pitchFamily="66" charset="0"/>
                        </a:rPr>
                        <a:t>Registrations:</a:t>
                      </a:r>
                      <a:endParaRPr lang="en-ZA" dirty="0">
                        <a:latin typeface="Comic Sans MS" panose="030F0702030302020204" pitchFamily="66" charset="0"/>
                      </a:endParaRPr>
                    </a:p>
                  </a:txBody>
                  <a:tcPr>
                    <a:solidFill>
                      <a:schemeClr val="accent1">
                        <a:lumMod val="75000"/>
                      </a:schemeClr>
                    </a:solidFill>
                  </a:tcPr>
                </a:tc>
                <a:tc>
                  <a:txBody>
                    <a:bodyPr/>
                    <a:lstStyle/>
                    <a:p>
                      <a:r>
                        <a:rPr lang="en-ZA" b="1" dirty="0" smtClean="0">
                          <a:latin typeface="Comic Sans MS" panose="030F0702030302020204" pitchFamily="66" charset="0"/>
                        </a:rPr>
                        <a:t>Target:</a:t>
                      </a:r>
                      <a:endParaRPr lang="en-ZA" b="1" dirty="0">
                        <a:latin typeface="Comic Sans MS" panose="030F0702030302020204" pitchFamily="66" charset="0"/>
                      </a:endParaRPr>
                    </a:p>
                  </a:txBody>
                  <a:tcPr>
                    <a:solidFill>
                      <a:schemeClr val="accent1">
                        <a:lumMod val="75000"/>
                      </a:schemeClr>
                    </a:solidFill>
                  </a:tcPr>
                </a:tc>
                <a:tc>
                  <a:txBody>
                    <a:bodyPr/>
                    <a:lstStyle/>
                    <a:p>
                      <a:endParaRPr lang="en-ZA" dirty="0"/>
                    </a:p>
                  </a:txBody>
                  <a:tcPr>
                    <a:solidFill>
                      <a:schemeClr val="accent1">
                        <a:lumMod val="75000"/>
                      </a:schemeClr>
                    </a:solidFill>
                  </a:tcPr>
                </a:tc>
                <a:extLst>
                  <a:ext uri="{0D108BD9-81ED-4DB2-BD59-A6C34878D82A}">
                    <a16:rowId xmlns:a16="http://schemas.microsoft.com/office/drawing/2014/main" xmlns="" val="1588435551"/>
                  </a:ext>
                </a:extLst>
              </a:tr>
              <a:tr h="378198">
                <a:tc>
                  <a:txBody>
                    <a:bodyPr/>
                    <a:lstStyle/>
                    <a:p>
                      <a:r>
                        <a:rPr lang="en-ZA" dirty="0" smtClean="0">
                          <a:latin typeface="Comic Sans MS" panose="030F0702030302020204" pitchFamily="66" charset="0"/>
                        </a:rPr>
                        <a:t>PG Diplomas/Certificate:</a:t>
                      </a:r>
                      <a:r>
                        <a:rPr lang="en-ZA" dirty="0" smtClean="0"/>
                        <a:t>	</a:t>
                      </a:r>
                      <a:endParaRPr lang="en-ZA" dirty="0"/>
                    </a:p>
                  </a:txBody>
                  <a:tcPr/>
                </a:tc>
                <a:tc>
                  <a:txBody>
                    <a:bodyPr/>
                    <a:lstStyle/>
                    <a:p>
                      <a:r>
                        <a:rPr lang="en-ZA" dirty="0" smtClean="0"/>
                        <a:t>770</a:t>
                      </a:r>
                      <a:endParaRPr lang="en-ZA" dirty="0"/>
                    </a:p>
                  </a:txBody>
                  <a:tcPr/>
                </a:tc>
                <a:tc>
                  <a:txBody>
                    <a:bodyPr/>
                    <a:lstStyle/>
                    <a:p>
                      <a:r>
                        <a:rPr lang="en-ZA" dirty="0" smtClean="0"/>
                        <a:t>1050</a:t>
                      </a:r>
                      <a:endParaRPr lang="en-ZA" dirty="0"/>
                    </a:p>
                  </a:txBody>
                  <a:tcPr/>
                </a:tc>
                <a:tc>
                  <a:txBody>
                    <a:bodyPr/>
                    <a:lstStyle/>
                    <a:p>
                      <a:endParaRPr lang="en-ZA" dirty="0"/>
                    </a:p>
                  </a:txBody>
                  <a:tcPr/>
                </a:tc>
                <a:extLst>
                  <a:ext uri="{0D108BD9-81ED-4DB2-BD59-A6C34878D82A}">
                    <a16:rowId xmlns:a16="http://schemas.microsoft.com/office/drawing/2014/main" xmlns="" val="2158590038"/>
                  </a:ext>
                </a:extLst>
              </a:tr>
              <a:tr h="378198">
                <a:tc>
                  <a:txBody>
                    <a:bodyPr/>
                    <a:lstStyle/>
                    <a:p>
                      <a:r>
                        <a:rPr lang="en-ZA" dirty="0" smtClean="0">
                          <a:latin typeface="Comic Sans MS" panose="030F0702030302020204" pitchFamily="66" charset="0"/>
                        </a:rPr>
                        <a:t>Honours:</a:t>
                      </a:r>
                      <a:endParaRPr lang="en-ZA" dirty="0">
                        <a:latin typeface="Comic Sans MS" panose="030F0702030302020204" pitchFamily="66" charset="0"/>
                      </a:endParaRPr>
                    </a:p>
                  </a:txBody>
                  <a:tcPr/>
                </a:tc>
                <a:tc>
                  <a:txBody>
                    <a:bodyPr/>
                    <a:lstStyle/>
                    <a:p>
                      <a:r>
                        <a:rPr lang="en-ZA" dirty="0" smtClean="0"/>
                        <a:t>1022</a:t>
                      </a:r>
                      <a:endParaRPr lang="en-ZA" dirty="0"/>
                    </a:p>
                  </a:txBody>
                  <a:tcPr/>
                </a:tc>
                <a:tc>
                  <a:txBody>
                    <a:bodyPr/>
                    <a:lstStyle/>
                    <a:p>
                      <a:r>
                        <a:rPr lang="en-ZA" dirty="0" smtClean="0"/>
                        <a:t>1430</a:t>
                      </a:r>
                      <a:endParaRPr lang="en-ZA" dirty="0"/>
                    </a:p>
                  </a:txBody>
                  <a:tcPr/>
                </a:tc>
                <a:tc>
                  <a:txBody>
                    <a:bodyPr/>
                    <a:lstStyle/>
                    <a:p>
                      <a:endParaRPr lang="en-ZA" dirty="0"/>
                    </a:p>
                  </a:txBody>
                  <a:tcPr/>
                </a:tc>
                <a:extLst>
                  <a:ext uri="{0D108BD9-81ED-4DB2-BD59-A6C34878D82A}">
                    <a16:rowId xmlns:a16="http://schemas.microsoft.com/office/drawing/2014/main" xmlns="" val="1593179170"/>
                  </a:ext>
                </a:extLst>
              </a:tr>
              <a:tr h="378198">
                <a:tc>
                  <a:txBody>
                    <a:bodyPr/>
                    <a:lstStyle/>
                    <a:p>
                      <a:r>
                        <a:rPr lang="en-ZA" dirty="0" smtClean="0">
                          <a:latin typeface="Comic Sans MS" panose="030F0702030302020204" pitchFamily="66" charset="0"/>
                        </a:rPr>
                        <a:t>Masters:</a:t>
                      </a:r>
                      <a:endParaRPr lang="en-ZA" dirty="0">
                        <a:latin typeface="Comic Sans MS" panose="030F0702030302020204" pitchFamily="66" charset="0"/>
                      </a:endParaRPr>
                    </a:p>
                  </a:txBody>
                  <a:tcPr/>
                </a:tc>
                <a:tc>
                  <a:txBody>
                    <a:bodyPr/>
                    <a:lstStyle/>
                    <a:p>
                      <a:r>
                        <a:rPr lang="en-ZA" dirty="0" smtClean="0"/>
                        <a:t>1711</a:t>
                      </a:r>
                      <a:endParaRPr lang="en-ZA" dirty="0"/>
                    </a:p>
                  </a:txBody>
                  <a:tcPr/>
                </a:tc>
                <a:tc>
                  <a:txBody>
                    <a:bodyPr/>
                    <a:lstStyle/>
                    <a:p>
                      <a:r>
                        <a:rPr lang="en-ZA" dirty="0" smtClean="0"/>
                        <a:t>2320</a:t>
                      </a:r>
                      <a:endParaRPr lang="en-ZA" dirty="0"/>
                    </a:p>
                  </a:txBody>
                  <a:tcPr/>
                </a:tc>
                <a:tc>
                  <a:txBody>
                    <a:bodyPr/>
                    <a:lstStyle/>
                    <a:p>
                      <a:endParaRPr lang="en-ZA" dirty="0"/>
                    </a:p>
                  </a:txBody>
                  <a:tcPr/>
                </a:tc>
                <a:extLst>
                  <a:ext uri="{0D108BD9-81ED-4DB2-BD59-A6C34878D82A}">
                    <a16:rowId xmlns:a16="http://schemas.microsoft.com/office/drawing/2014/main" xmlns="" val="2303149356"/>
                  </a:ext>
                </a:extLst>
              </a:tr>
              <a:tr h="378198">
                <a:tc>
                  <a:txBody>
                    <a:bodyPr/>
                    <a:lstStyle/>
                    <a:p>
                      <a:r>
                        <a:rPr lang="en-ZA" dirty="0" smtClean="0">
                          <a:latin typeface="Comic Sans MS" panose="030F0702030302020204" pitchFamily="66" charset="0"/>
                        </a:rPr>
                        <a:t>PhD:</a:t>
                      </a:r>
                      <a:endParaRPr lang="en-ZA" dirty="0">
                        <a:latin typeface="Comic Sans MS" panose="030F0702030302020204" pitchFamily="66" charset="0"/>
                      </a:endParaRPr>
                    </a:p>
                  </a:txBody>
                  <a:tcPr/>
                </a:tc>
                <a:tc>
                  <a:txBody>
                    <a:bodyPr/>
                    <a:lstStyle/>
                    <a:p>
                      <a:r>
                        <a:rPr lang="en-ZA" dirty="0" smtClean="0"/>
                        <a:t>793</a:t>
                      </a:r>
                      <a:endParaRPr lang="en-ZA" dirty="0"/>
                    </a:p>
                  </a:txBody>
                  <a:tcPr/>
                </a:tc>
                <a:tc>
                  <a:txBody>
                    <a:bodyPr/>
                    <a:lstStyle/>
                    <a:p>
                      <a:r>
                        <a:rPr lang="en-ZA" dirty="0" smtClean="0"/>
                        <a:t>1050</a:t>
                      </a:r>
                      <a:endParaRPr lang="en-ZA" dirty="0"/>
                    </a:p>
                  </a:txBody>
                  <a:tcPr/>
                </a:tc>
                <a:tc>
                  <a:txBody>
                    <a:bodyPr/>
                    <a:lstStyle/>
                    <a:p>
                      <a:endParaRPr lang="en-ZA" dirty="0"/>
                    </a:p>
                  </a:txBody>
                  <a:tcPr/>
                </a:tc>
                <a:extLst>
                  <a:ext uri="{0D108BD9-81ED-4DB2-BD59-A6C34878D82A}">
                    <a16:rowId xmlns:a16="http://schemas.microsoft.com/office/drawing/2014/main" xmlns="" val="84358020"/>
                  </a:ext>
                </a:extLst>
              </a:tr>
              <a:tr h="378198">
                <a:tc>
                  <a:txBody>
                    <a:bodyPr/>
                    <a:lstStyle/>
                    <a:p>
                      <a:r>
                        <a:rPr lang="en-ZA" dirty="0" smtClean="0">
                          <a:latin typeface="Comic Sans MS" panose="030F0702030302020204" pitchFamily="66" charset="0"/>
                        </a:rPr>
                        <a:t>Other:</a:t>
                      </a:r>
                      <a:endParaRPr lang="en-ZA" dirty="0">
                        <a:latin typeface="Comic Sans MS" panose="030F0702030302020204" pitchFamily="66" charset="0"/>
                      </a:endParaRPr>
                    </a:p>
                  </a:txBody>
                  <a:tcPr/>
                </a:tc>
                <a:tc>
                  <a:txBody>
                    <a:bodyPr/>
                    <a:lstStyle/>
                    <a:p>
                      <a:r>
                        <a:rPr lang="en-ZA" dirty="0" smtClean="0"/>
                        <a:t>1071</a:t>
                      </a:r>
                      <a:endParaRPr lang="en-ZA" dirty="0"/>
                    </a:p>
                  </a:txBody>
                  <a:tcPr/>
                </a:tc>
                <a:tc>
                  <a:txBody>
                    <a:bodyPr/>
                    <a:lstStyle/>
                    <a:p>
                      <a:endParaRPr lang="en-ZA" dirty="0"/>
                    </a:p>
                  </a:txBody>
                  <a:tcPr/>
                </a:tc>
                <a:tc>
                  <a:txBody>
                    <a:bodyPr/>
                    <a:lstStyle/>
                    <a:p>
                      <a:endParaRPr lang="en-ZA" dirty="0"/>
                    </a:p>
                  </a:txBody>
                  <a:tcPr/>
                </a:tc>
                <a:extLst>
                  <a:ext uri="{0D108BD9-81ED-4DB2-BD59-A6C34878D82A}">
                    <a16:rowId xmlns:a16="http://schemas.microsoft.com/office/drawing/2014/main" xmlns="" val="4020799312"/>
                  </a:ext>
                </a:extLst>
              </a:tr>
              <a:tr h="378198">
                <a:tc>
                  <a:txBody>
                    <a:bodyPr/>
                    <a:lstStyle/>
                    <a:p>
                      <a:r>
                        <a:rPr lang="en-ZA" dirty="0" smtClean="0">
                          <a:latin typeface="Comic Sans MS" panose="030F0702030302020204" pitchFamily="66" charset="0"/>
                        </a:rPr>
                        <a:t>Totals:</a:t>
                      </a:r>
                      <a:endParaRPr lang="en-ZA" dirty="0">
                        <a:latin typeface="Comic Sans MS" panose="030F0702030302020204" pitchFamily="66" charset="0"/>
                      </a:endParaRPr>
                    </a:p>
                  </a:txBody>
                  <a:tcPr/>
                </a:tc>
                <a:tc>
                  <a:txBody>
                    <a:bodyPr/>
                    <a:lstStyle/>
                    <a:p>
                      <a:r>
                        <a:rPr lang="en-ZA" dirty="0" smtClean="0"/>
                        <a:t>23105</a:t>
                      </a:r>
                      <a:endParaRPr lang="en-ZA" dirty="0"/>
                    </a:p>
                  </a:txBody>
                  <a:tcPr/>
                </a:tc>
                <a:tc>
                  <a:txBody>
                    <a:bodyPr/>
                    <a:lstStyle/>
                    <a:p>
                      <a:r>
                        <a:rPr lang="en-ZA" dirty="0" smtClean="0"/>
                        <a:t>24830</a:t>
                      </a:r>
                    </a:p>
                    <a:p>
                      <a:endParaRPr lang="en-ZA" dirty="0"/>
                    </a:p>
                  </a:txBody>
                  <a:tcPr/>
                </a:tc>
                <a:tc>
                  <a:txBody>
                    <a:bodyPr/>
                    <a:lstStyle/>
                    <a:p>
                      <a:endParaRPr lang="en-ZA" dirty="0"/>
                    </a:p>
                  </a:txBody>
                  <a:tcPr/>
                </a:tc>
                <a:extLst>
                  <a:ext uri="{0D108BD9-81ED-4DB2-BD59-A6C34878D82A}">
                    <a16:rowId xmlns:a16="http://schemas.microsoft.com/office/drawing/2014/main" xmlns="" val="3262834628"/>
                  </a:ext>
                </a:extLst>
              </a:tr>
            </a:tbl>
          </a:graphicData>
        </a:graphic>
      </p:graphicFrame>
    </p:spTree>
    <p:extLst>
      <p:ext uri="{BB962C8B-B14F-4D97-AF65-F5344CB8AC3E}">
        <p14:creationId xmlns:p14="http://schemas.microsoft.com/office/powerpoint/2010/main" xmlns="" val="2502845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NSFAS</a:t>
            </a:r>
            <a:endParaRPr lang="en-ZA" dirty="0">
              <a:latin typeface="Comic Sans MS" pitchFamily="66" charset="0"/>
            </a:endParaRPr>
          </a:p>
        </p:txBody>
      </p:sp>
      <p:sp>
        <p:nvSpPr>
          <p:cNvPr id="3" name="Content Placeholder 2"/>
          <p:cNvSpPr>
            <a:spLocks noGrp="1"/>
          </p:cNvSpPr>
          <p:nvPr>
            <p:ph idx="1"/>
          </p:nvPr>
        </p:nvSpPr>
        <p:spPr/>
        <p:txBody>
          <a:bodyPr/>
          <a:lstStyle/>
          <a:p>
            <a:r>
              <a:rPr lang="en-ZA" dirty="0" smtClean="0"/>
              <a:t>We raised these issues directly with NSFAS with the intention of sitting a meeting with the SRC, UWC Financial Aid and NSFAS officials. NSFAS has agreed to come to UWC to provide the necessary clarity and solutions to our concerns.</a:t>
            </a:r>
          </a:p>
          <a:p>
            <a:r>
              <a:rPr lang="en-ZA" dirty="0" smtClean="0"/>
              <a:t>The SRC has been informed that yesterday, a meeting between UWC and NSFAS sat. We were not informed nor invited to that meeting, and we therefore we will be rejecting any resolution taken in that meeting. Which does not speak directly to resolving the issues our students are faced with. </a:t>
            </a:r>
          </a:p>
          <a:p>
            <a:r>
              <a:rPr lang="en-ZA" dirty="0" smtClean="0"/>
              <a:t>We will once again be requesting a meeting between the abovementioned stake holders. </a:t>
            </a:r>
            <a:endParaRPr lang="en-ZA" dirty="0"/>
          </a:p>
        </p:txBody>
      </p:sp>
    </p:spTree>
    <p:extLst>
      <p:ext uri="{BB962C8B-B14F-4D97-AF65-F5344CB8AC3E}">
        <p14:creationId xmlns:p14="http://schemas.microsoft.com/office/powerpoint/2010/main" xmlns="" val="3179540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Moving Forward</a:t>
            </a:r>
            <a:endParaRPr lang="en-ZA" dirty="0">
              <a:latin typeface="Comic Sans MS" pitchFamily="66" charset="0"/>
            </a:endParaRPr>
          </a:p>
        </p:txBody>
      </p:sp>
      <p:sp>
        <p:nvSpPr>
          <p:cNvPr id="3" name="Content Placeholder 2"/>
          <p:cNvSpPr>
            <a:spLocks noGrp="1"/>
          </p:cNvSpPr>
          <p:nvPr>
            <p:ph idx="1"/>
          </p:nvPr>
        </p:nvSpPr>
        <p:spPr/>
        <p:txBody>
          <a:bodyPr>
            <a:normAutofit fontScale="92500"/>
          </a:bodyPr>
          <a:lstStyle/>
          <a:p>
            <a:r>
              <a:rPr lang="en-ZA" dirty="0" smtClean="0"/>
              <a:t>As a point of departure, University must understand that our existence in their spaces, is not to disrupt or destroy, nor is it optional. As the representatives of the biggest stake holders, our voices a valid and protected by law. </a:t>
            </a:r>
          </a:p>
          <a:p>
            <a:r>
              <a:rPr lang="en-ZA" dirty="0" smtClean="0"/>
              <a:t>The agenda of this SRC is one: Transformation.</a:t>
            </a:r>
          </a:p>
          <a:p>
            <a:endParaRPr lang="en-ZA" dirty="0"/>
          </a:p>
          <a:p>
            <a:r>
              <a:rPr lang="en-ZA" dirty="0" smtClean="0"/>
              <a:t>The transformation we wish to achieve  will be driven through active participation in University statutory committees, revitalising student activism and restoring student governance to it rightful place in institutional governance. </a:t>
            </a:r>
          </a:p>
          <a:p>
            <a:r>
              <a:rPr lang="en-ZA" dirty="0" smtClean="0"/>
              <a:t>This SRC has an opportunity to effect long term change in that UWC will be finalising its Institutional Operations Plan for 2021- 2025. This will allow us the influence the operations and institutional objectives for the next 5 year. This is a process we are eager to participate in and positively contribute to.</a:t>
            </a:r>
            <a:endParaRPr lang="en-ZA" dirty="0"/>
          </a:p>
        </p:txBody>
      </p:sp>
    </p:spTree>
    <p:extLst>
      <p:ext uri="{BB962C8B-B14F-4D97-AF65-F5344CB8AC3E}">
        <p14:creationId xmlns:p14="http://schemas.microsoft.com/office/powerpoint/2010/main" xmlns="" val="3112025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Conclusion</a:t>
            </a:r>
            <a:endParaRPr lang="en-ZA" dirty="0">
              <a:latin typeface="Comic Sans MS" pitchFamily="66" charset="0"/>
            </a:endParaRPr>
          </a:p>
        </p:txBody>
      </p:sp>
      <p:sp>
        <p:nvSpPr>
          <p:cNvPr id="3" name="Content Placeholder 2"/>
          <p:cNvSpPr>
            <a:spLocks noGrp="1"/>
          </p:cNvSpPr>
          <p:nvPr>
            <p:ph idx="1"/>
          </p:nvPr>
        </p:nvSpPr>
        <p:spPr/>
        <p:txBody>
          <a:bodyPr>
            <a:normAutofit fontScale="92500" lnSpcReduction="20000"/>
          </a:bodyPr>
          <a:lstStyle/>
          <a:p>
            <a:r>
              <a:rPr lang="en-ZA" dirty="0" smtClean="0"/>
              <a:t>On the very first slide I posed the question: “ Are we who we say we are? “</a:t>
            </a:r>
          </a:p>
          <a:p>
            <a:r>
              <a:rPr lang="en-ZA" dirty="0" smtClean="0"/>
              <a:t>UWC, known as the University of the left and the home of the poor and working class, has always been characterised as an institution that sets a tone for transformation, the institution of Jakes </a:t>
            </a:r>
            <a:r>
              <a:rPr lang="en-ZA" dirty="0" err="1" smtClean="0"/>
              <a:t>Gerwel</a:t>
            </a:r>
            <a:r>
              <a:rPr lang="en-ZA" dirty="0" smtClean="0"/>
              <a:t> and the “ </a:t>
            </a:r>
            <a:r>
              <a:rPr lang="en-ZA" dirty="0" err="1" smtClean="0"/>
              <a:t>Hek</a:t>
            </a:r>
            <a:r>
              <a:rPr lang="en-ZA" dirty="0" smtClean="0"/>
              <a:t> Toe” generation which cultivated student activism and spoke truth to power. We pride ourselves on the culture of meaningful and robust engagement amongst stake holders. On being progressive. Are we still that UWC?</a:t>
            </a:r>
          </a:p>
          <a:p>
            <a:r>
              <a:rPr lang="en-ZA" dirty="0" smtClean="0"/>
              <a:t>I am of the view that we are not. UWC has become reactionary, regressive, violent and anti poor. </a:t>
            </a:r>
          </a:p>
          <a:p>
            <a:r>
              <a:rPr lang="en-ZA" dirty="0" smtClean="0"/>
              <a:t>As an SRC, we have taken a decisive position to defend the historical culture and posture of this University. As we defend, protect and promote the interest of the children of the poor and working class, we will defend, protect and promote an institutional culture which reflects the aspirations and needs of its students. </a:t>
            </a:r>
          </a:p>
          <a:p>
            <a:endParaRPr lang="en-ZA" dirty="0"/>
          </a:p>
          <a:p>
            <a:r>
              <a:rPr lang="en-ZA" dirty="0" smtClean="0"/>
              <a:t>Thank You. </a:t>
            </a:r>
            <a:endParaRPr lang="en-ZA" dirty="0"/>
          </a:p>
        </p:txBody>
      </p:sp>
    </p:spTree>
    <p:extLst>
      <p:ext uri="{BB962C8B-B14F-4D97-AF65-F5344CB8AC3E}">
        <p14:creationId xmlns:p14="http://schemas.microsoft.com/office/powerpoint/2010/main" xmlns="" val="2935682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anose="030F0702030302020204" pitchFamily="66" charset="0"/>
              </a:rPr>
              <a:t>Clearance and Registration</a:t>
            </a:r>
            <a:r>
              <a:rPr lang="en-ZA" dirty="0" smtClean="0"/>
              <a:t>:</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What the previous slide does not reflect, is the steps it took to get us here nor does it reflect the fact that we still have a long way to go.</a:t>
            </a:r>
          </a:p>
          <a:p>
            <a:r>
              <a:rPr lang="en-ZA" dirty="0" smtClean="0"/>
              <a:t>The SRC started engaging UWC departments on 2020 registration and accommodation in October of 2019. unfortunately, we were unable to find feasible solution as the University refused to work with the SRC.</a:t>
            </a:r>
          </a:p>
          <a:p>
            <a:r>
              <a:rPr lang="en-ZA" dirty="0" smtClean="0"/>
              <a:t>We left campus on 20 December 2019, without a detailed clearance and registration mechanism in place, after multiple attempts to resolve with Student Credit Management, this matter. </a:t>
            </a:r>
          </a:p>
          <a:p>
            <a:r>
              <a:rPr lang="en-ZA" dirty="0" smtClean="0"/>
              <a:t>On 3 February 2020 the SRC submitted an open  letter to University Management, demanding clearance, registration and accommodation for UWC students.</a:t>
            </a:r>
          </a:p>
          <a:p>
            <a:r>
              <a:rPr lang="en-ZA" dirty="0" smtClean="0"/>
              <a:t>Due to UWC’s failure to effectively respond to student issues and their continuous failure to put interim measures in place, fir reasonable foreseeable crisis's, the SRC called for a shutdown of Campus.</a:t>
            </a:r>
          </a:p>
        </p:txBody>
      </p:sp>
    </p:spTree>
    <p:extLst>
      <p:ext uri="{BB962C8B-B14F-4D97-AF65-F5344CB8AC3E}">
        <p14:creationId xmlns:p14="http://schemas.microsoft.com/office/powerpoint/2010/main" xmlns="" val="373487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UWC Shutdown:</a:t>
            </a:r>
            <a:endParaRPr lang="en-ZA" dirty="0"/>
          </a:p>
        </p:txBody>
      </p:sp>
      <p:sp>
        <p:nvSpPr>
          <p:cNvPr id="3" name="Content Placeholder 2"/>
          <p:cNvSpPr>
            <a:spLocks noGrp="1"/>
          </p:cNvSpPr>
          <p:nvPr>
            <p:ph idx="1"/>
          </p:nvPr>
        </p:nvSpPr>
        <p:spPr/>
        <p:txBody>
          <a:bodyPr/>
          <a:lstStyle/>
          <a:p>
            <a:r>
              <a:rPr lang="en-ZA" dirty="0" smtClean="0"/>
              <a:t>Lasted approximately 1 week.</a:t>
            </a:r>
          </a:p>
          <a:p>
            <a:r>
              <a:rPr lang="en-ZA" dirty="0" smtClean="0"/>
              <a:t>University management responded with arrogance, violence and a general disregard for student cries.</a:t>
            </a:r>
          </a:p>
          <a:p>
            <a:r>
              <a:rPr lang="en-ZA" dirty="0" smtClean="0"/>
              <a:t>Campus became militarised and students were subjected to undue intimidation and victimization.</a:t>
            </a:r>
          </a:p>
          <a:p>
            <a:r>
              <a:rPr lang="en-ZA" dirty="0" smtClean="0"/>
              <a:t>Private security violated and abused students.</a:t>
            </a:r>
          </a:p>
          <a:p>
            <a:r>
              <a:rPr lang="en-ZA" dirty="0" smtClean="0"/>
              <a:t>3 students were unlawfully detained and subsequently taken to Bellville South Police station. It was through the intervention of the SRC that they were not arrested. In the process of defending our students, SRC members were victimised. </a:t>
            </a:r>
            <a:endParaRPr lang="en-ZA" dirty="0"/>
          </a:p>
        </p:txBody>
      </p:sp>
    </p:spTree>
    <p:extLst>
      <p:ext uri="{BB962C8B-B14F-4D97-AF65-F5344CB8AC3E}">
        <p14:creationId xmlns:p14="http://schemas.microsoft.com/office/powerpoint/2010/main" xmlns="" val="261990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Outcomes of UWC Shutdown</a:t>
            </a:r>
            <a:endParaRPr lang="en-ZA" dirty="0"/>
          </a:p>
        </p:txBody>
      </p:sp>
      <p:sp>
        <p:nvSpPr>
          <p:cNvPr id="3" name="Content Placeholder 2"/>
          <p:cNvSpPr>
            <a:spLocks noGrp="1"/>
          </p:cNvSpPr>
          <p:nvPr>
            <p:ph idx="1"/>
          </p:nvPr>
        </p:nvSpPr>
        <p:spPr/>
        <p:txBody>
          <a:bodyPr>
            <a:normAutofit fontScale="70000" lnSpcReduction="20000"/>
          </a:bodyPr>
          <a:lstStyle/>
          <a:p>
            <a:r>
              <a:rPr lang="en-ZA" dirty="0" smtClean="0"/>
              <a:t>As initially requested by the SRC, we were able to resolve on a clearly defined guideline for clearance and Registration.</a:t>
            </a:r>
          </a:p>
          <a:p>
            <a:r>
              <a:rPr lang="en-ZA" b="1" dirty="0" smtClean="0"/>
              <a:t>Resolutions:</a:t>
            </a:r>
            <a:r>
              <a:rPr lang="en-ZA" dirty="0" smtClean="0"/>
              <a:t> </a:t>
            </a:r>
          </a:p>
          <a:p>
            <a:r>
              <a:rPr lang="en-ZA" dirty="0" smtClean="0"/>
              <a:t>As a general Principle, students who has signed an AOD before, would be allowed to sign it again if necessary.</a:t>
            </a:r>
          </a:p>
          <a:p>
            <a:r>
              <a:rPr lang="en-ZA" dirty="0" smtClean="0"/>
              <a:t>All first year students would be cleared, including those who submitted late NSFAS Applications.</a:t>
            </a:r>
          </a:p>
          <a:p>
            <a:r>
              <a:rPr lang="en-GB" dirty="0"/>
              <a:t>“NSFAS” students who failed and therefore don’t qualify for funding will continue to be cleared.</a:t>
            </a:r>
          </a:p>
          <a:p>
            <a:r>
              <a:rPr lang="en-GB" dirty="0"/>
              <a:t>Students previously funded by NSFAS and have submitted, and received confirmation of appeals, will have their names submitted by the Financial Aid Office to SCM for clearance.</a:t>
            </a:r>
          </a:p>
          <a:p>
            <a:r>
              <a:rPr lang="en-GB" dirty="0"/>
              <a:t>Students who failed and have a zero balance and will not be funded in 2020 will be cleared, provided they consult with SCM and further sign an AOD.</a:t>
            </a:r>
          </a:p>
          <a:p>
            <a:r>
              <a:rPr lang="en-GB" dirty="0"/>
              <a:t>Students who have passed and have 0 balance will be cleared, provided they sign an AOD.</a:t>
            </a:r>
          </a:p>
          <a:p>
            <a:r>
              <a:rPr lang="en-GB" dirty="0"/>
              <a:t>Students under the “Missing Middle” category who have made previous payment plans, either honoured or dishonoured, will be expected to visit SCM to review the AOD arrangements.</a:t>
            </a:r>
          </a:p>
          <a:p>
            <a:r>
              <a:rPr lang="en-GB" dirty="0"/>
              <a:t>6. Postgraduate students: (a) PCGE students will be assisted with clearance via the Financial Aid Office, and (b) other postgraduate students with no funding will have to consult with SCM while different funding streams are being explored. </a:t>
            </a:r>
          </a:p>
          <a:p>
            <a:endParaRPr lang="en-ZA" dirty="0" smtClean="0"/>
          </a:p>
          <a:p>
            <a:endParaRPr lang="en-ZA" dirty="0"/>
          </a:p>
        </p:txBody>
      </p:sp>
    </p:spTree>
    <p:extLst>
      <p:ext uri="{BB962C8B-B14F-4D97-AF65-F5344CB8AC3E}">
        <p14:creationId xmlns:p14="http://schemas.microsoft.com/office/powerpoint/2010/main" xmlns="" val="46483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UWC shutdown:</a:t>
            </a:r>
            <a:endParaRPr lang="en-ZA" dirty="0"/>
          </a:p>
        </p:txBody>
      </p:sp>
      <p:sp>
        <p:nvSpPr>
          <p:cNvPr id="3" name="Content Placeholder 2"/>
          <p:cNvSpPr>
            <a:spLocks noGrp="1"/>
          </p:cNvSpPr>
          <p:nvPr>
            <p:ph idx="1"/>
          </p:nvPr>
        </p:nvSpPr>
        <p:spPr/>
        <p:txBody>
          <a:bodyPr/>
          <a:lstStyle/>
          <a:p>
            <a:r>
              <a:rPr lang="en-ZA" dirty="0" smtClean="0"/>
              <a:t>Unfortunately the principles, as agreed upon, are not being applied.</a:t>
            </a:r>
          </a:p>
          <a:p>
            <a:r>
              <a:rPr lang="en-ZA" dirty="0" smtClean="0"/>
              <a:t>We still have trouble with the clearance of :</a:t>
            </a:r>
          </a:p>
          <a:p>
            <a:r>
              <a:rPr lang="en-ZA" dirty="0" smtClean="0"/>
              <a:t>First years awaiting NSFAS Outcomes.</a:t>
            </a:r>
          </a:p>
          <a:p>
            <a:r>
              <a:rPr lang="en-ZA" dirty="0" smtClean="0"/>
              <a:t>Post Graduates.</a:t>
            </a:r>
          </a:p>
          <a:p>
            <a:r>
              <a:rPr lang="en-ZA" dirty="0" smtClean="0"/>
              <a:t>Students who owe. SCM requires that students pay 30% of their debt, full registration and enter into a monthly debit order agreement.</a:t>
            </a:r>
          </a:p>
          <a:p>
            <a:r>
              <a:rPr lang="en-ZA" dirty="0" smtClean="0"/>
              <a:t>International students. UWC Policy requires that international students pay all their fees upfront.</a:t>
            </a:r>
          </a:p>
        </p:txBody>
      </p:sp>
    </p:spTree>
    <p:extLst>
      <p:ext uri="{BB962C8B-B14F-4D97-AF65-F5344CB8AC3E}">
        <p14:creationId xmlns:p14="http://schemas.microsoft.com/office/powerpoint/2010/main" xmlns="" val="226273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Student accommodation:</a:t>
            </a:r>
            <a:endParaRPr lang="en-ZA" dirty="0">
              <a:latin typeface="Comic Sans MS" pitchFamily="66" charset="0"/>
            </a:endParaRPr>
          </a:p>
        </p:txBody>
      </p:sp>
      <p:sp>
        <p:nvSpPr>
          <p:cNvPr id="3" name="Content Placeholder 2"/>
          <p:cNvSpPr>
            <a:spLocks noGrp="1"/>
          </p:cNvSpPr>
          <p:nvPr>
            <p:ph idx="1"/>
          </p:nvPr>
        </p:nvSpPr>
        <p:spPr/>
        <p:txBody>
          <a:bodyPr/>
          <a:lstStyle/>
          <a:p>
            <a:r>
              <a:rPr lang="en-ZA" dirty="0">
                <a:latin typeface="Comic Sans MS" pitchFamily="66" charset="0"/>
              </a:rPr>
              <a:t>UWC </a:t>
            </a:r>
            <a:r>
              <a:rPr lang="en-ZA" dirty="0" smtClean="0">
                <a:latin typeface="Comic Sans MS" pitchFamily="66" charset="0"/>
              </a:rPr>
              <a:t>Residences:</a:t>
            </a:r>
          </a:p>
          <a:p>
            <a:endParaRPr lang="en-ZA" dirty="0" smtClean="0"/>
          </a:p>
          <a:p>
            <a:endParaRPr lang="en-ZA" dirty="0"/>
          </a:p>
          <a:p>
            <a:endParaRPr lang="en-ZA" dirty="0" smtClean="0"/>
          </a:p>
          <a:p>
            <a:endParaRPr lang="en-ZA" dirty="0"/>
          </a:p>
          <a:p>
            <a:r>
              <a:rPr lang="en-ZA" dirty="0" smtClean="0"/>
              <a:t>UWC student Populace: 24 000+ </a:t>
            </a:r>
          </a:p>
          <a:p>
            <a:r>
              <a:rPr lang="en-ZA" dirty="0"/>
              <a:t>Accommodation </a:t>
            </a:r>
            <a:r>
              <a:rPr lang="en-ZA" dirty="0" smtClean="0"/>
              <a:t>applications for 2020 : </a:t>
            </a:r>
            <a:r>
              <a:rPr lang="en-ZA" dirty="0"/>
              <a:t>22 </a:t>
            </a:r>
            <a:r>
              <a:rPr lang="en-ZA" dirty="0" smtClean="0"/>
              <a:t>528</a:t>
            </a:r>
          </a:p>
          <a:p>
            <a:r>
              <a:rPr lang="en-ZA" dirty="0" smtClean="0"/>
              <a:t>Bed space increase in the last 5 years: 90 </a:t>
            </a:r>
          </a:p>
          <a:p>
            <a:r>
              <a:rPr lang="en-ZA" dirty="0" smtClean="0"/>
              <a:t>Costs: R21 000- R34 000</a:t>
            </a:r>
          </a:p>
          <a:p>
            <a:pPr marL="0" indent="0">
              <a:buNone/>
            </a:pP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4175333873"/>
              </p:ext>
            </p:extLst>
          </p:nvPr>
        </p:nvGraphicFramePr>
        <p:xfrm>
          <a:off x="979714" y="2821574"/>
          <a:ext cx="10006149" cy="1058094"/>
        </p:xfrm>
        <a:graphic>
          <a:graphicData uri="http://schemas.openxmlformats.org/drawingml/2006/table">
            <a:tbl>
              <a:tblPr firstRow="1" bandRow="1">
                <a:tableStyleId>{5C22544A-7EE6-4342-B048-85BDC9FD1C3A}</a:tableStyleId>
              </a:tblPr>
              <a:tblGrid>
                <a:gridCol w="3335383">
                  <a:extLst>
                    <a:ext uri="{9D8B030D-6E8A-4147-A177-3AD203B41FA5}">
                      <a16:colId xmlns:a16="http://schemas.microsoft.com/office/drawing/2014/main" xmlns="" val="20000"/>
                    </a:ext>
                  </a:extLst>
                </a:gridCol>
                <a:gridCol w="3335383">
                  <a:extLst>
                    <a:ext uri="{9D8B030D-6E8A-4147-A177-3AD203B41FA5}">
                      <a16:colId xmlns:a16="http://schemas.microsoft.com/office/drawing/2014/main" xmlns="" val="20001"/>
                    </a:ext>
                  </a:extLst>
                </a:gridCol>
                <a:gridCol w="3335383">
                  <a:extLst>
                    <a:ext uri="{9D8B030D-6E8A-4147-A177-3AD203B41FA5}">
                      <a16:colId xmlns:a16="http://schemas.microsoft.com/office/drawing/2014/main" xmlns="" val="20002"/>
                    </a:ext>
                  </a:extLst>
                </a:gridCol>
              </a:tblGrid>
              <a:tr h="529047">
                <a:tc>
                  <a:txBody>
                    <a:bodyPr/>
                    <a:lstStyle/>
                    <a:p>
                      <a:r>
                        <a:rPr lang="en-ZA" dirty="0" smtClean="0"/>
                        <a:t>First Years</a:t>
                      </a:r>
                      <a:r>
                        <a:rPr lang="en-ZA" baseline="0" dirty="0" smtClean="0"/>
                        <a:t> Students</a:t>
                      </a:r>
                      <a:endParaRPr lang="en-ZA" dirty="0"/>
                    </a:p>
                  </a:txBody>
                  <a:tcPr/>
                </a:tc>
                <a:tc>
                  <a:txBody>
                    <a:bodyPr/>
                    <a:lstStyle/>
                    <a:p>
                      <a:r>
                        <a:rPr lang="en-ZA" dirty="0" smtClean="0"/>
                        <a:t>Senior Students(</a:t>
                      </a:r>
                      <a:r>
                        <a:rPr lang="en-ZA" baseline="0" dirty="0" smtClean="0"/>
                        <a:t> 2 year+):</a:t>
                      </a:r>
                      <a:endParaRPr lang="en-ZA" dirty="0"/>
                    </a:p>
                  </a:txBody>
                  <a:tcPr/>
                </a:tc>
                <a:tc>
                  <a:txBody>
                    <a:bodyPr/>
                    <a:lstStyle/>
                    <a:p>
                      <a:r>
                        <a:rPr lang="en-ZA" dirty="0" smtClean="0"/>
                        <a:t>Total bed spaces available:</a:t>
                      </a:r>
                      <a:endParaRPr lang="en-ZA" dirty="0"/>
                    </a:p>
                  </a:txBody>
                  <a:tcPr/>
                </a:tc>
                <a:extLst>
                  <a:ext uri="{0D108BD9-81ED-4DB2-BD59-A6C34878D82A}">
                    <a16:rowId xmlns:a16="http://schemas.microsoft.com/office/drawing/2014/main" xmlns="" val="10000"/>
                  </a:ext>
                </a:extLst>
              </a:tr>
              <a:tr h="529047">
                <a:tc>
                  <a:txBody>
                    <a:bodyPr/>
                    <a:lstStyle/>
                    <a:p>
                      <a:r>
                        <a:rPr lang="en-ZA" b="1" dirty="0" smtClean="0"/>
                        <a:t>691</a:t>
                      </a:r>
                      <a:endParaRPr lang="en-ZA" b="1" dirty="0"/>
                    </a:p>
                  </a:txBody>
                  <a:tcPr/>
                </a:tc>
                <a:tc>
                  <a:txBody>
                    <a:bodyPr/>
                    <a:lstStyle/>
                    <a:p>
                      <a:r>
                        <a:rPr lang="en-ZA" b="1" dirty="0" smtClean="0"/>
                        <a:t>2 571 </a:t>
                      </a:r>
                      <a:endParaRPr lang="en-ZA" b="1" dirty="0"/>
                    </a:p>
                  </a:txBody>
                  <a:tcPr/>
                </a:tc>
                <a:tc>
                  <a:txBody>
                    <a:bodyPr/>
                    <a:lstStyle/>
                    <a:p>
                      <a:r>
                        <a:rPr lang="en-ZA" b="1" dirty="0" smtClean="0"/>
                        <a:t>3393</a:t>
                      </a:r>
                      <a:r>
                        <a:rPr lang="en-ZA" dirty="0" smtClean="0"/>
                        <a:t> </a:t>
                      </a:r>
                      <a:endParaRPr lang="en-ZA"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454566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Private Accommodation</a:t>
            </a:r>
            <a:endParaRPr lang="en-ZA" dirty="0">
              <a:latin typeface="Comic Sans MS" pitchFamily="66" charset="0"/>
            </a:endParaRPr>
          </a:p>
        </p:txBody>
      </p:sp>
      <p:sp>
        <p:nvSpPr>
          <p:cNvPr id="3" name="Content Placeholder 2"/>
          <p:cNvSpPr>
            <a:spLocks noGrp="1"/>
          </p:cNvSpPr>
          <p:nvPr>
            <p:ph idx="1"/>
          </p:nvPr>
        </p:nvSpPr>
        <p:spPr/>
        <p:txBody>
          <a:bodyPr/>
          <a:lstStyle/>
          <a:p>
            <a:r>
              <a:rPr lang="en-ZA" b="1" dirty="0" smtClean="0"/>
              <a:t>Small private </a:t>
            </a:r>
            <a:r>
              <a:rPr lang="en-ZA" b="1" dirty="0"/>
              <a:t>accommodation providers: </a:t>
            </a:r>
            <a:endParaRPr lang="en-ZA" b="1" dirty="0" smtClean="0"/>
          </a:p>
          <a:p>
            <a:r>
              <a:rPr lang="en-ZA" dirty="0" smtClean="0"/>
              <a:t>983 </a:t>
            </a:r>
          </a:p>
          <a:p>
            <a:r>
              <a:rPr lang="en-ZA" dirty="0" smtClean="0"/>
              <a:t>Majority of these spaces are in and around Bellville South and </a:t>
            </a:r>
            <a:r>
              <a:rPr lang="en-ZA" dirty="0" err="1" smtClean="0"/>
              <a:t>Belhar</a:t>
            </a:r>
            <a:r>
              <a:rPr lang="en-ZA" dirty="0" smtClean="0"/>
              <a:t>.</a:t>
            </a:r>
          </a:p>
          <a:p>
            <a:r>
              <a:rPr lang="en-ZA" dirty="0" smtClean="0"/>
              <a:t>Students are subjected to exorbitant prices. </a:t>
            </a:r>
          </a:p>
          <a:p>
            <a:r>
              <a:rPr lang="en-ZA" dirty="0" smtClean="0"/>
              <a:t>Unsafe living conditions.</a:t>
            </a:r>
          </a:p>
          <a:p>
            <a:r>
              <a:rPr lang="en-ZA" dirty="0" smtClean="0"/>
              <a:t>Lack of a sustainable transport system.</a:t>
            </a:r>
          </a:p>
          <a:p>
            <a:r>
              <a:rPr lang="en-ZA" dirty="0" smtClean="0"/>
              <a:t>Living spaces which are not conducive for leaning.</a:t>
            </a:r>
          </a:p>
          <a:p>
            <a:endParaRPr lang="en-ZA" dirty="0"/>
          </a:p>
          <a:p>
            <a:pPr marL="0" indent="0">
              <a:buNone/>
            </a:pPr>
            <a:endParaRPr lang="en-ZA" dirty="0" smtClean="0"/>
          </a:p>
          <a:p>
            <a:endParaRPr lang="en-ZA" dirty="0"/>
          </a:p>
        </p:txBody>
      </p:sp>
    </p:spTree>
    <p:extLst>
      <p:ext uri="{BB962C8B-B14F-4D97-AF65-F5344CB8AC3E}">
        <p14:creationId xmlns:p14="http://schemas.microsoft.com/office/powerpoint/2010/main" xmlns="" val="2312502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omic Sans MS" pitchFamily="66" charset="0"/>
              </a:rPr>
              <a:t>Kovacs student Village</a:t>
            </a:r>
            <a:endParaRPr lang="en-ZA"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ZA" dirty="0" smtClean="0"/>
              <a:t>2 UWC owned residences ( student accommodation- Allen </a:t>
            </a:r>
            <a:r>
              <a:rPr lang="en-ZA" dirty="0" err="1" smtClean="0"/>
              <a:t>Boesak</a:t>
            </a:r>
            <a:r>
              <a:rPr lang="en-ZA" dirty="0" smtClean="0"/>
              <a:t> Residence and Staff quarters.) were demolished to build a private accommodation, which UWC is currently in an Public-Private relationship with.</a:t>
            </a:r>
          </a:p>
          <a:p>
            <a:r>
              <a:rPr lang="en-ZA" dirty="0" smtClean="0"/>
              <a:t>Costs: </a:t>
            </a:r>
          </a:p>
          <a:p>
            <a:r>
              <a:rPr lang="en-ZA" dirty="0" smtClean="0"/>
              <a:t>Single room: R 52 678,00</a:t>
            </a:r>
          </a:p>
          <a:p>
            <a:r>
              <a:rPr lang="en-ZA" dirty="0" smtClean="0"/>
              <a:t>Corner Single room: R56232, 00</a:t>
            </a:r>
          </a:p>
          <a:p>
            <a:r>
              <a:rPr lang="en-ZA" dirty="0" smtClean="0"/>
              <a:t>Double room: R50 910,00</a:t>
            </a:r>
          </a:p>
          <a:p>
            <a:r>
              <a:rPr lang="en-ZA" dirty="0" smtClean="0"/>
              <a:t>Room equipped for differently abled students: R52 678, 00</a:t>
            </a:r>
          </a:p>
          <a:p>
            <a:endParaRPr lang="en-ZA" dirty="0"/>
          </a:p>
          <a:p>
            <a:r>
              <a:rPr lang="en-ZA" dirty="0" smtClean="0"/>
              <a:t>Additional costs: Laundry. </a:t>
            </a:r>
            <a:endParaRPr lang="en-ZA" dirty="0"/>
          </a:p>
        </p:txBody>
      </p:sp>
    </p:spTree>
    <p:extLst>
      <p:ext uri="{BB962C8B-B14F-4D97-AF65-F5344CB8AC3E}">
        <p14:creationId xmlns:p14="http://schemas.microsoft.com/office/powerpoint/2010/main" xmlns="" val="10323491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882</TotalTime>
  <Words>2373</Words>
  <Application>Microsoft Office PowerPoint</Application>
  <PresentationFormat>Custom</PresentationFormat>
  <Paragraphs>189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Vapor Trail</vt:lpstr>
      <vt:lpstr>The University of the Western Cape.</vt:lpstr>
      <vt:lpstr>The state of campus: The students Perspective. </vt:lpstr>
      <vt:lpstr>Clearance and Registration:</vt:lpstr>
      <vt:lpstr>UWC Shutdown:</vt:lpstr>
      <vt:lpstr>Outcomes of UWC Shutdown</vt:lpstr>
      <vt:lpstr>UWC shutdown:</vt:lpstr>
      <vt:lpstr>Student accommodation:</vt:lpstr>
      <vt:lpstr>Private Accommodation</vt:lpstr>
      <vt:lpstr>Kovacs student Village</vt:lpstr>
      <vt:lpstr>2020 newly Acquired Bed Spaces.</vt:lpstr>
      <vt:lpstr>Uwc Accommodation crises</vt:lpstr>
      <vt:lpstr>Uwc Accommodation crises</vt:lpstr>
      <vt:lpstr>Food Security</vt:lpstr>
      <vt:lpstr>Student Food Drives</vt:lpstr>
      <vt:lpstr>Gender Based Violence</vt:lpstr>
      <vt:lpstr>Gender Based Violence</vt:lpstr>
      <vt:lpstr>Gender Based VIolence</vt:lpstr>
      <vt:lpstr>NSFAS </vt:lpstr>
      <vt:lpstr>NSFAS </vt:lpstr>
      <vt:lpstr>NSFAS</vt:lpstr>
      <vt:lpstr>Moving Forward</vt:lpstr>
      <vt:lpstr>Conclusion</vt:lpstr>
    </vt:vector>
  </TitlesOfParts>
  <Company>University of the Western Cape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of the Western Cape.</dc:title>
  <dc:creator>Admin</dc:creator>
  <cp:lastModifiedBy>PUMZA</cp:lastModifiedBy>
  <cp:revision>26</cp:revision>
  <dcterms:created xsi:type="dcterms:W3CDTF">2020-03-02T15:31:32Z</dcterms:created>
  <dcterms:modified xsi:type="dcterms:W3CDTF">2020-03-04T10:21:56Z</dcterms:modified>
</cp:coreProperties>
</file>