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9" r:id="rId3"/>
    <p:sldId id="354" r:id="rId4"/>
    <p:sldId id="264" r:id="rId5"/>
    <p:sldId id="353" r:id="rId6"/>
    <p:sldId id="355" r:id="rId7"/>
    <p:sldId id="357" r:id="rId8"/>
    <p:sldId id="358" r:id="rId9"/>
    <p:sldId id="323" r:id="rId10"/>
    <p:sldId id="359" r:id="rId11"/>
    <p:sldId id="360"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A0518"/>
    <a:srgbClr val="FFA02A"/>
    <a:srgbClr val="E1B947"/>
    <a:srgbClr val="09195C"/>
    <a:srgbClr val="C2AE79"/>
    <a:srgbClr val="DEDBD6"/>
    <a:srgbClr val="EDECED"/>
    <a:srgbClr val="F4F3F1"/>
    <a:srgbClr val="F3F2EE"/>
    <a:srgbClr val="F3F5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F5C2B-B73D-F44E-8021-194A2A1B43EA}" type="doc">
      <dgm:prSet loTypeId="urn:microsoft.com/office/officeart/2005/8/layout/StepDownProcess" loCatId="" qsTypeId="urn:microsoft.com/office/officeart/2005/8/quickstyle/simple1" qsCatId="simple" csTypeId="urn:microsoft.com/office/officeart/2005/8/colors/accent0_1" csCatId="mainScheme" phldr="1"/>
      <dgm:spPr/>
      <dgm:t>
        <a:bodyPr/>
        <a:lstStyle/>
        <a:p>
          <a:endParaRPr lang="en-US"/>
        </a:p>
      </dgm:t>
    </dgm:pt>
    <dgm:pt modelId="{EA3674CA-2837-A84B-B0E4-FB515A2655F4}">
      <dgm:prSet phldrT="[Text]" custT="1"/>
      <dgm:spPr/>
      <dgm:t>
        <a:bodyPr/>
        <a:lstStyle/>
        <a:p>
          <a:r>
            <a:rPr lang="en-US" sz="3000" b="1" dirty="0">
              <a:solidFill>
                <a:srgbClr val="C00000"/>
              </a:solidFill>
            </a:rPr>
            <a:t>Short-term</a:t>
          </a:r>
          <a:r>
            <a:rPr lang="en-US" sz="3000" dirty="0"/>
            <a:t> </a:t>
          </a:r>
        </a:p>
        <a:p>
          <a:r>
            <a:rPr lang="en-US" sz="2300" dirty="0"/>
            <a:t>(1 – 2 years)</a:t>
          </a:r>
        </a:p>
      </dgm:t>
    </dgm:pt>
    <dgm:pt modelId="{91EB135B-FFED-E84C-AF29-644C0AE36BA1}" type="parTrans" cxnId="{13BFED5A-13D2-5B4E-87A0-D707C886F69B}">
      <dgm:prSet/>
      <dgm:spPr/>
      <dgm:t>
        <a:bodyPr/>
        <a:lstStyle/>
        <a:p>
          <a:endParaRPr lang="en-US"/>
        </a:p>
      </dgm:t>
    </dgm:pt>
    <dgm:pt modelId="{D3CF2E0F-33BB-DD4F-9C67-40044D0CB02D}" type="sibTrans" cxnId="{13BFED5A-13D2-5B4E-87A0-D707C886F69B}">
      <dgm:prSet/>
      <dgm:spPr/>
      <dgm:t>
        <a:bodyPr/>
        <a:lstStyle/>
        <a:p>
          <a:endParaRPr lang="en-US"/>
        </a:p>
      </dgm:t>
    </dgm:pt>
    <dgm:pt modelId="{421896A2-8223-B149-8F8E-AFE417EDD395}">
      <dgm:prSet phldrT="[Text]"/>
      <dgm:spPr/>
      <dgm:t>
        <a:bodyPr/>
        <a:lstStyle/>
        <a:p>
          <a:r>
            <a:rPr lang="en-US" dirty="0"/>
            <a:t>Current stock and Kovacs</a:t>
          </a:r>
        </a:p>
      </dgm:t>
    </dgm:pt>
    <dgm:pt modelId="{756C53C3-8F98-A546-AAF1-78D622E601FA}" type="parTrans" cxnId="{E3F9E1AC-912A-944D-A61F-61EFE0FD152C}">
      <dgm:prSet/>
      <dgm:spPr/>
      <dgm:t>
        <a:bodyPr/>
        <a:lstStyle/>
        <a:p>
          <a:endParaRPr lang="en-US"/>
        </a:p>
      </dgm:t>
    </dgm:pt>
    <dgm:pt modelId="{6D7BEB8B-BB26-8B40-92CF-7317176EA9CA}" type="sibTrans" cxnId="{E3F9E1AC-912A-944D-A61F-61EFE0FD152C}">
      <dgm:prSet/>
      <dgm:spPr/>
      <dgm:t>
        <a:bodyPr/>
        <a:lstStyle/>
        <a:p>
          <a:endParaRPr lang="en-US"/>
        </a:p>
      </dgm:t>
    </dgm:pt>
    <dgm:pt modelId="{6BF75A03-C30C-A045-A4F8-184E90235B80}">
      <dgm:prSet phldrT="[Text]" custT="1"/>
      <dgm:spPr/>
      <dgm:t>
        <a:bodyPr/>
        <a:lstStyle/>
        <a:p>
          <a:pPr marL="0" lvl="0" algn="ctr" defTabSz="1022350">
            <a:lnSpc>
              <a:spcPct val="90000"/>
            </a:lnSpc>
            <a:spcBef>
              <a:spcPct val="0"/>
            </a:spcBef>
            <a:spcAft>
              <a:spcPct val="35000"/>
            </a:spcAft>
            <a:buNone/>
          </a:pPr>
          <a:r>
            <a:rPr lang="en-US" sz="3000" b="1" kern="1200" dirty="0">
              <a:solidFill>
                <a:srgbClr val="C00000"/>
              </a:solidFill>
            </a:rPr>
            <a:t>Medium-term</a:t>
          </a:r>
        </a:p>
        <a:p>
          <a:pPr marL="0" lvl="0" algn="ctr" defTabSz="1022350">
            <a:lnSpc>
              <a:spcPct val="90000"/>
            </a:lnSpc>
            <a:spcBef>
              <a:spcPct val="0"/>
            </a:spcBef>
            <a:spcAft>
              <a:spcPct val="35000"/>
            </a:spcAft>
            <a:buNone/>
          </a:pPr>
          <a:r>
            <a:rPr lang="en-US" sz="2300" kern="1200" dirty="0">
              <a:solidFill>
                <a:prstClr val="black">
                  <a:hueOff val="0"/>
                  <a:satOff val="0"/>
                  <a:lumOff val="0"/>
                  <a:alphaOff val="0"/>
                </a:prstClr>
              </a:solidFill>
              <a:latin typeface="Calibri" panose="020F0502020204030204"/>
              <a:ea typeface="+mn-ea"/>
              <a:cs typeface="+mn-cs"/>
            </a:rPr>
            <a:t>(3 – 5 years)</a:t>
          </a:r>
        </a:p>
      </dgm:t>
    </dgm:pt>
    <dgm:pt modelId="{D17BC001-16EE-C14D-9993-9FA518848A63}" type="parTrans" cxnId="{BD941F60-0CBA-4D4C-B703-C609AB02A50D}">
      <dgm:prSet/>
      <dgm:spPr/>
      <dgm:t>
        <a:bodyPr/>
        <a:lstStyle/>
        <a:p>
          <a:endParaRPr lang="en-US"/>
        </a:p>
      </dgm:t>
    </dgm:pt>
    <dgm:pt modelId="{C8D46EB9-BBCB-5B4E-9335-5D1ED93D533E}" type="sibTrans" cxnId="{BD941F60-0CBA-4D4C-B703-C609AB02A50D}">
      <dgm:prSet/>
      <dgm:spPr/>
      <dgm:t>
        <a:bodyPr/>
        <a:lstStyle/>
        <a:p>
          <a:endParaRPr lang="en-US"/>
        </a:p>
      </dgm:t>
    </dgm:pt>
    <dgm:pt modelId="{B4277F98-E2D4-084F-A706-7C6A73EDA736}">
      <dgm:prSet phldrT="[Text]"/>
      <dgm:spPr/>
      <dgm:t>
        <a:bodyPr/>
        <a:lstStyle/>
        <a:p>
          <a:r>
            <a:rPr lang="en-US" dirty="0"/>
            <a:t>Completion and occupation of </a:t>
          </a:r>
          <a:r>
            <a:rPr lang="en-US" dirty="0" err="1"/>
            <a:t>Unibell</a:t>
          </a:r>
          <a:r>
            <a:rPr lang="en-US" dirty="0"/>
            <a:t> project</a:t>
          </a:r>
        </a:p>
      </dgm:t>
    </dgm:pt>
    <dgm:pt modelId="{9700342A-C080-0A46-AAA4-6C8859B7C2D6}" type="parTrans" cxnId="{6D62D762-ECDC-0E4C-8989-0F7F685869DF}">
      <dgm:prSet/>
      <dgm:spPr/>
      <dgm:t>
        <a:bodyPr/>
        <a:lstStyle/>
        <a:p>
          <a:endParaRPr lang="en-US"/>
        </a:p>
      </dgm:t>
    </dgm:pt>
    <dgm:pt modelId="{122CE865-2D58-6642-B2E8-B0AC8FEF6A54}" type="sibTrans" cxnId="{6D62D762-ECDC-0E4C-8989-0F7F685869DF}">
      <dgm:prSet/>
      <dgm:spPr/>
      <dgm:t>
        <a:bodyPr/>
        <a:lstStyle/>
        <a:p>
          <a:endParaRPr lang="en-US"/>
        </a:p>
      </dgm:t>
    </dgm:pt>
    <dgm:pt modelId="{F64BCF6C-BD3B-4647-91A2-548B30093920}">
      <dgm:prSet phldrT="[Text]" custT="1"/>
      <dgm:spPr/>
      <dgm:t>
        <a:bodyPr/>
        <a:lstStyle/>
        <a:p>
          <a:pPr marL="0" lvl="0" algn="ctr" defTabSz="1422400">
            <a:lnSpc>
              <a:spcPct val="90000"/>
            </a:lnSpc>
            <a:spcBef>
              <a:spcPct val="0"/>
            </a:spcBef>
            <a:spcAft>
              <a:spcPct val="35000"/>
            </a:spcAft>
            <a:buNone/>
          </a:pPr>
          <a:r>
            <a:rPr lang="en-US" sz="3200" b="1" kern="1200" dirty="0">
              <a:solidFill>
                <a:srgbClr val="C00000"/>
              </a:solidFill>
            </a:rPr>
            <a:t>Long-term</a:t>
          </a:r>
        </a:p>
        <a:p>
          <a:pPr marL="0" lvl="0" algn="ctr" defTabSz="1022350">
            <a:lnSpc>
              <a:spcPct val="90000"/>
            </a:lnSpc>
            <a:spcBef>
              <a:spcPct val="0"/>
            </a:spcBef>
            <a:spcAft>
              <a:spcPct val="35000"/>
            </a:spcAft>
            <a:buNone/>
          </a:pPr>
          <a:r>
            <a:rPr lang="en-US" sz="2300" kern="1200" dirty="0">
              <a:solidFill>
                <a:prstClr val="black">
                  <a:hueOff val="0"/>
                  <a:satOff val="0"/>
                  <a:lumOff val="0"/>
                  <a:alphaOff val="0"/>
                </a:prstClr>
              </a:solidFill>
              <a:latin typeface="Calibri" panose="020F0502020204030204"/>
              <a:ea typeface="+mn-ea"/>
              <a:cs typeface="+mn-cs"/>
            </a:rPr>
            <a:t>(5 + years )</a:t>
          </a:r>
        </a:p>
      </dgm:t>
    </dgm:pt>
    <dgm:pt modelId="{5D7D46A5-10B6-C346-B070-75C1CFFB1CDF}" type="parTrans" cxnId="{6EE6A7B7-B37F-4D41-86FA-933492DB5010}">
      <dgm:prSet/>
      <dgm:spPr/>
      <dgm:t>
        <a:bodyPr/>
        <a:lstStyle/>
        <a:p>
          <a:endParaRPr lang="en-US"/>
        </a:p>
      </dgm:t>
    </dgm:pt>
    <dgm:pt modelId="{DACD4273-5E0D-E94E-BB2F-D4D57C0EB2BE}" type="sibTrans" cxnId="{6EE6A7B7-B37F-4D41-86FA-933492DB5010}">
      <dgm:prSet/>
      <dgm:spPr/>
      <dgm:t>
        <a:bodyPr/>
        <a:lstStyle/>
        <a:p>
          <a:endParaRPr lang="en-US"/>
        </a:p>
      </dgm:t>
    </dgm:pt>
    <dgm:pt modelId="{2E6062E7-8DAF-2847-8274-E9066F4E5A16}">
      <dgm:prSet phldrT="[Text]"/>
      <dgm:spPr/>
      <dgm:t>
        <a:bodyPr/>
        <a:lstStyle/>
        <a:p>
          <a:r>
            <a:rPr lang="en-US" dirty="0"/>
            <a:t>Upgrading of existing residences</a:t>
          </a:r>
        </a:p>
      </dgm:t>
    </dgm:pt>
    <dgm:pt modelId="{8A1E456F-3B06-504B-82B4-4ADBAA1ABD4D}" type="parTrans" cxnId="{8EEFAEA1-72E9-9C4D-96E2-F73926354FCB}">
      <dgm:prSet/>
      <dgm:spPr/>
      <dgm:t>
        <a:bodyPr/>
        <a:lstStyle/>
        <a:p>
          <a:endParaRPr lang="en-US"/>
        </a:p>
      </dgm:t>
    </dgm:pt>
    <dgm:pt modelId="{4D7CA5EC-DF28-AC49-AFCD-5B99DC8A07E3}" type="sibTrans" cxnId="{8EEFAEA1-72E9-9C4D-96E2-F73926354FCB}">
      <dgm:prSet/>
      <dgm:spPr/>
      <dgm:t>
        <a:bodyPr/>
        <a:lstStyle/>
        <a:p>
          <a:endParaRPr lang="en-US"/>
        </a:p>
      </dgm:t>
    </dgm:pt>
    <dgm:pt modelId="{928B387C-0C1C-8049-82DB-2D90DEF06587}">
      <dgm:prSet phldrT="[Text]"/>
      <dgm:spPr/>
      <dgm:t>
        <a:bodyPr/>
        <a:lstStyle/>
        <a:p>
          <a:r>
            <a:rPr lang="en-US" dirty="0"/>
            <a:t>Supplemented with lease agreements</a:t>
          </a:r>
        </a:p>
      </dgm:t>
    </dgm:pt>
    <dgm:pt modelId="{5699B6BB-F80C-0045-A84C-AB266BC4B0CE}" type="parTrans" cxnId="{0156F2E1-887A-F74D-AE48-F129BFF24594}">
      <dgm:prSet/>
      <dgm:spPr/>
      <dgm:t>
        <a:bodyPr/>
        <a:lstStyle/>
        <a:p>
          <a:endParaRPr lang="en-US"/>
        </a:p>
      </dgm:t>
    </dgm:pt>
    <dgm:pt modelId="{74926A30-26E0-8042-BAED-794F05515886}" type="sibTrans" cxnId="{0156F2E1-887A-F74D-AE48-F129BFF24594}">
      <dgm:prSet/>
      <dgm:spPr/>
      <dgm:t>
        <a:bodyPr/>
        <a:lstStyle/>
        <a:p>
          <a:endParaRPr lang="en-US"/>
        </a:p>
      </dgm:t>
    </dgm:pt>
    <dgm:pt modelId="{3BA69CB3-DEE0-3A41-B39C-508D60D03DAC}">
      <dgm:prSet phldrT="[Text]"/>
      <dgm:spPr/>
      <dgm:t>
        <a:bodyPr/>
        <a:lstStyle/>
        <a:p>
          <a:r>
            <a:rPr lang="en-US" dirty="0"/>
            <a:t>Construction of </a:t>
          </a:r>
          <a:r>
            <a:rPr lang="en-US" dirty="0" err="1"/>
            <a:t>Unibell</a:t>
          </a:r>
          <a:r>
            <a:rPr lang="en-US" dirty="0"/>
            <a:t> </a:t>
          </a:r>
        </a:p>
      </dgm:t>
    </dgm:pt>
    <dgm:pt modelId="{0475FBBF-51BE-9F41-BD69-485AFB2DFB82}" type="parTrans" cxnId="{65F5C009-56FA-A94E-8242-0841877CEE53}">
      <dgm:prSet/>
      <dgm:spPr/>
      <dgm:t>
        <a:bodyPr/>
        <a:lstStyle/>
        <a:p>
          <a:endParaRPr lang="en-US"/>
        </a:p>
      </dgm:t>
    </dgm:pt>
    <dgm:pt modelId="{3DAF01DB-0C2B-A74A-98AA-7D71DA455A39}" type="sibTrans" cxnId="{65F5C009-56FA-A94E-8242-0841877CEE53}">
      <dgm:prSet/>
      <dgm:spPr/>
      <dgm:t>
        <a:bodyPr/>
        <a:lstStyle/>
        <a:p>
          <a:endParaRPr lang="en-US"/>
        </a:p>
      </dgm:t>
    </dgm:pt>
    <dgm:pt modelId="{2814E551-E8F8-0042-98A8-440C1BA87B66}">
      <dgm:prSet phldrT="[Text]"/>
      <dgm:spPr/>
      <dgm:t>
        <a:bodyPr/>
        <a:lstStyle/>
        <a:p>
          <a:r>
            <a:rPr lang="en-US" dirty="0"/>
            <a:t>Pursue funding opportunities (DHET and others) for additional residences</a:t>
          </a:r>
        </a:p>
      </dgm:t>
    </dgm:pt>
    <dgm:pt modelId="{9FC97806-2C26-BA4D-80DE-74E80EDA63C5}" type="parTrans" cxnId="{1AB8B538-9575-B04E-8CBB-62D40D310F11}">
      <dgm:prSet/>
      <dgm:spPr/>
      <dgm:t>
        <a:bodyPr/>
        <a:lstStyle/>
        <a:p>
          <a:endParaRPr lang="en-US"/>
        </a:p>
      </dgm:t>
    </dgm:pt>
    <dgm:pt modelId="{7171FABA-72DF-3D49-A2EE-473EFAEF47D9}" type="sibTrans" cxnId="{1AB8B538-9575-B04E-8CBB-62D40D310F11}">
      <dgm:prSet/>
      <dgm:spPr/>
      <dgm:t>
        <a:bodyPr/>
        <a:lstStyle/>
        <a:p>
          <a:endParaRPr lang="en-US"/>
        </a:p>
      </dgm:t>
    </dgm:pt>
    <dgm:pt modelId="{C7E9A766-7E0D-DB4E-93CD-6C5352303992}">
      <dgm:prSet phldrT="[Text]"/>
      <dgm:spPr/>
      <dgm:t>
        <a:bodyPr/>
        <a:lstStyle/>
        <a:p>
          <a:r>
            <a:rPr lang="en-US" dirty="0"/>
            <a:t>Position UWC as an anchor institution in the region (multi-site strategy)</a:t>
          </a:r>
        </a:p>
      </dgm:t>
    </dgm:pt>
    <dgm:pt modelId="{F336B3F2-A26F-EA4B-BF52-F0DCE345C244}" type="parTrans" cxnId="{474BA827-5A8A-2B45-BA09-61E231AA6A0D}">
      <dgm:prSet/>
      <dgm:spPr/>
      <dgm:t>
        <a:bodyPr/>
        <a:lstStyle/>
        <a:p>
          <a:endParaRPr lang="en-US"/>
        </a:p>
      </dgm:t>
    </dgm:pt>
    <dgm:pt modelId="{665C9EC6-DACE-8846-B8DB-232037BF03E8}" type="sibTrans" cxnId="{474BA827-5A8A-2B45-BA09-61E231AA6A0D}">
      <dgm:prSet/>
      <dgm:spPr/>
      <dgm:t>
        <a:bodyPr/>
        <a:lstStyle/>
        <a:p>
          <a:endParaRPr lang="en-US"/>
        </a:p>
      </dgm:t>
    </dgm:pt>
    <dgm:pt modelId="{2791A119-C6DB-0A45-8B1B-34F327502BAC}">
      <dgm:prSet phldrT="[Text]"/>
      <dgm:spPr/>
      <dgm:t>
        <a:bodyPr/>
        <a:lstStyle/>
        <a:p>
          <a:r>
            <a:rPr lang="en-US" dirty="0"/>
            <a:t>Continue to pursue funding opportunities (DHET) and others for additional residences</a:t>
          </a:r>
        </a:p>
      </dgm:t>
    </dgm:pt>
    <dgm:pt modelId="{A8FF34C2-C4FB-4A43-BE5A-D75A7C42A0C3}" type="parTrans" cxnId="{947DF4F2-3074-D447-A552-8DF860CB222A}">
      <dgm:prSet/>
      <dgm:spPr/>
      <dgm:t>
        <a:bodyPr/>
        <a:lstStyle/>
        <a:p>
          <a:endParaRPr lang="en-US"/>
        </a:p>
      </dgm:t>
    </dgm:pt>
    <dgm:pt modelId="{7BD0E4CA-8065-B44C-9652-EB460D496D71}" type="sibTrans" cxnId="{947DF4F2-3074-D447-A552-8DF860CB222A}">
      <dgm:prSet/>
      <dgm:spPr/>
      <dgm:t>
        <a:bodyPr/>
        <a:lstStyle/>
        <a:p>
          <a:endParaRPr lang="en-US"/>
        </a:p>
      </dgm:t>
    </dgm:pt>
    <dgm:pt modelId="{E33E353D-8F48-094D-8074-83355191CCED}">
      <dgm:prSet phldrT="[Text]"/>
      <dgm:spPr/>
      <dgm:t>
        <a:bodyPr/>
        <a:lstStyle/>
        <a:p>
          <a:r>
            <a:rPr lang="en-US" dirty="0"/>
            <a:t>Development of UWC-owned land -explore different business models</a:t>
          </a:r>
        </a:p>
      </dgm:t>
    </dgm:pt>
    <dgm:pt modelId="{04F7CE1F-2B3E-C54F-9988-31C88AEEE7BE}" type="parTrans" cxnId="{BD093E98-3BE2-D241-B05E-9E89ED3B8CC8}">
      <dgm:prSet/>
      <dgm:spPr/>
      <dgm:t>
        <a:bodyPr/>
        <a:lstStyle/>
        <a:p>
          <a:endParaRPr lang="en-US"/>
        </a:p>
      </dgm:t>
    </dgm:pt>
    <dgm:pt modelId="{C1E4BEC0-951D-6045-AD54-DD441A45B6A4}" type="sibTrans" cxnId="{BD093E98-3BE2-D241-B05E-9E89ED3B8CC8}">
      <dgm:prSet/>
      <dgm:spPr/>
      <dgm:t>
        <a:bodyPr/>
        <a:lstStyle/>
        <a:p>
          <a:endParaRPr lang="en-US"/>
        </a:p>
      </dgm:t>
    </dgm:pt>
    <dgm:pt modelId="{72589D4E-847F-DC43-A668-9114F31A776E}" type="pres">
      <dgm:prSet presAssocID="{64FF5C2B-B73D-F44E-8021-194A2A1B43EA}" presName="rootnode" presStyleCnt="0">
        <dgm:presLayoutVars>
          <dgm:chMax/>
          <dgm:chPref/>
          <dgm:dir/>
          <dgm:animLvl val="lvl"/>
        </dgm:presLayoutVars>
      </dgm:prSet>
      <dgm:spPr/>
      <dgm:t>
        <a:bodyPr/>
        <a:lstStyle/>
        <a:p>
          <a:endParaRPr lang="en-US"/>
        </a:p>
      </dgm:t>
    </dgm:pt>
    <dgm:pt modelId="{966E9F7A-A575-D347-8FD8-46FB95173D73}" type="pres">
      <dgm:prSet presAssocID="{EA3674CA-2837-A84B-B0E4-FB515A2655F4}" presName="composite" presStyleCnt="0"/>
      <dgm:spPr/>
    </dgm:pt>
    <dgm:pt modelId="{F30B4B32-8CF5-6542-B131-F557865595BE}" type="pres">
      <dgm:prSet presAssocID="{EA3674CA-2837-A84B-B0E4-FB515A2655F4}" presName="bentUpArrow1" presStyleLbl="alignImgPlace1" presStyleIdx="0" presStyleCnt="2" custLinFactNeighborX="980" custLinFactNeighborY="1798"/>
      <dgm:spPr>
        <a:solidFill>
          <a:schemeClr val="accent4">
            <a:lumMod val="40000"/>
            <a:lumOff val="60000"/>
          </a:schemeClr>
        </a:solidFill>
        <a:ln>
          <a:solidFill>
            <a:schemeClr val="accent4">
              <a:lumMod val="50000"/>
            </a:schemeClr>
          </a:solidFill>
        </a:ln>
      </dgm:spPr>
    </dgm:pt>
    <dgm:pt modelId="{8FDEFEA0-8331-B146-A76E-F5A7DC20BE56}" type="pres">
      <dgm:prSet presAssocID="{EA3674CA-2837-A84B-B0E4-FB515A2655F4}" presName="ParentText" presStyleLbl="node1" presStyleIdx="0" presStyleCnt="3" custLinFactNeighborX="-17413" custLinFactNeighborY="154">
        <dgm:presLayoutVars>
          <dgm:chMax val="1"/>
          <dgm:chPref val="1"/>
          <dgm:bulletEnabled val="1"/>
        </dgm:presLayoutVars>
      </dgm:prSet>
      <dgm:spPr/>
      <dgm:t>
        <a:bodyPr/>
        <a:lstStyle/>
        <a:p>
          <a:endParaRPr lang="en-US"/>
        </a:p>
      </dgm:t>
    </dgm:pt>
    <dgm:pt modelId="{5E6F73D2-27C8-2040-BC2E-8E1522CEB211}" type="pres">
      <dgm:prSet presAssocID="{EA3674CA-2837-A84B-B0E4-FB515A2655F4}" presName="ChildText" presStyleLbl="revTx" presStyleIdx="0" presStyleCnt="3" custScaleX="342761" custLinFactX="23812" custLinFactNeighborX="100000" custLinFactNeighborY="-1765">
        <dgm:presLayoutVars>
          <dgm:chMax val="0"/>
          <dgm:chPref val="0"/>
          <dgm:bulletEnabled val="1"/>
        </dgm:presLayoutVars>
      </dgm:prSet>
      <dgm:spPr/>
      <dgm:t>
        <a:bodyPr/>
        <a:lstStyle/>
        <a:p>
          <a:endParaRPr lang="en-US"/>
        </a:p>
      </dgm:t>
    </dgm:pt>
    <dgm:pt modelId="{F9A33096-0229-3340-BEC2-53E6F05D4B5A}" type="pres">
      <dgm:prSet presAssocID="{D3CF2E0F-33BB-DD4F-9C67-40044D0CB02D}" presName="sibTrans" presStyleCnt="0"/>
      <dgm:spPr/>
    </dgm:pt>
    <dgm:pt modelId="{BE7E0AA0-AC82-2C49-98F9-DE06F843DCAD}" type="pres">
      <dgm:prSet presAssocID="{6BF75A03-C30C-A045-A4F8-184E90235B80}" presName="composite" presStyleCnt="0"/>
      <dgm:spPr/>
    </dgm:pt>
    <dgm:pt modelId="{E2720DC0-DA8A-3745-9A31-269916DDB75C}" type="pres">
      <dgm:prSet presAssocID="{6BF75A03-C30C-A045-A4F8-184E90235B80}" presName="bentUpArrow1" presStyleLbl="alignImgPlace1" presStyleIdx="1" presStyleCnt="2" custLinFactNeighborX="-63544" custLinFactNeighborY="205"/>
      <dgm:spPr>
        <a:solidFill>
          <a:schemeClr val="accent4">
            <a:lumMod val="40000"/>
            <a:lumOff val="60000"/>
          </a:schemeClr>
        </a:solidFill>
        <a:ln>
          <a:solidFill>
            <a:schemeClr val="accent4">
              <a:lumMod val="50000"/>
            </a:schemeClr>
          </a:solidFill>
        </a:ln>
      </dgm:spPr>
    </dgm:pt>
    <dgm:pt modelId="{DBB32877-8D25-E448-AABA-DC4A80FC5402}" type="pres">
      <dgm:prSet presAssocID="{6BF75A03-C30C-A045-A4F8-184E90235B80}" presName="ParentText" presStyleLbl="node1" presStyleIdx="1" presStyleCnt="3" custScaleX="128389" custLinFactNeighborX="-39880" custLinFactNeighborY="716">
        <dgm:presLayoutVars>
          <dgm:chMax val="1"/>
          <dgm:chPref val="1"/>
          <dgm:bulletEnabled val="1"/>
        </dgm:presLayoutVars>
      </dgm:prSet>
      <dgm:spPr/>
      <dgm:t>
        <a:bodyPr/>
        <a:lstStyle/>
        <a:p>
          <a:endParaRPr lang="en-US"/>
        </a:p>
      </dgm:t>
    </dgm:pt>
    <dgm:pt modelId="{F1383333-3FEC-E147-B0B6-ABD0EACC9E26}" type="pres">
      <dgm:prSet presAssocID="{6BF75A03-C30C-A045-A4F8-184E90235B80}" presName="ChildText" presStyleLbl="revTx" presStyleIdx="1" presStyleCnt="3" custScaleX="366454" custScaleY="127695" custLinFactX="3747" custLinFactNeighborX="100000" custLinFactNeighborY="3434">
        <dgm:presLayoutVars>
          <dgm:chMax val="0"/>
          <dgm:chPref val="0"/>
          <dgm:bulletEnabled val="1"/>
        </dgm:presLayoutVars>
      </dgm:prSet>
      <dgm:spPr/>
      <dgm:t>
        <a:bodyPr/>
        <a:lstStyle/>
        <a:p>
          <a:endParaRPr lang="en-US"/>
        </a:p>
      </dgm:t>
    </dgm:pt>
    <dgm:pt modelId="{9FE358DF-096F-304F-930D-7F02DBDEAD42}" type="pres">
      <dgm:prSet presAssocID="{C8D46EB9-BBCB-5B4E-9335-5D1ED93D533E}" presName="sibTrans" presStyleCnt="0"/>
      <dgm:spPr/>
    </dgm:pt>
    <dgm:pt modelId="{FFA1EE3A-7799-B64D-B0E3-394D7658D503}" type="pres">
      <dgm:prSet presAssocID="{F64BCF6C-BD3B-4647-91A2-548B30093920}" presName="composite" presStyleCnt="0"/>
      <dgm:spPr/>
    </dgm:pt>
    <dgm:pt modelId="{606552F5-6970-824F-9D3C-2A1339B95C59}" type="pres">
      <dgm:prSet presAssocID="{F64BCF6C-BD3B-4647-91A2-548B30093920}" presName="ParentText" presStyleLbl="node1" presStyleIdx="2" presStyleCnt="3" custLinFactNeighborX="-73462" custLinFactNeighborY="1452">
        <dgm:presLayoutVars>
          <dgm:chMax val="1"/>
          <dgm:chPref val="1"/>
          <dgm:bulletEnabled val="1"/>
        </dgm:presLayoutVars>
      </dgm:prSet>
      <dgm:spPr/>
      <dgm:t>
        <a:bodyPr/>
        <a:lstStyle/>
        <a:p>
          <a:endParaRPr lang="en-US"/>
        </a:p>
      </dgm:t>
    </dgm:pt>
    <dgm:pt modelId="{D0E82A72-FAD4-CF4C-8B50-CB572515030A}" type="pres">
      <dgm:prSet presAssocID="{F64BCF6C-BD3B-4647-91A2-548B30093920}" presName="FinalChildText" presStyleLbl="revTx" presStyleIdx="2" presStyleCnt="3" custScaleX="278413" custScaleY="121721" custLinFactNeighborX="-5157" custLinFactNeighborY="625">
        <dgm:presLayoutVars>
          <dgm:chMax val="0"/>
          <dgm:chPref val="0"/>
          <dgm:bulletEnabled val="1"/>
        </dgm:presLayoutVars>
      </dgm:prSet>
      <dgm:spPr/>
      <dgm:t>
        <a:bodyPr/>
        <a:lstStyle/>
        <a:p>
          <a:endParaRPr lang="en-US"/>
        </a:p>
      </dgm:t>
    </dgm:pt>
  </dgm:ptLst>
  <dgm:cxnLst>
    <dgm:cxn modelId="{65F5C009-56FA-A94E-8242-0841877CEE53}" srcId="{EA3674CA-2837-A84B-B0E4-FB515A2655F4}" destId="{3BA69CB3-DEE0-3A41-B39C-508D60D03DAC}" srcOrd="2" destOrd="0" parTransId="{0475FBBF-51BE-9F41-BD69-485AFB2DFB82}" sibTransId="{3DAF01DB-0C2B-A74A-98AA-7D71DA455A39}"/>
    <dgm:cxn modelId="{947DF4F2-3074-D447-A552-8DF860CB222A}" srcId="{F64BCF6C-BD3B-4647-91A2-548B30093920}" destId="{2791A119-C6DB-0A45-8B1B-34F327502BAC}" srcOrd="2" destOrd="0" parTransId="{A8FF34C2-C4FB-4A43-BE5A-D75A7C42A0C3}" sibTransId="{7BD0E4CA-8065-B44C-9652-EB460D496D71}"/>
    <dgm:cxn modelId="{EFB1D581-66C5-574D-ADD3-2F5F1534385B}" type="presOf" srcId="{421896A2-8223-B149-8F8E-AFE417EDD395}" destId="{5E6F73D2-27C8-2040-BC2E-8E1522CEB211}" srcOrd="0" destOrd="0" presId="urn:microsoft.com/office/officeart/2005/8/layout/StepDownProcess"/>
    <dgm:cxn modelId="{6EE6A7B7-B37F-4D41-86FA-933492DB5010}" srcId="{64FF5C2B-B73D-F44E-8021-194A2A1B43EA}" destId="{F64BCF6C-BD3B-4647-91A2-548B30093920}" srcOrd="2" destOrd="0" parTransId="{5D7D46A5-10B6-C346-B070-75C1CFFB1CDF}" sibTransId="{DACD4273-5E0D-E94E-BB2F-D4D57C0EB2BE}"/>
    <dgm:cxn modelId="{8C82F7FE-62C0-8F44-81CC-2CCD1736AA2E}" type="presOf" srcId="{E33E353D-8F48-094D-8074-83355191CCED}" destId="{D0E82A72-FAD4-CF4C-8B50-CB572515030A}" srcOrd="0" destOrd="1" presId="urn:microsoft.com/office/officeart/2005/8/layout/StepDownProcess"/>
    <dgm:cxn modelId="{33E3B4C0-B3D2-C848-BC43-B44635797912}" type="presOf" srcId="{928B387C-0C1C-8049-82DB-2D90DEF06587}" destId="{5E6F73D2-27C8-2040-BC2E-8E1522CEB211}" srcOrd="0" destOrd="1" presId="urn:microsoft.com/office/officeart/2005/8/layout/StepDownProcess"/>
    <dgm:cxn modelId="{13BFED5A-13D2-5B4E-87A0-D707C886F69B}" srcId="{64FF5C2B-B73D-F44E-8021-194A2A1B43EA}" destId="{EA3674CA-2837-A84B-B0E4-FB515A2655F4}" srcOrd="0" destOrd="0" parTransId="{91EB135B-FFED-E84C-AF29-644C0AE36BA1}" sibTransId="{D3CF2E0F-33BB-DD4F-9C67-40044D0CB02D}"/>
    <dgm:cxn modelId="{5384FD5C-0741-4444-926E-FBF68FDF5232}" type="presOf" srcId="{2E6062E7-8DAF-2847-8274-E9066F4E5A16}" destId="{D0E82A72-FAD4-CF4C-8B50-CB572515030A}" srcOrd="0" destOrd="0" presId="urn:microsoft.com/office/officeart/2005/8/layout/StepDownProcess"/>
    <dgm:cxn modelId="{FCFCE446-791E-0148-9C65-491DC39407DC}" type="presOf" srcId="{B4277F98-E2D4-084F-A706-7C6A73EDA736}" destId="{F1383333-3FEC-E147-B0B6-ABD0EACC9E26}" srcOrd="0" destOrd="0" presId="urn:microsoft.com/office/officeart/2005/8/layout/StepDownProcess"/>
    <dgm:cxn modelId="{6D62D762-ECDC-0E4C-8989-0F7F685869DF}" srcId="{6BF75A03-C30C-A045-A4F8-184E90235B80}" destId="{B4277F98-E2D4-084F-A706-7C6A73EDA736}" srcOrd="0" destOrd="0" parTransId="{9700342A-C080-0A46-AAA4-6C8859B7C2D6}" sibTransId="{122CE865-2D58-6642-B2E8-B0AC8FEF6A54}"/>
    <dgm:cxn modelId="{1AB8B538-9575-B04E-8CBB-62D40D310F11}" srcId="{6BF75A03-C30C-A045-A4F8-184E90235B80}" destId="{2814E551-E8F8-0042-98A8-440C1BA87B66}" srcOrd="1" destOrd="0" parTransId="{9FC97806-2C26-BA4D-80DE-74E80EDA63C5}" sibTransId="{7171FABA-72DF-3D49-A2EE-473EFAEF47D9}"/>
    <dgm:cxn modelId="{18B0841C-E07B-7C40-956C-2E4BB54B3E7D}" type="presOf" srcId="{C7E9A766-7E0D-DB4E-93CD-6C5352303992}" destId="{F1383333-3FEC-E147-B0B6-ABD0EACC9E26}" srcOrd="0" destOrd="2" presId="urn:microsoft.com/office/officeart/2005/8/layout/StepDownProcess"/>
    <dgm:cxn modelId="{BD093E98-3BE2-D241-B05E-9E89ED3B8CC8}" srcId="{F64BCF6C-BD3B-4647-91A2-548B30093920}" destId="{E33E353D-8F48-094D-8074-83355191CCED}" srcOrd="1" destOrd="0" parTransId="{04F7CE1F-2B3E-C54F-9988-31C88AEEE7BE}" sibTransId="{C1E4BEC0-951D-6045-AD54-DD441A45B6A4}"/>
    <dgm:cxn modelId="{1015F373-B428-CB42-A9C8-5DBBE39BF8AE}" type="presOf" srcId="{64FF5C2B-B73D-F44E-8021-194A2A1B43EA}" destId="{72589D4E-847F-DC43-A668-9114F31A776E}" srcOrd="0" destOrd="0" presId="urn:microsoft.com/office/officeart/2005/8/layout/StepDownProcess"/>
    <dgm:cxn modelId="{474BA827-5A8A-2B45-BA09-61E231AA6A0D}" srcId="{6BF75A03-C30C-A045-A4F8-184E90235B80}" destId="{C7E9A766-7E0D-DB4E-93CD-6C5352303992}" srcOrd="2" destOrd="0" parTransId="{F336B3F2-A26F-EA4B-BF52-F0DCE345C244}" sibTransId="{665C9EC6-DACE-8846-B8DB-232037BF03E8}"/>
    <dgm:cxn modelId="{18D62AA5-AFAC-1645-91A9-98BFCC3A997A}" type="presOf" srcId="{6BF75A03-C30C-A045-A4F8-184E90235B80}" destId="{DBB32877-8D25-E448-AABA-DC4A80FC5402}" srcOrd="0" destOrd="0" presId="urn:microsoft.com/office/officeart/2005/8/layout/StepDownProcess"/>
    <dgm:cxn modelId="{BD941F60-0CBA-4D4C-B703-C609AB02A50D}" srcId="{64FF5C2B-B73D-F44E-8021-194A2A1B43EA}" destId="{6BF75A03-C30C-A045-A4F8-184E90235B80}" srcOrd="1" destOrd="0" parTransId="{D17BC001-16EE-C14D-9993-9FA518848A63}" sibTransId="{C8D46EB9-BBCB-5B4E-9335-5D1ED93D533E}"/>
    <dgm:cxn modelId="{0156F2E1-887A-F74D-AE48-F129BFF24594}" srcId="{EA3674CA-2837-A84B-B0E4-FB515A2655F4}" destId="{928B387C-0C1C-8049-82DB-2D90DEF06587}" srcOrd="1" destOrd="0" parTransId="{5699B6BB-F80C-0045-A84C-AB266BC4B0CE}" sibTransId="{74926A30-26E0-8042-BAED-794F05515886}"/>
    <dgm:cxn modelId="{3A49B337-D75F-C647-A922-CBB32BFDC0DC}" type="presOf" srcId="{2814E551-E8F8-0042-98A8-440C1BA87B66}" destId="{F1383333-3FEC-E147-B0B6-ABD0EACC9E26}" srcOrd="0" destOrd="1" presId="urn:microsoft.com/office/officeart/2005/8/layout/StepDownProcess"/>
    <dgm:cxn modelId="{8EEFAEA1-72E9-9C4D-96E2-F73926354FCB}" srcId="{F64BCF6C-BD3B-4647-91A2-548B30093920}" destId="{2E6062E7-8DAF-2847-8274-E9066F4E5A16}" srcOrd="0" destOrd="0" parTransId="{8A1E456F-3B06-504B-82B4-4ADBAA1ABD4D}" sibTransId="{4D7CA5EC-DF28-AC49-AFCD-5B99DC8A07E3}"/>
    <dgm:cxn modelId="{66745FF1-C48E-4744-916F-CA1DAA10E828}" type="presOf" srcId="{3BA69CB3-DEE0-3A41-B39C-508D60D03DAC}" destId="{5E6F73D2-27C8-2040-BC2E-8E1522CEB211}" srcOrd="0" destOrd="2" presId="urn:microsoft.com/office/officeart/2005/8/layout/StepDownProcess"/>
    <dgm:cxn modelId="{8BE1FF6B-C40D-F141-A09E-59C38B07005C}" type="presOf" srcId="{F64BCF6C-BD3B-4647-91A2-548B30093920}" destId="{606552F5-6970-824F-9D3C-2A1339B95C59}" srcOrd="0" destOrd="0" presId="urn:microsoft.com/office/officeart/2005/8/layout/StepDownProcess"/>
    <dgm:cxn modelId="{8A48F5E6-150A-5D4D-943B-C6BF4BA5FD2B}" type="presOf" srcId="{2791A119-C6DB-0A45-8B1B-34F327502BAC}" destId="{D0E82A72-FAD4-CF4C-8B50-CB572515030A}" srcOrd="0" destOrd="2" presId="urn:microsoft.com/office/officeart/2005/8/layout/StepDownProcess"/>
    <dgm:cxn modelId="{A35F77E7-0F0B-3244-941C-C2E6AE078B95}" type="presOf" srcId="{EA3674CA-2837-A84B-B0E4-FB515A2655F4}" destId="{8FDEFEA0-8331-B146-A76E-F5A7DC20BE56}" srcOrd="0" destOrd="0" presId="urn:microsoft.com/office/officeart/2005/8/layout/StepDownProcess"/>
    <dgm:cxn modelId="{E3F9E1AC-912A-944D-A61F-61EFE0FD152C}" srcId="{EA3674CA-2837-A84B-B0E4-FB515A2655F4}" destId="{421896A2-8223-B149-8F8E-AFE417EDD395}" srcOrd="0" destOrd="0" parTransId="{756C53C3-8F98-A546-AAF1-78D622E601FA}" sibTransId="{6D7BEB8B-BB26-8B40-92CF-7317176EA9CA}"/>
    <dgm:cxn modelId="{F85A1B8D-F8BB-8F4B-95B9-7A08E15EAC2A}" type="presParOf" srcId="{72589D4E-847F-DC43-A668-9114F31A776E}" destId="{966E9F7A-A575-D347-8FD8-46FB95173D73}" srcOrd="0" destOrd="0" presId="urn:microsoft.com/office/officeart/2005/8/layout/StepDownProcess"/>
    <dgm:cxn modelId="{F4FC8B31-3C82-F447-8709-E696F66CBE2D}" type="presParOf" srcId="{966E9F7A-A575-D347-8FD8-46FB95173D73}" destId="{F30B4B32-8CF5-6542-B131-F557865595BE}" srcOrd="0" destOrd="0" presId="urn:microsoft.com/office/officeart/2005/8/layout/StepDownProcess"/>
    <dgm:cxn modelId="{13DD2173-1C39-B742-A4A4-1634CCFC9FDE}" type="presParOf" srcId="{966E9F7A-A575-D347-8FD8-46FB95173D73}" destId="{8FDEFEA0-8331-B146-A76E-F5A7DC20BE56}" srcOrd="1" destOrd="0" presId="urn:microsoft.com/office/officeart/2005/8/layout/StepDownProcess"/>
    <dgm:cxn modelId="{19B16A6F-DE02-4C4F-BBA2-169A2FDF1A9F}" type="presParOf" srcId="{966E9F7A-A575-D347-8FD8-46FB95173D73}" destId="{5E6F73D2-27C8-2040-BC2E-8E1522CEB211}" srcOrd="2" destOrd="0" presId="urn:microsoft.com/office/officeart/2005/8/layout/StepDownProcess"/>
    <dgm:cxn modelId="{E6E0A673-CA12-0B40-9197-D3AB5A7A1E04}" type="presParOf" srcId="{72589D4E-847F-DC43-A668-9114F31A776E}" destId="{F9A33096-0229-3340-BEC2-53E6F05D4B5A}" srcOrd="1" destOrd="0" presId="urn:microsoft.com/office/officeart/2005/8/layout/StepDownProcess"/>
    <dgm:cxn modelId="{C0568ACE-0653-024D-B68F-2AECDDE8678E}" type="presParOf" srcId="{72589D4E-847F-DC43-A668-9114F31A776E}" destId="{BE7E0AA0-AC82-2C49-98F9-DE06F843DCAD}" srcOrd="2" destOrd="0" presId="urn:microsoft.com/office/officeart/2005/8/layout/StepDownProcess"/>
    <dgm:cxn modelId="{1255700B-43A8-C943-80FC-F71D9B8215B2}" type="presParOf" srcId="{BE7E0AA0-AC82-2C49-98F9-DE06F843DCAD}" destId="{E2720DC0-DA8A-3745-9A31-269916DDB75C}" srcOrd="0" destOrd="0" presId="urn:microsoft.com/office/officeart/2005/8/layout/StepDownProcess"/>
    <dgm:cxn modelId="{9388872A-3A1A-B643-8255-0314413F9847}" type="presParOf" srcId="{BE7E0AA0-AC82-2C49-98F9-DE06F843DCAD}" destId="{DBB32877-8D25-E448-AABA-DC4A80FC5402}" srcOrd="1" destOrd="0" presId="urn:microsoft.com/office/officeart/2005/8/layout/StepDownProcess"/>
    <dgm:cxn modelId="{B4A4915E-02F7-3449-BEBB-F37A2CBD2C41}" type="presParOf" srcId="{BE7E0AA0-AC82-2C49-98F9-DE06F843DCAD}" destId="{F1383333-3FEC-E147-B0B6-ABD0EACC9E26}" srcOrd="2" destOrd="0" presId="urn:microsoft.com/office/officeart/2005/8/layout/StepDownProcess"/>
    <dgm:cxn modelId="{C40CDBFB-579E-7B47-9B58-CCFF36E4AD3D}" type="presParOf" srcId="{72589D4E-847F-DC43-A668-9114F31A776E}" destId="{9FE358DF-096F-304F-930D-7F02DBDEAD42}" srcOrd="3" destOrd="0" presId="urn:microsoft.com/office/officeart/2005/8/layout/StepDownProcess"/>
    <dgm:cxn modelId="{918E2C9D-2DD1-9749-8BFB-79FA7A4E3C0A}" type="presParOf" srcId="{72589D4E-847F-DC43-A668-9114F31A776E}" destId="{FFA1EE3A-7799-B64D-B0E3-394D7658D503}" srcOrd="4" destOrd="0" presId="urn:microsoft.com/office/officeart/2005/8/layout/StepDownProcess"/>
    <dgm:cxn modelId="{E5F9689D-4BF5-1C4B-9111-FC99B5036E19}" type="presParOf" srcId="{FFA1EE3A-7799-B64D-B0E3-394D7658D503}" destId="{606552F5-6970-824F-9D3C-2A1339B95C59}" srcOrd="0" destOrd="0" presId="urn:microsoft.com/office/officeart/2005/8/layout/StepDownProcess"/>
    <dgm:cxn modelId="{24504FFA-2843-DE40-A7B1-72C2FBF7F627}" type="presParOf" srcId="{FFA1EE3A-7799-B64D-B0E3-394D7658D503}" destId="{D0E82A72-FAD4-CF4C-8B50-CB572515030A}" srcOrd="1" destOrd="0" presId="urn:microsoft.com/office/officeart/2005/8/layout/StepDown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0B4B32-8CF5-6542-B131-F557865595BE}">
      <dsp:nvSpPr>
        <dsp:cNvPr id="0" name=""/>
        <dsp:cNvSpPr/>
      </dsp:nvSpPr>
      <dsp:spPr>
        <a:xfrm rot="5400000">
          <a:off x="386182" y="1610614"/>
          <a:ext cx="1380172" cy="1571277"/>
        </a:xfrm>
        <a:prstGeom prst="bentUpArrow">
          <a:avLst>
            <a:gd name="adj1" fmla="val 32840"/>
            <a:gd name="adj2" fmla="val 25000"/>
            <a:gd name="adj3" fmla="val 35780"/>
          </a:avLst>
        </a:prstGeom>
        <a:solidFill>
          <a:schemeClr val="accent4">
            <a:lumMod val="40000"/>
            <a:lumOff val="60000"/>
          </a:schemeClr>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FDEFEA0-8331-B146-A76E-F5A7DC20BE56}">
      <dsp:nvSpPr>
        <dsp:cNvPr id="0" name=""/>
        <dsp:cNvSpPr/>
      </dsp:nvSpPr>
      <dsp:spPr>
        <a:xfrm>
          <a:off x="0" y="58354"/>
          <a:ext cx="2323398" cy="1626303"/>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a:solidFill>
                <a:srgbClr val="C00000"/>
              </a:solidFill>
            </a:rPr>
            <a:t>Short-term</a:t>
          </a:r>
          <a:r>
            <a:rPr lang="en-US" sz="3000" kern="1200" dirty="0"/>
            <a:t> </a:t>
          </a:r>
        </a:p>
        <a:p>
          <a:pPr lvl="0" algn="ctr" defTabSz="1333500">
            <a:lnSpc>
              <a:spcPct val="90000"/>
            </a:lnSpc>
            <a:spcBef>
              <a:spcPct val="0"/>
            </a:spcBef>
            <a:spcAft>
              <a:spcPct val="35000"/>
            </a:spcAft>
          </a:pPr>
          <a:r>
            <a:rPr lang="en-US" sz="2300" kern="1200" dirty="0"/>
            <a:t>(1 – 2 years)</a:t>
          </a:r>
        </a:p>
      </dsp:txBody>
      <dsp:txXfrm>
        <a:off x="0" y="58354"/>
        <a:ext cx="2323398" cy="1626303"/>
      </dsp:txXfrm>
    </dsp:sp>
    <dsp:sp modelId="{5E6F73D2-27C8-2040-BC2E-8E1522CEB211}">
      <dsp:nvSpPr>
        <dsp:cNvPr id="0" name=""/>
        <dsp:cNvSpPr/>
      </dsp:nvSpPr>
      <dsp:spPr>
        <a:xfrm>
          <a:off x="2369608" y="187754"/>
          <a:ext cx="5792038" cy="131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Current stock and Kovacs</a:t>
          </a:r>
        </a:p>
        <a:p>
          <a:pPr marL="171450" lvl="1" indent="-171450" algn="l" defTabSz="844550">
            <a:lnSpc>
              <a:spcPct val="90000"/>
            </a:lnSpc>
            <a:spcBef>
              <a:spcPct val="0"/>
            </a:spcBef>
            <a:spcAft>
              <a:spcPct val="15000"/>
            </a:spcAft>
            <a:buChar char="••"/>
          </a:pPr>
          <a:r>
            <a:rPr lang="en-US" sz="1900" kern="1200" dirty="0"/>
            <a:t>Supplemented with lease agreements</a:t>
          </a:r>
        </a:p>
        <a:p>
          <a:pPr marL="171450" lvl="1" indent="-171450" algn="l" defTabSz="844550">
            <a:lnSpc>
              <a:spcPct val="90000"/>
            </a:lnSpc>
            <a:spcBef>
              <a:spcPct val="0"/>
            </a:spcBef>
            <a:spcAft>
              <a:spcPct val="15000"/>
            </a:spcAft>
            <a:buChar char="••"/>
          </a:pPr>
          <a:r>
            <a:rPr lang="en-US" sz="1900" kern="1200" dirty="0"/>
            <a:t>Construction of </a:t>
          </a:r>
          <a:r>
            <a:rPr lang="en-US" sz="1900" kern="1200" dirty="0" err="1"/>
            <a:t>Unibell</a:t>
          </a:r>
          <a:r>
            <a:rPr lang="en-US" sz="1900" kern="1200" dirty="0"/>
            <a:t> </a:t>
          </a:r>
        </a:p>
      </dsp:txBody>
      <dsp:txXfrm>
        <a:off x="2369608" y="187754"/>
        <a:ext cx="5792038" cy="1314450"/>
      </dsp:txXfrm>
    </dsp:sp>
    <dsp:sp modelId="{E2720DC0-DA8A-3745-9A31-269916DDB75C}">
      <dsp:nvSpPr>
        <dsp:cNvPr id="0" name=""/>
        <dsp:cNvSpPr/>
      </dsp:nvSpPr>
      <dsp:spPr>
        <a:xfrm rot="5400000">
          <a:off x="2613003" y="3442416"/>
          <a:ext cx="1380172" cy="1571277"/>
        </a:xfrm>
        <a:prstGeom prst="bentUpArrow">
          <a:avLst>
            <a:gd name="adj1" fmla="val 32840"/>
            <a:gd name="adj2" fmla="val 25000"/>
            <a:gd name="adj3" fmla="val 35780"/>
          </a:avLst>
        </a:prstGeom>
        <a:solidFill>
          <a:schemeClr val="accent4">
            <a:lumMod val="40000"/>
            <a:lumOff val="60000"/>
          </a:schemeClr>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DBB32877-8D25-E448-AABA-DC4A80FC5402}">
      <dsp:nvSpPr>
        <dsp:cNvPr id="0" name=""/>
        <dsp:cNvSpPr/>
      </dsp:nvSpPr>
      <dsp:spPr>
        <a:xfrm>
          <a:off x="1989428" y="1921282"/>
          <a:ext cx="2982987" cy="1626303"/>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algn="ctr" defTabSz="1022350">
            <a:lnSpc>
              <a:spcPct val="90000"/>
            </a:lnSpc>
            <a:spcBef>
              <a:spcPct val="0"/>
            </a:spcBef>
            <a:spcAft>
              <a:spcPct val="35000"/>
            </a:spcAft>
            <a:buNone/>
          </a:pPr>
          <a:r>
            <a:rPr lang="en-US" sz="3000" b="1" kern="1200" dirty="0">
              <a:solidFill>
                <a:srgbClr val="C00000"/>
              </a:solidFill>
            </a:rPr>
            <a:t>Medium-term</a:t>
          </a:r>
        </a:p>
        <a:p>
          <a:pPr marL="0" lvl="0" algn="ctr" defTabSz="1022350">
            <a:lnSpc>
              <a:spcPct val="90000"/>
            </a:lnSpc>
            <a:spcBef>
              <a:spcPct val="0"/>
            </a:spcBef>
            <a:spcAft>
              <a:spcPct val="35000"/>
            </a:spcAft>
            <a:buNone/>
          </a:pPr>
          <a:r>
            <a:rPr lang="en-US" sz="2300" kern="1200" dirty="0">
              <a:solidFill>
                <a:prstClr val="black">
                  <a:hueOff val="0"/>
                  <a:satOff val="0"/>
                  <a:lumOff val="0"/>
                  <a:alphaOff val="0"/>
                </a:prstClr>
              </a:solidFill>
              <a:latin typeface="Calibri" panose="020F0502020204030204"/>
              <a:ea typeface="+mn-ea"/>
              <a:cs typeface="+mn-cs"/>
            </a:rPr>
            <a:t>(3 – 5 years)</a:t>
          </a:r>
        </a:p>
      </dsp:txBody>
      <dsp:txXfrm>
        <a:off x="1989428" y="1921282"/>
        <a:ext cx="2982987" cy="1626303"/>
      </dsp:txXfrm>
    </dsp:sp>
    <dsp:sp modelId="{F1383333-3FEC-E147-B0B6-ABD0EACC9E26}">
      <dsp:nvSpPr>
        <dsp:cNvPr id="0" name=""/>
        <dsp:cNvSpPr/>
      </dsp:nvSpPr>
      <dsp:spPr>
        <a:xfrm>
          <a:off x="5071033" y="1927863"/>
          <a:ext cx="6192407" cy="1678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Completion and occupation of </a:t>
          </a:r>
          <a:r>
            <a:rPr lang="en-US" sz="1900" kern="1200" dirty="0" err="1"/>
            <a:t>Unibell</a:t>
          </a:r>
          <a:r>
            <a:rPr lang="en-US" sz="1900" kern="1200" dirty="0"/>
            <a:t> project</a:t>
          </a:r>
        </a:p>
        <a:p>
          <a:pPr marL="171450" lvl="1" indent="-171450" algn="l" defTabSz="844550">
            <a:lnSpc>
              <a:spcPct val="90000"/>
            </a:lnSpc>
            <a:spcBef>
              <a:spcPct val="0"/>
            </a:spcBef>
            <a:spcAft>
              <a:spcPct val="15000"/>
            </a:spcAft>
            <a:buChar char="••"/>
          </a:pPr>
          <a:r>
            <a:rPr lang="en-US" sz="1900" kern="1200" dirty="0"/>
            <a:t>Pursue funding opportunities (DHET and others) for additional residences</a:t>
          </a:r>
        </a:p>
        <a:p>
          <a:pPr marL="171450" lvl="1" indent="-171450" algn="l" defTabSz="844550">
            <a:lnSpc>
              <a:spcPct val="90000"/>
            </a:lnSpc>
            <a:spcBef>
              <a:spcPct val="0"/>
            </a:spcBef>
            <a:spcAft>
              <a:spcPct val="15000"/>
            </a:spcAft>
            <a:buChar char="••"/>
          </a:pPr>
          <a:r>
            <a:rPr lang="en-US" sz="1900" kern="1200" dirty="0"/>
            <a:t>Position UWC as an anchor institution in the region (multi-site strategy)</a:t>
          </a:r>
        </a:p>
      </dsp:txBody>
      <dsp:txXfrm>
        <a:off x="5071033" y="1927863"/>
        <a:ext cx="6192407" cy="1678487"/>
      </dsp:txXfrm>
    </dsp:sp>
    <dsp:sp modelId="{606552F5-6970-824F-9D3C-2A1339B95C59}">
      <dsp:nvSpPr>
        <dsp:cNvPr id="0" name=""/>
        <dsp:cNvSpPr/>
      </dsp:nvSpPr>
      <dsp:spPr>
        <a:xfrm>
          <a:off x="4120061" y="3760127"/>
          <a:ext cx="2323398" cy="1626303"/>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algn="ctr" defTabSz="1422400">
            <a:lnSpc>
              <a:spcPct val="90000"/>
            </a:lnSpc>
            <a:spcBef>
              <a:spcPct val="0"/>
            </a:spcBef>
            <a:spcAft>
              <a:spcPct val="35000"/>
            </a:spcAft>
            <a:buNone/>
          </a:pPr>
          <a:r>
            <a:rPr lang="en-US" sz="3200" b="1" kern="1200" dirty="0">
              <a:solidFill>
                <a:srgbClr val="C00000"/>
              </a:solidFill>
            </a:rPr>
            <a:t>Long-term</a:t>
          </a:r>
        </a:p>
        <a:p>
          <a:pPr marL="0" lvl="0" algn="ctr" defTabSz="1022350">
            <a:lnSpc>
              <a:spcPct val="90000"/>
            </a:lnSpc>
            <a:spcBef>
              <a:spcPct val="0"/>
            </a:spcBef>
            <a:spcAft>
              <a:spcPct val="35000"/>
            </a:spcAft>
            <a:buNone/>
          </a:pPr>
          <a:r>
            <a:rPr lang="en-US" sz="2300" kern="1200" dirty="0">
              <a:solidFill>
                <a:prstClr val="black">
                  <a:hueOff val="0"/>
                  <a:satOff val="0"/>
                  <a:lumOff val="0"/>
                  <a:alphaOff val="0"/>
                </a:prstClr>
              </a:solidFill>
              <a:latin typeface="Calibri" panose="020F0502020204030204"/>
              <a:ea typeface="+mn-ea"/>
              <a:cs typeface="+mn-cs"/>
            </a:rPr>
            <a:t>(5 + years )</a:t>
          </a:r>
        </a:p>
      </dsp:txBody>
      <dsp:txXfrm>
        <a:off x="4120061" y="3760127"/>
        <a:ext cx="2323398" cy="1626303"/>
      </dsp:txXfrm>
    </dsp:sp>
    <dsp:sp modelId="{D0E82A72-FAD4-CF4C-8B50-CB572515030A}">
      <dsp:nvSpPr>
        <dsp:cNvPr id="0" name=""/>
        <dsp:cNvSpPr/>
      </dsp:nvSpPr>
      <dsp:spPr>
        <a:xfrm>
          <a:off x="6555702" y="3757078"/>
          <a:ext cx="4704674" cy="1599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Upgrading of existing residences</a:t>
          </a:r>
        </a:p>
        <a:p>
          <a:pPr marL="171450" lvl="1" indent="-171450" algn="l" defTabSz="844550">
            <a:lnSpc>
              <a:spcPct val="90000"/>
            </a:lnSpc>
            <a:spcBef>
              <a:spcPct val="0"/>
            </a:spcBef>
            <a:spcAft>
              <a:spcPct val="15000"/>
            </a:spcAft>
            <a:buChar char="••"/>
          </a:pPr>
          <a:r>
            <a:rPr lang="en-US" sz="1900" kern="1200" dirty="0"/>
            <a:t>Development of UWC-owned land -explore different business models</a:t>
          </a:r>
        </a:p>
        <a:p>
          <a:pPr marL="171450" lvl="1" indent="-171450" algn="l" defTabSz="844550">
            <a:lnSpc>
              <a:spcPct val="90000"/>
            </a:lnSpc>
            <a:spcBef>
              <a:spcPct val="0"/>
            </a:spcBef>
            <a:spcAft>
              <a:spcPct val="15000"/>
            </a:spcAft>
            <a:buChar char="••"/>
          </a:pPr>
          <a:r>
            <a:rPr lang="en-US" sz="1900" kern="1200" dirty="0"/>
            <a:t>Continue to pursue funding opportunities (DHET) and others for additional residences</a:t>
          </a:r>
        </a:p>
      </dsp:txBody>
      <dsp:txXfrm>
        <a:off x="6555702" y="3757078"/>
        <a:ext cx="4704674" cy="159996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BB632BE-BC4E-1541-A398-6E06F23DC9C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3641A099-E6F3-9347-8C05-BBAEE637F4DC}"/>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C5FF7BB-F62A-F24A-9B6A-E9BFE4308D13}" type="datetimeFigureOut">
              <a:rPr lang="en-GB" smtClean="0"/>
              <a:pPr/>
              <a:t>04/03/2020</a:t>
            </a:fld>
            <a:endParaRPr lang="en-GB"/>
          </a:p>
        </p:txBody>
      </p:sp>
      <p:sp>
        <p:nvSpPr>
          <p:cNvPr id="4" name="Footer Placeholder 3">
            <a:extLst>
              <a:ext uri="{FF2B5EF4-FFF2-40B4-BE49-F238E27FC236}">
                <a16:creationId xmlns:a16="http://schemas.microsoft.com/office/drawing/2014/main" xmlns="" id="{B45A4F3C-38A1-3140-9F70-A86D9839E3D6}"/>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A8ED9A7A-8161-BA4C-9F07-9206C1DF9FAE}"/>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19D3DB4-0FE9-8E4A-9AA9-4585C63B176D}" type="slidenum">
              <a:rPr lang="en-GB" smtClean="0"/>
              <a:pPr/>
              <a:t>‹#›</a:t>
            </a:fld>
            <a:endParaRPr lang="en-GB"/>
          </a:p>
        </p:txBody>
      </p:sp>
    </p:spTree>
    <p:extLst>
      <p:ext uri="{BB962C8B-B14F-4D97-AF65-F5344CB8AC3E}">
        <p14:creationId xmlns:p14="http://schemas.microsoft.com/office/powerpoint/2010/main" xmlns="" val="197496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8325F96-9D19-4347-8109-48DDC6258378}" type="datetimeFigureOut">
              <a:rPr lang="en-GB" smtClean="0"/>
              <a:pPr/>
              <a:t>04/03/2020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2D87F6F-B4B3-0D4C-A4F4-1CF42529269C}" type="slidenum">
              <a:rPr lang="en-GB" smtClean="0"/>
              <a:pPr/>
              <a:t>‹#›</a:t>
            </a:fld>
            <a:endParaRPr lang="en-GB"/>
          </a:p>
        </p:txBody>
      </p:sp>
    </p:spTree>
    <p:extLst>
      <p:ext uri="{BB962C8B-B14F-4D97-AF65-F5344CB8AC3E}">
        <p14:creationId xmlns:p14="http://schemas.microsoft.com/office/powerpoint/2010/main" xmlns="" val="219328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4EC5FC6-D62B-4AF5-A35D-DE21F83758CC}" type="slidenum">
              <a:rPr lang="en-ZA" smtClean="0"/>
              <a:pPr/>
              <a:t>9</a:t>
            </a:fld>
            <a:endParaRPr lang="en-ZA"/>
          </a:p>
        </p:txBody>
      </p:sp>
    </p:spTree>
    <p:extLst>
      <p:ext uri="{BB962C8B-B14F-4D97-AF65-F5344CB8AC3E}">
        <p14:creationId xmlns:p14="http://schemas.microsoft.com/office/powerpoint/2010/main" xmlns="" val="136445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1E77F45B-1EF2-46B9-9B26-647259B798C8}" type="datetimeFigureOut">
              <a:rPr lang="en-ZA" smtClean="0"/>
              <a:pPr/>
              <a:t>2020/03/04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8F20C52-51F1-46BF-90B7-E4FBEE13CB6F}" type="slidenum">
              <a:rPr lang="en-ZA" smtClean="0"/>
              <a:pPr/>
              <a:t>‹#›</a:t>
            </a:fld>
            <a:endParaRPr lang="en-ZA"/>
          </a:p>
        </p:txBody>
      </p:sp>
    </p:spTree>
    <p:extLst>
      <p:ext uri="{BB962C8B-B14F-4D97-AF65-F5344CB8AC3E}">
        <p14:creationId xmlns:p14="http://schemas.microsoft.com/office/powerpoint/2010/main" xmlns="" val="3513710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E77F45B-1EF2-46B9-9B26-647259B798C8}" type="datetimeFigureOut">
              <a:rPr lang="en-ZA" smtClean="0"/>
              <a:pPr/>
              <a:t>2020/03/04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8F20C52-51F1-46BF-90B7-E4FBEE13CB6F}" type="slidenum">
              <a:rPr lang="en-ZA" smtClean="0"/>
              <a:pPr/>
              <a:t>‹#›</a:t>
            </a:fld>
            <a:endParaRPr lang="en-ZA"/>
          </a:p>
        </p:txBody>
      </p:sp>
    </p:spTree>
    <p:extLst>
      <p:ext uri="{BB962C8B-B14F-4D97-AF65-F5344CB8AC3E}">
        <p14:creationId xmlns:p14="http://schemas.microsoft.com/office/powerpoint/2010/main" xmlns="" val="375588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E77F45B-1EF2-46B9-9B26-647259B798C8}" type="datetimeFigureOut">
              <a:rPr lang="en-ZA" smtClean="0"/>
              <a:pPr/>
              <a:t>2020/03/04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8F20C52-51F1-46BF-90B7-E4FBEE13CB6F}" type="slidenum">
              <a:rPr lang="en-ZA" smtClean="0"/>
              <a:pPr/>
              <a:t>‹#›</a:t>
            </a:fld>
            <a:endParaRPr lang="en-ZA"/>
          </a:p>
        </p:txBody>
      </p:sp>
    </p:spTree>
    <p:extLst>
      <p:ext uri="{BB962C8B-B14F-4D97-AF65-F5344CB8AC3E}">
        <p14:creationId xmlns:p14="http://schemas.microsoft.com/office/powerpoint/2010/main" xmlns="" val="318589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E77F45B-1EF2-46B9-9B26-647259B798C8}" type="datetimeFigureOut">
              <a:rPr lang="en-ZA" smtClean="0"/>
              <a:pPr/>
              <a:t>2020/03/04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8F20C52-51F1-46BF-90B7-E4FBEE13CB6F}" type="slidenum">
              <a:rPr lang="en-ZA" smtClean="0"/>
              <a:pPr/>
              <a:t>‹#›</a:t>
            </a:fld>
            <a:endParaRPr lang="en-ZA"/>
          </a:p>
        </p:txBody>
      </p:sp>
    </p:spTree>
    <p:extLst>
      <p:ext uri="{BB962C8B-B14F-4D97-AF65-F5344CB8AC3E}">
        <p14:creationId xmlns:p14="http://schemas.microsoft.com/office/powerpoint/2010/main" xmlns="" val="65398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77F45B-1EF2-46B9-9B26-647259B798C8}" type="datetimeFigureOut">
              <a:rPr lang="en-ZA" smtClean="0"/>
              <a:pPr/>
              <a:t>2020/03/04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8F20C52-51F1-46BF-90B7-E4FBEE13CB6F}" type="slidenum">
              <a:rPr lang="en-ZA" smtClean="0"/>
              <a:pPr/>
              <a:t>‹#›</a:t>
            </a:fld>
            <a:endParaRPr lang="en-ZA"/>
          </a:p>
        </p:txBody>
      </p:sp>
    </p:spTree>
    <p:extLst>
      <p:ext uri="{BB962C8B-B14F-4D97-AF65-F5344CB8AC3E}">
        <p14:creationId xmlns:p14="http://schemas.microsoft.com/office/powerpoint/2010/main" xmlns="" val="1314427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E77F45B-1EF2-46B9-9B26-647259B798C8}" type="datetimeFigureOut">
              <a:rPr lang="en-ZA" smtClean="0"/>
              <a:pPr/>
              <a:t>2020/03/04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8F20C52-51F1-46BF-90B7-E4FBEE13CB6F}" type="slidenum">
              <a:rPr lang="en-ZA" smtClean="0"/>
              <a:pPr/>
              <a:t>‹#›</a:t>
            </a:fld>
            <a:endParaRPr lang="en-ZA"/>
          </a:p>
        </p:txBody>
      </p:sp>
    </p:spTree>
    <p:extLst>
      <p:ext uri="{BB962C8B-B14F-4D97-AF65-F5344CB8AC3E}">
        <p14:creationId xmlns:p14="http://schemas.microsoft.com/office/powerpoint/2010/main" xmlns="" val="62920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1E77F45B-1EF2-46B9-9B26-647259B798C8}" type="datetimeFigureOut">
              <a:rPr lang="en-ZA" smtClean="0"/>
              <a:pPr/>
              <a:t>2020/03/04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8F20C52-51F1-46BF-90B7-E4FBEE13CB6F}" type="slidenum">
              <a:rPr lang="en-ZA" smtClean="0"/>
              <a:pPr/>
              <a:t>‹#›</a:t>
            </a:fld>
            <a:endParaRPr lang="en-ZA"/>
          </a:p>
        </p:txBody>
      </p:sp>
    </p:spTree>
    <p:extLst>
      <p:ext uri="{BB962C8B-B14F-4D97-AF65-F5344CB8AC3E}">
        <p14:creationId xmlns:p14="http://schemas.microsoft.com/office/powerpoint/2010/main" xmlns="" val="164839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E77F45B-1EF2-46B9-9B26-647259B798C8}" type="datetimeFigureOut">
              <a:rPr lang="en-ZA" smtClean="0"/>
              <a:pPr/>
              <a:t>2020/03/04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8F20C52-51F1-46BF-90B7-E4FBEE13CB6F}" type="slidenum">
              <a:rPr lang="en-ZA" smtClean="0"/>
              <a:pPr/>
              <a:t>‹#›</a:t>
            </a:fld>
            <a:endParaRPr lang="en-ZA"/>
          </a:p>
        </p:txBody>
      </p:sp>
    </p:spTree>
    <p:extLst>
      <p:ext uri="{BB962C8B-B14F-4D97-AF65-F5344CB8AC3E}">
        <p14:creationId xmlns:p14="http://schemas.microsoft.com/office/powerpoint/2010/main" xmlns="" val="167359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7F45B-1EF2-46B9-9B26-647259B798C8}" type="datetimeFigureOut">
              <a:rPr lang="en-ZA" smtClean="0"/>
              <a:pPr/>
              <a:t>2020/03/04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8F20C52-51F1-46BF-90B7-E4FBEE13CB6F}" type="slidenum">
              <a:rPr lang="en-ZA" smtClean="0"/>
              <a:pPr/>
              <a:t>‹#›</a:t>
            </a:fld>
            <a:endParaRPr lang="en-ZA"/>
          </a:p>
        </p:txBody>
      </p:sp>
    </p:spTree>
    <p:extLst>
      <p:ext uri="{BB962C8B-B14F-4D97-AF65-F5344CB8AC3E}">
        <p14:creationId xmlns:p14="http://schemas.microsoft.com/office/powerpoint/2010/main" xmlns="" val="929663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77F45B-1EF2-46B9-9B26-647259B798C8}" type="datetimeFigureOut">
              <a:rPr lang="en-ZA" smtClean="0"/>
              <a:pPr/>
              <a:t>2020/03/04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8F20C52-51F1-46BF-90B7-E4FBEE13CB6F}" type="slidenum">
              <a:rPr lang="en-ZA" smtClean="0"/>
              <a:pPr/>
              <a:t>‹#›</a:t>
            </a:fld>
            <a:endParaRPr lang="en-ZA"/>
          </a:p>
        </p:txBody>
      </p:sp>
    </p:spTree>
    <p:extLst>
      <p:ext uri="{BB962C8B-B14F-4D97-AF65-F5344CB8AC3E}">
        <p14:creationId xmlns:p14="http://schemas.microsoft.com/office/powerpoint/2010/main" xmlns="" val="201140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77F45B-1EF2-46B9-9B26-647259B798C8}" type="datetimeFigureOut">
              <a:rPr lang="en-ZA" smtClean="0"/>
              <a:pPr/>
              <a:t>2020/03/04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8F20C52-51F1-46BF-90B7-E4FBEE13CB6F}" type="slidenum">
              <a:rPr lang="en-ZA" smtClean="0"/>
              <a:pPr/>
              <a:t>‹#›</a:t>
            </a:fld>
            <a:endParaRPr lang="en-ZA"/>
          </a:p>
        </p:txBody>
      </p:sp>
    </p:spTree>
    <p:extLst>
      <p:ext uri="{BB962C8B-B14F-4D97-AF65-F5344CB8AC3E}">
        <p14:creationId xmlns:p14="http://schemas.microsoft.com/office/powerpoint/2010/main" xmlns="" val="76294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7F45B-1EF2-46B9-9B26-647259B798C8}" type="datetimeFigureOut">
              <a:rPr lang="en-ZA" smtClean="0"/>
              <a:pPr/>
              <a:t>2020/03/04</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20C52-51F1-46BF-90B7-E4FBEE13CB6F}" type="slidenum">
              <a:rPr lang="en-ZA" smtClean="0"/>
              <a:pPr/>
              <a:t>‹#›</a:t>
            </a:fld>
            <a:endParaRPr lang="en-ZA"/>
          </a:p>
        </p:txBody>
      </p:sp>
    </p:spTree>
    <p:extLst>
      <p:ext uri="{BB962C8B-B14F-4D97-AF65-F5344CB8AC3E}">
        <p14:creationId xmlns:p14="http://schemas.microsoft.com/office/powerpoint/2010/main" xmlns="" val="2610674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71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388853"/>
            <a:ext cx="9509256" cy="5469146"/>
          </a:xfrm>
          <a:prstGeom prst="rect">
            <a:avLst/>
          </a:prstGeom>
        </p:spPr>
      </p:pic>
      <p:sp>
        <p:nvSpPr>
          <p:cNvPr id="7" name="TextBox 6"/>
          <p:cNvSpPr txBox="1"/>
          <p:nvPr/>
        </p:nvSpPr>
        <p:spPr>
          <a:xfrm>
            <a:off x="2082376" y="342345"/>
            <a:ext cx="10109624" cy="1938992"/>
          </a:xfrm>
          <a:prstGeom prst="rect">
            <a:avLst/>
          </a:prstGeom>
          <a:noFill/>
        </p:spPr>
        <p:txBody>
          <a:bodyPr wrap="square" rtlCol="0">
            <a:spAutoFit/>
          </a:bodyPr>
          <a:lstStyle/>
          <a:p>
            <a:pPr algn="ctr"/>
            <a:r>
              <a:rPr lang="en-ZA" sz="4000" b="1" dirty="0">
                <a:solidFill>
                  <a:srgbClr val="09195C"/>
                </a:solidFill>
                <a:latin typeface="Calibri" panose="020F0502020204030204" pitchFamily="34" charset="0"/>
                <a:cs typeface="Calibri" panose="020F0502020204030204" pitchFamily="34" charset="0"/>
              </a:rPr>
              <a:t>PARLIAMENTARY PORTFOLIO COMMITTEE ON HIGHER EDUCATION, SCIENCE AND TECHNOLOGY </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4958" y="2281337"/>
            <a:ext cx="2434298" cy="3781465"/>
          </a:xfrm>
          <a:prstGeom prst="rect">
            <a:avLst/>
          </a:prstGeom>
        </p:spPr>
      </p:pic>
      <p:sp>
        <p:nvSpPr>
          <p:cNvPr id="10" name="TextBox 9"/>
          <p:cNvSpPr txBox="1"/>
          <p:nvPr/>
        </p:nvSpPr>
        <p:spPr>
          <a:xfrm>
            <a:off x="6438900" y="5870603"/>
            <a:ext cx="4152900" cy="923330"/>
          </a:xfrm>
          <a:prstGeom prst="rect">
            <a:avLst/>
          </a:prstGeom>
          <a:noFill/>
        </p:spPr>
        <p:txBody>
          <a:bodyPr wrap="square" rtlCol="0">
            <a:spAutoFit/>
          </a:bodyPr>
          <a:lstStyle/>
          <a:p>
            <a:pPr algn="ctr"/>
            <a:r>
              <a:rPr lang="en-ZA" b="1" dirty="0">
                <a:solidFill>
                  <a:srgbClr val="09195C"/>
                </a:solidFill>
              </a:rPr>
              <a:t>PRESENTED BY </a:t>
            </a:r>
          </a:p>
          <a:p>
            <a:pPr algn="ctr"/>
            <a:r>
              <a:rPr lang="en-ZA" b="1" dirty="0">
                <a:solidFill>
                  <a:srgbClr val="09195C"/>
                </a:solidFill>
              </a:rPr>
              <a:t>PROFESSOR VIVIENNE LAWACK </a:t>
            </a:r>
          </a:p>
          <a:p>
            <a:pPr algn="ctr"/>
            <a:r>
              <a:rPr lang="en-ZA" b="1" dirty="0">
                <a:solidFill>
                  <a:srgbClr val="09195C"/>
                </a:solidFill>
              </a:rPr>
              <a:t>(ACTING RECTOR AND VICE-CHANCELLOR)</a:t>
            </a:r>
          </a:p>
        </p:txBody>
      </p:sp>
    </p:spTree>
    <p:extLst>
      <p:ext uri="{BB962C8B-B14F-4D97-AF65-F5344CB8AC3E}">
        <p14:creationId xmlns:p14="http://schemas.microsoft.com/office/powerpoint/2010/main" xmlns="" val="110774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2103D5FF-47F4-6448-AA21-C605E63602D1}"/>
              </a:ext>
            </a:extLst>
          </p:cNvPr>
          <p:cNvSpPr txBox="1">
            <a:spLocks noGrp="1"/>
          </p:cNvSpPr>
          <p:nvPr>
            <p:ph idx="1"/>
          </p:nvPr>
        </p:nvSpPr>
        <p:spPr>
          <a:xfrm>
            <a:off x="244625" y="1578633"/>
            <a:ext cx="2922320" cy="4909036"/>
          </a:xfrm>
          <a:prstGeom prst="rect">
            <a:avLst/>
          </a:prstGeom>
          <a:solidFill>
            <a:schemeClr val="accent4">
              <a:lumMod val="20000"/>
              <a:lumOff val="80000"/>
            </a:schemeClr>
          </a:solidFill>
          <a:ln w="19050">
            <a:solidFill>
              <a:schemeClr val="tx1"/>
            </a:solidFill>
            <a:prstDash val="sysDot"/>
          </a:ln>
        </p:spPr>
        <p:txBody>
          <a:bodyPr wrap="square" rtlCol="0">
            <a:spAutoFit/>
          </a:bodyPr>
          <a:lstStyle/>
          <a:p>
            <a:pPr marL="457200" indent="-457200">
              <a:buClr>
                <a:schemeClr val="tx1"/>
              </a:buClr>
              <a:buFont typeface="Wingdings" pitchFamily="2" charset="2"/>
              <a:buChar char="§"/>
            </a:pPr>
            <a:r>
              <a:rPr lang="en-GB" sz="2000" b="1" dirty="0"/>
              <a:t>Excellence and student success</a:t>
            </a:r>
          </a:p>
          <a:p>
            <a:pPr marL="457200" lvl="1" indent="0">
              <a:buNone/>
            </a:pPr>
            <a:r>
              <a:rPr lang="en-ZA" sz="1400" b="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Develop a conducive environment for excellence in learning and teaching, embracing pedagogies that would enable graduates to acquire attributes of the 21st century graduate  in support of student success and retention</a:t>
            </a:r>
          </a:p>
          <a:p>
            <a:pPr marL="457200" lvl="1" indent="0">
              <a:buNone/>
            </a:pPr>
            <a:r>
              <a:rPr lang="en-ZA" sz="1400" b="1" dirty="0">
                <a:solidFill>
                  <a:schemeClr val="tx1">
                    <a:lumMod val="65000"/>
                    <a:lumOff val="35000"/>
                  </a:schemeClr>
                </a:solidFill>
                <a:latin typeface="Calibri" panose="020F0502020204030204" pitchFamily="34" charset="0"/>
                <a:cs typeface="Times New Roman" panose="02020603050405020304" pitchFamily="18" charset="0"/>
              </a:rPr>
              <a:t>Focus areas:</a:t>
            </a:r>
          </a:p>
          <a:p>
            <a:pPr marL="800100" lvl="1" indent="-342900">
              <a:buFont typeface="Courier New" panose="02070309020205020404" pitchFamily="49" charset="0"/>
              <a:buChar char="o"/>
            </a:pPr>
            <a:r>
              <a:rPr lang="en-ZA" sz="1400" b="1" dirty="0">
                <a:solidFill>
                  <a:schemeClr val="tx1">
                    <a:lumMod val="65000"/>
                    <a:lumOff val="35000"/>
                  </a:schemeClr>
                </a:solidFill>
                <a:latin typeface="Calibri" panose="020F0502020204030204" pitchFamily="34" charset="0"/>
                <a:cs typeface="Times New Roman" panose="02020603050405020304" pitchFamily="18" charset="0"/>
              </a:rPr>
              <a:t>Student retention and success framework</a:t>
            </a:r>
          </a:p>
          <a:p>
            <a:pPr marL="800100" lvl="1" indent="-342900">
              <a:buFont typeface="Courier New" panose="02070309020205020404" pitchFamily="49" charset="0"/>
              <a:buChar char="o"/>
            </a:pPr>
            <a:r>
              <a:rPr lang="en-ZA" sz="1400" b="1" dirty="0">
                <a:solidFill>
                  <a:schemeClr val="tx1">
                    <a:lumMod val="65000"/>
                    <a:lumOff val="35000"/>
                  </a:schemeClr>
                </a:solidFill>
                <a:latin typeface="Calibri" panose="020F0502020204030204" pitchFamily="34" charset="0"/>
                <a:cs typeface="Times New Roman" panose="02020603050405020304" pitchFamily="18" charset="0"/>
              </a:rPr>
              <a:t>Tutor enhancement programme </a:t>
            </a:r>
          </a:p>
          <a:p>
            <a:pPr marL="800100" lvl="1" indent="-342900">
              <a:buFont typeface="Courier New" panose="02070309020205020404" pitchFamily="49" charset="0"/>
              <a:buChar char="o"/>
            </a:pPr>
            <a:r>
              <a:rPr lang="en-ZA" sz="1400" b="1" dirty="0">
                <a:solidFill>
                  <a:schemeClr val="tx1">
                    <a:lumMod val="65000"/>
                    <a:lumOff val="35000"/>
                  </a:schemeClr>
                </a:solidFill>
                <a:latin typeface="Calibri" panose="020F0502020204030204" pitchFamily="34" charset="0"/>
                <a:cs typeface="Times New Roman" panose="02020603050405020304" pitchFamily="18" charset="0"/>
              </a:rPr>
              <a:t>First year student experience programme commenced in January 2019</a:t>
            </a:r>
          </a:p>
          <a:p>
            <a:pPr marL="800100" lvl="1" indent="-342900">
              <a:buFont typeface="Courier New" panose="02070309020205020404" pitchFamily="49" charset="0"/>
              <a:buChar char="o"/>
            </a:pPr>
            <a:r>
              <a:rPr lang="en-ZA" sz="1400" b="1" dirty="0">
                <a:solidFill>
                  <a:schemeClr val="tx1">
                    <a:lumMod val="65000"/>
                    <a:lumOff val="35000"/>
                  </a:schemeClr>
                </a:solidFill>
                <a:latin typeface="Calibri" panose="020F0502020204030204" pitchFamily="34" charset="0"/>
                <a:cs typeface="Times New Roman" panose="02020603050405020304" pitchFamily="18" charset="0"/>
              </a:rPr>
              <a:t>Focus on the “entire student walk”</a:t>
            </a:r>
          </a:p>
        </p:txBody>
      </p:sp>
      <p:sp>
        <p:nvSpPr>
          <p:cNvPr id="6" name="TextBox 5">
            <a:extLst>
              <a:ext uri="{FF2B5EF4-FFF2-40B4-BE49-F238E27FC236}">
                <a16:creationId xmlns:a16="http://schemas.microsoft.com/office/drawing/2014/main" xmlns="" id="{8B13D825-3CF9-EB4B-A145-E05DABF2B35B}"/>
              </a:ext>
            </a:extLst>
          </p:cNvPr>
          <p:cNvSpPr txBox="1"/>
          <p:nvPr/>
        </p:nvSpPr>
        <p:spPr>
          <a:xfrm>
            <a:off x="244625" y="206121"/>
            <a:ext cx="11580218" cy="1141210"/>
          </a:xfrm>
          <a:prstGeom prst="rect">
            <a:avLst/>
          </a:prstGeom>
          <a:noFill/>
        </p:spPr>
        <p:txBody>
          <a:bodyPr wrap="square" rtlCol="0">
            <a:spAutoFit/>
          </a:bodyPr>
          <a:lstStyle/>
          <a:p>
            <a:pPr>
              <a:lnSpc>
                <a:spcPct val="80000"/>
              </a:lnSpc>
            </a:pPr>
            <a:r>
              <a:rPr lang="en-ZA" sz="3600" dirty="0">
                <a:solidFill>
                  <a:srgbClr val="C2AE79"/>
                </a:solidFill>
                <a:latin typeface="Lato Heavy" panose="020F0502020204030203" pitchFamily="34" charset="0"/>
                <a:ea typeface="Lato Heavy" panose="020F0502020204030203" pitchFamily="34" charset="0"/>
                <a:cs typeface="Lato Heavy" panose="020F0502020204030203" pitchFamily="34" charset="0"/>
              </a:rPr>
              <a:t>LEARNING AND TEACHING AT UWC</a:t>
            </a:r>
          </a:p>
          <a:p>
            <a:pPr>
              <a:lnSpc>
                <a:spcPct val="80000"/>
              </a:lnSpc>
            </a:pPr>
            <a:r>
              <a:rPr lang="en-ZA" sz="4800" dirty="0">
                <a:solidFill>
                  <a:srgbClr val="09195C"/>
                </a:solidFill>
                <a:latin typeface="Lato Heavy" panose="020F0502020204030203" pitchFamily="34" charset="0"/>
                <a:ea typeface="Lato Heavy" panose="020F0502020204030203" pitchFamily="34" charset="0"/>
                <a:cs typeface="Lato Heavy" panose="020F0502020204030203" pitchFamily="34" charset="0"/>
              </a:rPr>
              <a:t>VISION AND FOCUS AREAS (CONT.)</a:t>
            </a:r>
          </a:p>
        </p:txBody>
      </p:sp>
      <p:pic>
        <p:nvPicPr>
          <p:cNvPr id="7" name="Picture 6">
            <a:extLst>
              <a:ext uri="{FF2B5EF4-FFF2-40B4-BE49-F238E27FC236}">
                <a16:creationId xmlns:a16="http://schemas.microsoft.com/office/drawing/2014/main" xmlns="" id="{9AD37B07-B2D8-934B-B346-A597381B8F02}"/>
              </a:ext>
            </a:extLst>
          </p:cNvPr>
          <p:cNvPicPr>
            <a:picLocks noChangeAspect="1"/>
          </p:cNvPicPr>
          <p:nvPr/>
        </p:nvPicPr>
        <p:blipFill>
          <a:blip r:embed="rId2" cstate="print"/>
          <a:stretch>
            <a:fillRect/>
          </a:stretch>
        </p:blipFill>
        <p:spPr>
          <a:xfrm>
            <a:off x="3267820" y="1578633"/>
            <a:ext cx="8727175" cy="4909036"/>
          </a:xfrm>
          <a:prstGeom prst="rect">
            <a:avLst/>
          </a:prstGeom>
          <a:ln w="19050">
            <a:solidFill>
              <a:schemeClr val="tx1"/>
            </a:solidFill>
            <a:prstDash val="sysDot"/>
          </a:ln>
        </p:spPr>
      </p:pic>
    </p:spTree>
    <p:extLst>
      <p:ext uri="{BB962C8B-B14F-4D97-AF65-F5344CB8AC3E}">
        <p14:creationId xmlns:p14="http://schemas.microsoft.com/office/powerpoint/2010/main" xmlns="" val="244369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388853"/>
            <a:ext cx="9509256" cy="5469146"/>
          </a:xfrm>
          <a:prstGeom prst="rect">
            <a:avLst/>
          </a:prstGeom>
        </p:spPr>
      </p:pic>
      <p:sp>
        <p:nvSpPr>
          <p:cNvPr id="7" name="TextBox 6"/>
          <p:cNvSpPr txBox="1"/>
          <p:nvPr/>
        </p:nvSpPr>
        <p:spPr>
          <a:xfrm>
            <a:off x="3587124" y="2386410"/>
            <a:ext cx="8948467" cy="1015663"/>
          </a:xfrm>
          <a:prstGeom prst="rect">
            <a:avLst/>
          </a:prstGeom>
          <a:noFill/>
        </p:spPr>
        <p:txBody>
          <a:bodyPr wrap="square" rtlCol="0">
            <a:spAutoFit/>
          </a:bodyPr>
          <a:lstStyle/>
          <a:p>
            <a:pPr algn="ctr"/>
            <a:r>
              <a:rPr lang="en-ZA" sz="6000" b="1" dirty="0">
                <a:solidFill>
                  <a:srgbClr val="09195C"/>
                </a:solidFill>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xmlns="" val="638720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625" y="209550"/>
            <a:ext cx="11580218" cy="1126462"/>
          </a:xfrm>
          <a:prstGeom prst="rect">
            <a:avLst/>
          </a:prstGeom>
          <a:noFill/>
        </p:spPr>
        <p:txBody>
          <a:bodyPr wrap="square" rtlCol="0">
            <a:spAutoFit/>
          </a:bodyPr>
          <a:lstStyle/>
          <a:p>
            <a:pPr>
              <a:lnSpc>
                <a:spcPct val="80000"/>
              </a:lnSpc>
            </a:pPr>
            <a:r>
              <a:rPr lang="en-ZA" sz="3600" dirty="0">
                <a:solidFill>
                  <a:srgbClr val="C2AE79"/>
                </a:solidFill>
                <a:latin typeface="Lato Heavy" panose="020F0502020204030203" pitchFamily="34" charset="0"/>
                <a:ea typeface="Lato Heavy" panose="020F0502020204030203" pitchFamily="34" charset="0"/>
                <a:cs typeface="Lato Heavy" panose="020F0502020204030203" pitchFamily="34" charset="0"/>
              </a:rPr>
              <a:t>REGISTRATION STATISTICS</a:t>
            </a:r>
          </a:p>
          <a:p>
            <a:pPr>
              <a:lnSpc>
                <a:spcPct val="80000"/>
              </a:lnSpc>
            </a:pPr>
            <a:r>
              <a:rPr lang="en-ZA" sz="4800" dirty="0">
                <a:solidFill>
                  <a:srgbClr val="09195C"/>
                </a:solidFill>
                <a:latin typeface="Lato Heavy" panose="020F0502020204030203" pitchFamily="34" charset="0"/>
                <a:ea typeface="Lato Heavy" panose="020F0502020204030203" pitchFamily="34" charset="0"/>
                <a:cs typeface="Lato Heavy" panose="020F0502020204030203" pitchFamily="34" charset="0"/>
              </a:rPr>
              <a:t>OVERALL REGISTRATION 2020</a:t>
            </a:r>
          </a:p>
        </p:txBody>
      </p:sp>
      <p:pic>
        <p:nvPicPr>
          <p:cNvPr id="2" name="Picture 1"/>
          <p:cNvPicPr>
            <a:picLocks noChangeAspect="1"/>
          </p:cNvPicPr>
          <p:nvPr/>
        </p:nvPicPr>
        <p:blipFill>
          <a:blip r:embed="rId2" cstate="print"/>
          <a:stretch>
            <a:fillRect/>
          </a:stretch>
        </p:blipFill>
        <p:spPr>
          <a:xfrm>
            <a:off x="244625" y="1453516"/>
            <a:ext cx="5785596" cy="5030275"/>
          </a:xfrm>
          <a:prstGeom prst="rect">
            <a:avLst/>
          </a:prstGeom>
        </p:spPr>
      </p:pic>
      <p:pic>
        <p:nvPicPr>
          <p:cNvPr id="3" name="Picture 2"/>
          <p:cNvPicPr>
            <a:picLocks noChangeAspect="1"/>
          </p:cNvPicPr>
          <p:nvPr/>
        </p:nvPicPr>
        <p:blipFill>
          <a:blip r:embed="rId3" cstate="print"/>
          <a:stretch>
            <a:fillRect/>
          </a:stretch>
        </p:blipFill>
        <p:spPr>
          <a:xfrm>
            <a:off x="6034734" y="1457373"/>
            <a:ext cx="2466308" cy="5417564"/>
          </a:xfrm>
          <a:prstGeom prst="rect">
            <a:avLst/>
          </a:prstGeom>
        </p:spPr>
      </p:pic>
      <p:sp>
        <p:nvSpPr>
          <p:cNvPr id="4" name="TextBox 3"/>
          <p:cNvSpPr txBox="1"/>
          <p:nvPr/>
        </p:nvSpPr>
        <p:spPr>
          <a:xfrm>
            <a:off x="8686800" y="526238"/>
            <a:ext cx="3352156" cy="646331"/>
          </a:xfrm>
          <a:prstGeom prst="rect">
            <a:avLst/>
          </a:prstGeom>
          <a:solidFill>
            <a:schemeClr val="accent1">
              <a:lumMod val="40000"/>
              <a:lumOff val="60000"/>
            </a:schemeClr>
          </a:solidFill>
          <a:ln w="19050">
            <a:solidFill>
              <a:schemeClr val="tx1"/>
            </a:solidFill>
            <a:prstDash val="sysDash"/>
          </a:ln>
        </p:spPr>
        <p:txBody>
          <a:bodyPr wrap="square" rtlCol="0">
            <a:spAutoFit/>
          </a:bodyPr>
          <a:lstStyle/>
          <a:p>
            <a:r>
              <a:rPr lang="en-ZA" b="1" dirty="0"/>
              <a:t>TOTAL OFFERS MADE: </a:t>
            </a:r>
            <a:r>
              <a:rPr lang="en-ZA" b="1" dirty="0">
                <a:solidFill>
                  <a:srgbClr val="BA0518"/>
                </a:solidFill>
              </a:rPr>
              <a:t>9501</a:t>
            </a:r>
          </a:p>
          <a:p>
            <a:r>
              <a:rPr lang="en-ZA" b="1" dirty="0"/>
              <a:t>TOTAL OFFERS ACCEPTED: </a:t>
            </a:r>
            <a:r>
              <a:rPr lang="en-ZA" b="1" dirty="0">
                <a:solidFill>
                  <a:srgbClr val="BA0518"/>
                </a:solidFill>
              </a:rPr>
              <a:t>6044</a:t>
            </a:r>
          </a:p>
        </p:txBody>
      </p:sp>
      <p:sp>
        <p:nvSpPr>
          <p:cNvPr id="83" name="TextBox 82"/>
          <p:cNvSpPr txBox="1"/>
          <p:nvPr/>
        </p:nvSpPr>
        <p:spPr>
          <a:xfrm>
            <a:off x="8686800" y="1472674"/>
            <a:ext cx="3352156" cy="5139869"/>
          </a:xfrm>
          <a:prstGeom prst="rect">
            <a:avLst/>
          </a:prstGeom>
          <a:solidFill>
            <a:schemeClr val="accent4">
              <a:lumMod val="20000"/>
              <a:lumOff val="80000"/>
            </a:schemeClr>
          </a:solidFill>
          <a:ln w="19050">
            <a:solidFill>
              <a:schemeClr val="tx1"/>
            </a:solidFill>
            <a:prstDash val="dash"/>
          </a:ln>
        </p:spPr>
        <p:txBody>
          <a:bodyPr wrap="square" rtlCol="0">
            <a:spAutoFit/>
          </a:bodyPr>
          <a:lstStyle/>
          <a:p>
            <a:r>
              <a:rPr lang="en-ZA" sz="1600" b="1" dirty="0"/>
              <a:t>Declining pool of qualifying students with requisite Mathematics marks as opposed to Maths Literacy has resulted in:</a:t>
            </a:r>
          </a:p>
          <a:p>
            <a:pPr marL="361950" indent="-180975">
              <a:buFont typeface="Wingdings" panose="05000000000000000000" pitchFamily="2" charset="2"/>
              <a:buChar char="§"/>
              <a:tabLst>
                <a:tab pos="447675" algn="l"/>
              </a:tabLst>
            </a:pPr>
            <a:r>
              <a:rPr lang="en-ZA" sz="1400" b="1" dirty="0">
                <a:solidFill>
                  <a:schemeClr val="accent2">
                    <a:lumMod val="75000"/>
                  </a:schemeClr>
                </a:solidFill>
              </a:rPr>
              <a:t>Increased competition for qualifying applicants and not all applicants registering</a:t>
            </a:r>
          </a:p>
          <a:p>
            <a:pPr marL="361950" indent="-180975">
              <a:buFont typeface="Wingdings" panose="05000000000000000000" pitchFamily="2" charset="2"/>
              <a:buChar char="§"/>
              <a:tabLst>
                <a:tab pos="447675" algn="l"/>
              </a:tabLst>
            </a:pPr>
            <a:r>
              <a:rPr lang="en-ZA" sz="1400" b="1" dirty="0">
                <a:solidFill>
                  <a:schemeClr val="accent2">
                    <a:lumMod val="75000"/>
                  </a:schemeClr>
                </a:solidFill>
              </a:rPr>
              <a:t>Under-enrolment in EMS, CHS and Sciences</a:t>
            </a:r>
          </a:p>
          <a:p>
            <a:r>
              <a:rPr lang="en-ZA" sz="1600" b="1" dirty="0"/>
              <a:t>Systemic impact of Professional bodies on enrolment: The SA Nursing Council (SANC) has reduced the Nursing target by more than 50% effective from 2020</a:t>
            </a:r>
          </a:p>
          <a:p>
            <a:pPr marL="361950" indent="-180975">
              <a:buFont typeface="Wingdings" panose="05000000000000000000" pitchFamily="2" charset="2"/>
              <a:buChar char="§"/>
              <a:tabLst>
                <a:tab pos="447675" algn="l"/>
              </a:tabLst>
            </a:pPr>
            <a:r>
              <a:rPr lang="en-ZA" sz="1400" b="1" dirty="0">
                <a:solidFill>
                  <a:schemeClr val="accent2">
                    <a:lumMod val="75000"/>
                  </a:schemeClr>
                </a:solidFill>
              </a:rPr>
              <a:t>CHS target reduced from 720 to 550</a:t>
            </a:r>
            <a:endParaRPr lang="en-ZA" sz="1400" b="1" dirty="0"/>
          </a:p>
          <a:p>
            <a:r>
              <a:rPr lang="en-ZA" sz="1600" b="1" dirty="0"/>
              <a:t>Postgraduate Registration</a:t>
            </a:r>
          </a:p>
          <a:p>
            <a:pPr marL="361950" indent="-180975">
              <a:buFont typeface="Wingdings" panose="05000000000000000000" pitchFamily="2" charset="2"/>
              <a:buChar char="§"/>
            </a:pPr>
            <a:r>
              <a:rPr lang="en-ZA" sz="1400" b="1" dirty="0">
                <a:solidFill>
                  <a:schemeClr val="accent2">
                    <a:lumMod val="75000"/>
                  </a:schemeClr>
                </a:solidFill>
              </a:rPr>
              <a:t>Continues throughout the year</a:t>
            </a:r>
          </a:p>
          <a:p>
            <a:pPr marL="361950" indent="-180975">
              <a:buFont typeface="Wingdings" panose="05000000000000000000" pitchFamily="2" charset="2"/>
              <a:buChar char="§"/>
            </a:pPr>
            <a:r>
              <a:rPr lang="en-ZA" sz="1400" b="1" dirty="0">
                <a:solidFill>
                  <a:schemeClr val="accent2">
                    <a:lumMod val="75000"/>
                  </a:schemeClr>
                </a:solidFill>
              </a:rPr>
              <a:t>Over the last 5 years UWC has exceeded Masters and Doctoral targets</a:t>
            </a:r>
          </a:p>
          <a:p>
            <a:pPr marL="361950" indent="-180975">
              <a:buFont typeface="Wingdings" panose="05000000000000000000" pitchFamily="2" charset="2"/>
              <a:buChar char="§"/>
            </a:pPr>
            <a:r>
              <a:rPr lang="en-ZA" sz="1400" b="1" dirty="0">
                <a:solidFill>
                  <a:schemeClr val="accent2">
                    <a:lumMod val="75000"/>
                  </a:schemeClr>
                </a:solidFill>
              </a:rPr>
              <a:t>Competition for Postgraduate up to Masters poses some challenges</a:t>
            </a:r>
          </a:p>
        </p:txBody>
      </p:sp>
      <p:cxnSp>
        <p:nvCxnSpPr>
          <p:cNvPr id="7" name="Straight Connector 6"/>
          <p:cNvCxnSpPr>
            <a:cxnSpLocks/>
          </p:cNvCxnSpPr>
          <p:nvPr/>
        </p:nvCxnSpPr>
        <p:spPr>
          <a:xfrm flipV="1">
            <a:off x="7976702" y="1172569"/>
            <a:ext cx="710098" cy="376022"/>
          </a:xfrm>
          <a:prstGeom prst="line">
            <a:avLst/>
          </a:prstGeom>
          <a:ln w="28575">
            <a:solidFill>
              <a:schemeClr val="tx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5142301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625" y="209550"/>
            <a:ext cx="11580218" cy="1141210"/>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ZA" sz="3600" b="0" i="0" u="none" strike="noStrike" kern="1200" cap="none" spc="0" normalizeH="0" baseline="0" noProof="0" dirty="0">
                <a:ln>
                  <a:noFill/>
                </a:ln>
                <a:solidFill>
                  <a:srgbClr val="C2AE79"/>
                </a:solidFill>
                <a:effectLst/>
                <a:uLnTx/>
                <a:uFillTx/>
                <a:latin typeface="Lato Heavy" panose="020F0502020204030203" pitchFamily="34" charset="0"/>
                <a:ea typeface="Lato Heavy" panose="020F0502020204030203" pitchFamily="34" charset="0"/>
                <a:cs typeface="Lato Heavy" panose="020F0502020204030203" pitchFamily="34" charset="0"/>
              </a:rPr>
              <a:t>ENROLMENT MANDATE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ZA" sz="4800" b="0" i="0" u="none" strike="noStrike" kern="1200" cap="none" spc="0" normalizeH="0" baseline="0" noProof="0" dirty="0">
                <a:ln>
                  <a:noFill/>
                </a:ln>
                <a:solidFill>
                  <a:srgbClr val="09195C"/>
                </a:solidFill>
                <a:effectLst/>
                <a:uLnTx/>
                <a:uFillTx/>
                <a:latin typeface="Lato Heavy" panose="020F0502020204030203" pitchFamily="34" charset="0"/>
                <a:ea typeface="Lato Heavy" panose="020F0502020204030203" pitchFamily="34" charset="0"/>
                <a:cs typeface="Lato Heavy" panose="020F0502020204030203" pitchFamily="34" charset="0"/>
              </a:rPr>
              <a:t>2015 - 2025</a:t>
            </a:r>
          </a:p>
        </p:txBody>
      </p:sp>
      <p:sp>
        <p:nvSpPr>
          <p:cNvPr id="21" name="TextBox 20"/>
          <p:cNvSpPr txBox="1"/>
          <p:nvPr/>
        </p:nvSpPr>
        <p:spPr>
          <a:xfrm>
            <a:off x="8764859" y="1245685"/>
            <a:ext cx="3059984" cy="5447645"/>
          </a:xfrm>
          <a:prstGeom prst="rect">
            <a:avLst/>
          </a:prstGeom>
          <a:solidFill>
            <a:schemeClr val="accent4">
              <a:lumMod val="20000"/>
              <a:lumOff val="80000"/>
            </a:schemeClr>
          </a:solidFill>
          <a:ln w="19050">
            <a:solidFill>
              <a:schemeClr val="tx1"/>
            </a:solidFill>
            <a:prstDash val="sysDash"/>
          </a:ln>
        </p:spPr>
        <p:txBody>
          <a:bodyPr wrap="square" rtlCol="0">
            <a:spAutoFit/>
          </a:bodyPr>
          <a:lstStyle/>
          <a:p>
            <a:pPr marL="361950" marR="0" lvl="0" algn="l" defTabSz="914400" rtl="0" eaLnBrk="1" fontAlgn="auto" latinLnBrk="0" hangingPunct="1">
              <a:lnSpc>
                <a:spcPct val="100000"/>
              </a:lnSpc>
              <a:spcBef>
                <a:spcPts val="0"/>
              </a:spcBef>
              <a:spcAft>
                <a:spcPts val="600"/>
              </a:spcAft>
              <a:buClrTx/>
              <a:buSzTx/>
              <a:tabLst/>
              <a:defRPr/>
            </a:pPr>
            <a:r>
              <a:rPr lang="en-ZA" sz="2800" b="1" dirty="0">
                <a:solidFill>
                  <a:srgbClr val="C00000"/>
                </a:solidFill>
              </a:rPr>
              <a:t>2019 – 2020 PLANNED SHIFTS</a:t>
            </a:r>
          </a:p>
          <a:p>
            <a:pPr marL="715963" marR="0" lvl="0" indent="-3540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ZA" sz="1600" b="1" i="0" u="none" strike="noStrike" kern="1200" cap="none" spc="0" normalizeH="0" baseline="0" noProof="0" dirty="0">
                <a:ln>
                  <a:noFill/>
                </a:ln>
                <a:effectLst/>
                <a:uLnTx/>
                <a:uFillTx/>
                <a:latin typeface="Calibri" panose="020F0502020204030204"/>
                <a:ea typeface="+mn-ea"/>
                <a:cs typeface="+mn-cs"/>
              </a:rPr>
              <a:t>Headcount totals increase from </a:t>
            </a:r>
            <a:r>
              <a:rPr kumimoji="0" lang="en-ZA" sz="1600" b="1" i="0" u="none" strike="noStrike" kern="1200" cap="none" spc="0" normalizeH="0" baseline="0" noProof="0" dirty="0">
                <a:ln>
                  <a:noFill/>
                </a:ln>
                <a:solidFill>
                  <a:srgbClr val="C00000"/>
                </a:solidFill>
                <a:effectLst/>
                <a:uLnTx/>
                <a:uFillTx/>
                <a:latin typeface="Calibri" panose="020F0502020204030204"/>
                <a:ea typeface="+mn-ea"/>
                <a:cs typeface="+mn-cs"/>
              </a:rPr>
              <a:t>23 788 </a:t>
            </a:r>
            <a:r>
              <a:rPr kumimoji="0" lang="en-ZA" sz="1600" b="1" i="0" u="none" strike="noStrike" kern="1200" cap="none" spc="0" normalizeH="0" baseline="0" noProof="0" dirty="0">
                <a:ln>
                  <a:noFill/>
                </a:ln>
                <a:effectLst/>
                <a:uLnTx/>
                <a:uFillTx/>
                <a:latin typeface="Calibri" panose="020F0502020204030204"/>
                <a:ea typeface="+mn-ea"/>
                <a:cs typeface="+mn-cs"/>
              </a:rPr>
              <a:t>to </a:t>
            </a:r>
            <a:r>
              <a:rPr kumimoji="0" lang="en-ZA" sz="1600" b="1" i="0" u="none" strike="noStrike" kern="1200" cap="none" spc="0" normalizeH="0" baseline="0" noProof="0" dirty="0">
                <a:ln>
                  <a:noFill/>
                </a:ln>
                <a:solidFill>
                  <a:srgbClr val="C00000"/>
                </a:solidFill>
                <a:effectLst/>
                <a:uLnTx/>
                <a:uFillTx/>
                <a:latin typeface="Calibri" panose="020F0502020204030204"/>
                <a:ea typeface="+mn-ea"/>
                <a:cs typeface="+mn-cs"/>
              </a:rPr>
              <a:t>24 800 </a:t>
            </a:r>
            <a:r>
              <a:rPr kumimoji="0" lang="en-ZA" sz="1600" b="1" i="0" u="none" strike="noStrike" kern="1200" cap="none" spc="0" normalizeH="0" baseline="0" noProof="0" dirty="0">
                <a:ln>
                  <a:noFill/>
                </a:ln>
                <a:effectLst/>
                <a:uLnTx/>
                <a:uFillTx/>
                <a:latin typeface="Calibri" panose="020F0502020204030204"/>
                <a:ea typeface="+mn-ea"/>
                <a:cs typeface="+mn-cs"/>
              </a:rPr>
              <a:t>representing an annual increase of </a:t>
            </a:r>
            <a:r>
              <a:rPr kumimoji="0" lang="en-ZA" sz="1600" b="1" i="0" u="none" strike="noStrike" kern="1200" cap="none" spc="0" normalizeH="0" baseline="0" noProof="0" dirty="0">
                <a:ln>
                  <a:noFill/>
                </a:ln>
                <a:solidFill>
                  <a:srgbClr val="C00000"/>
                </a:solidFill>
                <a:effectLst/>
                <a:uLnTx/>
                <a:uFillTx/>
                <a:latin typeface="Calibri" panose="020F0502020204030204"/>
                <a:ea typeface="+mn-ea"/>
                <a:cs typeface="+mn-cs"/>
              </a:rPr>
              <a:t>4.3%</a:t>
            </a:r>
            <a:r>
              <a:rPr kumimoji="0" lang="en-ZA" sz="1600" b="1" i="0" u="none" strike="noStrike" kern="1200" cap="none" spc="0" normalizeH="0" baseline="0" noProof="0" dirty="0">
                <a:ln>
                  <a:noFill/>
                </a:ln>
                <a:effectLst/>
                <a:uLnTx/>
                <a:uFillTx/>
                <a:latin typeface="Calibri" panose="020F0502020204030204"/>
                <a:ea typeface="+mn-ea"/>
                <a:cs typeface="+mn-cs"/>
              </a:rPr>
              <a:t> between 2019 and 2020</a:t>
            </a:r>
          </a:p>
          <a:p>
            <a:pPr marL="715963" marR="0" lvl="0" indent="-3540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ZA" sz="1600" b="1" i="0" u="none" strike="noStrike" kern="1200" cap="none" spc="0" normalizeH="0" baseline="0" noProof="0" dirty="0">
                <a:ln>
                  <a:noFill/>
                </a:ln>
                <a:effectLst/>
                <a:uLnTx/>
                <a:uFillTx/>
                <a:latin typeface="Calibri" panose="020F0502020204030204"/>
                <a:ea typeface="+mn-ea"/>
                <a:cs typeface="+mn-cs"/>
              </a:rPr>
              <a:t>Unweighted FTEs increase from </a:t>
            </a:r>
            <a:r>
              <a:rPr kumimoji="0" lang="en-ZA" sz="1600" b="1" i="0" u="none" strike="noStrike" kern="1200" cap="none" spc="0" normalizeH="0" baseline="0" noProof="0" dirty="0">
                <a:ln>
                  <a:noFill/>
                </a:ln>
                <a:solidFill>
                  <a:srgbClr val="C00000"/>
                </a:solidFill>
                <a:effectLst/>
                <a:uLnTx/>
                <a:uFillTx/>
                <a:latin typeface="Calibri" panose="020F0502020204030204"/>
                <a:ea typeface="+mn-ea"/>
                <a:cs typeface="+mn-cs"/>
              </a:rPr>
              <a:t>18 183 </a:t>
            </a:r>
            <a:r>
              <a:rPr kumimoji="0" lang="en-ZA" sz="1600" b="1" i="0" u="none" strike="noStrike" kern="1200" cap="none" spc="0" normalizeH="0" baseline="0" noProof="0" dirty="0">
                <a:ln>
                  <a:noFill/>
                </a:ln>
                <a:effectLst/>
                <a:uLnTx/>
                <a:uFillTx/>
                <a:latin typeface="Calibri" panose="020F0502020204030204"/>
                <a:ea typeface="+mn-ea"/>
                <a:cs typeface="+mn-cs"/>
              </a:rPr>
              <a:t>to </a:t>
            </a:r>
            <a:r>
              <a:rPr kumimoji="0" lang="en-ZA" sz="1600" b="1" i="0" u="none" strike="noStrike" kern="1200" cap="none" spc="0" normalizeH="0" baseline="0" noProof="0" dirty="0">
                <a:ln>
                  <a:noFill/>
                </a:ln>
                <a:solidFill>
                  <a:srgbClr val="C00000"/>
                </a:solidFill>
                <a:effectLst/>
                <a:uLnTx/>
                <a:uFillTx/>
                <a:latin typeface="Calibri" panose="020F0502020204030204"/>
                <a:ea typeface="+mn-ea"/>
                <a:cs typeface="+mn-cs"/>
              </a:rPr>
              <a:t>18 851</a:t>
            </a:r>
          </a:p>
          <a:p>
            <a:pPr marL="715963" marR="0" lvl="0" indent="-3540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ZA" sz="1600" b="1" dirty="0">
                <a:latin typeface="Calibri" panose="020F0502020204030204"/>
              </a:rPr>
              <a:t>Headcount enrolment by major field of study: </a:t>
            </a:r>
            <a:r>
              <a:rPr lang="en-ZA" sz="1600" b="1" dirty="0">
                <a:solidFill>
                  <a:srgbClr val="C00000"/>
                </a:solidFill>
                <a:latin typeface="Calibri" panose="020F0502020204030204"/>
              </a:rPr>
              <a:t>35%</a:t>
            </a:r>
            <a:r>
              <a:rPr lang="en-ZA" sz="1600" b="1" dirty="0">
                <a:latin typeface="Calibri" panose="020F0502020204030204"/>
              </a:rPr>
              <a:t> in SET; </a:t>
            </a:r>
            <a:r>
              <a:rPr lang="en-ZA" sz="1600" b="1" dirty="0">
                <a:solidFill>
                  <a:srgbClr val="C00000"/>
                </a:solidFill>
                <a:latin typeface="Calibri" panose="020F0502020204030204"/>
              </a:rPr>
              <a:t>11.5%</a:t>
            </a:r>
            <a:r>
              <a:rPr lang="en-ZA" sz="1600" b="1" dirty="0">
                <a:latin typeface="Calibri" panose="020F0502020204030204"/>
              </a:rPr>
              <a:t> in business and management; </a:t>
            </a:r>
            <a:r>
              <a:rPr lang="en-ZA" sz="1600" b="1" dirty="0">
                <a:solidFill>
                  <a:srgbClr val="C00000"/>
                </a:solidFill>
                <a:latin typeface="Calibri" panose="020F0502020204030204"/>
              </a:rPr>
              <a:t>9.5%</a:t>
            </a:r>
            <a:r>
              <a:rPr lang="en-ZA" sz="1600" b="1" dirty="0">
                <a:latin typeface="Calibri" panose="020F0502020204030204"/>
              </a:rPr>
              <a:t> in education; and </a:t>
            </a:r>
            <a:r>
              <a:rPr lang="en-ZA" sz="1600" b="1" dirty="0">
                <a:solidFill>
                  <a:srgbClr val="C00000"/>
                </a:solidFill>
                <a:latin typeface="Calibri" panose="020F0502020204030204"/>
              </a:rPr>
              <a:t>44%</a:t>
            </a:r>
            <a:r>
              <a:rPr lang="en-ZA" sz="1600" b="1" dirty="0">
                <a:latin typeface="Calibri" panose="020F0502020204030204"/>
              </a:rPr>
              <a:t> in humanities</a:t>
            </a:r>
          </a:p>
          <a:p>
            <a:pPr marL="715963" marR="0" lvl="0" indent="-354013"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ZA" sz="1600" b="1" dirty="0">
                <a:latin typeface="Calibri" panose="020F0502020204030204"/>
              </a:rPr>
              <a:t>Total graduate output is projected to increase from </a:t>
            </a:r>
            <a:r>
              <a:rPr lang="en-ZA" sz="1600" b="1" dirty="0">
                <a:solidFill>
                  <a:srgbClr val="C00000"/>
                </a:solidFill>
                <a:latin typeface="Calibri" panose="020F0502020204030204"/>
              </a:rPr>
              <a:t>5 480 </a:t>
            </a:r>
            <a:r>
              <a:rPr lang="en-ZA" sz="1600" b="1" dirty="0">
                <a:latin typeface="Calibri" panose="020F0502020204030204"/>
              </a:rPr>
              <a:t>to </a:t>
            </a:r>
            <a:r>
              <a:rPr lang="en-ZA" sz="1600" b="1" dirty="0">
                <a:solidFill>
                  <a:srgbClr val="C00000"/>
                </a:solidFill>
                <a:latin typeface="Calibri" panose="020F0502020204030204"/>
              </a:rPr>
              <a:t>5 557  </a:t>
            </a:r>
            <a:endParaRPr kumimoji="0" lang="en-ZA" sz="1600" b="1" i="0" u="none" strike="noStrike" kern="1200" cap="none" spc="0" normalizeH="0" baseline="0" noProof="0" dirty="0">
              <a:ln>
                <a:noFill/>
              </a:ln>
              <a:solidFill>
                <a:srgbClr val="C00000"/>
              </a:solidFill>
              <a:effectLst/>
              <a:uLnTx/>
              <a:uFillTx/>
              <a:latin typeface="Calibri" panose="020F0502020204030204"/>
            </a:endParaRPr>
          </a:p>
        </p:txBody>
      </p:sp>
      <p:pic>
        <p:nvPicPr>
          <p:cNvPr id="11" name="Picture 10">
            <a:extLst>
              <a:ext uri="{FF2B5EF4-FFF2-40B4-BE49-F238E27FC236}">
                <a16:creationId xmlns:a16="http://schemas.microsoft.com/office/drawing/2014/main" xmlns="" id="{1CCA4CB3-B03B-4F5A-BA4A-9DE1907143A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8360" t="68472" r="9224" b="6667"/>
          <a:stretch/>
        </p:blipFill>
        <p:spPr>
          <a:xfrm>
            <a:off x="10002180" y="209550"/>
            <a:ext cx="1930135" cy="904435"/>
          </a:xfrm>
          <a:prstGeom prst="rect">
            <a:avLst/>
          </a:prstGeom>
        </p:spPr>
      </p:pic>
      <p:pic>
        <p:nvPicPr>
          <p:cNvPr id="4" name="Picture 3">
            <a:extLst>
              <a:ext uri="{FF2B5EF4-FFF2-40B4-BE49-F238E27FC236}">
                <a16:creationId xmlns:a16="http://schemas.microsoft.com/office/drawing/2014/main" xmlns="" id="{0F349674-3284-6240-99F6-CD4883C6E5A6}"/>
              </a:ext>
            </a:extLst>
          </p:cNvPr>
          <p:cNvPicPr>
            <a:picLocks noChangeAspect="1"/>
          </p:cNvPicPr>
          <p:nvPr/>
        </p:nvPicPr>
        <p:blipFill>
          <a:blip r:embed="rId3" cstate="print"/>
          <a:stretch>
            <a:fillRect/>
          </a:stretch>
        </p:blipFill>
        <p:spPr>
          <a:xfrm>
            <a:off x="274446" y="1245685"/>
            <a:ext cx="8122422" cy="5447645"/>
          </a:xfrm>
          <a:prstGeom prst="rect">
            <a:avLst/>
          </a:prstGeom>
        </p:spPr>
      </p:pic>
      <p:sp>
        <p:nvSpPr>
          <p:cNvPr id="5" name="TextBox 4">
            <a:extLst>
              <a:ext uri="{FF2B5EF4-FFF2-40B4-BE49-F238E27FC236}">
                <a16:creationId xmlns:a16="http://schemas.microsoft.com/office/drawing/2014/main" xmlns="" id="{554F8A35-3D4B-2A4B-AD75-EC8F8EEF0EA5}"/>
              </a:ext>
            </a:extLst>
          </p:cNvPr>
          <p:cNvSpPr txBox="1"/>
          <p:nvPr/>
        </p:nvSpPr>
        <p:spPr>
          <a:xfrm>
            <a:off x="852159" y="3033045"/>
            <a:ext cx="568712" cy="246221"/>
          </a:xfrm>
          <a:prstGeom prst="rect">
            <a:avLst/>
          </a:prstGeom>
          <a:noFill/>
        </p:spPr>
        <p:txBody>
          <a:bodyPr wrap="square" rtlCol="0">
            <a:spAutoFit/>
          </a:bodyPr>
          <a:lstStyle/>
          <a:p>
            <a:r>
              <a:rPr lang="en-GB" sz="1000" b="1" dirty="0"/>
              <a:t>20 382</a:t>
            </a:r>
          </a:p>
        </p:txBody>
      </p:sp>
      <p:sp>
        <p:nvSpPr>
          <p:cNvPr id="9" name="TextBox 8">
            <a:extLst>
              <a:ext uri="{FF2B5EF4-FFF2-40B4-BE49-F238E27FC236}">
                <a16:creationId xmlns:a16="http://schemas.microsoft.com/office/drawing/2014/main" xmlns="" id="{9A4919FB-F0D8-7547-A9C4-D334FA9D6587}"/>
              </a:ext>
            </a:extLst>
          </p:cNvPr>
          <p:cNvSpPr txBox="1"/>
          <p:nvPr/>
        </p:nvSpPr>
        <p:spPr>
          <a:xfrm>
            <a:off x="3565105" y="2662866"/>
            <a:ext cx="568712" cy="246221"/>
          </a:xfrm>
          <a:prstGeom prst="rect">
            <a:avLst/>
          </a:prstGeom>
          <a:noFill/>
        </p:spPr>
        <p:txBody>
          <a:bodyPr wrap="square" rtlCol="0">
            <a:spAutoFit/>
          </a:bodyPr>
          <a:lstStyle/>
          <a:p>
            <a:r>
              <a:rPr lang="en-GB" sz="1000" b="1" dirty="0"/>
              <a:t>23 788</a:t>
            </a:r>
          </a:p>
        </p:txBody>
      </p:sp>
      <p:sp>
        <p:nvSpPr>
          <p:cNvPr id="10" name="TextBox 9">
            <a:extLst>
              <a:ext uri="{FF2B5EF4-FFF2-40B4-BE49-F238E27FC236}">
                <a16:creationId xmlns:a16="http://schemas.microsoft.com/office/drawing/2014/main" xmlns="" id="{3CC23C6C-6988-994B-9C7B-A14545282CE0}"/>
              </a:ext>
            </a:extLst>
          </p:cNvPr>
          <p:cNvSpPr txBox="1"/>
          <p:nvPr/>
        </p:nvSpPr>
        <p:spPr>
          <a:xfrm>
            <a:off x="2208632" y="2802213"/>
            <a:ext cx="568712" cy="246221"/>
          </a:xfrm>
          <a:prstGeom prst="rect">
            <a:avLst/>
          </a:prstGeom>
          <a:noFill/>
        </p:spPr>
        <p:txBody>
          <a:bodyPr wrap="square" rtlCol="0">
            <a:spAutoFit/>
          </a:bodyPr>
          <a:lstStyle/>
          <a:p>
            <a:r>
              <a:rPr lang="en-GB" sz="1000" b="1" dirty="0"/>
              <a:t>22 443</a:t>
            </a:r>
          </a:p>
        </p:txBody>
      </p:sp>
      <p:sp>
        <p:nvSpPr>
          <p:cNvPr id="12" name="TextBox 11">
            <a:extLst>
              <a:ext uri="{FF2B5EF4-FFF2-40B4-BE49-F238E27FC236}">
                <a16:creationId xmlns:a16="http://schemas.microsoft.com/office/drawing/2014/main" xmlns="" id="{EFAE1190-FA15-474A-A294-4956EF2397BC}"/>
              </a:ext>
            </a:extLst>
          </p:cNvPr>
          <p:cNvSpPr txBox="1"/>
          <p:nvPr/>
        </p:nvSpPr>
        <p:spPr>
          <a:xfrm>
            <a:off x="7634524" y="2316618"/>
            <a:ext cx="568712" cy="246221"/>
          </a:xfrm>
          <a:prstGeom prst="rect">
            <a:avLst/>
          </a:prstGeom>
          <a:noFill/>
        </p:spPr>
        <p:txBody>
          <a:bodyPr wrap="square" rtlCol="0">
            <a:spAutoFit/>
          </a:bodyPr>
          <a:lstStyle/>
          <a:p>
            <a:r>
              <a:rPr lang="en-GB" sz="1000" b="1" dirty="0">
                <a:solidFill>
                  <a:srgbClr val="C00000"/>
                </a:solidFill>
              </a:rPr>
              <a:t>26 740</a:t>
            </a:r>
          </a:p>
        </p:txBody>
      </p:sp>
      <p:sp>
        <p:nvSpPr>
          <p:cNvPr id="13" name="TextBox 12">
            <a:extLst>
              <a:ext uri="{FF2B5EF4-FFF2-40B4-BE49-F238E27FC236}">
                <a16:creationId xmlns:a16="http://schemas.microsoft.com/office/drawing/2014/main" xmlns="" id="{C058C709-C0A3-6940-9331-116FCCD49466}"/>
              </a:ext>
            </a:extLst>
          </p:cNvPr>
          <p:cNvSpPr txBox="1"/>
          <p:nvPr/>
        </p:nvSpPr>
        <p:spPr>
          <a:xfrm>
            <a:off x="4921578" y="2503913"/>
            <a:ext cx="568712" cy="246221"/>
          </a:xfrm>
          <a:prstGeom prst="rect">
            <a:avLst/>
          </a:prstGeom>
          <a:noFill/>
        </p:spPr>
        <p:txBody>
          <a:bodyPr wrap="square" rtlCol="0">
            <a:spAutoFit/>
          </a:bodyPr>
          <a:lstStyle/>
          <a:p>
            <a:r>
              <a:rPr lang="en-GB" sz="1000" b="1" dirty="0">
                <a:solidFill>
                  <a:srgbClr val="C00000"/>
                </a:solidFill>
              </a:rPr>
              <a:t>25 060</a:t>
            </a:r>
          </a:p>
        </p:txBody>
      </p:sp>
      <p:sp>
        <p:nvSpPr>
          <p:cNvPr id="14" name="TextBox 13">
            <a:extLst>
              <a:ext uri="{FF2B5EF4-FFF2-40B4-BE49-F238E27FC236}">
                <a16:creationId xmlns:a16="http://schemas.microsoft.com/office/drawing/2014/main" xmlns="" id="{2B7E480C-F311-5644-90A9-DF8961E99081}"/>
              </a:ext>
            </a:extLst>
          </p:cNvPr>
          <p:cNvSpPr txBox="1"/>
          <p:nvPr/>
        </p:nvSpPr>
        <p:spPr>
          <a:xfrm>
            <a:off x="6278051" y="2432034"/>
            <a:ext cx="568712" cy="246221"/>
          </a:xfrm>
          <a:prstGeom prst="rect">
            <a:avLst/>
          </a:prstGeom>
          <a:noFill/>
        </p:spPr>
        <p:txBody>
          <a:bodyPr wrap="square" rtlCol="0">
            <a:spAutoFit/>
          </a:bodyPr>
          <a:lstStyle/>
          <a:p>
            <a:r>
              <a:rPr lang="en-GB" sz="1000" b="1" dirty="0">
                <a:solidFill>
                  <a:srgbClr val="C00000"/>
                </a:solidFill>
              </a:rPr>
              <a:t>20 382</a:t>
            </a:r>
          </a:p>
        </p:txBody>
      </p:sp>
    </p:spTree>
    <p:extLst>
      <p:ext uri="{BB962C8B-B14F-4D97-AF65-F5344CB8AC3E}">
        <p14:creationId xmlns:p14="http://schemas.microsoft.com/office/powerpoint/2010/main" xmlns="" val="418686159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625" y="209550"/>
            <a:ext cx="11580218" cy="1126462"/>
          </a:xfrm>
          <a:prstGeom prst="rect">
            <a:avLst/>
          </a:prstGeom>
          <a:noFill/>
        </p:spPr>
        <p:txBody>
          <a:bodyPr wrap="square" rtlCol="0">
            <a:spAutoFit/>
          </a:bodyPr>
          <a:lstStyle/>
          <a:p>
            <a:pPr>
              <a:lnSpc>
                <a:spcPct val="80000"/>
              </a:lnSpc>
            </a:pPr>
            <a:r>
              <a:rPr lang="en-ZA" sz="3600" dirty="0">
                <a:solidFill>
                  <a:srgbClr val="C2AE79"/>
                </a:solidFill>
                <a:latin typeface="Lato Heavy" panose="020F0502020204030203" pitchFamily="34" charset="0"/>
                <a:ea typeface="Lato Heavy" panose="020F0502020204030203" pitchFamily="34" charset="0"/>
                <a:cs typeface="Lato Heavy" panose="020F0502020204030203" pitchFamily="34" charset="0"/>
              </a:rPr>
              <a:t>RESIDENTIAL SERVICES</a:t>
            </a:r>
          </a:p>
          <a:p>
            <a:pPr>
              <a:lnSpc>
                <a:spcPct val="80000"/>
              </a:lnSpc>
            </a:pPr>
            <a:r>
              <a:rPr lang="en-ZA" sz="4800" dirty="0">
                <a:solidFill>
                  <a:srgbClr val="09195C"/>
                </a:solidFill>
                <a:latin typeface="Lato Heavy" panose="020F0502020204030203" pitchFamily="34" charset="0"/>
                <a:ea typeface="Lato Heavy" panose="020F0502020204030203" pitchFamily="34" charset="0"/>
                <a:cs typeface="Lato Heavy" panose="020F0502020204030203" pitchFamily="34" charset="0"/>
              </a:rPr>
              <a:t>ACCOMMODATION</a:t>
            </a:r>
          </a:p>
        </p:txBody>
      </p:sp>
      <p:grpSp>
        <p:nvGrpSpPr>
          <p:cNvPr id="23" name="Group 22"/>
          <p:cNvGrpSpPr/>
          <p:nvPr/>
        </p:nvGrpSpPr>
        <p:grpSpPr>
          <a:xfrm>
            <a:off x="184626" y="1627438"/>
            <a:ext cx="1080000" cy="1080000"/>
            <a:chOff x="869699" y="1734104"/>
            <a:chExt cx="1080000" cy="1080000"/>
          </a:xfrm>
        </p:grpSpPr>
        <p:pic>
          <p:nvPicPr>
            <p:cNvPr id="21" name="Picture 20"/>
            <p:cNvPicPr>
              <a:picLocks noChangeAspect="1"/>
            </p:cNvPicPr>
            <p:nvPr/>
          </p:nvPicPr>
          <p:blipFill rotWithShape="1">
            <a:blip r:embed="rId2" cstate="print">
              <a:extLst>
                <a:ext uri="{28A0092B-C50C-407E-A947-70E740481C1C}">
                  <a14:useLocalDpi xmlns:a14="http://schemas.microsoft.com/office/drawing/2010/main" xmlns="" val="0"/>
                </a:ext>
              </a:extLst>
            </a:blip>
            <a:srcRect l="5416" t="8333" r="5972" b="20000"/>
            <a:stretch/>
          </p:blipFill>
          <p:spPr>
            <a:xfrm>
              <a:off x="952499" y="1921559"/>
              <a:ext cx="895351" cy="724140"/>
            </a:xfrm>
            <a:prstGeom prst="rect">
              <a:avLst/>
            </a:prstGeom>
          </p:spPr>
        </p:pic>
        <p:sp>
          <p:nvSpPr>
            <p:cNvPr id="22" name="Oval 21"/>
            <p:cNvSpPr/>
            <p:nvPr/>
          </p:nvSpPr>
          <p:spPr>
            <a:xfrm>
              <a:off x="869699" y="1734104"/>
              <a:ext cx="1080000" cy="10800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4" name="TextBox 23"/>
          <p:cNvSpPr txBox="1"/>
          <p:nvPr/>
        </p:nvSpPr>
        <p:spPr>
          <a:xfrm>
            <a:off x="1347426" y="1635699"/>
            <a:ext cx="4610616" cy="1144929"/>
          </a:xfrm>
          <a:prstGeom prst="rect">
            <a:avLst/>
          </a:prstGeom>
          <a:noFill/>
        </p:spPr>
        <p:txBody>
          <a:bodyPr wrap="square" rtlCol="0">
            <a:spAutoFit/>
          </a:bodyPr>
          <a:lstStyle/>
          <a:p>
            <a:pPr>
              <a:lnSpc>
                <a:spcPct val="95000"/>
              </a:lnSpc>
            </a:pPr>
            <a:r>
              <a:rPr lang="en-ZA" sz="2400" b="1" dirty="0">
                <a:solidFill>
                  <a:srgbClr val="C00000"/>
                </a:solidFill>
              </a:rPr>
              <a:t>10 UWC </a:t>
            </a:r>
            <a:r>
              <a:rPr lang="en-ZA" sz="2400" b="1" dirty="0"/>
              <a:t>RESIDENCES</a:t>
            </a:r>
          </a:p>
          <a:p>
            <a:pPr>
              <a:lnSpc>
                <a:spcPct val="95000"/>
              </a:lnSpc>
            </a:pPr>
            <a:r>
              <a:rPr lang="en-ZA" sz="2400" b="1" dirty="0">
                <a:solidFill>
                  <a:srgbClr val="C00000"/>
                </a:solidFill>
              </a:rPr>
              <a:t>3</a:t>
            </a:r>
            <a:r>
              <a:rPr lang="en-ZA" sz="2400" b="1" dirty="0"/>
              <a:t> LONG-TERM LEASE AGREEMENTS</a:t>
            </a:r>
          </a:p>
          <a:p>
            <a:pPr>
              <a:lnSpc>
                <a:spcPct val="95000"/>
              </a:lnSpc>
            </a:pPr>
            <a:r>
              <a:rPr lang="en-ZA" sz="2400" b="1" dirty="0">
                <a:solidFill>
                  <a:srgbClr val="C00000"/>
                </a:solidFill>
              </a:rPr>
              <a:t>3 393 </a:t>
            </a:r>
            <a:r>
              <a:rPr lang="en-ZA" sz="2400" b="1" dirty="0"/>
              <a:t>BEDS</a:t>
            </a:r>
          </a:p>
        </p:txBody>
      </p:sp>
      <p:cxnSp>
        <p:nvCxnSpPr>
          <p:cNvPr id="26" name="Elbow Connector 25"/>
          <p:cNvCxnSpPr>
            <a:cxnSpLocks/>
            <a:stCxn id="22" idx="4"/>
          </p:cNvCxnSpPr>
          <p:nvPr/>
        </p:nvCxnSpPr>
        <p:spPr>
          <a:xfrm rot="16200000" flipH="1">
            <a:off x="1134156" y="2297907"/>
            <a:ext cx="537570" cy="1356631"/>
          </a:xfrm>
          <a:prstGeom prst="bentConnector2">
            <a:avLst/>
          </a:prstGeom>
          <a:ln w="28575">
            <a:solidFill>
              <a:schemeClr val="tx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184845" y="2973318"/>
            <a:ext cx="3459193" cy="1077218"/>
          </a:xfrm>
          <a:prstGeom prst="rect">
            <a:avLst/>
          </a:prstGeom>
          <a:noFill/>
        </p:spPr>
        <p:txBody>
          <a:bodyPr wrap="square" rtlCol="0">
            <a:spAutoFit/>
          </a:bodyPr>
          <a:lstStyle/>
          <a:p>
            <a:r>
              <a:rPr lang="en-ZA" sz="2400" b="1" dirty="0">
                <a:solidFill>
                  <a:srgbClr val="C00000"/>
                </a:solidFill>
              </a:rPr>
              <a:t>CURRENT PLACEMENT</a:t>
            </a:r>
          </a:p>
          <a:p>
            <a:r>
              <a:rPr lang="en-ZA" sz="2000" b="1" dirty="0">
                <a:solidFill>
                  <a:srgbClr val="09195C"/>
                </a:solidFill>
              </a:rPr>
              <a:t>SENIORS      </a:t>
            </a:r>
            <a:r>
              <a:rPr lang="en-ZA" sz="1200" b="1" dirty="0">
                <a:solidFill>
                  <a:srgbClr val="09195C"/>
                </a:solidFill>
              </a:rPr>
              <a:t> </a:t>
            </a:r>
            <a:r>
              <a:rPr lang="en-ZA" sz="2000" b="1" dirty="0">
                <a:solidFill>
                  <a:srgbClr val="09195C"/>
                </a:solidFill>
              </a:rPr>
              <a:t> - 2 702</a:t>
            </a:r>
          </a:p>
          <a:p>
            <a:r>
              <a:rPr lang="en-ZA" sz="2000" b="1" dirty="0">
                <a:solidFill>
                  <a:srgbClr val="09195C"/>
                </a:solidFill>
              </a:rPr>
              <a:t>FIRST YEARS - 691</a:t>
            </a:r>
          </a:p>
        </p:txBody>
      </p:sp>
      <p:cxnSp>
        <p:nvCxnSpPr>
          <p:cNvPr id="28" name="Elbow Connector 27"/>
          <p:cNvCxnSpPr>
            <a:cxnSpLocks/>
          </p:cNvCxnSpPr>
          <p:nvPr/>
        </p:nvCxnSpPr>
        <p:spPr>
          <a:xfrm rot="16200000" flipH="1">
            <a:off x="714044" y="2924112"/>
            <a:ext cx="1564880" cy="1225009"/>
          </a:xfrm>
          <a:prstGeom prst="bentConnector3">
            <a:avLst>
              <a:gd name="adj1" fmla="val 98456"/>
            </a:avLst>
          </a:prstGeom>
          <a:ln w="28575">
            <a:solidFill>
              <a:schemeClr val="tx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84846" y="4129508"/>
            <a:ext cx="3459193" cy="1384995"/>
          </a:xfrm>
          <a:prstGeom prst="rect">
            <a:avLst/>
          </a:prstGeom>
          <a:noFill/>
        </p:spPr>
        <p:txBody>
          <a:bodyPr wrap="square" rtlCol="0">
            <a:spAutoFit/>
          </a:bodyPr>
          <a:lstStyle/>
          <a:p>
            <a:r>
              <a:rPr lang="en-ZA" sz="2400" b="1" dirty="0">
                <a:solidFill>
                  <a:srgbClr val="C00000"/>
                </a:solidFill>
              </a:rPr>
              <a:t>ANNUAL APPLICATIONS</a:t>
            </a:r>
          </a:p>
          <a:p>
            <a:r>
              <a:rPr lang="en-ZA" sz="2000" b="1" dirty="0">
                <a:solidFill>
                  <a:srgbClr val="09195C"/>
                </a:solidFill>
              </a:rPr>
              <a:t>2018 – 14 522</a:t>
            </a:r>
          </a:p>
          <a:p>
            <a:r>
              <a:rPr lang="en-ZA" sz="2000" b="1" dirty="0">
                <a:solidFill>
                  <a:srgbClr val="09195C"/>
                </a:solidFill>
              </a:rPr>
              <a:t>2019 – 17 012</a:t>
            </a:r>
          </a:p>
          <a:p>
            <a:r>
              <a:rPr lang="en-ZA" sz="2000" b="1" dirty="0">
                <a:solidFill>
                  <a:srgbClr val="09195C"/>
                </a:solidFill>
              </a:rPr>
              <a:t>2020 – 22 528</a:t>
            </a:r>
          </a:p>
        </p:txBody>
      </p:sp>
      <p:sp>
        <p:nvSpPr>
          <p:cNvPr id="38" name="Rounded Rectangle 37"/>
          <p:cNvSpPr/>
          <p:nvPr/>
        </p:nvSpPr>
        <p:spPr>
          <a:xfrm>
            <a:off x="6356195" y="1797240"/>
            <a:ext cx="5688804" cy="3086701"/>
          </a:xfrm>
          <a:prstGeom prst="roundRect">
            <a:avLst>
              <a:gd name="adj" fmla="val 1518"/>
            </a:avLst>
          </a:prstGeom>
          <a:solidFill>
            <a:schemeClr val="tx2">
              <a:lumMod val="20000"/>
              <a:lumOff val="80000"/>
            </a:schemeClr>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TextBox 40"/>
          <p:cNvSpPr txBox="1"/>
          <p:nvPr/>
        </p:nvSpPr>
        <p:spPr>
          <a:xfrm>
            <a:off x="6409917" y="1793159"/>
            <a:ext cx="5481624" cy="1015663"/>
          </a:xfrm>
          <a:prstGeom prst="rect">
            <a:avLst/>
          </a:prstGeom>
          <a:noFill/>
        </p:spPr>
        <p:txBody>
          <a:bodyPr wrap="square" rtlCol="0">
            <a:spAutoFit/>
          </a:bodyPr>
          <a:lstStyle/>
          <a:p>
            <a:r>
              <a:rPr lang="en-ZA" sz="2000" b="1" dirty="0">
                <a:solidFill>
                  <a:srgbClr val="09195C"/>
                </a:solidFill>
              </a:rPr>
              <a:t>NEW 2020 LEASE AGREEMENTS</a:t>
            </a:r>
          </a:p>
          <a:p>
            <a:r>
              <a:rPr lang="en-ZA" sz="2000" dirty="0"/>
              <a:t>2 YEAR lease agreement – </a:t>
            </a:r>
            <a:r>
              <a:rPr lang="en-ZA" sz="2000" b="1" dirty="0">
                <a:solidFill>
                  <a:srgbClr val="C00000"/>
                </a:solidFill>
              </a:rPr>
              <a:t>1 199 bed spaces available</a:t>
            </a:r>
            <a:endParaRPr lang="en-ZA" sz="2000" dirty="0"/>
          </a:p>
        </p:txBody>
      </p:sp>
      <p:sp>
        <p:nvSpPr>
          <p:cNvPr id="42" name="TextBox 41"/>
          <p:cNvSpPr txBox="1"/>
          <p:nvPr/>
        </p:nvSpPr>
        <p:spPr>
          <a:xfrm>
            <a:off x="6663579" y="2779090"/>
            <a:ext cx="5074036" cy="2031325"/>
          </a:xfrm>
          <a:prstGeom prst="rect">
            <a:avLst/>
          </a:prstGeom>
          <a:noFill/>
        </p:spPr>
        <p:txBody>
          <a:bodyPr wrap="square" rtlCol="0">
            <a:spAutoFit/>
          </a:bodyPr>
          <a:lstStyle/>
          <a:p>
            <a:pPr marL="285750" indent="-285750">
              <a:buFont typeface="Wingdings" panose="05000000000000000000" pitchFamily="2" charset="2"/>
              <a:buChar char="§"/>
            </a:pPr>
            <a:r>
              <a:rPr lang="en-ZA" b="1" dirty="0"/>
              <a:t>SOLARIS</a:t>
            </a:r>
          </a:p>
          <a:p>
            <a:pPr indent="266700"/>
            <a:r>
              <a:rPr lang="en-ZA" dirty="0"/>
              <a:t>Spaces allocated 128, Moved in 128</a:t>
            </a:r>
          </a:p>
          <a:p>
            <a:pPr marL="285750" indent="-285750">
              <a:buFont typeface="Wingdings" panose="05000000000000000000" pitchFamily="2" charset="2"/>
              <a:buChar char="§"/>
            </a:pPr>
            <a:r>
              <a:rPr lang="en-ZA" b="1" dirty="0"/>
              <a:t>HAAZENDAL </a:t>
            </a:r>
            <a:r>
              <a:rPr lang="en-ZA" dirty="0"/>
              <a:t>(Available from 26 Feb 2020)</a:t>
            </a:r>
          </a:p>
          <a:p>
            <a:pPr indent="266700"/>
            <a:r>
              <a:rPr lang="en-ZA" dirty="0"/>
              <a:t>Spaces available 680</a:t>
            </a:r>
          </a:p>
          <a:p>
            <a:pPr indent="266700"/>
            <a:r>
              <a:rPr lang="en-ZA" dirty="0"/>
              <a:t>Spaces allocated 100, Moved in 100</a:t>
            </a:r>
          </a:p>
          <a:p>
            <a:pPr marL="285750" indent="-285750">
              <a:buFont typeface="Wingdings" pitchFamily="2" charset="2"/>
              <a:buChar char="§"/>
            </a:pPr>
            <a:r>
              <a:rPr lang="en-ZA" b="1" dirty="0"/>
              <a:t>SAPHIRE </a:t>
            </a:r>
            <a:r>
              <a:rPr lang="en-ZA" dirty="0"/>
              <a:t>(on standby)</a:t>
            </a:r>
          </a:p>
          <a:p>
            <a:pPr indent="266700"/>
            <a:r>
              <a:rPr lang="en-ZA" dirty="0"/>
              <a:t>Spaces 391</a:t>
            </a:r>
          </a:p>
        </p:txBody>
      </p:sp>
      <p:sp>
        <p:nvSpPr>
          <p:cNvPr id="45" name="TextBox 44"/>
          <p:cNvSpPr txBox="1"/>
          <p:nvPr/>
        </p:nvSpPr>
        <p:spPr>
          <a:xfrm>
            <a:off x="6356195" y="399298"/>
            <a:ext cx="5535346" cy="1261884"/>
          </a:xfrm>
          <a:prstGeom prst="rect">
            <a:avLst/>
          </a:prstGeom>
          <a:solidFill>
            <a:schemeClr val="accent4">
              <a:lumMod val="20000"/>
              <a:lumOff val="80000"/>
            </a:schemeClr>
          </a:solidFill>
          <a:ln w="19050">
            <a:solidFill>
              <a:schemeClr val="tx1"/>
            </a:solidFill>
            <a:prstDash val="sysDot"/>
          </a:ln>
        </p:spPr>
        <p:txBody>
          <a:bodyPr wrap="square" rtlCol="0">
            <a:spAutoFit/>
          </a:bodyPr>
          <a:lstStyle/>
          <a:p>
            <a:r>
              <a:rPr lang="en-ZA" sz="2000" b="1" dirty="0">
                <a:solidFill>
                  <a:srgbClr val="09195C"/>
                </a:solidFill>
              </a:rPr>
              <a:t>KOVACS – 1 100 </a:t>
            </a:r>
            <a:r>
              <a:rPr lang="en-ZA" dirty="0">
                <a:solidFill>
                  <a:srgbClr val="09195C"/>
                </a:solidFill>
              </a:rPr>
              <a:t>bed spaces (PPP development on the main campus)</a:t>
            </a:r>
          </a:p>
          <a:p>
            <a:r>
              <a:rPr lang="en-ZA" sz="2000" b="1" dirty="0">
                <a:solidFill>
                  <a:srgbClr val="09195C"/>
                </a:solidFill>
              </a:rPr>
              <a:t>PRIVATE PROVIDERS – 983</a:t>
            </a:r>
            <a:r>
              <a:rPr lang="en-ZA" sz="2000" dirty="0">
                <a:solidFill>
                  <a:srgbClr val="09195C"/>
                </a:solidFill>
              </a:rPr>
              <a:t> </a:t>
            </a:r>
            <a:r>
              <a:rPr lang="en-ZA" dirty="0">
                <a:solidFill>
                  <a:srgbClr val="09195C"/>
                </a:solidFill>
              </a:rPr>
              <a:t>bed spaces (1 -49 bed spaces)</a:t>
            </a:r>
          </a:p>
        </p:txBody>
      </p:sp>
      <p:pic>
        <p:nvPicPr>
          <p:cNvPr id="1026" name="Picture 2" descr="Image result for southpoin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281876" y="5059026"/>
            <a:ext cx="1505715" cy="1505715"/>
          </a:xfrm>
          <a:prstGeom prst="rect">
            <a:avLst/>
          </a:prstGeom>
          <a:noFill/>
          <a:extLst>
            <a:ext uri="{909E8E84-426E-40DD-AFC4-6F175D3DCCD1}">
              <a14:hiddenFill xmlns:a14="http://schemas.microsoft.com/office/drawing/2010/main" xmlns="">
                <a:solidFill>
                  <a:srgbClr val="FFFFFF"/>
                </a:solidFill>
              </a14:hiddenFill>
            </a:ext>
          </a:extLst>
        </p:spPr>
      </p:pic>
      <p:sp>
        <p:nvSpPr>
          <p:cNvPr id="48" name="TextBox 47"/>
          <p:cNvSpPr txBox="1"/>
          <p:nvPr/>
        </p:nvSpPr>
        <p:spPr>
          <a:xfrm>
            <a:off x="6601522" y="4934721"/>
            <a:ext cx="5443477" cy="1754326"/>
          </a:xfrm>
          <a:prstGeom prst="rect">
            <a:avLst/>
          </a:prstGeom>
          <a:noFill/>
          <a:ln w="19050">
            <a:noFill/>
            <a:prstDash val="sysDot"/>
          </a:ln>
        </p:spPr>
        <p:txBody>
          <a:bodyPr wrap="square" rtlCol="0">
            <a:spAutoFit/>
          </a:bodyPr>
          <a:lstStyle/>
          <a:p>
            <a:r>
              <a:rPr lang="en-ZA" b="1" dirty="0">
                <a:solidFill>
                  <a:schemeClr val="accent2">
                    <a:lumMod val="75000"/>
                  </a:schemeClr>
                </a:solidFill>
              </a:rPr>
              <a:t>812</a:t>
            </a:r>
            <a:r>
              <a:rPr lang="en-ZA" b="1" dirty="0"/>
              <a:t> </a:t>
            </a:r>
            <a:r>
              <a:rPr lang="en-ZA" dirty="0"/>
              <a:t>students in 2019</a:t>
            </a:r>
          </a:p>
          <a:p>
            <a:r>
              <a:rPr lang="en-ZA" b="1" dirty="0">
                <a:solidFill>
                  <a:schemeClr val="accent2">
                    <a:lumMod val="75000"/>
                  </a:schemeClr>
                </a:solidFill>
              </a:rPr>
              <a:t>578 qualify </a:t>
            </a:r>
            <a:r>
              <a:rPr lang="en-ZA" dirty="0"/>
              <a:t>for residence in 2020</a:t>
            </a:r>
          </a:p>
          <a:p>
            <a:r>
              <a:rPr lang="en-ZA" b="1" dirty="0">
                <a:solidFill>
                  <a:schemeClr val="accent2">
                    <a:lumMod val="75000"/>
                  </a:schemeClr>
                </a:solidFill>
              </a:rPr>
              <a:t>234 do not qualify </a:t>
            </a:r>
            <a:r>
              <a:rPr lang="en-ZA" dirty="0"/>
              <a:t>(due to academic performance)</a:t>
            </a:r>
          </a:p>
          <a:p>
            <a:r>
              <a:rPr lang="en-ZA" b="1" dirty="0">
                <a:solidFill>
                  <a:schemeClr val="accent2">
                    <a:lumMod val="75000"/>
                  </a:schemeClr>
                </a:solidFill>
              </a:rPr>
              <a:t>432</a:t>
            </a:r>
            <a:r>
              <a:rPr lang="en-ZA" b="1" dirty="0"/>
              <a:t> </a:t>
            </a:r>
            <a:r>
              <a:rPr lang="en-ZA" dirty="0"/>
              <a:t>have been placed to date</a:t>
            </a:r>
          </a:p>
          <a:p>
            <a:r>
              <a:rPr lang="en-ZA" b="1" dirty="0">
                <a:solidFill>
                  <a:schemeClr val="accent2">
                    <a:lumMod val="75000"/>
                  </a:schemeClr>
                </a:solidFill>
              </a:rPr>
              <a:t>146</a:t>
            </a:r>
            <a:r>
              <a:rPr lang="en-ZA" dirty="0"/>
              <a:t> have not requested placements through the UWC process</a:t>
            </a:r>
          </a:p>
        </p:txBody>
      </p:sp>
      <p:sp>
        <p:nvSpPr>
          <p:cNvPr id="19" name="TextBox 18">
            <a:extLst>
              <a:ext uri="{FF2B5EF4-FFF2-40B4-BE49-F238E27FC236}">
                <a16:creationId xmlns:a16="http://schemas.microsoft.com/office/drawing/2014/main" xmlns="" id="{B322624A-B56B-EF45-A104-65E8F1253BD0}"/>
              </a:ext>
            </a:extLst>
          </p:cNvPr>
          <p:cNvSpPr txBox="1"/>
          <p:nvPr/>
        </p:nvSpPr>
        <p:spPr>
          <a:xfrm>
            <a:off x="428174" y="5672448"/>
            <a:ext cx="4752816" cy="830997"/>
          </a:xfrm>
          <a:prstGeom prst="rect">
            <a:avLst/>
          </a:prstGeom>
          <a:solidFill>
            <a:schemeClr val="accent4">
              <a:lumMod val="20000"/>
              <a:lumOff val="80000"/>
            </a:schemeClr>
          </a:solidFill>
          <a:ln w="19050">
            <a:solidFill>
              <a:schemeClr val="tx1"/>
            </a:solidFill>
            <a:prstDash val="sysDot"/>
          </a:ln>
        </p:spPr>
        <p:txBody>
          <a:bodyPr wrap="square" rtlCol="0">
            <a:spAutoFit/>
          </a:bodyPr>
          <a:lstStyle/>
          <a:p>
            <a:r>
              <a:rPr lang="en-ZA" sz="2400" b="1" dirty="0">
                <a:solidFill>
                  <a:srgbClr val="09195C"/>
                </a:solidFill>
              </a:rPr>
              <a:t>FUTURE DEVELOPMENTS</a:t>
            </a:r>
          </a:p>
          <a:p>
            <a:r>
              <a:rPr lang="en-ZA" sz="2400" b="1" dirty="0"/>
              <a:t>UNIBELL RESIDENCE </a:t>
            </a:r>
            <a:r>
              <a:rPr lang="en-ZA" sz="2400" dirty="0"/>
              <a:t>– </a:t>
            </a:r>
            <a:r>
              <a:rPr lang="en-ZA" sz="2400" b="1" dirty="0">
                <a:solidFill>
                  <a:srgbClr val="09195C"/>
                </a:solidFill>
              </a:rPr>
              <a:t>2700 </a:t>
            </a:r>
            <a:r>
              <a:rPr lang="en-ZA" b="1" dirty="0">
                <a:solidFill>
                  <a:srgbClr val="09195C"/>
                </a:solidFill>
              </a:rPr>
              <a:t>bed spaces</a:t>
            </a:r>
          </a:p>
        </p:txBody>
      </p:sp>
    </p:spTree>
    <p:extLst>
      <p:ext uri="{BB962C8B-B14F-4D97-AF65-F5344CB8AC3E}">
        <p14:creationId xmlns:p14="http://schemas.microsoft.com/office/powerpoint/2010/main" xmlns="" val="304384380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625" y="209550"/>
            <a:ext cx="11580218" cy="1141210"/>
          </a:xfrm>
          <a:prstGeom prst="rect">
            <a:avLst/>
          </a:prstGeom>
          <a:noFill/>
        </p:spPr>
        <p:txBody>
          <a:bodyPr wrap="square" rtlCol="0">
            <a:spAutoFit/>
          </a:bodyPr>
          <a:lstStyle/>
          <a:p>
            <a:pPr>
              <a:lnSpc>
                <a:spcPct val="80000"/>
              </a:lnSpc>
            </a:pPr>
            <a:r>
              <a:rPr lang="en-ZA" sz="3600" dirty="0">
                <a:solidFill>
                  <a:srgbClr val="C2AE79"/>
                </a:solidFill>
                <a:latin typeface="Lato Heavy" panose="020F0502020204030203" pitchFamily="34" charset="0"/>
                <a:ea typeface="Lato Heavy" panose="020F0502020204030203" pitchFamily="34" charset="0"/>
                <a:cs typeface="Lato Heavy" panose="020F0502020204030203" pitchFamily="34" charset="0"/>
              </a:rPr>
              <a:t>INFRASTRUCTURE DEVELOPMENT</a:t>
            </a:r>
          </a:p>
          <a:p>
            <a:pPr>
              <a:lnSpc>
                <a:spcPct val="80000"/>
              </a:lnSpc>
            </a:pPr>
            <a:r>
              <a:rPr lang="en-ZA" sz="4800" dirty="0">
                <a:solidFill>
                  <a:srgbClr val="09195C"/>
                </a:solidFill>
                <a:latin typeface="Lato Heavy" panose="020F0502020204030203" pitchFamily="34" charset="0"/>
                <a:ea typeface="Lato Heavy" panose="020F0502020204030203" pitchFamily="34" charset="0"/>
                <a:cs typeface="Lato Heavy" panose="020F0502020204030203" pitchFamily="34" charset="0"/>
              </a:rPr>
              <a:t>UNIBELL RESIDENCE DEVELOPMENT</a:t>
            </a: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xmlns="" val="0"/>
              </a:ext>
            </a:extLst>
          </a:blip>
          <a:srcRect l="8360" t="68472" r="9224" b="6667"/>
          <a:stretch/>
        </p:blipFill>
        <p:spPr>
          <a:xfrm>
            <a:off x="10272331" y="209550"/>
            <a:ext cx="1552512" cy="727486"/>
          </a:xfrm>
          <a:prstGeom prst="rect">
            <a:avLst/>
          </a:prstGeom>
        </p:spPr>
      </p:pic>
      <p:grpSp>
        <p:nvGrpSpPr>
          <p:cNvPr id="23" name="Group 22"/>
          <p:cNvGrpSpPr/>
          <p:nvPr/>
        </p:nvGrpSpPr>
        <p:grpSpPr>
          <a:xfrm>
            <a:off x="299935" y="1682670"/>
            <a:ext cx="1080000" cy="1080000"/>
            <a:chOff x="869699" y="1734104"/>
            <a:chExt cx="1080000" cy="1080000"/>
          </a:xfrm>
        </p:grpSpPr>
        <p:pic>
          <p:nvPicPr>
            <p:cNvPr id="21" name="Picture 20"/>
            <p:cNvPicPr>
              <a:picLocks noChangeAspect="1"/>
            </p:cNvPicPr>
            <p:nvPr/>
          </p:nvPicPr>
          <p:blipFill rotWithShape="1">
            <a:blip r:embed="rId3" cstate="print">
              <a:extLst>
                <a:ext uri="{28A0092B-C50C-407E-A947-70E740481C1C}">
                  <a14:useLocalDpi xmlns:a14="http://schemas.microsoft.com/office/drawing/2010/main" xmlns="" val="0"/>
                </a:ext>
              </a:extLst>
            </a:blip>
            <a:srcRect l="5416" t="8333" r="5972" b="20000"/>
            <a:stretch/>
          </p:blipFill>
          <p:spPr>
            <a:xfrm>
              <a:off x="952499" y="1921559"/>
              <a:ext cx="895351" cy="724140"/>
            </a:xfrm>
            <a:prstGeom prst="rect">
              <a:avLst/>
            </a:prstGeom>
          </p:spPr>
        </p:pic>
        <p:sp>
          <p:nvSpPr>
            <p:cNvPr id="22" name="Oval 21"/>
            <p:cNvSpPr/>
            <p:nvPr/>
          </p:nvSpPr>
          <p:spPr>
            <a:xfrm>
              <a:off x="869699" y="1734104"/>
              <a:ext cx="1080000" cy="10800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4" name="TextBox 23"/>
          <p:cNvSpPr txBox="1"/>
          <p:nvPr/>
        </p:nvSpPr>
        <p:spPr>
          <a:xfrm>
            <a:off x="1474720" y="1562490"/>
            <a:ext cx="4836870" cy="1320361"/>
          </a:xfrm>
          <a:prstGeom prst="rect">
            <a:avLst/>
          </a:prstGeom>
          <a:noFill/>
        </p:spPr>
        <p:txBody>
          <a:bodyPr wrap="square" rtlCol="0">
            <a:spAutoFit/>
          </a:bodyPr>
          <a:lstStyle/>
          <a:p>
            <a:pPr>
              <a:lnSpc>
                <a:spcPct val="95000"/>
              </a:lnSpc>
            </a:pPr>
            <a:r>
              <a:rPr lang="en-ZA" sz="2800" b="1" dirty="0">
                <a:solidFill>
                  <a:srgbClr val="C00000"/>
                </a:solidFill>
              </a:rPr>
              <a:t>13 </a:t>
            </a:r>
            <a:r>
              <a:rPr lang="en-ZA" sz="2800" b="1" dirty="0"/>
              <a:t>RESIDENCE BLOCKS</a:t>
            </a:r>
          </a:p>
          <a:p>
            <a:pPr>
              <a:lnSpc>
                <a:spcPct val="95000"/>
              </a:lnSpc>
            </a:pPr>
            <a:r>
              <a:rPr lang="en-ZA" sz="2800" b="1" dirty="0">
                <a:solidFill>
                  <a:srgbClr val="C00000"/>
                </a:solidFill>
              </a:rPr>
              <a:t>2700</a:t>
            </a:r>
            <a:r>
              <a:rPr lang="en-ZA" sz="2800" b="1" dirty="0"/>
              <a:t> BEDS</a:t>
            </a:r>
          </a:p>
          <a:p>
            <a:pPr>
              <a:lnSpc>
                <a:spcPct val="95000"/>
              </a:lnSpc>
            </a:pPr>
            <a:r>
              <a:rPr lang="en-ZA" sz="2800" b="1" dirty="0">
                <a:solidFill>
                  <a:srgbClr val="C00000"/>
                </a:solidFill>
              </a:rPr>
              <a:t>2022</a:t>
            </a:r>
            <a:r>
              <a:rPr lang="en-ZA" sz="2800" b="1" dirty="0"/>
              <a:t> PLANNED COMPLETION</a:t>
            </a:r>
          </a:p>
        </p:txBody>
      </p:sp>
      <p:sp>
        <p:nvSpPr>
          <p:cNvPr id="29" name="object 2">
            <a:extLst>
              <a:ext uri="{FF2B5EF4-FFF2-40B4-BE49-F238E27FC236}">
                <a16:creationId xmlns:a16="http://schemas.microsoft.com/office/drawing/2014/main" xmlns="" id="{0EA6C0E0-1ECB-614D-9F21-E6189EF614FF}"/>
              </a:ext>
            </a:extLst>
          </p:cNvPr>
          <p:cNvSpPr/>
          <p:nvPr/>
        </p:nvSpPr>
        <p:spPr>
          <a:xfrm>
            <a:off x="6406375" y="1562490"/>
            <a:ext cx="5146288" cy="4928487"/>
          </a:xfrm>
          <a:prstGeom prst="rect">
            <a:avLst/>
          </a:prstGeom>
          <a:blipFill>
            <a:blip r:embed="rId4" cstate="print"/>
            <a:stretch>
              <a:fillRect/>
            </a:stretch>
          </a:blipFill>
          <a:ln>
            <a:solidFill>
              <a:schemeClr val="tx1"/>
            </a:solidFill>
            <a:prstDash val="sysDash"/>
          </a:ln>
        </p:spPr>
        <p:txBody>
          <a:bodyPr wrap="square" lIns="0" tIns="0" rIns="0" bIns="0" rtlCol="0"/>
          <a:lstStyle/>
          <a:p>
            <a:endParaRPr sz="1154"/>
          </a:p>
        </p:txBody>
      </p:sp>
      <p:sp>
        <p:nvSpPr>
          <p:cNvPr id="11" name="Rectangle 10">
            <a:extLst>
              <a:ext uri="{FF2B5EF4-FFF2-40B4-BE49-F238E27FC236}">
                <a16:creationId xmlns:a16="http://schemas.microsoft.com/office/drawing/2014/main" xmlns="" id="{9DFBD23C-0AE3-A946-95FB-9EBB411A0880}"/>
              </a:ext>
            </a:extLst>
          </p:cNvPr>
          <p:cNvSpPr/>
          <p:nvPr/>
        </p:nvSpPr>
        <p:spPr>
          <a:xfrm>
            <a:off x="299935" y="3306964"/>
            <a:ext cx="5822085" cy="3184013"/>
          </a:xfrm>
          <a:prstGeom prst="rect">
            <a:avLst/>
          </a:prstGeom>
          <a:solidFill>
            <a:schemeClr val="accent1">
              <a:lumMod val="20000"/>
              <a:lumOff val="80000"/>
            </a:schemeClr>
          </a:solidFill>
          <a:ln w="19050">
            <a:solidFill>
              <a:schemeClr val="tx1"/>
            </a:solidFill>
            <a:prstDash val="sysDot"/>
          </a:ln>
        </p:spPr>
        <p:txBody>
          <a:bodyPr wrap="square">
            <a:sp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In March 2019 the University Council approved:</a:t>
            </a:r>
            <a:endParaRPr lang="en-ZA" sz="1600" b="1"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The finalization and signing of contracts with the Provincial department, the Developer, the Development Bank of South Africa (DBSA) and related contracts.</a:t>
            </a:r>
          </a:p>
          <a:p>
            <a:pPr marL="800100" lvl="1" indent="-342900">
              <a:lnSpc>
                <a:spcPct val="107000"/>
              </a:lnSpc>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Enter into land swap arrangements and purchase land adjacent to the campus (see next slide).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On 28 February 2020 UWC received the loan approval letter of R375 million from the DBSA subject to:</a:t>
            </a:r>
          </a:p>
          <a:p>
            <a:pPr marL="800100" lvl="1" indent="-342900">
              <a:lnSpc>
                <a:spcPct val="107000"/>
              </a:lnSpc>
              <a:buFont typeface="+mj-lt"/>
              <a:buAutoNum type="arabicPeriod"/>
            </a:pPr>
            <a:r>
              <a:rPr lang="en-GB" sz="1600" dirty="0">
                <a:latin typeface="Calibri" panose="020F0502020204030204" pitchFamily="34" charset="0"/>
                <a:cs typeface="Times New Roman" panose="02020603050405020304" pitchFamily="18" charset="0"/>
              </a:rPr>
              <a:t>UWC agreeing to the terms</a:t>
            </a:r>
          </a:p>
          <a:p>
            <a:pPr marL="800100" lvl="1" indent="-342900">
              <a:lnSpc>
                <a:spcPct val="107000"/>
              </a:lnSpc>
              <a:buFont typeface="+mj-lt"/>
              <a:buAutoNum type="arabicPeriod"/>
            </a:pPr>
            <a:r>
              <a:rPr lang="en-GB" sz="1600" dirty="0">
                <a:latin typeface="Calibri" panose="020F0502020204030204" pitchFamily="34" charset="0"/>
                <a:cs typeface="Times New Roman" panose="02020603050405020304" pitchFamily="18" charset="0"/>
              </a:rPr>
              <a:t>Ministerial approval</a:t>
            </a:r>
          </a:p>
          <a:p>
            <a:pPr lvl="0">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Site handover is scheduled for 1 April 2020.</a:t>
            </a:r>
            <a:endParaRPr lang="en-ZA" sz="1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90540786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625" y="209550"/>
            <a:ext cx="11580218" cy="1141210"/>
          </a:xfrm>
          <a:prstGeom prst="rect">
            <a:avLst/>
          </a:prstGeom>
          <a:noFill/>
        </p:spPr>
        <p:txBody>
          <a:bodyPr wrap="square" rtlCol="0">
            <a:spAutoFit/>
          </a:bodyPr>
          <a:lstStyle/>
          <a:p>
            <a:pPr>
              <a:lnSpc>
                <a:spcPct val="80000"/>
              </a:lnSpc>
            </a:pPr>
            <a:r>
              <a:rPr lang="en-ZA" sz="3600" dirty="0">
                <a:solidFill>
                  <a:srgbClr val="C2AE79"/>
                </a:solidFill>
                <a:latin typeface="Lato Heavy" panose="020F0502020204030203" pitchFamily="34" charset="0"/>
                <a:ea typeface="Lato Heavy" panose="020F0502020204030203" pitchFamily="34" charset="0"/>
                <a:cs typeface="Lato Heavy" panose="020F0502020204030203" pitchFamily="34" charset="0"/>
              </a:rPr>
              <a:t>INFRASTRUCTURE DEVELOPMENT</a:t>
            </a:r>
          </a:p>
          <a:p>
            <a:pPr>
              <a:lnSpc>
                <a:spcPct val="80000"/>
              </a:lnSpc>
            </a:pPr>
            <a:r>
              <a:rPr lang="en-ZA" sz="4800" dirty="0">
                <a:solidFill>
                  <a:srgbClr val="09195C"/>
                </a:solidFill>
                <a:latin typeface="Lato Heavy" panose="020F0502020204030203" pitchFamily="34" charset="0"/>
                <a:ea typeface="Lato Heavy" panose="020F0502020204030203" pitchFamily="34" charset="0"/>
                <a:cs typeface="Lato Heavy" panose="020F0502020204030203" pitchFamily="34" charset="0"/>
              </a:rPr>
              <a:t>UNIBELL RESIDENCE DEVELOPMENT</a:t>
            </a: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xmlns="" val="0"/>
              </a:ext>
            </a:extLst>
          </a:blip>
          <a:srcRect l="8360" t="68472" r="9224" b="6667"/>
          <a:stretch/>
        </p:blipFill>
        <p:spPr>
          <a:xfrm>
            <a:off x="10272331" y="209550"/>
            <a:ext cx="1552512" cy="727486"/>
          </a:xfrm>
          <a:prstGeom prst="rect">
            <a:avLst/>
          </a:prstGeom>
        </p:spPr>
      </p:pic>
      <p:pic>
        <p:nvPicPr>
          <p:cNvPr id="2" name="Picture 1">
            <a:extLst>
              <a:ext uri="{FF2B5EF4-FFF2-40B4-BE49-F238E27FC236}">
                <a16:creationId xmlns:a16="http://schemas.microsoft.com/office/drawing/2014/main" xmlns="" id="{33A3E816-D999-6D49-8537-C93EFD7EF290}"/>
              </a:ext>
            </a:extLst>
          </p:cNvPr>
          <p:cNvPicPr>
            <a:picLocks noChangeAspect="1"/>
          </p:cNvPicPr>
          <p:nvPr/>
        </p:nvPicPr>
        <p:blipFill>
          <a:blip r:embed="rId3" cstate="print"/>
          <a:stretch>
            <a:fillRect/>
          </a:stretch>
        </p:blipFill>
        <p:spPr>
          <a:xfrm>
            <a:off x="1094434" y="1350760"/>
            <a:ext cx="9880600" cy="5295900"/>
          </a:xfrm>
          <a:prstGeom prst="rect">
            <a:avLst/>
          </a:prstGeom>
        </p:spPr>
      </p:pic>
    </p:spTree>
    <p:extLst>
      <p:ext uri="{BB962C8B-B14F-4D97-AF65-F5344CB8AC3E}">
        <p14:creationId xmlns:p14="http://schemas.microsoft.com/office/powerpoint/2010/main" xmlns="" val="33692411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625" y="209550"/>
            <a:ext cx="11580218" cy="1141210"/>
          </a:xfrm>
          <a:prstGeom prst="rect">
            <a:avLst/>
          </a:prstGeom>
          <a:noFill/>
        </p:spPr>
        <p:txBody>
          <a:bodyPr wrap="square" rtlCol="0">
            <a:spAutoFit/>
          </a:bodyPr>
          <a:lstStyle/>
          <a:p>
            <a:pPr>
              <a:lnSpc>
                <a:spcPct val="80000"/>
              </a:lnSpc>
            </a:pPr>
            <a:r>
              <a:rPr lang="en-ZA" sz="3600" dirty="0">
                <a:solidFill>
                  <a:srgbClr val="C2AE79"/>
                </a:solidFill>
                <a:latin typeface="Lato Heavy" panose="020F0502020204030203" pitchFamily="34" charset="0"/>
                <a:ea typeface="Lato Heavy" panose="020F0502020204030203" pitchFamily="34" charset="0"/>
                <a:cs typeface="Lato Heavy" panose="020F0502020204030203" pitchFamily="34" charset="0"/>
              </a:rPr>
              <a:t>INFRASTRUCTURE DEVELOPMENT</a:t>
            </a:r>
          </a:p>
          <a:p>
            <a:pPr>
              <a:lnSpc>
                <a:spcPct val="80000"/>
              </a:lnSpc>
            </a:pPr>
            <a:r>
              <a:rPr lang="en-ZA" sz="4800" dirty="0">
                <a:solidFill>
                  <a:srgbClr val="09195C"/>
                </a:solidFill>
                <a:latin typeface="Lato Heavy" panose="020F0502020204030203" pitchFamily="34" charset="0"/>
                <a:ea typeface="Lato Heavy" panose="020F0502020204030203" pitchFamily="34" charset="0"/>
                <a:cs typeface="Lato Heavy" panose="020F0502020204030203" pitchFamily="34" charset="0"/>
              </a:rPr>
              <a:t>FUTURE STUDENT ACCOMMODATION</a:t>
            </a: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xmlns="" val="0"/>
              </a:ext>
            </a:extLst>
          </a:blip>
          <a:srcRect l="8360" t="68472" r="9224" b="6667"/>
          <a:stretch/>
        </p:blipFill>
        <p:spPr>
          <a:xfrm>
            <a:off x="10272331" y="209550"/>
            <a:ext cx="1552512" cy="727486"/>
          </a:xfrm>
          <a:prstGeom prst="rect">
            <a:avLst/>
          </a:prstGeom>
        </p:spPr>
      </p:pic>
      <p:graphicFrame>
        <p:nvGraphicFramePr>
          <p:cNvPr id="3" name="Diagram 2">
            <a:extLst>
              <a:ext uri="{FF2B5EF4-FFF2-40B4-BE49-F238E27FC236}">
                <a16:creationId xmlns:a16="http://schemas.microsoft.com/office/drawing/2014/main" xmlns="" id="{5FD6822F-3AE9-084C-88CC-38774A5AED49}"/>
              </a:ext>
            </a:extLst>
          </p:cNvPr>
          <p:cNvGraphicFramePr/>
          <p:nvPr>
            <p:extLst>
              <p:ext uri="{D42A27DB-BD31-4B8C-83A1-F6EECF244321}">
                <p14:modId xmlns:p14="http://schemas.microsoft.com/office/powerpoint/2010/main" xmlns="" val="2082318453"/>
              </p:ext>
            </p:extLst>
          </p:nvPr>
        </p:nvGraphicFramePr>
        <p:xfrm>
          <a:off x="244625" y="1306156"/>
          <a:ext cx="1135264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0230939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902B26D-FFE4-E345-8E16-15AD5BA5EA79}"/>
              </a:ext>
            </a:extLst>
          </p:cNvPr>
          <p:cNvSpPr txBox="1"/>
          <p:nvPr/>
        </p:nvSpPr>
        <p:spPr>
          <a:xfrm>
            <a:off x="244625" y="232833"/>
            <a:ext cx="11580218" cy="1141210"/>
          </a:xfrm>
          <a:prstGeom prst="rect">
            <a:avLst/>
          </a:prstGeom>
          <a:noFill/>
        </p:spPr>
        <p:txBody>
          <a:bodyPr wrap="square" rtlCol="0">
            <a:spAutoFit/>
          </a:bodyPr>
          <a:lstStyle/>
          <a:p>
            <a:pPr>
              <a:lnSpc>
                <a:spcPct val="80000"/>
              </a:lnSpc>
            </a:pPr>
            <a:r>
              <a:rPr lang="en-ZA" sz="3600" dirty="0">
                <a:solidFill>
                  <a:srgbClr val="C2AE79"/>
                </a:solidFill>
                <a:latin typeface="Lato Heavy" panose="020F0502020204030203" pitchFamily="34" charset="0"/>
                <a:ea typeface="Lato Heavy" panose="020F0502020204030203" pitchFamily="34" charset="0"/>
                <a:cs typeface="Lato Heavy" panose="020F0502020204030203" pitchFamily="34" charset="0"/>
              </a:rPr>
              <a:t>NSFAS, REGISTRATION AND FINANCES</a:t>
            </a:r>
          </a:p>
          <a:p>
            <a:pPr>
              <a:lnSpc>
                <a:spcPct val="80000"/>
              </a:lnSpc>
            </a:pPr>
            <a:r>
              <a:rPr lang="en-ZA" sz="4800" dirty="0">
                <a:solidFill>
                  <a:srgbClr val="09195C"/>
                </a:solidFill>
                <a:latin typeface="Lato Heavy" panose="020F0502020204030203" pitchFamily="34" charset="0"/>
                <a:ea typeface="Lato Heavy" panose="020F0502020204030203" pitchFamily="34" charset="0"/>
                <a:cs typeface="Lato Heavy" panose="020F0502020204030203" pitchFamily="34" charset="0"/>
              </a:rPr>
              <a:t>CURRENT STATUS</a:t>
            </a:r>
          </a:p>
        </p:txBody>
      </p:sp>
      <p:sp>
        <p:nvSpPr>
          <p:cNvPr id="5" name="TextBox 4">
            <a:extLst>
              <a:ext uri="{FF2B5EF4-FFF2-40B4-BE49-F238E27FC236}">
                <a16:creationId xmlns:a16="http://schemas.microsoft.com/office/drawing/2014/main" xmlns="" id="{4465A274-4B50-3B4C-A9C1-90B2411159E7}"/>
              </a:ext>
            </a:extLst>
          </p:cNvPr>
          <p:cNvSpPr txBox="1"/>
          <p:nvPr/>
        </p:nvSpPr>
        <p:spPr>
          <a:xfrm>
            <a:off x="7796559" y="1350760"/>
            <a:ext cx="4180266" cy="4216539"/>
          </a:xfrm>
          <a:prstGeom prst="rect">
            <a:avLst/>
          </a:prstGeom>
          <a:solidFill>
            <a:schemeClr val="accent4">
              <a:lumMod val="20000"/>
              <a:lumOff val="80000"/>
            </a:schemeClr>
          </a:solidFill>
          <a:ln w="19050">
            <a:solidFill>
              <a:schemeClr val="tx1"/>
            </a:solidFill>
            <a:prstDash val="dash"/>
          </a:ln>
        </p:spPr>
        <p:txBody>
          <a:bodyPr wrap="square" rtlCol="0">
            <a:spAutoFit/>
          </a:bodyPr>
          <a:lstStyle/>
          <a:p>
            <a:pPr>
              <a:lnSpc>
                <a:spcPct val="95000"/>
              </a:lnSpc>
            </a:pPr>
            <a:r>
              <a:rPr lang="en-ZA" sz="1600" b="1" dirty="0"/>
              <a:t>NSFAS PAYMENTS MADE TO DATE</a:t>
            </a:r>
          </a:p>
          <a:p>
            <a:pPr marL="342900" indent="-342900">
              <a:lnSpc>
                <a:spcPct val="95000"/>
              </a:lnSpc>
              <a:buFont typeface="Wingdings" pitchFamily="2" charset="2"/>
              <a:buChar char="§"/>
            </a:pPr>
            <a:r>
              <a:rPr lang="en-ZA" sz="1600" b="1" dirty="0"/>
              <a:t>SENIOR STUDENTS – </a:t>
            </a:r>
            <a:r>
              <a:rPr lang="en-ZA" sz="1600" b="1" dirty="0">
                <a:solidFill>
                  <a:srgbClr val="BA0518"/>
                </a:solidFill>
              </a:rPr>
              <a:t>R37 431 500</a:t>
            </a:r>
          </a:p>
          <a:p>
            <a:pPr marL="342900" indent="-342900">
              <a:lnSpc>
                <a:spcPct val="95000"/>
              </a:lnSpc>
              <a:buFont typeface="Wingdings" pitchFamily="2" charset="2"/>
              <a:buChar char="§"/>
            </a:pPr>
            <a:r>
              <a:rPr lang="en-ZA" sz="1600" b="1" dirty="0"/>
              <a:t>NEW FIRST YEARS  –  </a:t>
            </a:r>
            <a:r>
              <a:rPr lang="en-ZA" sz="1600" b="1" dirty="0">
                <a:solidFill>
                  <a:srgbClr val="BA0518"/>
                </a:solidFill>
              </a:rPr>
              <a:t>R8 120 400</a:t>
            </a:r>
          </a:p>
          <a:p>
            <a:pPr>
              <a:lnSpc>
                <a:spcPct val="95000"/>
              </a:lnSpc>
            </a:pPr>
            <a:endParaRPr lang="en-ZA" sz="1600" b="1" dirty="0"/>
          </a:p>
          <a:p>
            <a:pPr>
              <a:lnSpc>
                <a:spcPct val="95000"/>
              </a:lnSpc>
            </a:pPr>
            <a:r>
              <a:rPr lang="en-ZA" sz="1600" b="1" dirty="0"/>
              <a:t>OTHER NSFAS MATTERS</a:t>
            </a:r>
          </a:p>
          <a:p>
            <a:pPr marL="361950" indent="-180975">
              <a:buFont typeface="Wingdings" panose="05000000000000000000" pitchFamily="2" charset="2"/>
              <a:buChar char="§"/>
              <a:tabLst>
                <a:tab pos="447675" algn="l"/>
              </a:tabLst>
            </a:pPr>
            <a:r>
              <a:rPr lang="en-ZA" sz="1600" b="1" dirty="0"/>
              <a:t>At the beginning of 2020, 344 new applications (walk-ins) - closed on 21 February 2020</a:t>
            </a:r>
          </a:p>
          <a:p>
            <a:pPr marL="361950" indent="-180975">
              <a:buFont typeface="Wingdings" panose="05000000000000000000" pitchFamily="2" charset="2"/>
              <a:buChar char="§"/>
              <a:tabLst>
                <a:tab pos="447675" algn="l"/>
              </a:tabLst>
            </a:pPr>
            <a:r>
              <a:rPr lang="en-ZA" sz="1600" b="1" dirty="0"/>
              <a:t>Currently NSFAS appeals are being attended to, closing date was 28 February 2020 (1060 appeals)</a:t>
            </a:r>
          </a:p>
          <a:p>
            <a:pPr marL="361950" indent="-180975">
              <a:buFont typeface="Wingdings" panose="05000000000000000000" pitchFamily="2" charset="2"/>
              <a:buChar char="§"/>
              <a:tabLst>
                <a:tab pos="447675" algn="l"/>
              </a:tabLst>
            </a:pPr>
            <a:r>
              <a:rPr lang="en-ZA" sz="1600" b="1" dirty="0"/>
              <a:t>NSFAS issues a list of funded students last week that indicates that approx. 250 students who were funded at the beginning of the year, are now no longer funded. The matter is being pursued with NSFAS</a:t>
            </a:r>
          </a:p>
        </p:txBody>
      </p:sp>
      <p:sp>
        <p:nvSpPr>
          <p:cNvPr id="6" name="TextBox 5">
            <a:extLst>
              <a:ext uri="{FF2B5EF4-FFF2-40B4-BE49-F238E27FC236}">
                <a16:creationId xmlns:a16="http://schemas.microsoft.com/office/drawing/2014/main" xmlns="" id="{CCF8F6A3-5C02-4F4E-8056-BBDD13401526}"/>
              </a:ext>
            </a:extLst>
          </p:cNvPr>
          <p:cNvSpPr txBox="1"/>
          <p:nvPr/>
        </p:nvSpPr>
        <p:spPr>
          <a:xfrm>
            <a:off x="7581384" y="639921"/>
            <a:ext cx="4610616" cy="443198"/>
          </a:xfrm>
          <a:prstGeom prst="rect">
            <a:avLst/>
          </a:prstGeom>
          <a:noFill/>
        </p:spPr>
        <p:txBody>
          <a:bodyPr wrap="square" rtlCol="0">
            <a:spAutoFit/>
          </a:bodyPr>
          <a:lstStyle/>
          <a:p>
            <a:pPr>
              <a:lnSpc>
                <a:spcPct val="95000"/>
              </a:lnSpc>
            </a:pPr>
            <a:r>
              <a:rPr lang="en-ZA" sz="2400" b="1" dirty="0">
                <a:solidFill>
                  <a:srgbClr val="C00000"/>
                </a:solidFill>
              </a:rPr>
              <a:t> </a:t>
            </a:r>
            <a:endParaRPr lang="en-ZA" sz="2000" b="1" dirty="0">
              <a:solidFill>
                <a:srgbClr val="BA0518"/>
              </a:solidFill>
            </a:endParaRPr>
          </a:p>
        </p:txBody>
      </p:sp>
      <p:pic>
        <p:nvPicPr>
          <p:cNvPr id="7" name="Picture 6">
            <a:extLst>
              <a:ext uri="{FF2B5EF4-FFF2-40B4-BE49-F238E27FC236}">
                <a16:creationId xmlns:a16="http://schemas.microsoft.com/office/drawing/2014/main" xmlns="" id="{2C0453C1-455B-3048-AA61-DD23CF3DB432}"/>
              </a:ext>
            </a:extLst>
          </p:cNvPr>
          <p:cNvPicPr>
            <a:picLocks noChangeAspect="1"/>
          </p:cNvPicPr>
          <p:nvPr/>
        </p:nvPicPr>
        <p:blipFill>
          <a:blip r:embed="rId2" cstate="print"/>
          <a:stretch>
            <a:fillRect/>
          </a:stretch>
        </p:blipFill>
        <p:spPr>
          <a:xfrm>
            <a:off x="244625" y="2886097"/>
            <a:ext cx="7070575" cy="3725162"/>
          </a:xfrm>
          <a:prstGeom prst="rect">
            <a:avLst/>
          </a:prstGeom>
        </p:spPr>
      </p:pic>
      <p:sp>
        <p:nvSpPr>
          <p:cNvPr id="8" name="TextBox 7">
            <a:extLst>
              <a:ext uri="{FF2B5EF4-FFF2-40B4-BE49-F238E27FC236}">
                <a16:creationId xmlns:a16="http://schemas.microsoft.com/office/drawing/2014/main" xmlns="" id="{1FC50DE8-C79D-7B42-9CCF-EEE42EA15A79}"/>
              </a:ext>
            </a:extLst>
          </p:cNvPr>
          <p:cNvSpPr txBox="1"/>
          <p:nvPr/>
        </p:nvSpPr>
        <p:spPr>
          <a:xfrm>
            <a:off x="249768" y="1350760"/>
            <a:ext cx="7065432" cy="1323439"/>
          </a:xfrm>
          <a:prstGeom prst="rect">
            <a:avLst/>
          </a:prstGeom>
          <a:solidFill>
            <a:schemeClr val="bg1">
              <a:lumMod val="75000"/>
            </a:schemeClr>
          </a:solidFill>
          <a:ln w="19050">
            <a:prstDash val="sysDot"/>
          </a:ln>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ZA" sz="1600" b="1" dirty="0"/>
              <a:t>UWC is amongst the lowest for tuition fees and residence fees in South Africa</a:t>
            </a:r>
          </a:p>
          <a:p>
            <a:pPr marL="285750" indent="-285750">
              <a:buFont typeface="Arial" panose="020B0604020202020204" pitchFamily="34" charset="0"/>
              <a:buChar char="•"/>
            </a:pPr>
            <a:r>
              <a:rPr lang="en-ZA" sz="1600" b="1" dirty="0"/>
              <a:t>The UWC residences averages between R25 000 to R28 000 per annum</a:t>
            </a:r>
          </a:p>
          <a:p>
            <a:pPr marL="285750" indent="-285750">
              <a:buFont typeface="Arial" panose="020B0604020202020204" pitchFamily="34" charset="0"/>
              <a:buChar char="•"/>
            </a:pPr>
            <a:r>
              <a:rPr lang="en-ZA" sz="1600" b="1" dirty="0"/>
              <a:t>UWC residences cross subsidised by 12,5% loss on turnover</a:t>
            </a:r>
          </a:p>
          <a:p>
            <a:pPr marL="285750" indent="-285750">
              <a:buFont typeface="Arial" panose="020B0604020202020204" pitchFamily="34" charset="0"/>
              <a:buChar char="•"/>
            </a:pPr>
            <a:r>
              <a:rPr lang="en-ZA" sz="1600" b="1" dirty="0"/>
              <a:t>UWC does not exclude academically qualifying students on financial grounds</a:t>
            </a:r>
          </a:p>
          <a:p>
            <a:pPr marL="285750" indent="-285750">
              <a:buFont typeface="Arial" panose="020B0604020202020204" pitchFamily="34" charset="0"/>
              <a:buChar char="•"/>
            </a:pPr>
            <a:r>
              <a:rPr lang="en-ZA" sz="1600" b="1" dirty="0"/>
              <a:t>Gross student debt outstanding amounts R396m</a:t>
            </a:r>
            <a:endParaRPr lang="en-ZA" sz="1600" dirty="0"/>
          </a:p>
        </p:txBody>
      </p:sp>
      <p:pic>
        <p:nvPicPr>
          <p:cNvPr id="9" name="Picture 8">
            <a:extLst>
              <a:ext uri="{FF2B5EF4-FFF2-40B4-BE49-F238E27FC236}">
                <a16:creationId xmlns:a16="http://schemas.microsoft.com/office/drawing/2014/main" xmlns="" id="{861D765B-CDF5-F74A-8F98-C94A97DD502C}"/>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8360" t="68472" r="9224" b="6667"/>
          <a:stretch/>
        </p:blipFill>
        <p:spPr>
          <a:xfrm>
            <a:off x="10272331" y="5883773"/>
            <a:ext cx="1552512" cy="727486"/>
          </a:xfrm>
          <a:prstGeom prst="rect">
            <a:avLst/>
          </a:prstGeom>
        </p:spPr>
      </p:pic>
    </p:spTree>
    <p:extLst>
      <p:ext uri="{BB962C8B-B14F-4D97-AF65-F5344CB8AC3E}">
        <p14:creationId xmlns:p14="http://schemas.microsoft.com/office/powerpoint/2010/main" xmlns="" val="819760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624" y="1412776"/>
            <a:ext cx="6412654" cy="2144463"/>
          </a:xfrm>
        </p:spPr>
        <p:txBody>
          <a:bodyPr>
            <a:normAutofit/>
          </a:bodyPr>
          <a:lstStyle/>
          <a:p>
            <a:pPr algn="l"/>
            <a:r>
              <a:rPr lang="en-ZA" sz="3200" b="1" dirty="0">
                <a:solidFill>
                  <a:srgbClr val="C00000"/>
                </a:solidFill>
              </a:rPr>
              <a:t>VISION</a:t>
            </a:r>
          </a:p>
          <a:p>
            <a:pPr algn="l"/>
            <a:r>
              <a:rPr lang="en-ZA" sz="2000" b="1" dirty="0"/>
              <a:t>To provide opportunities for an excellent learning and teaching experience that is contextually responsive to the challenges of globalisation and of a society in transition, and which enhances the students’ capacities as change agents in the 21st century.</a:t>
            </a:r>
          </a:p>
        </p:txBody>
      </p:sp>
      <p:sp>
        <p:nvSpPr>
          <p:cNvPr id="6" name="TextBox 5">
            <a:extLst>
              <a:ext uri="{FF2B5EF4-FFF2-40B4-BE49-F238E27FC236}">
                <a16:creationId xmlns:a16="http://schemas.microsoft.com/office/drawing/2014/main" xmlns="" id="{F221963D-7468-7248-B541-402A440CAD6B}"/>
              </a:ext>
            </a:extLst>
          </p:cNvPr>
          <p:cNvSpPr txBox="1"/>
          <p:nvPr/>
        </p:nvSpPr>
        <p:spPr>
          <a:xfrm>
            <a:off x="244625" y="206121"/>
            <a:ext cx="11580218" cy="1141210"/>
          </a:xfrm>
          <a:prstGeom prst="rect">
            <a:avLst/>
          </a:prstGeom>
          <a:noFill/>
        </p:spPr>
        <p:txBody>
          <a:bodyPr wrap="square" rtlCol="0">
            <a:spAutoFit/>
          </a:bodyPr>
          <a:lstStyle/>
          <a:p>
            <a:pPr>
              <a:lnSpc>
                <a:spcPct val="80000"/>
              </a:lnSpc>
            </a:pPr>
            <a:r>
              <a:rPr lang="en-ZA" sz="3600" dirty="0">
                <a:solidFill>
                  <a:srgbClr val="C2AE79"/>
                </a:solidFill>
                <a:latin typeface="Lato Heavy" panose="020F0502020204030203" pitchFamily="34" charset="0"/>
                <a:ea typeface="Lato Heavy" panose="020F0502020204030203" pitchFamily="34" charset="0"/>
                <a:cs typeface="Lato Heavy" panose="020F0502020204030203" pitchFamily="34" charset="0"/>
              </a:rPr>
              <a:t>LEARNING AND TEACHING AT UWC</a:t>
            </a:r>
          </a:p>
          <a:p>
            <a:pPr>
              <a:lnSpc>
                <a:spcPct val="80000"/>
              </a:lnSpc>
            </a:pPr>
            <a:r>
              <a:rPr lang="en-ZA" sz="4800" dirty="0">
                <a:solidFill>
                  <a:srgbClr val="09195C"/>
                </a:solidFill>
                <a:latin typeface="Lato Heavy" panose="020F0502020204030203" pitchFamily="34" charset="0"/>
                <a:ea typeface="Lato Heavy" panose="020F0502020204030203" pitchFamily="34" charset="0"/>
                <a:cs typeface="Lato Heavy" panose="020F0502020204030203" pitchFamily="34" charset="0"/>
              </a:rPr>
              <a:t>VISION AND FOCUS AREAS</a:t>
            </a:r>
          </a:p>
        </p:txBody>
      </p:sp>
      <p:sp>
        <p:nvSpPr>
          <p:cNvPr id="10" name="TextBox 9">
            <a:extLst>
              <a:ext uri="{FF2B5EF4-FFF2-40B4-BE49-F238E27FC236}">
                <a16:creationId xmlns:a16="http://schemas.microsoft.com/office/drawing/2014/main" xmlns="" id="{F00FDD72-FB2A-044F-8004-9158967600F7}"/>
              </a:ext>
            </a:extLst>
          </p:cNvPr>
          <p:cNvSpPr txBox="1"/>
          <p:nvPr/>
        </p:nvSpPr>
        <p:spPr>
          <a:xfrm>
            <a:off x="7449015" y="206121"/>
            <a:ext cx="4487340" cy="6524863"/>
          </a:xfrm>
          <a:prstGeom prst="rect">
            <a:avLst/>
          </a:prstGeom>
          <a:solidFill>
            <a:schemeClr val="accent4">
              <a:lumMod val="20000"/>
              <a:lumOff val="80000"/>
            </a:schemeClr>
          </a:solidFill>
          <a:ln w="19050">
            <a:solidFill>
              <a:schemeClr val="tx1"/>
            </a:solidFill>
            <a:prstDash val="sysDot"/>
          </a:ln>
        </p:spPr>
        <p:txBody>
          <a:bodyPr wrap="square" rtlCol="0">
            <a:spAutoFit/>
          </a:bodyPr>
          <a:lstStyle/>
          <a:p>
            <a:r>
              <a:rPr lang="en-GB" sz="3200" b="1" dirty="0">
                <a:solidFill>
                  <a:srgbClr val="C00000"/>
                </a:solidFill>
              </a:rPr>
              <a:t>FOCUS AREAS</a:t>
            </a:r>
          </a:p>
          <a:p>
            <a:pPr marL="457200" indent="-457200">
              <a:buClr>
                <a:schemeClr val="tx1"/>
              </a:buClr>
              <a:buFont typeface="Wingdings" pitchFamily="2" charset="2"/>
              <a:buChar char="§"/>
            </a:pPr>
            <a:r>
              <a:rPr lang="en-GB" sz="2000" b="1" dirty="0"/>
              <a:t>Learning with technology (emerging technologies)</a:t>
            </a:r>
          </a:p>
          <a:p>
            <a:pPr marL="800100" lvl="1" indent="-342900">
              <a:buClr>
                <a:schemeClr val="tx1"/>
              </a:buClr>
              <a:buFont typeface="Wingdings" panose="05000000000000000000" pitchFamily="2" charset="2"/>
              <a:buChar char="Ø"/>
            </a:pPr>
            <a:r>
              <a:rPr lang="en-ZA" sz="1400" b="1" dirty="0">
                <a:solidFill>
                  <a:schemeClr val="tx1">
                    <a:lumMod val="65000"/>
                    <a:lumOff val="35000"/>
                  </a:schemeClr>
                </a:solidFill>
                <a:latin typeface="Calibri" panose="020F0502020204030204" pitchFamily="34" charset="0"/>
                <a:cs typeface="Times New Roman" panose="02020603050405020304" pitchFamily="18" charset="0"/>
              </a:rPr>
              <a:t>Promote enhanced learning opportunities through innovative use of emerging technologies</a:t>
            </a:r>
          </a:p>
          <a:p>
            <a:pPr marL="800100" lvl="1" indent="-342900">
              <a:buClr>
                <a:schemeClr val="tx1"/>
              </a:buClr>
              <a:buFont typeface="Wingdings" panose="05000000000000000000" pitchFamily="2" charset="2"/>
              <a:buChar char="Ø"/>
            </a:pPr>
            <a:r>
              <a:rPr lang="en-ZA" sz="1400" b="1" dirty="0">
                <a:solidFill>
                  <a:schemeClr val="tx1">
                    <a:lumMod val="65000"/>
                    <a:lumOff val="35000"/>
                  </a:schemeClr>
                </a:solidFill>
                <a:latin typeface="Calibri" panose="020F0502020204030204" pitchFamily="34" charset="0"/>
                <a:cs typeface="Times New Roman" panose="02020603050405020304" pitchFamily="18" charset="0"/>
              </a:rPr>
              <a:t>Learning Management System: more than 1200 modules are online and in 2019 there were more than 20 500 active users per month</a:t>
            </a:r>
          </a:p>
          <a:p>
            <a:pPr marL="800100" lvl="1" indent="-342900">
              <a:buClr>
                <a:schemeClr val="tx1"/>
              </a:buClr>
              <a:buFont typeface="Wingdings" panose="05000000000000000000" pitchFamily="2" charset="2"/>
              <a:buChar char="Ø"/>
            </a:pPr>
            <a:r>
              <a:rPr lang="en-ZA" sz="1400" b="1" dirty="0">
                <a:solidFill>
                  <a:schemeClr val="tx1">
                    <a:lumMod val="65000"/>
                    <a:lumOff val="35000"/>
                  </a:schemeClr>
                </a:solidFill>
                <a:latin typeface="Calibri" panose="020F0502020204030204" pitchFamily="34" charset="0"/>
                <a:cs typeface="Times New Roman" panose="02020603050405020304" pitchFamily="18" charset="0"/>
              </a:rPr>
              <a:t>Augmented and Virtual reality</a:t>
            </a:r>
          </a:p>
          <a:p>
            <a:pPr marL="800100" lvl="1" indent="-342900">
              <a:buClr>
                <a:schemeClr val="tx1"/>
              </a:buClr>
              <a:buFont typeface="Wingdings" panose="05000000000000000000" pitchFamily="2" charset="2"/>
              <a:buChar char="Ø"/>
            </a:pPr>
            <a:r>
              <a:rPr lang="en-ZA" sz="1400" b="1" dirty="0">
                <a:solidFill>
                  <a:schemeClr val="tx1">
                    <a:lumMod val="65000"/>
                    <a:lumOff val="35000"/>
                  </a:schemeClr>
                </a:solidFill>
                <a:latin typeface="Calibri" panose="020F0502020204030204" pitchFamily="34" charset="0"/>
                <a:cs typeface="Times New Roman" panose="02020603050405020304" pitchFamily="18" charset="0"/>
              </a:rPr>
              <a:t>Science pre-lab online preparation (international partner)</a:t>
            </a:r>
          </a:p>
          <a:p>
            <a:pPr marL="800100" lvl="1" indent="-342900">
              <a:buClr>
                <a:schemeClr val="tx1"/>
              </a:buClr>
              <a:buFont typeface="Wingdings" panose="05000000000000000000" pitchFamily="2" charset="2"/>
              <a:buChar char="Ø"/>
            </a:pPr>
            <a:r>
              <a:rPr lang="en-ZA" sz="1400" b="1" dirty="0">
                <a:solidFill>
                  <a:schemeClr val="tx1">
                    <a:lumMod val="65000"/>
                    <a:lumOff val="35000"/>
                  </a:schemeClr>
                </a:solidFill>
                <a:latin typeface="Calibri" panose="020F0502020204030204" pitchFamily="34" charset="0"/>
                <a:cs typeface="Times New Roman" panose="02020603050405020304" pitchFamily="18" charset="0"/>
              </a:rPr>
              <a:t>Dentistry simulation labs</a:t>
            </a:r>
            <a:endParaRPr lang="en-GB" sz="2400" b="1" dirty="0"/>
          </a:p>
          <a:p>
            <a:pPr marL="457200" indent="-457200">
              <a:buClr>
                <a:schemeClr val="tx1"/>
              </a:buClr>
              <a:buFont typeface="Wingdings" pitchFamily="2" charset="2"/>
              <a:buChar char="§"/>
            </a:pPr>
            <a:r>
              <a:rPr lang="en-GB" sz="2000" b="1" dirty="0"/>
              <a:t>Research-led learning and teaching</a:t>
            </a:r>
          </a:p>
          <a:p>
            <a:pPr marL="800100" lvl="1" indent="-342900">
              <a:buFont typeface="Wingdings" panose="05000000000000000000" pitchFamily="2" charset="2"/>
              <a:buChar char="Ø"/>
            </a:pPr>
            <a:r>
              <a:rPr lang="en-ZA" sz="1400" b="1" dirty="0">
                <a:solidFill>
                  <a:schemeClr val="tx1">
                    <a:lumMod val="65000"/>
                    <a:lumOff val="35000"/>
                  </a:schemeClr>
                </a:solidFill>
                <a:latin typeface="Calibri" panose="020F0502020204030204" pitchFamily="34" charset="0"/>
                <a:cs typeface="Times New Roman" panose="02020603050405020304" pitchFamily="18" charset="0"/>
              </a:rPr>
              <a:t>Enhance and promote the profile of learning and teaching and our academic programmes</a:t>
            </a:r>
          </a:p>
          <a:p>
            <a:pPr marL="800100" lvl="1" indent="-342900">
              <a:buFont typeface="Wingdings" panose="05000000000000000000" pitchFamily="2" charset="2"/>
              <a:buChar char="Ø"/>
            </a:pPr>
            <a:r>
              <a:rPr lang="en-ZA" sz="1400" b="1" dirty="0">
                <a:solidFill>
                  <a:schemeClr val="tx1">
                    <a:lumMod val="65000"/>
                    <a:lumOff val="35000"/>
                  </a:schemeClr>
                </a:solidFill>
                <a:latin typeface="Calibri" panose="020F0502020204030204" pitchFamily="34" charset="0"/>
                <a:cs typeface="Times New Roman" panose="02020603050405020304" pitchFamily="18" charset="0"/>
              </a:rPr>
              <a:t>Develop a framework for integrated scholarship at UWC (integration of learning and teaching, research and community engagement) </a:t>
            </a:r>
            <a:endParaRPr lang="en-GB" sz="2400" b="1" dirty="0"/>
          </a:p>
          <a:p>
            <a:pPr marL="457200" indent="-457200">
              <a:buClr>
                <a:schemeClr val="tx1"/>
              </a:buClr>
              <a:buFont typeface="Wingdings" pitchFamily="2" charset="2"/>
              <a:buChar char="§"/>
            </a:pPr>
            <a:r>
              <a:rPr lang="en-GB" sz="2000" b="1" dirty="0"/>
              <a:t>UWC’s intellectual identity – transformation and renewal of the curriculum</a:t>
            </a:r>
          </a:p>
          <a:p>
            <a:pPr marL="800100" lvl="1" indent="-342900">
              <a:buClr>
                <a:schemeClr val="tx1"/>
              </a:buClr>
              <a:buFont typeface="Wingdings" panose="05000000000000000000" pitchFamily="2" charset="2"/>
              <a:buChar char="Ø"/>
            </a:pPr>
            <a:r>
              <a:rPr lang="en-ZA" sz="1400" b="1" dirty="0">
                <a:solidFill>
                  <a:schemeClr val="tx1">
                    <a:lumMod val="65000"/>
                    <a:lumOff val="35000"/>
                  </a:schemeClr>
                </a:solidFill>
                <a:latin typeface="Calibri" panose="020F0502020204030204" pitchFamily="34" charset="0"/>
                <a:cs typeface="Times New Roman" panose="02020603050405020304" pitchFamily="18" charset="0"/>
              </a:rPr>
              <a:t>Shape the academic curriculum to support the development of the 21st century graduate attributes</a:t>
            </a:r>
          </a:p>
        </p:txBody>
      </p:sp>
      <p:pic>
        <p:nvPicPr>
          <p:cNvPr id="7" name="Picture 6">
            <a:extLst>
              <a:ext uri="{FF2B5EF4-FFF2-40B4-BE49-F238E27FC236}">
                <a16:creationId xmlns:a16="http://schemas.microsoft.com/office/drawing/2014/main" xmlns="" id="{A802825D-0892-694C-A8A3-577E7A07111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5414" y="4068733"/>
            <a:ext cx="3780451" cy="2628674"/>
          </a:xfrm>
          <a:prstGeom prst="rect">
            <a:avLst/>
          </a:prstGeom>
        </p:spPr>
      </p:pic>
      <p:pic>
        <p:nvPicPr>
          <p:cNvPr id="8" name="Picture 7">
            <a:extLst>
              <a:ext uri="{FF2B5EF4-FFF2-40B4-BE49-F238E27FC236}">
                <a16:creationId xmlns:a16="http://schemas.microsoft.com/office/drawing/2014/main" xmlns="" id="{B7F95EE8-D28A-6D40-B53B-45D613B34F0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56158" y="3278458"/>
            <a:ext cx="4017766" cy="2678511"/>
          </a:xfrm>
          <a:prstGeom prst="rect">
            <a:avLst/>
          </a:prstGeom>
        </p:spPr>
      </p:pic>
    </p:spTree>
    <p:extLst>
      <p:ext uri="{BB962C8B-B14F-4D97-AF65-F5344CB8AC3E}">
        <p14:creationId xmlns:p14="http://schemas.microsoft.com/office/powerpoint/2010/main" xmlns="" val="404191783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2973</TotalTime>
  <Words>982</Words>
  <Application>Microsoft Office PowerPoint</Application>
  <PresentationFormat>Custom</PresentationFormat>
  <Paragraphs>134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PUMZA</cp:lastModifiedBy>
  <cp:revision>98</cp:revision>
  <cp:lastPrinted>2020-03-02T15:05:51Z</cp:lastPrinted>
  <dcterms:created xsi:type="dcterms:W3CDTF">2019-12-04T20:44:06Z</dcterms:created>
  <dcterms:modified xsi:type="dcterms:W3CDTF">2020-03-04T10:23:40Z</dcterms:modified>
</cp:coreProperties>
</file>