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79" r:id="rId5"/>
    <p:sldId id="282" r:id="rId6"/>
    <p:sldId id="283" r:id="rId7"/>
    <p:sldId id="284" r:id="rId8"/>
    <p:sldId id="278" r:id="rId9"/>
    <p:sldId id="27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zomuhle Mhlongo" initials="MM" lastIdx="1" clrIdx="0">
    <p:extLst>
      <p:ext uri="{19B8F6BF-5375-455C-9EA6-DF929625EA0E}">
        <p15:presenceInfo xmlns:p15="http://schemas.microsoft.com/office/powerpoint/2012/main" xmlns="" userId="S-1-5-21-2192172037-3510142257-2222540262-1975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6278879"/>
            <a:ext cx="9144000" cy="571500"/>
          </a:xfrm>
          <a:custGeom>
            <a:avLst/>
            <a:gdLst>
              <a:gd name="connsiteX0" fmla="*/ 0 w 9144000"/>
              <a:gd name="connsiteY0" fmla="*/ 571500 h 571500"/>
              <a:gd name="connsiteX1" fmla="*/ 9144000 w 9144000"/>
              <a:gd name="connsiteY1" fmla="*/ 571500 h 571500"/>
              <a:gd name="connsiteX2" fmla="*/ 9144000 w 9144000"/>
              <a:gd name="connsiteY2" fmla="*/ 0 h 571500"/>
              <a:gd name="connsiteX3" fmla="*/ 0 w 9144000"/>
              <a:gd name="connsiteY3" fmla="*/ 0 h 571500"/>
              <a:gd name="connsiteX4" fmla="*/ 0 w 9144000"/>
              <a:gd name="connsiteY4" fmla="*/ 571500 h 571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71500">
                <a:moveTo>
                  <a:pt x="0" y="571500"/>
                </a:moveTo>
                <a:lnTo>
                  <a:pt x="9144000" y="571500"/>
                </a:lnTo>
                <a:lnTo>
                  <a:pt x="9144000" y="0"/>
                </a:lnTo>
                <a:lnTo>
                  <a:pt x="0" y="0"/>
                </a:lnTo>
                <a:lnTo>
                  <a:pt x="0" y="57150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3"/>
          <p:cNvSpPr/>
          <p:nvPr/>
        </p:nvSpPr>
        <p:spPr>
          <a:xfrm>
            <a:off x="250677" y="2178305"/>
            <a:ext cx="7772400" cy="2375916"/>
          </a:xfrm>
          <a:custGeom>
            <a:avLst/>
            <a:gdLst>
              <a:gd name="connsiteX0" fmla="*/ 0 w 7772400"/>
              <a:gd name="connsiteY0" fmla="*/ 2375916 h 2375916"/>
              <a:gd name="connsiteX1" fmla="*/ 7772400 w 7772400"/>
              <a:gd name="connsiteY1" fmla="*/ 2375916 h 2375916"/>
              <a:gd name="connsiteX2" fmla="*/ 7772400 w 7772400"/>
              <a:gd name="connsiteY2" fmla="*/ 0 h 2375916"/>
              <a:gd name="connsiteX3" fmla="*/ 0 w 7772400"/>
              <a:gd name="connsiteY3" fmla="*/ 0 h 2375916"/>
              <a:gd name="connsiteX4" fmla="*/ 0 w 7772400"/>
              <a:gd name="connsiteY4" fmla="*/ 2375916 h 2375916"/>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7772400" h="2375916">
                <a:moveTo>
                  <a:pt x="0" y="2375916"/>
                </a:moveTo>
                <a:lnTo>
                  <a:pt x="7772400" y="2375916"/>
                </a:lnTo>
                <a:lnTo>
                  <a:pt x="7772400" y="0"/>
                </a:lnTo>
                <a:lnTo>
                  <a:pt x="0" y="0"/>
                </a:lnTo>
                <a:lnTo>
                  <a:pt x="0" y="2375916"/>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2" cstate="print"/>
          <a:srcRect/>
          <a:stretch>
            <a:fillRect/>
          </a:stretch>
        </p:blipFill>
        <p:spPr bwMode="auto">
          <a:xfrm>
            <a:off x="2349500" y="609600"/>
            <a:ext cx="4445000" cy="1422400"/>
          </a:xfrm>
          <a:prstGeom prst="rect">
            <a:avLst/>
          </a:prstGeom>
          <a:noFill/>
        </p:spPr>
      </p:pic>
      <p:pic>
        <p:nvPicPr>
          <p:cNvPr id="6" name="Picture 3"/>
          <p:cNvPicPr>
            <a:picLocks noChangeAspect="1" noChangeArrowheads="1"/>
          </p:cNvPicPr>
          <p:nvPr/>
        </p:nvPicPr>
        <p:blipFill>
          <a:blip r:embed="rId3" cstate="print"/>
          <a:srcRect/>
          <a:stretch>
            <a:fillRect/>
          </a:stretch>
        </p:blipFill>
        <p:spPr bwMode="auto">
          <a:xfrm>
            <a:off x="0" y="4711700"/>
            <a:ext cx="9144000" cy="2146300"/>
          </a:xfrm>
          <a:prstGeom prst="rect">
            <a:avLst/>
          </a:prstGeom>
          <a:noFill/>
        </p:spPr>
      </p:pic>
      <p:sp>
        <p:nvSpPr>
          <p:cNvPr id="2" name="TextBox 1"/>
          <p:cNvSpPr txBox="1"/>
          <p:nvPr/>
        </p:nvSpPr>
        <p:spPr>
          <a:xfrm>
            <a:off x="3441700" y="6426200"/>
            <a:ext cx="2387600" cy="266700"/>
          </a:xfrm>
          <a:prstGeom prst="rect">
            <a:avLst/>
          </a:prstGeom>
          <a:noFill/>
        </p:spPr>
        <p:txBody>
          <a:bodyPr wrap="none" lIns="0" tIns="0" rIns="0" rtlCol="0">
            <a:spAutoFit/>
          </a:bodyPr>
          <a:lstStyle/>
          <a:p>
            <a:pPr>
              <a:lnSpc>
                <a:spcPts val="2100"/>
              </a:lnSpc>
              <a:tabLst/>
            </a:pPr>
            <a:r>
              <a:rPr lang="en-US" altLang="zh-CN" sz="1800" dirty="0">
                <a:solidFill>
                  <a:srgbClr val="FFFFFF"/>
                </a:solidFill>
                <a:latin typeface="Century Gothic" pitchFamily="18" charset="0"/>
                <a:cs typeface="Century Gothic" pitchFamily="18" charset="0"/>
              </a:rPr>
              <a:t>INSPIRING</a:t>
            </a:r>
            <a:r>
              <a:rPr lang="en-US" altLang="zh-CN" sz="1800" dirty="0">
                <a:latin typeface="Times New Roman" pitchFamily="18" charset="0"/>
                <a:cs typeface="Times New Roman" pitchFamily="18" charset="0"/>
              </a:rPr>
              <a:t> </a:t>
            </a:r>
            <a:r>
              <a:rPr lang="en-US" altLang="zh-CN" sz="1800" dirty="0">
                <a:solidFill>
                  <a:srgbClr val="FFFFFF"/>
                </a:solidFill>
                <a:latin typeface="Century Gothic" pitchFamily="18" charset="0"/>
                <a:cs typeface="Century Gothic" pitchFamily="18" charset="0"/>
              </a:rPr>
              <a:t>GREATNESS</a:t>
            </a:r>
          </a:p>
        </p:txBody>
      </p:sp>
      <p:sp>
        <p:nvSpPr>
          <p:cNvPr id="7" name="TextBox 1"/>
          <p:cNvSpPr txBox="1"/>
          <p:nvPr/>
        </p:nvSpPr>
        <p:spPr>
          <a:xfrm>
            <a:off x="375599" y="2112073"/>
            <a:ext cx="8517724" cy="2508379"/>
          </a:xfrm>
          <a:prstGeom prst="rect">
            <a:avLst/>
          </a:prstGeom>
          <a:noFill/>
        </p:spPr>
        <p:txBody>
          <a:bodyPr wrap="square" lIns="0" tIns="0" rIns="0" rtlCol="0">
            <a:spAutoFit/>
          </a:bodyPr>
          <a:lstStyle/>
          <a:p>
            <a:pPr algn="ctr">
              <a:lnSpc>
                <a:spcPts val="3200"/>
              </a:lnSpc>
              <a:tabLst/>
            </a:pPr>
            <a:endParaRPr lang="en-US" altLang="zh-CN" sz="3600" b="1" dirty="0">
              <a:solidFill>
                <a:srgbClr val="000000"/>
              </a:solidFill>
              <a:latin typeface="Century Gothic" pitchFamily="18" charset="0"/>
              <a:cs typeface="Century Gothic" pitchFamily="18" charset="0"/>
            </a:endParaRPr>
          </a:p>
          <a:p>
            <a:pPr algn="ctr">
              <a:lnSpc>
                <a:spcPts val="3200"/>
              </a:lnSpc>
              <a:tabLst/>
            </a:pPr>
            <a:r>
              <a:rPr lang="en-US" altLang="zh-CN" sz="3600" b="1" dirty="0">
                <a:solidFill>
                  <a:srgbClr val="000000"/>
                </a:solidFill>
                <a:latin typeface="Century Gothic" pitchFamily="18" charset="0"/>
                <a:cs typeface="Century Gothic" pitchFamily="18" charset="0"/>
              </a:rPr>
              <a:t>UKZN SRC</a:t>
            </a:r>
          </a:p>
          <a:p>
            <a:pPr algn="ctr">
              <a:lnSpc>
                <a:spcPts val="3200"/>
              </a:lnSpc>
              <a:tabLst/>
            </a:pPr>
            <a:endParaRPr lang="en-US" altLang="zh-CN" sz="3600" b="1" dirty="0">
              <a:solidFill>
                <a:srgbClr val="000000"/>
              </a:solidFill>
              <a:latin typeface="Century Gothic" pitchFamily="18" charset="0"/>
              <a:cs typeface="Century Gothic" pitchFamily="18" charset="0"/>
            </a:endParaRPr>
          </a:p>
          <a:p>
            <a:pPr algn="ctr">
              <a:lnSpc>
                <a:spcPts val="3200"/>
              </a:lnSpc>
              <a:tabLst/>
            </a:pPr>
            <a:r>
              <a:rPr lang="en-US" altLang="zh-CN" sz="3600" b="1" dirty="0">
                <a:solidFill>
                  <a:srgbClr val="000000"/>
                </a:solidFill>
                <a:latin typeface="Century Gothic" pitchFamily="18" charset="0"/>
                <a:cs typeface="Century Gothic" pitchFamily="18" charset="0"/>
              </a:rPr>
              <a:t>Portfolio Committee on Higher Education presentation</a:t>
            </a:r>
          </a:p>
          <a:p>
            <a:pPr algn="ctr">
              <a:lnSpc>
                <a:spcPts val="3200"/>
              </a:lnSpc>
              <a:tabLst/>
            </a:pPr>
            <a:endParaRPr lang="en-US" altLang="zh-CN" sz="3600" b="1" dirty="0">
              <a:solidFill>
                <a:srgbClr val="000000"/>
              </a:solidFill>
              <a:latin typeface="Century Gothic" pitchFamily="18" charset="0"/>
              <a:cs typeface="Century Gothic"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2" y="-24"/>
            <a:ext cx="9144000" cy="6858000"/>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6358128"/>
            <a:ext cx="9144000" cy="499871"/>
          </a:xfrm>
          <a:custGeom>
            <a:avLst/>
            <a:gdLst>
              <a:gd name="connsiteX0" fmla="*/ 0 w 9144000"/>
              <a:gd name="connsiteY0" fmla="*/ 0 h 499871"/>
              <a:gd name="connsiteX1" fmla="*/ 8916796 w 9144000"/>
              <a:gd name="connsiteY1" fmla="*/ 0 h 499871"/>
              <a:gd name="connsiteX2" fmla="*/ 9144000 w 9144000"/>
              <a:gd name="connsiteY2" fmla="*/ 227190 h 499871"/>
              <a:gd name="connsiteX3" fmla="*/ 9144000 w 9144000"/>
              <a:gd name="connsiteY3" fmla="*/ 499871 h 499871"/>
              <a:gd name="connsiteX4" fmla="*/ 0 w 9144000"/>
              <a:gd name="connsiteY4" fmla="*/ 499871 h 499871"/>
              <a:gd name="connsiteX5" fmla="*/ 0 w 9144000"/>
              <a:gd name="connsiteY5" fmla="*/ 0 h 4998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9144000" h="499871">
                <a:moveTo>
                  <a:pt x="0" y="0"/>
                </a:moveTo>
                <a:lnTo>
                  <a:pt x="8916796" y="0"/>
                </a:lnTo>
                <a:cubicBezTo>
                  <a:pt x="9042272" y="0"/>
                  <a:pt x="9144000" y="101713"/>
                  <a:pt x="9144000" y="227190"/>
                </a:cubicBezTo>
                <a:lnTo>
                  <a:pt x="9144000" y="499871"/>
                </a:lnTo>
                <a:lnTo>
                  <a:pt x="0" y="499871"/>
                </a:lnTo>
                <a:lnTo>
                  <a:pt x="0" y="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503548" y="836712"/>
            <a:ext cx="8352928" cy="5345694"/>
          </a:xfrm>
          <a:prstGeom prst="rect">
            <a:avLst/>
          </a:prstGeom>
          <a:noFill/>
        </p:spPr>
        <p:txBody>
          <a:bodyPr wrap="square" lIns="0" tIns="0" rIns="0" rtlCol="0">
            <a:spAutoFit/>
          </a:bodyPr>
          <a:lstStyle/>
          <a:p>
            <a:pPr marL="285750" indent="-285750">
              <a:lnSpc>
                <a:spcPts val="3800"/>
              </a:lnSpc>
              <a:buFont typeface="Arial" panose="020B0604020202020204" pitchFamily="34" charset="0"/>
              <a:buChar char="•"/>
              <a:tabLst>
                <a:tab pos="342900" algn="l"/>
                <a:tab pos="2032000" algn="l"/>
              </a:tabLst>
            </a:pPr>
            <a:r>
              <a:rPr lang="en-US" altLang="zh-CN" sz="2000" dirty="0">
                <a:latin typeface="Century Gothic" panose="020B0502020202020204" pitchFamily="34" charset="0"/>
              </a:rPr>
              <a:t>HEI’s are at crossroads. </a:t>
            </a:r>
          </a:p>
          <a:p>
            <a:pPr>
              <a:lnSpc>
                <a:spcPts val="3800"/>
              </a:lnSpc>
              <a:tabLst>
                <a:tab pos="342900" algn="l"/>
                <a:tab pos="2032000" algn="l"/>
              </a:tabLst>
            </a:pPr>
            <a:endParaRPr lang="en-US" altLang="zh-CN" sz="2000" dirty="0">
              <a:latin typeface="Century Gothic" panose="020B0502020202020204" pitchFamily="34" charset="0"/>
            </a:endParaRPr>
          </a:p>
          <a:p>
            <a:pPr marL="285750" indent="-285750">
              <a:lnSpc>
                <a:spcPts val="3800"/>
              </a:lnSpc>
              <a:buFont typeface="Arial" panose="020B0604020202020204" pitchFamily="34" charset="0"/>
              <a:buChar char="•"/>
              <a:tabLst>
                <a:tab pos="342900" algn="l"/>
                <a:tab pos="2032000" algn="l"/>
              </a:tabLst>
            </a:pPr>
            <a:r>
              <a:rPr lang="en-US" altLang="zh-CN" sz="2000" dirty="0">
                <a:latin typeface="Century Gothic" panose="020B0502020202020204" pitchFamily="34" charset="0"/>
              </a:rPr>
              <a:t>Gains of fees Must Fall and declaration of free education seemingly reversed.</a:t>
            </a:r>
          </a:p>
          <a:p>
            <a:pPr>
              <a:lnSpc>
                <a:spcPts val="3800"/>
              </a:lnSpc>
              <a:tabLst>
                <a:tab pos="342900" algn="l"/>
                <a:tab pos="2032000" algn="l"/>
              </a:tabLst>
            </a:pPr>
            <a:endParaRPr lang="en-US" altLang="zh-CN" sz="2000" dirty="0">
              <a:latin typeface="Century Gothic" panose="020B0502020202020204" pitchFamily="34" charset="0"/>
            </a:endParaRPr>
          </a:p>
          <a:p>
            <a:pPr marL="285750" indent="-285750">
              <a:lnSpc>
                <a:spcPts val="3800"/>
              </a:lnSpc>
              <a:buFont typeface="Arial" panose="020B0604020202020204" pitchFamily="34" charset="0"/>
              <a:buChar char="•"/>
              <a:tabLst>
                <a:tab pos="342900" algn="l"/>
                <a:tab pos="2032000" algn="l"/>
              </a:tabLst>
            </a:pPr>
            <a:r>
              <a:rPr lang="en-ZA" altLang="zh-CN" sz="2000" dirty="0">
                <a:latin typeface="Century Gothic" panose="020B0502020202020204" pitchFamily="34" charset="0"/>
              </a:rPr>
              <a:t>The UKZN SRC condemns, in the strongest possible terms, the destruction of property and vandalism that has been witnessed in our institution. UKZN has lost millions and will continue to lose millions of Rands when refurbishing these torched buildings and this cannot be tolerated</a:t>
            </a:r>
          </a:p>
          <a:p>
            <a:pPr>
              <a:lnSpc>
                <a:spcPts val="3800"/>
              </a:lnSpc>
              <a:tabLst>
                <a:tab pos="342900" algn="l"/>
                <a:tab pos="2032000" algn="l"/>
              </a:tabLst>
            </a:pPr>
            <a:endParaRPr lang="en-ZA" altLang="zh-CN" dirty="0"/>
          </a:p>
        </p:txBody>
      </p:sp>
      <p:sp>
        <p:nvSpPr>
          <p:cNvPr id="5" name="TextBox 4">
            <a:extLst>
              <a:ext uri="{FF2B5EF4-FFF2-40B4-BE49-F238E27FC236}">
                <a16:creationId xmlns:a16="http://schemas.microsoft.com/office/drawing/2014/main" xmlns="" id="{CEA4AE99-B1DA-4DEE-B6D2-547C08376149}"/>
              </a:ext>
            </a:extLst>
          </p:cNvPr>
          <p:cNvSpPr txBox="1"/>
          <p:nvPr/>
        </p:nvSpPr>
        <p:spPr>
          <a:xfrm>
            <a:off x="611560" y="332656"/>
            <a:ext cx="8136904" cy="461665"/>
          </a:xfrm>
          <a:prstGeom prst="rect">
            <a:avLst/>
          </a:prstGeom>
          <a:noFill/>
        </p:spPr>
        <p:txBody>
          <a:bodyPr wrap="square" rtlCol="0">
            <a:spAutoFit/>
          </a:bodyPr>
          <a:lstStyle/>
          <a:p>
            <a:pPr algn="ctr"/>
            <a:r>
              <a:rPr lang="en-US" sz="2400" b="1" dirty="0">
                <a:latin typeface="Century Gothic" panose="020B0502020202020204" pitchFamily="34" charset="0"/>
              </a:rPr>
              <a:t>General overview of challenges facing HEIs</a:t>
            </a:r>
            <a:endParaRPr lang="en-ZA" sz="2400" b="1" dirty="0">
              <a:latin typeface="Century Gothic" panose="020B0502020202020204" pitchFamily="34" charset="0"/>
            </a:endParaRPr>
          </a:p>
        </p:txBody>
      </p:sp>
    </p:spTree>
    <p:extLst>
      <p:ext uri="{BB962C8B-B14F-4D97-AF65-F5344CB8AC3E}">
        <p14:creationId xmlns:p14="http://schemas.microsoft.com/office/powerpoint/2010/main" xmlns="" val="53331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2" y="-24"/>
            <a:ext cx="9144000" cy="6858000"/>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6358128"/>
            <a:ext cx="9144000" cy="499871"/>
          </a:xfrm>
          <a:custGeom>
            <a:avLst/>
            <a:gdLst>
              <a:gd name="connsiteX0" fmla="*/ 0 w 9144000"/>
              <a:gd name="connsiteY0" fmla="*/ 0 h 499871"/>
              <a:gd name="connsiteX1" fmla="*/ 8916796 w 9144000"/>
              <a:gd name="connsiteY1" fmla="*/ 0 h 499871"/>
              <a:gd name="connsiteX2" fmla="*/ 9144000 w 9144000"/>
              <a:gd name="connsiteY2" fmla="*/ 227190 h 499871"/>
              <a:gd name="connsiteX3" fmla="*/ 9144000 w 9144000"/>
              <a:gd name="connsiteY3" fmla="*/ 499871 h 499871"/>
              <a:gd name="connsiteX4" fmla="*/ 0 w 9144000"/>
              <a:gd name="connsiteY4" fmla="*/ 499871 h 499871"/>
              <a:gd name="connsiteX5" fmla="*/ 0 w 9144000"/>
              <a:gd name="connsiteY5" fmla="*/ 0 h 4998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9144000" h="499871">
                <a:moveTo>
                  <a:pt x="0" y="0"/>
                </a:moveTo>
                <a:lnTo>
                  <a:pt x="8916796" y="0"/>
                </a:lnTo>
                <a:cubicBezTo>
                  <a:pt x="9042272" y="0"/>
                  <a:pt x="9144000" y="101713"/>
                  <a:pt x="9144000" y="227190"/>
                </a:cubicBezTo>
                <a:lnTo>
                  <a:pt x="9144000" y="499871"/>
                </a:lnTo>
                <a:lnTo>
                  <a:pt x="0" y="499871"/>
                </a:lnTo>
                <a:lnTo>
                  <a:pt x="0" y="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503548" y="836712"/>
            <a:ext cx="8352928" cy="4919295"/>
          </a:xfrm>
          <a:prstGeom prst="rect">
            <a:avLst/>
          </a:prstGeom>
          <a:noFill/>
        </p:spPr>
        <p:txBody>
          <a:bodyPr wrap="square" lIns="0" tIns="0" rIns="0" rtlCol="0">
            <a:spAutoFit/>
          </a:bodyPr>
          <a:lstStyle/>
          <a:p>
            <a:pPr marL="285750" indent="-285750">
              <a:lnSpc>
                <a:spcPts val="3800"/>
              </a:lnSpc>
              <a:buFont typeface="Arial" panose="020B0604020202020204" pitchFamily="34" charset="0"/>
              <a:buChar char="•"/>
              <a:tabLst>
                <a:tab pos="342900" algn="l"/>
                <a:tab pos="2032000" algn="l"/>
              </a:tabLst>
            </a:pPr>
            <a:r>
              <a:rPr lang="en-ZA" altLang="zh-CN" sz="2000" dirty="0">
                <a:latin typeface="Century Gothic" panose="020B0502020202020204" pitchFamily="34" charset="0"/>
              </a:rPr>
              <a:t>Law enforcement agencies are failing dismally to prosecute those that are responsible</a:t>
            </a:r>
          </a:p>
          <a:p>
            <a:pPr marL="285750" indent="-285750">
              <a:lnSpc>
                <a:spcPts val="3800"/>
              </a:lnSpc>
              <a:buFont typeface="Arial" panose="020B0604020202020204" pitchFamily="34" charset="0"/>
              <a:buChar char="•"/>
              <a:tabLst>
                <a:tab pos="342900" algn="l"/>
                <a:tab pos="2032000" algn="l"/>
              </a:tabLst>
            </a:pPr>
            <a:endParaRPr lang="en-ZA" altLang="zh-CN" sz="2000" dirty="0">
              <a:latin typeface="Century Gothic" panose="020B0502020202020204" pitchFamily="34" charset="0"/>
            </a:endParaRPr>
          </a:p>
          <a:p>
            <a:pPr marL="285750" indent="-285750">
              <a:lnSpc>
                <a:spcPts val="3800"/>
              </a:lnSpc>
              <a:buFont typeface="Arial" panose="020B0604020202020204" pitchFamily="34" charset="0"/>
              <a:buChar char="•"/>
              <a:tabLst>
                <a:tab pos="342900" algn="l"/>
                <a:tab pos="2032000" algn="l"/>
              </a:tabLst>
            </a:pPr>
            <a:r>
              <a:rPr lang="en-US" altLang="zh-CN" sz="2000" dirty="0">
                <a:latin typeface="Century Gothic" panose="020B0502020202020204" pitchFamily="34" charset="0"/>
              </a:rPr>
              <a:t>W</a:t>
            </a:r>
            <a:r>
              <a:rPr lang="en-ZA" altLang="zh-CN" sz="2000" dirty="0">
                <a:latin typeface="Century Gothic" panose="020B0502020202020204" pitchFamily="34" charset="0"/>
              </a:rPr>
              <a:t>e must ask ourselves, who stands to benefit by the continued violence and unrest on campus</a:t>
            </a:r>
            <a:r>
              <a:rPr lang="en-ZA" altLang="zh-CN" sz="2000" dirty="0" smtClean="0">
                <a:latin typeface="Century Gothic" panose="020B0502020202020204" pitchFamily="34" charset="0"/>
              </a:rPr>
              <a:t>? </a:t>
            </a:r>
            <a:endParaRPr lang="en-ZA" altLang="zh-CN" sz="2000" dirty="0">
              <a:latin typeface="Century Gothic" panose="020B0502020202020204" pitchFamily="34" charset="0"/>
            </a:endParaRPr>
          </a:p>
          <a:p>
            <a:pPr marL="285750" indent="-285750">
              <a:lnSpc>
                <a:spcPts val="3800"/>
              </a:lnSpc>
              <a:buFont typeface="Arial" panose="020B0604020202020204" pitchFamily="34" charset="0"/>
              <a:buChar char="•"/>
              <a:tabLst>
                <a:tab pos="342900" algn="l"/>
                <a:tab pos="2032000" algn="l"/>
              </a:tabLst>
            </a:pPr>
            <a:endParaRPr lang="en-ZA" altLang="zh-CN" sz="2000" dirty="0">
              <a:latin typeface="Century Gothic" panose="020B0502020202020204" pitchFamily="34" charset="0"/>
            </a:endParaRPr>
          </a:p>
          <a:p>
            <a:pPr>
              <a:lnSpc>
                <a:spcPts val="3800"/>
              </a:lnSpc>
              <a:tabLst>
                <a:tab pos="342900" algn="l"/>
                <a:tab pos="2032000" algn="l"/>
              </a:tabLst>
            </a:pPr>
            <a:r>
              <a:rPr lang="en-ZA" altLang="zh-CN" sz="2000" dirty="0">
                <a:latin typeface="Century Gothic" panose="020B0502020202020204" pitchFamily="34" charset="0"/>
              </a:rPr>
              <a:t>The UKZN SRC remains committed to contributing innovative and achievable remedies so that the institution remains a University of choice.</a:t>
            </a:r>
          </a:p>
          <a:p>
            <a:pPr>
              <a:lnSpc>
                <a:spcPts val="3800"/>
              </a:lnSpc>
              <a:tabLst>
                <a:tab pos="342900" algn="l"/>
                <a:tab pos="2032000" algn="l"/>
              </a:tabLst>
            </a:pPr>
            <a:endParaRPr lang="en-ZA" altLang="zh-CN" dirty="0"/>
          </a:p>
        </p:txBody>
      </p:sp>
      <p:sp>
        <p:nvSpPr>
          <p:cNvPr id="5" name="TextBox 4">
            <a:extLst>
              <a:ext uri="{FF2B5EF4-FFF2-40B4-BE49-F238E27FC236}">
                <a16:creationId xmlns:a16="http://schemas.microsoft.com/office/drawing/2014/main" xmlns="" id="{CEA4AE99-B1DA-4DEE-B6D2-547C08376149}"/>
              </a:ext>
            </a:extLst>
          </p:cNvPr>
          <p:cNvSpPr txBox="1"/>
          <p:nvPr/>
        </p:nvSpPr>
        <p:spPr>
          <a:xfrm>
            <a:off x="611560" y="332656"/>
            <a:ext cx="8136904" cy="461665"/>
          </a:xfrm>
          <a:prstGeom prst="rect">
            <a:avLst/>
          </a:prstGeom>
          <a:noFill/>
        </p:spPr>
        <p:txBody>
          <a:bodyPr wrap="square" rtlCol="0">
            <a:spAutoFit/>
          </a:bodyPr>
          <a:lstStyle/>
          <a:p>
            <a:pPr algn="ctr"/>
            <a:r>
              <a:rPr lang="en-US" sz="2400" b="1" dirty="0"/>
              <a:t>General overview of challenges facing HEIs cont.…</a:t>
            </a:r>
            <a:endParaRPr lang="en-ZA" sz="2400" b="1" dirty="0"/>
          </a:p>
        </p:txBody>
      </p:sp>
    </p:spTree>
    <p:extLst>
      <p:ext uri="{BB962C8B-B14F-4D97-AF65-F5344CB8AC3E}">
        <p14:creationId xmlns:p14="http://schemas.microsoft.com/office/powerpoint/2010/main" xmlns="" val="393621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2" y="-24"/>
            <a:ext cx="9144000" cy="6858000"/>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6358128"/>
            <a:ext cx="9144000" cy="499871"/>
          </a:xfrm>
          <a:custGeom>
            <a:avLst/>
            <a:gdLst>
              <a:gd name="connsiteX0" fmla="*/ 0 w 9144000"/>
              <a:gd name="connsiteY0" fmla="*/ 0 h 499871"/>
              <a:gd name="connsiteX1" fmla="*/ 8916796 w 9144000"/>
              <a:gd name="connsiteY1" fmla="*/ 0 h 499871"/>
              <a:gd name="connsiteX2" fmla="*/ 9144000 w 9144000"/>
              <a:gd name="connsiteY2" fmla="*/ 227190 h 499871"/>
              <a:gd name="connsiteX3" fmla="*/ 9144000 w 9144000"/>
              <a:gd name="connsiteY3" fmla="*/ 499871 h 499871"/>
              <a:gd name="connsiteX4" fmla="*/ 0 w 9144000"/>
              <a:gd name="connsiteY4" fmla="*/ 499871 h 499871"/>
              <a:gd name="connsiteX5" fmla="*/ 0 w 9144000"/>
              <a:gd name="connsiteY5" fmla="*/ 0 h 4998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9144000" h="499871">
                <a:moveTo>
                  <a:pt x="0" y="0"/>
                </a:moveTo>
                <a:lnTo>
                  <a:pt x="8916796" y="0"/>
                </a:lnTo>
                <a:cubicBezTo>
                  <a:pt x="9042272" y="0"/>
                  <a:pt x="9144000" y="101713"/>
                  <a:pt x="9144000" y="227190"/>
                </a:cubicBezTo>
                <a:lnTo>
                  <a:pt x="9144000" y="499871"/>
                </a:lnTo>
                <a:lnTo>
                  <a:pt x="0" y="499871"/>
                </a:lnTo>
                <a:lnTo>
                  <a:pt x="0" y="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719570" y="821540"/>
            <a:ext cx="8208911" cy="5341783"/>
          </a:xfrm>
          <a:prstGeom prst="rect">
            <a:avLst/>
          </a:prstGeom>
          <a:noFill/>
        </p:spPr>
        <p:txBody>
          <a:bodyPr wrap="square" lIns="0" tIns="0" rIns="0" rtlCol="0">
            <a:spAutoFit/>
          </a:bodyPr>
          <a:lstStyle/>
          <a:p>
            <a:pPr>
              <a:lnSpc>
                <a:spcPts val="3800"/>
              </a:lnSpc>
              <a:tabLst>
                <a:tab pos="342900" algn="l"/>
                <a:tab pos="2032000" algn="l"/>
              </a:tabLst>
            </a:pPr>
            <a:r>
              <a:rPr lang="en-ZA" altLang="zh-CN" sz="2004" b="1" dirty="0">
                <a:solidFill>
                  <a:srgbClr val="000000"/>
                </a:solidFill>
                <a:latin typeface="Century Gothic" pitchFamily="18" charset="0"/>
                <a:cs typeface="Century Gothic" pitchFamily="18" charset="0"/>
              </a:rPr>
              <a:t>Annual Family Income below R350 000</a:t>
            </a:r>
          </a:p>
          <a:p>
            <a:pPr marL="457200" indent="-457200">
              <a:lnSpc>
                <a:spcPts val="3800"/>
              </a:lnSpc>
              <a:buAutoNum type="arabicPeriod"/>
              <a:tabLst>
                <a:tab pos="342900" algn="l"/>
                <a:tab pos="2032000" algn="l"/>
              </a:tabLst>
            </a:pPr>
            <a:r>
              <a:rPr lang="en-ZA" altLang="zh-CN" sz="2004" dirty="0">
                <a:solidFill>
                  <a:srgbClr val="000000"/>
                </a:solidFill>
                <a:latin typeface="Century Gothic" pitchFamily="18" charset="0"/>
                <a:cs typeface="Century Gothic" pitchFamily="18" charset="0"/>
              </a:rPr>
              <a:t>Students that were previously funded by NSFAS must be cleared with no payment.</a:t>
            </a:r>
          </a:p>
          <a:p>
            <a:pPr marL="457200" indent="-457200">
              <a:lnSpc>
                <a:spcPts val="3800"/>
              </a:lnSpc>
              <a:buAutoNum type="arabicPeriod"/>
              <a:tabLst>
                <a:tab pos="342900" algn="l"/>
                <a:tab pos="2032000" algn="l"/>
              </a:tabLst>
            </a:pPr>
            <a:r>
              <a:rPr lang="en-US" altLang="zh-CN" sz="2004" dirty="0">
                <a:solidFill>
                  <a:srgbClr val="000000"/>
                </a:solidFill>
                <a:latin typeface="Century Gothic" pitchFamily="18" charset="0"/>
                <a:cs typeface="Century Gothic" pitchFamily="18" charset="0"/>
              </a:rPr>
              <a:t>N</a:t>
            </a:r>
            <a:r>
              <a:rPr lang="en-ZA" altLang="zh-CN" sz="2004" dirty="0">
                <a:solidFill>
                  <a:srgbClr val="000000"/>
                </a:solidFill>
                <a:latin typeface="Century Gothic" pitchFamily="18" charset="0"/>
                <a:cs typeface="Century Gothic" pitchFamily="18" charset="0"/>
              </a:rPr>
              <a:t>SFAS Students with historical debts must be allowed to register and sign ADO form</a:t>
            </a:r>
          </a:p>
          <a:p>
            <a:pPr marL="457200" indent="-457200">
              <a:lnSpc>
                <a:spcPts val="3800"/>
              </a:lnSpc>
              <a:buAutoNum type="arabicPeriod"/>
              <a:tabLst>
                <a:tab pos="342900" algn="l"/>
                <a:tab pos="2032000" algn="l"/>
              </a:tabLst>
            </a:pPr>
            <a:r>
              <a:rPr lang="en-US" altLang="zh-CN" sz="2004" dirty="0">
                <a:solidFill>
                  <a:srgbClr val="000000"/>
                </a:solidFill>
                <a:latin typeface="Century Gothic" pitchFamily="18" charset="0"/>
                <a:cs typeface="Century Gothic" pitchFamily="18" charset="0"/>
              </a:rPr>
              <a:t>S</a:t>
            </a:r>
            <a:r>
              <a:rPr lang="en-ZA" altLang="zh-CN" sz="2004" dirty="0">
                <a:solidFill>
                  <a:srgbClr val="000000"/>
                </a:solidFill>
                <a:latin typeface="Century Gothic" pitchFamily="18" charset="0"/>
                <a:cs typeface="Century Gothic" pitchFamily="18" charset="0"/>
              </a:rPr>
              <a:t>tudents with no funding but fall in the 350k annual family income must be cleared to register</a:t>
            </a:r>
          </a:p>
          <a:p>
            <a:pPr>
              <a:lnSpc>
                <a:spcPts val="3800"/>
              </a:lnSpc>
              <a:tabLst>
                <a:tab pos="342900" algn="l"/>
                <a:tab pos="2032000" algn="l"/>
              </a:tabLst>
            </a:pPr>
            <a:r>
              <a:rPr lang="en-ZA" altLang="zh-CN" sz="2004" b="1" dirty="0">
                <a:solidFill>
                  <a:srgbClr val="000000"/>
                </a:solidFill>
                <a:latin typeface="Century Gothic" pitchFamily="18" charset="0"/>
                <a:cs typeface="Century Gothic" pitchFamily="18" charset="0"/>
              </a:rPr>
              <a:t>Annual Family Income between R350 000 and R600 000</a:t>
            </a:r>
          </a:p>
          <a:p>
            <a:pPr marL="457200" indent="-457200">
              <a:lnSpc>
                <a:spcPts val="3800"/>
              </a:lnSpc>
              <a:buFont typeface="+mj-lt"/>
              <a:buAutoNum type="arabicPeriod"/>
              <a:tabLst>
                <a:tab pos="342900" algn="l"/>
                <a:tab pos="2032000" algn="l"/>
              </a:tabLst>
            </a:pPr>
            <a:r>
              <a:rPr lang="en-ZA" altLang="zh-CN" sz="2004" dirty="0">
                <a:solidFill>
                  <a:srgbClr val="000000"/>
                </a:solidFill>
                <a:latin typeface="Century Gothic" pitchFamily="18" charset="0"/>
                <a:cs typeface="Century Gothic" pitchFamily="18" charset="0"/>
              </a:rPr>
              <a:t>Must pay 15% of their outstanding debt limited to R5 000 (tuition only)  and R10 000 (tuition and residence).</a:t>
            </a:r>
          </a:p>
          <a:p>
            <a:pPr>
              <a:lnSpc>
                <a:spcPts val="3800"/>
              </a:lnSpc>
              <a:tabLst>
                <a:tab pos="342900" algn="l"/>
                <a:tab pos="2032000" algn="l"/>
              </a:tabLst>
            </a:pPr>
            <a:endParaRPr lang="en-US" altLang="zh-CN" sz="2004" dirty="0">
              <a:solidFill>
                <a:srgbClr val="000000"/>
              </a:solidFill>
              <a:latin typeface="Century Gothic" pitchFamily="18" charset="0"/>
              <a:cs typeface="Century Gothic" pitchFamily="18" charset="0"/>
            </a:endParaRPr>
          </a:p>
        </p:txBody>
      </p:sp>
      <p:sp>
        <p:nvSpPr>
          <p:cNvPr id="5" name="TextBox 4">
            <a:extLst>
              <a:ext uri="{FF2B5EF4-FFF2-40B4-BE49-F238E27FC236}">
                <a16:creationId xmlns:a16="http://schemas.microsoft.com/office/drawing/2014/main" xmlns="" id="{E843D7AB-1F7F-4628-AF05-77F8345FDB7F}"/>
              </a:ext>
            </a:extLst>
          </p:cNvPr>
          <p:cNvSpPr txBox="1"/>
          <p:nvPr/>
        </p:nvSpPr>
        <p:spPr>
          <a:xfrm>
            <a:off x="827583" y="404664"/>
            <a:ext cx="7992887" cy="400110"/>
          </a:xfrm>
          <a:prstGeom prst="rect">
            <a:avLst/>
          </a:prstGeom>
          <a:noFill/>
        </p:spPr>
        <p:txBody>
          <a:bodyPr wrap="square" rtlCol="0">
            <a:spAutoFit/>
          </a:bodyPr>
          <a:lstStyle/>
          <a:p>
            <a:pPr algn="ctr"/>
            <a:r>
              <a:rPr lang="en-ZA" sz="2000" b="1" dirty="0">
                <a:latin typeface="Century Gothic" panose="020B0502020202020204" pitchFamily="34" charset="0"/>
              </a:rPr>
              <a:t> Student Demands</a:t>
            </a:r>
          </a:p>
        </p:txBody>
      </p:sp>
    </p:spTree>
    <p:extLst>
      <p:ext uri="{BB962C8B-B14F-4D97-AF65-F5344CB8AC3E}">
        <p14:creationId xmlns:p14="http://schemas.microsoft.com/office/powerpoint/2010/main" xmlns="" val="398002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2" y="-24"/>
            <a:ext cx="9144000" cy="6858000"/>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6358128"/>
            <a:ext cx="9144000" cy="499871"/>
          </a:xfrm>
          <a:custGeom>
            <a:avLst/>
            <a:gdLst>
              <a:gd name="connsiteX0" fmla="*/ 0 w 9144000"/>
              <a:gd name="connsiteY0" fmla="*/ 0 h 499871"/>
              <a:gd name="connsiteX1" fmla="*/ 8916796 w 9144000"/>
              <a:gd name="connsiteY1" fmla="*/ 0 h 499871"/>
              <a:gd name="connsiteX2" fmla="*/ 9144000 w 9144000"/>
              <a:gd name="connsiteY2" fmla="*/ 227190 h 499871"/>
              <a:gd name="connsiteX3" fmla="*/ 9144000 w 9144000"/>
              <a:gd name="connsiteY3" fmla="*/ 499871 h 499871"/>
              <a:gd name="connsiteX4" fmla="*/ 0 w 9144000"/>
              <a:gd name="connsiteY4" fmla="*/ 499871 h 499871"/>
              <a:gd name="connsiteX5" fmla="*/ 0 w 9144000"/>
              <a:gd name="connsiteY5" fmla="*/ 0 h 4998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9144000" h="499871">
                <a:moveTo>
                  <a:pt x="0" y="0"/>
                </a:moveTo>
                <a:lnTo>
                  <a:pt x="8916796" y="0"/>
                </a:lnTo>
                <a:cubicBezTo>
                  <a:pt x="9042272" y="0"/>
                  <a:pt x="9144000" y="101713"/>
                  <a:pt x="9144000" y="227190"/>
                </a:cubicBezTo>
                <a:lnTo>
                  <a:pt x="9144000" y="499871"/>
                </a:lnTo>
                <a:lnTo>
                  <a:pt x="0" y="499871"/>
                </a:lnTo>
                <a:lnTo>
                  <a:pt x="0" y="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719570" y="821540"/>
            <a:ext cx="8208911" cy="5341783"/>
          </a:xfrm>
          <a:prstGeom prst="rect">
            <a:avLst/>
          </a:prstGeom>
          <a:noFill/>
        </p:spPr>
        <p:txBody>
          <a:bodyPr wrap="square" lIns="0" tIns="0" rIns="0" rtlCol="0">
            <a:spAutoFit/>
          </a:bodyPr>
          <a:lstStyle/>
          <a:p>
            <a:pPr>
              <a:lnSpc>
                <a:spcPts val="3800"/>
              </a:lnSpc>
              <a:tabLst>
                <a:tab pos="342900" algn="l"/>
                <a:tab pos="2032000" algn="l"/>
              </a:tabLst>
            </a:pPr>
            <a:r>
              <a:rPr lang="en-ZA" altLang="zh-CN" sz="2004" b="1" dirty="0">
                <a:solidFill>
                  <a:srgbClr val="000000"/>
                </a:solidFill>
                <a:latin typeface="Century Gothic" pitchFamily="18" charset="0"/>
                <a:cs typeface="Century Gothic" pitchFamily="18" charset="0"/>
              </a:rPr>
              <a:t>Annual family income above R600 000</a:t>
            </a:r>
          </a:p>
          <a:p>
            <a:pPr>
              <a:lnSpc>
                <a:spcPts val="3800"/>
              </a:lnSpc>
              <a:tabLst>
                <a:tab pos="342900" algn="l"/>
                <a:tab pos="2032000" algn="l"/>
              </a:tabLst>
            </a:pPr>
            <a:r>
              <a:rPr lang="en-ZA" altLang="zh-CN" sz="2004" dirty="0">
                <a:solidFill>
                  <a:srgbClr val="000000"/>
                </a:solidFill>
                <a:latin typeface="Century Gothic" pitchFamily="18" charset="0"/>
                <a:cs typeface="Century Gothic" pitchFamily="18" charset="0"/>
              </a:rPr>
              <a:t>Pay 30% of outstanding debt plus registration fees</a:t>
            </a:r>
          </a:p>
          <a:p>
            <a:pPr>
              <a:lnSpc>
                <a:spcPts val="3800"/>
              </a:lnSpc>
              <a:tabLst>
                <a:tab pos="342900" algn="l"/>
                <a:tab pos="2032000" algn="l"/>
              </a:tabLst>
            </a:pPr>
            <a:endParaRPr lang="en-ZA" altLang="zh-CN" sz="2004" dirty="0">
              <a:solidFill>
                <a:srgbClr val="000000"/>
              </a:solidFill>
              <a:latin typeface="Century Gothic" pitchFamily="18" charset="0"/>
              <a:cs typeface="Century Gothic" pitchFamily="18" charset="0"/>
            </a:endParaRPr>
          </a:p>
          <a:p>
            <a:pPr>
              <a:lnSpc>
                <a:spcPts val="3800"/>
              </a:lnSpc>
              <a:tabLst>
                <a:tab pos="342900" algn="l"/>
                <a:tab pos="2032000" algn="l"/>
              </a:tabLst>
            </a:pPr>
            <a:r>
              <a:rPr lang="en-ZA" altLang="zh-CN" sz="2004" b="1" dirty="0">
                <a:solidFill>
                  <a:srgbClr val="000000"/>
                </a:solidFill>
                <a:latin typeface="Century Gothic" pitchFamily="18" charset="0"/>
                <a:cs typeface="Century Gothic" pitchFamily="18" charset="0"/>
              </a:rPr>
              <a:t>International students from SADC region</a:t>
            </a:r>
          </a:p>
          <a:p>
            <a:pPr>
              <a:lnSpc>
                <a:spcPts val="3800"/>
              </a:lnSpc>
              <a:tabLst>
                <a:tab pos="342900" algn="l"/>
                <a:tab pos="2032000" algn="l"/>
              </a:tabLst>
            </a:pPr>
            <a:r>
              <a:rPr lang="en-ZA" altLang="zh-CN" sz="2004" dirty="0">
                <a:solidFill>
                  <a:srgbClr val="000000"/>
                </a:solidFill>
                <a:latin typeface="Century Gothic" pitchFamily="18" charset="0"/>
                <a:cs typeface="Century Gothic" pitchFamily="18" charset="0"/>
              </a:rPr>
              <a:t>Pay 15% of outstanding debt limited to R10 000 (tuition only) and R15 000 (tuition and residence)</a:t>
            </a:r>
          </a:p>
          <a:p>
            <a:pPr>
              <a:lnSpc>
                <a:spcPts val="3800"/>
              </a:lnSpc>
              <a:tabLst>
                <a:tab pos="342900" algn="l"/>
                <a:tab pos="2032000" algn="l"/>
              </a:tabLst>
            </a:pPr>
            <a:endParaRPr lang="en-ZA" altLang="zh-CN" sz="2004" dirty="0">
              <a:solidFill>
                <a:srgbClr val="000000"/>
              </a:solidFill>
              <a:latin typeface="Century Gothic" pitchFamily="18" charset="0"/>
              <a:cs typeface="Century Gothic" pitchFamily="18" charset="0"/>
            </a:endParaRPr>
          </a:p>
          <a:p>
            <a:pPr>
              <a:lnSpc>
                <a:spcPts val="3800"/>
              </a:lnSpc>
              <a:tabLst>
                <a:tab pos="342900" algn="l"/>
                <a:tab pos="2032000" algn="l"/>
              </a:tabLst>
            </a:pPr>
            <a:r>
              <a:rPr lang="en-ZA" altLang="zh-CN" sz="2004" b="1" dirty="0">
                <a:solidFill>
                  <a:srgbClr val="000000"/>
                </a:solidFill>
                <a:latin typeface="Century Gothic" pitchFamily="18" charset="0"/>
                <a:cs typeface="Century Gothic" pitchFamily="18" charset="0"/>
              </a:rPr>
              <a:t>International students from non-SADC region</a:t>
            </a:r>
          </a:p>
          <a:p>
            <a:pPr>
              <a:lnSpc>
                <a:spcPts val="3800"/>
              </a:lnSpc>
              <a:tabLst>
                <a:tab pos="342900" algn="l"/>
                <a:tab pos="2032000" algn="l"/>
              </a:tabLst>
            </a:pPr>
            <a:r>
              <a:rPr lang="en-ZA" altLang="zh-CN" sz="2004" dirty="0">
                <a:solidFill>
                  <a:srgbClr val="000000"/>
                </a:solidFill>
                <a:latin typeface="Century Gothic" pitchFamily="18" charset="0"/>
                <a:cs typeface="Century Gothic" pitchFamily="18" charset="0"/>
              </a:rPr>
              <a:t>Pay 50% of outstanding debt limited to R25 000 (tuition only) and R45 000 (tuition and residence)</a:t>
            </a:r>
          </a:p>
          <a:p>
            <a:pPr>
              <a:lnSpc>
                <a:spcPts val="3800"/>
              </a:lnSpc>
              <a:tabLst>
                <a:tab pos="342900" algn="l"/>
                <a:tab pos="2032000" algn="l"/>
              </a:tabLst>
            </a:pPr>
            <a:endParaRPr lang="en-ZA" altLang="zh-CN" sz="2004" dirty="0">
              <a:solidFill>
                <a:srgbClr val="000000"/>
              </a:solidFill>
              <a:latin typeface="Century Gothic" pitchFamily="18" charset="0"/>
              <a:cs typeface="Century Gothic" pitchFamily="18" charset="0"/>
            </a:endParaRPr>
          </a:p>
        </p:txBody>
      </p:sp>
      <p:sp>
        <p:nvSpPr>
          <p:cNvPr id="5" name="TextBox 4">
            <a:extLst>
              <a:ext uri="{FF2B5EF4-FFF2-40B4-BE49-F238E27FC236}">
                <a16:creationId xmlns:a16="http://schemas.microsoft.com/office/drawing/2014/main" xmlns="" id="{E843D7AB-1F7F-4628-AF05-77F8345FDB7F}"/>
              </a:ext>
            </a:extLst>
          </p:cNvPr>
          <p:cNvSpPr txBox="1"/>
          <p:nvPr/>
        </p:nvSpPr>
        <p:spPr>
          <a:xfrm>
            <a:off x="827583" y="404664"/>
            <a:ext cx="7992887" cy="400110"/>
          </a:xfrm>
          <a:prstGeom prst="rect">
            <a:avLst/>
          </a:prstGeom>
          <a:noFill/>
        </p:spPr>
        <p:txBody>
          <a:bodyPr wrap="square" rtlCol="0">
            <a:spAutoFit/>
          </a:bodyPr>
          <a:lstStyle/>
          <a:p>
            <a:pPr algn="ctr"/>
            <a:r>
              <a:rPr lang="en-ZA" sz="2000" b="1" dirty="0">
                <a:latin typeface="Century Gothic" panose="020B0502020202020204" pitchFamily="34" charset="0"/>
              </a:rPr>
              <a:t> Student Demands</a:t>
            </a:r>
          </a:p>
        </p:txBody>
      </p:sp>
    </p:spTree>
    <p:extLst>
      <p:ext uri="{BB962C8B-B14F-4D97-AF65-F5344CB8AC3E}">
        <p14:creationId xmlns:p14="http://schemas.microsoft.com/office/powerpoint/2010/main" xmlns="" val="19957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2" y="-24"/>
            <a:ext cx="9144000" cy="6858000"/>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6358128"/>
            <a:ext cx="9144000" cy="499871"/>
          </a:xfrm>
          <a:custGeom>
            <a:avLst/>
            <a:gdLst>
              <a:gd name="connsiteX0" fmla="*/ 0 w 9144000"/>
              <a:gd name="connsiteY0" fmla="*/ 0 h 499871"/>
              <a:gd name="connsiteX1" fmla="*/ 8916796 w 9144000"/>
              <a:gd name="connsiteY1" fmla="*/ 0 h 499871"/>
              <a:gd name="connsiteX2" fmla="*/ 9144000 w 9144000"/>
              <a:gd name="connsiteY2" fmla="*/ 227190 h 499871"/>
              <a:gd name="connsiteX3" fmla="*/ 9144000 w 9144000"/>
              <a:gd name="connsiteY3" fmla="*/ 499871 h 499871"/>
              <a:gd name="connsiteX4" fmla="*/ 0 w 9144000"/>
              <a:gd name="connsiteY4" fmla="*/ 499871 h 499871"/>
              <a:gd name="connsiteX5" fmla="*/ 0 w 9144000"/>
              <a:gd name="connsiteY5" fmla="*/ 0 h 4998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9144000" h="499871">
                <a:moveTo>
                  <a:pt x="0" y="0"/>
                </a:moveTo>
                <a:lnTo>
                  <a:pt x="8916796" y="0"/>
                </a:lnTo>
                <a:cubicBezTo>
                  <a:pt x="9042272" y="0"/>
                  <a:pt x="9144000" y="101713"/>
                  <a:pt x="9144000" y="227190"/>
                </a:cubicBezTo>
                <a:lnTo>
                  <a:pt x="9144000" y="499871"/>
                </a:lnTo>
                <a:lnTo>
                  <a:pt x="0" y="499871"/>
                </a:lnTo>
                <a:lnTo>
                  <a:pt x="0" y="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323528" y="821540"/>
            <a:ext cx="8604953" cy="5341783"/>
          </a:xfrm>
          <a:prstGeom prst="rect">
            <a:avLst/>
          </a:prstGeom>
          <a:noFill/>
        </p:spPr>
        <p:txBody>
          <a:bodyPr wrap="square" lIns="0" tIns="0" rIns="0" rtlCol="0">
            <a:spAutoFit/>
          </a:bodyPr>
          <a:lstStyle/>
          <a:p>
            <a:pPr>
              <a:lnSpc>
                <a:spcPts val="3800"/>
              </a:lnSpc>
              <a:tabLst>
                <a:tab pos="342900" algn="l"/>
                <a:tab pos="2032000" algn="l"/>
              </a:tabLst>
            </a:pPr>
            <a:r>
              <a:rPr lang="en-US" altLang="zh-CN" sz="2004" b="1" dirty="0">
                <a:solidFill>
                  <a:srgbClr val="000000"/>
                </a:solidFill>
                <a:latin typeface="Century Gothic" pitchFamily="18" charset="0"/>
                <a:cs typeface="Century Gothic" pitchFamily="18" charset="0"/>
              </a:rPr>
              <a:t>Academic exclusion </a:t>
            </a:r>
          </a:p>
          <a:p>
            <a:pPr>
              <a:lnSpc>
                <a:spcPts val="3800"/>
              </a:lnSpc>
              <a:tabLst>
                <a:tab pos="342900" algn="l"/>
                <a:tab pos="2032000" algn="l"/>
              </a:tabLst>
            </a:pPr>
            <a:r>
              <a:rPr lang="en-ZA" altLang="zh-CN" sz="2004" dirty="0">
                <a:solidFill>
                  <a:srgbClr val="000000"/>
                </a:solidFill>
                <a:latin typeface="Century Gothic" pitchFamily="18" charset="0"/>
                <a:cs typeface="Century Gothic" pitchFamily="18" charset="0"/>
              </a:rPr>
              <a:t> Students must not be excluded in university if:</a:t>
            </a:r>
          </a:p>
          <a:p>
            <a:pPr marL="342900" indent="-342900">
              <a:lnSpc>
                <a:spcPts val="3800"/>
              </a:lnSpc>
              <a:buFont typeface="Arial" panose="020B0604020202020204" pitchFamily="34" charset="0"/>
              <a:buChar char="•"/>
              <a:tabLst>
                <a:tab pos="342900" algn="l"/>
                <a:tab pos="2032000" algn="l"/>
              </a:tabLst>
            </a:pPr>
            <a:r>
              <a:rPr lang="en-ZA" altLang="zh-CN" sz="2004" dirty="0">
                <a:solidFill>
                  <a:srgbClr val="000000"/>
                </a:solidFill>
                <a:latin typeface="Century Gothic" pitchFamily="18" charset="0"/>
                <a:cs typeface="Century Gothic" pitchFamily="18" charset="0"/>
              </a:rPr>
              <a:t> a student is readmitted at the beginning of 2019 &amp; has passed 50% of their module in a year.</a:t>
            </a:r>
          </a:p>
          <a:p>
            <a:pPr marL="342900" indent="-342900">
              <a:lnSpc>
                <a:spcPts val="3800"/>
              </a:lnSpc>
              <a:buFont typeface="Arial" panose="020B0604020202020204" pitchFamily="34" charset="0"/>
              <a:buChar char="•"/>
              <a:tabLst>
                <a:tab pos="342900" algn="l"/>
                <a:tab pos="2032000" algn="l"/>
              </a:tabLst>
            </a:pPr>
            <a:r>
              <a:rPr lang="en-ZA" altLang="zh-CN" sz="2004" dirty="0">
                <a:solidFill>
                  <a:srgbClr val="000000"/>
                </a:solidFill>
                <a:latin typeface="Century Gothic" pitchFamily="18" charset="0"/>
                <a:cs typeface="Century Gothic" pitchFamily="18" charset="0"/>
              </a:rPr>
              <a:t>a student is readmitted at the beginning of the second semester, 2019 &amp; has passed at least 50% of their modules.</a:t>
            </a:r>
          </a:p>
          <a:p>
            <a:pPr marL="342900" indent="-342900">
              <a:lnSpc>
                <a:spcPts val="3800"/>
              </a:lnSpc>
              <a:buFont typeface="Arial" panose="020B0604020202020204" pitchFamily="34" charset="0"/>
              <a:buChar char="•"/>
              <a:tabLst>
                <a:tab pos="342900" algn="l"/>
                <a:tab pos="2032000" algn="l"/>
              </a:tabLst>
            </a:pPr>
            <a:r>
              <a:rPr lang="en-ZA" altLang="zh-CN" sz="2004" dirty="0">
                <a:solidFill>
                  <a:srgbClr val="000000"/>
                </a:solidFill>
                <a:latin typeface="Century Gothic" pitchFamily="18" charset="0"/>
                <a:cs typeface="Century Gothic" pitchFamily="18" charset="0"/>
              </a:rPr>
              <a:t>All final excluded students left with less than 64 credits to complete their degrees must be readmitted.</a:t>
            </a:r>
          </a:p>
          <a:p>
            <a:pPr marL="342900" indent="-342900">
              <a:lnSpc>
                <a:spcPts val="3800"/>
              </a:lnSpc>
              <a:buFont typeface="Arial" panose="020B0604020202020204" pitchFamily="34" charset="0"/>
              <a:buChar char="•"/>
              <a:tabLst>
                <a:tab pos="342900" algn="l"/>
                <a:tab pos="2032000" algn="l"/>
              </a:tabLst>
            </a:pPr>
            <a:r>
              <a:rPr lang="en-ZA" altLang="zh-CN" sz="2004" dirty="0">
                <a:solidFill>
                  <a:srgbClr val="000000"/>
                </a:solidFill>
                <a:latin typeface="Century Gothic" pitchFamily="18" charset="0"/>
                <a:cs typeface="Century Gothic" pitchFamily="18" charset="0"/>
              </a:rPr>
              <a:t>Students that are coming back from exclusion must all be readmitted</a:t>
            </a:r>
          </a:p>
          <a:p>
            <a:pPr>
              <a:lnSpc>
                <a:spcPts val="3800"/>
              </a:lnSpc>
              <a:tabLst>
                <a:tab pos="342900" algn="l"/>
                <a:tab pos="2032000" algn="l"/>
              </a:tabLst>
            </a:pPr>
            <a:endParaRPr lang="en-ZA" altLang="zh-CN" sz="2004" dirty="0">
              <a:solidFill>
                <a:srgbClr val="000000"/>
              </a:solidFill>
              <a:latin typeface="Century Gothic" pitchFamily="18" charset="0"/>
              <a:cs typeface="Century Gothic" pitchFamily="18" charset="0"/>
            </a:endParaRPr>
          </a:p>
        </p:txBody>
      </p:sp>
      <p:sp>
        <p:nvSpPr>
          <p:cNvPr id="5" name="TextBox 4">
            <a:extLst>
              <a:ext uri="{FF2B5EF4-FFF2-40B4-BE49-F238E27FC236}">
                <a16:creationId xmlns:a16="http://schemas.microsoft.com/office/drawing/2014/main" xmlns="" id="{E843D7AB-1F7F-4628-AF05-77F8345FDB7F}"/>
              </a:ext>
            </a:extLst>
          </p:cNvPr>
          <p:cNvSpPr txBox="1"/>
          <p:nvPr/>
        </p:nvSpPr>
        <p:spPr>
          <a:xfrm>
            <a:off x="827583" y="404664"/>
            <a:ext cx="7992887" cy="400110"/>
          </a:xfrm>
          <a:prstGeom prst="rect">
            <a:avLst/>
          </a:prstGeom>
          <a:noFill/>
        </p:spPr>
        <p:txBody>
          <a:bodyPr wrap="square" rtlCol="0">
            <a:spAutoFit/>
          </a:bodyPr>
          <a:lstStyle/>
          <a:p>
            <a:pPr algn="ctr"/>
            <a:r>
              <a:rPr lang="en-ZA" sz="2000" b="1" dirty="0">
                <a:latin typeface="Century Gothic" panose="020B0502020202020204" pitchFamily="34" charset="0"/>
              </a:rPr>
              <a:t> Student Demands</a:t>
            </a:r>
          </a:p>
        </p:txBody>
      </p:sp>
    </p:spTree>
    <p:extLst>
      <p:ext uri="{BB962C8B-B14F-4D97-AF65-F5344CB8AC3E}">
        <p14:creationId xmlns:p14="http://schemas.microsoft.com/office/powerpoint/2010/main" xmlns="" val="1636545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2" y="-24"/>
            <a:ext cx="9144000" cy="6858000"/>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6358128"/>
            <a:ext cx="9144000" cy="499871"/>
          </a:xfrm>
          <a:custGeom>
            <a:avLst/>
            <a:gdLst>
              <a:gd name="connsiteX0" fmla="*/ 0 w 9144000"/>
              <a:gd name="connsiteY0" fmla="*/ 0 h 499871"/>
              <a:gd name="connsiteX1" fmla="*/ 8916796 w 9144000"/>
              <a:gd name="connsiteY1" fmla="*/ 0 h 499871"/>
              <a:gd name="connsiteX2" fmla="*/ 9144000 w 9144000"/>
              <a:gd name="connsiteY2" fmla="*/ 227190 h 499871"/>
              <a:gd name="connsiteX3" fmla="*/ 9144000 w 9144000"/>
              <a:gd name="connsiteY3" fmla="*/ 499871 h 499871"/>
              <a:gd name="connsiteX4" fmla="*/ 0 w 9144000"/>
              <a:gd name="connsiteY4" fmla="*/ 499871 h 499871"/>
              <a:gd name="connsiteX5" fmla="*/ 0 w 9144000"/>
              <a:gd name="connsiteY5" fmla="*/ 0 h 4998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9144000" h="499871">
                <a:moveTo>
                  <a:pt x="0" y="0"/>
                </a:moveTo>
                <a:lnTo>
                  <a:pt x="8916796" y="0"/>
                </a:lnTo>
                <a:cubicBezTo>
                  <a:pt x="9042272" y="0"/>
                  <a:pt x="9144000" y="101713"/>
                  <a:pt x="9144000" y="227190"/>
                </a:cubicBezTo>
                <a:lnTo>
                  <a:pt x="9144000" y="499871"/>
                </a:lnTo>
                <a:lnTo>
                  <a:pt x="0" y="499871"/>
                </a:lnTo>
                <a:lnTo>
                  <a:pt x="0" y="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323528" y="821540"/>
            <a:ext cx="8604953" cy="4919295"/>
          </a:xfrm>
          <a:prstGeom prst="rect">
            <a:avLst/>
          </a:prstGeom>
          <a:noFill/>
        </p:spPr>
        <p:txBody>
          <a:bodyPr wrap="square" lIns="0" tIns="0" rIns="0" rtlCol="0">
            <a:spAutoFit/>
          </a:bodyPr>
          <a:lstStyle/>
          <a:p>
            <a:pPr>
              <a:lnSpc>
                <a:spcPts val="3800"/>
              </a:lnSpc>
              <a:tabLst>
                <a:tab pos="342900" algn="l"/>
                <a:tab pos="2032000" algn="l"/>
              </a:tabLst>
            </a:pPr>
            <a:r>
              <a:rPr lang="en-US" altLang="zh-CN" sz="2004" b="1" dirty="0" smtClean="0">
                <a:solidFill>
                  <a:srgbClr val="000000"/>
                </a:solidFill>
                <a:latin typeface="Century Gothic" pitchFamily="18" charset="0"/>
                <a:cs typeface="Century Gothic" pitchFamily="18" charset="0"/>
              </a:rPr>
              <a:t>Additional Accommodation</a:t>
            </a:r>
          </a:p>
          <a:p>
            <a:pPr>
              <a:lnSpc>
                <a:spcPts val="3800"/>
              </a:lnSpc>
              <a:tabLst>
                <a:tab pos="342900" algn="l"/>
                <a:tab pos="2032000" algn="l"/>
              </a:tabLst>
            </a:pPr>
            <a:endParaRPr lang="en-US" altLang="zh-CN" sz="2004" b="1" dirty="0">
              <a:solidFill>
                <a:srgbClr val="000000"/>
              </a:solidFill>
              <a:latin typeface="Century Gothic" pitchFamily="18" charset="0"/>
              <a:cs typeface="Century Gothic" pitchFamily="18" charset="0"/>
            </a:endParaRPr>
          </a:p>
          <a:p>
            <a:pPr marL="342900" indent="-342900">
              <a:lnSpc>
                <a:spcPts val="3800"/>
              </a:lnSpc>
              <a:buFont typeface="Arial" panose="020B0604020202020204" pitchFamily="34" charset="0"/>
              <a:buChar char="•"/>
              <a:tabLst>
                <a:tab pos="342900" algn="l"/>
                <a:tab pos="2032000" algn="l"/>
              </a:tabLst>
            </a:pPr>
            <a:r>
              <a:rPr lang="en-US" altLang="zh-CN" sz="2004" dirty="0" smtClean="0">
                <a:solidFill>
                  <a:srgbClr val="000000"/>
                </a:solidFill>
                <a:latin typeface="Century Gothic" pitchFamily="18" charset="0"/>
                <a:cs typeface="Century Gothic" pitchFamily="18" charset="0"/>
              </a:rPr>
              <a:t>Over 2000 students need accommodation</a:t>
            </a:r>
          </a:p>
          <a:p>
            <a:pPr>
              <a:lnSpc>
                <a:spcPts val="3800"/>
              </a:lnSpc>
              <a:tabLst>
                <a:tab pos="342900" algn="l"/>
                <a:tab pos="2032000" algn="l"/>
              </a:tabLst>
            </a:pPr>
            <a:endParaRPr lang="en-US" altLang="zh-CN" sz="2004" dirty="0" smtClean="0">
              <a:solidFill>
                <a:srgbClr val="000000"/>
              </a:solidFill>
              <a:latin typeface="Century Gothic" pitchFamily="18" charset="0"/>
              <a:cs typeface="Century Gothic" pitchFamily="18" charset="0"/>
            </a:endParaRPr>
          </a:p>
          <a:p>
            <a:pPr marL="342900" indent="-342900">
              <a:lnSpc>
                <a:spcPts val="3800"/>
              </a:lnSpc>
              <a:buFont typeface="Arial" panose="020B0604020202020204" pitchFamily="34" charset="0"/>
              <a:buChar char="•"/>
              <a:tabLst>
                <a:tab pos="342900" algn="l"/>
                <a:tab pos="2032000" algn="l"/>
              </a:tabLst>
            </a:pPr>
            <a:r>
              <a:rPr lang="en-US" altLang="zh-CN" sz="2004" dirty="0" smtClean="0">
                <a:solidFill>
                  <a:srgbClr val="000000"/>
                </a:solidFill>
                <a:latin typeface="Century Gothic" pitchFamily="18" charset="0"/>
                <a:cs typeface="Century Gothic" pitchFamily="18" charset="0"/>
              </a:rPr>
              <a:t>These students have been turned away by the institution and have had to look for private accommodation.  </a:t>
            </a:r>
          </a:p>
          <a:p>
            <a:pPr>
              <a:lnSpc>
                <a:spcPts val="3800"/>
              </a:lnSpc>
              <a:tabLst>
                <a:tab pos="342900" algn="l"/>
                <a:tab pos="2032000" algn="l"/>
              </a:tabLst>
            </a:pPr>
            <a:endParaRPr lang="en-US" altLang="zh-CN" sz="2004" dirty="0" smtClean="0">
              <a:solidFill>
                <a:srgbClr val="000000"/>
              </a:solidFill>
              <a:latin typeface="Century Gothic" pitchFamily="18" charset="0"/>
              <a:cs typeface="Century Gothic" pitchFamily="18" charset="0"/>
            </a:endParaRPr>
          </a:p>
          <a:p>
            <a:pPr marL="342900" indent="-342900">
              <a:lnSpc>
                <a:spcPts val="3800"/>
              </a:lnSpc>
              <a:buFont typeface="Arial" panose="020B0604020202020204" pitchFamily="34" charset="0"/>
              <a:buChar char="•"/>
              <a:tabLst>
                <a:tab pos="342900" algn="l"/>
                <a:tab pos="2032000" algn="l"/>
              </a:tabLst>
            </a:pPr>
            <a:r>
              <a:rPr lang="en-US" altLang="zh-CN" sz="2004" dirty="0" smtClean="0">
                <a:solidFill>
                  <a:srgbClr val="000000"/>
                </a:solidFill>
                <a:latin typeface="Century Gothic" pitchFamily="18" charset="0"/>
                <a:cs typeface="Century Gothic" pitchFamily="18" charset="0"/>
              </a:rPr>
              <a:t>Majority of these students are first entrant students and are NSFAS funded</a:t>
            </a:r>
            <a:endParaRPr lang="en-US" altLang="zh-CN" sz="2004" dirty="0">
              <a:solidFill>
                <a:srgbClr val="000000"/>
              </a:solidFill>
              <a:latin typeface="Century Gothic" pitchFamily="18" charset="0"/>
              <a:cs typeface="Century Gothic" pitchFamily="18" charset="0"/>
            </a:endParaRPr>
          </a:p>
          <a:p>
            <a:pPr>
              <a:lnSpc>
                <a:spcPts val="3800"/>
              </a:lnSpc>
              <a:tabLst>
                <a:tab pos="342900" algn="l"/>
                <a:tab pos="2032000" algn="l"/>
              </a:tabLst>
            </a:pPr>
            <a:r>
              <a:rPr lang="en-ZA" altLang="zh-CN" sz="2004" dirty="0">
                <a:solidFill>
                  <a:srgbClr val="000000"/>
                </a:solidFill>
                <a:latin typeface="Century Gothic" pitchFamily="18" charset="0"/>
                <a:cs typeface="Century Gothic" pitchFamily="18" charset="0"/>
              </a:rPr>
              <a:t> </a:t>
            </a:r>
          </a:p>
        </p:txBody>
      </p:sp>
      <p:sp>
        <p:nvSpPr>
          <p:cNvPr id="5" name="TextBox 4">
            <a:extLst>
              <a:ext uri="{FF2B5EF4-FFF2-40B4-BE49-F238E27FC236}">
                <a16:creationId xmlns:a16="http://schemas.microsoft.com/office/drawing/2014/main" xmlns="" id="{E843D7AB-1F7F-4628-AF05-77F8345FDB7F}"/>
              </a:ext>
            </a:extLst>
          </p:cNvPr>
          <p:cNvSpPr txBox="1"/>
          <p:nvPr/>
        </p:nvSpPr>
        <p:spPr>
          <a:xfrm>
            <a:off x="827583" y="404664"/>
            <a:ext cx="7992887" cy="400110"/>
          </a:xfrm>
          <a:prstGeom prst="rect">
            <a:avLst/>
          </a:prstGeom>
          <a:noFill/>
        </p:spPr>
        <p:txBody>
          <a:bodyPr wrap="square" rtlCol="0">
            <a:spAutoFit/>
          </a:bodyPr>
          <a:lstStyle/>
          <a:p>
            <a:pPr algn="ctr"/>
            <a:r>
              <a:rPr lang="en-ZA" sz="2000" b="1" dirty="0">
                <a:latin typeface="Century Gothic" panose="020B0502020202020204" pitchFamily="34" charset="0"/>
              </a:rPr>
              <a:t> Student Demands</a:t>
            </a:r>
          </a:p>
        </p:txBody>
      </p:sp>
    </p:spTree>
    <p:extLst>
      <p:ext uri="{BB962C8B-B14F-4D97-AF65-F5344CB8AC3E}">
        <p14:creationId xmlns:p14="http://schemas.microsoft.com/office/powerpoint/2010/main" xmlns="" val="3232185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32" y="-24"/>
            <a:ext cx="9144000" cy="6858000"/>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6358128"/>
            <a:ext cx="9144000" cy="499871"/>
          </a:xfrm>
          <a:custGeom>
            <a:avLst/>
            <a:gdLst>
              <a:gd name="connsiteX0" fmla="*/ 0 w 9144000"/>
              <a:gd name="connsiteY0" fmla="*/ 0 h 499871"/>
              <a:gd name="connsiteX1" fmla="*/ 8916796 w 9144000"/>
              <a:gd name="connsiteY1" fmla="*/ 0 h 499871"/>
              <a:gd name="connsiteX2" fmla="*/ 9144000 w 9144000"/>
              <a:gd name="connsiteY2" fmla="*/ 227190 h 499871"/>
              <a:gd name="connsiteX3" fmla="*/ 9144000 w 9144000"/>
              <a:gd name="connsiteY3" fmla="*/ 499871 h 499871"/>
              <a:gd name="connsiteX4" fmla="*/ 0 w 9144000"/>
              <a:gd name="connsiteY4" fmla="*/ 499871 h 499871"/>
              <a:gd name="connsiteX5" fmla="*/ 0 w 9144000"/>
              <a:gd name="connsiteY5" fmla="*/ 0 h 4998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9144000" h="499871">
                <a:moveTo>
                  <a:pt x="0" y="0"/>
                </a:moveTo>
                <a:lnTo>
                  <a:pt x="8916796" y="0"/>
                </a:lnTo>
                <a:cubicBezTo>
                  <a:pt x="9042272" y="0"/>
                  <a:pt x="9144000" y="101713"/>
                  <a:pt x="9144000" y="227190"/>
                </a:cubicBezTo>
                <a:lnTo>
                  <a:pt x="9144000" y="499871"/>
                </a:lnTo>
                <a:lnTo>
                  <a:pt x="0" y="499871"/>
                </a:lnTo>
                <a:lnTo>
                  <a:pt x="0" y="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TextBox 4">
            <a:extLst>
              <a:ext uri="{FF2B5EF4-FFF2-40B4-BE49-F238E27FC236}">
                <a16:creationId xmlns:a16="http://schemas.microsoft.com/office/drawing/2014/main" xmlns="" id="{B5B43093-FEFC-49E7-A7FD-314BBB1CB317}"/>
              </a:ext>
            </a:extLst>
          </p:cNvPr>
          <p:cNvSpPr txBox="1"/>
          <p:nvPr/>
        </p:nvSpPr>
        <p:spPr>
          <a:xfrm>
            <a:off x="575524" y="260648"/>
            <a:ext cx="7992888" cy="369332"/>
          </a:xfrm>
          <a:prstGeom prst="rect">
            <a:avLst/>
          </a:prstGeom>
          <a:noFill/>
        </p:spPr>
        <p:txBody>
          <a:bodyPr wrap="square" rtlCol="0">
            <a:spAutoFit/>
          </a:bodyPr>
          <a:lstStyle/>
          <a:p>
            <a:pPr algn="ctr"/>
            <a:r>
              <a:rPr lang="en-US" b="1" dirty="0">
                <a:latin typeface="Century Gothic" panose="020B0502020202020204" pitchFamily="34" charset="0"/>
              </a:rPr>
              <a:t>Engagements with Management </a:t>
            </a:r>
            <a:endParaRPr lang="en-ZA" b="1" dirty="0">
              <a:latin typeface="Century Gothic" panose="020B0502020202020204" pitchFamily="34" charset="0"/>
            </a:endParaRPr>
          </a:p>
        </p:txBody>
      </p:sp>
      <p:sp>
        <p:nvSpPr>
          <p:cNvPr id="7" name="TextBox 6">
            <a:extLst>
              <a:ext uri="{FF2B5EF4-FFF2-40B4-BE49-F238E27FC236}">
                <a16:creationId xmlns:a16="http://schemas.microsoft.com/office/drawing/2014/main" xmlns="" id="{217CC7F1-F6B3-4112-A862-7E9B00EA4D9E}"/>
              </a:ext>
            </a:extLst>
          </p:cNvPr>
          <p:cNvSpPr txBox="1"/>
          <p:nvPr/>
        </p:nvSpPr>
        <p:spPr>
          <a:xfrm>
            <a:off x="323528" y="1052736"/>
            <a:ext cx="8640960" cy="507831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Doors of engagement were open. We acknowledge managements willingness to hear our </a:t>
            </a:r>
            <a:r>
              <a:rPr lang="en-US" dirty="0" smtClean="0">
                <a:latin typeface="Century Gothic" panose="020B0502020202020204" pitchFamily="34" charset="0"/>
              </a:rPr>
              <a:t>case</a:t>
            </a:r>
          </a:p>
          <a:p>
            <a:endParaRPr lang="en-US" dirty="0">
              <a:latin typeface="Century Gothic" panose="020B0502020202020204" pitchFamily="34" charset="0"/>
            </a:endParaRP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UKZN Management did not meet us halfway in finding a solution. No compromise from their initial position</a:t>
            </a:r>
            <a:r>
              <a:rPr lang="en-US" dirty="0" smtClean="0">
                <a:latin typeface="Century Gothic" panose="020B0502020202020204" pitchFamily="34" charset="0"/>
              </a:rPr>
              <a:t>.</a:t>
            </a:r>
          </a:p>
          <a:p>
            <a:endParaRPr lang="en-US" dirty="0">
              <a:latin typeface="Century Gothic" panose="020B0502020202020204" pitchFamily="34" charset="0"/>
            </a:endParaRPr>
          </a:p>
          <a:p>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Students only told in January that they must pay big sums of money. This added to the pressure </a:t>
            </a:r>
            <a:endParaRPr lang="en-US" dirty="0" smtClean="0">
              <a:latin typeface="Century Gothic" panose="020B0502020202020204" pitchFamily="34" charset="0"/>
            </a:endParaRPr>
          </a:p>
          <a:p>
            <a:endParaRPr lang="en-US" dirty="0">
              <a:latin typeface="Century Gothic" panose="020B0502020202020204" pitchFamily="34" charset="0"/>
            </a:endParaRPr>
          </a:p>
          <a:p>
            <a:pPr marL="285750" indent="-285750">
              <a:buFont typeface="Arial" panose="020B0604020202020204" pitchFamily="34" charset="0"/>
              <a:buChar char="•"/>
            </a:pPr>
            <a:endParaRPr lang="en-US" dirty="0">
              <a:latin typeface="Century Gothic" panose="020B0502020202020204" pitchFamily="34" charset="0"/>
            </a:endParaRPr>
          </a:p>
          <a:p>
            <a:pPr marL="285750" indent="-285750">
              <a:buFont typeface="Arial" panose="020B0604020202020204" pitchFamily="34" charset="0"/>
              <a:buChar char="•"/>
            </a:pPr>
            <a:r>
              <a:rPr lang="en-US" dirty="0">
                <a:latin typeface="Century Gothic" panose="020B0502020202020204" pitchFamily="34" charset="0"/>
              </a:rPr>
              <a:t>Council Exco prejudged matters and took a stance without hearing the voice of </a:t>
            </a:r>
            <a:r>
              <a:rPr lang="en-US" dirty="0" smtClean="0">
                <a:latin typeface="Century Gothic" panose="020B0502020202020204" pitchFamily="34" charset="0"/>
              </a:rPr>
              <a:t>students</a:t>
            </a:r>
          </a:p>
          <a:p>
            <a:endParaRPr lang="en-US" dirty="0">
              <a:latin typeface="Century Gothic" panose="020B0502020202020204" pitchFamily="34" charset="0"/>
            </a:endParaRP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xmlns="" val="143019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214338"/>
            <a:ext cx="9144000" cy="7072338"/>
          </a:xfrm>
          <a:custGeom>
            <a:avLst/>
            <a:gdLst>
              <a:gd name="connsiteX0" fmla="*/ 0 w 9144000"/>
              <a:gd name="connsiteY0" fmla="*/ 6857999 h 6858000"/>
              <a:gd name="connsiteX1" fmla="*/ 9144000 w 9144000"/>
              <a:gd name="connsiteY1" fmla="*/ 6857999 h 6858000"/>
              <a:gd name="connsiteX2" fmla="*/ 9144000 w 9144000"/>
              <a:gd name="connsiteY2" fmla="*/ 0 h 6858000"/>
              <a:gd name="connsiteX3" fmla="*/ 0 w 9144000"/>
              <a:gd name="connsiteY3" fmla="*/ 0 h 6858000"/>
              <a:gd name="connsiteX4" fmla="*/ 0 w 9144000"/>
              <a:gd name="connsiteY4" fmla="*/ 6857999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7999"/>
                </a:moveTo>
                <a:lnTo>
                  <a:pt x="9144000" y="6857999"/>
                </a:lnTo>
                <a:lnTo>
                  <a:pt x="9144000" y="0"/>
                </a:lnTo>
                <a:lnTo>
                  <a:pt x="0" y="0"/>
                </a:lnTo>
                <a:lnTo>
                  <a:pt x="0" y="6857999"/>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Freeform 3"/>
          <p:cNvSpPr/>
          <p:nvPr/>
        </p:nvSpPr>
        <p:spPr>
          <a:xfrm>
            <a:off x="0" y="6374458"/>
            <a:ext cx="9144000" cy="499871"/>
          </a:xfrm>
          <a:custGeom>
            <a:avLst/>
            <a:gdLst>
              <a:gd name="connsiteX0" fmla="*/ 0 w 9144000"/>
              <a:gd name="connsiteY0" fmla="*/ 0 h 499871"/>
              <a:gd name="connsiteX1" fmla="*/ 8916796 w 9144000"/>
              <a:gd name="connsiteY1" fmla="*/ 0 h 499871"/>
              <a:gd name="connsiteX2" fmla="*/ 9144000 w 9144000"/>
              <a:gd name="connsiteY2" fmla="*/ 227190 h 499871"/>
              <a:gd name="connsiteX3" fmla="*/ 9144000 w 9144000"/>
              <a:gd name="connsiteY3" fmla="*/ 499871 h 499871"/>
              <a:gd name="connsiteX4" fmla="*/ 0 w 9144000"/>
              <a:gd name="connsiteY4" fmla="*/ 499871 h 499871"/>
              <a:gd name="connsiteX5" fmla="*/ 0 w 9144000"/>
              <a:gd name="connsiteY5" fmla="*/ 0 h 499871"/>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Lst>
            <a:rect l="l" t="t" r="r" b="b"/>
            <a:pathLst>
              <a:path w="9144000" h="499871">
                <a:moveTo>
                  <a:pt x="0" y="0"/>
                </a:moveTo>
                <a:lnTo>
                  <a:pt x="8916796" y="0"/>
                </a:lnTo>
                <a:cubicBezTo>
                  <a:pt x="9042272" y="0"/>
                  <a:pt x="9144000" y="101713"/>
                  <a:pt x="9144000" y="227190"/>
                </a:cubicBezTo>
                <a:lnTo>
                  <a:pt x="9144000" y="499871"/>
                </a:lnTo>
                <a:lnTo>
                  <a:pt x="0" y="499871"/>
                </a:lnTo>
                <a:lnTo>
                  <a:pt x="0" y="0"/>
                </a:lnTo>
              </a:path>
            </a:pathLst>
          </a:custGeom>
          <a:solidFill>
            <a:srgbClr val="C80904">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3429000" y="6477000"/>
            <a:ext cx="2387600" cy="266700"/>
          </a:xfrm>
          <a:prstGeom prst="rect">
            <a:avLst/>
          </a:prstGeom>
          <a:noFill/>
        </p:spPr>
        <p:txBody>
          <a:bodyPr wrap="none" lIns="0" tIns="0" rIns="0" rtlCol="0">
            <a:spAutoFit/>
          </a:bodyPr>
          <a:lstStyle/>
          <a:p>
            <a:pPr>
              <a:lnSpc>
                <a:spcPts val="2100"/>
              </a:lnSpc>
              <a:tabLst/>
            </a:pPr>
            <a:r>
              <a:rPr lang="en-US" altLang="zh-CN" sz="1800" dirty="0">
                <a:solidFill>
                  <a:srgbClr val="FFFFFF"/>
                </a:solidFill>
                <a:latin typeface="Century Gothic" pitchFamily="18" charset="0"/>
                <a:cs typeface="Century Gothic" pitchFamily="18" charset="0"/>
              </a:rPr>
              <a:t>INSPIRING</a:t>
            </a:r>
            <a:r>
              <a:rPr lang="en-US" altLang="zh-CN" sz="1800" dirty="0">
                <a:latin typeface="Times New Roman" pitchFamily="18" charset="0"/>
                <a:cs typeface="Times New Roman" pitchFamily="18" charset="0"/>
              </a:rPr>
              <a:t> </a:t>
            </a:r>
            <a:r>
              <a:rPr lang="en-US" altLang="zh-CN" sz="1800" dirty="0">
                <a:solidFill>
                  <a:srgbClr val="FFFFFF"/>
                </a:solidFill>
                <a:latin typeface="Century Gothic" pitchFamily="18" charset="0"/>
                <a:cs typeface="Century Gothic" pitchFamily="18" charset="0"/>
              </a:rPr>
              <a:t>GREATNESS</a:t>
            </a:r>
          </a:p>
        </p:txBody>
      </p:sp>
      <p:sp>
        <p:nvSpPr>
          <p:cNvPr id="9" name="TextBox 8"/>
          <p:cNvSpPr txBox="1"/>
          <p:nvPr/>
        </p:nvSpPr>
        <p:spPr>
          <a:xfrm>
            <a:off x="587829" y="1981200"/>
            <a:ext cx="8153400" cy="4247317"/>
          </a:xfrm>
          <a:prstGeom prst="rect">
            <a:avLst/>
          </a:prstGeom>
          <a:noFill/>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p:cNvSpPr txBox="1"/>
          <p:nvPr/>
        </p:nvSpPr>
        <p:spPr>
          <a:xfrm>
            <a:off x="500034" y="1571612"/>
            <a:ext cx="8143932" cy="4278094"/>
          </a:xfrm>
          <a:prstGeom prst="rect">
            <a:avLst/>
          </a:prstGeom>
          <a:noFill/>
        </p:spPr>
        <p:txBody>
          <a:bodyPr wrap="square" rtlCol="0">
            <a:spAutoFit/>
          </a:bodyPr>
          <a:lstStyle/>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p:txBody>
      </p:sp>
      <p:sp>
        <p:nvSpPr>
          <p:cNvPr id="8" name="TextBox 7"/>
          <p:cNvSpPr txBox="1"/>
          <p:nvPr/>
        </p:nvSpPr>
        <p:spPr>
          <a:xfrm>
            <a:off x="2857488" y="2428868"/>
            <a:ext cx="3143272" cy="1200329"/>
          </a:xfrm>
          <a:prstGeom prst="rect">
            <a:avLst/>
          </a:prstGeom>
          <a:noFill/>
        </p:spPr>
        <p:txBody>
          <a:bodyPr wrap="square" rtlCol="0">
            <a:spAutoFit/>
          </a:bodyPr>
          <a:lstStyle/>
          <a:p>
            <a:pPr algn="ctr"/>
            <a:r>
              <a:rPr lang="en-ZA" sz="3600" dirty="0">
                <a:latin typeface="Century Gothic" pitchFamily="34" charset="0"/>
              </a:rPr>
              <a:t>Thank you</a:t>
            </a:r>
          </a:p>
          <a:p>
            <a:pPr algn="ctr"/>
            <a:r>
              <a:rPr lang="en-ZA" sz="3600" dirty="0">
                <a:latin typeface="Century Gothic" pitchFamily="34" charset="0"/>
              </a:rPr>
              <a:t>Siyabonga </a:t>
            </a:r>
          </a:p>
        </p:txBody>
      </p:sp>
    </p:spTree>
    <p:extLst>
      <p:ext uri="{BB962C8B-B14F-4D97-AF65-F5344CB8AC3E}">
        <p14:creationId xmlns:p14="http://schemas.microsoft.com/office/powerpoint/2010/main" xmlns="" val="3180542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2475</TotalTime>
  <Words>507</Words>
  <Application>Microsoft Office PowerPoint</Application>
  <PresentationFormat>On-screen Show (4:3)</PresentationFormat>
  <Paragraphs>91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Muzomuhle Mhlongo</dc:creator>
  <cp:lastModifiedBy>PUMZA</cp:lastModifiedBy>
  <cp:revision>45</cp:revision>
  <dcterms:created xsi:type="dcterms:W3CDTF">2006-08-16T00:00:00Z</dcterms:created>
  <dcterms:modified xsi:type="dcterms:W3CDTF">2020-03-04T10:23:07Z</dcterms:modified>
</cp:coreProperties>
</file>