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91" r:id="rId3"/>
    <p:sldId id="408" r:id="rId4"/>
    <p:sldId id="406" r:id="rId5"/>
    <p:sldId id="357" r:id="rId6"/>
    <p:sldId id="499" r:id="rId7"/>
    <p:sldId id="397" r:id="rId8"/>
    <p:sldId id="369" r:id="rId9"/>
    <p:sldId id="359" r:id="rId10"/>
    <p:sldId id="401" r:id="rId11"/>
    <p:sldId id="402" r:id="rId12"/>
    <p:sldId id="403" r:id="rId13"/>
    <p:sldId id="385" r:id="rId14"/>
    <p:sldId id="400" r:id="rId15"/>
    <p:sldId id="399" r:id="rId16"/>
    <p:sldId id="409" r:id="rId17"/>
    <p:sldId id="498" r:id="rId18"/>
    <p:sldId id="479" r:id="rId19"/>
    <p:sldId id="384" r:id="rId20"/>
  </p:sldIdLst>
  <p:sldSz cx="9144000" cy="6858000" type="screen4x3"/>
  <p:notesSz cx="7315200" cy="96012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33FF"/>
    <a:srgbClr val="FF3300"/>
    <a:srgbClr val="F6DAC8"/>
    <a:srgbClr val="1988B3"/>
    <a:srgbClr val="99FF99"/>
    <a:srgbClr val="66FF99"/>
    <a:srgbClr val="0D485F"/>
    <a:srgbClr val="C9EAF7"/>
    <a:srgbClr val="FFFF66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94109" autoAdjust="0"/>
  </p:normalViewPr>
  <p:slideViewPr>
    <p:cSldViewPr>
      <p:cViewPr varScale="1">
        <p:scale>
          <a:sx n="116" d="100"/>
          <a:sy n="116" d="100"/>
        </p:scale>
        <p:origin x="-154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2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0"/>
            <a:ext cx="3170717" cy="4805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84E8D1-B0A5-4BF1-B914-95A5BD06F659}" type="datetimeFigureOut">
              <a:rPr lang="en-US"/>
              <a:pPr>
                <a:defRPr/>
              </a:pPr>
              <a:t>3/4/2020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069"/>
            <a:ext cx="3170717" cy="4805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9"/>
            <a:ext cx="3170717" cy="48059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59CD9C1-766E-4DCC-82A3-A692F8E69A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717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775" y="0"/>
            <a:ext cx="3170717" cy="48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80" y="4560303"/>
            <a:ext cx="5852843" cy="432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069"/>
            <a:ext cx="3170717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775" y="9119069"/>
            <a:ext cx="3170717" cy="480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E8EA20B-6AAF-4C78-B1E0-82DD9AAECD4F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EA20B-6AAF-4C78-B1E0-82DD9AAECD4F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517420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EA20B-6AAF-4C78-B1E0-82DD9AAECD4F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17042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EA20B-6AAF-4C78-B1E0-82DD9AAECD4F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995407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EA20B-6AAF-4C78-B1E0-82DD9AAECD4F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11829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EA20B-6AAF-4C78-B1E0-82DD9AAECD4F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30477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2338" y="585788"/>
            <a:ext cx="2597150" cy="1947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8012" y="2680904"/>
            <a:ext cx="5904094" cy="557830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8313-33DB-2D4F-8253-F5A6EC19E7A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96337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2338" y="585788"/>
            <a:ext cx="2597150" cy="1947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8012" y="2680904"/>
            <a:ext cx="5904094" cy="557830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8313-33DB-2D4F-8253-F5A6EC19E7A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068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EA20B-6AAF-4C78-B1E0-82DD9AAECD4F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00323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2913" y="723900"/>
            <a:ext cx="3432175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3625850"/>
            <a:ext cx="5486400" cy="4730750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8313-33DB-2D4F-8253-F5A6EC19E7A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6470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38313-33DB-2D4F-8253-F5A6EC19E7A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302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EA20B-6AAF-4C78-B1E0-82DD9AAECD4F}" type="slidenum">
              <a:rPr lang="en-GB" altLang="en-US" smtClean="0"/>
              <a:pPr>
                <a:defRPr/>
              </a:pPr>
              <a:t>19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8193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2338" y="585788"/>
            <a:ext cx="2597150" cy="1947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8012" y="2680904"/>
            <a:ext cx="5904094" cy="557830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8313-33DB-2D4F-8253-F5A6EC19E7A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34617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EA20B-6AAF-4C78-B1E0-82DD9AAECD4F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0493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2338" y="585788"/>
            <a:ext cx="2597150" cy="1947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8012" y="2680904"/>
            <a:ext cx="5904094" cy="557830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8313-33DB-2D4F-8253-F5A6EC19E7A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327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EA20B-6AAF-4C78-B1E0-82DD9AAECD4F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982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2338" y="585788"/>
            <a:ext cx="2597150" cy="1947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8012" y="2680904"/>
            <a:ext cx="5904094" cy="5578308"/>
          </a:xfrm>
        </p:spPr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8313-33DB-2D4F-8253-F5A6EC19E7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004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EA20B-6AAF-4C78-B1E0-82DD9AAECD4F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70449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EA20B-6AAF-4C78-B1E0-82DD9AAECD4F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9846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important</a:t>
            </a:r>
            <a:r>
              <a:rPr lang="en-US" baseline="0" dirty="0"/>
              <a:t> to note is that having an annual family income below R350k does not necessarily mean that a student qualifies for NSFAS funding.</a:t>
            </a:r>
          </a:p>
          <a:p>
            <a:endParaRPr lang="en-US" baseline="0" dirty="0"/>
          </a:p>
          <a:p>
            <a:r>
              <a:rPr lang="en-US" baseline="0" dirty="0"/>
              <a:t>As a result, the University system has numerous students </a:t>
            </a:r>
            <a:r>
              <a:rPr lang="en-US" baseline="0" dirty="0" smtClean="0"/>
              <a:t>who </a:t>
            </a:r>
            <a:r>
              <a:rPr lang="en-US" baseline="0" dirty="0"/>
              <a:t>fall under the R350k annual family income threshold who do not qualify for NSFAS funding and/or have accumulated student debt.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EA20B-6AAF-4C78-B1E0-82DD9AAECD4F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0392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foot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25988"/>
            <a:ext cx="9144000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3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3788" y="620713"/>
            <a:ext cx="44164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6278563"/>
            <a:ext cx="9144000" cy="571500"/>
          </a:xfrm>
          <a:prstGeom prst="rect">
            <a:avLst/>
          </a:prstGeom>
          <a:solidFill>
            <a:srgbClr val="C80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3362325" y="6380163"/>
            <a:ext cx="279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INSPIRING GREATNESS</a:t>
            </a:r>
          </a:p>
        </p:txBody>
      </p:sp>
    </p:spTree>
    <p:extLst>
      <p:ext uri="{BB962C8B-B14F-4D97-AF65-F5344CB8AC3E}">
        <p14:creationId xmlns:p14="http://schemas.microsoft.com/office/powerpoint/2010/main" xmlns="" val="423227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8681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508401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1249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5068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55081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71011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48590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192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01550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03397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5" name="Round Single Corner Rectangle 4"/>
          <p:cNvSpPr/>
          <p:nvPr userDrawn="1"/>
        </p:nvSpPr>
        <p:spPr>
          <a:xfrm>
            <a:off x="0" y="6357938"/>
            <a:ext cx="9144000" cy="500062"/>
          </a:xfrm>
          <a:prstGeom prst="round1Rect">
            <a:avLst>
              <a:gd name="adj" fmla="val 45450"/>
            </a:avLst>
          </a:prstGeom>
          <a:solidFill>
            <a:srgbClr val="C809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29" name="TextBox 6"/>
          <p:cNvSpPr txBox="1">
            <a:spLocks noChangeArrowheads="1"/>
          </p:cNvSpPr>
          <p:nvPr userDrawn="1"/>
        </p:nvSpPr>
        <p:spPr bwMode="auto">
          <a:xfrm>
            <a:off x="3348038" y="6426200"/>
            <a:ext cx="2794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bg1"/>
                </a:solidFill>
                <a:latin typeface="Century Gothic" pitchFamily="34" charset="0"/>
              </a:rPr>
              <a:t>INSPIRING GREATNESS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113" y="2203598"/>
            <a:ext cx="8827773" cy="2450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CBA9D-5006-8C41-9B78-B29B06ED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332656"/>
            <a:ext cx="8522423" cy="648071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Financial clearance concessions – summary University response</a:t>
            </a:r>
            <a:endParaRPr lang="en-US" sz="1800" b="1" i="1" dirty="0">
              <a:solidFill>
                <a:srgbClr val="1988B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12845"/>
            <a:ext cx="8516850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2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CBA9D-5006-8C41-9B78-B29B06ED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648071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Additional student accommodation – summary University response</a:t>
            </a:r>
            <a:endParaRPr lang="en-US" sz="1800" b="1" i="1" dirty="0">
              <a:solidFill>
                <a:srgbClr val="1988B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8553429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3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CBA9D-5006-8C41-9B78-B29B06ED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648071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Academic exclusions – summary University response</a:t>
            </a:r>
            <a:endParaRPr lang="en-US" sz="1800" b="1" i="1" dirty="0">
              <a:solidFill>
                <a:srgbClr val="1988B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002" y="980727"/>
            <a:ext cx="8553429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3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93" y="2624258"/>
            <a:ext cx="910821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8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EFD37A-76EB-AB48-B809-C166EC00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02165"/>
            <a:ext cx="7307531" cy="750571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Teaching and Learning</a:t>
            </a:r>
            <a:endParaRPr lang="en-US" sz="1800" b="1" i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908720"/>
            <a:ext cx="8443692" cy="29385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933056"/>
            <a:ext cx="5206435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666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EFD37A-76EB-AB48-B809-C166EC00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02165"/>
            <a:ext cx="7307531" cy="429435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Registration and enrollments as at </a:t>
            </a:r>
            <a:r>
              <a:rPr lang="en-US" sz="2000" b="1" dirty="0" smtClean="0">
                <a:solidFill>
                  <a:schemeClr val="tx1"/>
                </a:solidFill>
              </a:rPr>
              <a:t>1 March 2020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6801" y="777010"/>
            <a:ext cx="7730398" cy="53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2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843" y="2148729"/>
            <a:ext cx="8230313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60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B79E0-B0B2-0843-9C55-9BF89BD2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60648"/>
            <a:ext cx="7429499" cy="555304"/>
          </a:xfrm>
        </p:spPr>
        <p:txBody>
          <a:bodyPr>
            <a:normAutofit/>
          </a:bodyPr>
          <a:lstStyle/>
          <a:p>
            <a:pPr algn="ctr"/>
            <a:r>
              <a:rPr lang="en-ZA" sz="2400" dirty="0">
                <a:solidFill>
                  <a:schemeClr val="tx1"/>
                </a:solidFill>
              </a:rPr>
              <a:t>UKZN: Poised to make a HUGE Contribution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8535140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175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CAE381-9572-4022-8FB7-4A10D048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398" y="386044"/>
            <a:ext cx="6613380" cy="458382"/>
          </a:xfrm>
        </p:spPr>
        <p:txBody>
          <a:bodyPr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Implementation of the Strategy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137488-45A5-4D1D-AB91-90A6CAF0A2FB}"/>
              </a:ext>
            </a:extLst>
          </p:cNvPr>
          <p:cNvSpPr txBox="1"/>
          <p:nvPr/>
        </p:nvSpPr>
        <p:spPr>
          <a:xfrm>
            <a:off x="1404783" y="2996503"/>
            <a:ext cx="1674000" cy="2308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Teaching &amp; Learning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49D5C3D-3A8A-47CD-8B22-31EDA6CF88AC}"/>
              </a:ext>
            </a:extLst>
          </p:cNvPr>
          <p:cNvSpPr txBox="1"/>
          <p:nvPr/>
        </p:nvSpPr>
        <p:spPr>
          <a:xfrm>
            <a:off x="3185963" y="2996503"/>
            <a:ext cx="1674000" cy="2308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Research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29B1347C-4E7D-427B-B8C5-E7AF270A6326}"/>
              </a:ext>
            </a:extLst>
          </p:cNvPr>
          <p:cNvSpPr txBox="1"/>
          <p:nvPr/>
        </p:nvSpPr>
        <p:spPr>
          <a:xfrm>
            <a:off x="6728675" y="2995275"/>
            <a:ext cx="1674000" cy="2308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Student Contract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47EEA07-97EC-4F71-80FD-748B4ED59D93}"/>
              </a:ext>
            </a:extLst>
          </p:cNvPr>
          <p:cNvSpPr txBox="1"/>
          <p:nvPr/>
        </p:nvSpPr>
        <p:spPr>
          <a:xfrm>
            <a:off x="4964165" y="2995275"/>
            <a:ext cx="1674000" cy="2308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Internationalisation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24EFDD71-ED68-4BA8-95B1-8C226C541C3F}"/>
              </a:ext>
            </a:extLst>
          </p:cNvPr>
          <p:cNvSpPr txBox="1"/>
          <p:nvPr/>
        </p:nvSpPr>
        <p:spPr>
          <a:xfrm>
            <a:off x="1404786" y="4626280"/>
            <a:ext cx="1673999" cy="2308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Transformation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404CF1C7-7B4D-488B-B869-127FBCA0B5FB}"/>
              </a:ext>
            </a:extLst>
          </p:cNvPr>
          <p:cNvSpPr txBox="1"/>
          <p:nvPr/>
        </p:nvSpPr>
        <p:spPr>
          <a:xfrm>
            <a:off x="3181201" y="4626280"/>
            <a:ext cx="1673999" cy="2308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Sustainability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A70E1DF-0C69-4BAA-945A-2F6995E90BB5}"/>
              </a:ext>
            </a:extLst>
          </p:cNvPr>
          <p:cNvSpPr txBox="1"/>
          <p:nvPr/>
        </p:nvSpPr>
        <p:spPr>
          <a:xfrm>
            <a:off x="4964166" y="4626280"/>
            <a:ext cx="1673999" cy="2308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chemeClr val="bg1"/>
                </a:solidFill>
              </a:rPr>
              <a:t>People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xmlns="" id="{319A11BF-7724-4B7E-8A53-D80B3423CEE0}"/>
              </a:ext>
            </a:extLst>
          </p:cNvPr>
          <p:cNvSpPr/>
          <p:nvPr/>
        </p:nvSpPr>
        <p:spPr>
          <a:xfrm rot="16200000">
            <a:off x="4636164" y="-1421494"/>
            <a:ext cx="550413" cy="8021178"/>
          </a:xfrm>
          <a:prstGeom prst="leftBrace">
            <a:avLst>
              <a:gd name="adj1" fmla="val 8333"/>
              <a:gd name="adj2" fmla="val 49912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8C8670-36D0-4451-862E-5A3CFD7FAB5B}"/>
              </a:ext>
            </a:extLst>
          </p:cNvPr>
          <p:cNvSpPr txBox="1"/>
          <p:nvPr/>
        </p:nvSpPr>
        <p:spPr>
          <a:xfrm rot="16200000">
            <a:off x="233875" y="1587496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Aspiration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xmlns="" id="{596A9C97-342E-4C03-9CDF-C1CF2F5BCE7C}"/>
              </a:ext>
            </a:extLst>
          </p:cNvPr>
          <p:cNvSpPr/>
          <p:nvPr/>
        </p:nvSpPr>
        <p:spPr>
          <a:xfrm>
            <a:off x="4687693" y="2573742"/>
            <a:ext cx="447353" cy="35119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E46A52C-28D4-408A-A449-EF556D184717}"/>
              </a:ext>
            </a:extLst>
          </p:cNvPr>
          <p:cNvSpPr txBox="1"/>
          <p:nvPr/>
        </p:nvSpPr>
        <p:spPr>
          <a:xfrm>
            <a:off x="5107328" y="2579416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2313" y="1248023"/>
            <a:ext cx="1896020" cy="1194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9439" y="1228720"/>
            <a:ext cx="1896020" cy="1194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85185" y="1226684"/>
            <a:ext cx="1896020" cy="11888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54691" y="1220587"/>
            <a:ext cx="1902117" cy="1194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5029" y="3230188"/>
            <a:ext cx="1688738" cy="12497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74505" y="3237521"/>
            <a:ext cx="1682642" cy="12497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9630" y="3227335"/>
            <a:ext cx="1688738" cy="1310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33010" y="3226107"/>
            <a:ext cx="1682642" cy="13107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69338" y="4857112"/>
            <a:ext cx="1688738" cy="6950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160492" y="4858521"/>
            <a:ext cx="1688738" cy="11949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59844" y="4857112"/>
            <a:ext cx="1682642" cy="15729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21155" y="5525269"/>
            <a:ext cx="1993565" cy="42066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728675" y="5994031"/>
            <a:ext cx="1993565" cy="3231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715354" y="4660709"/>
            <a:ext cx="1688738" cy="2560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731100" y="4986630"/>
            <a:ext cx="1682642" cy="26215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6638165" y="4435933"/>
            <a:ext cx="1658256" cy="24995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648368" y="5233947"/>
            <a:ext cx="1658256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62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843" y="2145681"/>
            <a:ext cx="8230313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077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EFD37A-76EB-AB48-B809-C166EC00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88640"/>
            <a:ext cx="7307531" cy="429435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Contents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967" y="627645"/>
            <a:ext cx="7962066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370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719" y="1712827"/>
            <a:ext cx="8498561" cy="34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15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EFD37A-76EB-AB48-B809-C166EC00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02165"/>
            <a:ext cx="7307531" cy="750571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Summary of key student demands</a:t>
            </a:r>
            <a:endParaRPr lang="en-US" sz="1800" b="1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229" y="1212912"/>
            <a:ext cx="818154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8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0D1AB0-A511-3444-B551-0367AA5A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7920880" cy="72008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Financial clearance concessions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1800" b="1" i="1" dirty="0">
                <a:solidFill>
                  <a:srgbClr val="1988B3"/>
                </a:solidFill>
              </a:rPr>
              <a:t>Trends in student debt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677" y="1054402"/>
            <a:ext cx="7998645" cy="474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4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EFD37A-76EB-AB48-B809-C166EC003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02165"/>
            <a:ext cx="7307531" cy="429435"/>
          </a:xfrm>
        </p:spPr>
        <p:txBody>
          <a:bodyPr>
            <a:noAutofit/>
          </a:bodyPr>
          <a:lstStyle/>
          <a:p>
            <a:pPr algn="l"/>
            <a:r>
              <a:rPr lang="en-US" sz="2000" b="1" dirty="0" smtClean="0">
                <a:solidFill>
                  <a:schemeClr val="tx1"/>
                </a:solidFill>
              </a:rPr>
              <a:t>Analysis of student debt as at 31 December 2019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216" y="1520786"/>
            <a:ext cx="8309568" cy="38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418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0D1AB0-A511-3444-B551-0367AA5A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7920880" cy="72008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Financial clearance concessions</a:t>
            </a:r>
            <a:br>
              <a:rPr lang="en-US" sz="2000" b="1" dirty="0"/>
            </a:br>
            <a:r>
              <a:rPr lang="en-US" sz="1800" b="1" i="1" dirty="0">
                <a:solidFill>
                  <a:srgbClr val="1988B3"/>
                </a:solidFill>
              </a:rPr>
              <a:t>Comparisons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009" y="1258636"/>
            <a:ext cx="8461981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679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0D1AB0-A511-3444-B551-0367AA5A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72008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Financial clearance concessions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1800" b="1" i="1" dirty="0" smtClean="0">
                <a:solidFill>
                  <a:srgbClr val="1988B3"/>
                </a:solidFill>
              </a:rPr>
              <a:t>Cash flow </a:t>
            </a:r>
            <a:r>
              <a:rPr lang="en-US" sz="1800" b="1" i="1" dirty="0">
                <a:solidFill>
                  <a:srgbClr val="1988B3"/>
                </a:solidFill>
              </a:rPr>
              <a:t>cost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374" y="929423"/>
            <a:ext cx="8163252" cy="49991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1006" y="132965"/>
            <a:ext cx="248738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21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5CBA9D-5006-8C41-9B78-B29B06ED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32656"/>
            <a:ext cx="7302738" cy="648071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chemeClr val="tx1"/>
                </a:solidFill>
              </a:rPr>
              <a:t>Financial clearance concessions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1800" b="1" i="1" dirty="0">
                <a:solidFill>
                  <a:srgbClr val="1988B3"/>
                </a:solidFill>
              </a:rPr>
              <a:t>Who qualifies for NSFAS funding?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643" y="1124744"/>
            <a:ext cx="8468078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60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159</Words>
  <Application>Microsoft Office PowerPoint</Application>
  <PresentationFormat>On-screen Show (4:3)</PresentationFormat>
  <Paragraphs>45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Slide 1</vt:lpstr>
      <vt:lpstr>Contents</vt:lpstr>
      <vt:lpstr>Slide 3</vt:lpstr>
      <vt:lpstr>Summary of key student demands</vt:lpstr>
      <vt:lpstr>Financial clearance concessions Trends in student debt</vt:lpstr>
      <vt:lpstr>Analysis of student debt as at 31 December 2019</vt:lpstr>
      <vt:lpstr>Financial clearance concessions Comparisons</vt:lpstr>
      <vt:lpstr>Financial clearance concessions Cash flow cost</vt:lpstr>
      <vt:lpstr>Financial clearance concessions Who qualifies for NSFAS funding?</vt:lpstr>
      <vt:lpstr>Financial clearance concessions – summary University response</vt:lpstr>
      <vt:lpstr>Additional student accommodation – summary University response</vt:lpstr>
      <vt:lpstr>Academic exclusions – summary University response</vt:lpstr>
      <vt:lpstr>Slide 13</vt:lpstr>
      <vt:lpstr>Teaching and Learning</vt:lpstr>
      <vt:lpstr>Registration and enrollments as at 1 March 2020</vt:lpstr>
      <vt:lpstr>Slide 16</vt:lpstr>
      <vt:lpstr>UKZN: Poised to make a HUGE Contribution</vt:lpstr>
      <vt:lpstr>Implementation of the Strategy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PUMZA</cp:lastModifiedBy>
  <cp:revision>358</cp:revision>
  <cp:lastPrinted>2020-02-23T03:49:13Z</cp:lastPrinted>
  <dcterms:created xsi:type="dcterms:W3CDTF">2012-02-24T11:53:49Z</dcterms:created>
  <dcterms:modified xsi:type="dcterms:W3CDTF">2020-03-04T10:20:03Z</dcterms:modified>
</cp:coreProperties>
</file>