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8"/>
  </p:notesMasterIdLst>
  <p:handoutMasterIdLst>
    <p:handoutMasterId r:id="rId59"/>
  </p:handoutMasterIdLst>
  <p:sldIdLst>
    <p:sldId id="256" r:id="rId2"/>
    <p:sldId id="326" r:id="rId3"/>
    <p:sldId id="306" r:id="rId4"/>
    <p:sldId id="389" r:id="rId5"/>
    <p:sldId id="384" r:id="rId6"/>
    <p:sldId id="387" r:id="rId7"/>
    <p:sldId id="386" r:id="rId8"/>
    <p:sldId id="385" r:id="rId9"/>
    <p:sldId id="388" r:id="rId10"/>
    <p:sldId id="382" r:id="rId11"/>
    <p:sldId id="355" r:id="rId12"/>
    <p:sldId id="363" r:id="rId13"/>
    <p:sldId id="364" r:id="rId14"/>
    <p:sldId id="366" r:id="rId15"/>
    <p:sldId id="367" r:id="rId16"/>
    <p:sldId id="370" r:id="rId17"/>
    <p:sldId id="369" r:id="rId18"/>
    <p:sldId id="371" r:id="rId19"/>
    <p:sldId id="356" r:id="rId20"/>
    <p:sldId id="383" r:id="rId21"/>
    <p:sldId id="307" r:id="rId22"/>
    <p:sldId id="337" r:id="rId23"/>
    <p:sldId id="308" r:id="rId24"/>
    <p:sldId id="309" r:id="rId25"/>
    <p:sldId id="311" r:id="rId26"/>
    <p:sldId id="312" r:id="rId27"/>
    <p:sldId id="318" r:id="rId28"/>
    <p:sldId id="313" r:id="rId29"/>
    <p:sldId id="333" r:id="rId30"/>
    <p:sldId id="357" r:id="rId31"/>
    <p:sldId id="314" r:id="rId32"/>
    <p:sldId id="315" r:id="rId33"/>
    <p:sldId id="361" r:id="rId34"/>
    <p:sldId id="310" r:id="rId35"/>
    <p:sldId id="331" r:id="rId36"/>
    <p:sldId id="319" r:id="rId37"/>
    <p:sldId id="394" r:id="rId38"/>
    <p:sldId id="395" r:id="rId39"/>
    <p:sldId id="393" r:id="rId40"/>
    <p:sldId id="396" r:id="rId41"/>
    <p:sldId id="332" r:id="rId42"/>
    <p:sldId id="334" r:id="rId43"/>
    <p:sldId id="335" r:id="rId44"/>
    <p:sldId id="336" r:id="rId45"/>
    <p:sldId id="390" r:id="rId46"/>
    <p:sldId id="375" r:id="rId47"/>
    <p:sldId id="379" r:id="rId48"/>
    <p:sldId id="381" r:id="rId49"/>
    <p:sldId id="392" r:id="rId50"/>
    <p:sldId id="378" r:id="rId51"/>
    <p:sldId id="372" r:id="rId52"/>
    <p:sldId id="374" r:id="rId53"/>
    <p:sldId id="376" r:id="rId54"/>
    <p:sldId id="373" r:id="rId55"/>
    <p:sldId id="397" r:id="rId56"/>
    <p:sldId id="258" r:id="rId57"/>
  </p:sldIdLst>
  <p:sldSz cx="9906000" cy="6858000" type="A4"/>
  <p:notesSz cx="9775825" cy="6645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0" d="100"/>
          <a:sy n="110" d="100"/>
        </p:scale>
        <p:origin x="-1350" y="-90"/>
      </p:cViewPr>
      <p:guideLst>
        <p:guide orient="horz" pos="2160"/>
        <p:guide pos="3120"/>
      </p:guideLst>
    </p:cSldViewPr>
  </p:slideViewPr>
  <p:notesTextViewPr>
    <p:cViewPr>
      <p:scale>
        <a:sx n="100" d="100"/>
        <a:sy n="100" d="100"/>
      </p:scale>
      <p:origin x="0" y="0"/>
    </p:cViewPr>
  </p:notesTextViewPr>
  <p:sorterViewPr>
    <p:cViewPr>
      <p:scale>
        <a:sx n="120" d="100"/>
        <a:sy n="120" d="100"/>
      </p:scale>
      <p:origin x="0" y="-1128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png"/><Relationship Id="rId4" Type="http://schemas.openxmlformats.org/officeDocument/2006/relationships/image" Target="../media/image7.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png"/><Relationship Id="rId4"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43B325-A9C6-40B3-87EB-A826647612D9}" type="doc">
      <dgm:prSet loTypeId="urn:microsoft.com/office/officeart/2005/8/layout/pList2#1" loCatId="list" qsTypeId="urn:microsoft.com/office/officeart/2005/8/quickstyle/simple1" qsCatId="simple" csTypeId="urn:microsoft.com/office/officeart/2005/8/colors/accent1_2" csCatId="accent1" phldr="1"/>
      <dgm:spPr/>
      <dgm:t>
        <a:bodyPr/>
        <a:lstStyle/>
        <a:p>
          <a:endParaRPr lang="en-US"/>
        </a:p>
      </dgm:t>
    </dgm:pt>
    <dgm:pt modelId="{CE13AA36-14CE-4996-AFE4-D5661FFF74DC}">
      <dgm:prSet phldrT="[Text]"/>
      <dgm:spPr/>
      <dgm:t>
        <a:bodyPr/>
        <a:lstStyle/>
        <a:p>
          <a:r>
            <a:rPr lang="en-US" b="1" dirty="0" smtClean="0"/>
            <a:t>CIVIL LITIGATION</a:t>
          </a:r>
          <a:endParaRPr lang="en-US" b="1" dirty="0"/>
        </a:p>
      </dgm:t>
    </dgm:pt>
    <dgm:pt modelId="{275E96B7-F869-4A93-A49B-6614265E9BE0}" type="parTrans" cxnId="{D39B0426-F377-4407-811C-9CB573E1F8C0}">
      <dgm:prSet/>
      <dgm:spPr/>
      <dgm:t>
        <a:bodyPr/>
        <a:lstStyle/>
        <a:p>
          <a:endParaRPr lang="en-US"/>
        </a:p>
      </dgm:t>
    </dgm:pt>
    <dgm:pt modelId="{23DB3D04-F169-4DC3-A284-0148DEE75C6D}" type="sibTrans" cxnId="{D39B0426-F377-4407-811C-9CB573E1F8C0}">
      <dgm:prSet/>
      <dgm:spPr/>
      <dgm:t>
        <a:bodyPr/>
        <a:lstStyle/>
        <a:p>
          <a:endParaRPr lang="en-US"/>
        </a:p>
      </dgm:t>
    </dgm:pt>
    <dgm:pt modelId="{2DF3787A-A59E-445D-A44C-163C02D92119}">
      <dgm:prSet phldrT="[Text]"/>
      <dgm:spPr/>
      <dgm:t>
        <a:bodyPr/>
        <a:lstStyle/>
        <a:p>
          <a:r>
            <a:rPr lang="en-ZA" dirty="0" smtClean="0">
              <a:solidFill>
                <a:schemeClr val="tx1"/>
              </a:solidFill>
            </a:rPr>
            <a:t>Institute civil proceedings where there are potential recoveries of assets.</a:t>
          </a:r>
          <a:endParaRPr lang="en-US" dirty="0"/>
        </a:p>
      </dgm:t>
    </dgm:pt>
    <dgm:pt modelId="{4750F7E7-481E-4121-A739-5B5B1EDA0174}" type="parTrans" cxnId="{9A775F3B-790A-448F-9394-51508A233EF8}">
      <dgm:prSet/>
      <dgm:spPr/>
      <dgm:t>
        <a:bodyPr/>
        <a:lstStyle/>
        <a:p>
          <a:endParaRPr lang="en-US"/>
        </a:p>
      </dgm:t>
    </dgm:pt>
    <dgm:pt modelId="{22BCC323-8EB0-41F5-8A8C-B49DDC4607FA}" type="sibTrans" cxnId="{9A775F3B-790A-448F-9394-51508A233EF8}">
      <dgm:prSet/>
      <dgm:spPr/>
      <dgm:t>
        <a:bodyPr/>
        <a:lstStyle/>
        <a:p>
          <a:endParaRPr lang="en-US"/>
        </a:p>
      </dgm:t>
    </dgm:pt>
    <dgm:pt modelId="{558686EC-B2A5-42FA-96A8-AE5D5D0757DD}">
      <dgm:prSet phldrT="[Text]"/>
      <dgm:spPr/>
      <dgm:t>
        <a:bodyPr/>
        <a:lstStyle/>
        <a:p>
          <a:r>
            <a:rPr lang="en-US" b="1" dirty="0" smtClean="0"/>
            <a:t>DISCIPLINARY ACTION REFERRALS TO STATE INSTITUTIONS</a:t>
          </a:r>
          <a:endParaRPr lang="en-US" b="1" dirty="0"/>
        </a:p>
      </dgm:t>
    </dgm:pt>
    <dgm:pt modelId="{33D0EFDB-C5A7-49AD-85C4-034A6B79B989}" type="parTrans" cxnId="{3867D535-7204-48D6-A016-C131F1575C3C}">
      <dgm:prSet/>
      <dgm:spPr/>
      <dgm:t>
        <a:bodyPr/>
        <a:lstStyle/>
        <a:p>
          <a:endParaRPr lang="en-US"/>
        </a:p>
      </dgm:t>
    </dgm:pt>
    <dgm:pt modelId="{BBC3611A-DBD8-4B48-8B0C-001C640C447A}" type="sibTrans" cxnId="{3867D535-7204-48D6-A016-C131F1575C3C}">
      <dgm:prSet/>
      <dgm:spPr/>
      <dgm:t>
        <a:bodyPr/>
        <a:lstStyle/>
        <a:p>
          <a:endParaRPr lang="en-US"/>
        </a:p>
      </dgm:t>
    </dgm:pt>
    <dgm:pt modelId="{63DDA8FA-63BD-492D-8115-1A8E0D89184C}">
      <dgm:prSet phldrT="[Text]"/>
      <dgm:spPr/>
      <dgm:t>
        <a:bodyPr/>
        <a:lstStyle/>
        <a:p>
          <a:r>
            <a:rPr lang="en-US" b="1" dirty="0" smtClean="0"/>
            <a:t>PROSECUTION REFERRALS TO THE</a:t>
          </a:r>
        </a:p>
        <a:p>
          <a:r>
            <a:rPr lang="en-US" b="1" dirty="0" smtClean="0"/>
            <a:t>NPA </a:t>
          </a:r>
        </a:p>
        <a:p>
          <a:r>
            <a:rPr lang="en-US" b="1" dirty="0" smtClean="0"/>
            <a:t> </a:t>
          </a:r>
          <a:endParaRPr lang="en-US" b="1" dirty="0" smtClean="0">
            <a:solidFill>
              <a:schemeClr val="tx1"/>
            </a:solidFill>
          </a:endParaRPr>
        </a:p>
        <a:p>
          <a:endParaRPr lang="en-US" b="1" dirty="0">
            <a:solidFill>
              <a:schemeClr val="tx1"/>
            </a:solidFill>
          </a:endParaRPr>
        </a:p>
      </dgm:t>
    </dgm:pt>
    <dgm:pt modelId="{F88648CE-6B79-4E92-999E-3A730F7E64E1}" type="parTrans" cxnId="{DA104FA2-5524-4AFC-BB2F-8711D015BC8A}">
      <dgm:prSet/>
      <dgm:spPr/>
      <dgm:t>
        <a:bodyPr/>
        <a:lstStyle/>
        <a:p>
          <a:endParaRPr lang="en-US"/>
        </a:p>
      </dgm:t>
    </dgm:pt>
    <dgm:pt modelId="{FD058380-EC49-4C49-A2B6-F9023B45FEC3}" type="sibTrans" cxnId="{DA104FA2-5524-4AFC-BB2F-8711D015BC8A}">
      <dgm:prSet/>
      <dgm:spPr/>
      <dgm:t>
        <a:bodyPr/>
        <a:lstStyle/>
        <a:p>
          <a:endParaRPr lang="en-US"/>
        </a:p>
      </dgm:t>
    </dgm:pt>
    <dgm:pt modelId="{714E8B0E-F3A4-4974-90A5-FE401C086221}">
      <dgm:prSet phldrT="[Text]"/>
      <dgm:spPr/>
      <dgm:t>
        <a:bodyPr/>
        <a:lstStyle/>
        <a:p>
          <a:r>
            <a:rPr lang="en-US" b="1" dirty="0" smtClean="0"/>
            <a:t>REFERRAL TO OTHER REGULATORY AUTHORITIES SUCH AS:</a:t>
          </a:r>
        </a:p>
        <a:p>
          <a:r>
            <a:rPr lang="en-US" b="1" dirty="0" smtClean="0"/>
            <a:t>SARS</a:t>
          </a:r>
        </a:p>
        <a:p>
          <a:r>
            <a:rPr lang="en-US" b="1" dirty="0" smtClean="0"/>
            <a:t>FIC</a:t>
          </a:r>
        </a:p>
        <a:p>
          <a:endParaRPr lang="en-US" b="1" dirty="0"/>
        </a:p>
      </dgm:t>
    </dgm:pt>
    <dgm:pt modelId="{88110918-10C2-4BE1-A2CB-506AF65CE09D}" type="parTrans" cxnId="{A4B6AC99-2037-4003-9B33-FBFE5B6BAFE3}">
      <dgm:prSet/>
      <dgm:spPr/>
      <dgm:t>
        <a:bodyPr/>
        <a:lstStyle/>
        <a:p>
          <a:endParaRPr lang="en-US"/>
        </a:p>
      </dgm:t>
    </dgm:pt>
    <dgm:pt modelId="{B535A68E-49C5-4D60-994E-6B91E3D2B9FD}" type="sibTrans" cxnId="{A4B6AC99-2037-4003-9B33-FBFE5B6BAFE3}">
      <dgm:prSet/>
      <dgm:spPr/>
      <dgm:t>
        <a:bodyPr/>
        <a:lstStyle/>
        <a:p>
          <a:endParaRPr lang="en-US"/>
        </a:p>
      </dgm:t>
    </dgm:pt>
    <dgm:pt modelId="{EB02E34F-4A8F-4C60-B46D-0B08C9253CE4}">
      <dgm:prSet/>
      <dgm:spPr/>
      <dgm:t>
        <a:bodyPr/>
        <a:lstStyle/>
        <a:p>
          <a:r>
            <a:rPr lang="en-ZA" dirty="0" smtClean="0">
              <a:solidFill>
                <a:schemeClr val="tx1"/>
              </a:solidFill>
            </a:rPr>
            <a:t>Apply for preservation orders at an early stage of investigation where there is prima facie evidence.</a:t>
          </a:r>
          <a:endParaRPr lang="en-ZA" dirty="0">
            <a:solidFill>
              <a:schemeClr val="tx1"/>
            </a:solidFill>
          </a:endParaRPr>
        </a:p>
      </dgm:t>
    </dgm:pt>
    <dgm:pt modelId="{E2E955F6-4BA1-4CB3-93FF-4CB8A352AEA2}" type="parTrans" cxnId="{96453437-C74B-4AA9-9A8F-ABC81F047243}">
      <dgm:prSet/>
      <dgm:spPr/>
      <dgm:t>
        <a:bodyPr/>
        <a:lstStyle/>
        <a:p>
          <a:endParaRPr lang="en-US"/>
        </a:p>
      </dgm:t>
    </dgm:pt>
    <dgm:pt modelId="{9643D71C-FE55-4F2A-BE76-DC1143D12E0B}" type="sibTrans" cxnId="{96453437-C74B-4AA9-9A8F-ABC81F047243}">
      <dgm:prSet/>
      <dgm:spPr/>
      <dgm:t>
        <a:bodyPr/>
        <a:lstStyle/>
        <a:p>
          <a:endParaRPr lang="en-US"/>
        </a:p>
      </dgm:t>
    </dgm:pt>
    <dgm:pt modelId="{FA86B4C2-F486-4903-A3AF-BEF9A5D46024}" type="pres">
      <dgm:prSet presAssocID="{EB43B325-A9C6-40B3-87EB-A826647612D9}" presName="Name0" presStyleCnt="0">
        <dgm:presLayoutVars>
          <dgm:dir/>
          <dgm:resizeHandles val="exact"/>
        </dgm:presLayoutVars>
      </dgm:prSet>
      <dgm:spPr/>
      <dgm:t>
        <a:bodyPr/>
        <a:lstStyle/>
        <a:p>
          <a:endParaRPr lang="en-US"/>
        </a:p>
      </dgm:t>
    </dgm:pt>
    <dgm:pt modelId="{1B851ECA-1C9D-4E58-BB28-99C373DA201A}" type="pres">
      <dgm:prSet presAssocID="{EB43B325-A9C6-40B3-87EB-A826647612D9}" presName="bkgdShp" presStyleLbl="alignAccFollowNode1" presStyleIdx="0" presStyleCnt="1"/>
      <dgm:spPr/>
    </dgm:pt>
    <dgm:pt modelId="{046F1418-FD76-4620-8F26-8E75045BF227}" type="pres">
      <dgm:prSet presAssocID="{EB43B325-A9C6-40B3-87EB-A826647612D9}" presName="linComp" presStyleCnt="0"/>
      <dgm:spPr/>
    </dgm:pt>
    <dgm:pt modelId="{81286AAA-5188-4CAD-B3C7-C4D3210F1A90}" type="pres">
      <dgm:prSet presAssocID="{CE13AA36-14CE-4996-AFE4-D5661FFF74DC}" presName="compNode" presStyleCnt="0"/>
      <dgm:spPr/>
    </dgm:pt>
    <dgm:pt modelId="{1476B482-36B3-4031-8FFE-4EC8CCAEB7B8}" type="pres">
      <dgm:prSet presAssocID="{CE13AA36-14CE-4996-AFE4-D5661FFF74DC}" presName="node" presStyleLbl="node1" presStyleIdx="0" presStyleCnt="4">
        <dgm:presLayoutVars>
          <dgm:bulletEnabled val="1"/>
        </dgm:presLayoutVars>
      </dgm:prSet>
      <dgm:spPr/>
      <dgm:t>
        <a:bodyPr/>
        <a:lstStyle/>
        <a:p>
          <a:endParaRPr lang="en-US"/>
        </a:p>
      </dgm:t>
    </dgm:pt>
    <dgm:pt modelId="{CE329B16-8008-4943-9C60-4BB1E8D03C3C}" type="pres">
      <dgm:prSet presAssocID="{CE13AA36-14CE-4996-AFE4-D5661FFF74DC}" presName="invisiNode" presStyleLbl="node1" presStyleIdx="0" presStyleCnt="4"/>
      <dgm:spPr/>
    </dgm:pt>
    <dgm:pt modelId="{B4824691-E4B8-4D6E-9A20-9E4BDA95FDDE}" type="pres">
      <dgm:prSet presAssocID="{CE13AA36-14CE-4996-AFE4-D5661FFF74DC}" presName="imagNode" presStyleLbl="fgImgPlace1" presStyleIdx="0" presStyleCnt="4"/>
      <dgm:spPr>
        <a:blipFill>
          <a:blip xmlns:r="http://schemas.openxmlformats.org/officeDocument/2006/relationships" r:embed="rId1">
            <a:extLst>
              <a:ext uri="{28A0092B-C50C-407E-A947-70E740481C1C}">
                <a14:useLocalDpi xmlns:a14="http://schemas.microsoft.com/office/drawing/2010/main" xmlns="" val="0"/>
              </a:ext>
            </a:extLst>
          </a:blip>
          <a:srcRect/>
          <a:stretch>
            <a:fillRect l="-50000" r="-50000"/>
          </a:stretch>
        </a:blipFill>
      </dgm:spPr>
      <dgm:t>
        <a:bodyPr/>
        <a:lstStyle/>
        <a:p>
          <a:endParaRPr lang="en-US"/>
        </a:p>
      </dgm:t>
    </dgm:pt>
    <dgm:pt modelId="{657FE299-058D-47F1-8530-5A8A42A8037C}" type="pres">
      <dgm:prSet presAssocID="{23DB3D04-F169-4DC3-A284-0148DEE75C6D}" presName="sibTrans" presStyleLbl="sibTrans2D1" presStyleIdx="0" presStyleCnt="0"/>
      <dgm:spPr/>
      <dgm:t>
        <a:bodyPr/>
        <a:lstStyle/>
        <a:p>
          <a:endParaRPr lang="en-US"/>
        </a:p>
      </dgm:t>
    </dgm:pt>
    <dgm:pt modelId="{32864535-83E9-4679-9D35-1B947698A124}" type="pres">
      <dgm:prSet presAssocID="{558686EC-B2A5-42FA-96A8-AE5D5D0757DD}" presName="compNode" presStyleCnt="0"/>
      <dgm:spPr/>
    </dgm:pt>
    <dgm:pt modelId="{BF4A4C01-4C7D-4C1F-910A-116700426C7B}" type="pres">
      <dgm:prSet presAssocID="{558686EC-B2A5-42FA-96A8-AE5D5D0757DD}" presName="node" presStyleLbl="node1" presStyleIdx="1" presStyleCnt="4">
        <dgm:presLayoutVars>
          <dgm:bulletEnabled val="1"/>
        </dgm:presLayoutVars>
      </dgm:prSet>
      <dgm:spPr/>
      <dgm:t>
        <a:bodyPr/>
        <a:lstStyle/>
        <a:p>
          <a:endParaRPr lang="en-US"/>
        </a:p>
      </dgm:t>
    </dgm:pt>
    <dgm:pt modelId="{95D380CB-5076-4546-ADB7-A3517548E042}" type="pres">
      <dgm:prSet presAssocID="{558686EC-B2A5-42FA-96A8-AE5D5D0757DD}" presName="invisiNode" presStyleLbl="node1" presStyleIdx="1" presStyleCnt="4"/>
      <dgm:spPr/>
    </dgm:pt>
    <dgm:pt modelId="{B5ECF966-2F77-48D4-8859-DDD1D567C3D5}" type="pres">
      <dgm:prSet presAssocID="{558686EC-B2A5-42FA-96A8-AE5D5D0757DD}" presName="imagNode" presStyleLbl="fgImgPlace1" presStyleIdx="1" presStyleCnt="4"/>
      <dgm:spPr>
        <a:blipFill>
          <a:blip xmlns:r="http://schemas.openxmlformats.org/officeDocument/2006/relationships" r:embed="rId2">
            <a:extLst>
              <a:ext uri="{28A0092B-C50C-407E-A947-70E740481C1C}">
                <a14:useLocalDpi xmlns:a14="http://schemas.microsoft.com/office/drawing/2010/main" xmlns="" val="0"/>
              </a:ext>
            </a:extLst>
          </a:blip>
          <a:srcRect/>
          <a:stretch>
            <a:fillRect t="-19000" b="-19000"/>
          </a:stretch>
        </a:blipFill>
      </dgm:spPr>
      <dgm:t>
        <a:bodyPr/>
        <a:lstStyle/>
        <a:p>
          <a:endParaRPr lang="en-US"/>
        </a:p>
      </dgm:t>
    </dgm:pt>
    <dgm:pt modelId="{F6CD1951-2CDC-4E0F-B0D3-A8A545D0EAD0}" type="pres">
      <dgm:prSet presAssocID="{BBC3611A-DBD8-4B48-8B0C-001C640C447A}" presName="sibTrans" presStyleLbl="sibTrans2D1" presStyleIdx="0" presStyleCnt="0"/>
      <dgm:spPr/>
      <dgm:t>
        <a:bodyPr/>
        <a:lstStyle/>
        <a:p>
          <a:endParaRPr lang="en-US"/>
        </a:p>
      </dgm:t>
    </dgm:pt>
    <dgm:pt modelId="{32C6CF7C-DDA2-4C77-8381-46C3C37AF5D1}" type="pres">
      <dgm:prSet presAssocID="{63DDA8FA-63BD-492D-8115-1A8E0D89184C}" presName="compNode" presStyleCnt="0"/>
      <dgm:spPr/>
    </dgm:pt>
    <dgm:pt modelId="{2A676C26-1F16-49DF-B32A-CEE32E2BF012}" type="pres">
      <dgm:prSet presAssocID="{63DDA8FA-63BD-492D-8115-1A8E0D89184C}" presName="node" presStyleLbl="node1" presStyleIdx="2" presStyleCnt="4">
        <dgm:presLayoutVars>
          <dgm:bulletEnabled val="1"/>
        </dgm:presLayoutVars>
      </dgm:prSet>
      <dgm:spPr/>
      <dgm:t>
        <a:bodyPr/>
        <a:lstStyle/>
        <a:p>
          <a:endParaRPr lang="en-US"/>
        </a:p>
      </dgm:t>
    </dgm:pt>
    <dgm:pt modelId="{9279381E-6D20-4A42-8572-BD4E4D78D970}" type="pres">
      <dgm:prSet presAssocID="{63DDA8FA-63BD-492D-8115-1A8E0D89184C}" presName="invisiNode" presStyleLbl="node1" presStyleIdx="2" presStyleCnt="4"/>
      <dgm:spPr/>
    </dgm:pt>
    <dgm:pt modelId="{1B8DC6E8-2C2D-43FE-AE19-C13B7A96FE4C}" type="pres">
      <dgm:prSet presAssocID="{63DDA8FA-63BD-492D-8115-1A8E0D89184C}" presName="imagNode"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xmlns="" val="0"/>
              </a:ext>
            </a:extLst>
          </a:blip>
          <a:srcRect/>
          <a:stretch>
            <a:fillRect l="-12000" r="-12000"/>
          </a:stretch>
        </a:blipFill>
      </dgm:spPr>
      <dgm:t>
        <a:bodyPr/>
        <a:lstStyle/>
        <a:p>
          <a:endParaRPr lang="en-US"/>
        </a:p>
      </dgm:t>
    </dgm:pt>
    <dgm:pt modelId="{F201BBC6-193C-48B8-BC2F-2FAD22098432}" type="pres">
      <dgm:prSet presAssocID="{FD058380-EC49-4C49-A2B6-F9023B45FEC3}" presName="sibTrans" presStyleLbl="sibTrans2D1" presStyleIdx="0" presStyleCnt="0"/>
      <dgm:spPr/>
      <dgm:t>
        <a:bodyPr/>
        <a:lstStyle/>
        <a:p>
          <a:endParaRPr lang="en-US"/>
        </a:p>
      </dgm:t>
    </dgm:pt>
    <dgm:pt modelId="{A1DBF569-4A87-413F-B5A7-F8EEE5FA4487}" type="pres">
      <dgm:prSet presAssocID="{714E8B0E-F3A4-4974-90A5-FE401C086221}" presName="compNode" presStyleCnt="0"/>
      <dgm:spPr/>
    </dgm:pt>
    <dgm:pt modelId="{77837FB8-9E19-4424-A9E5-57F9D486F9FA}" type="pres">
      <dgm:prSet presAssocID="{714E8B0E-F3A4-4974-90A5-FE401C086221}" presName="node" presStyleLbl="node1" presStyleIdx="3" presStyleCnt="4">
        <dgm:presLayoutVars>
          <dgm:bulletEnabled val="1"/>
        </dgm:presLayoutVars>
      </dgm:prSet>
      <dgm:spPr/>
      <dgm:t>
        <a:bodyPr/>
        <a:lstStyle/>
        <a:p>
          <a:endParaRPr lang="en-US"/>
        </a:p>
      </dgm:t>
    </dgm:pt>
    <dgm:pt modelId="{00DB7641-D2DB-4652-9DA3-94852CBFD320}" type="pres">
      <dgm:prSet presAssocID="{714E8B0E-F3A4-4974-90A5-FE401C086221}" presName="invisiNode" presStyleLbl="node1" presStyleIdx="3" presStyleCnt="4"/>
      <dgm:spPr/>
    </dgm:pt>
    <dgm:pt modelId="{C0888264-4B80-4CDC-B8C3-AED596A3DA0B}" type="pres">
      <dgm:prSet presAssocID="{714E8B0E-F3A4-4974-90A5-FE401C086221}" presName="imagNode"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xmlns="" val="0"/>
              </a:ext>
            </a:extLst>
          </a:blip>
          <a:srcRect/>
          <a:stretch>
            <a:fillRect l="-2000" r="-2000"/>
          </a:stretch>
        </a:blipFill>
      </dgm:spPr>
      <dgm:t>
        <a:bodyPr/>
        <a:lstStyle/>
        <a:p>
          <a:endParaRPr lang="en-US"/>
        </a:p>
      </dgm:t>
    </dgm:pt>
  </dgm:ptLst>
  <dgm:cxnLst>
    <dgm:cxn modelId="{ED1C8BB6-6452-4D8C-A9D2-5FDF1A742946}" type="presOf" srcId="{EB02E34F-4A8F-4C60-B46D-0B08C9253CE4}" destId="{1476B482-36B3-4031-8FFE-4EC8CCAEB7B8}" srcOrd="0" destOrd="2" presId="urn:microsoft.com/office/officeart/2005/8/layout/pList2#1"/>
    <dgm:cxn modelId="{4F677F2E-9E3F-4CE4-9281-8AAF67D4970F}" type="presOf" srcId="{FD058380-EC49-4C49-A2B6-F9023B45FEC3}" destId="{F201BBC6-193C-48B8-BC2F-2FAD22098432}" srcOrd="0" destOrd="0" presId="urn:microsoft.com/office/officeart/2005/8/layout/pList2#1"/>
    <dgm:cxn modelId="{D39B0426-F377-4407-811C-9CB573E1F8C0}" srcId="{EB43B325-A9C6-40B3-87EB-A826647612D9}" destId="{CE13AA36-14CE-4996-AFE4-D5661FFF74DC}" srcOrd="0" destOrd="0" parTransId="{275E96B7-F869-4A93-A49B-6614265E9BE0}" sibTransId="{23DB3D04-F169-4DC3-A284-0148DEE75C6D}"/>
    <dgm:cxn modelId="{3867D535-7204-48D6-A016-C131F1575C3C}" srcId="{EB43B325-A9C6-40B3-87EB-A826647612D9}" destId="{558686EC-B2A5-42FA-96A8-AE5D5D0757DD}" srcOrd="1" destOrd="0" parTransId="{33D0EFDB-C5A7-49AD-85C4-034A6B79B989}" sibTransId="{BBC3611A-DBD8-4B48-8B0C-001C640C447A}"/>
    <dgm:cxn modelId="{DA104FA2-5524-4AFC-BB2F-8711D015BC8A}" srcId="{EB43B325-A9C6-40B3-87EB-A826647612D9}" destId="{63DDA8FA-63BD-492D-8115-1A8E0D89184C}" srcOrd="2" destOrd="0" parTransId="{F88648CE-6B79-4E92-999E-3A730F7E64E1}" sibTransId="{FD058380-EC49-4C49-A2B6-F9023B45FEC3}"/>
    <dgm:cxn modelId="{AE50EC50-C7FF-410B-A9AD-E839EFA28167}" type="presOf" srcId="{23DB3D04-F169-4DC3-A284-0148DEE75C6D}" destId="{657FE299-058D-47F1-8530-5A8A42A8037C}" srcOrd="0" destOrd="0" presId="urn:microsoft.com/office/officeart/2005/8/layout/pList2#1"/>
    <dgm:cxn modelId="{24D8867C-EABE-4F57-9D95-52D52C0D8C75}" type="presOf" srcId="{558686EC-B2A5-42FA-96A8-AE5D5D0757DD}" destId="{BF4A4C01-4C7D-4C1F-910A-116700426C7B}" srcOrd="0" destOrd="0" presId="urn:microsoft.com/office/officeart/2005/8/layout/pList2#1"/>
    <dgm:cxn modelId="{A4B6AC99-2037-4003-9B33-FBFE5B6BAFE3}" srcId="{EB43B325-A9C6-40B3-87EB-A826647612D9}" destId="{714E8B0E-F3A4-4974-90A5-FE401C086221}" srcOrd="3" destOrd="0" parTransId="{88110918-10C2-4BE1-A2CB-506AF65CE09D}" sibTransId="{B535A68E-49C5-4D60-994E-6B91E3D2B9FD}"/>
    <dgm:cxn modelId="{F5D851B6-B7DB-4CEB-813B-EA19756AC143}" type="presOf" srcId="{63DDA8FA-63BD-492D-8115-1A8E0D89184C}" destId="{2A676C26-1F16-49DF-B32A-CEE32E2BF012}" srcOrd="0" destOrd="0" presId="urn:microsoft.com/office/officeart/2005/8/layout/pList2#1"/>
    <dgm:cxn modelId="{9995514A-5C5A-444D-8258-EBF1CC3345CB}" type="presOf" srcId="{CE13AA36-14CE-4996-AFE4-D5661FFF74DC}" destId="{1476B482-36B3-4031-8FFE-4EC8CCAEB7B8}" srcOrd="0" destOrd="0" presId="urn:microsoft.com/office/officeart/2005/8/layout/pList2#1"/>
    <dgm:cxn modelId="{99EC945E-7265-498B-902C-CC623D27D646}" type="presOf" srcId="{714E8B0E-F3A4-4974-90A5-FE401C086221}" destId="{77837FB8-9E19-4424-A9E5-57F9D486F9FA}" srcOrd="0" destOrd="0" presId="urn:microsoft.com/office/officeart/2005/8/layout/pList2#1"/>
    <dgm:cxn modelId="{D9F52EAF-D74A-452E-832A-F4D67D34BD49}" type="presOf" srcId="{EB43B325-A9C6-40B3-87EB-A826647612D9}" destId="{FA86B4C2-F486-4903-A3AF-BEF9A5D46024}" srcOrd="0" destOrd="0" presId="urn:microsoft.com/office/officeart/2005/8/layout/pList2#1"/>
    <dgm:cxn modelId="{3410EADE-5D99-48E5-987F-CE6D5D3406E2}" type="presOf" srcId="{BBC3611A-DBD8-4B48-8B0C-001C640C447A}" destId="{F6CD1951-2CDC-4E0F-B0D3-A8A545D0EAD0}" srcOrd="0" destOrd="0" presId="urn:microsoft.com/office/officeart/2005/8/layout/pList2#1"/>
    <dgm:cxn modelId="{96453437-C74B-4AA9-9A8F-ABC81F047243}" srcId="{CE13AA36-14CE-4996-AFE4-D5661FFF74DC}" destId="{EB02E34F-4A8F-4C60-B46D-0B08C9253CE4}" srcOrd="1" destOrd="0" parTransId="{E2E955F6-4BA1-4CB3-93FF-4CB8A352AEA2}" sibTransId="{9643D71C-FE55-4F2A-BE76-DC1143D12E0B}"/>
    <dgm:cxn modelId="{308657FB-1AC4-41FF-AB20-7098AE780B41}" type="presOf" srcId="{2DF3787A-A59E-445D-A44C-163C02D92119}" destId="{1476B482-36B3-4031-8FFE-4EC8CCAEB7B8}" srcOrd="0" destOrd="1" presId="urn:microsoft.com/office/officeart/2005/8/layout/pList2#1"/>
    <dgm:cxn modelId="{9A775F3B-790A-448F-9394-51508A233EF8}" srcId="{CE13AA36-14CE-4996-AFE4-D5661FFF74DC}" destId="{2DF3787A-A59E-445D-A44C-163C02D92119}" srcOrd="0" destOrd="0" parTransId="{4750F7E7-481E-4121-A739-5B5B1EDA0174}" sibTransId="{22BCC323-8EB0-41F5-8A8C-B49DDC4607FA}"/>
    <dgm:cxn modelId="{46DDAB62-5ACA-411F-9727-665EF32EACF1}" type="presParOf" srcId="{FA86B4C2-F486-4903-A3AF-BEF9A5D46024}" destId="{1B851ECA-1C9D-4E58-BB28-99C373DA201A}" srcOrd="0" destOrd="0" presId="urn:microsoft.com/office/officeart/2005/8/layout/pList2#1"/>
    <dgm:cxn modelId="{61B192F2-BA5E-4016-A2A4-483D6EBA2F79}" type="presParOf" srcId="{FA86B4C2-F486-4903-A3AF-BEF9A5D46024}" destId="{046F1418-FD76-4620-8F26-8E75045BF227}" srcOrd="1" destOrd="0" presId="urn:microsoft.com/office/officeart/2005/8/layout/pList2#1"/>
    <dgm:cxn modelId="{05AC6DFA-5CF8-4701-8D43-C1A55C3F9FB1}" type="presParOf" srcId="{046F1418-FD76-4620-8F26-8E75045BF227}" destId="{81286AAA-5188-4CAD-B3C7-C4D3210F1A90}" srcOrd="0" destOrd="0" presId="urn:microsoft.com/office/officeart/2005/8/layout/pList2#1"/>
    <dgm:cxn modelId="{3A70FC32-981E-48AB-899A-6E2E29A40837}" type="presParOf" srcId="{81286AAA-5188-4CAD-B3C7-C4D3210F1A90}" destId="{1476B482-36B3-4031-8FFE-4EC8CCAEB7B8}" srcOrd="0" destOrd="0" presId="urn:microsoft.com/office/officeart/2005/8/layout/pList2#1"/>
    <dgm:cxn modelId="{7141961C-13B1-4102-BB2A-E97988070E24}" type="presParOf" srcId="{81286AAA-5188-4CAD-B3C7-C4D3210F1A90}" destId="{CE329B16-8008-4943-9C60-4BB1E8D03C3C}" srcOrd="1" destOrd="0" presId="urn:microsoft.com/office/officeart/2005/8/layout/pList2#1"/>
    <dgm:cxn modelId="{E1B0D619-283D-43BD-B761-5905DA2F2FD8}" type="presParOf" srcId="{81286AAA-5188-4CAD-B3C7-C4D3210F1A90}" destId="{B4824691-E4B8-4D6E-9A20-9E4BDA95FDDE}" srcOrd="2" destOrd="0" presId="urn:microsoft.com/office/officeart/2005/8/layout/pList2#1"/>
    <dgm:cxn modelId="{C4B44C22-FCB2-45AE-AC1B-C1AAFFF05DA5}" type="presParOf" srcId="{046F1418-FD76-4620-8F26-8E75045BF227}" destId="{657FE299-058D-47F1-8530-5A8A42A8037C}" srcOrd="1" destOrd="0" presId="urn:microsoft.com/office/officeart/2005/8/layout/pList2#1"/>
    <dgm:cxn modelId="{206E53C1-F911-4437-896B-89E8FC851721}" type="presParOf" srcId="{046F1418-FD76-4620-8F26-8E75045BF227}" destId="{32864535-83E9-4679-9D35-1B947698A124}" srcOrd="2" destOrd="0" presId="urn:microsoft.com/office/officeart/2005/8/layout/pList2#1"/>
    <dgm:cxn modelId="{D81D0D3A-0970-4046-A36B-561B6EC928C6}" type="presParOf" srcId="{32864535-83E9-4679-9D35-1B947698A124}" destId="{BF4A4C01-4C7D-4C1F-910A-116700426C7B}" srcOrd="0" destOrd="0" presId="urn:microsoft.com/office/officeart/2005/8/layout/pList2#1"/>
    <dgm:cxn modelId="{55194359-FD14-4085-A703-9155FDC59136}" type="presParOf" srcId="{32864535-83E9-4679-9D35-1B947698A124}" destId="{95D380CB-5076-4546-ADB7-A3517548E042}" srcOrd="1" destOrd="0" presId="urn:microsoft.com/office/officeart/2005/8/layout/pList2#1"/>
    <dgm:cxn modelId="{33CEC132-535C-4B2F-B2AB-2CF31B0987AC}" type="presParOf" srcId="{32864535-83E9-4679-9D35-1B947698A124}" destId="{B5ECF966-2F77-48D4-8859-DDD1D567C3D5}" srcOrd="2" destOrd="0" presId="urn:microsoft.com/office/officeart/2005/8/layout/pList2#1"/>
    <dgm:cxn modelId="{49498FA3-3C11-4CF8-8D88-034B40D53989}" type="presParOf" srcId="{046F1418-FD76-4620-8F26-8E75045BF227}" destId="{F6CD1951-2CDC-4E0F-B0D3-A8A545D0EAD0}" srcOrd="3" destOrd="0" presId="urn:microsoft.com/office/officeart/2005/8/layout/pList2#1"/>
    <dgm:cxn modelId="{CE124CBE-5C66-4945-B81A-487208FDD0FB}" type="presParOf" srcId="{046F1418-FD76-4620-8F26-8E75045BF227}" destId="{32C6CF7C-DDA2-4C77-8381-46C3C37AF5D1}" srcOrd="4" destOrd="0" presId="urn:microsoft.com/office/officeart/2005/8/layout/pList2#1"/>
    <dgm:cxn modelId="{F9A05E44-2E57-4791-A22A-A79E1A6963E7}" type="presParOf" srcId="{32C6CF7C-DDA2-4C77-8381-46C3C37AF5D1}" destId="{2A676C26-1F16-49DF-B32A-CEE32E2BF012}" srcOrd="0" destOrd="0" presId="urn:microsoft.com/office/officeart/2005/8/layout/pList2#1"/>
    <dgm:cxn modelId="{D72B348A-CD12-475F-8EE4-5AE84AC88550}" type="presParOf" srcId="{32C6CF7C-DDA2-4C77-8381-46C3C37AF5D1}" destId="{9279381E-6D20-4A42-8572-BD4E4D78D970}" srcOrd="1" destOrd="0" presId="urn:microsoft.com/office/officeart/2005/8/layout/pList2#1"/>
    <dgm:cxn modelId="{33319CF8-20E0-4B4C-9792-F3213295374E}" type="presParOf" srcId="{32C6CF7C-DDA2-4C77-8381-46C3C37AF5D1}" destId="{1B8DC6E8-2C2D-43FE-AE19-C13B7A96FE4C}" srcOrd="2" destOrd="0" presId="urn:microsoft.com/office/officeart/2005/8/layout/pList2#1"/>
    <dgm:cxn modelId="{74966927-7303-4FCE-AA92-3010BB0C042B}" type="presParOf" srcId="{046F1418-FD76-4620-8F26-8E75045BF227}" destId="{F201BBC6-193C-48B8-BC2F-2FAD22098432}" srcOrd="5" destOrd="0" presId="urn:microsoft.com/office/officeart/2005/8/layout/pList2#1"/>
    <dgm:cxn modelId="{AE5EA1BB-081E-4940-A52A-3F560EC1A39E}" type="presParOf" srcId="{046F1418-FD76-4620-8F26-8E75045BF227}" destId="{A1DBF569-4A87-413F-B5A7-F8EEE5FA4487}" srcOrd="6" destOrd="0" presId="urn:microsoft.com/office/officeart/2005/8/layout/pList2#1"/>
    <dgm:cxn modelId="{3F1A0FDA-FAE1-437F-B4F7-6337FC48D3C6}" type="presParOf" srcId="{A1DBF569-4A87-413F-B5A7-F8EEE5FA4487}" destId="{77837FB8-9E19-4424-A9E5-57F9D486F9FA}" srcOrd="0" destOrd="0" presId="urn:microsoft.com/office/officeart/2005/8/layout/pList2#1"/>
    <dgm:cxn modelId="{68345371-D5E6-4319-B747-12BB71D0D2BB}" type="presParOf" srcId="{A1DBF569-4A87-413F-B5A7-F8EEE5FA4487}" destId="{00DB7641-D2DB-4652-9DA3-94852CBFD320}" srcOrd="1" destOrd="0" presId="urn:microsoft.com/office/officeart/2005/8/layout/pList2#1"/>
    <dgm:cxn modelId="{60BB8011-BBE2-4FC1-95E4-8E6B0B832D32}" type="presParOf" srcId="{A1DBF569-4A87-413F-B5A7-F8EEE5FA4487}" destId="{C0888264-4B80-4CDC-B8C3-AED596A3DA0B}" srcOrd="2" destOrd="0" presId="urn:microsoft.com/office/officeart/2005/8/layout/pList2#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B851ECA-1C9D-4E58-BB28-99C373DA201A}">
      <dsp:nvSpPr>
        <dsp:cNvPr id="0" name=""/>
        <dsp:cNvSpPr/>
      </dsp:nvSpPr>
      <dsp:spPr>
        <a:xfrm>
          <a:off x="0" y="0"/>
          <a:ext cx="7940104" cy="1610301"/>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824691-E4B8-4D6E-9A20-9E4BDA95FDDE}">
      <dsp:nvSpPr>
        <dsp:cNvPr id="0" name=""/>
        <dsp:cNvSpPr/>
      </dsp:nvSpPr>
      <dsp:spPr>
        <a:xfrm>
          <a:off x="240389" y="214706"/>
          <a:ext cx="1734726" cy="1180887"/>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xmlns="" val="0"/>
              </a:ext>
            </a:extLst>
          </a:blip>
          <a:srcRect/>
          <a:stretch>
            <a:fillRect l="-50000" r="-5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76B482-36B3-4031-8FFE-4EC8CCAEB7B8}">
      <dsp:nvSpPr>
        <dsp:cNvPr id="0" name=""/>
        <dsp:cNvSpPr/>
      </dsp:nvSpPr>
      <dsp:spPr>
        <a:xfrm rot="10800000">
          <a:off x="240389" y="1610301"/>
          <a:ext cx="1734726" cy="1968146"/>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0">
          <a:noAutofit/>
        </a:bodyPr>
        <a:lstStyle/>
        <a:p>
          <a:pPr lvl="0" algn="l" defTabSz="577850">
            <a:lnSpc>
              <a:spcPct val="90000"/>
            </a:lnSpc>
            <a:spcBef>
              <a:spcPct val="0"/>
            </a:spcBef>
            <a:spcAft>
              <a:spcPct val="35000"/>
            </a:spcAft>
          </a:pPr>
          <a:r>
            <a:rPr lang="en-US" sz="1300" b="1" kern="1200" dirty="0" smtClean="0"/>
            <a:t>CIVIL LITIGATION</a:t>
          </a:r>
          <a:endParaRPr lang="en-US" sz="1300" b="1" kern="1200" dirty="0"/>
        </a:p>
        <a:p>
          <a:pPr marL="57150" lvl="1" indent="-57150" algn="l" defTabSz="444500">
            <a:lnSpc>
              <a:spcPct val="90000"/>
            </a:lnSpc>
            <a:spcBef>
              <a:spcPct val="0"/>
            </a:spcBef>
            <a:spcAft>
              <a:spcPct val="15000"/>
            </a:spcAft>
            <a:buChar char="••"/>
          </a:pPr>
          <a:r>
            <a:rPr lang="en-ZA" sz="1000" kern="1200" dirty="0" smtClean="0">
              <a:solidFill>
                <a:schemeClr val="tx1"/>
              </a:solidFill>
            </a:rPr>
            <a:t>Institute civil proceedings where there are potential recoveries of assets.</a:t>
          </a:r>
          <a:endParaRPr lang="en-US" sz="1000" kern="1200" dirty="0"/>
        </a:p>
        <a:p>
          <a:pPr marL="57150" lvl="1" indent="-57150" algn="l" defTabSz="444500">
            <a:lnSpc>
              <a:spcPct val="90000"/>
            </a:lnSpc>
            <a:spcBef>
              <a:spcPct val="0"/>
            </a:spcBef>
            <a:spcAft>
              <a:spcPct val="15000"/>
            </a:spcAft>
            <a:buChar char="••"/>
          </a:pPr>
          <a:r>
            <a:rPr lang="en-ZA" sz="1000" kern="1200" dirty="0" smtClean="0">
              <a:solidFill>
                <a:schemeClr val="tx1"/>
              </a:solidFill>
            </a:rPr>
            <a:t>Apply for preservation orders at an early stage of investigation where there is prima facie evidence.</a:t>
          </a:r>
          <a:endParaRPr lang="en-ZA" sz="1000" kern="1200" dirty="0">
            <a:solidFill>
              <a:schemeClr val="tx1"/>
            </a:solidFill>
          </a:endParaRPr>
        </a:p>
      </dsp:txBody>
      <dsp:txXfrm rot="10800000">
        <a:off x="240389" y="1610301"/>
        <a:ext cx="1734726" cy="1968146"/>
      </dsp:txXfrm>
    </dsp:sp>
    <dsp:sp modelId="{B5ECF966-2F77-48D4-8859-DDD1D567C3D5}">
      <dsp:nvSpPr>
        <dsp:cNvPr id="0" name=""/>
        <dsp:cNvSpPr/>
      </dsp:nvSpPr>
      <dsp:spPr>
        <a:xfrm>
          <a:off x="2148589" y="214706"/>
          <a:ext cx="1734726" cy="1180887"/>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xmlns="" val="0"/>
              </a:ext>
            </a:extLst>
          </a:blip>
          <a:srcRect/>
          <a:stretch>
            <a:fillRect t="-19000" b="-1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4A4C01-4C7D-4C1F-910A-116700426C7B}">
      <dsp:nvSpPr>
        <dsp:cNvPr id="0" name=""/>
        <dsp:cNvSpPr/>
      </dsp:nvSpPr>
      <dsp:spPr>
        <a:xfrm rot="10800000">
          <a:off x="2148589" y="1610301"/>
          <a:ext cx="1734726" cy="1968146"/>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0">
          <a:noAutofit/>
        </a:bodyPr>
        <a:lstStyle/>
        <a:p>
          <a:pPr lvl="0" algn="ctr" defTabSz="577850">
            <a:lnSpc>
              <a:spcPct val="90000"/>
            </a:lnSpc>
            <a:spcBef>
              <a:spcPct val="0"/>
            </a:spcBef>
            <a:spcAft>
              <a:spcPct val="35000"/>
            </a:spcAft>
          </a:pPr>
          <a:r>
            <a:rPr lang="en-US" sz="1300" b="1" kern="1200" dirty="0" smtClean="0"/>
            <a:t>DISCIPLINARY ACTION REFERRALS TO STATE INSTITUTIONS</a:t>
          </a:r>
          <a:endParaRPr lang="en-US" sz="1300" b="1" kern="1200" dirty="0"/>
        </a:p>
      </dsp:txBody>
      <dsp:txXfrm rot="10800000">
        <a:off x="2148589" y="1610301"/>
        <a:ext cx="1734726" cy="1968146"/>
      </dsp:txXfrm>
    </dsp:sp>
    <dsp:sp modelId="{1B8DC6E8-2C2D-43FE-AE19-C13B7A96FE4C}">
      <dsp:nvSpPr>
        <dsp:cNvPr id="0" name=""/>
        <dsp:cNvSpPr/>
      </dsp:nvSpPr>
      <dsp:spPr>
        <a:xfrm>
          <a:off x="4056788" y="214706"/>
          <a:ext cx="1734726" cy="1180887"/>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xmlns="" val="0"/>
              </a:ext>
            </a:extLst>
          </a:blip>
          <a:srcRect/>
          <a:stretch>
            <a:fillRect l="-12000" r="-1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676C26-1F16-49DF-B32A-CEE32E2BF012}">
      <dsp:nvSpPr>
        <dsp:cNvPr id="0" name=""/>
        <dsp:cNvSpPr/>
      </dsp:nvSpPr>
      <dsp:spPr>
        <a:xfrm rot="10800000">
          <a:off x="4056788" y="1610301"/>
          <a:ext cx="1734726" cy="1968146"/>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0">
          <a:noAutofit/>
        </a:bodyPr>
        <a:lstStyle/>
        <a:p>
          <a:pPr lvl="0" algn="ctr" defTabSz="577850">
            <a:lnSpc>
              <a:spcPct val="90000"/>
            </a:lnSpc>
            <a:spcBef>
              <a:spcPct val="0"/>
            </a:spcBef>
            <a:spcAft>
              <a:spcPct val="35000"/>
            </a:spcAft>
          </a:pPr>
          <a:r>
            <a:rPr lang="en-US" sz="1300" b="1" kern="1200" dirty="0" smtClean="0"/>
            <a:t>PROSECUTION REFERRALS TO THE</a:t>
          </a:r>
        </a:p>
        <a:p>
          <a:pPr lvl="0" algn="ctr" defTabSz="577850">
            <a:lnSpc>
              <a:spcPct val="90000"/>
            </a:lnSpc>
            <a:spcBef>
              <a:spcPct val="0"/>
            </a:spcBef>
            <a:spcAft>
              <a:spcPct val="35000"/>
            </a:spcAft>
          </a:pPr>
          <a:r>
            <a:rPr lang="en-US" sz="1300" b="1" kern="1200" dirty="0" smtClean="0"/>
            <a:t>NPA </a:t>
          </a:r>
        </a:p>
        <a:p>
          <a:pPr lvl="0" algn="ctr" defTabSz="577850">
            <a:lnSpc>
              <a:spcPct val="90000"/>
            </a:lnSpc>
            <a:spcBef>
              <a:spcPct val="0"/>
            </a:spcBef>
            <a:spcAft>
              <a:spcPct val="35000"/>
            </a:spcAft>
          </a:pPr>
          <a:r>
            <a:rPr lang="en-US" sz="1300" b="1" kern="1200" dirty="0" smtClean="0"/>
            <a:t> </a:t>
          </a:r>
          <a:endParaRPr lang="en-US" sz="1300" b="1" kern="1200" dirty="0" smtClean="0">
            <a:solidFill>
              <a:schemeClr val="tx1"/>
            </a:solidFill>
          </a:endParaRPr>
        </a:p>
        <a:p>
          <a:pPr lvl="0" algn="ctr" defTabSz="577850">
            <a:lnSpc>
              <a:spcPct val="90000"/>
            </a:lnSpc>
            <a:spcBef>
              <a:spcPct val="0"/>
            </a:spcBef>
            <a:spcAft>
              <a:spcPct val="35000"/>
            </a:spcAft>
          </a:pPr>
          <a:endParaRPr lang="en-US" sz="1300" b="1" kern="1200" dirty="0">
            <a:solidFill>
              <a:schemeClr val="tx1"/>
            </a:solidFill>
          </a:endParaRPr>
        </a:p>
      </dsp:txBody>
      <dsp:txXfrm rot="10800000">
        <a:off x="4056788" y="1610301"/>
        <a:ext cx="1734726" cy="1968146"/>
      </dsp:txXfrm>
    </dsp:sp>
    <dsp:sp modelId="{C0888264-4B80-4CDC-B8C3-AED596A3DA0B}">
      <dsp:nvSpPr>
        <dsp:cNvPr id="0" name=""/>
        <dsp:cNvSpPr/>
      </dsp:nvSpPr>
      <dsp:spPr>
        <a:xfrm>
          <a:off x="5964987" y="214706"/>
          <a:ext cx="1734726" cy="1180887"/>
        </a:xfrm>
        <a:prstGeom prst="roundRect">
          <a:avLst>
            <a:gd name="adj" fmla="val 10000"/>
          </a:avLst>
        </a:prstGeom>
        <a:blipFill>
          <a:blip xmlns:r="http://schemas.openxmlformats.org/officeDocument/2006/relationships" r:embed="rId4" cstate="print">
            <a:extLst>
              <a:ext uri="{28A0092B-C50C-407E-A947-70E740481C1C}">
                <a14:useLocalDpi xmlns:a14="http://schemas.microsoft.com/office/drawing/2010/main" xmlns="" val="0"/>
              </a:ext>
            </a:extLst>
          </a:blip>
          <a:srcRect/>
          <a:stretch>
            <a:fillRect l="-2000" r="-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837FB8-9E19-4424-A9E5-57F9D486F9FA}">
      <dsp:nvSpPr>
        <dsp:cNvPr id="0" name=""/>
        <dsp:cNvSpPr/>
      </dsp:nvSpPr>
      <dsp:spPr>
        <a:xfrm rot="10800000">
          <a:off x="5964987" y="1610301"/>
          <a:ext cx="1734726" cy="1968146"/>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0">
          <a:noAutofit/>
        </a:bodyPr>
        <a:lstStyle/>
        <a:p>
          <a:pPr lvl="0" algn="ctr" defTabSz="577850">
            <a:lnSpc>
              <a:spcPct val="90000"/>
            </a:lnSpc>
            <a:spcBef>
              <a:spcPct val="0"/>
            </a:spcBef>
            <a:spcAft>
              <a:spcPct val="35000"/>
            </a:spcAft>
          </a:pPr>
          <a:r>
            <a:rPr lang="en-US" sz="1300" b="1" kern="1200" dirty="0" smtClean="0"/>
            <a:t>REFERRAL TO OTHER REGULATORY AUTHORITIES SUCH AS:</a:t>
          </a:r>
        </a:p>
        <a:p>
          <a:pPr lvl="0" algn="ctr" defTabSz="577850">
            <a:lnSpc>
              <a:spcPct val="90000"/>
            </a:lnSpc>
            <a:spcBef>
              <a:spcPct val="0"/>
            </a:spcBef>
            <a:spcAft>
              <a:spcPct val="35000"/>
            </a:spcAft>
          </a:pPr>
          <a:r>
            <a:rPr lang="en-US" sz="1300" b="1" kern="1200" dirty="0" smtClean="0"/>
            <a:t>SARS</a:t>
          </a:r>
        </a:p>
        <a:p>
          <a:pPr lvl="0" algn="ctr" defTabSz="577850">
            <a:lnSpc>
              <a:spcPct val="90000"/>
            </a:lnSpc>
            <a:spcBef>
              <a:spcPct val="0"/>
            </a:spcBef>
            <a:spcAft>
              <a:spcPct val="35000"/>
            </a:spcAft>
          </a:pPr>
          <a:r>
            <a:rPr lang="en-US" sz="1300" b="1" kern="1200" dirty="0" smtClean="0"/>
            <a:t>FIC</a:t>
          </a:r>
        </a:p>
        <a:p>
          <a:pPr lvl="0" algn="ctr" defTabSz="577850">
            <a:lnSpc>
              <a:spcPct val="90000"/>
            </a:lnSpc>
            <a:spcBef>
              <a:spcPct val="0"/>
            </a:spcBef>
            <a:spcAft>
              <a:spcPct val="35000"/>
            </a:spcAft>
          </a:pPr>
          <a:endParaRPr lang="en-US" sz="1300" b="1" kern="1200" dirty="0"/>
        </a:p>
      </dsp:txBody>
      <dsp:txXfrm rot="10800000">
        <a:off x="5964987" y="1610301"/>
        <a:ext cx="1734726" cy="1968146"/>
      </dsp:txXfrm>
    </dsp:sp>
  </dsp:spTree>
</dsp:drawing>
</file>

<file path=ppt/diagrams/layout1.xml><?xml version="1.0" encoding="utf-8"?>
<dgm:layoutDef xmlns:dgm="http://schemas.openxmlformats.org/drawingml/2006/diagram" xmlns:a="http://schemas.openxmlformats.org/drawingml/2006/main" uniqueId="urn:microsoft.com/office/officeart/2005/8/layout/pList2#1">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4236346" cy="333452"/>
          </a:xfrm>
          <a:prstGeom prst="rect">
            <a:avLst/>
          </a:prstGeom>
        </p:spPr>
        <p:txBody>
          <a:bodyPr vert="horz" lIns="91432" tIns="45716" rIns="91432" bIns="45716" rtlCol="0"/>
          <a:lstStyle>
            <a:lvl1pPr algn="l">
              <a:defRPr sz="1200"/>
            </a:lvl1pPr>
          </a:lstStyle>
          <a:p>
            <a:endParaRPr lang="en-US"/>
          </a:p>
        </p:txBody>
      </p:sp>
      <p:sp>
        <p:nvSpPr>
          <p:cNvPr id="3" name="Date Placeholder 2"/>
          <p:cNvSpPr>
            <a:spLocks noGrp="1"/>
          </p:cNvSpPr>
          <p:nvPr>
            <p:ph type="dt" sz="quarter" idx="1"/>
          </p:nvPr>
        </p:nvSpPr>
        <p:spPr>
          <a:xfrm>
            <a:off x="5537147" y="0"/>
            <a:ext cx="4236346" cy="333452"/>
          </a:xfrm>
          <a:prstGeom prst="rect">
            <a:avLst/>
          </a:prstGeom>
        </p:spPr>
        <p:txBody>
          <a:bodyPr vert="horz" lIns="91432" tIns="45716" rIns="91432" bIns="45716" rtlCol="0"/>
          <a:lstStyle>
            <a:lvl1pPr algn="r">
              <a:defRPr sz="1200"/>
            </a:lvl1pPr>
          </a:lstStyle>
          <a:p>
            <a:fld id="{B6E10B7B-07B6-4553-8148-7B53BBBE022A}" type="datetimeFigureOut">
              <a:rPr lang="en-US" smtClean="0"/>
              <a:pPr/>
              <a:t>3/4/2020</a:t>
            </a:fld>
            <a:endParaRPr lang="en-US"/>
          </a:p>
        </p:txBody>
      </p:sp>
      <p:sp>
        <p:nvSpPr>
          <p:cNvPr id="4" name="Footer Placeholder 3"/>
          <p:cNvSpPr>
            <a:spLocks noGrp="1"/>
          </p:cNvSpPr>
          <p:nvPr>
            <p:ph type="ftr" sz="quarter" idx="2"/>
          </p:nvPr>
        </p:nvSpPr>
        <p:spPr>
          <a:xfrm>
            <a:off x="4" y="6311827"/>
            <a:ext cx="4236346" cy="333451"/>
          </a:xfrm>
          <a:prstGeom prst="rect">
            <a:avLst/>
          </a:prstGeom>
        </p:spPr>
        <p:txBody>
          <a:bodyPr vert="horz" lIns="91432" tIns="45716" rIns="91432" bIns="45716" rtlCol="0" anchor="b"/>
          <a:lstStyle>
            <a:lvl1pPr algn="l">
              <a:defRPr sz="1200"/>
            </a:lvl1pPr>
          </a:lstStyle>
          <a:p>
            <a:endParaRPr lang="en-US"/>
          </a:p>
        </p:txBody>
      </p:sp>
      <p:sp>
        <p:nvSpPr>
          <p:cNvPr id="5" name="Slide Number Placeholder 4"/>
          <p:cNvSpPr>
            <a:spLocks noGrp="1"/>
          </p:cNvSpPr>
          <p:nvPr>
            <p:ph type="sldNum" sz="quarter" idx="3"/>
          </p:nvPr>
        </p:nvSpPr>
        <p:spPr>
          <a:xfrm>
            <a:off x="5537147" y="6311827"/>
            <a:ext cx="4236346" cy="333451"/>
          </a:xfrm>
          <a:prstGeom prst="rect">
            <a:avLst/>
          </a:prstGeom>
        </p:spPr>
        <p:txBody>
          <a:bodyPr vert="horz" lIns="91432" tIns="45716" rIns="91432" bIns="45716" rtlCol="0" anchor="b"/>
          <a:lstStyle>
            <a:lvl1pPr algn="r">
              <a:defRPr sz="1200"/>
            </a:lvl1pPr>
          </a:lstStyle>
          <a:p>
            <a:fld id="{9BD8F6BE-AFC9-4854-8B3E-64E8DF786A38}" type="slidenum">
              <a:rPr lang="en-US" smtClean="0"/>
              <a:pPr/>
              <a:t>‹#›</a:t>
            </a:fld>
            <a:endParaRPr lang="en-US"/>
          </a:p>
        </p:txBody>
      </p:sp>
    </p:spTree>
    <p:extLst>
      <p:ext uri="{BB962C8B-B14F-4D97-AF65-F5344CB8AC3E}">
        <p14:creationId xmlns:p14="http://schemas.microsoft.com/office/powerpoint/2010/main" xmlns="" val="326215900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4236346" cy="333452"/>
          </a:xfrm>
          <a:prstGeom prst="rect">
            <a:avLst/>
          </a:prstGeom>
        </p:spPr>
        <p:txBody>
          <a:bodyPr vert="horz" lIns="91432" tIns="45716" rIns="91432" bIns="45716" rtlCol="0"/>
          <a:lstStyle>
            <a:lvl1pPr algn="l">
              <a:defRPr sz="1200"/>
            </a:lvl1pPr>
          </a:lstStyle>
          <a:p>
            <a:endParaRPr lang="en-US"/>
          </a:p>
        </p:txBody>
      </p:sp>
      <p:sp>
        <p:nvSpPr>
          <p:cNvPr id="3" name="Date Placeholder 2"/>
          <p:cNvSpPr>
            <a:spLocks noGrp="1"/>
          </p:cNvSpPr>
          <p:nvPr>
            <p:ph type="dt" idx="1"/>
          </p:nvPr>
        </p:nvSpPr>
        <p:spPr>
          <a:xfrm>
            <a:off x="5537147" y="0"/>
            <a:ext cx="4236346" cy="333452"/>
          </a:xfrm>
          <a:prstGeom prst="rect">
            <a:avLst/>
          </a:prstGeom>
        </p:spPr>
        <p:txBody>
          <a:bodyPr vert="horz" lIns="91432" tIns="45716" rIns="91432" bIns="45716" rtlCol="0"/>
          <a:lstStyle>
            <a:lvl1pPr algn="r">
              <a:defRPr sz="1200"/>
            </a:lvl1pPr>
          </a:lstStyle>
          <a:p>
            <a:fld id="{DCF14E05-1099-40E2-8AA9-39C358F2EB51}" type="datetimeFigureOut">
              <a:rPr lang="en-US" smtClean="0"/>
              <a:pPr/>
              <a:t>3/4/2020</a:t>
            </a:fld>
            <a:endParaRPr lang="en-US"/>
          </a:p>
        </p:txBody>
      </p:sp>
      <p:sp>
        <p:nvSpPr>
          <p:cNvPr id="4" name="Slide Image Placeholder 3"/>
          <p:cNvSpPr>
            <a:spLocks noGrp="1" noRot="1" noChangeAspect="1"/>
          </p:cNvSpPr>
          <p:nvPr>
            <p:ph type="sldImg" idx="2"/>
          </p:nvPr>
        </p:nvSpPr>
        <p:spPr>
          <a:xfrm>
            <a:off x="3267075" y="830263"/>
            <a:ext cx="3241675" cy="2243137"/>
          </a:xfrm>
          <a:prstGeom prst="rect">
            <a:avLst/>
          </a:prstGeom>
          <a:noFill/>
          <a:ln w="12700">
            <a:solidFill>
              <a:prstClr val="black"/>
            </a:solidFill>
          </a:ln>
        </p:spPr>
        <p:txBody>
          <a:bodyPr vert="horz" lIns="91432" tIns="45716" rIns="91432" bIns="45716" rtlCol="0" anchor="ctr"/>
          <a:lstStyle/>
          <a:p>
            <a:endParaRPr lang="en-US"/>
          </a:p>
        </p:txBody>
      </p:sp>
      <p:sp>
        <p:nvSpPr>
          <p:cNvPr id="5" name="Notes Placeholder 4"/>
          <p:cNvSpPr>
            <a:spLocks noGrp="1"/>
          </p:cNvSpPr>
          <p:nvPr>
            <p:ph type="body" sz="quarter" idx="3"/>
          </p:nvPr>
        </p:nvSpPr>
        <p:spPr>
          <a:xfrm>
            <a:off x="978519" y="3198538"/>
            <a:ext cx="7818791" cy="2615808"/>
          </a:xfrm>
          <a:prstGeom prst="rect">
            <a:avLst/>
          </a:prstGeom>
        </p:spPr>
        <p:txBody>
          <a:bodyPr vert="horz" lIns="91432" tIns="45716" rIns="91432" bIns="45716"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4" y="6311827"/>
            <a:ext cx="4236346" cy="333451"/>
          </a:xfrm>
          <a:prstGeom prst="rect">
            <a:avLst/>
          </a:prstGeom>
        </p:spPr>
        <p:txBody>
          <a:bodyPr vert="horz" lIns="91432" tIns="45716" rIns="91432" bIns="45716" rtlCol="0" anchor="b"/>
          <a:lstStyle>
            <a:lvl1pPr algn="l">
              <a:defRPr sz="1200"/>
            </a:lvl1pPr>
          </a:lstStyle>
          <a:p>
            <a:endParaRPr lang="en-US"/>
          </a:p>
        </p:txBody>
      </p:sp>
      <p:sp>
        <p:nvSpPr>
          <p:cNvPr id="7" name="Slide Number Placeholder 6"/>
          <p:cNvSpPr>
            <a:spLocks noGrp="1"/>
          </p:cNvSpPr>
          <p:nvPr>
            <p:ph type="sldNum" sz="quarter" idx="5"/>
          </p:nvPr>
        </p:nvSpPr>
        <p:spPr>
          <a:xfrm>
            <a:off x="5537147" y="6311827"/>
            <a:ext cx="4236346" cy="333451"/>
          </a:xfrm>
          <a:prstGeom prst="rect">
            <a:avLst/>
          </a:prstGeom>
        </p:spPr>
        <p:txBody>
          <a:bodyPr vert="horz" lIns="91432" tIns="45716" rIns="91432" bIns="45716" rtlCol="0" anchor="b"/>
          <a:lstStyle>
            <a:lvl1pPr algn="r">
              <a:defRPr sz="1200"/>
            </a:lvl1pPr>
          </a:lstStyle>
          <a:p>
            <a:fld id="{17BC83A2-5BDE-4EA2-8612-F2CB21CE623B}" type="slidenum">
              <a:rPr lang="en-US" smtClean="0"/>
              <a:pPr/>
              <a:t>‹#›</a:t>
            </a:fld>
            <a:endParaRPr lang="en-US"/>
          </a:p>
        </p:txBody>
      </p:sp>
    </p:spTree>
    <p:extLst>
      <p:ext uri="{BB962C8B-B14F-4D97-AF65-F5344CB8AC3E}">
        <p14:creationId xmlns:p14="http://schemas.microsoft.com/office/powerpoint/2010/main" xmlns="" val="247480612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A7FBC9-243C-49C2-A7FF-CFE1868F5EB7}" type="datetime1">
              <a:rPr lang="en-US" smtClean="0"/>
              <a:pPr/>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E4637F-1127-AF4D-B96F-F7789FFD66FF}" type="slidenum">
              <a:rPr lang="en-US" smtClean="0"/>
              <a:pPr/>
              <a:t>‹#›</a:t>
            </a:fld>
            <a:endParaRPr lang="en-US"/>
          </a:p>
        </p:txBody>
      </p:sp>
    </p:spTree>
    <p:extLst>
      <p:ext uri="{BB962C8B-B14F-4D97-AF65-F5344CB8AC3E}">
        <p14:creationId xmlns:p14="http://schemas.microsoft.com/office/powerpoint/2010/main" xmlns="" val="1005449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615D17-79DA-4E18-94C1-8E74ABA1F217}" type="datetime1">
              <a:rPr lang="en-US" smtClean="0"/>
              <a:pPr/>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E4637F-1127-AF4D-B96F-F7789FFD66FF}" type="slidenum">
              <a:rPr lang="en-US" smtClean="0"/>
              <a:pPr/>
              <a:t>‹#›</a:t>
            </a:fld>
            <a:endParaRPr lang="en-US"/>
          </a:p>
        </p:txBody>
      </p:sp>
    </p:spTree>
    <p:extLst>
      <p:ext uri="{BB962C8B-B14F-4D97-AF65-F5344CB8AC3E}">
        <p14:creationId xmlns:p14="http://schemas.microsoft.com/office/powerpoint/2010/main" xmlns="" val="4118037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90496-16BF-4115-8CDD-A9DB89C252B2}" type="datetime1">
              <a:rPr lang="en-US" smtClean="0"/>
              <a:pPr/>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E4637F-1127-AF4D-B96F-F7789FFD66FF}" type="slidenum">
              <a:rPr lang="en-US" smtClean="0"/>
              <a:pPr/>
              <a:t>‹#›</a:t>
            </a:fld>
            <a:endParaRPr lang="en-US"/>
          </a:p>
        </p:txBody>
      </p:sp>
    </p:spTree>
    <p:extLst>
      <p:ext uri="{BB962C8B-B14F-4D97-AF65-F5344CB8AC3E}">
        <p14:creationId xmlns:p14="http://schemas.microsoft.com/office/powerpoint/2010/main" xmlns="" val="345036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EEAC23-5B58-4ED6-9C76-EBA43CC6FBF8}" type="datetime1">
              <a:rPr lang="en-US" smtClean="0"/>
              <a:pPr/>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E4637F-1127-AF4D-B96F-F7789FFD66FF}" type="slidenum">
              <a:rPr lang="en-US" smtClean="0"/>
              <a:pPr/>
              <a:t>‹#›</a:t>
            </a:fld>
            <a:endParaRPr lang="en-US"/>
          </a:p>
        </p:txBody>
      </p:sp>
    </p:spTree>
    <p:extLst>
      <p:ext uri="{BB962C8B-B14F-4D97-AF65-F5344CB8AC3E}">
        <p14:creationId xmlns:p14="http://schemas.microsoft.com/office/powerpoint/2010/main" xmlns="" val="3722516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07E1E0-A930-4A23-828C-A1A20E24491A}" type="datetime1">
              <a:rPr lang="en-US" smtClean="0"/>
              <a:pPr/>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E4637F-1127-AF4D-B96F-F7789FFD66FF}" type="slidenum">
              <a:rPr lang="en-US" smtClean="0"/>
              <a:pPr/>
              <a:t>‹#›</a:t>
            </a:fld>
            <a:endParaRPr lang="en-US"/>
          </a:p>
        </p:txBody>
      </p:sp>
    </p:spTree>
    <p:extLst>
      <p:ext uri="{BB962C8B-B14F-4D97-AF65-F5344CB8AC3E}">
        <p14:creationId xmlns:p14="http://schemas.microsoft.com/office/powerpoint/2010/main" xmlns="" val="3259364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FF4D01-0D78-464E-81CC-539F7B396A6A}" type="datetime1">
              <a:rPr lang="en-US" smtClean="0"/>
              <a:pPr/>
              <a:t>3/4/2020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E4637F-1127-AF4D-B96F-F7789FFD66FF}" type="slidenum">
              <a:rPr lang="en-US" smtClean="0"/>
              <a:pPr/>
              <a:t>‹#›</a:t>
            </a:fld>
            <a:endParaRPr lang="en-US"/>
          </a:p>
        </p:txBody>
      </p:sp>
    </p:spTree>
    <p:extLst>
      <p:ext uri="{BB962C8B-B14F-4D97-AF65-F5344CB8AC3E}">
        <p14:creationId xmlns:p14="http://schemas.microsoft.com/office/powerpoint/2010/main" xmlns="" val="2354266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CC7F10-BC14-48AB-80A6-E75AEFA13097}" type="datetime1">
              <a:rPr lang="en-US" smtClean="0"/>
              <a:pPr/>
              <a:t>3/4/2020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E4637F-1127-AF4D-B96F-F7789FFD66FF}" type="slidenum">
              <a:rPr lang="en-US" smtClean="0"/>
              <a:pPr/>
              <a:t>‹#›</a:t>
            </a:fld>
            <a:endParaRPr lang="en-US"/>
          </a:p>
        </p:txBody>
      </p:sp>
    </p:spTree>
    <p:extLst>
      <p:ext uri="{BB962C8B-B14F-4D97-AF65-F5344CB8AC3E}">
        <p14:creationId xmlns:p14="http://schemas.microsoft.com/office/powerpoint/2010/main" xmlns="" val="4289419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D5F9BA-D24C-4D2E-8693-F0F5F9E45B03}" type="datetime1">
              <a:rPr lang="en-US" smtClean="0"/>
              <a:pPr/>
              <a:t>3/4/2020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E4637F-1127-AF4D-B96F-F7789FFD66FF}" type="slidenum">
              <a:rPr lang="en-US" smtClean="0"/>
              <a:pPr/>
              <a:t>‹#›</a:t>
            </a:fld>
            <a:endParaRPr lang="en-US"/>
          </a:p>
        </p:txBody>
      </p:sp>
    </p:spTree>
    <p:extLst>
      <p:ext uri="{BB962C8B-B14F-4D97-AF65-F5344CB8AC3E}">
        <p14:creationId xmlns:p14="http://schemas.microsoft.com/office/powerpoint/2010/main" xmlns="" val="436620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E4B627-1078-43FA-BE6A-4E261E221E05}" type="datetime1">
              <a:rPr lang="en-US" smtClean="0"/>
              <a:pPr/>
              <a:t>3/4/2020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E4637F-1127-AF4D-B96F-F7789FFD66FF}" type="slidenum">
              <a:rPr lang="en-US" smtClean="0"/>
              <a:pPr/>
              <a:t>‹#›</a:t>
            </a:fld>
            <a:endParaRPr lang="en-US"/>
          </a:p>
        </p:txBody>
      </p:sp>
    </p:spTree>
    <p:extLst>
      <p:ext uri="{BB962C8B-B14F-4D97-AF65-F5344CB8AC3E}">
        <p14:creationId xmlns:p14="http://schemas.microsoft.com/office/powerpoint/2010/main" xmlns="" val="2552998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26C8E6-D64E-4B58-947A-8FCAF4A873E1}" type="datetime1">
              <a:rPr lang="en-US" smtClean="0"/>
              <a:pPr/>
              <a:t>3/4/2020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E4637F-1127-AF4D-B96F-F7789FFD66FF}" type="slidenum">
              <a:rPr lang="en-US" smtClean="0"/>
              <a:pPr/>
              <a:t>‹#›</a:t>
            </a:fld>
            <a:endParaRPr lang="en-US"/>
          </a:p>
        </p:txBody>
      </p:sp>
    </p:spTree>
    <p:extLst>
      <p:ext uri="{BB962C8B-B14F-4D97-AF65-F5344CB8AC3E}">
        <p14:creationId xmlns:p14="http://schemas.microsoft.com/office/powerpoint/2010/main" xmlns="" val="4198762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754D11-8DC2-4053-A0C0-0904E29D7891}" type="datetime1">
              <a:rPr lang="en-US" smtClean="0"/>
              <a:pPr/>
              <a:t>3/4/2020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E4637F-1127-AF4D-B96F-F7789FFD66FF}" type="slidenum">
              <a:rPr lang="en-US" smtClean="0"/>
              <a:pPr/>
              <a:t>‹#›</a:t>
            </a:fld>
            <a:endParaRPr lang="en-US"/>
          </a:p>
        </p:txBody>
      </p:sp>
    </p:spTree>
    <p:extLst>
      <p:ext uri="{BB962C8B-B14F-4D97-AF65-F5344CB8AC3E}">
        <p14:creationId xmlns:p14="http://schemas.microsoft.com/office/powerpoint/2010/main" xmlns="" val="4155834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BCAF30-E046-4496-9622-8083401FFA38}" type="datetime1">
              <a:rPr lang="en-US" smtClean="0"/>
              <a:pPr/>
              <a:t>3/4/2020</a:t>
            </a:fld>
            <a:endParaRPr lang="en-US"/>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E4637F-1127-AF4D-B96F-F7789FFD66FF}" type="slidenum">
              <a:rPr lang="en-US" smtClean="0"/>
              <a:pPr/>
              <a:t>‹#›</a:t>
            </a:fld>
            <a:endParaRPr lang="en-US"/>
          </a:p>
        </p:txBody>
      </p:sp>
    </p:spTree>
    <p:extLst>
      <p:ext uri="{BB962C8B-B14F-4D97-AF65-F5344CB8AC3E}">
        <p14:creationId xmlns:p14="http://schemas.microsoft.com/office/powerpoint/2010/main" xmlns="" val="2355953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package" Target="../embeddings/Microsoft_Office_Excel_Worksheet1.xlsx"/></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package" Target="../embeddings/Microsoft_Office_Excel_Worksheet2.xlsx"/></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package" Target="../embeddings/Microsoft_Office_Excel_Worksheet3.xlsx"/></Relationships>
</file>

<file path=ppt/slides/_rels/slide2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package" Target="../embeddings/Microsoft_Office_Excel_Worksheet4.xlsx"/></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package" Target="../embeddings/Microsoft_Office_Excel_Worksheet5.xlsx"/></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package" Target="../embeddings/Microsoft_Office_Excel_Worksheet6.xlsx"/></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package" Target="../embeddings/Microsoft_Office_Excel_Worksheet7.xlsx"/></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package" Target="../embeddings/Microsoft_Office_Excel_Worksheet8.xlsx"/></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package" Target="../embeddings/Microsoft_Office_Excel_Worksheet9.xlsx"/></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package" Target="../embeddings/Microsoft_Office_Excel_Worksheet10.xlsx"/></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package" Target="../embeddings/Microsoft_Office_Excel_Worksheet11.xlsx"/></Relationships>
</file>

<file path=ppt/slides/_rels/slide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emf"/></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69559"/>
            <a:ext cx="7345830"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2" name="TextBox 1"/>
          <p:cNvSpPr txBox="1"/>
          <p:nvPr/>
        </p:nvSpPr>
        <p:spPr>
          <a:xfrm>
            <a:off x="1575127" y="769061"/>
            <a:ext cx="7964129" cy="2554545"/>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PRESENTATION TO </a:t>
            </a:r>
            <a:r>
              <a:rPr lang="en-US" sz="3200" b="1" dirty="0" smtClean="0">
                <a:latin typeface="Arial" panose="020B0604020202020204" pitchFamily="34" charset="0"/>
                <a:cs typeface="Arial" panose="020B0604020202020204" pitchFamily="34" charset="0"/>
              </a:rPr>
              <a:t>PORTFOLIO COMMITTEE ON COGTA - LOCAL GOVT INVESTIGATIONS</a:t>
            </a:r>
          </a:p>
          <a:p>
            <a:pPr algn="ctr"/>
            <a:endParaRPr lang="en-US" sz="3200" b="1" dirty="0" smtClean="0">
              <a:latin typeface="Arial" panose="020B0604020202020204" pitchFamily="34" charset="0"/>
              <a:cs typeface="Arial" panose="020B0604020202020204" pitchFamily="34" charset="0"/>
            </a:endParaRPr>
          </a:p>
          <a:p>
            <a:pPr algn="ctr"/>
            <a:r>
              <a:rPr lang="en-US" sz="3200" b="1" dirty="0" smtClean="0">
                <a:latin typeface="Arial" panose="020B0604020202020204" pitchFamily="34" charset="0"/>
                <a:cs typeface="Arial" panose="020B0604020202020204" pitchFamily="34" charset="0"/>
              </a:rPr>
              <a:t>PRESENTED BY ADVOCATE MOTHIBI</a:t>
            </a:r>
          </a:p>
        </p:txBody>
      </p:sp>
      <p:sp>
        <p:nvSpPr>
          <p:cNvPr id="3" name="Slide Number Placeholder 2"/>
          <p:cNvSpPr>
            <a:spLocks noGrp="1"/>
          </p:cNvSpPr>
          <p:nvPr>
            <p:ph type="sldNum" sz="quarter" idx="12"/>
          </p:nvPr>
        </p:nvSpPr>
        <p:spPr>
          <a:xfrm>
            <a:off x="8940800" y="6508751"/>
            <a:ext cx="469900" cy="365125"/>
          </a:xfrm>
        </p:spPr>
        <p:txBody>
          <a:bodyPr/>
          <a:lstStyle/>
          <a:p>
            <a:fld id="{40E4637F-1127-AF4D-B96F-F7789FFD66FF}" type="slidenum">
              <a:rPr lang="en-US" b="1" smtClean="0">
                <a:latin typeface="Arial" panose="020B0604020202020204" pitchFamily="34" charset="0"/>
                <a:cs typeface="Arial" panose="020B0604020202020204" pitchFamily="34" charset="0"/>
              </a:rPr>
              <a:pPr/>
              <a:t>1</a:t>
            </a:fld>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6741589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4" name="Content Placeholder 3"/>
          <p:cNvSpPr>
            <a:spLocks noGrp="1"/>
          </p:cNvSpPr>
          <p:nvPr>
            <p:ph idx="1"/>
          </p:nvPr>
        </p:nvSpPr>
        <p:spPr>
          <a:xfrm>
            <a:off x="495300" y="2338437"/>
            <a:ext cx="8915400" cy="1154063"/>
          </a:xfrm>
          <a:solidFill>
            <a:schemeClr val="tx1"/>
          </a:solidFill>
        </p:spPr>
        <p:txBody>
          <a:bodyPr>
            <a:normAutofit/>
          </a:bodyPr>
          <a:lstStyle/>
          <a:p>
            <a:pPr marL="0" indent="0" algn="ctr">
              <a:lnSpc>
                <a:spcPct val="150000"/>
              </a:lnSpc>
              <a:buNone/>
            </a:pPr>
            <a:r>
              <a:rPr lang="en-US" sz="4300" b="1" dirty="0" smtClean="0">
                <a:solidFill>
                  <a:schemeClr val="bg1"/>
                </a:solidFill>
                <a:latin typeface="Arial" panose="020B0604020202020204" pitchFamily="34" charset="0"/>
                <a:cs typeface="Arial" panose="020B0604020202020204" pitchFamily="34" charset="0"/>
              </a:rPr>
              <a:t>FINAL REPORTS SUBMITTED</a:t>
            </a:r>
            <a:endParaRPr lang="en-US" sz="4300" i="1" dirty="0" smtClean="0">
              <a:solidFill>
                <a:schemeClr val="bg1"/>
              </a:solidFill>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a:xfrm>
            <a:off x="8790038" y="6489083"/>
            <a:ext cx="620661" cy="365125"/>
          </a:xfrm>
        </p:spPr>
        <p:txBody>
          <a:bodyPr/>
          <a:lstStyle/>
          <a:p>
            <a:fld id="{40E4637F-1127-AF4D-B96F-F7789FFD66FF}" type="slidenum">
              <a:rPr lang="en-US" b="1" smtClean="0">
                <a:latin typeface="Arial" panose="020B0604020202020204" pitchFamily="34" charset="0"/>
                <a:cs typeface="Arial" panose="020B0604020202020204" pitchFamily="34" charset="0"/>
              </a:rPr>
              <a:pPr/>
              <a:t>10</a:t>
            </a:fld>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4348741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7" name="Slide Number Placeholder 6"/>
          <p:cNvSpPr>
            <a:spLocks noGrp="1"/>
          </p:cNvSpPr>
          <p:nvPr>
            <p:ph type="sldNum" sz="quarter" idx="12"/>
          </p:nvPr>
        </p:nvSpPr>
        <p:spPr>
          <a:xfrm>
            <a:off x="8790038" y="6489083"/>
            <a:ext cx="620661" cy="365125"/>
          </a:xfrm>
        </p:spPr>
        <p:txBody>
          <a:bodyPr/>
          <a:lstStyle/>
          <a:p>
            <a:fld id="{40E4637F-1127-AF4D-B96F-F7789FFD66FF}" type="slidenum">
              <a:rPr lang="en-US" b="1" smtClean="0">
                <a:latin typeface="Arial" panose="020B0604020202020204" pitchFamily="34" charset="0"/>
                <a:cs typeface="Arial" panose="020B0604020202020204" pitchFamily="34" charset="0"/>
              </a:rPr>
              <a:pPr/>
              <a:t>11</a:t>
            </a:fld>
            <a:endParaRPr lang="en-US" b="1" dirty="0">
              <a:latin typeface="Arial" panose="020B0604020202020204" pitchFamily="34" charset="0"/>
              <a:cs typeface="Arial" panose="020B0604020202020204" pitchFamily="34" charset="0"/>
            </a:endParaRPr>
          </a:p>
        </p:txBody>
      </p:sp>
      <p:pic>
        <p:nvPicPr>
          <p:cNvPr id="1028" name="Picture 4"/>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rcRect/>
          <a:stretch>
            <a:fillRect/>
          </a:stretch>
        </p:blipFill>
        <p:spPr bwMode="auto">
          <a:xfrm>
            <a:off x="495300" y="1840846"/>
            <a:ext cx="8915400" cy="39140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134541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7" name="Slide Number Placeholder 6"/>
          <p:cNvSpPr>
            <a:spLocks noGrp="1"/>
          </p:cNvSpPr>
          <p:nvPr>
            <p:ph type="sldNum" sz="quarter" idx="12"/>
          </p:nvPr>
        </p:nvSpPr>
        <p:spPr>
          <a:xfrm>
            <a:off x="8790038" y="6489083"/>
            <a:ext cx="620661" cy="365125"/>
          </a:xfrm>
        </p:spPr>
        <p:txBody>
          <a:bodyPr/>
          <a:lstStyle/>
          <a:p>
            <a:fld id="{40E4637F-1127-AF4D-B96F-F7789FFD66FF}" type="slidenum">
              <a:rPr lang="en-US" b="1" smtClean="0">
                <a:latin typeface="Arial" panose="020B0604020202020204" pitchFamily="34" charset="0"/>
                <a:cs typeface="Arial" panose="020B0604020202020204" pitchFamily="34" charset="0"/>
              </a:rPr>
              <a:pPr/>
              <a:t>12</a:t>
            </a:fld>
            <a:endParaRPr lang="en-US" b="1" dirty="0">
              <a:latin typeface="Arial" panose="020B0604020202020204" pitchFamily="34" charset="0"/>
              <a:cs typeface="Arial" panose="020B0604020202020204" pitchFamily="34" charset="0"/>
            </a:endParaRPr>
          </a:p>
        </p:txBody>
      </p:sp>
      <p:pic>
        <p:nvPicPr>
          <p:cNvPr id="3" name="Content Placeholder 2"/>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rcRect/>
          <a:stretch>
            <a:fillRect/>
          </a:stretch>
        </p:blipFill>
        <p:spPr bwMode="auto">
          <a:xfrm>
            <a:off x="495300" y="1810600"/>
            <a:ext cx="8915400" cy="39963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683184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7" name="Slide Number Placeholder 6"/>
          <p:cNvSpPr>
            <a:spLocks noGrp="1"/>
          </p:cNvSpPr>
          <p:nvPr>
            <p:ph type="sldNum" sz="quarter" idx="12"/>
          </p:nvPr>
        </p:nvSpPr>
        <p:spPr>
          <a:xfrm>
            <a:off x="8790038" y="6489083"/>
            <a:ext cx="620661" cy="365125"/>
          </a:xfrm>
        </p:spPr>
        <p:txBody>
          <a:bodyPr/>
          <a:lstStyle/>
          <a:p>
            <a:fld id="{40E4637F-1127-AF4D-B96F-F7789FFD66FF}" type="slidenum">
              <a:rPr lang="en-US" b="1" smtClean="0">
                <a:latin typeface="Arial" panose="020B0604020202020204" pitchFamily="34" charset="0"/>
                <a:cs typeface="Arial" panose="020B0604020202020204" pitchFamily="34" charset="0"/>
              </a:rPr>
              <a:pPr/>
              <a:t>13</a:t>
            </a:fld>
            <a:endParaRPr lang="en-US" b="1" dirty="0">
              <a:latin typeface="Arial" panose="020B0604020202020204" pitchFamily="34" charset="0"/>
              <a:cs typeface="Arial" panose="020B0604020202020204" pitchFamily="34" charset="0"/>
            </a:endParaRPr>
          </a:p>
        </p:txBody>
      </p:sp>
      <p:pic>
        <p:nvPicPr>
          <p:cNvPr id="4" name="Content Placeholder 3"/>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rcRect/>
          <a:stretch>
            <a:fillRect/>
          </a:stretch>
        </p:blipFill>
        <p:spPr bwMode="auto">
          <a:xfrm>
            <a:off x="495300" y="1862618"/>
            <a:ext cx="8915400" cy="39140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5806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7" name="Slide Number Placeholder 6"/>
          <p:cNvSpPr>
            <a:spLocks noGrp="1"/>
          </p:cNvSpPr>
          <p:nvPr>
            <p:ph type="sldNum" sz="quarter" idx="12"/>
          </p:nvPr>
        </p:nvSpPr>
        <p:spPr>
          <a:xfrm>
            <a:off x="8790038" y="6489083"/>
            <a:ext cx="620661" cy="365125"/>
          </a:xfrm>
        </p:spPr>
        <p:txBody>
          <a:bodyPr/>
          <a:lstStyle/>
          <a:p>
            <a:fld id="{40E4637F-1127-AF4D-B96F-F7789FFD66FF}" type="slidenum">
              <a:rPr lang="en-US" b="1" smtClean="0">
                <a:latin typeface="Arial" panose="020B0604020202020204" pitchFamily="34" charset="0"/>
                <a:cs typeface="Arial" panose="020B0604020202020204" pitchFamily="34" charset="0"/>
              </a:rPr>
              <a:pPr/>
              <a:t>14</a:t>
            </a:fld>
            <a:endParaRPr lang="en-US" b="1" dirty="0">
              <a:latin typeface="Arial" panose="020B0604020202020204" pitchFamily="34" charset="0"/>
              <a:cs typeface="Arial" panose="020B0604020202020204" pitchFamily="34" charset="0"/>
            </a:endParaRPr>
          </a:p>
        </p:txBody>
      </p:sp>
      <p:pic>
        <p:nvPicPr>
          <p:cNvPr id="3075" name="Picture 3"/>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rcRect/>
          <a:stretch>
            <a:fillRect/>
          </a:stretch>
        </p:blipFill>
        <p:spPr bwMode="auto">
          <a:xfrm>
            <a:off x="495300" y="1779593"/>
            <a:ext cx="8915400" cy="40655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891785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7" name="Slide Number Placeholder 6"/>
          <p:cNvSpPr>
            <a:spLocks noGrp="1"/>
          </p:cNvSpPr>
          <p:nvPr>
            <p:ph type="sldNum" sz="quarter" idx="12"/>
          </p:nvPr>
        </p:nvSpPr>
        <p:spPr>
          <a:xfrm>
            <a:off x="8790038" y="6489083"/>
            <a:ext cx="620661" cy="365125"/>
          </a:xfrm>
        </p:spPr>
        <p:txBody>
          <a:bodyPr/>
          <a:lstStyle/>
          <a:p>
            <a:fld id="{40E4637F-1127-AF4D-B96F-F7789FFD66FF}" type="slidenum">
              <a:rPr lang="en-US" b="1" smtClean="0">
                <a:latin typeface="Arial" panose="020B0604020202020204" pitchFamily="34" charset="0"/>
                <a:cs typeface="Arial" panose="020B0604020202020204" pitchFamily="34" charset="0"/>
              </a:rPr>
              <a:pPr/>
              <a:t>15</a:t>
            </a:fld>
            <a:endParaRPr lang="en-US" b="1" dirty="0">
              <a:latin typeface="Arial" panose="020B0604020202020204" pitchFamily="34" charset="0"/>
              <a:cs typeface="Arial" panose="020B0604020202020204" pitchFamily="34" charset="0"/>
            </a:endParaRPr>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rcRect/>
          <a:stretch>
            <a:fillRect/>
          </a:stretch>
        </p:blipFill>
        <p:spPr bwMode="auto">
          <a:xfrm>
            <a:off x="495300" y="1837589"/>
            <a:ext cx="8915400" cy="3533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917916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7" name="Slide Number Placeholder 6"/>
          <p:cNvSpPr>
            <a:spLocks noGrp="1"/>
          </p:cNvSpPr>
          <p:nvPr>
            <p:ph type="sldNum" sz="quarter" idx="12"/>
          </p:nvPr>
        </p:nvSpPr>
        <p:spPr>
          <a:xfrm>
            <a:off x="8790038" y="6489083"/>
            <a:ext cx="620661" cy="365125"/>
          </a:xfrm>
        </p:spPr>
        <p:txBody>
          <a:bodyPr/>
          <a:lstStyle/>
          <a:p>
            <a:fld id="{40E4637F-1127-AF4D-B96F-F7789FFD66FF}" type="slidenum">
              <a:rPr lang="en-US" b="1" smtClean="0">
                <a:latin typeface="Arial" panose="020B0604020202020204" pitchFamily="34" charset="0"/>
                <a:cs typeface="Arial" panose="020B0604020202020204" pitchFamily="34" charset="0"/>
              </a:rPr>
              <a:pPr/>
              <a:t>16</a:t>
            </a:fld>
            <a:endParaRPr lang="en-US" b="1" dirty="0">
              <a:latin typeface="Arial" panose="020B0604020202020204" pitchFamily="34" charset="0"/>
              <a:cs typeface="Arial" panose="020B0604020202020204" pitchFamily="34" charset="0"/>
            </a:endParaRPr>
          </a:p>
        </p:txBody>
      </p:sp>
      <p:pic>
        <p:nvPicPr>
          <p:cNvPr id="6149" name="Picture 5"/>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rcRect/>
          <a:stretch>
            <a:fillRect/>
          </a:stretch>
        </p:blipFill>
        <p:spPr bwMode="auto">
          <a:xfrm>
            <a:off x="495300" y="1829969"/>
            <a:ext cx="8915400" cy="3533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039925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7" name="Slide Number Placeholder 6"/>
          <p:cNvSpPr>
            <a:spLocks noGrp="1"/>
          </p:cNvSpPr>
          <p:nvPr>
            <p:ph type="sldNum" sz="quarter" idx="12"/>
          </p:nvPr>
        </p:nvSpPr>
        <p:spPr>
          <a:xfrm>
            <a:off x="8790038" y="6489083"/>
            <a:ext cx="620661" cy="365125"/>
          </a:xfrm>
        </p:spPr>
        <p:txBody>
          <a:bodyPr/>
          <a:lstStyle/>
          <a:p>
            <a:fld id="{40E4637F-1127-AF4D-B96F-F7789FFD66FF}" type="slidenum">
              <a:rPr lang="en-US" b="1" smtClean="0">
                <a:latin typeface="Arial" panose="020B0604020202020204" pitchFamily="34" charset="0"/>
                <a:cs typeface="Arial" panose="020B0604020202020204" pitchFamily="34" charset="0"/>
              </a:rPr>
              <a:pPr/>
              <a:t>17</a:t>
            </a:fld>
            <a:endParaRPr lang="en-US" b="1" dirty="0">
              <a:latin typeface="Arial" panose="020B0604020202020204" pitchFamily="34" charset="0"/>
              <a:cs typeface="Arial" panose="020B0604020202020204" pitchFamily="34"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xmlns="" val="335372847"/>
              </p:ext>
            </p:extLst>
          </p:nvPr>
        </p:nvGraphicFramePr>
        <p:xfrm>
          <a:off x="495300" y="1914773"/>
          <a:ext cx="8915400" cy="3035510"/>
        </p:xfrm>
        <a:graphic>
          <a:graphicData uri="http://schemas.openxmlformats.org/drawingml/2006/table">
            <a:tbl>
              <a:tblPr/>
              <a:tblGrid>
                <a:gridCol w="136717">
                  <a:extLst>
                    <a:ext uri="{9D8B030D-6E8A-4147-A177-3AD203B41FA5}">
                      <a16:colId xmlns:a16="http://schemas.microsoft.com/office/drawing/2014/main" xmlns="" val="1230636419"/>
                    </a:ext>
                  </a:extLst>
                </a:gridCol>
                <a:gridCol w="446130">
                  <a:extLst>
                    <a:ext uri="{9D8B030D-6E8A-4147-A177-3AD203B41FA5}">
                      <a16:colId xmlns:a16="http://schemas.microsoft.com/office/drawing/2014/main" xmlns="" val="3807617971"/>
                    </a:ext>
                  </a:extLst>
                </a:gridCol>
                <a:gridCol w="1115324">
                  <a:extLst>
                    <a:ext uri="{9D8B030D-6E8A-4147-A177-3AD203B41FA5}">
                      <a16:colId xmlns:a16="http://schemas.microsoft.com/office/drawing/2014/main" xmlns="" val="574417579"/>
                    </a:ext>
                  </a:extLst>
                </a:gridCol>
                <a:gridCol w="949825">
                  <a:extLst>
                    <a:ext uri="{9D8B030D-6E8A-4147-A177-3AD203B41FA5}">
                      <a16:colId xmlns:a16="http://schemas.microsoft.com/office/drawing/2014/main" xmlns="" val="1508190209"/>
                    </a:ext>
                  </a:extLst>
                </a:gridCol>
                <a:gridCol w="3086930">
                  <a:extLst>
                    <a:ext uri="{9D8B030D-6E8A-4147-A177-3AD203B41FA5}">
                      <a16:colId xmlns:a16="http://schemas.microsoft.com/office/drawing/2014/main" xmlns="" val="4011896771"/>
                    </a:ext>
                  </a:extLst>
                </a:gridCol>
                <a:gridCol w="1144107">
                  <a:extLst>
                    <a:ext uri="{9D8B030D-6E8A-4147-A177-3AD203B41FA5}">
                      <a16:colId xmlns:a16="http://schemas.microsoft.com/office/drawing/2014/main" xmlns="" val="1533301654"/>
                    </a:ext>
                  </a:extLst>
                </a:gridCol>
                <a:gridCol w="2036367">
                  <a:extLst>
                    <a:ext uri="{9D8B030D-6E8A-4147-A177-3AD203B41FA5}">
                      <a16:colId xmlns:a16="http://schemas.microsoft.com/office/drawing/2014/main" xmlns="" val="2258098288"/>
                    </a:ext>
                  </a:extLst>
                </a:gridCol>
              </a:tblGrid>
              <a:tr h="93543">
                <a:tc>
                  <a:txBody>
                    <a:bodyPr/>
                    <a:lstStyle/>
                    <a:p>
                      <a:pPr algn="l" fontAlgn="ctr"/>
                      <a:r>
                        <a:rPr lang="en-US" sz="600" b="1" i="0" u="none" strike="noStrike">
                          <a:solidFill>
                            <a:srgbClr val="000000"/>
                          </a:solidFill>
                          <a:effectLst/>
                          <a:latin typeface="Arial" panose="020B0604020202020204" pitchFamily="34" charset="0"/>
                        </a:rPr>
                        <a:t>NO</a:t>
                      </a:r>
                    </a:p>
                  </a:txBody>
                  <a:tcPr marL="3598" marR="3598" marT="3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600" b="1" i="0" u="none" strike="noStrike">
                          <a:solidFill>
                            <a:srgbClr val="000000"/>
                          </a:solidFill>
                          <a:effectLst/>
                          <a:latin typeface="Arial" panose="020B0604020202020204" pitchFamily="34" charset="0"/>
                        </a:rPr>
                        <a:t>PROC NO</a:t>
                      </a:r>
                    </a:p>
                  </a:txBody>
                  <a:tcPr marL="3598" marR="3598" marT="3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600" b="1" i="0" u="none" strike="noStrike">
                          <a:solidFill>
                            <a:srgbClr val="000000"/>
                          </a:solidFill>
                          <a:effectLst/>
                          <a:latin typeface="Arial" panose="020B0604020202020204" pitchFamily="34" charset="0"/>
                        </a:rPr>
                        <a:t>DEPT / STATE INSTITUTION</a:t>
                      </a:r>
                    </a:p>
                  </a:txBody>
                  <a:tcPr marL="3598" marR="3598" marT="3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600" b="1" i="0" u="none" strike="noStrike">
                          <a:solidFill>
                            <a:srgbClr val="000000"/>
                          </a:solidFill>
                          <a:effectLst/>
                          <a:latin typeface="Arial" panose="020B0604020202020204" pitchFamily="34" charset="0"/>
                        </a:rPr>
                        <a:t>DATE PROCLAIMED</a:t>
                      </a:r>
                    </a:p>
                  </a:txBody>
                  <a:tcPr marL="3598" marR="3598" marT="3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600" b="1" i="0" u="none" strike="noStrike">
                          <a:solidFill>
                            <a:srgbClr val="000000"/>
                          </a:solidFill>
                          <a:effectLst/>
                          <a:latin typeface="Arial" panose="020B0604020202020204" pitchFamily="34" charset="0"/>
                        </a:rPr>
                        <a:t>ALLEGATIONS</a:t>
                      </a:r>
                    </a:p>
                  </a:txBody>
                  <a:tcPr marL="3598" marR="3598" marT="3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600" b="1" i="0" u="none" strike="noStrike">
                          <a:solidFill>
                            <a:srgbClr val="000000"/>
                          </a:solidFill>
                          <a:effectLst/>
                          <a:latin typeface="Arial" panose="020B0604020202020204" pitchFamily="34" charset="0"/>
                        </a:rPr>
                        <a:t>STATUS</a:t>
                      </a:r>
                    </a:p>
                  </a:txBody>
                  <a:tcPr marL="3598" marR="3598" marT="3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600" b="1" i="0" u="none" strike="noStrike">
                          <a:solidFill>
                            <a:srgbClr val="000000"/>
                          </a:solidFill>
                          <a:effectLst/>
                          <a:latin typeface="Arial" panose="020B0604020202020204" pitchFamily="34" charset="0"/>
                        </a:rPr>
                        <a:t>OUTCOMES</a:t>
                      </a:r>
                    </a:p>
                  </a:txBody>
                  <a:tcPr marL="3598" marR="3598" marT="3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2196209081"/>
                  </a:ext>
                </a:extLst>
              </a:tr>
              <a:tr h="539673">
                <a:tc>
                  <a:txBody>
                    <a:bodyPr/>
                    <a:lstStyle/>
                    <a:p>
                      <a:pPr algn="l" fontAlgn="ctr"/>
                      <a:r>
                        <a:rPr lang="en-US" sz="600" b="0" i="0" u="none" strike="noStrike">
                          <a:solidFill>
                            <a:srgbClr val="000000"/>
                          </a:solidFill>
                          <a:effectLst/>
                          <a:latin typeface="Arial" panose="020B0604020202020204" pitchFamily="34" charset="0"/>
                        </a:rPr>
                        <a:t>28</a:t>
                      </a:r>
                    </a:p>
                  </a:txBody>
                  <a:tcPr marL="3598" marR="3598" marT="3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Arial" panose="020B0604020202020204" pitchFamily="34" charset="0"/>
                        </a:rPr>
                        <a:t>R40 of 2015</a:t>
                      </a:r>
                    </a:p>
                  </a:txBody>
                  <a:tcPr marL="3598" marR="3598" marT="3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Arial" panose="020B0604020202020204" pitchFamily="34" charset="0"/>
                        </a:rPr>
                        <a:t>Buffalo City Metropolitan Municipality</a:t>
                      </a:r>
                    </a:p>
                  </a:txBody>
                  <a:tcPr marL="3598" marR="3598" marT="3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Arial" panose="020B0604020202020204" pitchFamily="34" charset="0"/>
                        </a:rPr>
                        <a:t>GG 39283 dated 12 October 2015</a:t>
                      </a:r>
                    </a:p>
                  </a:txBody>
                  <a:tcPr marL="3598" marR="3598" marT="3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dirty="0">
                          <a:solidFill>
                            <a:srgbClr val="000000"/>
                          </a:solidFill>
                          <a:effectLst/>
                          <a:latin typeface="Arial" panose="020B0604020202020204" pitchFamily="34" charset="0"/>
                        </a:rPr>
                        <a:t>The procurement of goods, works or services by or on behalf of the Municipality and payments which were made in respect thereof, and any related </a:t>
                      </a:r>
                      <a:r>
                        <a:rPr lang="en-US" sz="600" b="0" i="0" u="none" strike="noStrike" dirty="0" err="1">
                          <a:solidFill>
                            <a:srgbClr val="000000"/>
                          </a:solidFill>
                          <a:effectLst/>
                          <a:latin typeface="Arial" panose="020B0604020202020204" pitchFamily="34" charset="0"/>
                        </a:rPr>
                        <a:t>unauthorised</a:t>
                      </a:r>
                      <a:r>
                        <a:rPr lang="en-US" sz="600" b="0" i="0" u="none" strike="noStrike" dirty="0">
                          <a:solidFill>
                            <a:srgbClr val="000000"/>
                          </a:solidFill>
                          <a:effectLst/>
                          <a:latin typeface="Arial" panose="020B0604020202020204" pitchFamily="34" charset="0"/>
                        </a:rPr>
                        <a:t>, irregular or fruitless and wasteful expenditure incurred by the Municipality in relation to the contracts awarded to:</a:t>
                      </a:r>
                      <a:br>
                        <a:rPr lang="en-US" sz="600" b="0" i="0" u="none" strike="noStrike" dirty="0">
                          <a:solidFill>
                            <a:srgbClr val="000000"/>
                          </a:solidFill>
                          <a:effectLst/>
                          <a:latin typeface="Arial" panose="020B0604020202020204" pitchFamily="34" charset="0"/>
                        </a:rPr>
                      </a:br>
                      <a:r>
                        <a:rPr lang="en-US" sz="600" b="0" i="0" u="none" strike="noStrike" dirty="0" err="1">
                          <a:solidFill>
                            <a:srgbClr val="000000"/>
                          </a:solidFill>
                          <a:effectLst/>
                          <a:latin typeface="Arial" panose="020B0604020202020204" pitchFamily="34" charset="0"/>
                        </a:rPr>
                        <a:t>Masiqhame</a:t>
                      </a:r>
                      <a:r>
                        <a:rPr lang="en-US" sz="600" b="0" i="0" u="none" strike="noStrike" dirty="0">
                          <a:solidFill>
                            <a:srgbClr val="000000"/>
                          </a:solidFill>
                          <a:effectLst/>
                          <a:latin typeface="Arial" panose="020B0604020202020204" pitchFamily="34" charset="0"/>
                        </a:rPr>
                        <a:t> Trading 520 CC, for the supply and delivery of black refuse bags to the Municipality from 1 February 2012; and </a:t>
                      </a:r>
                      <a:r>
                        <a:rPr lang="en-US" sz="600" b="0" i="0" u="none" strike="noStrike" dirty="0" err="1">
                          <a:solidFill>
                            <a:srgbClr val="000000"/>
                          </a:solidFill>
                          <a:effectLst/>
                          <a:latin typeface="Arial" panose="020B0604020202020204" pitchFamily="34" charset="0"/>
                        </a:rPr>
                        <a:t>Imvusa</a:t>
                      </a:r>
                      <a:r>
                        <a:rPr lang="en-US" sz="600" b="0" i="0" u="none" strike="noStrike" dirty="0">
                          <a:solidFill>
                            <a:srgbClr val="000000"/>
                          </a:solidFill>
                          <a:effectLst/>
                          <a:latin typeface="Arial" panose="020B0604020202020204" pitchFamily="34" charset="0"/>
                        </a:rPr>
                        <a:t> Trading 337 CC for the construction of 150 top structures in respect of the Potsdam Unit P Stage 2 Housing Project.</a:t>
                      </a:r>
                    </a:p>
                  </a:txBody>
                  <a:tcPr marL="3598" marR="3598" marT="3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Arial" panose="020B0604020202020204" pitchFamily="34" charset="0"/>
                        </a:rPr>
                        <a:t>Report submitted on 28 March 2018</a:t>
                      </a:r>
                    </a:p>
                  </a:txBody>
                  <a:tcPr marL="3598" marR="3598" marT="3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Arial" panose="020B0604020202020204" pitchFamily="34" charset="0"/>
                        </a:rPr>
                        <a:t>5 recommendations for disciplinary action against officials - 1 finalised and awaiting judgement, 2 resigned, 2 no action instituted yet</a:t>
                      </a:r>
                      <a:br>
                        <a:rPr lang="en-US" sz="600" b="0" i="0" u="none" strike="noStrike">
                          <a:solidFill>
                            <a:srgbClr val="000000"/>
                          </a:solidFill>
                          <a:effectLst/>
                          <a:latin typeface="Arial" panose="020B0604020202020204" pitchFamily="34" charset="0"/>
                        </a:rPr>
                      </a:br>
                      <a:r>
                        <a:rPr lang="en-US" sz="600" b="0" i="0" u="none" strike="noStrike">
                          <a:solidFill>
                            <a:srgbClr val="000000"/>
                          </a:solidFill>
                          <a:effectLst/>
                          <a:latin typeface="Arial" panose="020B0604020202020204" pitchFamily="34" charset="0"/>
                        </a:rPr>
                        <a:t>5 criminal referrals to the NPA - investigation ongoing</a:t>
                      </a:r>
                      <a:br>
                        <a:rPr lang="en-US" sz="600" b="0" i="0" u="none" strike="noStrike">
                          <a:solidFill>
                            <a:srgbClr val="000000"/>
                          </a:solidFill>
                          <a:effectLst/>
                          <a:latin typeface="Arial" panose="020B0604020202020204" pitchFamily="34" charset="0"/>
                        </a:rPr>
                      </a:br>
                      <a:r>
                        <a:rPr lang="en-US" sz="600" b="0" i="0" u="none" strike="noStrike">
                          <a:solidFill>
                            <a:srgbClr val="000000"/>
                          </a:solidFill>
                          <a:effectLst/>
                          <a:latin typeface="Arial" panose="020B0604020202020204" pitchFamily="34" charset="0"/>
                        </a:rPr>
                        <a:t>Cash recovery - Court order obtained requiring service provider to repay R7 910 305</a:t>
                      </a:r>
                    </a:p>
                  </a:txBody>
                  <a:tcPr marL="3598" marR="3598" marT="3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39428411"/>
                  </a:ext>
                </a:extLst>
              </a:tr>
              <a:tr h="809510">
                <a:tc>
                  <a:txBody>
                    <a:bodyPr/>
                    <a:lstStyle/>
                    <a:p>
                      <a:pPr algn="l" fontAlgn="ctr"/>
                      <a:r>
                        <a:rPr lang="en-US" sz="600" b="0" i="0" u="none" strike="noStrike">
                          <a:solidFill>
                            <a:srgbClr val="000000"/>
                          </a:solidFill>
                          <a:effectLst/>
                          <a:latin typeface="Arial" panose="020B0604020202020204" pitchFamily="34" charset="0"/>
                        </a:rPr>
                        <a:t>29</a:t>
                      </a:r>
                    </a:p>
                  </a:txBody>
                  <a:tcPr marL="3598" marR="3598" marT="3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Arial" panose="020B0604020202020204" pitchFamily="34" charset="0"/>
                        </a:rPr>
                        <a:t>R21 of 2016</a:t>
                      </a:r>
                    </a:p>
                  </a:txBody>
                  <a:tcPr marL="3598" marR="3598" marT="3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Arial" panose="020B0604020202020204" pitchFamily="34" charset="0"/>
                        </a:rPr>
                        <a:t>Msunduzi Local Municipality</a:t>
                      </a:r>
                    </a:p>
                  </a:txBody>
                  <a:tcPr marL="3598" marR="3598" marT="3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Arial" panose="020B0604020202020204" pitchFamily="34" charset="0"/>
                        </a:rPr>
                        <a:t>GG 39935 dated 15 April 2016</a:t>
                      </a:r>
                    </a:p>
                  </a:txBody>
                  <a:tcPr marL="3598" marR="3598" marT="3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Arial" panose="020B0604020202020204" pitchFamily="34" charset="0"/>
                        </a:rPr>
                        <a:t>The procurement of, and contracting for security equipment and security services, as envisaged in the Private Security Industry Regulation Act, 2001 (Act No.56 of 2001), by or on behalf of the Municipality in terms of contract number 23 of 2009 and contract number 23 of 2013, from a service provider and payments made in respect thereof, and any related unauthorised, irregular or fruitless and wasteful expenditure incurred by the Municipality. Any non-compliance by the service provider with its obligations in terms of contract number 23 or 2009 and contract number 23 of 2013. Any unlawful or irregular conduct by the Municipality, the councillors, officials or employees of the Municipality, or service providers, its directors, employees or agents, relating to any of the allegations.</a:t>
                      </a:r>
                    </a:p>
                  </a:txBody>
                  <a:tcPr marL="3598" marR="3598" marT="3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Arial" panose="020B0604020202020204" pitchFamily="34" charset="0"/>
                        </a:rPr>
                        <a:t>Report submitted on 29 March 2019</a:t>
                      </a:r>
                    </a:p>
                  </a:txBody>
                  <a:tcPr marL="3598" marR="3598" marT="3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Arial" panose="020B0604020202020204" pitchFamily="34" charset="0"/>
                        </a:rPr>
                        <a:t>7 recommendations for disciplinary action against officials</a:t>
                      </a:r>
                      <a:br>
                        <a:rPr lang="en-US" sz="600" b="0" i="0" u="none" strike="noStrike">
                          <a:solidFill>
                            <a:srgbClr val="000000"/>
                          </a:solidFill>
                          <a:effectLst/>
                          <a:latin typeface="Arial" panose="020B0604020202020204" pitchFamily="34" charset="0"/>
                        </a:rPr>
                      </a:br>
                      <a:r>
                        <a:rPr lang="en-US" sz="600" b="0" i="0" u="none" strike="noStrike">
                          <a:solidFill>
                            <a:srgbClr val="000000"/>
                          </a:solidFill>
                          <a:effectLst/>
                          <a:latin typeface="Arial" panose="020B0604020202020204" pitchFamily="34" charset="0"/>
                        </a:rPr>
                        <a:t>4 recommendations to National Treasury to blacklist directors and entities  - waiting for feedback from National Treasury</a:t>
                      </a:r>
                      <a:br>
                        <a:rPr lang="en-US" sz="600" b="0" i="0" u="none" strike="noStrike">
                          <a:solidFill>
                            <a:srgbClr val="000000"/>
                          </a:solidFill>
                          <a:effectLst/>
                          <a:latin typeface="Arial" panose="020B0604020202020204" pitchFamily="34" charset="0"/>
                        </a:rPr>
                      </a:br>
                      <a:r>
                        <a:rPr lang="en-US" sz="600" b="0" i="0" u="none" strike="noStrike">
                          <a:solidFill>
                            <a:srgbClr val="000000"/>
                          </a:solidFill>
                          <a:effectLst/>
                          <a:latin typeface="Arial" panose="020B0604020202020204" pitchFamily="34" charset="0"/>
                        </a:rPr>
                        <a:t>9 criminal referrals to the NPA - investigation ongoing</a:t>
                      </a:r>
                      <a:br>
                        <a:rPr lang="en-US" sz="600" b="0" i="0" u="none" strike="noStrike">
                          <a:solidFill>
                            <a:srgbClr val="000000"/>
                          </a:solidFill>
                          <a:effectLst/>
                          <a:latin typeface="Arial" panose="020B0604020202020204" pitchFamily="34" charset="0"/>
                        </a:rPr>
                      </a:br>
                      <a:r>
                        <a:rPr lang="en-US" sz="600" b="0" i="0" u="none" strike="noStrike">
                          <a:solidFill>
                            <a:srgbClr val="000000"/>
                          </a:solidFill>
                          <a:effectLst/>
                          <a:latin typeface="Arial" panose="020B0604020202020204" pitchFamily="34" charset="0"/>
                        </a:rPr>
                        <a:t>Civil proceedings instituted by SIU - value  R554 857 593</a:t>
                      </a:r>
                      <a:br>
                        <a:rPr lang="en-US" sz="600" b="0" i="0" u="none" strike="noStrike">
                          <a:solidFill>
                            <a:srgbClr val="000000"/>
                          </a:solidFill>
                          <a:effectLst/>
                          <a:latin typeface="Arial" panose="020B0604020202020204" pitchFamily="34" charset="0"/>
                        </a:rPr>
                      </a:br>
                      <a:r>
                        <a:rPr lang="en-US" sz="600" b="0" i="0" u="none" strike="noStrike">
                          <a:solidFill>
                            <a:srgbClr val="000000"/>
                          </a:solidFill>
                          <a:effectLst/>
                          <a:latin typeface="Arial" panose="020B0604020202020204" pitchFamily="34" charset="0"/>
                        </a:rPr>
                        <a:t>Contract set aside by the Municipality  - value R487 026 568</a:t>
                      </a:r>
                    </a:p>
                  </a:txBody>
                  <a:tcPr marL="3598" marR="3598" marT="3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85534515"/>
                  </a:ext>
                </a:extLst>
              </a:tr>
              <a:tr h="719564">
                <a:tc>
                  <a:txBody>
                    <a:bodyPr/>
                    <a:lstStyle/>
                    <a:p>
                      <a:pPr algn="l" fontAlgn="ctr"/>
                      <a:r>
                        <a:rPr lang="en-US" sz="600" b="0" i="0" u="none" strike="noStrike">
                          <a:solidFill>
                            <a:srgbClr val="000000"/>
                          </a:solidFill>
                          <a:effectLst/>
                          <a:latin typeface="Arial" panose="020B0604020202020204" pitchFamily="34" charset="0"/>
                        </a:rPr>
                        <a:t>30</a:t>
                      </a:r>
                    </a:p>
                  </a:txBody>
                  <a:tcPr marL="3598" marR="3598" marT="3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Arial" panose="020B0604020202020204" pitchFamily="34" charset="0"/>
                        </a:rPr>
                        <a:t>R31 of 2016</a:t>
                      </a:r>
                    </a:p>
                  </a:txBody>
                  <a:tcPr marL="3598" marR="3598" marT="3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Arial" panose="020B0604020202020204" pitchFamily="34" charset="0"/>
                        </a:rPr>
                        <a:t>Amahlathi Local Municipality</a:t>
                      </a:r>
                    </a:p>
                  </a:txBody>
                  <a:tcPr marL="3598" marR="3598" marT="3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Arial" panose="020B0604020202020204" pitchFamily="34" charset="0"/>
                        </a:rPr>
                        <a:t>GG 40004 dated 20 May 2016</a:t>
                      </a:r>
                    </a:p>
                  </a:txBody>
                  <a:tcPr marL="3598" marR="3598" marT="3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Arial" panose="020B0604020202020204" pitchFamily="34" charset="0"/>
                        </a:rPr>
                        <a:t>The procurement of goods, works or services by or on behalf of the Municipality from or with the intervention of Laman Financial Services (Pty) Ltd and payments which were made in respect thereof, and any related unauthorised, irregular or fruitless and wasteful expenditure incurred by the Municipality. Any unlawful or irregular conduct by a) the Municipality, councillors, officials or employees of the Municipality, or Laman Financial Services (Pty) Ltd, its directors, employees or agents relating to any of the allegations.</a:t>
                      </a:r>
                    </a:p>
                  </a:txBody>
                  <a:tcPr marL="3598" marR="3598" marT="3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Arial" panose="020B0604020202020204" pitchFamily="34" charset="0"/>
                        </a:rPr>
                        <a:t>Report submitted on 18 August 2017</a:t>
                      </a:r>
                    </a:p>
                  </a:txBody>
                  <a:tcPr marL="3598" marR="3598" marT="3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Arial" panose="020B0604020202020204" pitchFamily="34" charset="0"/>
                        </a:rPr>
                        <a:t>3 recommendations to National Treasury to blacklist directors and entities - waiting for feedback from National Treasury</a:t>
                      </a:r>
                      <a:br>
                        <a:rPr lang="en-US" sz="600" b="0" i="0" u="none" strike="noStrike">
                          <a:solidFill>
                            <a:srgbClr val="000000"/>
                          </a:solidFill>
                          <a:effectLst/>
                          <a:latin typeface="Arial" panose="020B0604020202020204" pitchFamily="34" charset="0"/>
                        </a:rPr>
                      </a:br>
                      <a:r>
                        <a:rPr lang="en-US" sz="600" b="0" i="0" u="none" strike="noStrike">
                          <a:solidFill>
                            <a:srgbClr val="000000"/>
                          </a:solidFill>
                          <a:effectLst/>
                          <a:latin typeface="Arial" panose="020B0604020202020204" pitchFamily="34" charset="0"/>
                        </a:rPr>
                        <a:t>3 criminal referrals to the NPA - investigation ongoing</a:t>
                      </a:r>
                      <a:br>
                        <a:rPr lang="en-US" sz="600" b="0" i="0" u="none" strike="noStrike">
                          <a:solidFill>
                            <a:srgbClr val="000000"/>
                          </a:solidFill>
                          <a:effectLst/>
                          <a:latin typeface="Arial" panose="020B0604020202020204" pitchFamily="34" charset="0"/>
                        </a:rPr>
                      </a:br>
                      <a:r>
                        <a:rPr lang="en-US" sz="600" b="0" i="0" u="none" strike="noStrike">
                          <a:solidFill>
                            <a:srgbClr val="000000"/>
                          </a:solidFill>
                          <a:effectLst/>
                          <a:latin typeface="Arial" panose="020B0604020202020204" pitchFamily="34" charset="0"/>
                        </a:rPr>
                        <a:t>Potential cash and/or assets to be recovered because of the possible non-payment or declaration of VAT - value R12 948 206 - waiting for feedback from SARS</a:t>
                      </a:r>
                      <a:br>
                        <a:rPr lang="en-US" sz="600" b="0" i="0" u="none" strike="noStrike">
                          <a:solidFill>
                            <a:srgbClr val="000000"/>
                          </a:solidFill>
                          <a:effectLst/>
                          <a:latin typeface="Arial" panose="020B0604020202020204" pitchFamily="34" charset="0"/>
                        </a:rPr>
                      </a:br>
                      <a:r>
                        <a:rPr lang="en-US" sz="600" b="0" i="0" u="none" strike="noStrike">
                          <a:solidFill>
                            <a:srgbClr val="000000"/>
                          </a:solidFill>
                          <a:effectLst/>
                          <a:latin typeface="Arial" panose="020B0604020202020204" pitchFamily="34" charset="0"/>
                        </a:rPr>
                        <a:t>Civil proceedings instituted by SIU - value  R92 487 183</a:t>
                      </a:r>
                      <a:br>
                        <a:rPr lang="en-US" sz="600" b="0" i="0" u="none" strike="noStrike">
                          <a:solidFill>
                            <a:srgbClr val="000000"/>
                          </a:solidFill>
                          <a:effectLst/>
                          <a:latin typeface="Arial" panose="020B0604020202020204" pitchFamily="34" charset="0"/>
                        </a:rPr>
                      </a:br>
                      <a:r>
                        <a:rPr lang="en-US" sz="600" b="0" i="0" u="none" strike="noStrike">
                          <a:solidFill>
                            <a:srgbClr val="000000"/>
                          </a:solidFill>
                          <a:effectLst/>
                          <a:latin typeface="Arial" panose="020B0604020202020204" pitchFamily="34" charset="0"/>
                        </a:rPr>
                        <a:t>Contract set aside by the Municipality - value R107 404 470</a:t>
                      </a:r>
                    </a:p>
                  </a:txBody>
                  <a:tcPr marL="3598" marR="3598" marT="3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51504673"/>
                  </a:ext>
                </a:extLst>
              </a:tr>
              <a:tr h="629619">
                <a:tc>
                  <a:txBody>
                    <a:bodyPr/>
                    <a:lstStyle/>
                    <a:p>
                      <a:pPr algn="l" fontAlgn="ctr"/>
                      <a:r>
                        <a:rPr lang="en-US" sz="600" b="0" i="0" u="none" strike="noStrike">
                          <a:solidFill>
                            <a:srgbClr val="000000"/>
                          </a:solidFill>
                          <a:effectLst/>
                          <a:latin typeface="Arial" panose="020B0604020202020204" pitchFamily="34" charset="0"/>
                        </a:rPr>
                        <a:t>31</a:t>
                      </a:r>
                    </a:p>
                  </a:txBody>
                  <a:tcPr marL="3598" marR="3598" marT="3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Arial" panose="020B0604020202020204" pitchFamily="34" charset="0"/>
                        </a:rPr>
                        <a:t>R10 of 2017</a:t>
                      </a:r>
                    </a:p>
                  </a:txBody>
                  <a:tcPr marL="3598" marR="3598" marT="3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Arial" panose="020B0604020202020204" pitchFamily="34" charset="0"/>
                        </a:rPr>
                        <a:t>Harry Gwala District Municipality</a:t>
                      </a:r>
                    </a:p>
                  </a:txBody>
                  <a:tcPr marL="3598" marR="3598" marT="3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Arial" panose="020B0604020202020204" pitchFamily="34" charset="0"/>
                        </a:rPr>
                        <a:t>GG 40594 dated 3 February 2017</a:t>
                      </a:r>
                    </a:p>
                  </a:txBody>
                  <a:tcPr marL="3598" marR="3598" marT="3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Arial" panose="020B0604020202020204" pitchFamily="34" charset="0"/>
                        </a:rPr>
                        <a:t>The procurement of, and contracting for goods, works or services by or behalf of the Municipality from various contractors and payments which were made in respect thereof and any unrelated unauthorised, irregular or fruitless and wasteful expenditure incurred by the Municipality. Irregularities, malpractices or maladministration in the affairs of the Municipality in relation to an advance payments made by the Municipality to Cyclone Construction. Any unlawful or irregular conduct by the Municipality, councillors, officials or employees of the Municipality relating to any of the allegations.</a:t>
                      </a:r>
                    </a:p>
                  </a:txBody>
                  <a:tcPr marL="3598" marR="3598" marT="3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Arial" panose="020B0604020202020204" pitchFamily="34" charset="0"/>
                        </a:rPr>
                        <a:t>Report to be submitted on 15 October 2019</a:t>
                      </a:r>
                    </a:p>
                  </a:txBody>
                  <a:tcPr marL="3598" marR="3598" marT="3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dirty="0">
                          <a:solidFill>
                            <a:srgbClr val="000000"/>
                          </a:solidFill>
                          <a:effectLst/>
                          <a:latin typeface="Arial" panose="020B0604020202020204" pitchFamily="34" charset="0"/>
                        </a:rPr>
                        <a:t>1 AOD signed - overpayment - value R851 522</a:t>
                      </a:r>
                      <a:br>
                        <a:rPr lang="en-US" sz="600" b="0" i="0" u="none" strike="noStrike" dirty="0">
                          <a:solidFill>
                            <a:srgbClr val="000000"/>
                          </a:solidFill>
                          <a:effectLst/>
                          <a:latin typeface="Arial" panose="020B0604020202020204" pitchFamily="34" charset="0"/>
                        </a:rPr>
                      </a:br>
                      <a:r>
                        <a:rPr lang="en-US" sz="600" b="0" i="0" u="none" strike="noStrike" dirty="0">
                          <a:solidFill>
                            <a:srgbClr val="000000"/>
                          </a:solidFill>
                          <a:effectLst/>
                          <a:latin typeface="Arial" panose="020B0604020202020204" pitchFamily="34" charset="0"/>
                        </a:rPr>
                        <a:t>4 recommendations for disciplinary action against officials - currently under review by the MEC of COGTA</a:t>
                      </a:r>
                      <a:br>
                        <a:rPr lang="en-US" sz="600" b="0" i="0" u="none" strike="noStrike" dirty="0">
                          <a:solidFill>
                            <a:srgbClr val="000000"/>
                          </a:solidFill>
                          <a:effectLst/>
                          <a:latin typeface="Arial" panose="020B0604020202020204" pitchFamily="34" charset="0"/>
                        </a:rPr>
                      </a:br>
                      <a:r>
                        <a:rPr lang="en-US" sz="600" b="0" i="0" u="none" strike="noStrike" dirty="0">
                          <a:solidFill>
                            <a:srgbClr val="000000"/>
                          </a:solidFill>
                          <a:effectLst/>
                          <a:latin typeface="Arial" panose="020B0604020202020204" pitchFamily="34" charset="0"/>
                        </a:rPr>
                        <a:t>9 criminal referrals to the NPA - referred to SCCU to appoint a prosecutor</a:t>
                      </a:r>
                      <a:br>
                        <a:rPr lang="en-US" sz="600" b="0" i="0" u="none" strike="noStrike" dirty="0">
                          <a:solidFill>
                            <a:srgbClr val="000000"/>
                          </a:solidFill>
                          <a:effectLst/>
                          <a:latin typeface="Arial" panose="020B0604020202020204" pitchFamily="34" charset="0"/>
                        </a:rPr>
                      </a:br>
                      <a:r>
                        <a:rPr lang="en-US" sz="600" b="0" i="0" u="none" strike="noStrike" dirty="0">
                          <a:solidFill>
                            <a:srgbClr val="000000"/>
                          </a:solidFill>
                          <a:effectLst/>
                          <a:latin typeface="Arial" panose="020B0604020202020204" pitchFamily="34" charset="0"/>
                        </a:rPr>
                        <a:t>Civil proceedings instituted by SIU - value R2 million</a:t>
                      </a:r>
                    </a:p>
                  </a:txBody>
                  <a:tcPr marL="3598" marR="3598" marT="3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58702024"/>
                  </a:ext>
                </a:extLst>
              </a:tr>
            </a:tbl>
          </a:graphicData>
        </a:graphic>
      </p:graphicFrame>
    </p:spTree>
    <p:extLst>
      <p:ext uri="{BB962C8B-B14F-4D97-AF65-F5344CB8AC3E}">
        <p14:creationId xmlns:p14="http://schemas.microsoft.com/office/powerpoint/2010/main" xmlns="" val="41557834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7" name="Slide Number Placeholder 6"/>
          <p:cNvSpPr>
            <a:spLocks noGrp="1"/>
          </p:cNvSpPr>
          <p:nvPr>
            <p:ph type="sldNum" sz="quarter" idx="12"/>
          </p:nvPr>
        </p:nvSpPr>
        <p:spPr>
          <a:xfrm>
            <a:off x="8790038" y="6489083"/>
            <a:ext cx="620661" cy="365125"/>
          </a:xfrm>
        </p:spPr>
        <p:txBody>
          <a:bodyPr/>
          <a:lstStyle/>
          <a:p>
            <a:fld id="{40E4637F-1127-AF4D-B96F-F7789FFD66FF}" type="slidenum">
              <a:rPr lang="en-US" b="1" smtClean="0">
                <a:latin typeface="Arial" panose="020B0604020202020204" pitchFamily="34" charset="0"/>
                <a:cs typeface="Arial" panose="020B0604020202020204" pitchFamily="34" charset="0"/>
              </a:rPr>
              <a:pPr/>
              <a:t>18</a:t>
            </a:fld>
            <a:endParaRPr lang="en-US" b="1" dirty="0">
              <a:latin typeface="Arial" panose="020B0604020202020204" pitchFamily="34" charset="0"/>
              <a:cs typeface="Arial" panose="020B0604020202020204" pitchFamily="34" charset="0"/>
            </a:endParaRPr>
          </a:p>
        </p:txBody>
      </p:sp>
      <p:pic>
        <p:nvPicPr>
          <p:cNvPr id="8194" name="Picture 2"/>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rcRect/>
          <a:stretch>
            <a:fillRect/>
          </a:stretch>
        </p:blipFill>
        <p:spPr bwMode="auto">
          <a:xfrm>
            <a:off x="495300" y="1906178"/>
            <a:ext cx="8915400" cy="29615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540510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4" name="Content Placeholder 3"/>
          <p:cNvSpPr>
            <a:spLocks noGrp="1"/>
          </p:cNvSpPr>
          <p:nvPr>
            <p:ph idx="1"/>
          </p:nvPr>
        </p:nvSpPr>
        <p:spPr>
          <a:xfrm>
            <a:off x="495300" y="2338437"/>
            <a:ext cx="8915400" cy="1154063"/>
          </a:xfrm>
          <a:solidFill>
            <a:schemeClr val="tx1"/>
          </a:solidFill>
        </p:spPr>
        <p:txBody>
          <a:bodyPr>
            <a:normAutofit fontScale="85000" lnSpcReduction="10000"/>
          </a:bodyPr>
          <a:lstStyle/>
          <a:p>
            <a:pPr marL="0" indent="0" algn="ctr">
              <a:lnSpc>
                <a:spcPct val="150000"/>
              </a:lnSpc>
              <a:buNone/>
            </a:pPr>
            <a:r>
              <a:rPr lang="en-US" sz="4300" b="1" dirty="0" smtClean="0">
                <a:solidFill>
                  <a:schemeClr val="bg1"/>
                </a:solidFill>
                <a:latin typeface="Arial" panose="020B0604020202020204" pitchFamily="34" charset="0"/>
                <a:cs typeface="Arial" panose="020B0604020202020204" pitchFamily="34" charset="0"/>
              </a:rPr>
              <a:t>FINAL REPORTS BEING PREPARED</a:t>
            </a:r>
            <a:endParaRPr lang="en-US" sz="4300" i="1" dirty="0" smtClean="0">
              <a:solidFill>
                <a:schemeClr val="bg1"/>
              </a:solidFill>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a:xfrm>
            <a:off x="8790038" y="6489083"/>
            <a:ext cx="620661" cy="365125"/>
          </a:xfrm>
        </p:spPr>
        <p:txBody>
          <a:bodyPr/>
          <a:lstStyle/>
          <a:p>
            <a:fld id="{40E4637F-1127-AF4D-B96F-F7789FFD66FF}" type="slidenum">
              <a:rPr lang="en-US" b="1" smtClean="0">
                <a:latin typeface="Arial" panose="020B0604020202020204" pitchFamily="34" charset="0"/>
                <a:cs typeface="Arial" panose="020B0604020202020204" pitchFamily="34" charset="0"/>
              </a:rPr>
              <a:pPr/>
              <a:t>19</a:t>
            </a:fld>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8174063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4" name="Content Placeholder 3"/>
          <p:cNvSpPr>
            <a:spLocks noGrp="1"/>
          </p:cNvSpPr>
          <p:nvPr>
            <p:ph idx="1"/>
          </p:nvPr>
        </p:nvSpPr>
        <p:spPr>
          <a:xfrm>
            <a:off x="495300" y="2338437"/>
            <a:ext cx="8915400" cy="1154063"/>
          </a:xfrm>
          <a:solidFill>
            <a:schemeClr val="tx1"/>
          </a:solidFill>
        </p:spPr>
        <p:txBody>
          <a:bodyPr>
            <a:normAutofit/>
          </a:bodyPr>
          <a:lstStyle/>
          <a:p>
            <a:pPr marL="0" indent="0" algn="ctr">
              <a:lnSpc>
                <a:spcPct val="150000"/>
              </a:lnSpc>
              <a:buNone/>
            </a:pPr>
            <a:r>
              <a:rPr lang="en-US" sz="4300" b="1" dirty="0" smtClean="0">
                <a:solidFill>
                  <a:schemeClr val="bg1"/>
                </a:solidFill>
                <a:latin typeface="Arial" panose="020B0604020202020204" pitchFamily="34" charset="0"/>
                <a:cs typeface="Arial" panose="020B0604020202020204" pitchFamily="34" charset="0"/>
              </a:rPr>
              <a:t>SIU MANDATE</a:t>
            </a:r>
          </a:p>
        </p:txBody>
      </p:sp>
      <p:sp>
        <p:nvSpPr>
          <p:cNvPr id="7" name="Slide Number Placeholder 6"/>
          <p:cNvSpPr>
            <a:spLocks noGrp="1"/>
          </p:cNvSpPr>
          <p:nvPr>
            <p:ph type="sldNum" sz="quarter" idx="12"/>
          </p:nvPr>
        </p:nvSpPr>
        <p:spPr>
          <a:xfrm>
            <a:off x="8790038" y="6489083"/>
            <a:ext cx="620661" cy="365125"/>
          </a:xfrm>
        </p:spPr>
        <p:txBody>
          <a:bodyPr/>
          <a:lstStyle/>
          <a:p>
            <a:fld id="{40E4637F-1127-AF4D-B96F-F7789FFD66FF}" type="slidenum">
              <a:rPr lang="en-US" b="1" smtClean="0">
                <a:latin typeface="Arial" panose="020B0604020202020204" pitchFamily="34" charset="0"/>
                <a:cs typeface="Arial" panose="020B0604020202020204" pitchFamily="34" charset="0"/>
              </a:rPr>
              <a:pPr/>
              <a:t>2</a:t>
            </a:fld>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9368929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4" name="Content Placeholder 3"/>
          <p:cNvSpPr>
            <a:spLocks noGrp="1"/>
          </p:cNvSpPr>
          <p:nvPr>
            <p:ph idx="1"/>
          </p:nvPr>
        </p:nvSpPr>
        <p:spPr>
          <a:xfrm>
            <a:off x="495300" y="1757867"/>
            <a:ext cx="8915400" cy="4077931"/>
          </a:xfrm>
        </p:spPr>
        <p:txBody>
          <a:bodyPr>
            <a:normAutofit fontScale="25000" lnSpcReduction="20000"/>
          </a:bodyPr>
          <a:lstStyle/>
          <a:p>
            <a:pPr marL="0" indent="0" algn="ctr">
              <a:lnSpc>
                <a:spcPct val="150000"/>
              </a:lnSpc>
              <a:buNone/>
            </a:pPr>
            <a:r>
              <a:rPr lang="en-ZA" sz="5600" b="1" dirty="0">
                <a:latin typeface="Arial" panose="020B0604020202020204" pitchFamily="34" charset="0"/>
                <a:cs typeface="Arial" panose="020B0604020202020204" pitchFamily="34" charset="0"/>
              </a:rPr>
              <a:t>THABAZIMBI LOCAL MUNICIPALITY IN THE LIMPOPO PROVINCE</a:t>
            </a:r>
          </a:p>
          <a:p>
            <a:pPr marL="0" indent="0" algn="ctr">
              <a:lnSpc>
                <a:spcPct val="150000"/>
              </a:lnSpc>
              <a:buNone/>
            </a:pPr>
            <a:r>
              <a:rPr lang="en-ZA" sz="5600" b="1" dirty="0">
                <a:latin typeface="Arial" panose="020B0604020202020204" pitchFamily="34" charset="0"/>
                <a:cs typeface="Arial" panose="020B0604020202020204" pitchFamily="34" charset="0"/>
              </a:rPr>
              <a:t>GG: 40810 OF 25 APRIL 2017</a:t>
            </a:r>
          </a:p>
          <a:p>
            <a:pPr marL="0" indent="0" algn="ctr">
              <a:lnSpc>
                <a:spcPct val="150000"/>
              </a:lnSpc>
              <a:buNone/>
            </a:pPr>
            <a:r>
              <a:rPr lang="en-ZA" sz="5600" b="1" u="sng" dirty="0">
                <a:latin typeface="Arial" panose="020B0604020202020204" pitchFamily="34" charset="0"/>
                <a:cs typeface="Arial" panose="020B0604020202020204" pitchFamily="34" charset="0"/>
              </a:rPr>
              <a:t>ALLEGATIONS</a:t>
            </a:r>
          </a:p>
          <a:p>
            <a:pPr marL="285750" indent="-285750" algn="just">
              <a:lnSpc>
                <a:spcPct val="150000"/>
              </a:lnSpc>
              <a:buFont typeface="Arial" panose="020B0604020202020204" pitchFamily="34" charset="0"/>
              <a:buChar char="•"/>
            </a:pPr>
            <a:r>
              <a:rPr lang="en-US" sz="5600" i="1" dirty="0">
                <a:latin typeface="Arial" panose="020B0604020202020204" pitchFamily="34" charset="0"/>
                <a:cs typeface="Arial" panose="020B0604020202020204" pitchFamily="34" charset="0"/>
              </a:rPr>
              <a:t>The procurement </a:t>
            </a:r>
            <a:r>
              <a:rPr lang="en-US" sz="5600" i="1" dirty="0" smtClean="0">
                <a:latin typeface="Arial" panose="020B0604020202020204" pitchFamily="34" charset="0"/>
                <a:cs typeface="Arial" panose="020B0604020202020204" pitchFamily="34" charset="0"/>
              </a:rPr>
              <a:t>of:</a:t>
            </a:r>
            <a:endParaRPr lang="en-US" sz="5600" i="1" dirty="0">
              <a:latin typeface="Arial" panose="020B0604020202020204" pitchFamily="34" charset="0"/>
              <a:cs typeface="Arial" panose="020B0604020202020204" pitchFamily="34" charset="0"/>
            </a:endParaRPr>
          </a:p>
          <a:p>
            <a:pPr lvl="1" indent="-468313" algn="just">
              <a:lnSpc>
                <a:spcPct val="150000"/>
              </a:lnSpc>
              <a:buFont typeface="Courier New" panose="02070309020205020404" pitchFamily="49" charset="0"/>
              <a:buChar char="o"/>
            </a:pPr>
            <a:r>
              <a:rPr lang="en-US" sz="5600" i="1" dirty="0">
                <a:latin typeface="Arial" panose="020B0604020202020204" pitchFamily="34" charset="0"/>
                <a:cs typeface="Arial" panose="020B0604020202020204" pitchFamily="34" charset="0"/>
              </a:rPr>
              <a:t>Fleet related goods or </a:t>
            </a:r>
            <a:r>
              <a:rPr lang="en-US" sz="5600" i="1" dirty="0" smtClean="0">
                <a:latin typeface="Arial" panose="020B0604020202020204" pitchFamily="34" charset="0"/>
                <a:cs typeface="Arial" panose="020B0604020202020204" pitchFamily="34" charset="0"/>
              </a:rPr>
              <a:t>services – contract value R28 390 837.</a:t>
            </a:r>
            <a:endParaRPr lang="en-US" sz="5600" i="1" dirty="0">
              <a:latin typeface="Arial" panose="020B0604020202020204" pitchFamily="34" charset="0"/>
              <a:cs typeface="Arial" panose="020B0604020202020204" pitchFamily="34" charset="0"/>
            </a:endParaRPr>
          </a:p>
          <a:p>
            <a:pPr lvl="1" indent="-468313" algn="just">
              <a:lnSpc>
                <a:spcPct val="150000"/>
              </a:lnSpc>
              <a:buFont typeface="Courier New" panose="02070309020205020404" pitchFamily="49" charset="0"/>
              <a:buChar char="o"/>
            </a:pPr>
            <a:r>
              <a:rPr lang="en-US" sz="5600" i="1" dirty="0">
                <a:latin typeface="Arial" panose="020B0604020202020204" pitchFamily="34" charset="0"/>
                <a:cs typeface="Arial" panose="020B0604020202020204" pitchFamily="34" charset="0"/>
              </a:rPr>
              <a:t>Auctioneering or asset disposal related </a:t>
            </a:r>
            <a:r>
              <a:rPr lang="en-US" sz="5600" i="1" dirty="0" smtClean="0">
                <a:latin typeface="Arial" panose="020B0604020202020204" pitchFamily="34" charset="0"/>
                <a:cs typeface="Arial" panose="020B0604020202020204" pitchFamily="34" charset="0"/>
              </a:rPr>
              <a:t>services.</a:t>
            </a:r>
            <a:endParaRPr lang="en-US" sz="5600" i="1" dirty="0">
              <a:latin typeface="Arial" panose="020B0604020202020204" pitchFamily="34" charset="0"/>
              <a:cs typeface="Arial" panose="020B0604020202020204" pitchFamily="34" charset="0"/>
            </a:endParaRPr>
          </a:p>
          <a:p>
            <a:pPr lvl="1" indent="-468313" algn="just">
              <a:lnSpc>
                <a:spcPct val="150000"/>
              </a:lnSpc>
              <a:buFont typeface="Courier New" panose="02070309020205020404" pitchFamily="49" charset="0"/>
              <a:buChar char="o"/>
            </a:pPr>
            <a:r>
              <a:rPr lang="en-US" sz="5600" i="1" dirty="0">
                <a:latin typeface="Arial" panose="020B0604020202020204" pitchFamily="34" charset="0"/>
                <a:cs typeface="Arial" panose="020B0604020202020204" pitchFamily="34" charset="0"/>
              </a:rPr>
              <a:t>The drafting or implementation of an asset disposal policy.</a:t>
            </a:r>
          </a:p>
          <a:p>
            <a:pPr lvl="1" indent="-468313" algn="just">
              <a:lnSpc>
                <a:spcPct val="150000"/>
              </a:lnSpc>
              <a:buFont typeface="Courier New" panose="02070309020205020404" pitchFamily="49" charset="0"/>
              <a:buChar char="o"/>
            </a:pPr>
            <a:r>
              <a:rPr lang="en-US" sz="5600" i="1" dirty="0">
                <a:latin typeface="Arial" panose="020B0604020202020204" pitchFamily="34" charset="0"/>
                <a:cs typeface="Arial" panose="020B0604020202020204" pitchFamily="34" charset="0"/>
              </a:rPr>
              <a:t>Waste management services for the Northam landfill </a:t>
            </a:r>
            <a:r>
              <a:rPr lang="en-US" sz="5600" i="1" dirty="0" smtClean="0">
                <a:latin typeface="Arial" panose="020B0604020202020204" pitchFamily="34" charset="0"/>
                <a:cs typeface="Arial" panose="020B0604020202020204" pitchFamily="34" charset="0"/>
              </a:rPr>
              <a:t>site – payments to the value of R449 969.</a:t>
            </a:r>
            <a:endParaRPr lang="en-US" sz="5600" i="1" dirty="0">
              <a:latin typeface="Arial" panose="020B0604020202020204" pitchFamily="34" charset="0"/>
              <a:cs typeface="Arial" panose="020B0604020202020204" pitchFamily="34" charset="0"/>
            </a:endParaRPr>
          </a:p>
          <a:p>
            <a:pPr lvl="1" indent="-468313" algn="just">
              <a:lnSpc>
                <a:spcPct val="150000"/>
              </a:lnSpc>
              <a:buFont typeface="Courier New" panose="02070309020205020404" pitchFamily="49" charset="0"/>
              <a:buChar char="o"/>
            </a:pPr>
            <a:r>
              <a:rPr lang="en-US" sz="5600" i="1" dirty="0">
                <a:latin typeface="Arial" panose="020B0604020202020204" pitchFamily="34" charset="0"/>
                <a:cs typeface="Arial" panose="020B0604020202020204" pitchFamily="34" charset="0"/>
              </a:rPr>
              <a:t>The provision of office </a:t>
            </a:r>
            <a:r>
              <a:rPr lang="en-US" sz="5600" i="1" dirty="0" smtClean="0">
                <a:latin typeface="Arial" panose="020B0604020202020204" pitchFamily="34" charset="0"/>
                <a:cs typeface="Arial" panose="020B0604020202020204" pitchFamily="34" charset="0"/>
              </a:rPr>
              <a:t>equipment – contract value R4 397 327.</a:t>
            </a:r>
            <a:endParaRPr lang="en-US" sz="5600" i="1" dirty="0">
              <a:latin typeface="Arial" panose="020B0604020202020204" pitchFamily="34" charset="0"/>
              <a:cs typeface="Arial" panose="020B0604020202020204" pitchFamily="34" charset="0"/>
            </a:endParaRPr>
          </a:p>
          <a:p>
            <a:pPr lvl="1" indent="-468313" algn="just">
              <a:lnSpc>
                <a:spcPct val="150000"/>
              </a:lnSpc>
              <a:buFont typeface="Courier New" panose="02070309020205020404" pitchFamily="49" charset="0"/>
              <a:buChar char="o"/>
            </a:pPr>
            <a:r>
              <a:rPr lang="en-US" sz="5600" i="1" dirty="0">
                <a:latin typeface="Arial" panose="020B0604020202020204" pitchFamily="34" charset="0"/>
                <a:cs typeface="Arial" panose="020B0604020202020204" pitchFamily="34" charset="0"/>
              </a:rPr>
              <a:t>The conversion of conventional prepaid meters to smart meters.</a:t>
            </a:r>
          </a:p>
          <a:p>
            <a:pPr lvl="1" indent="-468313" algn="just">
              <a:lnSpc>
                <a:spcPct val="150000"/>
              </a:lnSpc>
              <a:buFont typeface="Courier New" panose="02070309020205020404" pitchFamily="49" charset="0"/>
              <a:buChar char="o"/>
            </a:pPr>
            <a:r>
              <a:rPr lang="en-US" sz="5600" i="1" dirty="0">
                <a:latin typeface="Arial" panose="020B0604020202020204" pitchFamily="34" charset="0"/>
                <a:cs typeface="Arial" panose="020B0604020202020204" pitchFamily="34" charset="0"/>
              </a:rPr>
              <a:t>Human resources related goods or </a:t>
            </a:r>
            <a:r>
              <a:rPr lang="en-US" sz="5600" i="1" dirty="0" smtClean="0">
                <a:latin typeface="Arial" panose="020B0604020202020204" pitchFamily="34" charset="0"/>
                <a:cs typeface="Arial" panose="020B0604020202020204" pitchFamily="34" charset="0"/>
              </a:rPr>
              <a:t>services – contract value R2 056 631.</a:t>
            </a:r>
            <a:endParaRPr lang="en-US" sz="5600" i="1" dirty="0">
              <a:latin typeface="Arial" panose="020B0604020202020204" pitchFamily="34" charset="0"/>
              <a:cs typeface="Arial" panose="020B0604020202020204" pitchFamily="34" charset="0"/>
            </a:endParaRPr>
          </a:p>
          <a:p>
            <a:endParaRPr lang="en-US" dirty="0"/>
          </a:p>
        </p:txBody>
      </p:sp>
      <p:sp>
        <p:nvSpPr>
          <p:cNvPr id="7" name="Slide Number Placeholder 6"/>
          <p:cNvSpPr>
            <a:spLocks noGrp="1"/>
          </p:cNvSpPr>
          <p:nvPr>
            <p:ph type="sldNum" sz="quarter" idx="12"/>
          </p:nvPr>
        </p:nvSpPr>
        <p:spPr>
          <a:xfrm>
            <a:off x="8790038" y="6489083"/>
            <a:ext cx="620661" cy="365125"/>
          </a:xfrm>
        </p:spPr>
        <p:txBody>
          <a:bodyPr/>
          <a:lstStyle/>
          <a:p>
            <a:fld id="{40E4637F-1127-AF4D-B96F-F7789FFD66FF}" type="slidenum">
              <a:rPr lang="en-US" b="1" smtClean="0">
                <a:latin typeface="Arial" panose="020B0604020202020204" pitchFamily="34" charset="0"/>
                <a:cs typeface="Arial" panose="020B0604020202020204" pitchFamily="34" charset="0"/>
              </a:rPr>
              <a:pPr/>
              <a:t>20</a:t>
            </a:fld>
            <a:endParaRPr lang="en-US" b="1" dirty="0">
              <a:latin typeface="Arial" panose="020B0604020202020204" pitchFamily="34" charset="0"/>
              <a:cs typeface="Arial" panose="020B0604020202020204" pitchFamily="34" charset="0"/>
            </a:endParaRPr>
          </a:p>
        </p:txBody>
      </p:sp>
      <p:sp>
        <p:nvSpPr>
          <p:cNvPr id="8" name="Title 1"/>
          <p:cNvSpPr>
            <a:spLocks noGrp="1"/>
          </p:cNvSpPr>
          <p:nvPr>
            <p:ph type="title"/>
          </p:nvPr>
        </p:nvSpPr>
        <p:spPr>
          <a:xfrm>
            <a:off x="495300" y="457201"/>
            <a:ext cx="8915400" cy="1143000"/>
          </a:xfrm>
        </p:spPr>
        <p:txBody>
          <a:bodyPr>
            <a:normAutofit/>
          </a:bodyPr>
          <a:lstStyle/>
          <a:p>
            <a:r>
              <a:rPr lang="en-ZA" sz="2400" b="1" dirty="0">
                <a:latin typeface="Arial" panose="020B0604020202020204" pitchFamily="34" charset="0"/>
                <a:cs typeface="Arial" panose="020B0604020202020204" pitchFamily="34" charset="0"/>
              </a:rPr>
              <a:t>PROCLAMATION R18 OF </a:t>
            </a:r>
            <a:r>
              <a:rPr lang="en-ZA" sz="2400" b="1" dirty="0" smtClean="0">
                <a:latin typeface="Arial" panose="020B0604020202020204" pitchFamily="34" charset="0"/>
                <a:cs typeface="Arial" panose="020B0604020202020204" pitchFamily="34" charset="0"/>
              </a:rPr>
              <a:t>2017 </a:t>
            </a:r>
            <a:br>
              <a:rPr lang="en-ZA" sz="2400" b="1" dirty="0" smtClean="0">
                <a:latin typeface="Arial" panose="020B0604020202020204" pitchFamily="34" charset="0"/>
                <a:cs typeface="Arial" panose="020B0604020202020204" pitchFamily="34" charset="0"/>
              </a:rPr>
            </a:br>
            <a:r>
              <a:rPr lang="en-ZA" sz="2400" b="1" dirty="0" smtClean="0">
                <a:latin typeface="Arial" panose="020B0604020202020204" pitchFamily="34" charset="0"/>
                <a:cs typeface="Arial" panose="020B0604020202020204" pitchFamily="34" charset="0"/>
              </a:rPr>
              <a:t>AMENDED BY R43 OF 2019 </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0586897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4" name="Content Placeholder 3"/>
          <p:cNvSpPr>
            <a:spLocks noGrp="1"/>
          </p:cNvSpPr>
          <p:nvPr>
            <p:ph idx="1"/>
          </p:nvPr>
        </p:nvSpPr>
        <p:spPr>
          <a:xfrm>
            <a:off x="495300" y="1768753"/>
            <a:ext cx="8915400" cy="4077931"/>
          </a:xfrm>
        </p:spPr>
        <p:txBody>
          <a:bodyPr>
            <a:normAutofit fontScale="25000" lnSpcReduction="20000"/>
          </a:bodyPr>
          <a:lstStyle/>
          <a:p>
            <a:pPr lvl="1" indent="-468313" algn="just">
              <a:lnSpc>
                <a:spcPct val="150000"/>
              </a:lnSpc>
              <a:buFont typeface="Courier New" panose="02070309020205020404" pitchFamily="49" charset="0"/>
              <a:buChar char="o"/>
            </a:pPr>
            <a:r>
              <a:rPr lang="en-US" sz="5600" i="1" dirty="0">
                <a:latin typeface="Arial" panose="020B0604020202020204" pitchFamily="34" charset="0"/>
                <a:cs typeface="Arial" panose="020B0604020202020204" pitchFamily="34" charset="0"/>
              </a:rPr>
              <a:t>The provision of meter reading related services.</a:t>
            </a:r>
          </a:p>
          <a:p>
            <a:pPr lvl="1" indent="-468313" algn="just">
              <a:lnSpc>
                <a:spcPct val="150000"/>
              </a:lnSpc>
              <a:buFont typeface="Courier New" panose="02070309020205020404" pitchFamily="49" charset="0"/>
              <a:buChar char="o"/>
            </a:pPr>
            <a:r>
              <a:rPr lang="en-US" sz="5600" i="1" dirty="0">
                <a:latin typeface="Arial" panose="020B0604020202020204" pitchFamily="34" charset="0"/>
                <a:cs typeface="Arial" panose="020B0604020202020204" pitchFamily="34" charset="0"/>
              </a:rPr>
              <a:t>The provision of debt collection related services</a:t>
            </a:r>
            <a:r>
              <a:rPr lang="en-US" sz="5600" i="1" dirty="0" smtClean="0">
                <a:latin typeface="Arial" panose="020B0604020202020204" pitchFamily="34" charset="0"/>
                <a:cs typeface="Arial" panose="020B0604020202020204" pitchFamily="34" charset="0"/>
              </a:rPr>
              <a:t>.</a:t>
            </a:r>
          </a:p>
          <a:p>
            <a:pPr lvl="1" indent="-468313" algn="just">
              <a:lnSpc>
                <a:spcPct val="150000"/>
              </a:lnSpc>
              <a:buFont typeface="Courier New" panose="02070309020205020404" pitchFamily="49" charset="0"/>
              <a:buChar char="o"/>
            </a:pPr>
            <a:r>
              <a:rPr lang="en-US" sz="5600" i="1" dirty="0">
                <a:latin typeface="Arial" panose="020B0604020202020204" pitchFamily="34" charset="0"/>
                <a:cs typeface="Arial" panose="020B0604020202020204" pitchFamily="34" charset="0"/>
              </a:rPr>
              <a:t> the procurement of information communication technology related services in terms of contract number TLM-IT-03_2014/A2014</a:t>
            </a:r>
          </a:p>
          <a:p>
            <a:pPr lvl="1" indent="-468313" algn="just">
              <a:lnSpc>
                <a:spcPct val="150000"/>
              </a:lnSpc>
              <a:buFont typeface="Courier New" panose="02070309020205020404" pitchFamily="49" charset="0"/>
              <a:buChar char="o"/>
            </a:pPr>
            <a:r>
              <a:rPr lang="en-US" sz="5600" i="1" dirty="0">
                <a:latin typeface="Arial" panose="020B0604020202020204" pitchFamily="34" charset="0"/>
                <a:cs typeface="Arial" panose="020B0604020202020204" pitchFamily="34" charset="0"/>
              </a:rPr>
              <a:t>The provision of credit control related services.</a:t>
            </a:r>
          </a:p>
          <a:p>
            <a:pPr lvl="1" indent="-468313" algn="just">
              <a:lnSpc>
                <a:spcPct val="150000"/>
              </a:lnSpc>
              <a:buFont typeface="Courier New" panose="02070309020205020404" pitchFamily="49" charset="0"/>
              <a:buChar char="o"/>
            </a:pPr>
            <a:r>
              <a:rPr lang="en-US" sz="5600" i="1" dirty="0">
                <a:latin typeface="Arial" panose="020B0604020202020204" pitchFamily="34" charset="0"/>
                <a:cs typeface="Arial" panose="020B0604020202020204" pitchFamily="34" charset="0"/>
              </a:rPr>
              <a:t>The drafting or implementation of a credit control management policy and the management of such a policy.</a:t>
            </a:r>
          </a:p>
          <a:p>
            <a:pPr marL="285750" indent="-285750" algn="just">
              <a:lnSpc>
                <a:spcPct val="150000"/>
              </a:lnSpc>
              <a:buFont typeface="Arial" panose="020B0604020202020204" pitchFamily="34" charset="0"/>
              <a:buChar char="•"/>
            </a:pPr>
            <a:r>
              <a:rPr lang="en-US" sz="5600" i="1" dirty="0">
                <a:latin typeface="Arial" panose="020B0604020202020204" pitchFamily="34" charset="0"/>
                <a:cs typeface="Arial" panose="020B0604020202020204" pitchFamily="34" charset="0"/>
              </a:rPr>
              <a:t>Maladministration in the affairs of the Municipality in respect of </a:t>
            </a:r>
            <a:r>
              <a:rPr lang="en-US" sz="5600" b="1" i="1" dirty="0">
                <a:latin typeface="Arial" panose="020B0604020202020204" pitchFamily="34" charset="0"/>
                <a:cs typeface="Arial" panose="020B0604020202020204" pitchFamily="34" charset="0"/>
              </a:rPr>
              <a:t>employees' tax deductions and the payment of such deductions to SARS</a:t>
            </a:r>
            <a:r>
              <a:rPr lang="en-US" sz="5600" i="1" dirty="0">
                <a:latin typeface="Arial" panose="020B0604020202020204" pitchFamily="34" charset="0"/>
                <a:cs typeface="Arial" panose="020B0604020202020204" pitchFamily="34" charset="0"/>
              </a:rPr>
              <a:t> and any losses, prejudice or fruitless and wasteful expenditure incurred by the Municipality as a result of the </a:t>
            </a:r>
            <a:r>
              <a:rPr lang="en-US" sz="5600" b="1" i="1" dirty="0">
                <a:latin typeface="Arial" panose="020B0604020202020204" pitchFamily="34" charset="0"/>
                <a:cs typeface="Arial" panose="020B0604020202020204" pitchFamily="34" charset="0"/>
              </a:rPr>
              <a:t>non-payment or late payment of such deductions to </a:t>
            </a:r>
            <a:r>
              <a:rPr lang="en-US" sz="5600" b="1" i="1" dirty="0" smtClean="0">
                <a:latin typeface="Arial" panose="020B0604020202020204" pitchFamily="34" charset="0"/>
                <a:cs typeface="Arial" panose="020B0604020202020204" pitchFamily="34" charset="0"/>
              </a:rPr>
              <a:t>SARS</a:t>
            </a:r>
            <a:r>
              <a:rPr lang="en-US" sz="5600" i="1" dirty="0" smtClean="0">
                <a:latin typeface="Arial" panose="020B0604020202020204" pitchFamily="34" charset="0"/>
                <a:cs typeface="Arial" panose="020B0604020202020204" pitchFamily="34" charset="0"/>
              </a:rPr>
              <a:t>, </a:t>
            </a:r>
            <a:r>
              <a:rPr lang="en-US" sz="5600" i="1" dirty="0">
                <a:latin typeface="Arial" panose="020B0604020202020204" pitchFamily="34" charset="0"/>
                <a:cs typeface="Arial" panose="020B0604020202020204" pitchFamily="34" charset="0"/>
              </a:rPr>
              <a:t>including the causes of such maladministration.</a:t>
            </a:r>
          </a:p>
          <a:p>
            <a:pPr marL="0" indent="0">
              <a:buNone/>
            </a:pPr>
            <a:endParaRPr lang="en-US" dirty="0"/>
          </a:p>
        </p:txBody>
      </p:sp>
      <p:sp>
        <p:nvSpPr>
          <p:cNvPr id="7" name="Slide Number Placeholder 6"/>
          <p:cNvSpPr>
            <a:spLocks noGrp="1"/>
          </p:cNvSpPr>
          <p:nvPr>
            <p:ph type="sldNum" sz="quarter" idx="12"/>
          </p:nvPr>
        </p:nvSpPr>
        <p:spPr>
          <a:xfrm>
            <a:off x="8790038" y="6489083"/>
            <a:ext cx="620661" cy="365125"/>
          </a:xfrm>
        </p:spPr>
        <p:txBody>
          <a:bodyPr/>
          <a:lstStyle/>
          <a:p>
            <a:fld id="{40E4637F-1127-AF4D-B96F-F7789FFD66FF}" type="slidenum">
              <a:rPr lang="en-US" b="1" smtClean="0">
                <a:latin typeface="Arial" panose="020B0604020202020204" pitchFamily="34" charset="0"/>
                <a:cs typeface="Arial" panose="020B0604020202020204" pitchFamily="34" charset="0"/>
              </a:rPr>
              <a:pPr/>
              <a:t>21</a:t>
            </a:fld>
            <a:endParaRPr lang="en-US" b="1" dirty="0">
              <a:latin typeface="Arial" panose="020B0604020202020204" pitchFamily="34" charset="0"/>
              <a:cs typeface="Arial" panose="020B0604020202020204" pitchFamily="34" charset="0"/>
            </a:endParaRPr>
          </a:p>
        </p:txBody>
      </p:sp>
      <p:sp>
        <p:nvSpPr>
          <p:cNvPr id="8" name="Title 1"/>
          <p:cNvSpPr>
            <a:spLocks noGrp="1"/>
          </p:cNvSpPr>
          <p:nvPr>
            <p:ph type="title"/>
          </p:nvPr>
        </p:nvSpPr>
        <p:spPr>
          <a:xfrm>
            <a:off x="495300" y="457201"/>
            <a:ext cx="8915400" cy="1143000"/>
          </a:xfrm>
        </p:spPr>
        <p:txBody>
          <a:bodyPr>
            <a:normAutofit/>
          </a:bodyPr>
          <a:lstStyle/>
          <a:p>
            <a:r>
              <a:rPr lang="en-ZA" sz="2400" b="1" dirty="0">
                <a:latin typeface="Arial" panose="020B0604020202020204" pitchFamily="34" charset="0"/>
                <a:cs typeface="Arial" panose="020B0604020202020204" pitchFamily="34" charset="0"/>
              </a:rPr>
              <a:t>PROCLAMATION R18 OF 2017 </a:t>
            </a:r>
            <a:r>
              <a:rPr lang="en-ZA" sz="2400" b="1" dirty="0" smtClean="0">
                <a:latin typeface="Arial" panose="020B0604020202020204" pitchFamily="34" charset="0"/>
                <a:cs typeface="Arial" panose="020B0604020202020204" pitchFamily="34" charset="0"/>
              </a:rPr>
              <a:t/>
            </a:r>
            <a:br>
              <a:rPr lang="en-ZA" sz="2400" b="1" dirty="0" smtClean="0">
                <a:latin typeface="Arial" panose="020B0604020202020204" pitchFamily="34" charset="0"/>
                <a:cs typeface="Arial" panose="020B0604020202020204" pitchFamily="34" charset="0"/>
              </a:rPr>
            </a:br>
            <a:r>
              <a:rPr lang="en-ZA" sz="2400" b="1" dirty="0" smtClean="0">
                <a:latin typeface="Arial" panose="020B0604020202020204" pitchFamily="34" charset="0"/>
                <a:cs typeface="Arial" panose="020B0604020202020204" pitchFamily="34" charset="0"/>
              </a:rPr>
              <a:t>AMENDED </a:t>
            </a:r>
            <a:r>
              <a:rPr lang="en-ZA" sz="2400" b="1" dirty="0">
                <a:latin typeface="Arial" panose="020B0604020202020204" pitchFamily="34" charset="0"/>
                <a:cs typeface="Arial" panose="020B0604020202020204" pitchFamily="34" charset="0"/>
              </a:rPr>
              <a:t>BY R43 OF </a:t>
            </a:r>
            <a:r>
              <a:rPr lang="en-ZA" sz="2400" b="1" dirty="0" smtClean="0">
                <a:latin typeface="Arial" panose="020B0604020202020204" pitchFamily="34" charset="0"/>
                <a:cs typeface="Arial" panose="020B0604020202020204" pitchFamily="34" charset="0"/>
              </a:rPr>
              <a:t>2019 (THABAZIMBI MUN) </a:t>
            </a:r>
            <a:endParaRPr lang="en-US" sz="2400" dirty="0"/>
          </a:p>
        </p:txBody>
      </p:sp>
    </p:spTree>
    <p:extLst>
      <p:ext uri="{BB962C8B-B14F-4D97-AF65-F5344CB8AC3E}">
        <p14:creationId xmlns:p14="http://schemas.microsoft.com/office/powerpoint/2010/main" xmlns="" val="31406720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4" name="Content Placeholder 3"/>
          <p:cNvSpPr>
            <a:spLocks noGrp="1"/>
          </p:cNvSpPr>
          <p:nvPr>
            <p:ph idx="1"/>
          </p:nvPr>
        </p:nvSpPr>
        <p:spPr>
          <a:xfrm>
            <a:off x="495300" y="1779639"/>
            <a:ext cx="8915400" cy="4077931"/>
          </a:xfrm>
        </p:spPr>
        <p:txBody>
          <a:bodyPr>
            <a:normAutofit/>
          </a:bodyPr>
          <a:lstStyle/>
          <a:p>
            <a:pPr marL="285750" indent="-285750" algn="just">
              <a:lnSpc>
                <a:spcPct val="150000"/>
              </a:lnSpc>
              <a:buFont typeface="Arial" panose="020B0604020202020204" pitchFamily="34" charset="0"/>
              <a:buChar char="•"/>
            </a:pPr>
            <a:r>
              <a:rPr lang="en-US" sz="1400" i="1" dirty="0" smtClean="0">
                <a:latin typeface="Arial" panose="020B0604020202020204" pitchFamily="34" charset="0"/>
                <a:cs typeface="Arial" panose="020B0604020202020204" pitchFamily="34" charset="0"/>
              </a:rPr>
              <a:t>The failure or refusal by the Municipality to timeously act upon conclusions or findings which were made, or implement recommendations contained in a final report entitled "Possible Abuse of Office: Forensic Investigation" dated 29/10/2014.</a:t>
            </a:r>
          </a:p>
          <a:p>
            <a:pPr marL="285750" indent="-285750" algn="just">
              <a:lnSpc>
                <a:spcPct val="150000"/>
              </a:lnSpc>
              <a:buFont typeface="Arial" panose="020B0604020202020204" pitchFamily="34" charset="0"/>
              <a:buChar char="•"/>
            </a:pPr>
            <a:endParaRPr lang="en-US" sz="1400" i="1" dirty="0" smtClean="0">
              <a:latin typeface="Arial" panose="020B0604020202020204" pitchFamily="34" charset="0"/>
              <a:cs typeface="Arial" panose="020B0604020202020204" pitchFamily="34" charset="0"/>
            </a:endParaRPr>
          </a:p>
          <a:p>
            <a:pPr marL="0" indent="0" algn="ctr">
              <a:lnSpc>
                <a:spcPct val="150000"/>
              </a:lnSpc>
              <a:buNone/>
            </a:pPr>
            <a:endParaRPr lang="en-ZA" sz="1600" b="1" u="sng" dirty="0" smtClean="0">
              <a:latin typeface="Arial" panose="020B0604020202020204" pitchFamily="34" charset="0"/>
              <a:cs typeface="Arial" panose="020B0604020202020204" pitchFamily="34" charset="0"/>
            </a:endParaRPr>
          </a:p>
          <a:p>
            <a:pPr marL="0" indent="0" algn="ctr">
              <a:lnSpc>
                <a:spcPct val="150000"/>
              </a:lnSpc>
              <a:buNone/>
            </a:pPr>
            <a:endParaRPr lang="en-US" sz="1600" dirty="0" smtClean="0">
              <a:latin typeface="Arial" panose="020B0604020202020204" pitchFamily="34" charset="0"/>
              <a:cs typeface="Arial" panose="020B0604020202020204" pitchFamily="34" charset="0"/>
            </a:endParaRPr>
          </a:p>
          <a:p>
            <a:pPr marL="0" indent="0" algn="ctr">
              <a:lnSpc>
                <a:spcPct val="150000"/>
              </a:lnSpc>
              <a:buNone/>
            </a:pPr>
            <a:endParaRPr lang="en-ZA" sz="1400" b="1" u="sng" dirty="0" smtClean="0">
              <a:latin typeface="Arial" panose="020B0604020202020204" pitchFamily="34" charset="0"/>
              <a:cs typeface="Arial" panose="020B0604020202020204" pitchFamily="34" charset="0"/>
            </a:endParaRPr>
          </a:p>
          <a:p>
            <a:pPr marL="0" indent="0" algn="ctr">
              <a:lnSpc>
                <a:spcPct val="150000"/>
              </a:lnSpc>
              <a:buNone/>
            </a:pPr>
            <a:r>
              <a:rPr lang="en-ZA" sz="1400" b="1" u="sng" dirty="0" smtClean="0">
                <a:latin typeface="Arial" panose="020B0604020202020204" pitchFamily="34" charset="0"/>
                <a:cs typeface="Arial" panose="020B0604020202020204" pitchFamily="34" charset="0"/>
              </a:rPr>
              <a:t>STATUS</a:t>
            </a:r>
          </a:p>
          <a:p>
            <a:pPr marL="0" indent="0" algn="ctr">
              <a:lnSpc>
                <a:spcPct val="150000"/>
              </a:lnSpc>
              <a:buNone/>
            </a:pPr>
            <a:r>
              <a:rPr lang="en-US" sz="1400" dirty="0" smtClean="0">
                <a:latin typeface="Arial" panose="020B0604020202020204" pitchFamily="34" charset="0"/>
                <a:cs typeface="Arial" panose="020B0604020202020204" pitchFamily="34" charset="0"/>
              </a:rPr>
              <a:t>The final report </a:t>
            </a:r>
            <a:r>
              <a:rPr lang="en-US" sz="1400" dirty="0">
                <a:latin typeface="Arial" panose="020B0604020202020204" pitchFamily="34" charset="0"/>
                <a:cs typeface="Arial" panose="020B0604020202020204" pitchFamily="34" charset="0"/>
              </a:rPr>
              <a:t>f</a:t>
            </a:r>
            <a:r>
              <a:rPr lang="en-US" sz="1400" dirty="0" smtClean="0">
                <a:latin typeface="Arial" panose="020B0604020202020204" pitchFamily="34" charset="0"/>
                <a:cs typeface="Arial" panose="020B0604020202020204" pitchFamily="34" charset="0"/>
              </a:rPr>
              <a:t>or Proclamation R18 of 2017 is under internal review.</a:t>
            </a:r>
          </a:p>
          <a:p>
            <a:pPr marL="0" indent="0" algn="ctr">
              <a:lnSpc>
                <a:spcPct val="150000"/>
              </a:lnSpc>
              <a:buNone/>
            </a:pPr>
            <a:r>
              <a:rPr lang="en-US" sz="1400" dirty="0" smtClean="0">
                <a:latin typeface="Arial" panose="020B0604020202020204" pitchFamily="34" charset="0"/>
                <a:cs typeface="Arial" panose="020B0604020202020204" pitchFamily="34" charset="0"/>
              </a:rPr>
              <a:t>Proclamation R43 of 2019 is ongoing.</a:t>
            </a:r>
          </a:p>
          <a:p>
            <a:endParaRPr lang="en-US" dirty="0"/>
          </a:p>
        </p:txBody>
      </p:sp>
      <p:sp>
        <p:nvSpPr>
          <p:cNvPr id="7" name="Slide Number Placeholder 6"/>
          <p:cNvSpPr>
            <a:spLocks noGrp="1"/>
          </p:cNvSpPr>
          <p:nvPr>
            <p:ph type="sldNum" sz="quarter" idx="12"/>
          </p:nvPr>
        </p:nvSpPr>
        <p:spPr>
          <a:xfrm>
            <a:off x="8790038" y="6489083"/>
            <a:ext cx="620661" cy="365125"/>
          </a:xfrm>
        </p:spPr>
        <p:txBody>
          <a:bodyPr/>
          <a:lstStyle/>
          <a:p>
            <a:fld id="{40E4637F-1127-AF4D-B96F-F7789FFD66FF}" type="slidenum">
              <a:rPr lang="en-US" b="1" smtClean="0">
                <a:latin typeface="Arial" panose="020B0604020202020204" pitchFamily="34" charset="0"/>
                <a:cs typeface="Arial" panose="020B0604020202020204" pitchFamily="34" charset="0"/>
              </a:rPr>
              <a:pPr/>
              <a:t>22</a:t>
            </a:fld>
            <a:endParaRPr lang="en-US" b="1" dirty="0">
              <a:latin typeface="Arial" panose="020B0604020202020204" pitchFamily="34" charset="0"/>
              <a:cs typeface="Arial" panose="020B0604020202020204" pitchFamily="34" charset="0"/>
            </a:endParaRPr>
          </a:p>
        </p:txBody>
      </p:sp>
      <p:sp>
        <p:nvSpPr>
          <p:cNvPr id="8" name="Title 1"/>
          <p:cNvSpPr>
            <a:spLocks noGrp="1"/>
          </p:cNvSpPr>
          <p:nvPr>
            <p:ph type="title"/>
          </p:nvPr>
        </p:nvSpPr>
        <p:spPr>
          <a:xfrm>
            <a:off x="495300" y="457201"/>
            <a:ext cx="8915400" cy="1143000"/>
          </a:xfrm>
        </p:spPr>
        <p:txBody>
          <a:bodyPr>
            <a:normAutofit/>
          </a:bodyPr>
          <a:lstStyle/>
          <a:p>
            <a:r>
              <a:rPr lang="en-ZA" sz="2400" b="1" dirty="0">
                <a:latin typeface="Arial" panose="020B0604020202020204" pitchFamily="34" charset="0"/>
                <a:cs typeface="Arial" panose="020B0604020202020204" pitchFamily="34" charset="0"/>
              </a:rPr>
              <a:t>PROCLAMATION R18 OF 2017 </a:t>
            </a:r>
            <a:br>
              <a:rPr lang="en-ZA" sz="2400" b="1" dirty="0">
                <a:latin typeface="Arial" panose="020B0604020202020204" pitchFamily="34" charset="0"/>
                <a:cs typeface="Arial" panose="020B0604020202020204" pitchFamily="34" charset="0"/>
              </a:rPr>
            </a:br>
            <a:r>
              <a:rPr lang="en-ZA" sz="2400" b="1" dirty="0">
                <a:latin typeface="Arial" panose="020B0604020202020204" pitchFamily="34" charset="0"/>
                <a:cs typeface="Arial" panose="020B0604020202020204" pitchFamily="34" charset="0"/>
              </a:rPr>
              <a:t>AMENDED BY R43 OF </a:t>
            </a:r>
            <a:r>
              <a:rPr lang="en-ZA" sz="2400" b="1" dirty="0" smtClean="0">
                <a:latin typeface="Arial" panose="020B0604020202020204" pitchFamily="34" charset="0"/>
                <a:cs typeface="Arial" panose="020B0604020202020204" pitchFamily="34" charset="0"/>
              </a:rPr>
              <a:t>2019 (THABAZIMBI MUN) </a:t>
            </a:r>
            <a:endParaRPr lang="en-US" sz="2400"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86631" y="3074673"/>
            <a:ext cx="7932737" cy="1181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454402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4" name="Content Placeholder 3"/>
          <p:cNvSpPr>
            <a:spLocks noGrp="1"/>
          </p:cNvSpPr>
          <p:nvPr>
            <p:ph idx="1"/>
          </p:nvPr>
        </p:nvSpPr>
        <p:spPr>
          <a:xfrm>
            <a:off x="495300" y="1531866"/>
            <a:ext cx="8915400" cy="4077931"/>
          </a:xfrm>
        </p:spPr>
        <p:txBody>
          <a:bodyPr>
            <a:normAutofit/>
          </a:bodyPr>
          <a:lstStyle/>
          <a:p>
            <a:pPr marL="0" indent="0" algn="ctr">
              <a:lnSpc>
                <a:spcPct val="150000"/>
              </a:lnSpc>
              <a:buNone/>
            </a:pPr>
            <a:r>
              <a:rPr lang="en-ZA" sz="1500" b="1" dirty="0">
                <a:latin typeface="Arial" panose="020B0604020202020204" pitchFamily="34" charset="0"/>
                <a:cs typeface="Arial" panose="020B0604020202020204" pitchFamily="34" charset="0"/>
              </a:rPr>
              <a:t>ALFRED NZO DISTRICT MUNICIPALITY IN THE EASTERN CAPE PROVINCE</a:t>
            </a:r>
          </a:p>
          <a:p>
            <a:pPr marL="0" indent="0" algn="ctr">
              <a:lnSpc>
                <a:spcPct val="150000"/>
              </a:lnSpc>
              <a:buNone/>
            </a:pPr>
            <a:r>
              <a:rPr lang="en-ZA" sz="1500" b="1" dirty="0">
                <a:latin typeface="Arial" panose="020B0604020202020204" pitchFamily="34" charset="0"/>
                <a:cs typeface="Arial" panose="020B0604020202020204" pitchFamily="34" charset="0"/>
              </a:rPr>
              <a:t>GG: 40810 OF 25 APRIL 2017</a:t>
            </a:r>
          </a:p>
          <a:p>
            <a:pPr marL="0" indent="0" algn="ctr">
              <a:lnSpc>
                <a:spcPct val="150000"/>
              </a:lnSpc>
              <a:buNone/>
            </a:pPr>
            <a:r>
              <a:rPr lang="en-ZA" sz="1500" b="1" u="sng" dirty="0">
                <a:latin typeface="Arial" panose="020B0604020202020204" pitchFamily="34" charset="0"/>
                <a:cs typeface="Arial" panose="020B0604020202020204" pitchFamily="34" charset="0"/>
              </a:rPr>
              <a:t>ALLEGATIONS</a:t>
            </a:r>
          </a:p>
          <a:p>
            <a:pPr marL="285750" indent="-285750" algn="just">
              <a:lnSpc>
                <a:spcPct val="150000"/>
              </a:lnSpc>
              <a:buFont typeface="Arial" panose="020B0604020202020204" pitchFamily="34" charset="0"/>
              <a:buChar char="•"/>
            </a:pPr>
            <a:r>
              <a:rPr lang="en-US" sz="1500" i="1" dirty="0">
                <a:latin typeface="Arial" panose="020B0604020202020204" pitchFamily="34" charset="0"/>
                <a:cs typeface="Arial" panose="020B0604020202020204" pitchFamily="34" charset="0"/>
              </a:rPr>
              <a:t>The procurement </a:t>
            </a:r>
            <a:r>
              <a:rPr lang="en-US" sz="1500" i="1" dirty="0" smtClean="0">
                <a:latin typeface="Arial" panose="020B0604020202020204" pitchFamily="34" charset="0"/>
                <a:cs typeface="Arial" panose="020B0604020202020204" pitchFamily="34" charset="0"/>
              </a:rPr>
              <a:t>of:</a:t>
            </a:r>
            <a:endParaRPr lang="en-US" sz="1500" i="1" dirty="0">
              <a:latin typeface="Arial" panose="020B0604020202020204" pitchFamily="34" charset="0"/>
              <a:cs typeface="Arial" panose="020B0604020202020204" pitchFamily="34" charset="0"/>
            </a:endParaRPr>
          </a:p>
          <a:p>
            <a:pPr lvl="1" indent="-471488" algn="just">
              <a:lnSpc>
                <a:spcPct val="150000"/>
              </a:lnSpc>
              <a:buFont typeface="Courier New" panose="02070309020205020404" pitchFamily="49" charset="0"/>
              <a:buChar char="o"/>
            </a:pPr>
            <a:r>
              <a:rPr lang="en-US" sz="1500" i="1" dirty="0">
                <a:latin typeface="Arial" panose="020B0604020202020204" pitchFamily="34" charset="0"/>
                <a:cs typeface="Arial" panose="020B0604020202020204" pitchFamily="34" charset="0"/>
              </a:rPr>
              <a:t>The supply, delivery, installation or commissioning of water storage facilities or tanks or contract number ANDM/IDMS-WSP/05/20/03.</a:t>
            </a:r>
          </a:p>
          <a:p>
            <a:pPr lvl="1" indent="-471488" algn="just">
              <a:lnSpc>
                <a:spcPct val="150000"/>
              </a:lnSpc>
              <a:buFont typeface="Courier New" panose="02070309020205020404" pitchFamily="49" charset="0"/>
              <a:buChar char="o"/>
            </a:pPr>
            <a:r>
              <a:rPr lang="en-US" sz="1500" i="1" dirty="0">
                <a:latin typeface="Arial" panose="020B0604020202020204" pitchFamily="34" charset="0"/>
                <a:cs typeface="Arial" panose="020B0604020202020204" pitchFamily="34" charset="0"/>
              </a:rPr>
              <a:t>The Matatiele Ward 7 Water Supply Project or Tender Number ANDM/IDMS-PMU/300/25/03/14.</a:t>
            </a:r>
          </a:p>
          <a:p>
            <a:pPr lvl="1" indent="-471488" algn="just">
              <a:lnSpc>
                <a:spcPct val="150000"/>
              </a:lnSpc>
              <a:buFont typeface="Courier New" panose="02070309020205020404" pitchFamily="49" charset="0"/>
              <a:buChar char="o"/>
            </a:pPr>
            <a:r>
              <a:rPr lang="en-US" sz="1500" i="1" dirty="0">
                <a:latin typeface="Arial" panose="020B0604020202020204" pitchFamily="34" charset="0"/>
                <a:cs typeface="Arial" panose="020B0604020202020204" pitchFamily="34" charset="0"/>
              </a:rPr>
              <a:t>A revenue and billing management solution or Tender Number ANDM/IDMS-WSP/165/19/11/14</a:t>
            </a:r>
            <a:r>
              <a:rPr lang="en-US" sz="1500" i="1" dirty="0" smtClean="0">
                <a:latin typeface="Arial" panose="020B0604020202020204" pitchFamily="34" charset="0"/>
                <a:cs typeface="Arial" panose="020B0604020202020204" pitchFamily="34" charset="0"/>
              </a:rPr>
              <a:t>.</a:t>
            </a:r>
          </a:p>
          <a:p>
            <a:pPr lvl="1" indent="-468313" algn="just">
              <a:lnSpc>
                <a:spcPct val="150000"/>
              </a:lnSpc>
              <a:buFont typeface="Courier New" panose="02070309020205020404" pitchFamily="49" charset="0"/>
              <a:buChar char="o"/>
            </a:pPr>
            <a:endParaRPr lang="en-US" sz="1500" i="1" dirty="0">
              <a:latin typeface="Arial" panose="020B0604020202020204" pitchFamily="34" charset="0"/>
              <a:cs typeface="Arial" panose="020B0604020202020204" pitchFamily="34" charset="0"/>
            </a:endParaRPr>
          </a:p>
          <a:p>
            <a:endParaRPr lang="en-US" dirty="0"/>
          </a:p>
        </p:txBody>
      </p:sp>
      <p:sp>
        <p:nvSpPr>
          <p:cNvPr id="7" name="Slide Number Placeholder 6"/>
          <p:cNvSpPr>
            <a:spLocks noGrp="1"/>
          </p:cNvSpPr>
          <p:nvPr>
            <p:ph type="sldNum" sz="quarter" idx="12"/>
          </p:nvPr>
        </p:nvSpPr>
        <p:spPr>
          <a:xfrm>
            <a:off x="8790038" y="6489083"/>
            <a:ext cx="620661" cy="365125"/>
          </a:xfrm>
        </p:spPr>
        <p:txBody>
          <a:bodyPr/>
          <a:lstStyle/>
          <a:p>
            <a:fld id="{40E4637F-1127-AF4D-B96F-F7789FFD66FF}" type="slidenum">
              <a:rPr lang="en-US" b="1" smtClean="0">
                <a:latin typeface="Arial" panose="020B0604020202020204" pitchFamily="34" charset="0"/>
                <a:cs typeface="Arial" panose="020B0604020202020204" pitchFamily="34" charset="0"/>
              </a:rPr>
              <a:pPr/>
              <a:t>23</a:t>
            </a:fld>
            <a:endParaRPr lang="en-US" b="1" dirty="0">
              <a:latin typeface="Arial" panose="020B0604020202020204" pitchFamily="34" charset="0"/>
              <a:cs typeface="Arial" panose="020B0604020202020204" pitchFamily="34" charset="0"/>
            </a:endParaRPr>
          </a:p>
        </p:txBody>
      </p:sp>
      <p:sp>
        <p:nvSpPr>
          <p:cNvPr id="8" name="Title 1"/>
          <p:cNvSpPr>
            <a:spLocks noGrp="1"/>
          </p:cNvSpPr>
          <p:nvPr>
            <p:ph type="title"/>
          </p:nvPr>
        </p:nvSpPr>
        <p:spPr>
          <a:xfrm>
            <a:off x="495300" y="457201"/>
            <a:ext cx="8915400" cy="1143000"/>
          </a:xfrm>
        </p:spPr>
        <p:txBody>
          <a:bodyPr>
            <a:normAutofit/>
          </a:bodyPr>
          <a:lstStyle/>
          <a:p>
            <a:r>
              <a:rPr lang="en-ZA" sz="2400" b="1" dirty="0">
                <a:latin typeface="Arial" panose="020B0604020202020204" pitchFamily="34" charset="0"/>
                <a:cs typeface="Arial" panose="020B0604020202020204" pitchFamily="34" charset="0"/>
              </a:rPr>
              <a:t>PROCLAMATION R19 OF </a:t>
            </a:r>
            <a:r>
              <a:rPr lang="en-ZA" sz="2400" b="1" dirty="0" smtClean="0">
                <a:latin typeface="Arial" panose="020B0604020202020204" pitchFamily="34" charset="0"/>
                <a:cs typeface="Arial" panose="020B0604020202020204" pitchFamily="34" charset="0"/>
              </a:rPr>
              <a:t>2017</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1316849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4" name="Content Placeholder 3"/>
          <p:cNvSpPr>
            <a:spLocks noGrp="1"/>
          </p:cNvSpPr>
          <p:nvPr>
            <p:ph idx="1"/>
          </p:nvPr>
        </p:nvSpPr>
        <p:spPr>
          <a:xfrm>
            <a:off x="495300" y="1779639"/>
            <a:ext cx="8915400" cy="4077931"/>
          </a:xfrm>
        </p:spPr>
        <p:txBody>
          <a:bodyPr>
            <a:normAutofit/>
          </a:bodyPr>
          <a:lstStyle/>
          <a:p>
            <a:pPr marL="285750" indent="-285750" algn="just">
              <a:lnSpc>
                <a:spcPct val="150000"/>
              </a:lnSpc>
              <a:buFont typeface="Arial" panose="020B0604020202020204" pitchFamily="34" charset="0"/>
              <a:buChar char="•"/>
            </a:pPr>
            <a:endParaRPr lang="en-US" sz="2000" i="1" dirty="0" smtClean="0">
              <a:latin typeface="Arial" panose="020B0604020202020204" pitchFamily="34" charset="0"/>
              <a:cs typeface="Arial" panose="020B0604020202020204" pitchFamily="34" charset="0"/>
            </a:endParaRPr>
          </a:p>
          <a:p>
            <a:pPr marL="285750" indent="-285750" algn="just">
              <a:lnSpc>
                <a:spcPct val="150000"/>
              </a:lnSpc>
              <a:buFont typeface="Arial" panose="020B0604020202020204" pitchFamily="34" charset="0"/>
              <a:buChar char="•"/>
            </a:pPr>
            <a:endParaRPr lang="en-US" sz="2000" i="1" dirty="0" smtClean="0">
              <a:latin typeface="Arial" panose="020B0604020202020204" pitchFamily="34" charset="0"/>
              <a:cs typeface="Arial" panose="020B0604020202020204" pitchFamily="34" charset="0"/>
            </a:endParaRPr>
          </a:p>
          <a:p>
            <a:pPr marL="0" indent="0" algn="ctr">
              <a:lnSpc>
                <a:spcPct val="150000"/>
              </a:lnSpc>
              <a:buNone/>
            </a:pPr>
            <a:endParaRPr lang="en-ZA" sz="5200" b="1" u="sng" dirty="0">
              <a:latin typeface="Arial" panose="020B0604020202020204" pitchFamily="34" charset="0"/>
              <a:cs typeface="Arial" panose="020B0604020202020204" pitchFamily="34" charset="0"/>
            </a:endParaRPr>
          </a:p>
          <a:p>
            <a:pPr marL="0" indent="0" algn="ctr">
              <a:lnSpc>
                <a:spcPct val="120000"/>
              </a:lnSpc>
              <a:buNone/>
            </a:pPr>
            <a:endParaRPr lang="en-ZA" sz="1400" b="1" u="sng" dirty="0" smtClean="0">
              <a:latin typeface="Arial" panose="020B0604020202020204" pitchFamily="34" charset="0"/>
              <a:cs typeface="Arial" panose="020B0604020202020204" pitchFamily="34" charset="0"/>
            </a:endParaRPr>
          </a:p>
          <a:p>
            <a:pPr marL="0" indent="0" algn="ctr">
              <a:lnSpc>
                <a:spcPct val="150000"/>
              </a:lnSpc>
              <a:buNone/>
            </a:pPr>
            <a:r>
              <a:rPr lang="en-ZA" sz="1400" b="1" u="sng" dirty="0" smtClean="0">
                <a:latin typeface="Arial" panose="020B0604020202020204" pitchFamily="34" charset="0"/>
                <a:cs typeface="Arial" panose="020B0604020202020204" pitchFamily="34" charset="0"/>
              </a:rPr>
              <a:t>STATUS</a:t>
            </a:r>
            <a:endParaRPr lang="en-ZA" sz="1400" b="1" u="sng" dirty="0">
              <a:latin typeface="Arial" panose="020B0604020202020204" pitchFamily="34" charset="0"/>
              <a:cs typeface="Arial" panose="020B0604020202020204" pitchFamily="34" charset="0"/>
            </a:endParaRPr>
          </a:p>
          <a:p>
            <a:pPr marL="0" indent="0" algn="ctr">
              <a:lnSpc>
                <a:spcPct val="150000"/>
              </a:lnSpc>
              <a:buNone/>
            </a:pPr>
            <a:r>
              <a:rPr lang="en-US" sz="1400" dirty="0">
                <a:latin typeface="Arial" panose="020B0604020202020204" pitchFamily="34" charset="0"/>
                <a:cs typeface="Arial" panose="020B0604020202020204" pitchFamily="34" charset="0"/>
              </a:rPr>
              <a:t>The final report is </a:t>
            </a:r>
            <a:r>
              <a:rPr lang="en-US" sz="1400" dirty="0" smtClean="0">
                <a:latin typeface="Arial" panose="020B0604020202020204" pitchFamily="34" charset="0"/>
                <a:cs typeface="Arial" panose="020B0604020202020204" pitchFamily="34" charset="0"/>
              </a:rPr>
              <a:t>under internal review.</a:t>
            </a:r>
            <a:endParaRPr lang="en-US" sz="1400" dirty="0">
              <a:latin typeface="Arial" panose="020B0604020202020204" pitchFamily="34" charset="0"/>
              <a:cs typeface="Arial" panose="020B0604020202020204" pitchFamily="34" charset="0"/>
            </a:endParaRPr>
          </a:p>
          <a:p>
            <a:endParaRPr lang="en-US" dirty="0"/>
          </a:p>
        </p:txBody>
      </p:sp>
      <p:sp>
        <p:nvSpPr>
          <p:cNvPr id="7" name="Slide Number Placeholder 6"/>
          <p:cNvSpPr>
            <a:spLocks noGrp="1"/>
          </p:cNvSpPr>
          <p:nvPr>
            <p:ph type="sldNum" sz="quarter" idx="12"/>
          </p:nvPr>
        </p:nvSpPr>
        <p:spPr>
          <a:xfrm>
            <a:off x="8790038" y="6489083"/>
            <a:ext cx="620661" cy="365125"/>
          </a:xfrm>
        </p:spPr>
        <p:txBody>
          <a:bodyPr/>
          <a:lstStyle/>
          <a:p>
            <a:fld id="{40E4637F-1127-AF4D-B96F-F7789FFD66FF}" type="slidenum">
              <a:rPr lang="en-US" b="1" smtClean="0">
                <a:latin typeface="Arial" panose="020B0604020202020204" pitchFamily="34" charset="0"/>
                <a:cs typeface="Arial" panose="020B0604020202020204" pitchFamily="34" charset="0"/>
              </a:rPr>
              <a:pPr/>
              <a:t>24</a:t>
            </a:fld>
            <a:endParaRPr lang="en-US" b="1" dirty="0">
              <a:latin typeface="Arial" panose="020B0604020202020204" pitchFamily="34" charset="0"/>
              <a:cs typeface="Arial" panose="020B0604020202020204" pitchFamily="34" charset="0"/>
            </a:endParaRPr>
          </a:p>
        </p:txBody>
      </p:sp>
      <p:sp>
        <p:nvSpPr>
          <p:cNvPr id="8" name="Title 1"/>
          <p:cNvSpPr>
            <a:spLocks noGrp="1"/>
          </p:cNvSpPr>
          <p:nvPr>
            <p:ph type="title"/>
          </p:nvPr>
        </p:nvSpPr>
        <p:spPr>
          <a:xfrm>
            <a:off x="495300" y="457201"/>
            <a:ext cx="8915400" cy="1143000"/>
          </a:xfrm>
        </p:spPr>
        <p:txBody>
          <a:bodyPr>
            <a:normAutofit/>
          </a:bodyPr>
          <a:lstStyle/>
          <a:p>
            <a:r>
              <a:rPr lang="en-ZA" sz="2400" b="1" dirty="0">
                <a:latin typeface="Arial" panose="020B0604020202020204" pitchFamily="34" charset="0"/>
                <a:cs typeface="Arial" panose="020B0604020202020204" pitchFamily="34" charset="0"/>
              </a:rPr>
              <a:t>PROCLAMATION R19 OF </a:t>
            </a:r>
            <a:r>
              <a:rPr lang="en-ZA" sz="2400" b="1" dirty="0" smtClean="0">
                <a:latin typeface="Arial" panose="020B0604020202020204" pitchFamily="34" charset="0"/>
                <a:cs typeface="Arial" panose="020B0604020202020204" pitchFamily="34" charset="0"/>
              </a:rPr>
              <a:t>2017 (ALFRED NZO MUN)</a:t>
            </a:r>
            <a:endParaRPr lang="en-US" sz="2400"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41388" y="2122144"/>
            <a:ext cx="8023225" cy="1851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396204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4" name="Content Placeholder 3"/>
          <p:cNvSpPr>
            <a:spLocks noGrp="1"/>
          </p:cNvSpPr>
          <p:nvPr>
            <p:ph idx="1"/>
          </p:nvPr>
        </p:nvSpPr>
        <p:spPr>
          <a:xfrm>
            <a:off x="495300" y="1574080"/>
            <a:ext cx="8915400" cy="4077931"/>
          </a:xfrm>
        </p:spPr>
        <p:txBody>
          <a:bodyPr>
            <a:normAutofit/>
          </a:bodyPr>
          <a:lstStyle/>
          <a:p>
            <a:pPr marL="0" indent="0" algn="ctr">
              <a:lnSpc>
                <a:spcPct val="150000"/>
              </a:lnSpc>
              <a:buNone/>
            </a:pPr>
            <a:r>
              <a:rPr lang="en-ZA" sz="1400" b="1" dirty="0">
                <a:latin typeface="Arial" panose="020B0604020202020204" pitchFamily="34" charset="0"/>
                <a:cs typeface="Arial" panose="020B0604020202020204" pitchFamily="34" charset="0"/>
              </a:rPr>
              <a:t>ALFRED NZO DISTRICT MUNICIPALITY IN THE EASTERN CAPE PROVINCE</a:t>
            </a:r>
          </a:p>
          <a:p>
            <a:pPr marL="0" indent="0" algn="ctr">
              <a:lnSpc>
                <a:spcPct val="150000"/>
              </a:lnSpc>
              <a:buNone/>
            </a:pPr>
            <a:r>
              <a:rPr lang="en-ZA" sz="1400" b="1" dirty="0">
                <a:latin typeface="Arial" panose="020B0604020202020204" pitchFamily="34" charset="0"/>
                <a:cs typeface="Arial" panose="020B0604020202020204" pitchFamily="34" charset="0"/>
              </a:rPr>
              <a:t>GG: 41236 OF 10 NOVEMBER 2017</a:t>
            </a:r>
          </a:p>
          <a:p>
            <a:pPr marL="0" indent="0" algn="ctr">
              <a:lnSpc>
                <a:spcPct val="150000"/>
              </a:lnSpc>
              <a:buNone/>
            </a:pPr>
            <a:r>
              <a:rPr lang="en-ZA" sz="1400" b="1" u="sng" dirty="0">
                <a:latin typeface="Arial" panose="020B0604020202020204" pitchFamily="34" charset="0"/>
                <a:cs typeface="Arial" panose="020B0604020202020204" pitchFamily="34" charset="0"/>
              </a:rPr>
              <a:t>ALLEGATIONS</a:t>
            </a:r>
          </a:p>
          <a:p>
            <a:pPr marL="285750" indent="-285750" algn="just">
              <a:lnSpc>
                <a:spcPct val="150000"/>
              </a:lnSpc>
              <a:buFont typeface="Arial" panose="020B0604020202020204" pitchFamily="34" charset="0"/>
              <a:buChar char="•"/>
            </a:pPr>
            <a:r>
              <a:rPr lang="en-US" sz="1400" i="1" dirty="0">
                <a:latin typeface="Arial" panose="020B0604020202020204" pitchFamily="34" charset="0"/>
                <a:cs typeface="Arial" panose="020B0604020202020204" pitchFamily="34" charset="0"/>
              </a:rPr>
              <a:t>The procurement </a:t>
            </a:r>
            <a:r>
              <a:rPr lang="en-US" sz="1400" i="1" dirty="0" smtClean="0">
                <a:latin typeface="Arial" panose="020B0604020202020204" pitchFamily="34" charset="0"/>
                <a:cs typeface="Arial" panose="020B0604020202020204" pitchFamily="34" charset="0"/>
              </a:rPr>
              <a:t>of six </a:t>
            </a:r>
            <a:r>
              <a:rPr lang="en-US" sz="1400" i="1" dirty="0">
                <a:latin typeface="Arial" panose="020B0604020202020204" pitchFamily="34" charset="0"/>
                <a:cs typeface="Arial" panose="020B0604020202020204" pitchFamily="34" charset="0"/>
              </a:rPr>
              <a:t>trucks, six sprinkler water tankers and three jet vacuum tanks, by or on behalf of the </a:t>
            </a:r>
            <a:r>
              <a:rPr lang="en-US" sz="1400" i="1" dirty="0" smtClean="0">
                <a:latin typeface="Arial" panose="020B0604020202020204" pitchFamily="34" charset="0"/>
                <a:cs typeface="Arial" panose="020B0604020202020204" pitchFamily="34" charset="0"/>
              </a:rPr>
              <a:t>Municipality - contract value R75 537 869</a:t>
            </a:r>
            <a:endParaRPr lang="en-US" sz="1400" i="1" dirty="0">
              <a:latin typeface="Arial" panose="020B0604020202020204" pitchFamily="34" charset="0"/>
              <a:cs typeface="Arial" panose="020B0604020202020204" pitchFamily="34" charset="0"/>
            </a:endParaRPr>
          </a:p>
          <a:p>
            <a:endParaRPr lang="en-US" dirty="0"/>
          </a:p>
        </p:txBody>
      </p:sp>
      <p:sp>
        <p:nvSpPr>
          <p:cNvPr id="7" name="Slide Number Placeholder 6"/>
          <p:cNvSpPr>
            <a:spLocks noGrp="1"/>
          </p:cNvSpPr>
          <p:nvPr>
            <p:ph type="sldNum" sz="quarter" idx="12"/>
          </p:nvPr>
        </p:nvSpPr>
        <p:spPr>
          <a:xfrm>
            <a:off x="8790038" y="6489083"/>
            <a:ext cx="620661" cy="365125"/>
          </a:xfrm>
        </p:spPr>
        <p:txBody>
          <a:bodyPr/>
          <a:lstStyle/>
          <a:p>
            <a:fld id="{40E4637F-1127-AF4D-B96F-F7789FFD66FF}" type="slidenum">
              <a:rPr lang="en-US" b="1" smtClean="0">
                <a:latin typeface="Arial" panose="020B0604020202020204" pitchFamily="34" charset="0"/>
                <a:cs typeface="Arial" panose="020B0604020202020204" pitchFamily="34" charset="0"/>
              </a:rPr>
              <a:pPr/>
              <a:t>25</a:t>
            </a:fld>
            <a:endParaRPr lang="en-US" b="1" dirty="0">
              <a:latin typeface="Arial" panose="020B0604020202020204" pitchFamily="34" charset="0"/>
              <a:cs typeface="Arial" panose="020B0604020202020204" pitchFamily="34" charset="0"/>
            </a:endParaRPr>
          </a:p>
        </p:txBody>
      </p:sp>
      <p:sp>
        <p:nvSpPr>
          <p:cNvPr id="8" name="Title 1"/>
          <p:cNvSpPr>
            <a:spLocks noGrp="1"/>
          </p:cNvSpPr>
          <p:nvPr>
            <p:ph type="title"/>
          </p:nvPr>
        </p:nvSpPr>
        <p:spPr>
          <a:xfrm>
            <a:off x="495300" y="457201"/>
            <a:ext cx="8915400" cy="1143000"/>
          </a:xfrm>
        </p:spPr>
        <p:txBody>
          <a:bodyPr>
            <a:normAutofit/>
          </a:bodyPr>
          <a:lstStyle/>
          <a:p>
            <a:r>
              <a:rPr lang="en-ZA" sz="2400" b="1" dirty="0">
                <a:latin typeface="Arial" panose="020B0604020202020204" pitchFamily="34" charset="0"/>
                <a:cs typeface="Arial" panose="020B0604020202020204" pitchFamily="34" charset="0"/>
              </a:rPr>
              <a:t>PROCLAMATION R36 OF </a:t>
            </a:r>
            <a:r>
              <a:rPr lang="en-ZA" sz="2400" b="1" dirty="0" smtClean="0">
                <a:latin typeface="Arial" panose="020B0604020202020204" pitchFamily="34" charset="0"/>
                <a:cs typeface="Arial" panose="020B0604020202020204" pitchFamily="34" charset="0"/>
              </a:rPr>
              <a:t>2017</a:t>
            </a:r>
            <a:endParaRPr lang="en-US" sz="2800" b="1" dirty="0">
              <a:latin typeface="Arial" panose="020B0604020202020204" pitchFamily="34" charset="0"/>
              <a:cs typeface="Arial" panose="020B0604020202020204" pitchFamily="34" charset="0"/>
            </a:endParaRPr>
          </a:p>
        </p:txBody>
      </p:sp>
      <p:sp>
        <p:nvSpPr>
          <p:cNvPr id="2" name="Rectangle 1"/>
          <p:cNvSpPr/>
          <p:nvPr/>
        </p:nvSpPr>
        <p:spPr>
          <a:xfrm>
            <a:off x="2476500" y="4917351"/>
            <a:ext cx="4953000" cy="738664"/>
          </a:xfrm>
          <a:prstGeom prst="rect">
            <a:avLst/>
          </a:prstGeom>
        </p:spPr>
        <p:txBody>
          <a:bodyPr>
            <a:spAutoFit/>
          </a:bodyPr>
          <a:lstStyle/>
          <a:p>
            <a:pPr algn="ctr">
              <a:lnSpc>
                <a:spcPct val="150000"/>
              </a:lnSpc>
            </a:pPr>
            <a:r>
              <a:rPr lang="en-ZA" sz="1400" b="1" u="sng" dirty="0">
                <a:latin typeface="Arial" panose="020B0604020202020204" pitchFamily="34" charset="0"/>
                <a:cs typeface="Arial" panose="020B0604020202020204" pitchFamily="34" charset="0"/>
              </a:rPr>
              <a:t>STATUS</a:t>
            </a:r>
          </a:p>
          <a:p>
            <a:pPr algn="ctr">
              <a:lnSpc>
                <a:spcPct val="150000"/>
              </a:lnSpc>
            </a:pPr>
            <a:r>
              <a:rPr lang="en-US" sz="1400" dirty="0">
                <a:latin typeface="Arial" panose="020B0604020202020204" pitchFamily="34" charset="0"/>
                <a:cs typeface="Arial" panose="020B0604020202020204" pitchFamily="34" charset="0"/>
              </a:rPr>
              <a:t>The final report is </a:t>
            </a:r>
            <a:r>
              <a:rPr lang="en-US" sz="1400" dirty="0" smtClean="0">
                <a:latin typeface="Arial" panose="020B0604020202020204" pitchFamily="34" charset="0"/>
                <a:cs typeface="Arial" panose="020B0604020202020204" pitchFamily="34" charset="0"/>
              </a:rPr>
              <a:t>under internal review.</a:t>
            </a:r>
            <a:endParaRPr lang="en-US" sz="1400" dirty="0">
              <a:latin typeface="Arial" panose="020B0604020202020204" pitchFamily="34" charset="0"/>
              <a:cs typeface="Arial" panose="020B0604020202020204"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xmlns="" val="2350805724"/>
              </p:ext>
            </p:extLst>
          </p:nvPr>
        </p:nvGraphicFramePr>
        <p:xfrm>
          <a:off x="1221556" y="3517583"/>
          <a:ext cx="7816850" cy="1282700"/>
        </p:xfrm>
        <a:graphic>
          <a:graphicData uri="http://schemas.openxmlformats.org/presentationml/2006/ole">
            <p:oleObj spid="_x0000_s9222" name="Worksheet" r:id="rId4" imgW="7816690" imgH="1282525" progId="Excel.Sheet.12">
              <p:embed/>
            </p:oleObj>
          </a:graphicData>
        </a:graphic>
      </p:graphicFrame>
    </p:spTree>
    <p:extLst>
      <p:ext uri="{BB962C8B-B14F-4D97-AF65-F5344CB8AC3E}">
        <p14:creationId xmlns:p14="http://schemas.microsoft.com/office/powerpoint/2010/main" xmlns="" val="15965605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4" name="Content Placeholder 3"/>
          <p:cNvSpPr>
            <a:spLocks noGrp="1"/>
          </p:cNvSpPr>
          <p:nvPr>
            <p:ph idx="1"/>
          </p:nvPr>
        </p:nvSpPr>
        <p:spPr>
          <a:xfrm>
            <a:off x="495300" y="1574080"/>
            <a:ext cx="8915400" cy="4077931"/>
          </a:xfrm>
        </p:spPr>
        <p:txBody>
          <a:bodyPr>
            <a:normAutofit/>
          </a:bodyPr>
          <a:lstStyle/>
          <a:p>
            <a:pPr marL="0" indent="0" algn="ctr">
              <a:lnSpc>
                <a:spcPct val="150000"/>
              </a:lnSpc>
              <a:buNone/>
            </a:pPr>
            <a:r>
              <a:rPr lang="en-ZA" sz="1400" b="1" dirty="0">
                <a:latin typeface="Arial" panose="020B0604020202020204" pitchFamily="34" charset="0"/>
                <a:cs typeface="Arial" panose="020B0604020202020204" pitchFamily="34" charset="0"/>
              </a:rPr>
              <a:t>RAYMOND MHLABA LOCAL MUNICIPALITY IN THE EASTERN CAPE PROVINCE</a:t>
            </a:r>
          </a:p>
          <a:p>
            <a:pPr marL="0" indent="0" algn="ctr">
              <a:lnSpc>
                <a:spcPct val="150000"/>
              </a:lnSpc>
              <a:buNone/>
            </a:pPr>
            <a:r>
              <a:rPr lang="en-ZA" sz="1400" b="1" dirty="0">
                <a:latin typeface="Arial" panose="020B0604020202020204" pitchFamily="34" charset="0"/>
                <a:cs typeface="Arial" panose="020B0604020202020204" pitchFamily="34" charset="0"/>
              </a:rPr>
              <a:t>GG: 41433 OF 9 FEBRUARY 2018</a:t>
            </a:r>
          </a:p>
          <a:p>
            <a:pPr marL="0" indent="0" algn="ctr">
              <a:lnSpc>
                <a:spcPct val="150000"/>
              </a:lnSpc>
              <a:buNone/>
            </a:pPr>
            <a:r>
              <a:rPr lang="en-ZA" sz="1400" b="1" u="sng" dirty="0">
                <a:latin typeface="Arial" panose="020B0604020202020204" pitchFamily="34" charset="0"/>
                <a:cs typeface="Arial" panose="020B0604020202020204" pitchFamily="34" charset="0"/>
              </a:rPr>
              <a:t>ALLEGATIONS</a:t>
            </a:r>
          </a:p>
          <a:p>
            <a:pPr marL="285750" indent="-285750" algn="just">
              <a:lnSpc>
                <a:spcPct val="150000"/>
              </a:lnSpc>
              <a:buFont typeface="Arial" panose="020B0604020202020204" pitchFamily="34" charset="0"/>
              <a:buChar char="•"/>
            </a:pPr>
            <a:r>
              <a:rPr lang="en-US" sz="1400" i="1" dirty="0">
                <a:latin typeface="Arial" panose="020B0604020202020204" pitchFamily="34" charset="0"/>
                <a:cs typeface="Arial" panose="020B0604020202020204" pitchFamily="34" charset="0"/>
              </a:rPr>
              <a:t>The procurement </a:t>
            </a:r>
            <a:r>
              <a:rPr lang="en-US" sz="1400" i="1" dirty="0" smtClean="0">
                <a:latin typeface="Arial" panose="020B0604020202020204" pitchFamily="34" charset="0"/>
                <a:cs typeface="Arial" panose="020B0604020202020204" pitchFamily="34" charset="0"/>
              </a:rPr>
              <a:t>of </a:t>
            </a:r>
            <a:r>
              <a:rPr lang="en-US" sz="1400" i="1" dirty="0">
                <a:latin typeface="Arial" panose="020B0604020202020204" pitchFamily="34" charset="0"/>
                <a:cs typeface="Arial" panose="020B0604020202020204" pitchFamily="34" charset="0"/>
              </a:rPr>
              <a:t>motor vehicles by or on behalf of the Local Municipality in terms of a hire purchase agreement dated 7 February 2014 and payments made </a:t>
            </a:r>
            <a:r>
              <a:rPr lang="en-US" sz="1400" i="1" dirty="0" smtClean="0">
                <a:latin typeface="Arial" panose="020B0604020202020204" pitchFamily="34" charset="0"/>
                <a:cs typeface="Arial" panose="020B0604020202020204" pitchFamily="34" charset="0"/>
              </a:rPr>
              <a:t>to the value of R41 935 777.</a:t>
            </a:r>
          </a:p>
          <a:p>
            <a:pPr marL="285750" indent="-285750" algn="just">
              <a:lnSpc>
                <a:spcPct val="150000"/>
              </a:lnSpc>
              <a:buFont typeface="Arial" panose="020B0604020202020204" pitchFamily="34" charset="0"/>
              <a:buChar char="•"/>
            </a:pPr>
            <a:endParaRPr lang="en-US" sz="1400" i="1" dirty="0">
              <a:latin typeface="Arial" panose="020B0604020202020204" pitchFamily="34" charset="0"/>
              <a:cs typeface="Arial" panose="020B0604020202020204" pitchFamily="34" charset="0"/>
            </a:endParaRPr>
          </a:p>
          <a:p>
            <a:pPr marL="0" indent="0" algn="ctr">
              <a:lnSpc>
                <a:spcPct val="150000"/>
              </a:lnSpc>
              <a:buNone/>
            </a:pPr>
            <a:endParaRPr lang="en-ZA" sz="1200" b="1" u="sng" dirty="0" smtClean="0">
              <a:latin typeface="Arial" panose="020B0604020202020204" pitchFamily="34" charset="0"/>
              <a:cs typeface="Arial" panose="020B0604020202020204" pitchFamily="34" charset="0"/>
            </a:endParaRPr>
          </a:p>
          <a:p>
            <a:pPr marL="0" indent="0" algn="ctr">
              <a:lnSpc>
                <a:spcPct val="150000"/>
              </a:lnSpc>
              <a:buNone/>
            </a:pPr>
            <a:endParaRPr lang="en-ZA" sz="1200" b="1" u="sng" dirty="0" smtClean="0">
              <a:latin typeface="Arial" panose="020B0604020202020204" pitchFamily="34" charset="0"/>
              <a:cs typeface="Arial" panose="020B0604020202020204" pitchFamily="34" charset="0"/>
            </a:endParaRPr>
          </a:p>
          <a:p>
            <a:pPr marL="0" indent="0" algn="ctr">
              <a:lnSpc>
                <a:spcPct val="150000"/>
              </a:lnSpc>
              <a:buNone/>
            </a:pPr>
            <a:endParaRPr lang="en-ZA" sz="1200" b="1" u="sng" dirty="0">
              <a:latin typeface="Arial" panose="020B0604020202020204" pitchFamily="34" charset="0"/>
              <a:cs typeface="Arial" panose="020B0604020202020204" pitchFamily="34" charset="0"/>
            </a:endParaRPr>
          </a:p>
          <a:p>
            <a:pPr marL="0" indent="0" algn="ctr">
              <a:lnSpc>
                <a:spcPct val="150000"/>
              </a:lnSpc>
              <a:buNone/>
            </a:pPr>
            <a:r>
              <a:rPr lang="en-ZA" sz="1400" b="1" u="sng" dirty="0" smtClean="0">
                <a:latin typeface="Arial" panose="020B0604020202020204" pitchFamily="34" charset="0"/>
                <a:cs typeface="Arial" panose="020B0604020202020204" pitchFamily="34" charset="0"/>
              </a:rPr>
              <a:t>STATUS</a:t>
            </a:r>
            <a:endParaRPr lang="en-ZA" sz="1400" b="1" u="sng" dirty="0">
              <a:latin typeface="Arial" panose="020B0604020202020204" pitchFamily="34" charset="0"/>
              <a:cs typeface="Arial" panose="020B0604020202020204" pitchFamily="34" charset="0"/>
            </a:endParaRPr>
          </a:p>
          <a:p>
            <a:pPr marL="0" indent="0" algn="ctr">
              <a:lnSpc>
                <a:spcPct val="150000"/>
              </a:lnSpc>
              <a:buNone/>
            </a:pPr>
            <a:r>
              <a:rPr lang="en-US" sz="1400" dirty="0">
                <a:latin typeface="Arial" panose="020B0604020202020204" pitchFamily="34" charset="0"/>
                <a:cs typeface="Arial" panose="020B0604020202020204" pitchFamily="34" charset="0"/>
              </a:rPr>
              <a:t>The final report is </a:t>
            </a:r>
            <a:r>
              <a:rPr lang="en-US" sz="1400" dirty="0" smtClean="0">
                <a:latin typeface="Arial" panose="020B0604020202020204" pitchFamily="34" charset="0"/>
                <a:cs typeface="Arial" panose="020B0604020202020204" pitchFamily="34" charset="0"/>
              </a:rPr>
              <a:t>under internal review.</a:t>
            </a:r>
            <a:endParaRPr lang="en-US" sz="1400" dirty="0">
              <a:latin typeface="Arial" panose="020B0604020202020204" pitchFamily="34" charset="0"/>
              <a:cs typeface="Arial" panose="020B0604020202020204" pitchFamily="34" charset="0"/>
            </a:endParaRPr>
          </a:p>
          <a:p>
            <a:endParaRPr lang="en-US" dirty="0"/>
          </a:p>
        </p:txBody>
      </p:sp>
      <p:sp>
        <p:nvSpPr>
          <p:cNvPr id="7" name="Slide Number Placeholder 6"/>
          <p:cNvSpPr>
            <a:spLocks noGrp="1"/>
          </p:cNvSpPr>
          <p:nvPr>
            <p:ph type="sldNum" sz="quarter" idx="12"/>
          </p:nvPr>
        </p:nvSpPr>
        <p:spPr>
          <a:xfrm>
            <a:off x="8790038" y="6489083"/>
            <a:ext cx="620661" cy="365125"/>
          </a:xfrm>
        </p:spPr>
        <p:txBody>
          <a:bodyPr/>
          <a:lstStyle/>
          <a:p>
            <a:fld id="{40E4637F-1127-AF4D-B96F-F7789FFD66FF}" type="slidenum">
              <a:rPr lang="en-US" b="1" smtClean="0">
                <a:latin typeface="Arial" panose="020B0604020202020204" pitchFamily="34" charset="0"/>
                <a:cs typeface="Arial" panose="020B0604020202020204" pitchFamily="34" charset="0"/>
              </a:rPr>
              <a:pPr/>
              <a:t>26</a:t>
            </a:fld>
            <a:endParaRPr lang="en-US" b="1" dirty="0">
              <a:latin typeface="Arial" panose="020B0604020202020204" pitchFamily="34" charset="0"/>
              <a:cs typeface="Arial" panose="020B0604020202020204" pitchFamily="34" charset="0"/>
            </a:endParaRPr>
          </a:p>
        </p:txBody>
      </p:sp>
      <p:sp>
        <p:nvSpPr>
          <p:cNvPr id="8" name="Title 1"/>
          <p:cNvSpPr>
            <a:spLocks noGrp="1"/>
          </p:cNvSpPr>
          <p:nvPr>
            <p:ph type="title"/>
          </p:nvPr>
        </p:nvSpPr>
        <p:spPr>
          <a:xfrm>
            <a:off x="495300" y="457201"/>
            <a:ext cx="8915400" cy="1143000"/>
          </a:xfrm>
        </p:spPr>
        <p:txBody>
          <a:bodyPr>
            <a:normAutofit/>
          </a:bodyPr>
          <a:lstStyle/>
          <a:p>
            <a:r>
              <a:rPr lang="en-ZA" sz="2400" b="1" dirty="0">
                <a:latin typeface="Arial" panose="020B0604020202020204" pitchFamily="34" charset="0"/>
                <a:cs typeface="Arial" panose="020B0604020202020204" pitchFamily="34" charset="0"/>
              </a:rPr>
              <a:t>PROCLAMATION R6 OF </a:t>
            </a:r>
            <a:r>
              <a:rPr lang="en-ZA" sz="2400" b="1" dirty="0" smtClean="0">
                <a:latin typeface="Arial" panose="020B0604020202020204" pitchFamily="34" charset="0"/>
                <a:cs typeface="Arial" panose="020B0604020202020204" pitchFamily="34" charset="0"/>
              </a:rPr>
              <a:t>2018</a:t>
            </a:r>
            <a:endParaRPr lang="en-US" sz="2400" b="1" dirty="0">
              <a:latin typeface="Arial" panose="020B0604020202020204" pitchFamily="34" charset="0"/>
              <a:cs typeface="Arial" panose="020B0604020202020204"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xmlns="" val="1692363329"/>
              </p:ext>
            </p:extLst>
          </p:nvPr>
        </p:nvGraphicFramePr>
        <p:xfrm>
          <a:off x="1103568" y="3613045"/>
          <a:ext cx="7816850" cy="806450"/>
        </p:xfrm>
        <a:graphic>
          <a:graphicData uri="http://schemas.openxmlformats.org/presentationml/2006/ole">
            <p:oleObj spid="_x0000_s10246" name="Worksheet" r:id="rId4" imgW="7816690" imgH="806406" progId="Excel.Sheet.12">
              <p:embed/>
            </p:oleObj>
          </a:graphicData>
        </a:graphic>
      </p:graphicFrame>
    </p:spTree>
    <p:extLst>
      <p:ext uri="{BB962C8B-B14F-4D97-AF65-F5344CB8AC3E}">
        <p14:creationId xmlns:p14="http://schemas.microsoft.com/office/powerpoint/2010/main" xmlns="" val="3147119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4" name="Content Placeholder 3"/>
          <p:cNvSpPr>
            <a:spLocks noGrp="1"/>
          </p:cNvSpPr>
          <p:nvPr>
            <p:ph idx="1"/>
          </p:nvPr>
        </p:nvSpPr>
        <p:spPr>
          <a:xfrm>
            <a:off x="495300" y="1562284"/>
            <a:ext cx="8915400" cy="4077931"/>
          </a:xfrm>
        </p:spPr>
        <p:txBody>
          <a:bodyPr>
            <a:normAutofit/>
          </a:bodyPr>
          <a:lstStyle/>
          <a:p>
            <a:pPr marL="0" indent="0" algn="ctr">
              <a:lnSpc>
                <a:spcPct val="150000"/>
              </a:lnSpc>
              <a:buNone/>
            </a:pPr>
            <a:r>
              <a:rPr lang="en-ZA" sz="1400" b="1" dirty="0">
                <a:latin typeface="Arial" panose="020B0604020202020204" pitchFamily="34" charset="0"/>
                <a:cs typeface="Arial" panose="020B0604020202020204" pitchFamily="34" charset="0"/>
              </a:rPr>
              <a:t>MBHASHE LOCAL MUNICIPALITY IN THE EASTERN CAPE PROVINCE</a:t>
            </a:r>
          </a:p>
          <a:p>
            <a:pPr marL="0" indent="0" algn="ctr">
              <a:lnSpc>
                <a:spcPct val="150000"/>
              </a:lnSpc>
              <a:buNone/>
            </a:pPr>
            <a:r>
              <a:rPr lang="en-ZA" sz="1400" b="1" dirty="0">
                <a:latin typeface="Arial" panose="020B0604020202020204" pitchFamily="34" charset="0"/>
                <a:cs typeface="Arial" panose="020B0604020202020204" pitchFamily="34" charset="0"/>
              </a:rPr>
              <a:t>GG: 41561 OF 6 APRIL 2018</a:t>
            </a:r>
          </a:p>
          <a:p>
            <a:pPr marL="0" indent="0" algn="ctr">
              <a:lnSpc>
                <a:spcPct val="150000"/>
              </a:lnSpc>
              <a:buNone/>
            </a:pPr>
            <a:r>
              <a:rPr lang="en-ZA" sz="1400" b="1" u="sng" dirty="0">
                <a:latin typeface="Arial" panose="020B0604020202020204" pitchFamily="34" charset="0"/>
                <a:cs typeface="Arial" panose="020B0604020202020204" pitchFamily="34" charset="0"/>
              </a:rPr>
              <a:t>ALLEGATIONS</a:t>
            </a:r>
          </a:p>
          <a:p>
            <a:pPr marL="285750" indent="-285750" algn="just">
              <a:lnSpc>
                <a:spcPct val="150000"/>
              </a:lnSpc>
              <a:buFont typeface="Arial" panose="020B0604020202020204" pitchFamily="34" charset="0"/>
              <a:buChar char="•"/>
            </a:pPr>
            <a:r>
              <a:rPr lang="en-US" sz="1400" i="1" dirty="0" smtClean="0">
                <a:latin typeface="Arial" panose="020B0604020202020204" pitchFamily="34" charset="0"/>
                <a:cs typeface="Arial" panose="020B0604020202020204" pitchFamily="34" charset="0"/>
              </a:rPr>
              <a:t>The </a:t>
            </a:r>
            <a:r>
              <a:rPr lang="en-US" sz="1400" i="1" dirty="0">
                <a:latin typeface="Arial" panose="020B0604020202020204" pitchFamily="34" charset="0"/>
                <a:cs typeface="Arial" panose="020B0604020202020204" pitchFamily="34" charset="0"/>
              </a:rPr>
              <a:t>contracting for or procurement of motor vehicles and equipment by or on behalf of the </a:t>
            </a:r>
            <a:r>
              <a:rPr lang="en-US" sz="1400" i="1" dirty="0" smtClean="0">
                <a:latin typeface="Arial" panose="020B0604020202020204" pitchFamily="34" charset="0"/>
                <a:cs typeface="Arial" panose="020B0604020202020204" pitchFamily="34" charset="0"/>
              </a:rPr>
              <a:t>Municipality</a:t>
            </a:r>
          </a:p>
          <a:p>
            <a:pPr marL="715963" lvl="1" indent="-441325" algn="just">
              <a:lnSpc>
                <a:spcPct val="150000"/>
              </a:lnSpc>
              <a:buFont typeface="Courier New" panose="02070309020205020404" pitchFamily="49" charset="0"/>
              <a:buChar char="o"/>
            </a:pPr>
            <a:r>
              <a:rPr lang="en-US" sz="1400" i="1" dirty="0" smtClean="0">
                <a:latin typeface="Arial" panose="020B0604020202020204" pitchFamily="34" charset="0"/>
                <a:cs typeface="Arial" panose="020B0604020202020204" pitchFamily="34" charset="0"/>
              </a:rPr>
              <a:t>1 agreement to the value of R71 200 196</a:t>
            </a:r>
          </a:p>
          <a:p>
            <a:pPr marL="715963" lvl="1" indent="-441325" algn="just">
              <a:lnSpc>
                <a:spcPct val="150000"/>
              </a:lnSpc>
              <a:buFont typeface="Courier New" panose="02070309020205020404" pitchFamily="49" charset="0"/>
              <a:buChar char="o"/>
            </a:pPr>
            <a:r>
              <a:rPr lang="en-US" sz="1400" i="1" dirty="0" smtClean="0">
                <a:latin typeface="Arial" panose="020B0604020202020204" pitchFamily="34" charset="0"/>
                <a:cs typeface="Arial" panose="020B0604020202020204" pitchFamily="34" charset="0"/>
              </a:rPr>
              <a:t>1 Tender to the value of R106 178 305</a:t>
            </a:r>
            <a:endParaRPr lang="en-US" sz="1400" i="1" dirty="0">
              <a:latin typeface="Arial" panose="020B0604020202020204" pitchFamily="34" charset="0"/>
              <a:cs typeface="Arial" panose="020B0604020202020204" pitchFamily="34" charset="0"/>
            </a:endParaRPr>
          </a:p>
          <a:p>
            <a:endParaRPr lang="en-US" dirty="0"/>
          </a:p>
        </p:txBody>
      </p:sp>
      <p:sp>
        <p:nvSpPr>
          <p:cNvPr id="7" name="Slide Number Placeholder 6"/>
          <p:cNvSpPr>
            <a:spLocks noGrp="1"/>
          </p:cNvSpPr>
          <p:nvPr>
            <p:ph type="sldNum" sz="quarter" idx="12"/>
          </p:nvPr>
        </p:nvSpPr>
        <p:spPr>
          <a:xfrm>
            <a:off x="8790038" y="6489083"/>
            <a:ext cx="620661" cy="365125"/>
          </a:xfrm>
        </p:spPr>
        <p:txBody>
          <a:bodyPr/>
          <a:lstStyle/>
          <a:p>
            <a:fld id="{40E4637F-1127-AF4D-B96F-F7789FFD66FF}" type="slidenum">
              <a:rPr lang="en-US" b="1" smtClean="0">
                <a:latin typeface="Arial" panose="020B0604020202020204" pitchFamily="34" charset="0"/>
                <a:cs typeface="Arial" panose="020B0604020202020204" pitchFamily="34" charset="0"/>
              </a:rPr>
              <a:pPr/>
              <a:t>27</a:t>
            </a:fld>
            <a:endParaRPr lang="en-US" b="1" dirty="0">
              <a:latin typeface="Arial" panose="020B0604020202020204" pitchFamily="34" charset="0"/>
              <a:cs typeface="Arial" panose="020B0604020202020204" pitchFamily="34" charset="0"/>
            </a:endParaRPr>
          </a:p>
        </p:txBody>
      </p:sp>
      <p:sp>
        <p:nvSpPr>
          <p:cNvPr id="8" name="Title 1"/>
          <p:cNvSpPr>
            <a:spLocks noGrp="1"/>
          </p:cNvSpPr>
          <p:nvPr>
            <p:ph type="title"/>
          </p:nvPr>
        </p:nvSpPr>
        <p:spPr>
          <a:xfrm>
            <a:off x="495300" y="457201"/>
            <a:ext cx="8915400" cy="1143000"/>
          </a:xfrm>
        </p:spPr>
        <p:txBody>
          <a:bodyPr>
            <a:normAutofit/>
          </a:bodyPr>
          <a:lstStyle/>
          <a:p>
            <a:r>
              <a:rPr lang="en-ZA" sz="2400" b="1" dirty="0">
                <a:latin typeface="Arial" panose="020B0604020202020204" pitchFamily="34" charset="0"/>
                <a:cs typeface="Arial" panose="020B0604020202020204" pitchFamily="34" charset="0"/>
              </a:rPr>
              <a:t>PROCLAMATION R9 OF </a:t>
            </a:r>
            <a:r>
              <a:rPr lang="en-ZA" sz="2400" b="1" dirty="0" smtClean="0">
                <a:latin typeface="Arial" panose="020B0604020202020204" pitchFamily="34" charset="0"/>
                <a:cs typeface="Arial" panose="020B0604020202020204" pitchFamily="34" charset="0"/>
              </a:rPr>
              <a:t>2018</a:t>
            </a:r>
            <a:endParaRPr lang="en-US" sz="2800" b="1" dirty="0">
              <a:latin typeface="Arial" panose="020B0604020202020204" pitchFamily="34" charset="0"/>
              <a:cs typeface="Arial" panose="020B0604020202020204" pitchFamily="34" charset="0"/>
            </a:endParaRPr>
          </a:p>
        </p:txBody>
      </p:sp>
      <p:sp>
        <p:nvSpPr>
          <p:cNvPr id="2" name="Rectangle 1"/>
          <p:cNvSpPr/>
          <p:nvPr/>
        </p:nvSpPr>
        <p:spPr>
          <a:xfrm>
            <a:off x="2393909" y="4743041"/>
            <a:ext cx="4953000" cy="738664"/>
          </a:xfrm>
          <a:prstGeom prst="rect">
            <a:avLst/>
          </a:prstGeom>
        </p:spPr>
        <p:txBody>
          <a:bodyPr>
            <a:spAutoFit/>
          </a:bodyPr>
          <a:lstStyle/>
          <a:p>
            <a:pPr algn="ctr">
              <a:lnSpc>
                <a:spcPct val="150000"/>
              </a:lnSpc>
            </a:pPr>
            <a:r>
              <a:rPr lang="en-ZA" sz="1400" b="1" u="sng" dirty="0">
                <a:latin typeface="Arial" panose="020B0604020202020204" pitchFamily="34" charset="0"/>
                <a:cs typeface="Arial" panose="020B0604020202020204" pitchFamily="34" charset="0"/>
              </a:rPr>
              <a:t>STATUS</a:t>
            </a:r>
          </a:p>
          <a:p>
            <a:pPr algn="ctr">
              <a:lnSpc>
                <a:spcPct val="150000"/>
              </a:lnSpc>
            </a:pPr>
            <a:r>
              <a:rPr lang="en-US" sz="1400" dirty="0">
                <a:latin typeface="Arial" panose="020B0604020202020204" pitchFamily="34" charset="0"/>
                <a:cs typeface="Arial" panose="020B0604020202020204" pitchFamily="34" charset="0"/>
              </a:rPr>
              <a:t>The final report is under internal review.</a:t>
            </a:r>
          </a:p>
        </p:txBody>
      </p:sp>
      <p:graphicFrame>
        <p:nvGraphicFramePr>
          <p:cNvPr id="10" name="Object 9"/>
          <p:cNvGraphicFramePr>
            <a:graphicFrameLocks noChangeAspect="1"/>
          </p:cNvGraphicFramePr>
          <p:nvPr>
            <p:extLst>
              <p:ext uri="{D42A27DB-BD31-4B8C-83A1-F6EECF244321}">
                <p14:modId xmlns:p14="http://schemas.microsoft.com/office/powerpoint/2010/main" xmlns="" val="3891500899"/>
              </p:ext>
            </p:extLst>
          </p:nvPr>
        </p:nvGraphicFramePr>
        <p:xfrm>
          <a:off x="1156663" y="3969267"/>
          <a:ext cx="7816850" cy="647700"/>
        </p:xfrm>
        <a:graphic>
          <a:graphicData uri="http://schemas.openxmlformats.org/presentationml/2006/ole">
            <p:oleObj spid="_x0000_s2058" name="Worksheet" r:id="rId4" imgW="7816690" imgH="647569" progId="Excel.Sheet.12">
              <p:embed/>
            </p:oleObj>
          </a:graphicData>
        </a:graphic>
      </p:graphicFrame>
    </p:spTree>
    <p:extLst>
      <p:ext uri="{BB962C8B-B14F-4D97-AF65-F5344CB8AC3E}">
        <p14:creationId xmlns:p14="http://schemas.microsoft.com/office/powerpoint/2010/main" xmlns="" val="20825005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4" name="Content Placeholder 3"/>
          <p:cNvSpPr>
            <a:spLocks noGrp="1"/>
          </p:cNvSpPr>
          <p:nvPr>
            <p:ph idx="1"/>
          </p:nvPr>
        </p:nvSpPr>
        <p:spPr>
          <a:xfrm>
            <a:off x="495300" y="1544576"/>
            <a:ext cx="8915400" cy="4077931"/>
          </a:xfrm>
        </p:spPr>
        <p:txBody>
          <a:bodyPr>
            <a:normAutofit/>
          </a:bodyPr>
          <a:lstStyle/>
          <a:p>
            <a:pPr marL="0" indent="0" algn="ctr">
              <a:lnSpc>
                <a:spcPct val="150000"/>
              </a:lnSpc>
              <a:buNone/>
            </a:pPr>
            <a:r>
              <a:rPr lang="en-ZA" sz="1400" b="1" dirty="0">
                <a:latin typeface="Arial" panose="020B0604020202020204" pitchFamily="34" charset="0"/>
                <a:cs typeface="Arial" panose="020B0604020202020204" pitchFamily="34" charset="0"/>
              </a:rPr>
              <a:t>ETHEKWINI METROPOLITAN MUNICIPALITY IN THE KZN PROVINCE</a:t>
            </a:r>
          </a:p>
          <a:p>
            <a:pPr marL="0" indent="0" algn="ctr">
              <a:lnSpc>
                <a:spcPct val="150000"/>
              </a:lnSpc>
              <a:buNone/>
            </a:pPr>
            <a:r>
              <a:rPr lang="en-ZA" sz="1400" b="1" dirty="0">
                <a:latin typeface="Arial" panose="020B0604020202020204" pitchFamily="34" charset="0"/>
                <a:cs typeface="Arial" panose="020B0604020202020204" pitchFamily="34" charset="0"/>
              </a:rPr>
              <a:t>GG: 41915 OF 21 SEPTEMBER 2018</a:t>
            </a:r>
          </a:p>
          <a:p>
            <a:pPr marL="0" indent="0" algn="ctr">
              <a:lnSpc>
                <a:spcPct val="150000"/>
              </a:lnSpc>
              <a:buNone/>
            </a:pPr>
            <a:r>
              <a:rPr lang="en-ZA" sz="1400" b="1" u="sng" dirty="0">
                <a:latin typeface="Arial" panose="020B0604020202020204" pitchFamily="34" charset="0"/>
                <a:cs typeface="Arial" panose="020B0604020202020204" pitchFamily="34" charset="0"/>
              </a:rPr>
              <a:t>ALLEGATIONS</a:t>
            </a:r>
          </a:p>
          <a:p>
            <a:pPr marL="285750" indent="-285750" algn="just">
              <a:lnSpc>
                <a:spcPct val="150000"/>
              </a:lnSpc>
              <a:buFont typeface="Arial" panose="020B0604020202020204" pitchFamily="34" charset="0"/>
              <a:buChar char="•"/>
            </a:pPr>
            <a:r>
              <a:rPr lang="en-US" sz="1400" i="1" dirty="0">
                <a:latin typeface="Arial" panose="020B0604020202020204" pitchFamily="34" charset="0"/>
                <a:cs typeface="Arial" panose="020B0604020202020204" pitchFamily="34" charset="0"/>
              </a:rPr>
              <a:t>The procurement </a:t>
            </a:r>
            <a:r>
              <a:rPr lang="en-US" sz="1400" i="1" dirty="0" smtClean="0">
                <a:latin typeface="Arial" panose="020B0604020202020204" pitchFamily="34" charset="0"/>
                <a:cs typeface="Arial" panose="020B0604020202020204" pitchFamily="34" charset="0"/>
              </a:rPr>
              <a:t>of </a:t>
            </a:r>
            <a:r>
              <a:rPr lang="en-US" sz="1400" i="1" dirty="0">
                <a:latin typeface="Arial" panose="020B0604020202020204" pitchFamily="34" charset="0"/>
                <a:cs typeface="Arial" panose="020B0604020202020204" pitchFamily="34" charset="0"/>
              </a:rPr>
              <a:t>goods or services by or on behalf of the Municipality in terms of tender No </a:t>
            </a:r>
            <a:r>
              <a:rPr lang="en-US" sz="1400" i="1" dirty="0" smtClean="0">
                <a:latin typeface="Arial" panose="020B0604020202020204" pitchFamily="34" charset="0"/>
                <a:cs typeface="Arial" panose="020B0604020202020204" pitchFamily="34" charset="0"/>
              </a:rPr>
              <a:t>WS-6656 (contract value – R102 932 019) and </a:t>
            </a:r>
            <a:r>
              <a:rPr lang="en-US" sz="1400" i="1" dirty="0">
                <a:latin typeface="Arial" panose="020B0604020202020204" pitchFamily="34" charset="0"/>
                <a:cs typeface="Arial" panose="020B0604020202020204" pitchFamily="34" charset="0"/>
              </a:rPr>
              <a:t>Tender no </a:t>
            </a:r>
            <a:r>
              <a:rPr lang="en-US" sz="1400" i="1" dirty="0" smtClean="0">
                <a:latin typeface="Arial" panose="020B0604020202020204" pitchFamily="34" charset="0"/>
                <a:cs typeface="Arial" panose="020B0604020202020204" pitchFamily="34" charset="0"/>
              </a:rPr>
              <a:t>WS-6749 (contract value – R53 417 997) (refuse bags)</a:t>
            </a:r>
            <a:endParaRPr lang="en-US" sz="1400" i="1" dirty="0">
              <a:latin typeface="Arial" panose="020B0604020202020204" pitchFamily="34" charset="0"/>
              <a:cs typeface="Arial" panose="020B0604020202020204" pitchFamily="34" charset="0"/>
            </a:endParaRPr>
          </a:p>
          <a:p>
            <a:pPr marL="285750" indent="-285750" algn="just">
              <a:lnSpc>
                <a:spcPct val="150000"/>
              </a:lnSpc>
              <a:buFont typeface="Arial" panose="020B0604020202020204" pitchFamily="34" charset="0"/>
              <a:buChar char="•"/>
            </a:pPr>
            <a:r>
              <a:rPr lang="en-US" sz="1400" i="1" dirty="0">
                <a:latin typeface="Arial" panose="020B0604020202020204" pitchFamily="34" charset="0"/>
                <a:cs typeface="Arial" panose="020B0604020202020204" pitchFamily="34" charset="0"/>
              </a:rPr>
              <a:t>Any non-performance, incomplete performance or defective performance by the service providers appointed in terms of the tenders above.</a:t>
            </a:r>
          </a:p>
          <a:p>
            <a:pPr marL="0" indent="0" algn="ctr">
              <a:lnSpc>
                <a:spcPct val="150000"/>
              </a:lnSpc>
              <a:buNone/>
            </a:pPr>
            <a:endParaRPr lang="en-ZA" sz="1400" b="1" u="sng" dirty="0" smtClean="0">
              <a:latin typeface="Arial" panose="020B0604020202020204" pitchFamily="34" charset="0"/>
              <a:cs typeface="Arial" panose="020B0604020202020204" pitchFamily="34" charset="0"/>
            </a:endParaRPr>
          </a:p>
          <a:p>
            <a:pPr marL="0" indent="0" algn="ctr">
              <a:lnSpc>
                <a:spcPct val="150000"/>
              </a:lnSpc>
              <a:buNone/>
            </a:pPr>
            <a:endParaRPr lang="en-ZA" sz="1400" b="1" u="sng" dirty="0">
              <a:latin typeface="Arial" panose="020B0604020202020204" pitchFamily="34" charset="0"/>
              <a:cs typeface="Arial" panose="020B0604020202020204" pitchFamily="34" charset="0"/>
            </a:endParaRPr>
          </a:p>
          <a:p>
            <a:pPr marL="0" indent="0" algn="ctr">
              <a:lnSpc>
                <a:spcPct val="150000"/>
              </a:lnSpc>
              <a:buNone/>
            </a:pPr>
            <a:r>
              <a:rPr lang="en-ZA" sz="1400" b="1" u="sng" dirty="0" smtClean="0">
                <a:latin typeface="Arial" panose="020B0604020202020204" pitchFamily="34" charset="0"/>
                <a:cs typeface="Arial" panose="020B0604020202020204" pitchFamily="34" charset="0"/>
              </a:rPr>
              <a:t>STATUS</a:t>
            </a:r>
            <a:endParaRPr lang="en-ZA" sz="1400" b="1" u="sng" dirty="0">
              <a:latin typeface="Arial" panose="020B0604020202020204" pitchFamily="34" charset="0"/>
              <a:cs typeface="Arial" panose="020B0604020202020204" pitchFamily="34" charset="0"/>
            </a:endParaRPr>
          </a:p>
          <a:p>
            <a:pPr marL="0" indent="0" algn="ctr">
              <a:lnSpc>
                <a:spcPct val="150000"/>
              </a:lnSpc>
              <a:buNone/>
            </a:pPr>
            <a:r>
              <a:rPr lang="en-US" sz="1400" dirty="0">
                <a:latin typeface="Arial" panose="020B0604020202020204" pitchFamily="34" charset="0"/>
                <a:cs typeface="Arial" panose="020B0604020202020204" pitchFamily="34" charset="0"/>
              </a:rPr>
              <a:t>The final report is </a:t>
            </a:r>
            <a:r>
              <a:rPr lang="en-US" sz="1400" dirty="0" smtClean="0">
                <a:latin typeface="Arial" panose="020B0604020202020204" pitchFamily="34" charset="0"/>
                <a:cs typeface="Arial" panose="020B0604020202020204" pitchFamily="34" charset="0"/>
              </a:rPr>
              <a:t>under internal review.</a:t>
            </a:r>
            <a:endParaRPr lang="en-US" sz="2800" dirty="0">
              <a:latin typeface="Arial" panose="020B0604020202020204" pitchFamily="34" charset="0"/>
              <a:cs typeface="Arial" panose="020B0604020202020204" pitchFamily="34" charset="0"/>
            </a:endParaRPr>
          </a:p>
          <a:p>
            <a:pPr marL="285750" indent="-285750" algn="just">
              <a:lnSpc>
                <a:spcPct val="150000"/>
              </a:lnSpc>
              <a:buFont typeface="Arial" panose="020B0604020202020204" pitchFamily="34" charset="0"/>
              <a:buChar char="•"/>
            </a:pPr>
            <a:endParaRPr lang="en-US" sz="1400" i="1" dirty="0">
              <a:latin typeface="Arial" panose="020B0604020202020204" pitchFamily="34" charset="0"/>
              <a:cs typeface="Arial" panose="020B0604020202020204" pitchFamily="34" charset="0"/>
            </a:endParaRPr>
          </a:p>
          <a:p>
            <a:endParaRPr lang="en-US" sz="1400" dirty="0"/>
          </a:p>
        </p:txBody>
      </p:sp>
      <p:sp>
        <p:nvSpPr>
          <p:cNvPr id="7" name="Slide Number Placeholder 6"/>
          <p:cNvSpPr>
            <a:spLocks noGrp="1"/>
          </p:cNvSpPr>
          <p:nvPr>
            <p:ph type="sldNum" sz="quarter" idx="12"/>
          </p:nvPr>
        </p:nvSpPr>
        <p:spPr>
          <a:xfrm>
            <a:off x="8790038" y="6489083"/>
            <a:ext cx="620661" cy="365125"/>
          </a:xfrm>
        </p:spPr>
        <p:txBody>
          <a:bodyPr/>
          <a:lstStyle/>
          <a:p>
            <a:fld id="{40E4637F-1127-AF4D-B96F-F7789FFD66FF}" type="slidenum">
              <a:rPr lang="en-US" b="1" smtClean="0">
                <a:latin typeface="Arial" panose="020B0604020202020204" pitchFamily="34" charset="0"/>
                <a:cs typeface="Arial" panose="020B0604020202020204" pitchFamily="34" charset="0"/>
              </a:rPr>
              <a:pPr/>
              <a:t>28</a:t>
            </a:fld>
            <a:endParaRPr lang="en-US" b="1" dirty="0">
              <a:latin typeface="Arial" panose="020B0604020202020204" pitchFamily="34" charset="0"/>
              <a:cs typeface="Arial" panose="020B0604020202020204" pitchFamily="34" charset="0"/>
            </a:endParaRPr>
          </a:p>
        </p:txBody>
      </p:sp>
      <p:sp>
        <p:nvSpPr>
          <p:cNvPr id="8" name="Title 1"/>
          <p:cNvSpPr>
            <a:spLocks noGrp="1"/>
          </p:cNvSpPr>
          <p:nvPr>
            <p:ph type="title"/>
          </p:nvPr>
        </p:nvSpPr>
        <p:spPr>
          <a:xfrm>
            <a:off x="495300" y="457201"/>
            <a:ext cx="8915400" cy="1143000"/>
          </a:xfrm>
        </p:spPr>
        <p:txBody>
          <a:bodyPr>
            <a:normAutofit/>
          </a:bodyPr>
          <a:lstStyle/>
          <a:p>
            <a:r>
              <a:rPr lang="en-ZA" sz="2400" b="1" dirty="0">
                <a:latin typeface="Arial" panose="020B0604020202020204" pitchFamily="34" charset="0"/>
                <a:cs typeface="Arial" panose="020B0604020202020204" pitchFamily="34" charset="0"/>
              </a:rPr>
              <a:t>PROCLAMATION R26 OF </a:t>
            </a:r>
            <a:r>
              <a:rPr lang="en-ZA" sz="2400" b="1" dirty="0" smtClean="0">
                <a:latin typeface="Arial" panose="020B0604020202020204" pitchFamily="34" charset="0"/>
                <a:cs typeface="Arial" panose="020B0604020202020204" pitchFamily="34" charset="0"/>
              </a:rPr>
              <a:t>2018</a:t>
            </a:r>
            <a:endParaRPr lang="en-US" sz="2800" b="1" dirty="0">
              <a:latin typeface="Arial" panose="020B0604020202020204" pitchFamily="34" charset="0"/>
              <a:cs typeface="Arial" panose="020B0604020202020204" pitchFamily="34" charset="0"/>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02645" y="4160871"/>
            <a:ext cx="8023225" cy="3889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978888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4" name="Content Placeholder 3"/>
          <p:cNvSpPr>
            <a:spLocks noGrp="1"/>
          </p:cNvSpPr>
          <p:nvPr>
            <p:ph idx="1"/>
          </p:nvPr>
        </p:nvSpPr>
        <p:spPr>
          <a:xfrm>
            <a:off x="495300" y="1556378"/>
            <a:ext cx="8915400" cy="4077931"/>
          </a:xfrm>
        </p:spPr>
        <p:txBody>
          <a:bodyPr>
            <a:normAutofit lnSpcReduction="10000"/>
          </a:bodyPr>
          <a:lstStyle/>
          <a:p>
            <a:pPr marL="0" indent="0" algn="ctr">
              <a:lnSpc>
                <a:spcPct val="150000"/>
              </a:lnSpc>
              <a:buNone/>
            </a:pPr>
            <a:r>
              <a:rPr lang="en-ZA" sz="1400" b="1" dirty="0" smtClean="0">
                <a:latin typeface="Arial" panose="020B0604020202020204" pitchFamily="34" charset="0"/>
                <a:cs typeface="Arial" panose="020B0604020202020204" pitchFamily="34" charset="0"/>
              </a:rPr>
              <a:t>ENDUMENI LOCAL MUNICIPALITY </a:t>
            </a:r>
            <a:r>
              <a:rPr lang="en-ZA" sz="1400" b="1" dirty="0">
                <a:latin typeface="Arial" panose="020B0604020202020204" pitchFamily="34" charset="0"/>
                <a:cs typeface="Arial" panose="020B0604020202020204" pitchFamily="34" charset="0"/>
              </a:rPr>
              <a:t>IN THE </a:t>
            </a:r>
            <a:r>
              <a:rPr lang="en-ZA" sz="1400" b="1" dirty="0" smtClean="0">
                <a:latin typeface="Arial" panose="020B0604020202020204" pitchFamily="34" charset="0"/>
                <a:cs typeface="Arial" panose="020B0604020202020204" pitchFamily="34" charset="0"/>
              </a:rPr>
              <a:t>KZN PROVINCE</a:t>
            </a:r>
            <a:endParaRPr lang="en-ZA" sz="1400" b="1" dirty="0">
              <a:latin typeface="Arial" panose="020B0604020202020204" pitchFamily="34" charset="0"/>
              <a:cs typeface="Arial" panose="020B0604020202020204" pitchFamily="34" charset="0"/>
            </a:endParaRPr>
          </a:p>
          <a:p>
            <a:pPr marL="0" indent="0" algn="ctr">
              <a:lnSpc>
                <a:spcPct val="150000"/>
              </a:lnSpc>
              <a:buNone/>
            </a:pPr>
            <a:r>
              <a:rPr lang="en-ZA" sz="1400" b="1" dirty="0">
                <a:latin typeface="Arial" panose="020B0604020202020204" pitchFamily="34" charset="0"/>
                <a:cs typeface="Arial" panose="020B0604020202020204" pitchFamily="34" charset="0"/>
              </a:rPr>
              <a:t>GG: </a:t>
            </a:r>
            <a:r>
              <a:rPr lang="en-ZA" sz="1400" b="1" dirty="0" smtClean="0">
                <a:latin typeface="Arial" panose="020B0604020202020204" pitchFamily="34" charset="0"/>
                <a:cs typeface="Arial" panose="020B0604020202020204" pitchFamily="34" charset="0"/>
              </a:rPr>
              <a:t>42101 OF 14 DECEMBER 2018</a:t>
            </a:r>
            <a:endParaRPr lang="en-ZA" sz="1400" b="1" dirty="0">
              <a:latin typeface="Arial" panose="020B0604020202020204" pitchFamily="34" charset="0"/>
              <a:cs typeface="Arial" panose="020B0604020202020204" pitchFamily="34" charset="0"/>
            </a:endParaRPr>
          </a:p>
          <a:p>
            <a:pPr marL="0" indent="0" algn="ctr">
              <a:lnSpc>
                <a:spcPct val="150000"/>
              </a:lnSpc>
              <a:buNone/>
            </a:pPr>
            <a:r>
              <a:rPr lang="en-ZA" sz="1400" b="1" u="sng" dirty="0">
                <a:latin typeface="Arial" panose="020B0604020202020204" pitchFamily="34" charset="0"/>
                <a:cs typeface="Arial" panose="020B0604020202020204" pitchFamily="34" charset="0"/>
              </a:rPr>
              <a:t>ALLEGATIONS</a:t>
            </a:r>
          </a:p>
          <a:p>
            <a:pPr marL="311150" indent="-311150" algn="just">
              <a:lnSpc>
                <a:spcPct val="150000"/>
              </a:lnSpc>
              <a:buFont typeface="Arial" panose="020B0604020202020204" pitchFamily="34" charset="0"/>
              <a:buChar char="•"/>
            </a:pPr>
            <a:r>
              <a:rPr lang="en-US" sz="1400" i="1" dirty="0" smtClean="0">
                <a:latin typeface="Arial" panose="020B0604020202020204" pitchFamily="34" charset="0"/>
                <a:cs typeface="Arial" panose="020B0604020202020204" pitchFamily="34" charset="0"/>
              </a:rPr>
              <a:t>The </a:t>
            </a:r>
            <a:r>
              <a:rPr lang="en-US" sz="1400" i="1" dirty="0">
                <a:latin typeface="Arial" panose="020B0604020202020204" pitchFamily="34" charset="0"/>
                <a:cs typeface="Arial" panose="020B0604020202020204" pitchFamily="34" charset="0"/>
              </a:rPr>
              <a:t>procurement </a:t>
            </a:r>
            <a:r>
              <a:rPr lang="en-US" sz="1400" i="1" dirty="0" smtClean="0">
                <a:latin typeface="Arial" panose="020B0604020202020204" pitchFamily="34" charset="0"/>
                <a:cs typeface="Arial" panose="020B0604020202020204" pitchFamily="34" charset="0"/>
              </a:rPr>
              <a:t>of Tender </a:t>
            </a:r>
            <a:r>
              <a:rPr lang="en-US" sz="1400" i="1" dirty="0">
                <a:latin typeface="Arial" panose="020B0604020202020204" pitchFamily="34" charset="0"/>
                <a:cs typeface="Arial" panose="020B0604020202020204" pitchFamily="34" charset="0"/>
              </a:rPr>
              <a:t>No 21/2016-17 </a:t>
            </a:r>
            <a:r>
              <a:rPr lang="en-US" sz="1400" i="1" dirty="0" smtClean="0">
                <a:latin typeface="Arial" panose="020B0604020202020204" pitchFamily="34" charset="0"/>
                <a:cs typeface="Arial" panose="020B0604020202020204" pitchFamily="34" charset="0"/>
              </a:rPr>
              <a:t>(contract </a:t>
            </a:r>
            <a:r>
              <a:rPr lang="en-US" sz="1400" i="1" dirty="0">
                <a:latin typeface="Arial" panose="020B0604020202020204" pitchFamily="34" charset="0"/>
                <a:cs typeface="Arial" panose="020B0604020202020204" pitchFamily="34" charset="0"/>
              </a:rPr>
              <a:t>value R7 341 </a:t>
            </a:r>
            <a:r>
              <a:rPr lang="en-US" sz="1400" i="1" dirty="0" smtClean="0">
                <a:latin typeface="Arial" panose="020B0604020202020204" pitchFamily="34" charset="0"/>
                <a:cs typeface="Arial" panose="020B0604020202020204" pitchFamily="34" charset="0"/>
              </a:rPr>
              <a:t>234) </a:t>
            </a:r>
            <a:r>
              <a:rPr lang="en-US" sz="1400" i="1" dirty="0">
                <a:latin typeface="Arial" panose="020B0604020202020204" pitchFamily="34" charset="0"/>
                <a:cs typeface="Arial" panose="020B0604020202020204" pitchFamily="34" charset="0"/>
              </a:rPr>
              <a:t>and payments made in respect thereof </a:t>
            </a:r>
            <a:r>
              <a:rPr lang="en-US" sz="1400" i="1" dirty="0" smtClean="0">
                <a:latin typeface="Arial" panose="020B0604020202020204" pitchFamily="34" charset="0"/>
                <a:cs typeface="Arial" panose="020B0604020202020204" pitchFamily="34" charset="0"/>
              </a:rPr>
              <a:t>and </a:t>
            </a:r>
            <a:r>
              <a:rPr lang="en-US" sz="1400" i="1" dirty="0">
                <a:latin typeface="Arial" panose="020B0604020202020204" pitchFamily="34" charset="0"/>
                <a:cs typeface="Arial" panose="020B0604020202020204" pitchFamily="34" charset="0"/>
              </a:rPr>
              <a:t>any related unauthorised, irregular or fruitless and wasteful expenditure incurred by the Municipality or the </a:t>
            </a:r>
            <a:r>
              <a:rPr lang="en-US" sz="1400" i="1" dirty="0" smtClean="0">
                <a:latin typeface="Arial" panose="020B0604020202020204" pitchFamily="34" charset="0"/>
                <a:cs typeface="Arial" panose="020B0604020202020204" pitchFamily="34" charset="0"/>
              </a:rPr>
              <a:t>State.</a:t>
            </a:r>
          </a:p>
          <a:p>
            <a:pPr marL="311150" indent="-311150" algn="just">
              <a:lnSpc>
                <a:spcPct val="150000"/>
              </a:lnSpc>
              <a:buFont typeface="Arial" panose="020B0604020202020204" pitchFamily="34" charset="0"/>
              <a:buChar char="•"/>
            </a:pPr>
            <a:endParaRPr lang="en-US" sz="1400" i="1" dirty="0" smtClean="0">
              <a:latin typeface="Arial" panose="020B0604020202020204" pitchFamily="34" charset="0"/>
              <a:cs typeface="Arial" panose="020B0604020202020204" pitchFamily="34" charset="0"/>
            </a:endParaRPr>
          </a:p>
          <a:p>
            <a:pPr marL="0" indent="0" algn="ctr">
              <a:lnSpc>
                <a:spcPct val="150000"/>
              </a:lnSpc>
              <a:buNone/>
            </a:pPr>
            <a:endParaRPr lang="en-ZA" sz="1400" b="1" u="sng" dirty="0" smtClean="0">
              <a:latin typeface="Arial" panose="020B0604020202020204" pitchFamily="34" charset="0"/>
              <a:cs typeface="Arial" panose="020B0604020202020204" pitchFamily="34" charset="0"/>
            </a:endParaRPr>
          </a:p>
          <a:p>
            <a:pPr marL="0" indent="0" algn="ctr">
              <a:lnSpc>
                <a:spcPct val="150000"/>
              </a:lnSpc>
              <a:buNone/>
            </a:pPr>
            <a:endParaRPr lang="en-ZA" sz="1400" b="1" u="sng" dirty="0">
              <a:latin typeface="Arial" panose="020B0604020202020204" pitchFamily="34" charset="0"/>
              <a:cs typeface="Arial" panose="020B0604020202020204" pitchFamily="34" charset="0"/>
            </a:endParaRPr>
          </a:p>
          <a:p>
            <a:pPr marL="0" indent="0" algn="ctr">
              <a:lnSpc>
                <a:spcPct val="150000"/>
              </a:lnSpc>
              <a:buNone/>
            </a:pPr>
            <a:endParaRPr lang="en-ZA" sz="1400" b="1" u="sng" dirty="0" smtClean="0">
              <a:latin typeface="Arial" panose="020B0604020202020204" pitchFamily="34" charset="0"/>
              <a:cs typeface="Arial" panose="020B0604020202020204" pitchFamily="34" charset="0"/>
            </a:endParaRPr>
          </a:p>
          <a:p>
            <a:pPr marL="0" indent="0" algn="ctr">
              <a:lnSpc>
                <a:spcPct val="150000"/>
              </a:lnSpc>
              <a:buNone/>
            </a:pPr>
            <a:r>
              <a:rPr lang="en-ZA" sz="1400" b="1" u="sng" dirty="0" smtClean="0">
                <a:latin typeface="Arial" panose="020B0604020202020204" pitchFamily="34" charset="0"/>
                <a:cs typeface="Arial" panose="020B0604020202020204" pitchFamily="34" charset="0"/>
              </a:rPr>
              <a:t>STATUS</a:t>
            </a:r>
            <a:endParaRPr lang="en-ZA" sz="1400" b="1" u="sng" dirty="0">
              <a:latin typeface="Arial" panose="020B0604020202020204" pitchFamily="34" charset="0"/>
              <a:cs typeface="Arial" panose="020B0604020202020204" pitchFamily="34" charset="0"/>
            </a:endParaRPr>
          </a:p>
          <a:p>
            <a:pPr marL="0" indent="0" algn="ctr">
              <a:lnSpc>
                <a:spcPct val="150000"/>
              </a:lnSpc>
              <a:buNone/>
            </a:pPr>
            <a:r>
              <a:rPr lang="en-US" sz="1400" dirty="0" smtClean="0">
                <a:latin typeface="Arial" panose="020B0604020202020204" pitchFamily="34" charset="0"/>
                <a:cs typeface="Arial" panose="020B0604020202020204" pitchFamily="34" charset="0"/>
              </a:rPr>
              <a:t>The final report is under internal review.</a:t>
            </a:r>
            <a:endParaRPr lang="en-US" sz="1400" dirty="0">
              <a:latin typeface="Arial" panose="020B0604020202020204" pitchFamily="34" charset="0"/>
              <a:cs typeface="Arial" panose="020B0604020202020204" pitchFamily="34" charset="0"/>
            </a:endParaRPr>
          </a:p>
          <a:p>
            <a:pPr marL="311150" indent="-311150" algn="just">
              <a:lnSpc>
                <a:spcPct val="150000"/>
              </a:lnSpc>
              <a:buFont typeface="Arial" panose="020B0604020202020204" pitchFamily="34" charset="0"/>
              <a:buChar char="•"/>
            </a:pPr>
            <a:endParaRPr lang="en-US" sz="1400" i="1" dirty="0">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a:xfrm>
            <a:off x="8790038" y="6489083"/>
            <a:ext cx="620661" cy="365125"/>
          </a:xfrm>
        </p:spPr>
        <p:txBody>
          <a:bodyPr/>
          <a:lstStyle/>
          <a:p>
            <a:fld id="{40E4637F-1127-AF4D-B96F-F7789FFD66FF}" type="slidenum">
              <a:rPr lang="en-US" b="1" smtClean="0">
                <a:latin typeface="Arial" panose="020B0604020202020204" pitchFamily="34" charset="0"/>
                <a:cs typeface="Arial" panose="020B0604020202020204" pitchFamily="34" charset="0"/>
              </a:rPr>
              <a:pPr/>
              <a:t>29</a:t>
            </a:fld>
            <a:endParaRPr lang="en-US" b="1" dirty="0">
              <a:latin typeface="Arial" panose="020B0604020202020204" pitchFamily="34" charset="0"/>
              <a:cs typeface="Arial" panose="020B0604020202020204" pitchFamily="34" charset="0"/>
            </a:endParaRPr>
          </a:p>
        </p:txBody>
      </p:sp>
      <p:sp>
        <p:nvSpPr>
          <p:cNvPr id="8" name="Title 1"/>
          <p:cNvSpPr>
            <a:spLocks noGrp="1"/>
          </p:cNvSpPr>
          <p:nvPr>
            <p:ph type="title"/>
          </p:nvPr>
        </p:nvSpPr>
        <p:spPr>
          <a:xfrm>
            <a:off x="495300" y="457201"/>
            <a:ext cx="8915400" cy="1143000"/>
          </a:xfrm>
        </p:spPr>
        <p:txBody>
          <a:bodyPr>
            <a:normAutofit/>
          </a:bodyPr>
          <a:lstStyle/>
          <a:p>
            <a:r>
              <a:rPr lang="en-ZA" sz="2400" b="1" dirty="0">
                <a:latin typeface="Arial" panose="020B0604020202020204" pitchFamily="34" charset="0"/>
                <a:cs typeface="Arial" panose="020B0604020202020204" pitchFamily="34" charset="0"/>
              </a:rPr>
              <a:t>PROCLAMATION </a:t>
            </a:r>
            <a:r>
              <a:rPr lang="en-ZA" sz="2400" b="1" dirty="0" smtClean="0">
                <a:latin typeface="Arial" panose="020B0604020202020204" pitchFamily="34" charset="0"/>
                <a:cs typeface="Arial" panose="020B0604020202020204" pitchFamily="34" charset="0"/>
              </a:rPr>
              <a:t>R35 OF 2018</a:t>
            </a:r>
            <a:endParaRPr lang="en-US" sz="2800" dirty="0"/>
          </a:p>
        </p:txBody>
      </p:sp>
      <p:graphicFrame>
        <p:nvGraphicFramePr>
          <p:cNvPr id="3" name="Object 2"/>
          <p:cNvGraphicFramePr>
            <a:graphicFrameLocks noChangeAspect="1"/>
          </p:cNvGraphicFramePr>
          <p:nvPr>
            <p:extLst>
              <p:ext uri="{D42A27DB-BD31-4B8C-83A1-F6EECF244321}">
                <p14:modId xmlns:p14="http://schemas.microsoft.com/office/powerpoint/2010/main" xmlns="" val="1872719075"/>
              </p:ext>
            </p:extLst>
          </p:nvPr>
        </p:nvGraphicFramePr>
        <p:xfrm>
          <a:off x="1203858" y="3691348"/>
          <a:ext cx="7816850" cy="1123950"/>
        </p:xfrm>
        <a:graphic>
          <a:graphicData uri="http://schemas.openxmlformats.org/presentationml/2006/ole">
            <p:oleObj spid="_x0000_s3083" name="Worksheet" r:id="rId4" imgW="7816690" imgH="1124081" progId="Excel.Sheet.12">
              <p:embed/>
            </p:oleObj>
          </a:graphicData>
        </a:graphic>
      </p:graphicFrame>
    </p:spTree>
    <p:extLst>
      <p:ext uri="{BB962C8B-B14F-4D97-AF65-F5344CB8AC3E}">
        <p14:creationId xmlns:p14="http://schemas.microsoft.com/office/powerpoint/2010/main" xmlns="" val="723750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7" name="Slide Number Placeholder 6"/>
          <p:cNvSpPr>
            <a:spLocks noGrp="1"/>
          </p:cNvSpPr>
          <p:nvPr>
            <p:ph type="sldNum" sz="quarter" idx="12"/>
          </p:nvPr>
        </p:nvSpPr>
        <p:spPr>
          <a:xfrm>
            <a:off x="8790038" y="6489083"/>
            <a:ext cx="620661" cy="365125"/>
          </a:xfrm>
        </p:spPr>
        <p:txBody>
          <a:bodyPr/>
          <a:lstStyle/>
          <a:p>
            <a:fld id="{40E4637F-1127-AF4D-B96F-F7789FFD66FF}" type="slidenum">
              <a:rPr lang="en-US" b="1" smtClean="0">
                <a:latin typeface="Arial" panose="020B0604020202020204" pitchFamily="34" charset="0"/>
                <a:cs typeface="Arial" panose="020B0604020202020204" pitchFamily="34" charset="0"/>
              </a:rPr>
              <a:pPr/>
              <a:t>3</a:t>
            </a:fld>
            <a:endParaRPr lang="en-US" b="1" dirty="0">
              <a:latin typeface="Arial" panose="020B0604020202020204" pitchFamily="34" charset="0"/>
              <a:cs typeface="Arial" panose="020B0604020202020204" pitchFamily="34" charset="0"/>
            </a:endParaRPr>
          </a:p>
        </p:txBody>
      </p:sp>
      <p:sp>
        <p:nvSpPr>
          <p:cNvPr id="8" name="Title 1"/>
          <p:cNvSpPr>
            <a:spLocks noGrp="1"/>
          </p:cNvSpPr>
          <p:nvPr>
            <p:ph type="title"/>
          </p:nvPr>
        </p:nvSpPr>
        <p:spPr>
          <a:xfrm>
            <a:off x="723900" y="457201"/>
            <a:ext cx="8915400" cy="1143000"/>
          </a:xfrm>
        </p:spPr>
        <p:txBody>
          <a:bodyPr>
            <a:normAutofit/>
          </a:bodyPr>
          <a:lstStyle/>
          <a:p>
            <a:r>
              <a:rPr lang="en-ZA" sz="2800" b="1" dirty="0" smtClean="0">
                <a:latin typeface="Arial" panose="020B0604020202020204" pitchFamily="34" charset="0"/>
                <a:cs typeface="Arial" panose="020B0604020202020204" pitchFamily="34" charset="0"/>
              </a:rPr>
              <a:t>SIU LEGISLATIVE AND OTHER MANDATE</a:t>
            </a:r>
            <a:endParaRPr lang="en-US" sz="3200" b="1" dirty="0">
              <a:latin typeface="Arial" panose="020B0604020202020204" pitchFamily="34" charset="0"/>
              <a:cs typeface="Arial" panose="020B0604020202020204" pitchFamily="34" charset="0"/>
            </a:endParaRPr>
          </a:p>
        </p:txBody>
      </p:sp>
      <p:sp>
        <p:nvSpPr>
          <p:cNvPr id="29" name="Content Placeholder 3"/>
          <p:cNvSpPr>
            <a:spLocks noGrp="1"/>
          </p:cNvSpPr>
          <p:nvPr>
            <p:ph idx="1"/>
          </p:nvPr>
        </p:nvSpPr>
        <p:spPr>
          <a:xfrm>
            <a:off x="495300" y="1757867"/>
            <a:ext cx="8915400" cy="4077931"/>
          </a:xfrm>
        </p:spPr>
        <p:txBody>
          <a:bodyPr>
            <a:normAutofit fontScale="92500" lnSpcReduction="20000"/>
          </a:bodyPr>
          <a:lstStyle/>
          <a:p>
            <a:pPr marL="0" lvl="0" indent="0">
              <a:lnSpc>
                <a:spcPct val="150000"/>
              </a:lnSpc>
              <a:buNone/>
              <a:defRPr/>
            </a:pPr>
            <a:r>
              <a:rPr lang="en-US" sz="1600" b="1" dirty="0">
                <a:latin typeface="Arial" panose="020B0604020202020204" pitchFamily="34" charset="0"/>
                <a:cs typeface="Arial" panose="020B0604020202020204" pitchFamily="34" charset="0"/>
              </a:rPr>
              <a:t>CONSTITUTIONAL MANDATE </a:t>
            </a:r>
          </a:p>
          <a:p>
            <a:pPr marL="0" lvl="0" indent="0">
              <a:spcBef>
                <a:spcPts val="0"/>
              </a:spcBef>
              <a:buNone/>
              <a:defRPr/>
            </a:pPr>
            <a:endParaRPr lang="en-US" sz="1700" dirty="0">
              <a:solidFill>
                <a:srgbClr val="000000"/>
              </a:solidFill>
              <a:latin typeface="Arial" panose="020B0604020202020204" pitchFamily="34" charset="0"/>
              <a:cs typeface="Arial" panose="020B0604020202020204" pitchFamily="34" charset="0"/>
            </a:endParaRPr>
          </a:p>
          <a:p>
            <a:pPr marL="0" lvl="0" indent="0">
              <a:spcBef>
                <a:spcPts val="0"/>
              </a:spcBef>
              <a:buNone/>
              <a:defRPr/>
            </a:pPr>
            <a:r>
              <a:rPr lang="en-US" sz="1700" dirty="0">
                <a:solidFill>
                  <a:srgbClr val="000000"/>
                </a:solidFill>
                <a:latin typeface="Arial" panose="020B0604020202020204" pitchFamily="34" charset="0"/>
                <a:cs typeface="Arial" panose="020B0604020202020204" pitchFamily="34" charset="0"/>
              </a:rPr>
              <a:t>The SIU carries </a:t>
            </a:r>
            <a:r>
              <a:rPr lang="en-US" sz="1700" dirty="0" smtClean="0">
                <a:solidFill>
                  <a:srgbClr val="000000"/>
                </a:solidFill>
                <a:latin typeface="Arial" panose="020B0604020202020204" pitchFamily="34" charset="0"/>
                <a:cs typeface="Arial" panose="020B0604020202020204" pitchFamily="34" charset="0"/>
              </a:rPr>
              <a:t>out its </a:t>
            </a:r>
            <a:r>
              <a:rPr lang="en-US" sz="1700" dirty="0">
                <a:solidFill>
                  <a:srgbClr val="000000"/>
                </a:solidFill>
                <a:latin typeface="Arial" panose="020B0604020202020204" pitchFamily="34" charset="0"/>
                <a:cs typeface="Arial" panose="020B0604020202020204" pitchFamily="34" charset="0"/>
              </a:rPr>
              <a:t>work having due </a:t>
            </a:r>
            <a:r>
              <a:rPr lang="en-US" sz="1700" dirty="0" smtClean="0">
                <a:solidFill>
                  <a:srgbClr val="000000"/>
                </a:solidFill>
                <a:latin typeface="Arial" panose="020B0604020202020204" pitchFamily="34" charset="0"/>
                <a:cs typeface="Arial" panose="020B0604020202020204" pitchFamily="34" charset="0"/>
              </a:rPr>
              <a:t>regard </a:t>
            </a:r>
            <a:r>
              <a:rPr lang="en-US" sz="1700" dirty="0">
                <a:solidFill>
                  <a:srgbClr val="000000"/>
                </a:solidFill>
                <a:latin typeface="Arial" panose="020B0604020202020204" pitchFamily="34" charset="0"/>
                <a:cs typeface="Arial" panose="020B0604020202020204" pitchFamily="34" charset="0"/>
              </a:rPr>
              <a:t>to the fundamental rights as contained in the Constitution of the Republic of South Africa. Specifically, </a:t>
            </a:r>
            <a:r>
              <a:rPr lang="en-US" sz="1700" dirty="0" smtClean="0">
                <a:solidFill>
                  <a:srgbClr val="000000"/>
                </a:solidFill>
                <a:latin typeface="Arial" panose="020B0604020202020204" pitchFamily="34" charset="0"/>
                <a:cs typeface="Arial" panose="020B0604020202020204" pitchFamily="34" charset="0"/>
              </a:rPr>
              <a:t>the SIU </a:t>
            </a:r>
            <a:r>
              <a:rPr lang="en-US" sz="1700" dirty="0">
                <a:solidFill>
                  <a:srgbClr val="000000"/>
                </a:solidFill>
                <a:latin typeface="Arial" panose="020B0604020202020204" pitchFamily="34" charset="0"/>
                <a:cs typeface="Arial" panose="020B0604020202020204" pitchFamily="34" charset="0"/>
              </a:rPr>
              <a:t>takes cognizance on the following sections under the Bill of Rights:</a:t>
            </a:r>
          </a:p>
          <a:p>
            <a:pPr marL="361950" lvl="1" indent="-361950">
              <a:lnSpc>
                <a:spcPct val="150000"/>
              </a:lnSpc>
              <a:spcBef>
                <a:spcPts val="0"/>
              </a:spcBef>
              <a:buFont typeface="Arial" panose="020B0604020202020204" pitchFamily="34" charset="0"/>
              <a:buChar char="•"/>
              <a:defRPr/>
            </a:pPr>
            <a:r>
              <a:rPr lang="en-US" sz="1700" dirty="0">
                <a:solidFill>
                  <a:srgbClr val="000000"/>
                </a:solidFill>
                <a:latin typeface="Arial" panose="020B0604020202020204" pitchFamily="34" charset="0"/>
                <a:cs typeface="Arial" panose="020B0604020202020204" pitchFamily="34" charset="0"/>
              </a:rPr>
              <a:t>Section 32 – Access to Information</a:t>
            </a:r>
          </a:p>
          <a:p>
            <a:pPr marL="361950" lvl="1" indent="-361950">
              <a:lnSpc>
                <a:spcPct val="150000"/>
              </a:lnSpc>
              <a:spcBef>
                <a:spcPts val="0"/>
              </a:spcBef>
              <a:buFont typeface="Arial" panose="020B0604020202020204" pitchFamily="34" charset="0"/>
              <a:buChar char="•"/>
              <a:defRPr/>
            </a:pPr>
            <a:r>
              <a:rPr lang="en-US" sz="1700" dirty="0">
                <a:solidFill>
                  <a:srgbClr val="000000"/>
                </a:solidFill>
                <a:latin typeface="Arial" panose="020B0604020202020204" pitchFamily="34" charset="0"/>
                <a:cs typeface="Arial" panose="020B0604020202020204" pitchFamily="34" charset="0"/>
              </a:rPr>
              <a:t>Section 33 – Just Administrative Action</a:t>
            </a:r>
          </a:p>
          <a:p>
            <a:pPr marL="361950" lvl="1" indent="-361950">
              <a:lnSpc>
                <a:spcPct val="150000"/>
              </a:lnSpc>
              <a:spcBef>
                <a:spcPts val="0"/>
              </a:spcBef>
              <a:buFont typeface="Arial" panose="020B0604020202020204" pitchFamily="34" charset="0"/>
              <a:buChar char="•"/>
              <a:defRPr/>
            </a:pPr>
            <a:r>
              <a:rPr lang="en-US" sz="1700" dirty="0">
                <a:solidFill>
                  <a:srgbClr val="000000"/>
                </a:solidFill>
                <a:latin typeface="Arial" panose="020B0604020202020204" pitchFamily="34" charset="0"/>
                <a:cs typeface="Arial" panose="020B0604020202020204" pitchFamily="34" charset="0"/>
              </a:rPr>
              <a:t>Section 34 – Access to Courts </a:t>
            </a:r>
            <a:endParaRPr lang="en-US" sz="1700" dirty="0" smtClean="0">
              <a:solidFill>
                <a:srgbClr val="000000"/>
              </a:solidFill>
              <a:latin typeface="Arial" panose="020B0604020202020204" pitchFamily="34" charset="0"/>
              <a:cs typeface="Arial" panose="020B0604020202020204" pitchFamily="34" charset="0"/>
            </a:endParaRPr>
          </a:p>
          <a:p>
            <a:pPr marL="0" indent="0">
              <a:lnSpc>
                <a:spcPct val="150000"/>
              </a:lnSpc>
              <a:buNone/>
              <a:defRPr/>
            </a:pPr>
            <a:r>
              <a:rPr lang="en-US" sz="1600" b="1" dirty="0" smtClean="0">
                <a:latin typeface="Arial" panose="020B0604020202020204" pitchFamily="34" charset="0"/>
                <a:cs typeface="Arial" panose="020B0604020202020204" pitchFamily="34" charset="0"/>
              </a:rPr>
              <a:t>LEGISLATIVE </a:t>
            </a:r>
            <a:r>
              <a:rPr lang="en-US" sz="1600" b="1" dirty="0">
                <a:latin typeface="Arial" panose="020B0604020202020204" pitchFamily="34" charset="0"/>
                <a:cs typeface="Arial" panose="020B0604020202020204" pitchFamily="34" charset="0"/>
              </a:rPr>
              <a:t>MANDATE </a:t>
            </a:r>
          </a:p>
          <a:p>
            <a:pPr marL="0" lvl="0" indent="0">
              <a:spcBef>
                <a:spcPts val="0"/>
              </a:spcBef>
              <a:buNone/>
              <a:defRPr/>
            </a:pPr>
            <a:endParaRPr lang="en-US" sz="1700" dirty="0">
              <a:solidFill>
                <a:srgbClr val="000000"/>
              </a:solidFill>
              <a:latin typeface="Arial" panose="020B0604020202020204" pitchFamily="34" charset="0"/>
              <a:cs typeface="Arial" panose="020B0604020202020204" pitchFamily="34" charset="0"/>
            </a:endParaRPr>
          </a:p>
          <a:p>
            <a:pPr marL="0" lvl="0" indent="0">
              <a:spcBef>
                <a:spcPts val="0"/>
              </a:spcBef>
              <a:buNone/>
              <a:defRPr/>
            </a:pPr>
            <a:r>
              <a:rPr lang="en-US" sz="1700" dirty="0">
                <a:solidFill>
                  <a:srgbClr val="000000"/>
                </a:solidFill>
                <a:latin typeface="Arial" panose="020B0604020202020204" pitchFamily="34" charset="0"/>
                <a:cs typeface="Arial" panose="020B0604020202020204" pitchFamily="34" charset="0"/>
              </a:rPr>
              <a:t>The work of the SIU is </a:t>
            </a:r>
            <a:r>
              <a:rPr lang="en-US" sz="1700" dirty="0" smtClean="0">
                <a:solidFill>
                  <a:srgbClr val="000000"/>
                </a:solidFill>
                <a:latin typeface="Arial" panose="020B0604020202020204" pitchFamily="34" charset="0"/>
                <a:cs typeface="Arial" panose="020B0604020202020204" pitchFamily="34" charset="0"/>
              </a:rPr>
              <a:t>primarily governed by the following Acts:</a:t>
            </a:r>
            <a:endParaRPr lang="en-US" sz="1700" dirty="0">
              <a:solidFill>
                <a:srgbClr val="000000"/>
              </a:solidFill>
              <a:latin typeface="Arial" panose="020B0604020202020204" pitchFamily="34" charset="0"/>
              <a:cs typeface="Arial" panose="020B0604020202020204" pitchFamily="34" charset="0"/>
            </a:endParaRPr>
          </a:p>
          <a:p>
            <a:pPr marL="361950" lvl="1" indent="-361950">
              <a:lnSpc>
                <a:spcPct val="150000"/>
              </a:lnSpc>
              <a:spcBef>
                <a:spcPts val="0"/>
              </a:spcBef>
              <a:buFont typeface="Arial" panose="020B0604020202020204" pitchFamily="34" charset="0"/>
              <a:buChar char="•"/>
              <a:defRPr/>
            </a:pPr>
            <a:r>
              <a:rPr lang="en-US" sz="1700" dirty="0">
                <a:solidFill>
                  <a:srgbClr val="000000"/>
                </a:solidFill>
                <a:latin typeface="Arial" panose="020B0604020202020204" pitchFamily="34" charset="0"/>
                <a:cs typeface="Arial" panose="020B0604020202020204" pitchFamily="34" charset="0"/>
              </a:rPr>
              <a:t>Special Investigating Units and Special Tribunals Act, 1996 (Act 74 of 1996)</a:t>
            </a:r>
          </a:p>
          <a:p>
            <a:pPr marL="361950" lvl="1" indent="-361950">
              <a:lnSpc>
                <a:spcPct val="150000"/>
              </a:lnSpc>
              <a:spcBef>
                <a:spcPts val="0"/>
              </a:spcBef>
              <a:buFont typeface="Arial" panose="020B0604020202020204" pitchFamily="34" charset="0"/>
              <a:buChar char="•"/>
              <a:defRPr/>
            </a:pPr>
            <a:r>
              <a:rPr lang="en-US" sz="1700" dirty="0">
                <a:solidFill>
                  <a:srgbClr val="000000"/>
                </a:solidFill>
                <a:latin typeface="Arial" panose="020B0604020202020204" pitchFamily="34" charset="0"/>
                <a:cs typeface="Arial" panose="020B0604020202020204" pitchFamily="34" charset="0"/>
              </a:rPr>
              <a:t>Criminal Procedure Act, 51 of 1977(Act 51 of 1977)</a:t>
            </a:r>
          </a:p>
          <a:p>
            <a:pPr marL="361950" lvl="1" indent="-361950">
              <a:lnSpc>
                <a:spcPct val="150000"/>
              </a:lnSpc>
              <a:spcBef>
                <a:spcPts val="0"/>
              </a:spcBef>
              <a:buFont typeface="Arial" panose="020B0604020202020204" pitchFamily="34" charset="0"/>
              <a:buChar char="•"/>
              <a:defRPr/>
            </a:pPr>
            <a:r>
              <a:rPr lang="en-US" sz="1700" dirty="0">
                <a:solidFill>
                  <a:srgbClr val="000000"/>
                </a:solidFill>
                <a:latin typeface="Arial" panose="020B0604020202020204" pitchFamily="34" charset="0"/>
                <a:cs typeface="Arial" panose="020B0604020202020204" pitchFamily="34" charset="0"/>
              </a:rPr>
              <a:t>Prevention and Combatting of Corrupt Activities (Act 12 of 2004</a:t>
            </a:r>
            <a:r>
              <a:rPr lang="en-US" sz="1700" dirty="0" smtClean="0">
                <a:solidFill>
                  <a:srgbClr val="000000"/>
                </a:solidFill>
                <a:latin typeface="Arial" panose="020B0604020202020204" pitchFamily="34" charset="0"/>
                <a:cs typeface="Arial" panose="020B0604020202020204" pitchFamily="34" charset="0"/>
              </a:rPr>
              <a:t>)</a:t>
            </a:r>
            <a:endParaRPr lang="en-US" dirty="0"/>
          </a:p>
        </p:txBody>
      </p:sp>
    </p:spTree>
    <p:extLst>
      <p:ext uri="{BB962C8B-B14F-4D97-AF65-F5344CB8AC3E}">
        <p14:creationId xmlns:p14="http://schemas.microsoft.com/office/powerpoint/2010/main" xmlns="" val="233560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4" name="Content Placeholder 3"/>
          <p:cNvSpPr>
            <a:spLocks noGrp="1"/>
          </p:cNvSpPr>
          <p:nvPr>
            <p:ph idx="1"/>
          </p:nvPr>
        </p:nvSpPr>
        <p:spPr>
          <a:xfrm>
            <a:off x="495300" y="2338437"/>
            <a:ext cx="8915400" cy="1154063"/>
          </a:xfrm>
          <a:solidFill>
            <a:schemeClr val="tx1"/>
          </a:solidFill>
        </p:spPr>
        <p:txBody>
          <a:bodyPr>
            <a:normAutofit/>
          </a:bodyPr>
          <a:lstStyle/>
          <a:p>
            <a:pPr marL="0" indent="0" algn="ctr">
              <a:lnSpc>
                <a:spcPct val="150000"/>
              </a:lnSpc>
              <a:buNone/>
            </a:pPr>
            <a:r>
              <a:rPr lang="en-US" sz="4300" b="1" dirty="0" smtClean="0">
                <a:solidFill>
                  <a:schemeClr val="bg1"/>
                </a:solidFill>
                <a:latin typeface="Arial" panose="020B0604020202020204" pitchFamily="34" charset="0"/>
                <a:cs typeface="Arial" panose="020B0604020202020204" pitchFamily="34" charset="0"/>
              </a:rPr>
              <a:t>ONGOING INVESTIGATIONS</a:t>
            </a:r>
            <a:endParaRPr lang="en-US" sz="4300" i="1" dirty="0" smtClean="0">
              <a:solidFill>
                <a:schemeClr val="bg1"/>
              </a:solidFill>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a:xfrm>
            <a:off x="8790038" y="6489083"/>
            <a:ext cx="620661" cy="365125"/>
          </a:xfrm>
        </p:spPr>
        <p:txBody>
          <a:bodyPr/>
          <a:lstStyle/>
          <a:p>
            <a:fld id="{40E4637F-1127-AF4D-B96F-F7789FFD66FF}" type="slidenum">
              <a:rPr lang="en-US" b="1" smtClean="0">
                <a:latin typeface="Arial" panose="020B0604020202020204" pitchFamily="34" charset="0"/>
                <a:cs typeface="Arial" panose="020B0604020202020204" pitchFamily="34" charset="0"/>
              </a:rPr>
              <a:pPr/>
              <a:t>30</a:t>
            </a:fld>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5399426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4" name="Content Placeholder 3"/>
          <p:cNvSpPr>
            <a:spLocks noGrp="1"/>
          </p:cNvSpPr>
          <p:nvPr>
            <p:ph idx="1"/>
          </p:nvPr>
        </p:nvSpPr>
        <p:spPr>
          <a:xfrm>
            <a:off x="495300" y="1586789"/>
            <a:ext cx="8915400" cy="4077931"/>
          </a:xfrm>
        </p:spPr>
        <p:txBody>
          <a:bodyPr>
            <a:normAutofit/>
          </a:bodyPr>
          <a:lstStyle/>
          <a:p>
            <a:pPr marL="0" indent="0" algn="ctr">
              <a:lnSpc>
                <a:spcPct val="150000"/>
              </a:lnSpc>
              <a:buNone/>
            </a:pPr>
            <a:r>
              <a:rPr lang="en-ZA" sz="1400" b="1" dirty="0">
                <a:latin typeface="Arial" panose="020B0604020202020204" pitchFamily="34" charset="0"/>
                <a:cs typeface="Arial" panose="020B0604020202020204" pitchFamily="34" charset="0"/>
              </a:rPr>
              <a:t>MOPANI DISTRICT MUNICIPALITY IN THE LIMPOPO PROVINCE</a:t>
            </a:r>
          </a:p>
          <a:p>
            <a:pPr marL="0" indent="0" algn="ctr">
              <a:lnSpc>
                <a:spcPct val="150000"/>
              </a:lnSpc>
              <a:buNone/>
            </a:pPr>
            <a:r>
              <a:rPr lang="en-ZA" sz="1400" b="1" dirty="0">
                <a:latin typeface="Arial" panose="020B0604020202020204" pitchFamily="34" charset="0"/>
                <a:cs typeface="Arial" panose="020B0604020202020204" pitchFamily="34" charset="0"/>
              </a:rPr>
              <a:t>GG: 40594 OF 3 FEBRUARY 2017</a:t>
            </a:r>
          </a:p>
          <a:p>
            <a:pPr marL="0" indent="0" algn="ctr">
              <a:lnSpc>
                <a:spcPct val="150000"/>
              </a:lnSpc>
              <a:buNone/>
            </a:pPr>
            <a:r>
              <a:rPr lang="en-ZA" sz="1400" b="1" dirty="0">
                <a:latin typeface="Arial" panose="020B0604020202020204" pitchFamily="34" charset="0"/>
                <a:cs typeface="Arial" panose="020B0604020202020204" pitchFamily="34" charset="0"/>
              </a:rPr>
              <a:t>GG: 41650 OF 25 MAY 2018</a:t>
            </a:r>
          </a:p>
          <a:p>
            <a:pPr marL="0" indent="0" algn="ctr">
              <a:lnSpc>
                <a:spcPct val="150000"/>
              </a:lnSpc>
              <a:buNone/>
            </a:pPr>
            <a:r>
              <a:rPr lang="en-ZA" sz="1400" b="1" dirty="0">
                <a:latin typeface="Arial" panose="020B0604020202020204" pitchFamily="34" charset="0"/>
                <a:cs typeface="Arial" panose="020B0604020202020204" pitchFamily="34" charset="0"/>
              </a:rPr>
              <a:t>GG: 42338 OF 29 MARCH </a:t>
            </a:r>
            <a:r>
              <a:rPr lang="en-ZA" sz="1400" b="1" dirty="0" smtClean="0">
                <a:latin typeface="Arial" panose="020B0604020202020204" pitchFamily="34" charset="0"/>
                <a:cs typeface="Arial" panose="020B0604020202020204" pitchFamily="34" charset="0"/>
              </a:rPr>
              <a:t>2019</a:t>
            </a:r>
          </a:p>
          <a:p>
            <a:pPr marL="0" indent="0" algn="ctr">
              <a:lnSpc>
                <a:spcPct val="150000"/>
              </a:lnSpc>
              <a:buNone/>
            </a:pPr>
            <a:r>
              <a:rPr lang="en-ZA" sz="1400" b="1" u="sng" dirty="0">
                <a:latin typeface="Arial" panose="020B0604020202020204" pitchFamily="34" charset="0"/>
                <a:cs typeface="Arial" panose="020B0604020202020204" pitchFamily="34" charset="0"/>
              </a:rPr>
              <a:t>ALLEGATIONS</a:t>
            </a:r>
          </a:p>
          <a:p>
            <a:pPr marL="285750" indent="-285750" algn="just">
              <a:lnSpc>
                <a:spcPct val="150000"/>
              </a:lnSpc>
              <a:buFont typeface="Arial" panose="020B0604020202020204" pitchFamily="34" charset="0"/>
              <a:buChar char="•"/>
            </a:pPr>
            <a:r>
              <a:rPr lang="en-US" sz="1400" i="1" dirty="0" smtClean="0">
                <a:latin typeface="Arial" panose="020B0604020202020204" pitchFamily="34" charset="0"/>
                <a:cs typeface="Arial" panose="020B0604020202020204" pitchFamily="34" charset="0"/>
              </a:rPr>
              <a:t>The </a:t>
            </a:r>
            <a:r>
              <a:rPr lang="en-US" sz="1400" i="1" dirty="0">
                <a:latin typeface="Arial" panose="020B0604020202020204" pitchFamily="34" charset="0"/>
                <a:cs typeface="Arial" panose="020B0604020202020204" pitchFamily="34" charset="0"/>
              </a:rPr>
              <a:t>procurement </a:t>
            </a:r>
            <a:r>
              <a:rPr lang="en-US" sz="1400" i="1" dirty="0" smtClean="0">
                <a:latin typeface="Arial" panose="020B0604020202020204" pitchFamily="34" charset="0"/>
                <a:cs typeface="Arial" panose="020B0604020202020204" pitchFamily="34" charset="0"/>
              </a:rPr>
              <a:t>of </a:t>
            </a:r>
            <a:r>
              <a:rPr lang="en-US" sz="1400" b="1" i="1" dirty="0" smtClean="0">
                <a:latin typeface="Arial" panose="020B0604020202020204" pitchFamily="34" charset="0"/>
                <a:cs typeface="Arial" panose="020B0604020202020204" pitchFamily="34" charset="0"/>
              </a:rPr>
              <a:t>Ventilated </a:t>
            </a:r>
            <a:r>
              <a:rPr lang="en-US" sz="1400" b="1" i="1" dirty="0">
                <a:latin typeface="Arial" panose="020B0604020202020204" pitchFamily="34" charset="0"/>
                <a:cs typeface="Arial" panose="020B0604020202020204" pitchFamily="34" charset="0"/>
              </a:rPr>
              <a:t>Improved Pit </a:t>
            </a:r>
            <a:r>
              <a:rPr lang="en-US" sz="1400" b="1" i="1" dirty="0" smtClean="0">
                <a:latin typeface="Arial" panose="020B0604020202020204" pitchFamily="34" charset="0"/>
                <a:cs typeface="Arial" panose="020B0604020202020204" pitchFamily="34" charset="0"/>
              </a:rPr>
              <a:t>toilets </a:t>
            </a:r>
            <a:r>
              <a:rPr lang="en-US" sz="1400" i="1" dirty="0" smtClean="0">
                <a:latin typeface="Arial" panose="020B0604020202020204" pitchFamily="34" charset="0"/>
                <a:cs typeface="Arial" panose="020B0604020202020204" pitchFamily="34" charset="0"/>
              </a:rPr>
              <a:t>(contract value: </a:t>
            </a:r>
            <a:r>
              <a:rPr lang="en-US" sz="1400" i="1" dirty="0" err="1" smtClean="0">
                <a:latin typeface="Arial" panose="020B0604020202020204" pitchFamily="34" charset="0"/>
                <a:cs typeface="Arial" panose="020B0604020202020204" pitchFamily="34" charset="0"/>
              </a:rPr>
              <a:t>R184</a:t>
            </a:r>
            <a:r>
              <a:rPr lang="en-US" sz="1400" i="1" dirty="0" smtClean="0">
                <a:latin typeface="Arial" panose="020B0604020202020204" pitchFamily="34" charset="0"/>
                <a:cs typeface="Arial" panose="020B0604020202020204" pitchFamily="34" charset="0"/>
              </a:rPr>
              <a:t> million)</a:t>
            </a:r>
          </a:p>
          <a:p>
            <a:pPr marL="285750" indent="-285750" algn="just">
              <a:lnSpc>
                <a:spcPct val="150000"/>
              </a:lnSpc>
              <a:buFont typeface="Arial" panose="020B0604020202020204" pitchFamily="34" charset="0"/>
              <a:buChar char="•"/>
            </a:pPr>
            <a:r>
              <a:rPr lang="en-US" sz="1400" i="1" dirty="0" smtClean="0">
                <a:latin typeface="Arial" panose="020B0604020202020204" pitchFamily="34" charset="0"/>
                <a:cs typeface="Arial" panose="020B0604020202020204" pitchFamily="34" charset="0"/>
              </a:rPr>
              <a:t>The </a:t>
            </a:r>
            <a:r>
              <a:rPr lang="en-US" sz="1400" i="1" dirty="0">
                <a:latin typeface="Arial" panose="020B0604020202020204" pitchFamily="34" charset="0"/>
                <a:cs typeface="Arial" panose="020B0604020202020204" pitchFamily="34" charset="0"/>
              </a:rPr>
              <a:t>construction, installation, repair, refurbishment, maintenance or removal of </a:t>
            </a:r>
            <a:r>
              <a:rPr lang="en-US" sz="1400" b="1" i="1" dirty="0" smtClean="0">
                <a:latin typeface="Arial" panose="020B0604020202020204" pitchFamily="34" charset="0"/>
                <a:cs typeface="Arial" panose="020B0604020202020204" pitchFamily="34" charset="0"/>
              </a:rPr>
              <a:t>boreholes </a:t>
            </a:r>
            <a:r>
              <a:rPr lang="en-US" sz="1400" i="1" dirty="0" smtClean="0">
                <a:latin typeface="Arial" panose="020B0604020202020204" pitchFamily="34" charset="0"/>
                <a:cs typeface="Arial" panose="020B0604020202020204" pitchFamily="34" charset="0"/>
              </a:rPr>
              <a:t>(contract value: R76 million).</a:t>
            </a:r>
          </a:p>
          <a:p>
            <a:pPr marL="285750" indent="-285750" algn="just">
              <a:lnSpc>
                <a:spcPct val="150000"/>
              </a:lnSpc>
              <a:buFont typeface="Arial" panose="020B0604020202020204" pitchFamily="34" charset="0"/>
              <a:buChar char="•"/>
            </a:pPr>
            <a:r>
              <a:rPr lang="en-US" sz="1500" i="1" dirty="0">
                <a:latin typeface="Arial" panose="020B0604020202020204" pitchFamily="34" charset="0"/>
                <a:cs typeface="Arial" panose="020B0604020202020204" pitchFamily="34" charset="0"/>
              </a:rPr>
              <a:t>Maladministration in the affairs of the Municipality in relation to:</a:t>
            </a:r>
          </a:p>
          <a:p>
            <a:pPr lvl="1" indent="-468313" algn="just">
              <a:lnSpc>
                <a:spcPct val="150000"/>
              </a:lnSpc>
              <a:buFont typeface="Courier New" panose="02070309020205020404" pitchFamily="49" charset="0"/>
              <a:buChar char="o"/>
            </a:pPr>
            <a:r>
              <a:rPr lang="en-US" sz="1500" i="1" dirty="0">
                <a:latin typeface="Arial" panose="020B0604020202020204" pitchFamily="34" charset="0"/>
                <a:cs typeface="Arial" panose="020B0604020202020204" pitchFamily="34" charset="0"/>
              </a:rPr>
              <a:t>The failure or refusal to refund erroneous or premature payments for R304 101 000, which were received from the NT or the National transferring officer (COGTA).</a:t>
            </a:r>
          </a:p>
          <a:p>
            <a:pPr marL="285750" indent="-285750" algn="just">
              <a:lnSpc>
                <a:spcPct val="150000"/>
              </a:lnSpc>
              <a:buFont typeface="Arial" panose="020B0604020202020204" pitchFamily="34" charset="0"/>
              <a:buChar char="•"/>
            </a:pPr>
            <a:endParaRPr lang="en-US" sz="1400" i="1" dirty="0">
              <a:latin typeface="Arial" panose="020B0604020202020204" pitchFamily="34" charset="0"/>
              <a:cs typeface="Arial" panose="020B0604020202020204" pitchFamily="34" charset="0"/>
            </a:endParaRPr>
          </a:p>
          <a:p>
            <a:endParaRPr lang="en-US" sz="1600" dirty="0"/>
          </a:p>
          <a:p>
            <a:endParaRPr lang="en-US" sz="1600" dirty="0"/>
          </a:p>
        </p:txBody>
      </p:sp>
      <p:sp>
        <p:nvSpPr>
          <p:cNvPr id="7" name="Slide Number Placeholder 6"/>
          <p:cNvSpPr>
            <a:spLocks noGrp="1"/>
          </p:cNvSpPr>
          <p:nvPr>
            <p:ph type="sldNum" sz="quarter" idx="12"/>
          </p:nvPr>
        </p:nvSpPr>
        <p:spPr>
          <a:xfrm>
            <a:off x="8790038" y="6489083"/>
            <a:ext cx="620661" cy="365125"/>
          </a:xfrm>
        </p:spPr>
        <p:txBody>
          <a:bodyPr/>
          <a:lstStyle/>
          <a:p>
            <a:fld id="{40E4637F-1127-AF4D-B96F-F7789FFD66FF}" type="slidenum">
              <a:rPr lang="en-US" b="1" smtClean="0">
                <a:latin typeface="Arial" panose="020B0604020202020204" pitchFamily="34" charset="0"/>
                <a:cs typeface="Arial" panose="020B0604020202020204" pitchFamily="34" charset="0"/>
              </a:rPr>
              <a:pPr/>
              <a:t>31</a:t>
            </a:fld>
            <a:endParaRPr lang="en-US" b="1" dirty="0">
              <a:latin typeface="Arial" panose="020B0604020202020204" pitchFamily="34" charset="0"/>
              <a:cs typeface="Arial" panose="020B0604020202020204" pitchFamily="34" charset="0"/>
            </a:endParaRPr>
          </a:p>
        </p:txBody>
      </p:sp>
      <p:sp>
        <p:nvSpPr>
          <p:cNvPr id="8" name="Title 1"/>
          <p:cNvSpPr>
            <a:spLocks noGrp="1"/>
          </p:cNvSpPr>
          <p:nvPr>
            <p:ph type="title"/>
          </p:nvPr>
        </p:nvSpPr>
        <p:spPr>
          <a:xfrm>
            <a:off x="495300" y="457201"/>
            <a:ext cx="8915400" cy="1143000"/>
          </a:xfrm>
        </p:spPr>
        <p:txBody>
          <a:bodyPr>
            <a:normAutofit/>
          </a:bodyPr>
          <a:lstStyle/>
          <a:p>
            <a:r>
              <a:rPr lang="en-ZA" sz="2400" b="1" dirty="0">
                <a:latin typeface="Arial" panose="020B0604020202020204" pitchFamily="34" charset="0"/>
                <a:cs typeface="Arial" panose="020B0604020202020204" pitchFamily="34" charset="0"/>
              </a:rPr>
              <a:t>PROCLAMATION R8 OF 2017 amended by</a:t>
            </a:r>
            <a:br>
              <a:rPr lang="en-ZA" sz="2400" b="1" dirty="0">
                <a:latin typeface="Arial" panose="020B0604020202020204" pitchFamily="34" charset="0"/>
                <a:cs typeface="Arial" panose="020B0604020202020204" pitchFamily="34" charset="0"/>
              </a:rPr>
            </a:br>
            <a:r>
              <a:rPr lang="en-ZA" sz="2400" b="1" dirty="0">
                <a:latin typeface="Arial" panose="020B0604020202020204" pitchFamily="34" charset="0"/>
                <a:cs typeface="Arial" panose="020B0604020202020204" pitchFamily="34" charset="0"/>
              </a:rPr>
              <a:t>R15 OF 2018 amended by R16 of </a:t>
            </a:r>
            <a:r>
              <a:rPr lang="en-ZA" sz="2400" b="1" dirty="0" smtClean="0">
                <a:latin typeface="Arial" panose="020B0604020202020204" pitchFamily="34" charset="0"/>
                <a:cs typeface="Arial" panose="020B0604020202020204" pitchFamily="34" charset="0"/>
              </a:rPr>
              <a:t>2019</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5198456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4" name="Content Placeholder 3"/>
          <p:cNvSpPr>
            <a:spLocks noGrp="1"/>
          </p:cNvSpPr>
          <p:nvPr>
            <p:ph idx="1"/>
          </p:nvPr>
        </p:nvSpPr>
        <p:spPr>
          <a:xfrm>
            <a:off x="495300" y="1609480"/>
            <a:ext cx="8915400" cy="4077931"/>
          </a:xfrm>
        </p:spPr>
        <p:txBody>
          <a:bodyPr>
            <a:normAutofit/>
          </a:bodyPr>
          <a:lstStyle/>
          <a:p>
            <a:pPr lvl="1" indent="-468313" algn="just">
              <a:lnSpc>
                <a:spcPct val="150000"/>
              </a:lnSpc>
              <a:buFont typeface="Courier New" panose="02070309020205020404" pitchFamily="49" charset="0"/>
              <a:buChar char="o"/>
            </a:pPr>
            <a:r>
              <a:rPr lang="en-US" sz="1500" i="1" dirty="0" smtClean="0">
                <a:latin typeface="Arial" panose="020B0604020202020204" pitchFamily="34" charset="0"/>
                <a:cs typeface="Arial" panose="020B0604020202020204" pitchFamily="34" charset="0"/>
              </a:rPr>
              <a:t>The </a:t>
            </a:r>
            <a:r>
              <a:rPr lang="en-US" sz="1500" i="1" dirty="0">
                <a:latin typeface="Arial" panose="020B0604020202020204" pitchFamily="34" charset="0"/>
                <a:cs typeface="Arial" panose="020B0604020202020204" pitchFamily="34" charset="0"/>
              </a:rPr>
              <a:t>establishment or regular maintenance of a vendor database or masterfile.</a:t>
            </a:r>
          </a:p>
          <a:p>
            <a:pPr lvl="1" indent="-468313" algn="just">
              <a:lnSpc>
                <a:spcPct val="150000"/>
              </a:lnSpc>
              <a:buFont typeface="Courier New" panose="02070309020205020404" pitchFamily="49" charset="0"/>
              <a:buChar char="o"/>
            </a:pPr>
            <a:r>
              <a:rPr lang="en-US" sz="1500" i="1" dirty="0">
                <a:latin typeface="Arial" panose="020B0604020202020204" pitchFamily="34" charset="0"/>
                <a:cs typeface="Arial" panose="020B0604020202020204" pitchFamily="34" charset="0"/>
              </a:rPr>
              <a:t>Approximately R210.4 million that was required to </a:t>
            </a:r>
            <a:r>
              <a:rPr lang="en-US" sz="1500" i="1" dirty="0" smtClean="0">
                <a:latin typeface="Arial" panose="020B0604020202020204" pitchFamily="34" charset="0"/>
                <a:cs typeface="Arial" panose="020B0604020202020204" pitchFamily="34" charset="0"/>
              </a:rPr>
              <a:t>be returned </a:t>
            </a:r>
            <a:r>
              <a:rPr lang="en-US" sz="1500" i="1" dirty="0">
                <a:latin typeface="Arial" panose="020B0604020202020204" pitchFamily="34" charset="0"/>
                <a:cs typeface="Arial" panose="020B0604020202020204" pitchFamily="34" charset="0"/>
              </a:rPr>
              <a:t>to NT when </a:t>
            </a:r>
            <a:r>
              <a:rPr lang="en-US" sz="1500" i="1" dirty="0" smtClean="0">
                <a:latin typeface="Arial" panose="020B0604020202020204" pitchFamily="34" charset="0"/>
                <a:cs typeface="Arial" panose="020B0604020202020204" pitchFamily="34" charset="0"/>
              </a:rPr>
              <a:t>the </a:t>
            </a:r>
            <a:r>
              <a:rPr lang="en-US" sz="1500" i="1" dirty="0" err="1" smtClean="0">
                <a:latin typeface="Arial" panose="020B0604020202020204" pitchFamily="34" charset="0"/>
                <a:cs typeface="Arial" panose="020B0604020202020204" pitchFamily="34" charset="0"/>
              </a:rPr>
              <a:t>Muncipality</a:t>
            </a:r>
            <a:r>
              <a:rPr lang="en-US" sz="1500" i="1" dirty="0" smtClean="0">
                <a:latin typeface="Arial" panose="020B0604020202020204" pitchFamily="34" charset="0"/>
                <a:cs typeface="Arial" panose="020B0604020202020204" pitchFamily="34" charset="0"/>
              </a:rPr>
              <a:t> </a:t>
            </a:r>
            <a:r>
              <a:rPr lang="en-US" sz="1500" i="1" dirty="0">
                <a:latin typeface="Arial" panose="020B0604020202020204" pitchFamily="34" charset="0"/>
                <a:cs typeface="Arial" panose="020B0604020202020204" pitchFamily="34" charset="0"/>
              </a:rPr>
              <a:t>did not spend the money in the 12/13 FY in respect of the MIG and Water Services Operating Grant.</a:t>
            </a:r>
          </a:p>
          <a:p>
            <a:pPr lvl="1" indent="-468313" algn="just">
              <a:lnSpc>
                <a:spcPct val="150000"/>
              </a:lnSpc>
              <a:buFont typeface="Courier New" panose="02070309020205020404" pitchFamily="49" charset="0"/>
              <a:buChar char="o"/>
            </a:pPr>
            <a:r>
              <a:rPr lang="en-US" sz="1500" i="1" dirty="0">
                <a:latin typeface="Arial" panose="020B0604020202020204" pitchFamily="34" charset="0"/>
                <a:cs typeface="Arial" panose="020B0604020202020204" pitchFamily="34" charset="0"/>
              </a:rPr>
              <a:t>The failure or refusal by the Municipality to address issues raised by, or implement recommendations of the AGSA as set out in the Annual Audit Report relating to the DM for the 13/14 FY</a:t>
            </a:r>
            <a:r>
              <a:rPr lang="en-US" sz="1500" i="1" dirty="0" smtClean="0">
                <a:latin typeface="Arial" panose="020B0604020202020204" pitchFamily="34" charset="0"/>
                <a:cs typeface="Arial" panose="020B0604020202020204" pitchFamily="34" charset="0"/>
              </a:rPr>
              <a:t>.</a:t>
            </a:r>
          </a:p>
          <a:p>
            <a:pPr marL="285750" indent="-285750" algn="just">
              <a:lnSpc>
                <a:spcPct val="150000"/>
              </a:lnSpc>
              <a:buFont typeface="Arial" panose="020B0604020202020204" pitchFamily="34" charset="0"/>
              <a:buChar char="•"/>
            </a:pPr>
            <a:r>
              <a:rPr lang="en-US" sz="1500" i="1" dirty="0">
                <a:latin typeface="Arial" panose="020B0604020202020204" pitchFamily="34" charset="0"/>
                <a:cs typeface="Arial" panose="020B0604020202020204" pitchFamily="34" charset="0"/>
              </a:rPr>
              <a:t>Any undisclosed or </a:t>
            </a:r>
            <a:r>
              <a:rPr lang="en-US" sz="1500" i="1" dirty="0" err="1">
                <a:latin typeface="Arial" panose="020B0604020202020204" pitchFamily="34" charset="0"/>
                <a:cs typeface="Arial" panose="020B0604020202020204" pitchFamily="34" charset="0"/>
              </a:rPr>
              <a:t>unauthorised</a:t>
            </a:r>
            <a:r>
              <a:rPr lang="en-US" sz="1500" i="1" dirty="0">
                <a:latin typeface="Arial" panose="020B0604020202020204" pitchFamily="34" charset="0"/>
                <a:cs typeface="Arial" panose="020B0604020202020204" pitchFamily="34" charset="0"/>
              </a:rPr>
              <a:t> interests which the personnel of the Municipality or their family members may have had in contractors, suppliers or service providers bidding for work or doing business with the Municipality or to whom contracts were awarded by the Municipality.</a:t>
            </a:r>
          </a:p>
          <a:p>
            <a:pPr lvl="1" indent="-468313" algn="just">
              <a:lnSpc>
                <a:spcPct val="150000"/>
              </a:lnSpc>
              <a:buFont typeface="Courier New" panose="02070309020205020404" pitchFamily="49" charset="0"/>
              <a:buChar char="o"/>
            </a:pPr>
            <a:endParaRPr lang="en-US" sz="1500" i="1" dirty="0">
              <a:latin typeface="Arial" panose="020B0604020202020204" pitchFamily="34" charset="0"/>
              <a:cs typeface="Arial" panose="020B0604020202020204" pitchFamily="34" charset="0"/>
            </a:endParaRPr>
          </a:p>
          <a:p>
            <a:endParaRPr lang="en-US" dirty="0"/>
          </a:p>
        </p:txBody>
      </p:sp>
      <p:sp>
        <p:nvSpPr>
          <p:cNvPr id="7" name="Slide Number Placeholder 6"/>
          <p:cNvSpPr>
            <a:spLocks noGrp="1"/>
          </p:cNvSpPr>
          <p:nvPr>
            <p:ph type="sldNum" sz="quarter" idx="12"/>
          </p:nvPr>
        </p:nvSpPr>
        <p:spPr>
          <a:xfrm>
            <a:off x="8790038" y="6489083"/>
            <a:ext cx="620661" cy="365125"/>
          </a:xfrm>
        </p:spPr>
        <p:txBody>
          <a:bodyPr/>
          <a:lstStyle/>
          <a:p>
            <a:fld id="{40E4637F-1127-AF4D-B96F-F7789FFD66FF}" type="slidenum">
              <a:rPr lang="en-US" b="1" smtClean="0">
                <a:latin typeface="Arial" panose="020B0604020202020204" pitchFamily="34" charset="0"/>
                <a:cs typeface="Arial" panose="020B0604020202020204" pitchFamily="34" charset="0"/>
              </a:rPr>
              <a:pPr/>
              <a:t>32</a:t>
            </a:fld>
            <a:endParaRPr lang="en-US" b="1" dirty="0">
              <a:latin typeface="Arial" panose="020B0604020202020204" pitchFamily="34" charset="0"/>
              <a:cs typeface="Arial" panose="020B0604020202020204" pitchFamily="34" charset="0"/>
            </a:endParaRPr>
          </a:p>
        </p:txBody>
      </p:sp>
      <p:sp>
        <p:nvSpPr>
          <p:cNvPr id="8" name="Title 1"/>
          <p:cNvSpPr>
            <a:spLocks noGrp="1"/>
          </p:cNvSpPr>
          <p:nvPr>
            <p:ph type="title"/>
          </p:nvPr>
        </p:nvSpPr>
        <p:spPr>
          <a:xfrm>
            <a:off x="495300" y="457201"/>
            <a:ext cx="8915400" cy="1143000"/>
          </a:xfrm>
        </p:spPr>
        <p:txBody>
          <a:bodyPr>
            <a:noAutofit/>
          </a:bodyPr>
          <a:lstStyle/>
          <a:p>
            <a:r>
              <a:rPr lang="en-ZA" sz="2400" b="1" dirty="0">
                <a:latin typeface="Arial" panose="020B0604020202020204" pitchFamily="34" charset="0"/>
                <a:cs typeface="Arial" panose="020B0604020202020204" pitchFamily="34" charset="0"/>
              </a:rPr>
              <a:t>PROCLAMATION R8 OF 2017 amended </a:t>
            </a:r>
            <a:r>
              <a:rPr lang="en-ZA" sz="2400" b="1" dirty="0" smtClean="0">
                <a:latin typeface="Arial" panose="020B0604020202020204" pitchFamily="34" charset="0"/>
                <a:cs typeface="Arial" panose="020B0604020202020204" pitchFamily="34" charset="0"/>
              </a:rPr>
              <a:t>by </a:t>
            </a:r>
            <a:br>
              <a:rPr lang="en-ZA" sz="2400" b="1" dirty="0" smtClean="0">
                <a:latin typeface="Arial" panose="020B0604020202020204" pitchFamily="34" charset="0"/>
                <a:cs typeface="Arial" panose="020B0604020202020204" pitchFamily="34" charset="0"/>
              </a:rPr>
            </a:br>
            <a:r>
              <a:rPr lang="en-ZA" sz="2400" b="1" dirty="0" smtClean="0">
                <a:latin typeface="Arial" panose="020B0604020202020204" pitchFamily="34" charset="0"/>
                <a:cs typeface="Arial" panose="020B0604020202020204" pitchFamily="34" charset="0"/>
              </a:rPr>
              <a:t>R15 </a:t>
            </a:r>
            <a:r>
              <a:rPr lang="en-ZA" sz="2400" b="1" dirty="0">
                <a:latin typeface="Arial" panose="020B0604020202020204" pitchFamily="34" charset="0"/>
                <a:cs typeface="Arial" panose="020B0604020202020204" pitchFamily="34" charset="0"/>
              </a:rPr>
              <a:t>OF 2018 amended by R16 of </a:t>
            </a:r>
            <a:r>
              <a:rPr lang="en-ZA" sz="2400" b="1" dirty="0" smtClean="0">
                <a:latin typeface="Arial" panose="020B0604020202020204" pitchFamily="34" charset="0"/>
                <a:cs typeface="Arial" panose="020B0604020202020204" pitchFamily="34" charset="0"/>
              </a:rPr>
              <a:t>2019 (MOPANI MUN)</a:t>
            </a:r>
            <a:endParaRPr lang="en-US" sz="2400" dirty="0"/>
          </a:p>
        </p:txBody>
      </p:sp>
    </p:spTree>
    <p:extLst>
      <p:ext uri="{BB962C8B-B14F-4D97-AF65-F5344CB8AC3E}">
        <p14:creationId xmlns:p14="http://schemas.microsoft.com/office/powerpoint/2010/main" xmlns="" val="28404497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4" name="Content Placeholder 3"/>
          <p:cNvSpPr>
            <a:spLocks noGrp="1"/>
          </p:cNvSpPr>
          <p:nvPr>
            <p:ph idx="1"/>
          </p:nvPr>
        </p:nvSpPr>
        <p:spPr>
          <a:xfrm>
            <a:off x="495300" y="1779639"/>
            <a:ext cx="8915400" cy="4077931"/>
          </a:xfrm>
        </p:spPr>
        <p:txBody>
          <a:bodyPr>
            <a:normAutofit/>
          </a:bodyPr>
          <a:lstStyle/>
          <a:p>
            <a:pPr marL="0" indent="0" algn="ctr">
              <a:lnSpc>
                <a:spcPct val="150000"/>
              </a:lnSpc>
              <a:buNone/>
            </a:pPr>
            <a:endParaRPr lang="en-ZA" sz="1400" b="1" u="sng" dirty="0" smtClean="0">
              <a:latin typeface="Arial" panose="020B0604020202020204" pitchFamily="34" charset="0"/>
              <a:cs typeface="Arial" panose="020B0604020202020204" pitchFamily="34" charset="0"/>
            </a:endParaRPr>
          </a:p>
          <a:p>
            <a:pPr marL="0" indent="0" algn="ctr">
              <a:lnSpc>
                <a:spcPct val="150000"/>
              </a:lnSpc>
              <a:buNone/>
            </a:pPr>
            <a:endParaRPr lang="en-ZA" sz="1400" b="1" u="sng" dirty="0">
              <a:latin typeface="Arial" panose="020B0604020202020204" pitchFamily="34" charset="0"/>
              <a:cs typeface="Arial" panose="020B0604020202020204" pitchFamily="34" charset="0"/>
            </a:endParaRPr>
          </a:p>
          <a:p>
            <a:pPr marL="0" indent="0" algn="ctr">
              <a:lnSpc>
                <a:spcPct val="150000"/>
              </a:lnSpc>
              <a:buNone/>
            </a:pPr>
            <a:endParaRPr lang="en-ZA" sz="1400" b="1" u="sng" dirty="0" smtClean="0">
              <a:latin typeface="Arial" panose="020B0604020202020204" pitchFamily="34" charset="0"/>
              <a:cs typeface="Arial" panose="020B0604020202020204" pitchFamily="34" charset="0"/>
            </a:endParaRPr>
          </a:p>
          <a:p>
            <a:pPr marL="0" indent="0" algn="ctr">
              <a:lnSpc>
                <a:spcPct val="150000"/>
              </a:lnSpc>
              <a:buNone/>
            </a:pPr>
            <a:endParaRPr lang="en-ZA" sz="1400" b="1" u="sng" dirty="0" smtClean="0">
              <a:latin typeface="Arial" panose="020B0604020202020204" pitchFamily="34" charset="0"/>
              <a:cs typeface="Arial" panose="020B0604020202020204" pitchFamily="34" charset="0"/>
            </a:endParaRPr>
          </a:p>
          <a:p>
            <a:pPr marL="0" indent="0" algn="ctr">
              <a:lnSpc>
                <a:spcPct val="150000"/>
              </a:lnSpc>
              <a:buNone/>
            </a:pPr>
            <a:r>
              <a:rPr lang="en-ZA" sz="1400" b="1" u="sng" dirty="0" smtClean="0">
                <a:latin typeface="Arial" panose="020B0604020202020204" pitchFamily="34" charset="0"/>
                <a:cs typeface="Arial" panose="020B0604020202020204" pitchFamily="34" charset="0"/>
              </a:rPr>
              <a:t>STATUS</a:t>
            </a:r>
            <a:endParaRPr lang="en-ZA" sz="1400" b="1" u="sng" dirty="0">
              <a:latin typeface="Arial" panose="020B0604020202020204" pitchFamily="34" charset="0"/>
              <a:cs typeface="Arial" panose="020B0604020202020204" pitchFamily="34" charset="0"/>
            </a:endParaRPr>
          </a:p>
          <a:p>
            <a:pPr marL="0" indent="0" algn="ctr">
              <a:lnSpc>
                <a:spcPct val="150000"/>
              </a:lnSpc>
              <a:buNone/>
            </a:pPr>
            <a:r>
              <a:rPr lang="en-US" sz="1400" dirty="0" smtClean="0">
                <a:latin typeface="Arial" panose="020B0604020202020204" pitchFamily="34" charset="0"/>
                <a:cs typeface="Arial" panose="020B0604020202020204" pitchFamily="34" charset="0"/>
              </a:rPr>
              <a:t>The investigation is ongoing.</a:t>
            </a:r>
            <a:endParaRPr lang="en-US" sz="1400" dirty="0">
              <a:latin typeface="Arial" panose="020B0604020202020204" pitchFamily="34" charset="0"/>
              <a:cs typeface="Arial" panose="020B0604020202020204" pitchFamily="34" charset="0"/>
            </a:endParaRPr>
          </a:p>
          <a:p>
            <a:endParaRPr lang="en-US" dirty="0"/>
          </a:p>
        </p:txBody>
      </p:sp>
      <p:sp>
        <p:nvSpPr>
          <p:cNvPr id="7" name="Slide Number Placeholder 6"/>
          <p:cNvSpPr>
            <a:spLocks noGrp="1"/>
          </p:cNvSpPr>
          <p:nvPr>
            <p:ph type="sldNum" sz="quarter" idx="12"/>
          </p:nvPr>
        </p:nvSpPr>
        <p:spPr>
          <a:xfrm>
            <a:off x="8790038" y="6489083"/>
            <a:ext cx="620661" cy="365125"/>
          </a:xfrm>
        </p:spPr>
        <p:txBody>
          <a:bodyPr/>
          <a:lstStyle/>
          <a:p>
            <a:fld id="{40E4637F-1127-AF4D-B96F-F7789FFD66FF}" type="slidenum">
              <a:rPr lang="en-US" b="1" smtClean="0">
                <a:latin typeface="Arial" panose="020B0604020202020204" pitchFamily="34" charset="0"/>
                <a:cs typeface="Arial" panose="020B0604020202020204" pitchFamily="34" charset="0"/>
              </a:rPr>
              <a:pPr/>
              <a:t>33</a:t>
            </a:fld>
            <a:endParaRPr lang="en-US" b="1" dirty="0">
              <a:latin typeface="Arial" panose="020B0604020202020204" pitchFamily="34" charset="0"/>
              <a:cs typeface="Arial" panose="020B0604020202020204" pitchFamily="34" charset="0"/>
            </a:endParaRPr>
          </a:p>
        </p:txBody>
      </p:sp>
      <p:sp>
        <p:nvSpPr>
          <p:cNvPr id="8" name="Title 1"/>
          <p:cNvSpPr>
            <a:spLocks noGrp="1"/>
          </p:cNvSpPr>
          <p:nvPr>
            <p:ph type="title"/>
          </p:nvPr>
        </p:nvSpPr>
        <p:spPr>
          <a:xfrm>
            <a:off x="495300" y="457201"/>
            <a:ext cx="8915400" cy="1143000"/>
          </a:xfrm>
        </p:spPr>
        <p:txBody>
          <a:bodyPr>
            <a:noAutofit/>
          </a:bodyPr>
          <a:lstStyle/>
          <a:p>
            <a:r>
              <a:rPr lang="en-ZA" sz="2400" b="1" dirty="0">
                <a:latin typeface="Arial" panose="020B0604020202020204" pitchFamily="34" charset="0"/>
                <a:cs typeface="Arial" panose="020B0604020202020204" pitchFamily="34" charset="0"/>
              </a:rPr>
              <a:t>PROCLAMATION R8 OF 2017 amended by</a:t>
            </a:r>
            <a:br>
              <a:rPr lang="en-ZA" sz="2400" b="1" dirty="0">
                <a:latin typeface="Arial" panose="020B0604020202020204" pitchFamily="34" charset="0"/>
                <a:cs typeface="Arial" panose="020B0604020202020204" pitchFamily="34" charset="0"/>
              </a:rPr>
            </a:br>
            <a:r>
              <a:rPr lang="en-ZA" sz="2400" b="1" dirty="0">
                <a:latin typeface="Arial" panose="020B0604020202020204" pitchFamily="34" charset="0"/>
                <a:cs typeface="Arial" panose="020B0604020202020204" pitchFamily="34" charset="0"/>
              </a:rPr>
              <a:t>R15 OF 2018 amended by R16 of </a:t>
            </a:r>
            <a:r>
              <a:rPr lang="en-ZA" sz="2400" b="1" dirty="0" smtClean="0">
                <a:latin typeface="Arial" panose="020B0604020202020204" pitchFamily="34" charset="0"/>
                <a:cs typeface="Arial" panose="020B0604020202020204" pitchFamily="34" charset="0"/>
              </a:rPr>
              <a:t>2019 (MOPANI MUN)</a:t>
            </a:r>
            <a:endParaRPr lang="en-US" sz="2400" dirty="0"/>
          </a:p>
        </p:txBody>
      </p:sp>
      <p:graphicFrame>
        <p:nvGraphicFramePr>
          <p:cNvPr id="2" name="Object 1"/>
          <p:cNvGraphicFramePr>
            <a:graphicFrameLocks noChangeAspect="1"/>
          </p:cNvGraphicFramePr>
          <p:nvPr>
            <p:extLst>
              <p:ext uri="{D42A27DB-BD31-4B8C-83A1-F6EECF244321}">
                <p14:modId xmlns:p14="http://schemas.microsoft.com/office/powerpoint/2010/main" xmlns="" val="3209488671"/>
              </p:ext>
            </p:extLst>
          </p:nvPr>
        </p:nvGraphicFramePr>
        <p:xfrm>
          <a:off x="1431925" y="2097989"/>
          <a:ext cx="7042150" cy="806450"/>
        </p:xfrm>
        <a:graphic>
          <a:graphicData uri="http://schemas.openxmlformats.org/presentationml/2006/ole">
            <p:oleObj spid="_x0000_s4107" name="Worksheet" r:id="rId4" imgW="7042162" imgH="806406" progId="Excel.Sheet.12">
              <p:embed/>
            </p:oleObj>
          </a:graphicData>
        </a:graphic>
      </p:graphicFrame>
    </p:spTree>
    <p:extLst>
      <p:ext uri="{BB962C8B-B14F-4D97-AF65-F5344CB8AC3E}">
        <p14:creationId xmlns:p14="http://schemas.microsoft.com/office/powerpoint/2010/main" xmlns="" val="3090260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4" name="Content Placeholder 3"/>
          <p:cNvSpPr>
            <a:spLocks noGrp="1"/>
          </p:cNvSpPr>
          <p:nvPr>
            <p:ph idx="1"/>
          </p:nvPr>
        </p:nvSpPr>
        <p:spPr>
          <a:xfrm>
            <a:off x="495300" y="1527789"/>
            <a:ext cx="8915400" cy="4077931"/>
          </a:xfrm>
        </p:spPr>
        <p:txBody>
          <a:bodyPr>
            <a:normAutofit fontScale="92500" lnSpcReduction="20000"/>
          </a:bodyPr>
          <a:lstStyle/>
          <a:p>
            <a:pPr marL="0" indent="0" algn="ctr">
              <a:lnSpc>
                <a:spcPct val="150000"/>
              </a:lnSpc>
              <a:buNone/>
            </a:pPr>
            <a:r>
              <a:rPr lang="en-ZA" sz="1400" b="1" dirty="0">
                <a:latin typeface="Arial" panose="020B0604020202020204" pitchFamily="34" charset="0"/>
                <a:cs typeface="Arial" panose="020B0604020202020204" pitchFamily="34" charset="0"/>
              </a:rPr>
              <a:t>LESEDI LOCAL MUNICIPALITY IN THE GAUTENG PROVINCE</a:t>
            </a:r>
          </a:p>
          <a:p>
            <a:pPr marL="0" indent="0" algn="ctr">
              <a:lnSpc>
                <a:spcPct val="150000"/>
              </a:lnSpc>
              <a:buNone/>
            </a:pPr>
            <a:r>
              <a:rPr lang="en-ZA" sz="1400" b="1" dirty="0">
                <a:latin typeface="Arial" panose="020B0604020202020204" pitchFamily="34" charset="0"/>
                <a:cs typeface="Arial" panose="020B0604020202020204" pitchFamily="34" charset="0"/>
              </a:rPr>
              <a:t>GG: 41000 OF 24 JULY 2017</a:t>
            </a:r>
          </a:p>
          <a:p>
            <a:pPr marL="0" indent="0" algn="ctr">
              <a:lnSpc>
                <a:spcPct val="150000"/>
              </a:lnSpc>
              <a:buNone/>
            </a:pPr>
            <a:r>
              <a:rPr lang="en-ZA" sz="1400" b="1" u="sng" dirty="0">
                <a:latin typeface="Arial" panose="020B0604020202020204" pitchFamily="34" charset="0"/>
                <a:cs typeface="Arial" panose="020B0604020202020204" pitchFamily="34" charset="0"/>
              </a:rPr>
              <a:t>ALLEGATIONS</a:t>
            </a:r>
          </a:p>
          <a:p>
            <a:pPr marL="285750" indent="-285750" algn="just">
              <a:lnSpc>
                <a:spcPct val="150000"/>
              </a:lnSpc>
              <a:buFont typeface="Arial" panose="020B0604020202020204" pitchFamily="34" charset="0"/>
              <a:buChar char="•"/>
            </a:pPr>
            <a:r>
              <a:rPr lang="en-US" sz="1400" i="1" dirty="0">
                <a:latin typeface="Arial" panose="020B0604020202020204" pitchFamily="34" charset="0"/>
                <a:cs typeface="Arial" panose="020B0604020202020204" pitchFamily="34" charset="0"/>
              </a:rPr>
              <a:t>The procurement </a:t>
            </a:r>
            <a:r>
              <a:rPr lang="en-US" sz="1400" i="1" dirty="0" smtClean="0">
                <a:latin typeface="Arial" panose="020B0604020202020204" pitchFamily="34" charset="0"/>
                <a:cs typeface="Arial" panose="020B0604020202020204" pitchFamily="34" charset="0"/>
              </a:rPr>
              <a:t>of:</a:t>
            </a:r>
            <a:endParaRPr lang="en-US" sz="1400" i="1" dirty="0">
              <a:latin typeface="Arial" panose="020B0604020202020204" pitchFamily="34" charset="0"/>
              <a:cs typeface="Arial" panose="020B0604020202020204" pitchFamily="34" charset="0"/>
            </a:endParaRPr>
          </a:p>
          <a:p>
            <a:pPr lvl="1" indent="-468313" algn="just">
              <a:lnSpc>
                <a:spcPct val="150000"/>
              </a:lnSpc>
              <a:buFont typeface="Courier New" panose="02070309020205020404" pitchFamily="49" charset="0"/>
              <a:buChar char="o"/>
            </a:pPr>
            <a:r>
              <a:rPr lang="en-US" sz="1400" i="1" dirty="0">
                <a:latin typeface="Arial" panose="020B0604020202020204" pitchFamily="34" charset="0"/>
                <a:cs typeface="Arial" panose="020B0604020202020204" pitchFamily="34" charset="0"/>
              </a:rPr>
              <a:t>An automated time and attendance </a:t>
            </a:r>
            <a:r>
              <a:rPr lang="en-US" sz="1400" i="1" dirty="0" smtClean="0">
                <a:latin typeface="Arial" panose="020B0604020202020204" pitchFamily="34" charset="0"/>
                <a:cs typeface="Arial" panose="020B0604020202020204" pitchFamily="34" charset="0"/>
              </a:rPr>
              <a:t>system  - contract value R250 000</a:t>
            </a:r>
            <a:endParaRPr lang="en-US" sz="1400" i="1" dirty="0">
              <a:latin typeface="Arial" panose="020B0604020202020204" pitchFamily="34" charset="0"/>
              <a:cs typeface="Arial" panose="020B0604020202020204" pitchFamily="34" charset="0"/>
            </a:endParaRPr>
          </a:p>
          <a:p>
            <a:pPr lvl="1" indent="-468313" algn="just">
              <a:lnSpc>
                <a:spcPct val="150000"/>
              </a:lnSpc>
              <a:buFont typeface="Courier New" panose="02070309020205020404" pitchFamily="49" charset="0"/>
              <a:buChar char="o"/>
            </a:pPr>
            <a:r>
              <a:rPr lang="en-US" sz="1400" i="1" dirty="0">
                <a:latin typeface="Arial" panose="020B0604020202020204" pitchFamily="34" charset="0"/>
                <a:cs typeface="Arial" panose="020B0604020202020204" pitchFamily="34" charset="0"/>
              </a:rPr>
              <a:t>Organisational re-engineering related </a:t>
            </a:r>
            <a:r>
              <a:rPr lang="en-US" sz="1400" i="1" dirty="0" smtClean="0">
                <a:latin typeface="Arial" panose="020B0604020202020204" pitchFamily="34" charset="0"/>
                <a:cs typeface="Arial" panose="020B0604020202020204" pitchFamily="34" charset="0"/>
              </a:rPr>
              <a:t>services – contract value R230 500</a:t>
            </a:r>
            <a:endParaRPr lang="en-US" sz="1400" i="1" dirty="0">
              <a:latin typeface="Arial" panose="020B0604020202020204" pitchFamily="34" charset="0"/>
              <a:cs typeface="Arial" panose="020B0604020202020204" pitchFamily="34" charset="0"/>
            </a:endParaRPr>
          </a:p>
          <a:p>
            <a:pPr lvl="1" indent="-468313" algn="just">
              <a:lnSpc>
                <a:spcPct val="150000"/>
              </a:lnSpc>
              <a:buFont typeface="Courier New" panose="02070309020205020404" pitchFamily="49" charset="0"/>
              <a:buChar char="o"/>
            </a:pPr>
            <a:r>
              <a:rPr lang="en-US" sz="1400" i="1" dirty="0">
                <a:latin typeface="Arial" panose="020B0604020202020204" pitchFamily="34" charset="0"/>
                <a:cs typeface="Arial" panose="020B0604020202020204" pitchFamily="34" charset="0"/>
              </a:rPr>
              <a:t>The supply and delivery of </a:t>
            </a:r>
            <a:r>
              <a:rPr lang="en-US" sz="1400" i="1" dirty="0" smtClean="0">
                <a:latin typeface="Arial" panose="020B0604020202020204" pitchFamily="34" charset="0"/>
                <a:cs typeface="Arial" panose="020B0604020202020204" pitchFamily="34" charset="0"/>
              </a:rPr>
              <a:t>fuel – no contract value</a:t>
            </a:r>
            <a:endParaRPr lang="en-US" sz="1400" i="1" dirty="0">
              <a:latin typeface="Arial" panose="020B0604020202020204" pitchFamily="34" charset="0"/>
              <a:cs typeface="Arial" panose="020B0604020202020204" pitchFamily="34" charset="0"/>
            </a:endParaRPr>
          </a:p>
          <a:p>
            <a:pPr lvl="1" indent="-468313" algn="just">
              <a:lnSpc>
                <a:spcPct val="150000"/>
              </a:lnSpc>
              <a:buFont typeface="Courier New" panose="02070309020205020404" pitchFamily="49" charset="0"/>
              <a:buChar char="o"/>
            </a:pPr>
            <a:r>
              <a:rPr lang="en-US" sz="1400" i="1" dirty="0">
                <a:latin typeface="Arial" panose="020B0604020202020204" pitchFamily="34" charset="0"/>
                <a:cs typeface="Arial" panose="020B0604020202020204" pitchFamily="34" charset="0"/>
              </a:rPr>
              <a:t>Refuse removal </a:t>
            </a:r>
            <a:r>
              <a:rPr lang="en-US" sz="1400" i="1" dirty="0" smtClean="0">
                <a:latin typeface="Arial" panose="020B0604020202020204" pitchFamily="34" charset="0"/>
                <a:cs typeface="Arial" panose="020B0604020202020204" pitchFamily="34" charset="0"/>
              </a:rPr>
              <a:t>services – payments made of R16 630 888</a:t>
            </a:r>
            <a:endParaRPr lang="en-US" sz="1400" i="1" dirty="0">
              <a:latin typeface="Arial" panose="020B0604020202020204" pitchFamily="34" charset="0"/>
              <a:cs typeface="Arial" panose="020B0604020202020204" pitchFamily="34" charset="0"/>
            </a:endParaRPr>
          </a:p>
          <a:p>
            <a:pPr lvl="1" indent="-468313" algn="just">
              <a:lnSpc>
                <a:spcPct val="150000"/>
              </a:lnSpc>
              <a:buFont typeface="Courier New" panose="02070309020205020404" pitchFamily="49" charset="0"/>
              <a:buChar char="o"/>
            </a:pPr>
            <a:r>
              <a:rPr lang="en-US" sz="1400" i="1" dirty="0">
                <a:latin typeface="Arial" panose="020B0604020202020204" pitchFamily="34" charset="0"/>
                <a:cs typeface="Arial" panose="020B0604020202020204" pitchFamily="34" charset="0"/>
              </a:rPr>
              <a:t>Accounting related </a:t>
            </a:r>
            <a:r>
              <a:rPr lang="en-US" sz="1400" i="1" dirty="0" smtClean="0">
                <a:latin typeface="Arial" panose="020B0604020202020204" pitchFamily="34" charset="0"/>
                <a:cs typeface="Arial" panose="020B0604020202020204" pitchFamily="34" charset="0"/>
              </a:rPr>
              <a:t>services</a:t>
            </a:r>
            <a:r>
              <a:rPr lang="en-US" sz="1400" i="1" dirty="0">
                <a:latin typeface="Arial" panose="020B0604020202020204" pitchFamily="34" charset="0"/>
                <a:cs typeface="Arial" panose="020B0604020202020204" pitchFamily="34" charset="0"/>
              </a:rPr>
              <a:t> </a:t>
            </a:r>
            <a:r>
              <a:rPr lang="en-US" sz="1400" i="1" dirty="0" smtClean="0">
                <a:latin typeface="Arial" panose="020B0604020202020204" pitchFamily="34" charset="0"/>
                <a:cs typeface="Arial" panose="020B0604020202020204" pitchFamily="34" charset="0"/>
              </a:rPr>
              <a:t>– contract value R230 000</a:t>
            </a:r>
          </a:p>
          <a:p>
            <a:pPr marL="285750" lvl="1" algn="just">
              <a:lnSpc>
                <a:spcPct val="150000"/>
              </a:lnSpc>
              <a:buFont typeface="Arial" panose="020B0604020202020204" pitchFamily="34" charset="0"/>
              <a:buChar char="•"/>
            </a:pPr>
            <a:r>
              <a:rPr lang="en-US" sz="1400" i="1" dirty="0">
                <a:latin typeface="Arial" panose="020B0604020202020204" pitchFamily="34" charset="0"/>
                <a:cs typeface="Arial" panose="020B0604020202020204" pitchFamily="34" charset="0"/>
              </a:rPr>
              <a:t>The failure by the Municipality to pay or to pay timeously the debts of the Municipality or government debtor accounts</a:t>
            </a:r>
            <a:r>
              <a:rPr lang="en-US" sz="1400" i="1" dirty="0" smtClean="0">
                <a:latin typeface="Arial" panose="020B0604020202020204" pitchFamily="34" charset="0"/>
                <a:cs typeface="Arial" panose="020B0604020202020204" pitchFamily="34" charset="0"/>
              </a:rPr>
              <a:t>.</a:t>
            </a:r>
          </a:p>
          <a:p>
            <a:pPr marL="285750" lvl="1" algn="just">
              <a:lnSpc>
                <a:spcPct val="150000"/>
              </a:lnSpc>
              <a:buFont typeface="Arial" panose="020B0604020202020204" pitchFamily="34" charset="0"/>
              <a:buChar char="•"/>
            </a:pPr>
            <a:r>
              <a:rPr lang="en-US" sz="1400" i="1" dirty="0">
                <a:latin typeface="Arial" panose="020B0604020202020204" pitchFamily="34" charset="0"/>
                <a:cs typeface="Arial" panose="020B0604020202020204" pitchFamily="34" charset="0"/>
              </a:rPr>
              <a:t>The failure or refusal by the Performance Audit Committee of the Municipality to submit prescribed audit reports to the Municipal Council</a:t>
            </a:r>
            <a:r>
              <a:rPr lang="en-US" sz="1400" i="1" dirty="0" smtClean="0">
                <a:latin typeface="Arial" panose="020B0604020202020204" pitchFamily="34" charset="0"/>
                <a:cs typeface="Arial" panose="020B0604020202020204" pitchFamily="34" charset="0"/>
              </a:rPr>
              <a:t>.</a:t>
            </a:r>
            <a:endParaRPr lang="en-US" sz="1400" i="1" dirty="0">
              <a:latin typeface="Arial" panose="020B0604020202020204" pitchFamily="34" charset="0"/>
              <a:cs typeface="Arial" panose="020B0604020202020204" pitchFamily="34" charset="0"/>
            </a:endParaRPr>
          </a:p>
          <a:p>
            <a:pPr lvl="1" indent="-468313" algn="just">
              <a:lnSpc>
                <a:spcPct val="150000"/>
              </a:lnSpc>
              <a:buFont typeface="Courier New" panose="02070309020205020404" pitchFamily="49" charset="0"/>
              <a:buChar char="o"/>
            </a:pPr>
            <a:endParaRPr lang="en-US" sz="1400" i="1" dirty="0">
              <a:latin typeface="Arial" panose="020B0604020202020204" pitchFamily="34" charset="0"/>
              <a:cs typeface="Arial" panose="020B0604020202020204" pitchFamily="34" charset="0"/>
            </a:endParaRPr>
          </a:p>
          <a:p>
            <a:endParaRPr lang="en-US" dirty="0"/>
          </a:p>
        </p:txBody>
      </p:sp>
      <p:sp>
        <p:nvSpPr>
          <p:cNvPr id="7" name="Slide Number Placeholder 6"/>
          <p:cNvSpPr>
            <a:spLocks noGrp="1"/>
          </p:cNvSpPr>
          <p:nvPr>
            <p:ph type="sldNum" sz="quarter" idx="12"/>
          </p:nvPr>
        </p:nvSpPr>
        <p:spPr>
          <a:xfrm>
            <a:off x="8790038" y="6489083"/>
            <a:ext cx="620661" cy="365125"/>
          </a:xfrm>
        </p:spPr>
        <p:txBody>
          <a:bodyPr/>
          <a:lstStyle/>
          <a:p>
            <a:fld id="{40E4637F-1127-AF4D-B96F-F7789FFD66FF}" type="slidenum">
              <a:rPr lang="en-US" b="1" smtClean="0">
                <a:latin typeface="Arial" panose="020B0604020202020204" pitchFamily="34" charset="0"/>
                <a:cs typeface="Arial" panose="020B0604020202020204" pitchFamily="34" charset="0"/>
              </a:rPr>
              <a:pPr/>
              <a:t>34</a:t>
            </a:fld>
            <a:endParaRPr lang="en-US" b="1" dirty="0">
              <a:latin typeface="Arial" panose="020B0604020202020204" pitchFamily="34" charset="0"/>
              <a:cs typeface="Arial" panose="020B0604020202020204" pitchFamily="34" charset="0"/>
            </a:endParaRPr>
          </a:p>
        </p:txBody>
      </p:sp>
      <p:sp>
        <p:nvSpPr>
          <p:cNvPr id="8" name="Title 1"/>
          <p:cNvSpPr>
            <a:spLocks noGrp="1"/>
          </p:cNvSpPr>
          <p:nvPr>
            <p:ph type="title"/>
          </p:nvPr>
        </p:nvSpPr>
        <p:spPr>
          <a:xfrm>
            <a:off x="495300" y="457201"/>
            <a:ext cx="8915400" cy="1143000"/>
          </a:xfrm>
        </p:spPr>
        <p:txBody>
          <a:bodyPr>
            <a:normAutofit/>
          </a:bodyPr>
          <a:lstStyle/>
          <a:p>
            <a:r>
              <a:rPr lang="en-ZA" sz="2400" b="1" dirty="0">
                <a:latin typeface="Arial" panose="020B0604020202020204" pitchFamily="34" charset="0"/>
                <a:cs typeface="Arial" panose="020B0604020202020204" pitchFamily="34" charset="0"/>
              </a:rPr>
              <a:t>PROCLAMATION R25 OF </a:t>
            </a:r>
            <a:r>
              <a:rPr lang="en-ZA" sz="2400" b="1" dirty="0" smtClean="0">
                <a:latin typeface="Arial" panose="020B0604020202020204" pitchFamily="34" charset="0"/>
                <a:cs typeface="Arial" panose="020B0604020202020204" pitchFamily="34" charset="0"/>
              </a:rPr>
              <a:t>2017</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5551794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4" name="Content Placeholder 3"/>
          <p:cNvSpPr>
            <a:spLocks noGrp="1"/>
          </p:cNvSpPr>
          <p:nvPr>
            <p:ph idx="1"/>
          </p:nvPr>
        </p:nvSpPr>
        <p:spPr>
          <a:xfrm>
            <a:off x="495300" y="1668461"/>
            <a:ext cx="8915400" cy="4077931"/>
          </a:xfrm>
        </p:spPr>
        <p:txBody>
          <a:bodyPr>
            <a:normAutofit/>
          </a:bodyPr>
          <a:lstStyle/>
          <a:p>
            <a:pPr marL="0" indent="0" algn="ctr">
              <a:lnSpc>
                <a:spcPct val="150000"/>
              </a:lnSpc>
              <a:buNone/>
            </a:pPr>
            <a:endParaRPr lang="en-US" sz="1400" dirty="0" smtClean="0">
              <a:latin typeface="Arial" panose="020B0604020202020204" pitchFamily="34" charset="0"/>
              <a:cs typeface="Arial" panose="020B0604020202020204" pitchFamily="34" charset="0"/>
            </a:endParaRPr>
          </a:p>
          <a:p>
            <a:pPr marL="0" indent="0" algn="ctr">
              <a:lnSpc>
                <a:spcPct val="150000"/>
              </a:lnSpc>
              <a:buNone/>
            </a:pPr>
            <a:endParaRPr lang="en-US" sz="1400" dirty="0" smtClean="0">
              <a:latin typeface="Arial" panose="020B0604020202020204" pitchFamily="34" charset="0"/>
              <a:cs typeface="Arial" panose="020B0604020202020204" pitchFamily="34" charset="0"/>
            </a:endParaRPr>
          </a:p>
          <a:p>
            <a:pPr marL="0" indent="0" algn="ctr">
              <a:lnSpc>
                <a:spcPct val="150000"/>
              </a:lnSpc>
              <a:buNone/>
            </a:pPr>
            <a:endParaRPr lang="en-US" sz="1400" dirty="0">
              <a:latin typeface="Arial" panose="020B0604020202020204" pitchFamily="34" charset="0"/>
              <a:cs typeface="Arial" panose="020B0604020202020204" pitchFamily="34" charset="0"/>
            </a:endParaRPr>
          </a:p>
          <a:p>
            <a:pPr marL="0" indent="0" algn="ctr">
              <a:lnSpc>
                <a:spcPct val="150000"/>
              </a:lnSpc>
              <a:buNone/>
            </a:pPr>
            <a:r>
              <a:rPr lang="en-ZA" sz="1400" b="1" u="sng" dirty="0" smtClean="0">
                <a:latin typeface="Arial" panose="020B0604020202020204" pitchFamily="34" charset="0"/>
                <a:cs typeface="Arial" panose="020B0604020202020204" pitchFamily="34" charset="0"/>
              </a:rPr>
              <a:t>STATUS</a:t>
            </a:r>
            <a:endParaRPr lang="en-ZA" sz="1400" b="1" u="sng" dirty="0">
              <a:latin typeface="Arial" panose="020B0604020202020204" pitchFamily="34" charset="0"/>
              <a:cs typeface="Arial" panose="020B0604020202020204" pitchFamily="34" charset="0"/>
            </a:endParaRPr>
          </a:p>
          <a:p>
            <a:pPr marL="0" indent="0" algn="ctr">
              <a:lnSpc>
                <a:spcPct val="150000"/>
              </a:lnSpc>
              <a:buNone/>
            </a:pPr>
            <a:r>
              <a:rPr lang="en-US" sz="1400" dirty="0">
                <a:latin typeface="Arial" panose="020B0604020202020204" pitchFamily="34" charset="0"/>
                <a:cs typeface="Arial" panose="020B0604020202020204" pitchFamily="34" charset="0"/>
              </a:rPr>
              <a:t>The investigation is ongoing.</a:t>
            </a:r>
          </a:p>
          <a:p>
            <a:pPr marL="285750" indent="-285750" algn="just">
              <a:lnSpc>
                <a:spcPct val="150000"/>
              </a:lnSpc>
              <a:buFont typeface="Arial" panose="020B0604020202020204" pitchFamily="34" charset="0"/>
              <a:buChar char="•"/>
            </a:pPr>
            <a:endParaRPr lang="en-US" sz="1400" i="1" dirty="0">
              <a:latin typeface="Arial" panose="020B0604020202020204" pitchFamily="34" charset="0"/>
              <a:cs typeface="Arial" panose="020B0604020202020204" pitchFamily="34" charset="0"/>
            </a:endParaRPr>
          </a:p>
          <a:p>
            <a:pPr marL="0" indent="0">
              <a:buNone/>
            </a:pPr>
            <a:endParaRPr lang="en-US" dirty="0"/>
          </a:p>
        </p:txBody>
      </p:sp>
      <p:sp>
        <p:nvSpPr>
          <p:cNvPr id="7" name="Slide Number Placeholder 6"/>
          <p:cNvSpPr>
            <a:spLocks noGrp="1"/>
          </p:cNvSpPr>
          <p:nvPr>
            <p:ph type="sldNum" sz="quarter" idx="12"/>
          </p:nvPr>
        </p:nvSpPr>
        <p:spPr>
          <a:xfrm>
            <a:off x="8790038" y="6489083"/>
            <a:ext cx="620661" cy="365125"/>
          </a:xfrm>
        </p:spPr>
        <p:txBody>
          <a:bodyPr/>
          <a:lstStyle/>
          <a:p>
            <a:fld id="{40E4637F-1127-AF4D-B96F-F7789FFD66FF}" type="slidenum">
              <a:rPr lang="en-US" b="1" smtClean="0">
                <a:latin typeface="Arial" panose="020B0604020202020204" pitchFamily="34" charset="0"/>
                <a:cs typeface="Arial" panose="020B0604020202020204" pitchFamily="34" charset="0"/>
              </a:rPr>
              <a:pPr/>
              <a:t>35</a:t>
            </a:fld>
            <a:endParaRPr lang="en-US" b="1" dirty="0">
              <a:latin typeface="Arial" panose="020B0604020202020204" pitchFamily="34" charset="0"/>
              <a:cs typeface="Arial" panose="020B0604020202020204" pitchFamily="34" charset="0"/>
            </a:endParaRPr>
          </a:p>
        </p:txBody>
      </p:sp>
      <p:sp>
        <p:nvSpPr>
          <p:cNvPr id="8" name="Title 1"/>
          <p:cNvSpPr>
            <a:spLocks noGrp="1"/>
          </p:cNvSpPr>
          <p:nvPr>
            <p:ph type="title"/>
          </p:nvPr>
        </p:nvSpPr>
        <p:spPr>
          <a:xfrm>
            <a:off x="495300" y="457201"/>
            <a:ext cx="8915400" cy="1143000"/>
          </a:xfrm>
        </p:spPr>
        <p:txBody>
          <a:bodyPr>
            <a:normAutofit/>
          </a:bodyPr>
          <a:lstStyle/>
          <a:p>
            <a:r>
              <a:rPr lang="en-ZA" sz="2400" b="1" dirty="0">
                <a:latin typeface="Arial" panose="020B0604020202020204" pitchFamily="34" charset="0"/>
                <a:cs typeface="Arial" panose="020B0604020202020204" pitchFamily="34" charset="0"/>
              </a:rPr>
              <a:t>PROCLAMATION R25 OF </a:t>
            </a:r>
            <a:r>
              <a:rPr lang="en-ZA" sz="2400" b="1" dirty="0" smtClean="0">
                <a:latin typeface="Arial" panose="020B0604020202020204" pitchFamily="34" charset="0"/>
                <a:cs typeface="Arial" panose="020B0604020202020204" pitchFamily="34" charset="0"/>
              </a:rPr>
              <a:t>2017 (LESEDI MUN)</a:t>
            </a:r>
            <a:endParaRPr lang="en-US" sz="2800" b="1" dirty="0">
              <a:latin typeface="Arial" panose="020B0604020202020204" pitchFamily="34" charset="0"/>
              <a:cs typeface="Arial" panose="020B0604020202020204" pitchFamily="34" charset="0"/>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405731" y="1977216"/>
            <a:ext cx="7094537" cy="511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549766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4" name="Content Placeholder 3"/>
          <p:cNvSpPr>
            <a:spLocks noGrp="1"/>
          </p:cNvSpPr>
          <p:nvPr>
            <p:ph idx="1"/>
          </p:nvPr>
        </p:nvSpPr>
        <p:spPr>
          <a:xfrm>
            <a:off x="495300" y="1597675"/>
            <a:ext cx="8915400" cy="4077931"/>
          </a:xfrm>
        </p:spPr>
        <p:txBody>
          <a:bodyPr>
            <a:normAutofit/>
          </a:bodyPr>
          <a:lstStyle/>
          <a:p>
            <a:pPr marL="0" indent="0" algn="ctr">
              <a:lnSpc>
                <a:spcPct val="150000"/>
              </a:lnSpc>
              <a:buNone/>
            </a:pPr>
            <a:r>
              <a:rPr lang="en-ZA" sz="1400" b="1" dirty="0" smtClean="0">
                <a:latin typeface="Arial" panose="020B0604020202020204" pitchFamily="34" charset="0"/>
                <a:cs typeface="Arial" panose="020B0604020202020204" pitchFamily="34" charset="0"/>
              </a:rPr>
              <a:t>ELIAS MOTSOALEDI LOCAL MUNICIPALITY IN </a:t>
            </a:r>
            <a:r>
              <a:rPr lang="en-ZA" sz="1400" b="1" dirty="0">
                <a:latin typeface="Arial" panose="020B0604020202020204" pitchFamily="34" charset="0"/>
                <a:cs typeface="Arial" panose="020B0604020202020204" pitchFamily="34" charset="0"/>
              </a:rPr>
              <a:t>THE </a:t>
            </a:r>
            <a:r>
              <a:rPr lang="en-ZA" sz="1400" b="1" dirty="0" smtClean="0">
                <a:latin typeface="Arial" panose="020B0604020202020204" pitchFamily="34" charset="0"/>
                <a:cs typeface="Arial" panose="020B0604020202020204" pitchFamily="34" charset="0"/>
              </a:rPr>
              <a:t>LIMPOPO PROVINCE</a:t>
            </a:r>
            <a:endParaRPr lang="en-ZA" sz="1400" b="1" dirty="0">
              <a:latin typeface="Arial" panose="020B0604020202020204" pitchFamily="34" charset="0"/>
              <a:cs typeface="Arial" panose="020B0604020202020204" pitchFamily="34" charset="0"/>
            </a:endParaRPr>
          </a:p>
          <a:p>
            <a:pPr marL="0" indent="0" algn="ctr">
              <a:lnSpc>
                <a:spcPct val="150000"/>
              </a:lnSpc>
              <a:buNone/>
            </a:pPr>
            <a:r>
              <a:rPr lang="en-ZA" sz="1400" b="1" dirty="0">
                <a:latin typeface="Arial" panose="020B0604020202020204" pitchFamily="34" charset="0"/>
                <a:cs typeface="Arial" panose="020B0604020202020204" pitchFamily="34" charset="0"/>
              </a:rPr>
              <a:t>GG: </a:t>
            </a:r>
            <a:r>
              <a:rPr lang="en-US" sz="1400" b="1" dirty="0">
                <a:latin typeface="Arial" panose="020B0604020202020204" pitchFamily="34" charset="0"/>
                <a:cs typeface="Arial" panose="020B0604020202020204" pitchFamily="34" charset="0"/>
              </a:rPr>
              <a:t>41433 </a:t>
            </a:r>
            <a:r>
              <a:rPr lang="en-US" sz="1400" b="1" dirty="0" smtClean="0">
                <a:latin typeface="Arial" panose="020B0604020202020204" pitchFamily="34" charset="0"/>
                <a:cs typeface="Arial" panose="020B0604020202020204" pitchFamily="34" charset="0"/>
              </a:rPr>
              <a:t>OF 9 FEBRUARY </a:t>
            </a:r>
            <a:r>
              <a:rPr lang="en-ZA" sz="1400" b="1" dirty="0" smtClean="0">
                <a:latin typeface="Arial" panose="020B0604020202020204" pitchFamily="34" charset="0"/>
                <a:cs typeface="Arial" panose="020B0604020202020204" pitchFamily="34" charset="0"/>
              </a:rPr>
              <a:t>2018</a:t>
            </a:r>
            <a:endParaRPr lang="en-ZA" sz="1400" b="1" dirty="0">
              <a:latin typeface="Arial" panose="020B0604020202020204" pitchFamily="34" charset="0"/>
              <a:cs typeface="Arial" panose="020B0604020202020204" pitchFamily="34" charset="0"/>
            </a:endParaRPr>
          </a:p>
          <a:p>
            <a:pPr marL="0" indent="0" algn="ctr">
              <a:lnSpc>
                <a:spcPct val="150000"/>
              </a:lnSpc>
              <a:buNone/>
            </a:pPr>
            <a:r>
              <a:rPr lang="en-ZA" sz="1400" b="1" u="sng" dirty="0">
                <a:latin typeface="Arial" panose="020B0604020202020204" pitchFamily="34" charset="0"/>
                <a:cs typeface="Arial" panose="020B0604020202020204" pitchFamily="34" charset="0"/>
              </a:rPr>
              <a:t>ALLEGATIONS</a:t>
            </a:r>
          </a:p>
          <a:p>
            <a:pPr marL="285750" indent="-285750" algn="just">
              <a:lnSpc>
                <a:spcPct val="160000"/>
              </a:lnSpc>
              <a:buFont typeface="Arial" panose="020B0604020202020204" pitchFamily="34" charset="0"/>
              <a:buChar char="•"/>
            </a:pPr>
            <a:r>
              <a:rPr lang="en-US" sz="1400" i="1" dirty="0" smtClean="0">
                <a:latin typeface="Arial" panose="020B0604020202020204" pitchFamily="34" charset="0"/>
                <a:cs typeface="Arial" panose="020B0604020202020204" pitchFamily="34" charset="0"/>
              </a:rPr>
              <a:t>This proclamation amends Proclamation R59 of 2016 by substituting paragraph 2 of the original proclamation with the following:</a:t>
            </a:r>
          </a:p>
          <a:p>
            <a:pPr marL="684213" lvl="1" indent="-401638" algn="just">
              <a:lnSpc>
                <a:spcPct val="160000"/>
              </a:lnSpc>
              <a:buFont typeface="Courier New" panose="02070309020205020404" pitchFamily="49" charset="0"/>
              <a:buChar char="o"/>
            </a:pPr>
            <a:r>
              <a:rPr lang="en-US" sz="1400" i="1" dirty="0">
                <a:latin typeface="Arial" panose="020B0604020202020204" pitchFamily="34" charset="0"/>
                <a:cs typeface="Arial" panose="020B0604020202020204" pitchFamily="34" charset="0"/>
              </a:rPr>
              <a:t>The procurement of, or, contracting for goods, works or services by or on behalf of the EMLM and payments which were made in respect thereof, and any related irregular or fruitless and wasteful expenditure incurred by the EMLM or the </a:t>
            </a:r>
            <a:r>
              <a:rPr lang="en-US" sz="1400" i="1" dirty="0" err="1">
                <a:latin typeface="Arial" panose="020B0604020202020204" pitchFamily="34" charset="0"/>
                <a:cs typeface="Arial" panose="020B0604020202020204" pitchFamily="34" charset="0"/>
              </a:rPr>
              <a:t>State.</a:t>
            </a:r>
            <a:r>
              <a:rPr lang="en-US" sz="1400" i="1" dirty="0" err="1" smtClean="0">
                <a:latin typeface="Arial" panose="020B0604020202020204" pitchFamily="34" charset="0"/>
                <a:cs typeface="Arial" panose="020B0604020202020204" pitchFamily="34" charset="0"/>
              </a:rPr>
              <a:t>The</a:t>
            </a:r>
            <a:r>
              <a:rPr lang="en-US" sz="1400" i="1" dirty="0" smtClean="0">
                <a:latin typeface="Arial" panose="020B0604020202020204" pitchFamily="34" charset="0"/>
                <a:cs typeface="Arial" panose="020B0604020202020204" pitchFamily="34" charset="0"/>
              </a:rPr>
              <a:t> </a:t>
            </a:r>
            <a:r>
              <a:rPr lang="en-US" sz="1400" i="1" dirty="0">
                <a:latin typeface="Arial" panose="020B0604020202020204" pitchFamily="34" charset="0"/>
                <a:cs typeface="Arial" panose="020B0604020202020204" pitchFamily="34" charset="0"/>
              </a:rPr>
              <a:t>procurement of, or contracting for goods, works or services by the Institutions in relation to the funeral of former President Nelson Mandela and payments made in respect thereof </a:t>
            </a:r>
            <a:r>
              <a:rPr lang="en-US" sz="1400" i="1" dirty="0" smtClean="0">
                <a:latin typeface="Arial" panose="020B0604020202020204" pitchFamily="34" charset="0"/>
                <a:cs typeface="Arial" panose="020B0604020202020204" pitchFamily="34" charset="0"/>
              </a:rPr>
              <a:t>and </a:t>
            </a:r>
            <a:r>
              <a:rPr lang="en-US" sz="1400" i="1" dirty="0">
                <a:latin typeface="Arial" panose="020B0604020202020204" pitchFamily="34" charset="0"/>
                <a:cs typeface="Arial" panose="020B0604020202020204" pitchFamily="34" charset="0"/>
              </a:rPr>
              <a:t>related unauthorised, irregular and fruitless and wasteful expenditure incurred by any of the Institutions of the State</a:t>
            </a:r>
            <a:r>
              <a:rPr lang="en-US" sz="1400" i="1" dirty="0" smtClean="0">
                <a:latin typeface="Arial" panose="020B0604020202020204" pitchFamily="34" charset="0"/>
                <a:cs typeface="Arial" panose="020B0604020202020204" pitchFamily="34" charset="0"/>
              </a:rPr>
              <a:t>.</a:t>
            </a:r>
          </a:p>
          <a:p>
            <a:pPr marL="285750" indent="-285750" algn="just">
              <a:lnSpc>
                <a:spcPct val="150000"/>
              </a:lnSpc>
              <a:buFont typeface="Arial" panose="020B0604020202020204" pitchFamily="34" charset="0"/>
              <a:buChar char="•"/>
            </a:pPr>
            <a:endParaRPr lang="en-US" sz="1400" i="1" dirty="0">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a:xfrm>
            <a:off x="8790038" y="6489083"/>
            <a:ext cx="620661" cy="365125"/>
          </a:xfrm>
        </p:spPr>
        <p:txBody>
          <a:bodyPr/>
          <a:lstStyle/>
          <a:p>
            <a:fld id="{40E4637F-1127-AF4D-B96F-F7789FFD66FF}" type="slidenum">
              <a:rPr lang="en-US" b="1" smtClean="0">
                <a:latin typeface="Arial" panose="020B0604020202020204" pitchFamily="34" charset="0"/>
                <a:cs typeface="Arial" panose="020B0604020202020204" pitchFamily="34" charset="0"/>
              </a:rPr>
              <a:pPr/>
              <a:t>36</a:t>
            </a:fld>
            <a:endParaRPr lang="en-US" b="1" dirty="0">
              <a:latin typeface="Arial" panose="020B0604020202020204" pitchFamily="34" charset="0"/>
              <a:cs typeface="Arial" panose="020B0604020202020204" pitchFamily="34" charset="0"/>
            </a:endParaRPr>
          </a:p>
        </p:txBody>
      </p:sp>
      <p:sp>
        <p:nvSpPr>
          <p:cNvPr id="8" name="Title 1"/>
          <p:cNvSpPr>
            <a:spLocks noGrp="1"/>
          </p:cNvSpPr>
          <p:nvPr>
            <p:ph type="title"/>
          </p:nvPr>
        </p:nvSpPr>
        <p:spPr>
          <a:xfrm>
            <a:off x="495300" y="457201"/>
            <a:ext cx="8915400" cy="1143000"/>
          </a:xfrm>
        </p:spPr>
        <p:txBody>
          <a:bodyPr>
            <a:normAutofit/>
          </a:bodyPr>
          <a:lstStyle/>
          <a:p>
            <a:r>
              <a:rPr lang="en-ZA" sz="2400" b="1" dirty="0">
                <a:latin typeface="Arial" panose="020B0604020202020204" pitchFamily="34" charset="0"/>
                <a:cs typeface="Arial" panose="020B0604020202020204" pitchFamily="34" charset="0"/>
              </a:rPr>
              <a:t>PROCLAMATION </a:t>
            </a:r>
            <a:r>
              <a:rPr lang="en-ZA" sz="2400" b="1" dirty="0" smtClean="0">
                <a:latin typeface="Arial" panose="020B0604020202020204" pitchFamily="34" charset="0"/>
                <a:cs typeface="Arial" panose="020B0604020202020204" pitchFamily="34" charset="0"/>
              </a:rPr>
              <a:t>R7 </a:t>
            </a:r>
            <a:r>
              <a:rPr lang="en-ZA" sz="2400" b="1" dirty="0">
                <a:latin typeface="Arial" panose="020B0604020202020204" pitchFamily="34" charset="0"/>
                <a:cs typeface="Arial" panose="020B0604020202020204" pitchFamily="34" charset="0"/>
              </a:rPr>
              <a:t>OF </a:t>
            </a:r>
            <a:r>
              <a:rPr lang="en-ZA" sz="2400" b="1" dirty="0" smtClean="0">
                <a:latin typeface="Arial" panose="020B0604020202020204" pitchFamily="34" charset="0"/>
                <a:cs typeface="Arial" panose="020B0604020202020204" pitchFamily="34" charset="0"/>
              </a:rPr>
              <a:t>2018</a:t>
            </a:r>
            <a:endParaRPr lang="en-US" sz="2800" dirty="0"/>
          </a:p>
        </p:txBody>
      </p:sp>
    </p:spTree>
    <p:extLst>
      <p:ext uri="{BB962C8B-B14F-4D97-AF65-F5344CB8AC3E}">
        <p14:creationId xmlns:p14="http://schemas.microsoft.com/office/powerpoint/2010/main" xmlns="" val="19136836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4" name="Content Placeholder 3"/>
          <p:cNvSpPr>
            <a:spLocks noGrp="1"/>
          </p:cNvSpPr>
          <p:nvPr>
            <p:ph idx="1"/>
          </p:nvPr>
        </p:nvSpPr>
        <p:spPr>
          <a:xfrm>
            <a:off x="495300" y="1597675"/>
            <a:ext cx="8915400" cy="4077931"/>
          </a:xfrm>
        </p:spPr>
        <p:txBody>
          <a:bodyPr>
            <a:normAutofit lnSpcReduction="10000"/>
          </a:bodyPr>
          <a:lstStyle/>
          <a:p>
            <a:pPr marL="285750" indent="-285750" algn="just">
              <a:lnSpc>
                <a:spcPct val="160000"/>
              </a:lnSpc>
              <a:buFont typeface="Arial" panose="020B0604020202020204" pitchFamily="34" charset="0"/>
              <a:buChar char="•"/>
            </a:pPr>
            <a:r>
              <a:rPr lang="en-US" sz="1400" i="1" dirty="0" smtClean="0">
                <a:latin typeface="Arial" panose="020B0604020202020204" pitchFamily="34" charset="0"/>
                <a:cs typeface="Arial" panose="020B0604020202020204" pitchFamily="34" charset="0"/>
              </a:rPr>
              <a:t>This proclamation also adds the following paragraphs after paragraph 3 of the original proclamation:</a:t>
            </a:r>
          </a:p>
          <a:p>
            <a:pPr marL="684213" lvl="1" indent="-401638" algn="just">
              <a:lnSpc>
                <a:spcPct val="160000"/>
              </a:lnSpc>
              <a:buFont typeface="Courier New" panose="02070309020205020404" pitchFamily="49" charset="0"/>
              <a:buChar char="o"/>
            </a:pPr>
            <a:r>
              <a:rPr lang="en-US" sz="1400" i="1" dirty="0">
                <a:latin typeface="Arial" panose="020B0604020202020204" pitchFamily="34" charset="0"/>
                <a:cs typeface="Arial" panose="020B0604020202020204" pitchFamily="34" charset="0"/>
              </a:rPr>
              <a:t> Any undisclosed or </a:t>
            </a:r>
            <a:r>
              <a:rPr lang="en-US" sz="1400" i="1" dirty="0" err="1">
                <a:latin typeface="Arial" panose="020B0604020202020204" pitchFamily="34" charset="0"/>
                <a:cs typeface="Arial" panose="020B0604020202020204" pitchFamily="34" charset="0"/>
              </a:rPr>
              <a:t>unauthorised</a:t>
            </a:r>
            <a:r>
              <a:rPr lang="en-US" sz="1400" i="1" dirty="0">
                <a:latin typeface="Arial" panose="020B0604020202020204" pitchFamily="34" charset="0"/>
                <a:cs typeface="Arial" panose="020B0604020202020204" pitchFamily="34" charset="0"/>
              </a:rPr>
              <a:t> interests that </a:t>
            </a:r>
            <a:r>
              <a:rPr lang="en-US" sz="1400" i="1" dirty="0" err="1">
                <a:latin typeface="Arial" panose="020B0604020202020204" pitchFamily="34" charset="0"/>
                <a:cs typeface="Arial" panose="020B0604020202020204" pitchFamily="34" charset="0"/>
              </a:rPr>
              <a:t>councillors</a:t>
            </a:r>
            <a:r>
              <a:rPr lang="en-US" sz="1400" i="1" dirty="0">
                <a:latin typeface="Arial" panose="020B0604020202020204" pitchFamily="34" charset="0"/>
                <a:cs typeface="Arial" panose="020B0604020202020204" pitchFamily="34" charset="0"/>
              </a:rPr>
              <a:t>, officials or employees of the EMLM may have had with regard to (a) contractors, suppliers or service providers who bid for work or did business with the EMLM or (b) contracts awarded by or on behalf of the EMLM</a:t>
            </a:r>
            <a:r>
              <a:rPr lang="en-US" sz="1400" i="1" dirty="0" smtClean="0">
                <a:latin typeface="Arial" panose="020B0604020202020204" pitchFamily="34" charset="0"/>
                <a:cs typeface="Arial" panose="020B0604020202020204" pitchFamily="34" charset="0"/>
              </a:rPr>
              <a:t>.</a:t>
            </a:r>
          </a:p>
          <a:p>
            <a:pPr marL="684213" lvl="1" indent="-401638" algn="just">
              <a:lnSpc>
                <a:spcPct val="160000"/>
              </a:lnSpc>
              <a:buFont typeface="Courier New" panose="02070309020205020404" pitchFamily="49" charset="0"/>
              <a:buChar char="o"/>
            </a:pPr>
            <a:r>
              <a:rPr lang="en-US" sz="1400" i="1" dirty="0">
                <a:latin typeface="Arial" panose="020B0604020202020204" pitchFamily="34" charset="0"/>
                <a:cs typeface="Arial" panose="020B0604020202020204" pitchFamily="34" charset="0"/>
              </a:rPr>
              <a:t>Maladministration in the affairs of the EMLM in relation to (a) the mismanagement of the finances; (b) the mismanagement of contracts; (c) the failure to comply with the provisions of section 74(1) of the Local Government Municipal Finance Management Act, 2003 (Act No 56 of 2003); and (d) the appointment and promotion of, </a:t>
            </a:r>
            <a:r>
              <a:rPr lang="en-US" sz="1400" i="1" dirty="0" err="1">
                <a:latin typeface="Arial" panose="020B0604020202020204" pitchFamily="34" charset="0"/>
                <a:cs typeface="Arial" panose="020B0604020202020204" pitchFamily="34" charset="0"/>
              </a:rPr>
              <a:t>councillors</a:t>
            </a:r>
            <a:r>
              <a:rPr lang="en-US" sz="1400" i="1" dirty="0">
                <a:latin typeface="Arial" panose="020B0604020202020204" pitchFamily="34" charset="0"/>
                <a:cs typeface="Arial" panose="020B0604020202020204" pitchFamily="34" charset="0"/>
              </a:rPr>
              <a:t>, officials or employees and the payment of salaries, allowances, increases, bonuses and other forms of remuneration that were not due, owing or payable, and any other related </a:t>
            </a:r>
            <a:r>
              <a:rPr lang="en-US" sz="1400" i="1" dirty="0" err="1">
                <a:latin typeface="Arial" panose="020B0604020202020204" pitchFamily="34" charset="0"/>
                <a:cs typeface="Arial" panose="020B0604020202020204" pitchFamily="34" charset="0"/>
              </a:rPr>
              <a:t>unauthorised</a:t>
            </a:r>
            <a:r>
              <a:rPr lang="en-US" sz="1400" i="1" dirty="0">
                <a:latin typeface="Arial" panose="020B0604020202020204" pitchFamily="34" charset="0"/>
                <a:cs typeface="Arial" panose="020B0604020202020204" pitchFamily="34" charset="0"/>
              </a:rPr>
              <a:t>, irregular or fruitless and wasteful expenditure incurred by the EMLM, including (</a:t>
            </a:r>
            <a:r>
              <a:rPr lang="en-US" sz="1400" i="1" dirty="0" err="1">
                <a:latin typeface="Arial" panose="020B0604020202020204" pitchFamily="34" charset="0"/>
                <a:cs typeface="Arial" panose="020B0604020202020204" pitchFamily="34" charset="0"/>
              </a:rPr>
              <a:t>i</a:t>
            </a:r>
            <a:r>
              <a:rPr lang="en-US" sz="1400" i="1" dirty="0">
                <a:latin typeface="Arial" panose="020B0604020202020204" pitchFamily="34" charset="0"/>
                <a:cs typeface="Arial" panose="020B0604020202020204" pitchFamily="34" charset="0"/>
              </a:rPr>
              <a:t>) the causes of such maladministration; and (ii) losses or prejudice suffered by the EMLM or the State as a result of such maladministration.</a:t>
            </a:r>
          </a:p>
        </p:txBody>
      </p:sp>
      <p:sp>
        <p:nvSpPr>
          <p:cNvPr id="7" name="Slide Number Placeholder 6"/>
          <p:cNvSpPr>
            <a:spLocks noGrp="1"/>
          </p:cNvSpPr>
          <p:nvPr>
            <p:ph type="sldNum" sz="quarter" idx="12"/>
          </p:nvPr>
        </p:nvSpPr>
        <p:spPr>
          <a:xfrm>
            <a:off x="8790038" y="6489083"/>
            <a:ext cx="620661" cy="365125"/>
          </a:xfrm>
        </p:spPr>
        <p:txBody>
          <a:bodyPr/>
          <a:lstStyle/>
          <a:p>
            <a:fld id="{40E4637F-1127-AF4D-B96F-F7789FFD66FF}" type="slidenum">
              <a:rPr lang="en-US" b="1" smtClean="0">
                <a:latin typeface="Arial" panose="020B0604020202020204" pitchFamily="34" charset="0"/>
                <a:cs typeface="Arial" panose="020B0604020202020204" pitchFamily="34" charset="0"/>
              </a:rPr>
              <a:pPr/>
              <a:t>37</a:t>
            </a:fld>
            <a:endParaRPr lang="en-US" b="1" dirty="0">
              <a:latin typeface="Arial" panose="020B0604020202020204" pitchFamily="34" charset="0"/>
              <a:cs typeface="Arial" panose="020B0604020202020204" pitchFamily="34" charset="0"/>
            </a:endParaRPr>
          </a:p>
        </p:txBody>
      </p:sp>
      <p:sp>
        <p:nvSpPr>
          <p:cNvPr id="8" name="Title 1"/>
          <p:cNvSpPr>
            <a:spLocks noGrp="1"/>
          </p:cNvSpPr>
          <p:nvPr>
            <p:ph type="title"/>
          </p:nvPr>
        </p:nvSpPr>
        <p:spPr>
          <a:xfrm>
            <a:off x="495300" y="457201"/>
            <a:ext cx="8915400" cy="1143000"/>
          </a:xfrm>
        </p:spPr>
        <p:txBody>
          <a:bodyPr>
            <a:normAutofit/>
          </a:bodyPr>
          <a:lstStyle/>
          <a:p>
            <a:r>
              <a:rPr lang="en-ZA" sz="2400" b="1" dirty="0">
                <a:latin typeface="Arial" panose="020B0604020202020204" pitchFamily="34" charset="0"/>
                <a:cs typeface="Arial" panose="020B0604020202020204" pitchFamily="34" charset="0"/>
              </a:rPr>
              <a:t>PROCLAMATION </a:t>
            </a:r>
            <a:r>
              <a:rPr lang="en-ZA" sz="2400" b="1" dirty="0" smtClean="0">
                <a:latin typeface="Arial" panose="020B0604020202020204" pitchFamily="34" charset="0"/>
                <a:cs typeface="Arial" panose="020B0604020202020204" pitchFamily="34" charset="0"/>
              </a:rPr>
              <a:t>R7 </a:t>
            </a:r>
            <a:r>
              <a:rPr lang="en-ZA" sz="2400" b="1" dirty="0">
                <a:latin typeface="Arial" panose="020B0604020202020204" pitchFamily="34" charset="0"/>
                <a:cs typeface="Arial" panose="020B0604020202020204" pitchFamily="34" charset="0"/>
              </a:rPr>
              <a:t>OF </a:t>
            </a:r>
            <a:r>
              <a:rPr lang="en-ZA" sz="2400" b="1" dirty="0" smtClean="0">
                <a:latin typeface="Arial" panose="020B0604020202020204" pitchFamily="34" charset="0"/>
                <a:cs typeface="Arial" panose="020B0604020202020204" pitchFamily="34" charset="0"/>
              </a:rPr>
              <a:t>2018</a:t>
            </a:r>
            <a:br>
              <a:rPr lang="en-ZA" sz="2400" b="1" dirty="0" smtClean="0">
                <a:latin typeface="Arial" panose="020B0604020202020204" pitchFamily="34" charset="0"/>
                <a:cs typeface="Arial" panose="020B0604020202020204" pitchFamily="34" charset="0"/>
              </a:rPr>
            </a:br>
            <a:r>
              <a:rPr lang="en-ZA" sz="2400" b="1" dirty="0" smtClean="0">
                <a:latin typeface="Arial" panose="020B0604020202020204" pitchFamily="34" charset="0"/>
                <a:cs typeface="Arial" panose="020B0604020202020204" pitchFamily="34" charset="0"/>
              </a:rPr>
              <a:t>(ELIAS MOTSOALEDI MUN)</a:t>
            </a:r>
            <a:endParaRPr lang="en-US" sz="2800" dirty="0"/>
          </a:p>
        </p:txBody>
      </p:sp>
    </p:spTree>
    <p:extLst>
      <p:ext uri="{BB962C8B-B14F-4D97-AF65-F5344CB8AC3E}">
        <p14:creationId xmlns:p14="http://schemas.microsoft.com/office/powerpoint/2010/main" xmlns="" val="23182537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4" name="Content Placeholder 3"/>
          <p:cNvSpPr>
            <a:spLocks noGrp="1"/>
          </p:cNvSpPr>
          <p:nvPr>
            <p:ph idx="1"/>
          </p:nvPr>
        </p:nvSpPr>
        <p:spPr>
          <a:xfrm>
            <a:off x="495300" y="1597675"/>
            <a:ext cx="8915400" cy="4077931"/>
          </a:xfrm>
        </p:spPr>
        <p:txBody>
          <a:bodyPr>
            <a:normAutofit/>
          </a:bodyPr>
          <a:lstStyle/>
          <a:p>
            <a:pPr marL="684213" lvl="1" indent="-401638" algn="just">
              <a:lnSpc>
                <a:spcPct val="160000"/>
              </a:lnSpc>
              <a:buFont typeface="Courier New" panose="02070309020205020404" pitchFamily="49" charset="0"/>
              <a:buChar char="o"/>
            </a:pPr>
            <a:r>
              <a:rPr lang="en-US" sz="1400" i="1" dirty="0">
                <a:latin typeface="Arial" panose="020B0604020202020204" pitchFamily="34" charset="0"/>
                <a:cs typeface="Arial" panose="020B0604020202020204" pitchFamily="34" charset="0"/>
              </a:rPr>
              <a:t>Any improper or unlawful conduct by (a) </a:t>
            </a:r>
            <a:r>
              <a:rPr lang="en-US" sz="1400" i="1" dirty="0" err="1">
                <a:latin typeface="Arial" panose="020B0604020202020204" pitchFamily="34" charset="0"/>
                <a:cs typeface="Arial" panose="020B0604020202020204" pitchFamily="34" charset="0"/>
              </a:rPr>
              <a:t>councillors</a:t>
            </a:r>
            <a:r>
              <a:rPr lang="en-US" sz="1400" i="1" dirty="0">
                <a:latin typeface="Arial" panose="020B0604020202020204" pitchFamily="34" charset="0"/>
                <a:cs typeface="Arial" panose="020B0604020202020204" pitchFamily="34" charset="0"/>
              </a:rPr>
              <a:t>, officials or employees of the EMLM; (b) contractors, suppliers or service providers of the EMLM; or (c) any other person or entity, relating to the allegations referred to in </a:t>
            </a:r>
            <a:r>
              <a:rPr lang="en-US" sz="1400" i="1" dirty="0" smtClean="0">
                <a:latin typeface="Arial" panose="020B0604020202020204" pitchFamily="34" charset="0"/>
                <a:cs typeface="Arial" panose="020B0604020202020204" pitchFamily="34" charset="0"/>
              </a:rPr>
              <a:t>the Schedule</a:t>
            </a:r>
            <a:r>
              <a:rPr lang="en-US" sz="1400" i="1" dirty="0">
                <a:latin typeface="Arial" panose="020B0604020202020204" pitchFamily="34" charset="0"/>
                <a:cs typeface="Arial" panose="020B0604020202020204" pitchFamily="34" charset="0"/>
              </a:rPr>
              <a:t>.</a:t>
            </a:r>
          </a:p>
        </p:txBody>
      </p:sp>
      <p:sp>
        <p:nvSpPr>
          <p:cNvPr id="7" name="Slide Number Placeholder 6"/>
          <p:cNvSpPr>
            <a:spLocks noGrp="1"/>
          </p:cNvSpPr>
          <p:nvPr>
            <p:ph type="sldNum" sz="quarter" idx="12"/>
          </p:nvPr>
        </p:nvSpPr>
        <p:spPr>
          <a:xfrm>
            <a:off x="8790038" y="6489083"/>
            <a:ext cx="620661" cy="365125"/>
          </a:xfrm>
        </p:spPr>
        <p:txBody>
          <a:bodyPr/>
          <a:lstStyle/>
          <a:p>
            <a:fld id="{40E4637F-1127-AF4D-B96F-F7789FFD66FF}" type="slidenum">
              <a:rPr lang="en-US" b="1" smtClean="0">
                <a:latin typeface="Arial" panose="020B0604020202020204" pitchFamily="34" charset="0"/>
                <a:cs typeface="Arial" panose="020B0604020202020204" pitchFamily="34" charset="0"/>
              </a:rPr>
              <a:pPr/>
              <a:t>38</a:t>
            </a:fld>
            <a:endParaRPr lang="en-US" b="1" dirty="0">
              <a:latin typeface="Arial" panose="020B0604020202020204" pitchFamily="34" charset="0"/>
              <a:cs typeface="Arial" panose="020B0604020202020204" pitchFamily="34" charset="0"/>
            </a:endParaRPr>
          </a:p>
        </p:txBody>
      </p:sp>
      <p:sp>
        <p:nvSpPr>
          <p:cNvPr id="8" name="Title 1"/>
          <p:cNvSpPr>
            <a:spLocks noGrp="1"/>
          </p:cNvSpPr>
          <p:nvPr>
            <p:ph type="title"/>
          </p:nvPr>
        </p:nvSpPr>
        <p:spPr>
          <a:xfrm>
            <a:off x="495300" y="457201"/>
            <a:ext cx="8915400" cy="1143000"/>
          </a:xfrm>
        </p:spPr>
        <p:txBody>
          <a:bodyPr>
            <a:normAutofit/>
          </a:bodyPr>
          <a:lstStyle/>
          <a:p>
            <a:r>
              <a:rPr lang="en-ZA" sz="2400" b="1" dirty="0">
                <a:latin typeface="Arial" panose="020B0604020202020204" pitchFamily="34" charset="0"/>
                <a:cs typeface="Arial" panose="020B0604020202020204" pitchFamily="34" charset="0"/>
              </a:rPr>
              <a:t>PROCLAMATION R7 OF 2018</a:t>
            </a:r>
            <a:br>
              <a:rPr lang="en-ZA" sz="2400" b="1" dirty="0">
                <a:latin typeface="Arial" panose="020B0604020202020204" pitchFamily="34" charset="0"/>
                <a:cs typeface="Arial" panose="020B0604020202020204" pitchFamily="34" charset="0"/>
              </a:rPr>
            </a:br>
            <a:r>
              <a:rPr lang="en-ZA" sz="2400" b="1" dirty="0">
                <a:latin typeface="Arial" panose="020B0604020202020204" pitchFamily="34" charset="0"/>
                <a:cs typeface="Arial" panose="020B0604020202020204" pitchFamily="34" charset="0"/>
              </a:rPr>
              <a:t>(ELIAS </a:t>
            </a:r>
            <a:r>
              <a:rPr lang="en-ZA" sz="2400" b="1" dirty="0" smtClean="0">
                <a:latin typeface="Arial" panose="020B0604020202020204" pitchFamily="34" charset="0"/>
                <a:cs typeface="Arial" panose="020B0604020202020204" pitchFamily="34" charset="0"/>
              </a:rPr>
              <a:t>MOTSOALEDI MUN)</a:t>
            </a:r>
            <a:endParaRPr lang="en-US" sz="2800" dirty="0"/>
          </a:p>
        </p:txBody>
      </p:sp>
      <p:graphicFrame>
        <p:nvGraphicFramePr>
          <p:cNvPr id="2" name="Object 1"/>
          <p:cNvGraphicFramePr>
            <a:graphicFrameLocks noChangeAspect="1"/>
          </p:cNvGraphicFramePr>
          <p:nvPr>
            <p:extLst>
              <p:ext uri="{D42A27DB-BD31-4B8C-83A1-F6EECF244321}">
                <p14:modId xmlns:p14="http://schemas.microsoft.com/office/powerpoint/2010/main" xmlns="" val="130178455"/>
              </p:ext>
            </p:extLst>
          </p:nvPr>
        </p:nvGraphicFramePr>
        <p:xfrm>
          <a:off x="1431925" y="2865438"/>
          <a:ext cx="7042150" cy="1123950"/>
        </p:xfrm>
        <a:graphic>
          <a:graphicData uri="http://schemas.openxmlformats.org/presentationml/2006/ole">
            <p:oleObj spid="_x0000_s5131" name="Worksheet" r:id="rId4" imgW="7042162" imgH="1124081" progId="Excel.Sheet.12">
              <p:embed/>
            </p:oleObj>
          </a:graphicData>
        </a:graphic>
      </p:graphicFrame>
      <p:sp>
        <p:nvSpPr>
          <p:cNvPr id="3" name="Rectangle 2"/>
          <p:cNvSpPr/>
          <p:nvPr/>
        </p:nvSpPr>
        <p:spPr>
          <a:xfrm>
            <a:off x="2476500" y="4212431"/>
            <a:ext cx="4953000" cy="698717"/>
          </a:xfrm>
          <a:prstGeom prst="rect">
            <a:avLst/>
          </a:prstGeom>
        </p:spPr>
        <p:txBody>
          <a:bodyPr>
            <a:spAutoFit/>
          </a:bodyPr>
          <a:lstStyle/>
          <a:p>
            <a:pPr algn="ctr">
              <a:lnSpc>
                <a:spcPct val="150000"/>
              </a:lnSpc>
            </a:pPr>
            <a:r>
              <a:rPr lang="en-ZA" sz="1400" b="1" u="sng" dirty="0">
                <a:latin typeface="Arial" panose="020B0604020202020204" pitchFamily="34" charset="0"/>
                <a:cs typeface="Arial" panose="020B0604020202020204" pitchFamily="34" charset="0"/>
              </a:rPr>
              <a:t>STATUS</a:t>
            </a:r>
          </a:p>
          <a:p>
            <a:pPr algn="ctr">
              <a:lnSpc>
                <a:spcPct val="150000"/>
              </a:lnSpc>
            </a:pPr>
            <a:r>
              <a:rPr lang="en-US" sz="1400" dirty="0">
                <a:latin typeface="Arial" panose="020B0604020202020204" pitchFamily="34" charset="0"/>
                <a:cs typeface="Arial" panose="020B0604020202020204" pitchFamily="34" charset="0"/>
              </a:rPr>
              <a:t>The investigation is ongoing.</a:t>
            </a:r>
          </a:p>
        </p:txBody>
      </p:sp>
    </p:spTree>
    <p:extLst>
      <p:ext uri="{BB962C8B-B14F-4D97-AF65-F5344CB8AC3E}">
        <p14:creationId xmlns:p14="http://schemas.microsoft.com/office/powerpoint/2010/main" xmlns="" val="475537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4" name="Content Placeholder 3"/>
          <p:cNvSpPr>
            <a:spLocks noGrp="1"/>
          </p:cNvSpPr>
          <p:nvPr>
            <p:ph idx="1"/>
          </p:nvPr>
        </p:nvSpPr>
        <p:spPr>
          <a:xfrm>
            <a:off x="495300" y="1597675"/>
            <a:ext cx="8915400" cy="4077931"/>
          </a:xfrm>
        </p:spPr>
        <p:txBody>
          <a:bodyPr>
            <a:normAutofit fontScale="92500"/>
          </a:bodyPr>
          <a:lstStyle/>
          <a:p>
            <a:pPr marL="0" indent="0" algn="ctr">
              <a:lnSpc>
                <a:spcPct val="150000"/>
              </a:lnSpc>
              <a:buNone/>
            </a:pPr>
            <a:r>
              <a:rPr lang="en-ZA" sz="1400" b="1" dirty="0" smtClean="0">
                <a:latin typeface="Arial" panose="020B0604020202020204" pitchFamily="34" charset="0"/>
                <a:cs typeface="Arial" panose="020B0604020202020204" pitchFamily="34" charset="0"/>
              </a:rPr>
              <a:t>EASTERN CAPE INSTITUTIONS (NELSON MANDELA FUNERAL) </a:t>
            </a:r>
            <a:r>
              <a:rPr lang="en-ZA" sz="1400" b="1" dirty="0">
                <a:latin typeface="Arial" panose="020B0604020202020204" pitchFamily="34" charset="0"/>
                <a:cs typeface="Arial" panose="020B0604020202020204" pitchFamily="34" charset="0"/>
              </a:rPr>
              <a:t>IN THE EASTERN CAPE PROVINCE</a:t>
            </a:r>
          </a:p>
          <a:p>
            <a:pPr marL="0" indent="0" algn="ctr">
              <a:lnSpc>
                <a:spcPct val="150000"/>
              </a:lnSpc>
              <a:buNone/>
            </a:pPr>
            <a:r>
              <a:rPr lang="en-ZA" sz="1400" b="1" dirty="0">
                <a:latin typeface="Arial" panose="020B0604020202020204" pitchFamily="34" charset="0"/>
                <a:cs typeface="Arial" panose="020B0604020202020204" pitchFamily="34" charset="0"/>
              </a:rPr>
              <a:t>GG: </a:t>
            </a:r>
            <a:r>
              <a:rPr lang="en-ZA" sz="1400" b="1" dirty="0" smtClean="0">
                <a:latin typeface="Arial" panose="020B0604020202020204" pitchFamily="34" charset="0"/>
                <a:cs typeface="Arial" panose="020B0604020202020204" pitchFamily="34" charset="0"/>
              </a:rPr>
              <a:t>41650 </a:t>
            </a:r>
            <a:r>
              <a:rPr lang="en-ZA" sz="1400" b="1" dirty="0">
                <a:latin typeface="Arial" panose="020B0604020202020204" pitchFamily="34" charset="0"/>
                <a:cs typeface="Arial" panose="020B0604020202020204" pitchFamily="34" charset="0"/>
              </a:rPr>
              <a:t>OF </a:t>
            </a:r>
            <a:r>
              <a:rPr lang="en-ZA" sz="1400" b="1" dirty="0" smtClean="0">
                <a:latin typeface="Arial" panose="020B0604020202020204" pitchFamily="34" charset="0"/>
                <a:cs typeface="Arial" panose="020B0604020202020204" pitchFamily="34" charset="0"/>
              </a:rPr>
              <a:t>25 MAY </a:t>
            </a:r>
            <a:r>
              <a:rPr lang="en-ZA" sz="1400" b="1" dirty="0">
                <a:latin typeface="Arial" panose="020B0604020202020204" pitchFamily="34" charset="0"/>
                <a:cs typeface="Arial" panose="020B0604020202020204" pitchFamily="34" charset="0"/>
              </a:rPr>
              <a:t>2018</a:t>
            </a:r>
          </a:p>
          <a:p>
            <a:pPr marL="0" indent="0" algn="ctr">
              <a:lnSpc>
                <a:spcPct val="150000"/>
              </a:lnSpc>
              <a:buNone/>
            </a:pPr>
            <a:r>
              <a:rPr lang="en-ZA" sz="1400" b="1" u="sng" dirty="0">
                <a:latin typeface="Arial" panose="020B0604020202020204" pitchFamily="34" charset="0"/>
                <a:cs typeface="Arial" panose="020B0604020202020204" pitchFamily="34" charset="0"/>
              </a:rPr>
              <a:t>ALLEGATIONS</a:t>
            </a:r>
          </a:p>
          <a:p>
            <a:pPr marL="285750" indent="-285750" algn="just">
              <a:lnSpc>
                <a:spcPct val="160000"/>
              </a:lnSpc>
              <a:buFont typeface="Arial" panose="020B0604020202020204" pitchFamily="34" charset="0"/>
              <a:buChar char="•"/>
            </a:pPr>
            <a:r>
              <a:rPr lang="en-US" sz="1400" i="1" dirty="0">
                <a:latin typeface="Arial" panose="020B0604020202020204" pitchFamily="34" charset="0"/>
                <a:cs typeface="Arial" panose="020B0604020202020204" pitchFamily="34" charset="0"/>
              </a:rPr>
              <a:t>Maladministration in the affairs of the Department of Provincial Planning and Treasury of the EC and the EC Development Corporation in relation to the allocation of funds to be used for the funeral of former President Mandela and any related unauthorised, irregular and fruitless and wasteful expenditure incurred by any of the Institutions or the State. </a:t>
            </a:r>
            <a:endParaRPr lang="en-US" sz="1400" i="1" dirty="0" smtClean="0">
              <a:latin typeface="Arial" panose="020B0604020202020204" pitchFamily="34" charset="0"/>
              <a:cs typeface="Arial" panose="020B0604020202020204" pitchFamily="34" charset="0"/>
            </a:endParaRPr>
          </a:p>
          <a:p>
            <a:pPr marL="285750" indent="-285750" algn="just">
              <a:lnSpc>
                <a:spcPct val="160000"/>
              </a:lnSpc>
              <a:buFont typeface="Arial" panose="020B0604020202020204" pitchFamily="34" charset="0"/>
              <a:buChar char="•"/>
            </a:pPr>
            <a:r>
              <a:rPr lang="en-US" sz="1400" i="1" dirty="0" smtClean="0">
                <a:latin typeface="Arial" panose="020B0604020202020204" pitchFamily="34" charset="0"/>
                <a:cs typeface="Arial" panose="020B0604020202020204" pitchFamily="34" charset="0"/>
              </a:rPr>
              <a:t>The </a:t>
            </a:r>
            <a:r>
              <a:rPr lang="en-US" sz="1400" i="1" dirty="0">
                <a:latin typeface="Arial" panose="020B0604020202020204" pitchFamily="34" charset="0"/>
                <a:cs typeface="Arial" panose="020B0604020202020204" pitchFamily="34" charset="0"/>
              </a:rPr>
              <a:t>procurement of, or contracting for goods, works or services by the Institutions in relation to the funeral of former President Nelson Mandela and payments made in respect thereof </a:t>
            </a:r>
            <a:r>
              <a:rPr lang="en-US" sz="1400" i="1" dirty="0" smtClean="0">
                <a:latin typeface="Arial" panose="020B0604020202020204" pitchFamily="34" charset="0"/>
                <a:cs typeface="Arial" panose="020B0604020202020204" pitchFamily="34" charset="0"/>
              </a:rPr>
              <a:t>and </a:t>
            </a:r>
            <a:r>
              <a:rPr lang="en-US" sz="1400" i="1" dirty="0">
                <a:latin typeface="Arial" panose="020B0604020202020204" pitchFamily="34" charset="0"/>
                <a:cs typeface="Arial" panose="020B0604020202020204" pitchFamily="34" charset="0"/>
              </a:rPr>
              <a:t>related unauthorised, irregular and fruitless and wasteful expenditure incurred by any of the Institutions of the State</a:t>
            </a:r>
            <a:r>
              <a:rPr lang="en-US" sz="1400" i="1" dirty="0" smtClean="0">
                <a:latin typeface="Arial" panose="020B0604020202020204" pitchFamily="34" charset="0"/>
                <a:cs typeface="Arial" panose="020B0604020202020204" pitchFamily="34" charset="0"/>
              </a:rPr>
              <a:t>.</a:t>
            </a:r>
          </a:p>
          <a:p>
            <a:pPr marL="0" indent="0" algn="ctr">
              <a:lnSpc>
                <a:spcPct val="150000"/>
              </a:lnSpc>
              <a:buNone/>
            </a:pPr>
            <a:r>
              <a:rPr lang="en-ZA" sz="1400" b="1" u="sng" dirty="0">
                <a:latin typeface="Arial" panose="020B0604020202020204" pitchFamily="34" charset="0"/>
                <a:cs typeface="Arial" panose="020B0604020202020204" pitchFamily="34" charset="0"/>
              </a:rPr>
              <a:t>STATUS</a:t>
            </a:r>
          </a:p>
          <a:p>
            <a:pPr marL="0" indent="0" algn="ctr">
              <a:lnSpc>
                <a:spcPct val="150000"/>
              </a:lnSpc>
              <a:buNone/>
            </a:pPr>
            <a:r>
              <a:rPr lang="en-US" sz="1400" dirty="0">
                <a:latin typeface="Arial" panose="020B0604020202020204" pitchFamily="34" charset="0"/>
                <a:cs typeface="Arial" panose="020B0604020202020204" pitchFamily="34" charset="0"/>
              </a:rPr>
              <a:t>The investigation is ongoing.</a:t>
            </a:r>
          </a:p>
          <a:p>
            <a:pPr marL="285750" indent="-285750" algn="just">
              <a:lnSpc>
                <a:spcPct val="150000"/>
              </a:lnSpc>
              <a:buFont typeface="Arial" panose="020B0604020202020204" pitchFamily="34" charset="0"/>
              <a:buChar char="•"/>
            </a:pPr>
            <a:endParaRPr lang="en-US" sz="1400" i="1" dirty="0">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a:xfrm>
            <a:off x="8790038" y="6489083"/>
            <a:ext cx="620661" cy="365125"/>
          </a:xfrm>
        </p:spPr>
        <p:txBody>
          <a:bodyPr/>
          <a:lstStyle/>
          <a:p>
            <a:fld id="{40E4637F-1127-AF4D-B96F-F7789FFD66FF}" type="slidenum">
              <a:rPr lang="en-US" b="1" smtClean="0">
                <a:latin typeface="Arial" panose="020B0604020202020204" pitchFamily="34" charset="0"/>
                <a:cs typeface="Arial" panose="020B0604020202020204" pitchFamily="34" charset="0"/>
              </a:rPr>
              <a:pPr/>
              <a:t>39</a:t>
            </a:fld>
            <a:endParaRPr lang="en-US" b="1" dirty="0">
              <a:latin typeface="Arial" panose="020B0604020202020204" pitchFamily="34" charset="0"/>
              <a:cs typeface="Arial" panose="020B0604020202020204" pitchFamily="34" charset="0"/>
            </a:endParaRPr>
          </a:p>
        </p:txBody>
      </p:sp>
      <p:sp>
        <p:nvSpPr>
          <p:cNvPr id="8" name="Title 1"/>
          <p:cNvSpPr>
            <a:spLocks noGrp="1"/>
          </p:cNvSpPr>
          <p:nvPr>
            <p:ph type="title"/>
          </p:nvPr>
        </p:nvSpPr>
        <p:spPr>
          <a:xfrm>
            <a:off x="495300" y="457201"/>
            <a:ext cx="8915400" cy="1143000"/>
          </a:xfrm>
        </p:spPr>
        <p:txBody>
          <a:bodyPr>
            <a:normAutofit/>
          </a:bodyPr>
          <a:lstStyle/>
          <a:p>
            <a:r>
              <a:rPr lang="en-ZA" sz="2400" b="1" dirty="0">
                <a:latin typeface="Arial" panose="020B0604020202020204" pitchFamily="34" charset="0"/>
                <a:cs typeface="Arial" panose="020B0604020202020204" pitchFamily="34" charset="0"/>
              </a:rPr>
              <a:t>PROCLAMATION </a:t>
            </a:r>
            <a:r>
              <a:rPr lang="en-ZA" sz="2400" b="1" dirty="0" smtClean="0">
                <a:latin typeface="Arial" panose="020B0604020202020204" pitchFamily="34" charset="0"/>
                <a:cs typeface="Arial" panose="020B0604020202020204" pitchFamily="34" charset="0"/>
              </a:rPr>
              <a:t>R13 </a:t>
            </a:r>
            <a:r>
              <a:rPr lang="en-ZA" sz="2400" b="1" dirty="0">
                <a:latin typeface="Arial" panose="020B0604020202020204" pitchFamily="34" charset="0"/>
                <a:cs typeface="Arial" panose="020B0604020202020204" pitchFamily="34" charset="0"/>
              </a:rPr>
              <a:t>OF </a:t>
            </a:r>
            <a:r>
              <a:rPr lang="en-ZA" sz="2400" b="1" dirty="0" smtClean="0">
                <a:latin typeface="Arial" panose="020B0604020202020204" pitchFamily="34" charset="0"/>
                <a:cs typeface="Arial" panose="020B0604020202020204" pitchFamily="34" charset="0"/>
              </a:rPr>
              <a:t>2018</a:t>
            </a:r>
            <a:endParaRPr lang="en-US" sz="2800" dirty="0"/>
          </a:p>
        </p:txBody>
      </p:sp>
    </p:spTree>
    <p:extLst>
      <p:ext uri="{BB962C8B-B14F-4D97-AF65-F5344CB8AC3E}">
        <p14:creationId xmlns:p14="http://schemas.microsoft.com/office/powerpoint/2010/main" xmlns="" val="30864251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7" name="Slide Number Placeholder 6"/>
          <p:cNvSpPr>
            <a:spLocks noGrp="1"/>
          </p:cNvSpPr>
          <p:nvPr>
            <p:ph type="sldNum" sz="quarter" idx="12"/>
          </p:nvPr>
        </p:nvSpPr>
        <p:spPr>
          <a:xfrm>
            <a:off x="8790038" y="6489083"/>
            <a:ext cx="620661" cy="365125"/>
          </a:xfrm>
        </p:spPr>
        <p:txBody>
          <a:bodyPr/>
          <a:lstStyle/>
          <a:p>
            <a:fld id="{40E4637F-1127-AF4D-B96F-F7789FFD66FF}" type="slidenum">
              <a:rPr lang="en-US" b="1" smtClean="0">
                <a:latin typeface="Arial" panose="020B0604020202020204" pitchFamily="34" charset="0"/>
                <a:cs typeface="Arial" panose="020B0604020202020204" pitchFamily="34" charset="0"/>
              </a:rPr>
              <a:pPr/>
              <a:t>4</a:t>
            </a:fld>
            <a:endParaRPr lang="en-US" b="1" dirty="0">
              <a:latin typeface="Arial" panose="020B0604020202020204" pitchFamily="34" charset="0"/>
              <a:cs typeface="Arial" panose="020B0604020202020204" pitchFamily="34" charset="0"/>
            </a:endParaRPr>
          </a:p>
        </p:txBody>
      </p:sp>
      <p:sp>
        <p:nvSpPr>
          <p:cNvPr id="8" name="Title 1"/>
          <p:cNvSpPr>
            <a:spLocks noGrp="1"/>
          </p:cNvSpPr>
          <p:nvPr>
            <p:ph type="title"/>
          </p:nvPr>
        </p:nvSpPr>
        <p:spPr>
          <a:xfrm>
            <a:off x="495300" y="457201"/>
            <a:ext cx="8915400" cy="1143000"/>
          </a:xfrm>
        </p:spPr>
        <p:txBody>
          <a:bodyPr>
            <a:normAutofit/>
          </a:bodyPr>
          <a:lstStyle/>
          <a:p>
            <a:r>
              <a:rPr lang="en-ZA" sz="2800" b="1" dirty="0" smtClean="0">
                <a:latin typeface="Arial" panose="020B0604020202020204" pitchFamily="34" charset="0"/>
                <a:cs typeface="Arial" panose="020B0604020202020204" pitchFamily="34" charset="0"/>
              </a:rPr>
              <a:t>SIU LEGISLATIVE MANDATE</a:t>
            </a:r>
            <a:endParaRPr lang="en-US" sz="3200" b="1" dirty="0">
              <a:latin typeface="Arial" panose="020B0604020202020204" pitchFamily="34" charset="0"/>
              <a:cs typeface="Arial" panose="020B0604020202020204" pitchFamily="34" charset="0"/>
            </a:endParaRPr>
          </a:p>
        </p:txBody>
      </p:sp>
      <p:grpSp>
        <p:nvGrpSpPr>
          <p:cNvPr id="9" name="Group 8"/>
          <p:cNvGrpSpPr/>
          <p:nvPr/>
        </p:nvGrpSpPr>
        <p:grpSpPr>
          <a:xfrm>
            <a:off x="221367" y="1924832"/>
            <a:ext cx="3013200" cy="2273161"/>
            <a:chOff x="229002" y="4006217"/>
            <a:chExt cx="2371471" cy="2375532"/>
          </a:xfrm>
        </p:grpSpPr>
        <p:sp>
          <p:nvSpPr>
            <p:cNvPr id="10" name="Freeform 9"/>
            <p:cNvSpPr>
              <a:spLocks/>
            </p:cNvSpPr>
            <p:nvPr/>
          </p:nvSpPr>
          <p:spPr bwMode="auto">
            <a:xfrm>
              <a:off x="229002" y="4006217"/>
              <a:ext cx="2371471" cy="2375532"/>
            </a:xfrm>
            <a:custGeom>
              <a:avLst/>
              <a:gdLst>
                <a:gd name="T0" fmla="*/ 62 w 1304"/>
                <a:gd name="T1" fmla="*/ 29 h 1084"/>
                <a:gd name="T2" fmla="*/ 120 w 1304"/>
                <a:gd name="T3" fmla="*/ 28 h 1084"/>
                <a:gd name="T4" fmla="*/ 173 w 1304"/>
                <a:gd name="T5" fmla="*/ 30 h 1084"/>
                <a:gd name="T6" fmla="*/ 222 w 1304"/>
                <a:gd name="T7" fmla="*/ 30 h 1084"/>
                <a:gd name="T8" fmla="*/ 274 w 1304"/>
                <a:gd name="T9" fmla="*/ 30 h 1084"/>
                <a:gd name="T10" fmla="*/ 328 w 1304"/>
                <a:gd name="T11" fmla="*/ 31 h 1084"/>
                <a:gd name="T12" fmla="*/ 384 w 1304"/>
                <a:gd name="T13" fmla="*/ 29 h 1084"/>
                <a:gd name="T14" fmla="*/ 432 w 1304"/>
                <a:gd name="T15" fmla="*/ 31 h 1084"/>
                <a:gd name="T16" fmla="*/ 490 w 1304"/>
                <a:gd name="T17" fmla="*/ 28 h 1084"/>
                <a:gd name="T18" fmla="*/ 540 w 1304"/>
                <a:gd name="T19" fmla="*/ 30 h 1084"/>
                <a:gd name="T20" fmla="*/ 591 w 1304"/>
                <a:gd name="T21" fmla="*/ 30 h 1084"/>
                <a:gd name="T22" fmla="*/ 644 w 1304"/>
                <a:gd name="T23" fmla="*/ 30 h 1084"/>
                <a:gd name="T24" fmla="*/ 699 w 1304"/>
                <a:gd name="T25" fmla="*/ 28 h 1084"/>
                <a:gd name="T26" fmla="*/ 751 w 1304"/>
                <a:gd name="T27" fmla="*/ 30 h 1084"/>
                <a:gd name="T28" fmla="*/ 811 w 1304"/>
                <a:gd name="T29" fmla="*/ 27 h 1084"/>
                <a:gd name="T30" fmla="*/ 860 w 1304"/>
                <a:gd name="T31" fmla="*/ 31 h 1084"/>
                <a:gd name="T32" fmla="*/ 918 w 1304"/>
                <a:gd name="T33" fmla="*/ 29 h 1084"/>
                <a:gd name="T34" fmla="*/ 969 w 1304"/>
                <a:gd name="T35" fmla="*/ 30 h 1084"/>
                <a:gd name="T36" fmla="*/ 1023 w 1304"/>
                <a:gd name="T37" fmla="*/ 28 h 1084"/>
                <a:gd name="T38" fmla="*/ 1072 w 1304"/>
                <a:gd name="T39" fmla="*/ 31 h 1084"/>
                <a:gd name="T40" fmla="*/ 1132 w 1304"/>
                <a:gd name="T41" fmla="*/ 27 h 1084"/>
                <a:gd name="T42" fmla="*/ 1183 w 1304"/>
                <a:gd name="T43" fmla="*/ 29 h 1084"/>
                <a:gd name="T44" fmla="*/ 1236 w 1304"/>
                <a:gd name="T45" fmla="*/ 28 h 1084"/>
                <a:gd name="T46" fmla="*/ 1285 w 1304"/>
                <a:gd name="T47" fmla="*/ 30 h 1084"/>
                <a:gd name="T48" fmla="*/ 1281 w 1304"/>
                <a:gd name="T49" fmla="*/ 63 h 1084"/>
                <a:gd name="T50" fmla="*/ 1286 w 1304"/>
                <a:gd name="T51" fmla="*/ 92 h 1084"/>
                <a:gd name="T52" fmla="*/ 1283 w 1304"/>
                <a:gd name="T53" fmla="*/ 123 h 1084"/>
                <a:gd name="T54" fmla="*/ 1284 w 1304"/>
                <a:gd name="T55" fmla="*/ 154 h 1084"/>
                <a:gd name="T56" fmla="*/ 1286 w 1304"/>
                <a:gd name="T57" fmla="*/ 184 h 1084"/>
                <a:gd name="T58" fmla="*/ 1282 w 1304"/>
                <a:gd name="T59" fmla="*/ 217 h 1084"/>
                <a:gd name="T60" fmla="*/ 1284 w 1304"/>
                <a:gd name="T61" fmla="*/ 248 h 1084"/>
                <a:gd name="T62" fmla="*/ 1283 w 1304"/>
                <a:gd name="T63" fmla="*/ 280 h 1084"/>
                <a:gd name="T64" fmla="*/ 1284 w 1304"/>
                <a:gd name="T65" fmla="*/ 309 h 1084"/>
                <a:gd name="T66" fmla="*/ 1282 w 1304"/>
                <a:gd name="T67" fmla="*/ 344 h 1084"/>
                <a:gd name="T68" fmla="*/ 1282 w 1304"/>
                <a:gd name="T69" fmla="*/ 375 h 1084"/>
                <a:gd name="T70" fmla="*/ 1280 w 1304"/>
                <a:gd name="T71" fmla="*/ 405 h 1084"/>
                <a:gd name="T72" fmla="*/ 1283 w 1304"/>
                <a:gd name="T73" fmla="*/ 435 h 1084"/>
                <a:gd name="T74" fmla="*/ 1285 w 1304"/>
                <a:gd name="T75" fmla="*/ 464 h 1084"/>
                <a:gd name="T76" fmla="*/ 1281 w 1304"/>
                <a:gd name="T77" fmla="*/ 499 h 1084"/>
                <a:gd name="T78" fmla="*/ 1283 w 1304"/>
                <a:gd name="T79" fmla="*/ 528 h 1084"/>
                <a:gd name="T80" fmla="*/ 1285 w 1304"/>
                <a:gd name="T81" fmla="*/ 558 h 1084"/>
                <a:gd name="T82" fmla="*/ 1282 w 1304"/>
                <a:gd name="T83" fmla="*/ 592 h 1084"/>
                <a:gd name="T84" fmla="*/ 1281 w 1304"/>
                <a:gd name="T85" fmla="*/ 623 h 1084"/>
                <a:gd name="T86" fmla="*/ 1281 w 1304"/>
                <a:gd name="T87" fmla="*/ 654 h 1084"/>
                <a:gd name="T88" fmla="*/ 1282 w 1304"/>
                <a:gd name="T89" fmla="*/ 686 h 1084"/>
                <a:gd name="T90" fmla="*/ 1282 w 1304"/>
                <a:gd name="T91" fmla="*/ 717 h 1084"/>
                <a:gd name="T92" fmla="*/ 1285 w 1304"/>
                <a:gd name="T93" fmla="*/ 746 h 1084"/>
                <a:gd name="T94" fmla="*/ 1284 w 1304"/>
                <a:gd name="T95" fmla="*/ 777 h 1084"/>
                <a:gd name="T96" fmla="*/ 1282 w 1304"/>
                <a:gd name="T97" fmla="*/ 808 h 1084"/>
                <a:gd name="T98" fmla="*/ 1285 w 1304"/>
                <a:gd name="T99" fmla="*/ 839 h 1084"/>
                <a:gd name="T100" fmla="*/ 1280 w 1304"/>
                <a:gd name="T101" fmla="*/ 871 h 1084"/>
                <a:gd name="T102" fmla="*/ 1285 w 1304"/>
                <a:gd name="T103" fmla="*/ 899 h 1084"/>
                <a:gd name="T104" fmla="*/ 1282 w 1304"/>
                <a:gd name="T105" fmla="*/ 933 h 1084"/>
                <a:gd name="T106" fmla="*/ 1283 w 1304"/>
                <a:gd name="T107" fmla="*/ 963 h 1084"/>
                <a:gd name="T108" fmla="*/ 1283 w 1304"/>
                <a:gd name="T109" fmla="*/ 994 h 1084"/>
                <a:gd name="T110" fmla="*/ 1280 w 1304"/>
                <a:gd name="T111" fmla="*/ 1026 h 1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04" h="1084">
                  <a:moveTo>
                    <a:pt x="19" y="31"/>
                  </a:moveTo>
                  <a:cubicBezTo>
                    <a:pt x="19" y="31"/>
                    <a:pt x="23" y="29"/>
                    <a:pt x="23" y="29"/>
                  </a:cubicBezTo>
                  <a:cubicBezTo>
                    <a:pt x="23" y="29"/>
                    <a:pt x="22" y="37"/>
                    <a:pt x="22" y="37"/>
                  </a:cubicBezTo>
                  <a:cubicBezTo>
                    <a:pt x="23" y="38"/>
                    <a:pt x="39" y="28"/>
                    <a:pt x="39" y="28"/>
                  </a:cubicBezTo>
                  <a:cubicBezTo>
                    <a:pt x="39" y="28"/>
                    <a:pt x="22" y="44"/>
                    <a:pt x="23" y="45"/>
                  </a:cubicBezTo>
                  <a:cubicBezTo>
                    <a:pt x="23" y="45"/>
                    <a:pt x="46" y="31"/>
                    <a:pt x="46" y="31"/>
                  </a:cubicBezTo>
                  <a:cubicBezTo>
                    <a:pt x="47" y="31"/>
                    <a:pt x="16" y="55"/>
                    <a:pt x="16" y="56"/>
                  </a:cubicBezTo>
                  <a:cubicBezTo>
                    <a:pt x="16" y="56"/>
                    <a:pt x="62" y="28"/>
                    <a:pt x="62" y="29"/>
                  </a:cubicBezTo>
                  <a:cubicBezTo>
                    <a:pt x="63" y="30"/>
                    <a:pt x="17" y="62"/>
                    <a:pt x="18" y="63"/>
                  </a:cubicBezTo>
                  <a:cubicBezTo>
                    <a:pt x="18" y="64"/>
                    <a:pt x="78" y="27"/>
                    <a:pt x="78" y="28"/>
                  </a:cubicBezTo>
                  <a:cubicBezTo>
                    <a:pt x="79" y="29"/>
                    <a:pt x="18" y="69"/>
                    <a:pt x="19" y="70"/>
                  </a:cubicBezTo>
                  <a:cubicBezTo>
                    <a:pt x="19" y="72"/>
                    <a:pt x="87" y="31"/>
                    <a:pt x="87" y="31"/>
                  </a:cubicBezTo>
                  <a:cubicBezTo>
                    <a:pt x="88" y="33"/>
                    <a:pt x="21" y="75"/>
                    <a:pt x="22" y="76"/>
                  </a:cubicBezTo>
                  <a:cubicBezTo>
                    <a:pt x="22" y="77"/>
                    <a:pt x="106" y="27"/>
                    <a:pt x="106" y="28"/>
                  </a:cubicBezTo>
                  <a:cubicBezTo>
                    <a:pt x="107" y="29"/>
                    <a:pt x="19" y="85"/>
                    <a:pt x="20" y="86"/>
                  </a:cubicBezTo>
                  <a:cubicBezTo>
                    <a:pt x="21" y="87"/>
                    <a:pt x="118" y="26"/>
                    <a:pt x="120" y="28"/>
                  </a:cubicBezTo>
                  <a:cubicBezTo>
                    <a:pt x="120" y="29"/>
                    <a:pt x="18" y="92"/>
                    <a:pt x="19" y="94"/>
                  </a:cubicBezTo>
                  <a:cubicBezTo>
                    <a:pt x="20" y="95"/>
                    <a:pt x="132" y="27"/>
                    <a:pt x="133" y="29"/>
                  </a:cubicBezTo>
                  <a:cubicBezTo>
                    <a:pt x="134" y="31"/>
                    <a:pt x="16" y="103"/>
                    <a:pt x="17" y="104"/>
                  </a:cubicBezTo>
                  <a:cubicBezTo>
                    <a:pt x="18" y="107"/>
                    <a:pt x="147" y="28"/>
                    <a:pt x="147" y="29"/>
                  </a:cubicBezTo>
                  <a:cubicBezTo>
                    <a:pt x="148" y="31"/>
                    <a:pt x="19" y="108"/>
                    <a:pt x="20" y="110"/>
                  </a:cubicBezTo>
                  <a:cubicBezTo>
                    <a:pt x="21" y="111"/>
                    <a:pt x="164" y="26"/>
                    <a:pt x="164" y="27"/>
                  </a:cubicBezTo>
                  <a:cubicBezTo>
                    <a:pt x="165" y="29"/>
                    <a:pt x="15" y="118"/>
                    <a:pt x="16" y="120"/>
                  </a:cubicBezTo>
                  <a:cubicBezTo>
                    <a:pt x="17" y="122"/>
                    <a:pt x="172" y="29"/>
                    <a:pt x="173" y="30"/>
                  </a:cubicBezTo>
                  <a:cubicBezTo>
                    <a:pt x="174" y="31"/>
                    <a:pt x="21" y="123"/>
                    <a:pt x="22" y="125"/>
                  </a:cubicBezTo>
                  <a:cubicBezTo>
                    <a:pt x="23" y="127"/>
                    <a:pt x="182" y="27"/>
                    <a:pt x="184" y="31"/>
                  </a:cubicBezTo>
                  <a:cubicBezTo>
                    <a:pt x="185" y="33"/>
                    <a:pt x="20" y="128"/>
                    <a:pt x="22" y="132"/>
                  </a:cubicBezTo>
                  <a:cubicBezTo>
                    <a:pt x="23" y="133"/>
                    <a:pt x="198" y="29"/>
                    <a:pt x="198" y="30"/>
                  </a:cubicBezTo>
                  <a:cubicBezTo>
                    <a:pt x="200" y="32"/>
                    <a:pt x="18" y="137"/>
                    <a:pt x="20" y="140"/>
                  </a:cubicBezTo>
                  <a:cubicBezTo>
                    <a:pt x="21" y="142"/>
                    <a:pt x="212" y="28"/>
                    <a:pt x="212" y="29"/>
                  </a:cubicBezTo>
                  <a:cubicBezTo>
                    <a:pt x="214" y="31"/>
                    <a:pt x="18" y="145"/>
                    <a:pt x="19" y="148"/>
                  </a:cubicBezTo>
                  <a:cubicBezTo>
                    <a:pt x="21" y="151"/>
                    <a:pt x="221" y="28"/>
                    <a:pt x="222" y="30"/>
                  </a:cubicBezTo>
                  <a:cubicBezTo>
                    <a:pt x="225" y="35"/>
                    <a:pt x="21" y="150"/>
                    <a:pt x="23" y="153"/>
                  </a:cubicBezTo>
                  <a:cubicBezTo>
                    <a:pt x="25" y="158"/>
                    <a:pt x="232" y="26"/>
                    <a:pt x="234" y="30"/>
                  </a:cubicBezTo>
                  <a:cubicBezTo>
                    <a:pt x="237" y="34"/>
                    <a:pt x="15" y="162"/>
                    <a:pt x="16" y="163"/>
                  </a:cubicBezTo>
                  <a:cubicBezTo>
                    <a:pt x="19" y="168"/>
                    <a:pt x="246" y="26"/>
                    <a:pt x="248" y="30"/>
                  </a:cubicBezTo>
                  <a:cubicBezTo>
                    <a:pt x="250" y="34"/>
                    <a:pt x="16" y="168"/>
                    <a:pt x="17" y="170"/>
                  </a:cubicBezTo>
                  <a:cubicBezTo>
                    <a:pt x="19" y="173"/>
                    <a:pt x="256" y="25"/>
                    <a:pt x="260" y="31"/>
                  </a:cubicBezTo>
                  <a:cubicBezTo>
                    <a:pt x="261" y="33"/>
                    <a:pt x="19" y="173"/>
                    <a:pt x="21" y="176"/>
                  </a:cubicBezTo>
                  <a:cubicBezTo>
                    <a:pt x="25" y="182"/>
                    <a:pt x="270" y="24"/>
                    <a:pt x="274" y="30"/>
                  </a:cubicBezTo>
                  <a:cubicBezTo>
                    <a:pt x="277" y="36"/>
                    <a:pt x="20" y="183"/>
                    <a:pt x="20" y="184"/>
                  </a:cubicBezTo>
                  <a:cubicBezTo>
                    <a:pt x="22" y="188"/>
                    <a:pt x="290" y="25"/>
                    <a:pt x="292" y="28"/>
                  </a:cubicBezTo>
                  <a:cubicBezTo>
                    <a:pt x="293" y="30"/>
                    <a:pt x="14" y="187"/>
                    <a:pt x="18" y="194"/>
                  </a:cubicBezTo>
                  <a:cubicBezTo>
                    <a:pt x="20" y="197"/>
                    <a:pt x="299" y="26"/>
                    <a:pt x="301" y="30"/>
                  </a:cubicBezTo>
                  <a:cubicBezTo>
                    <a:pt x="304" y="34"/>
                    <a:pt x="19" y="199"/>
                    <a:pt x="20" y="200"/>
                  </a:cubicBezTo>
                  <a:cubicBezTo>
                    <a:pt x="23" y="206"/>
                    <a:pt x="316" y="23"/>
                    <a:pt x="319" y="28"/>
                  </a:cubicBezTo>
                  <a:cubicBezTo>
                    <a:pt x="320" y="30"/>
                    <a:pt x="16" y="208"/>
                    <a:pt x="17" y="210"/>
                  </a:cubicBezTo>
                  <a:cubicBezTo>
                    <a:pt x="21" y="217"/>
                    <a:pt x="324" y="23"/>
                    <a:pt x="328" y="31"/>
                  </a:cubicBezTo>
                  <a:cubicBezTo>
                    <a:pt x="330" y="34"/>
                    <a:pt x="20" y="213"/>
                    <a:pt x="21" y="215"/>
                  </a:cubicBezTo>
                  <a:cubicBezTo>
                    <a:pt x="25" y="222"/>
                    <a:pt x="342" y="20"/>
                    <a:pt x="346" y="27"/>
                  </a:cubicBezTo>
                  <a:cubicBezTo>
                    <a:pt x="348" y="31"/>
                    <a:pt x="17" y="215"/>
                    <a:pt x="21" y="222"/>
                  </a:cubicBezTo>
                  <a:cubicBezTo>
                    <a:pt x="24" y="227"/>
                    <a:pt x="351" y="25"/>
                    <a:pt x="354" y="30"/>
                  </a:cubicBezTo>
                  <a:cubicBezTo>
                    <a:pt x="355" y="33"/>
                    <a:pt x="14" y="227"/>
                    <a:pt x="17" y="233"/>
                  </a:cubicBezTo>
                  <a:cubicBezTo>
                    <a:pt x="18" y="235"/>
                    <a:pt x="372" y="26"/>
                    <a:pt x="373" y="28"/>
                  </a:cubicBezTo>
                  <a:cubicBezTo>
                    <a:pt x="374" y="30"/>
                    <a:pt x="19" y="235"/>
                    <a:pt x="21" y="238"/>
                  </a:cubicBezTo>
                  <a:cubicBezTo>
                    <a:pt x="23" y="242"/>
                    <a:pt x="381" y="23"/>
                    <a:pt x="384" y="29"/>
                  </a:cubicBezTo>
                  <a:cubicBezTo>
                    <a:pt x="388" y="35"/>
                    <a:pt x="20" y="243"/>
                    <a:pt x="21" y="245"/>
                  </a:cubicBezTo>
                  <a:cubicBezTo>
                    <a:pt x="26" y="255"/>
                    <a:pt x="392" y="21"/>
                    <a:pt x="397" y="29"/>
                  </a:cubicBezTo>
                  <a:cubicBezTo>
                    <a:pt x="399" y="32"/>
                    <a:pt x="16" y="251"/>
                    <a:pt x="18" y="255"/>
                  </a:cubicBezTo>
                  <a:cubicBezTo>
                    <a:pt x="20" y="260"/>
                    <a:pt x="403" y="24"/>
                    <a:pt x="406" y="30"/>
                  </a:cubicBezTo>
                  <a:cubicBezTo>
                    <a:pt x="409" y="35"/>
                    <a:pt x="11" y="254"/>
                    <a:pt x="17" y="263"/>
                  </a:cubicBezTo>
                  <a:cubicBezTo>
                    <a:pt x="21" y="272"/>
                    <a:pt x="416" y="23"/>
                    <a:pt x="420" y="30"/>
                  </a:cubicBezTo>
                  <a:cubicBezTo>
                    <a:pt x="424" y="37"/>
                    <a:pt x="17" y="257"/>
                    <a:pt x="22" y="267"/>
                  </a:cubicBezTo>
                  <a:cubicBezTo>
                    <a:pt x="24" y="270"/>
                    <a:pt x="429" y="26"/>
                    <a:pt x="432" y="31"/>
                  </a:cubicBezTo>
                  <a:cubicBezTo>
                    <a:pt x="435" y="36"/>
                    <a:pt x="13" y="269"/>
                    <a:pt x="18" y="277"/>
                  </a:cubicBezTo>
                  <a:cubicBezTo>
                    <a:pt x="22" y="284"/>
                    <a:pt x="442" y="27"/>
                    <a:pt x="444" y="31"/>
                  </a:cubicBezTo>
                  <a:cubicBezTo>
                    <a:pt x="450" y="41"/>
                    <a:pt x="15" y="280"/>
                    <a:pt x="18" y="285"/>
                  </a:cubicBezTo>
                  <a:cubicBezTo>
                    <a:pt x="21" y="290"/>
                    <a:pt x="455" y="21"/>
                    <a:pt x="460" y="30"/>
                  </a:cubicBezTo>
                  <a:cubicBezTo>
                    <a:pt x="463" y="36"/>
                    <a:pt x="19" y="286"/>
                    <a:pt x="22" y="291"/>
                  </a:cubicBezTo>
                  <a:cubicBezTo>
                    <a:pt x="24" y="296"/>
                    <a:pt x="467" y="19"/>
                    <a:pt x="473" y="30"/>
                  </a:cubicBezTo>
                  <a:cubicBezTo>
                    <a:pt x="479" y="40"/>
                    <a:pt x="15" y="299"/>
                    <a:pt x="16" y="301"/>
                  </a:cubicBezTo>
                  <a:cubicBezTo>
                    <a:pt x="20" y="309"/>
                    <a:pt x="485" y="19"/>
                    <a:pt x="490" y="28"/>
                  </a:cubicBezTo>
                  <a:cubicBezTo>
                    <a:pt x="496" y="38"/>
                    <a:pt x="14" y="303"/>
                    <a:pt x="17" y="308"/>
                  </a:cubicBezTo>
                  <a:cubicBezTo>
                    <a:pt x="23" y="319"/>
                    <a:pt x="496" y="16"/>
                    <a:pt x="503" y="27"/>
                  </a:cubicBezTo>
                  <a:cubicBezTo>
                    <a:pt x="505" y="32"/>
                    <a:pt x="16" y="307"/>
                    <a:pt x="21" y="314"/>
                  </a:cubicBezTo>
                  <a:cubicBezTo>
                    <a:pt x="27" y="324"/>
                    <a:pt x="510" y="16"/>
                    <a:pt x="516" y="28"/>
                  </a:cubicBezTo>
                  <a:cubicBezTo>
                    <a:pt x="523" y="39"/>
                    <a:pt x="16" y="317"/>
                    <a:pt x="19" y="323"/>
                  </a:cubicBezTo>
                  <a:cubicBezTo>
                    <a:pt x="22" y="328"/>
                    <a:pt x="521" y="22"/>
                    <a:pt x="526" y="30"/>
                  </a:cubicBezTo>
                  <a:cubicBezTo>
                    <a:pt x="531" y="40"/>
                    <a:pt x="16" y="322"/>
                    <a:pt x="20" y="330"/>
                  </a:cubicBezTo>
                  <a:cubicBezTo>
                    <a:pt x="23" y="335"/>
                    <a:pt x="539" y="27"/>
                    <a:pt x="540" y="30"/>
                  </a:cubicBezTo>
                  <a:cubicBezTo>
                    <a:pt x="544" y="36"/>
                    <a:pt x="14" y="334"/>
                    <a:pt x="17" y="340"/>
                  </a:cubicBezTo>
                  <a:cubicBezTo>
                    <a:pt x="23" y="349"/>
                    <a:pt x="547" y="22"/>
                    <a:pt x="552" y="31"/>
                  </a:cubicBezTo>
                  <a:cubicBezTo>
                    <a:pt x="559" y="43"/>
                    <a:pt x="11" y="333"/>
                    <a:pt x="19" y="346"/>
                  </a:cubicBezTo>
                  <a:cubicBezTo>
                    <a:pt x="25" y="357"/>
                    <a:pt x="568" y="24"/>
                    <a:pt x="570" y="28"/>
                  </a:cubicBezTo>
                  <a:cubicBezTo>
                    <a:pt x="576" y="39"/>
                    <a:pt x="15" y="338"/>
                    <a:pt x="23" y="351"/>
                  </a:cubicBezTo>
                  <a:cubicBezTo>
                    <a:pt x="31" y="365"/>
                    <a:pt x="575" y="21"/>
                    <a:pt x="580" y="29"/>
                  </a:cubicBezTo>
                  <a:cubicBezTo>
                    <a:pt x="587" y="41"/>
                    <a:pt x="9" y="349"/>
                    <a:pt x="17" y="362"/>
                  </a:cubicBezTo>
                  <a:cubicBezTo>
                    <a:pt x="19" y="366"/>
                    <a:pt x="586" y="22"/>
                    <a:pt x="591" y="30"/>
                  </a:cubicBezTo>
                  <a:cubicBezTo>
                    <a:pt x="598" y="42"/>
                    <a:pt x="7" y="355"/>
                    <a:pt x="16" y="370"/>
                  </a:cubicBezTo>
                  <a:cubicBezTo>
                    <a:pt x="18" y="374"/>
                    <a:pt x="599" y="15"/>
                    <a:pt x="607" y="28"/>
                  </a:cubicBezTo>
                  <a:cubicBezTo>
                    <a:pt x="609" y="33"/>
                    <a:pt x="13" y="362"/>
                    <a:pt x="20" y="375"/>
                  </a:cubicBezTo>
                  <a:cubicBezTo>
                    <a:pt x="24" y="382"/>
                    <a:pt x="613" y="15"/>
                    <a:pt x="620" y="28"/>
                  </a:cubicBezTo>
                  <a:cubicBezTo>
                    <a:pt x="622" y="31"/>
                    <a:pt x="15" y="368"/>
                    <a:pt x="22" y="381"/>
                  </a:cubicBezTo>
                  <a:cubicBezTo>
                    <a:pt x="29" y="393"/>
                    <a:pt x="621" y="16"/>
                    <a:pt x="629" y="30"/>
                  </a:cubicBezTo>
                  <a:cubicBezTo>
                    <a:pt x="632" y="34"/>
                    <a:pt x="11" y="379"/>
                    <a:pt x="18" y="391"/>
                  </a:cubicBezTo>
                  <a:cubicBezTo>
                    <a:pt x="23" y="400"/>
                    <a:pt x="641" y="25"/>
                    <a:pt x="644" y="30"/>
                  </a:cubicBezTo>
                  <a:cubicBezTo>
                    <a:pt x="651" y="43"/>
                    <a:pt x="17" y="388"/>
                    <a:pt x="22" y="396"/>
                  </a:cubicBezTo>
                  <a:cubicBezTo>
                    <a:pt x="26" y="404"/>
                    <a:pt x="650" y="22"/>
                    <a:pt x="655" y="30"/>
                  </a:cubicBezTo>
                  <a:cubicBezTo>
                    <a:pt x="661" y="40"/>
                    <a:pt x="16" y="399"/>
                    <a:pt x="19" y="405"/>
                  </a:cubicBezTo>
                  <a:cubicBezTo>
                    <a:pt x="25" y="415"/>
                    <a:pt x="661" y="13"/>
                    <a:pt x="670" y="29"/>
                  </a:cubicBezTo>
                  <a:cubicBezTo>
                    <a:pt x="674" y="36"/>
                    <a:pt x="12" y="405"/>
                    <a:pt x="17" y="414"/>
                  </a:cubicBezTo>
                  <a:cubicBezTo>
                    <a:pt x="26" y="430"/>
                    <a:pt x="678" y="24"/>
                    <a:pt x="682" y="30"/>
                  </a:cubicBezTo>
                  <a:cubicBezTo>
                    <a:pt x="690" y="45"/>
                    <a:pt x="18" y="414"/>
                    <a:pt x="21" y="419"/>
                  </a:cubicBezTo>
                  <a:cubicBezTo>
                    <a:pt x="25" y="426"/>
                    <a:pt x="696" y="23"/>
                    <a:pt x="699" y="28"/>
                  </a:cubicBezTo>
                  <a:cubicBezTo>
                    <a:pt x="703" y="34"/>
                    <a:pt x="13" y="423"/>
                    <a:pt x="17" y="430"/>
                  </a:cubicBezTo>
                  <a:cubicBezTo>
                    <a:pt x="20" y="437"/>
                    <a:pt x="709" y="23"/>
                    <a:pt x="712" y="29"/>
                  </a:cubicBezTo>
                  <a:cubicBezTo>
                    <a:pt x="715" y="33"/>
                    <a:pt x="12" y="430"/>
                    <a:pt x="17" y="438"/>
                  </a:cubicBezTo>
                  <a:cubicBezTo>
                    <a:pt x="20" y="443"/>
                    <a:pt x="719" y="23"/>
                    <a:pt x="723" y="30"/>
                  </a:cubicBezTo>
                  <a:cubicBezTo>
                    <a:pt x="730" y="43"/>
                    <a:pt x="15" y="435"/>
                    <a:pt x="20" y="444"/>
                  </a:cubicBezTo>
                  <a:cubicBezTo>
                    <a:pt x="30" y="461"/>
                    <a:pt x="736" y="17"/>
                    <a:pt x="742" y="28"/>
                  </a:cubicBezTo>
                  <a:cubicBezTo>
                    <a:pt x="750" y="41"/>
                    <a:pt x="14" y="446"/>
                    <a:pt x="18" y="453"/>
                  </a:cubicBezTo>
                  <a:cubicBezTo>
                    <a:pt x="24" y="463"/>
                    <a:pt x="747" y="23"/>
                    <a:pt x="751" y="30"/>
                  </a:cubicBezTo>
                  <a:cubicBezTo>
                    <a:pt x="759" y="43"/>
                    <a:pt x="7" y="443"/>
                    <a:pt x="17" y="461"/>
                  </a:cubicBezTo>
                  <a:cubicBezTo>
                    <a:pt x="27" y="479"/>
                    <a:pt x="758" y="12"/>
                    <a:pt x="767" y="28"/>
                  </a:cubicBezTo>
                  <a:cubicBezTo>
                    <a:pt x="770" y="32"/>
                    <a:pt x="11" y="459"/>
                    <a:pt x="17" y="470"/>
                  </a:cubicBezTo>
                  <a:cubicBezTo>
                    <a:pt x="21" y="476"/>
                    <a:pt x="770" y="11"/>
                    <a:pt x="780" y="29"/>
                  </a:cubicBezTo>
                  <a:cubicBezTo>
                    <a:pt x="784" y="35"/>
                    <a:pt x="12" y="468"/>
                    <a:pt x="17" y="477"/>
                  </a:cubicBezTo>
                  <a:cubicBezTo>
                    <a:pt x="28" y="496"/>
                    <a:pt x="781" y="15"/>
                    <a:pt x="791" y="31"/>
                  </a:cubicBezTo>
                  <a:cubicBezTo>
                    <a:pt x="793" y="35"/>
                    <a:pt x="9" y="467"/>
                    <a:pt x="19" y="485"/>
                  </a:cubicBezTo>
                  <a:cubicBezTo>
                    <a:pt x="27" y="499"/>
                    <a:pt x="804" y="16"/>
                    <a:pt x="811" y="27"/>
                  </a:cubicBezTo>
                  <a:cubicBezTo>
                    <a:pt x="819" y="42"/>
                    <a:pt x="14" y="480"/>
                    <a:pt x="21" y="492"/>
                  </a:cubicBezTo>
                  <a:cubicBezTo>
                    <a:pt x="28" y="503"/>
                    <a:pt x="815" y="19"/>
                    <a:pt x="821" y="30"/>
                  </a:cubicBezTo>
                  <a:cubicBezTo>
                    <a:pt x="827" y="39"/>
                    <a:pt x="16" y="490"/>
                    <a:pt x="21" y="499"/>
                  </a:cubicBezTo>
                  <a:cubicBezTo>
                    <a:pt x="31" y="516"/>
                    <a:pt x="829" y="18"/>
                    <a:pt x="836" y="29"/>
                  </a:cubicBezTo>
                  <a:cubicBezTo>
                    <a:pt x="840" y="36"/>
                    <a:pt x="8" y="492"/>
                    <a:pt x="18" y="509"/>
                  </a:cubicBezTo>
                  <a:cubicBezTo>
                    <a:pt x="23" y="518"/>
                    <a:pt x="845" y="18"/>
                    <a:pt x="851" y="28"/>
                  </a:cubicBezTo>
                  <a:cubicBezTo>
                    <a:pt x="862" y="48"/>
                    <a:pt x="11" y="500"/>
                    <a:pt x="20" y="515"/>
                  </a:cubicBezTo>
                  <a:cubicBezTo>
                    <a:pt x="31" y="535"/>
                    <a:pt x="851" y="16"/>
                    <a:pt x="860" y="31"/>
                  </a:cubicBezTo>
                  <a:cubicBezTo>
                    <a:pt x="863" y="37"/>
                    <a:pt x="11" y="512"/>
                    <a:pt x="18" y="524"/>
                  </a:cubicBezTo>
                  <a:cubicBezTo>
                    <a:pt x="21" y="529"/>
                    <a:pt x="870" y="23"/>
                    <a:pt x="874" y="30"/>
                  </a:cubicBezTo>
                  <a:cubicBezTo>
                    <a:pt x="880" y="40"/>
                    <a:pt x="13" y="524"/>
                    <a:pt x="18" y="533"/>
                  </a:cubicBezTo>
                  <a:cubicBezTo>
                    <a:pt x="23" y="542"/>
                    <a:pt x="880" y="13"/>
                    <a:pt x="889" y="30"/>
                  </a:cubicBezTo>
                  <a:cubicBezTo>
                    <a:pt x="897" y="43"/>
                    <a:pt x="8" y="526"/>
                    <a:pt x="17" y="542"/>
                  </a:cubicBezTo>
                  <a:cubicBezTo>
                    <a:pt x="20" y="548"/>
                    <a:pt x="903" y="19"/>
                    <a:pt x="907" y="27"/>
                  </a:cubicBezTo>
                  <a:cubicBezTo>
                    <a:pt x="913" y="37"/>
                    <a:pt x="13" y="540"/>
                    <a:pt x="18" y="549"/>
                  </a:cubicBezTo>
                  <a:cubicBezTo>
                    <a:pt x="24" y="559"/>
                    <a:pt x="915" y="23"/>
                    <a:pt x="918" y="29"/>
                  </a:cubicBezTo>
                  <a:cubicBezTo>
                    <a:pt x="928" y="46"/>
                    <a:pt x="10" y="533"/>
                    <a:pt x="22" y="554"/>
                  </a:cubicBezTo>
                  <a:cubicBezTo>
                    <a:pt x="31" y="569"/>
                    <a:pt x="923" y="22"/>
                    <a:pt x="928" y="31"/>
                  </a:cubicBezTo>
                  <a:cubicBezTo>
                    <a:pt x="935" y="43"/>
                    <a:pt x="7" y="541"/>
                    <a:pt x="19" y="563"/>
                  </a:cubicBezTo>
                  <a:cubicBezTo>
                    <a:pt x="28" y="578"/>
                    <a:pt x="931" y="9"/>
                    <a:pt x="943" y="30"/>
                  </a:cubicBezTo>
                  <a:cubicBezTo>
                    <a:pt x="952" y="46"/>
                    <a:pt x="8" y="557"/>
                    <a:pt x="16" y="572"/>
                  </a:cubicBezTo>
                  <a:cubicBezTo>
                    <a:pt x="23" y="584"/>
                    <a:pt x="951" y="17"/>
                    <a:pt x="958" y="29"/>
                  </a:cubicBezTo>
                  <a:cubicBezTo>
                    <a:pt x="970" y="49"/>
                    <a:pt x="15" y="567"/>
                    <a:pt x="21" y="577"/>
                  </a:cubicBezTo>
                  <a:cubicBezTo>
                    <a:pt x="30" y="594"/>
                    <a:pt x="958" y="11"/>
                    <a:pt x="969" y="30"/>
                  </a:cubicBezTo>
                  <a:cubicBezTo>
                    <a:pt x="976" y="42"/>
                    <a:pt x="7" y="572"/>
                    <a:pt x="16" y="588"/>
                  </a:cubicBezTo>
                  <a:cubicBezTo>
                    <a:pt x="26" y="606"/>
                    <a:pt x="979" y="15"/>
                    <a:pt x="986" y="28"/>
                  </a:cubicBezTo>
                  <a:cubicBezTo>
                    <a:pt x="999" y="50"/>
                    <a:pt x="18" y="585"/>
                    <a:pt x="22" y="592"/>
                  </a:cubicBezTo>
                  <a:cubicBezTo>
                    <a:pt x="28" y="603"/>
                    <a:pt x="994" y="18"/>
                    <a:pt x="999" y="27"/>
                  </a:cubicBezTo>
                  <a:cubicBezTo>
                    <a:pt x="1010" y="47"/>
                    <a:pt x="14" y="597"/>
                    <a:pt x="17" y="602"/>
                  </a:cubicBezTo>
                  <a:cubicBezTo>
                    <a:pt x="20" y="607"/>
                    <a:pt x="997" y="8"/>
                    <a:pt x="1009" y="29"/>
                  </a:cubicBezTo>
                  <a:cubicBezTo>
                    <a:pt x="1022" y="52"/>
                    <a:pt x="7" y="592"/>
                    <a:pt x="17" y="609"/>
                  </a:cubicBezTo>
                  <a:cubicBezTo>
                    <a:pt x="21" y="616"/>
                    <a:pt x="1009" y="5"/>
                    <a:pt x="1023" y="28"/>
                  </a:cubicBezTo>
                  <a:cubicBezTo>
                    <a:pt x="1028" y="37"/>
                    <a:pt x="11" y="594"/>
                    <a:pt x="23" y="614"/>
                  </a:cubicBezTo>
                  <a:cubicBezTo>
                    <a:pt x="35" y="635"/>
                    <a:pt x="1029" y="24"/>
                    <a:pt x="1033" y="31"/>
                  </a:cubicBezTo>
                  <a:cubicBezTo>
                    <a:pt x="1044" y="49"/>
                    <a:pt x="9" y="597"/>
                    <a:pt x="23" y="622"/>
                  </a:cubicBezTo>
                  <a:cubicBezTo>
                    <a:pt x="30" y="635"/>
                    <a:pt x="1046" y="21"/>
                    <a:pt x="1050" y="29"/>
                  </a:cubicBezTo>
                  <a:cubicBezTo>
                    <a:pt x="1062" y="49"/>
                    <a:pt x="11" y="617"/>
                    <a:pt x="19" y="631"/>
                  </a:cubicBezTo>
                  <a:cubicBezTo>
                    <a:pt x="28" y="648"/>
                    <a:pt x="1051" y="13"/>
                    <a:pt x="1060" y="30"/>
                  </a:cubicBezTo>
                  <a:cubicBezTo>
                    <a:pt x="1068" y="44"/>
                    <a:pt x="13" y="621"/>
                    <a:pt x="22" y="637"/>
                  </a:cubicBezTo>
                  <a:cubicBezTo>
                    <a:pt x="33" y="656"/>
                    <a:pt x="1063" y="14"/>
                    <a:pt x="1072" y="31"/>
                  </a:cubicBezTo>
                  <a:cubicBezTo>
                    <a:pt x="1082" y="48"/>
                    <a:pt x="16" y="638"/>
                    <a:pt x="21" y="646"/>
                  </a:cubicBezTo>
                  <a:cubicBezTo>
                    <a:pt x="29" y="660"/>
                    <a:pt x="1075" y="9"/>
                    <a:pt x="1087" y="31"/>
                  </a:cubicBezTo>
                  <a:cubicBezTo>
                    <a:pt x="1101" y="56"/>
                    <a:pt x="11" y="638"/>
                    <a:pt x="20" y="654"/>
                  </a:cubicBezTo>
                  <a:cubicBezTo>
                    <a:pt x="30" y="671"/>
                    <a:pt x="1100" y="20"/>
                    <a:pt x="1104" y="28"/>
                  </a:cubicBezTo>
                  <a:cubicBezTo>
                    <a:pt x="1110" y="39"/>
                    <a:pt x="7" y="636"/>
                    <a:pt x="22" y="661"/>
                  </a:cubicBezTo>
                  <a:cubicBezTo>
                    <a:pt x="32" y="678"/>
                    <a:pt x="1104" y="14"/>
                    <a:pt x="1114" y="30"/>
                  </a:cubicBezTo>
                  <a:cubicBezTo>
                    <a:pt x="1124" y="47"/>
                    <a:pt x="3" y="648"/>
                    <a:pt x="17" y="671"/>
                  </a:cubicBezTo>
                  <a:cubicBezTo>
                    <a:pt x="28" y="691"/>
                    <a:pt x="1117" y="0"/>
                    <a:pt x="1132" y="27"/>
                  </a:cubicBezTo>
                  <a:cubicBezTo>
                    <a:pt x="1141" y="43"/>
                    <a:pt x="10" y="660"/>
                    <a:pt x="20" y="678"/>
                  </a:cubicBezTo>
                  <a:cubicBezTo>
                    <a:pt x="29" y="693"/>
                    <a:pt x="1138" y="18"/>
                    <a:pt x="1144" y="28"/>
                  </a:cubicBezTo>
                  <a:cubicBezTo>
                    <a:pt x="1152" y="42"/>
                    <a:pt x="16" y="672"/>
                    <a:pt x="23" y="684"/>
                  </a:cubicBezTo>
                  <a:cubicBezTo>
                    <a:pt x="27" y="691"/>
                    <a:pt x="1141" y="5"/>
                    <a:pt x="1155" y="30"/>
                  </a:cubicBezTo>
                  <a:cubicBezTo>
                    <a:pt x="1170" y="55"/>
                    <a:pt x="12" y="689"/>
                    <a:pt x="16" y="695"/>
                  </a:cubicBezTo>
                  <a:cubicBezTo>
                    <a:pt x="26" y="712"/>
                    <a:pt x="1155" y="9"/>
                    <a:pt x="1167" y="31"/>
                  </a:cubicBezTo>
                  <a:cubicBezTo>
                    <a:pt x="1175" y="44"/>
                    <a:pt x="6" y="675"/>
                    <a:pt x="21" y="700"/>
                  </a:cubicBezTo>
                  <a:cubicBezTo>
                    <a:pt x="25" y="708"/>
                    <a:pt x="1170" y="7"/>
                    <a:pt x="1183" y="29"/>
                  </a:cubicBezTo>
                  <a:cubicBezTo>
                    <a:pt x="1198" y="57"/>
                    <a:pt x="7" y="694"/>
                    <a:pt x="16" y="710"/>
                  </a:cubicBezTo>
                  <a:cubicBezTo>
                    <a:pt x="21" y="719"/>
                    <a:pt x="1187" y="7"/>
                    <a:pt x="1199" y="28"/>
                  </a:cubicBezTo>
                  <a:cubicBezTo>
                    <a:pt x="1206" y="39"/>
                    <a:pt x="6" y="698"/>
                    <a:pt x="17" y="717"/>
                  </a:cubicBezTo>
                  <a:cubicBezTo>
                    <a:pt x="32" y="743"/>
                    <a:pt x="1197" y="14"/>
                    <a:pt x="1206" y="31"/>
                  </a:cubicBezTo>
                  <a:cubicBezTo>
                    <a:pt x="1222" y="57"/>
                    <a:pt x="8" y="698"/>
                    <a:pt x="22" y="722"/>
                  </a:cubicBezTo>
                  <a:cubicBezTo>
                    <a:pt x="39" y="752"/>
                    <a:pt x="1212" y="19"/>
                    <a:pt x="1219" y="31"/>
                  </a:cubicBezTo>
                  <a:cubicBezTo>
                    <a:pt x="1229" y="47"/>
                    <a:pt x="4" y="702"/>
                    <a:pt x="20" y="730"/>
                  </a:cubicBezTo>
                  <a:cubicBezTo>
                    <a:pt x="35" y="757"/>
                    <a:pt x="1221" y="4"/>
                    <a:pt x="1236" y="28"/>
                  </a:cubicBezTo>
                  <a:cubicBezTo>
                    <a:pt x="1252" y="57"/>
                    <a:pt x="2" y="710"/>
                    <a:pt x="18" y="738"/>
                  </a:cubicBezTo>
                  <a:cubicBezTo>
                    <a:pt x="29" y="757"/>
                    <a:pt x="1238" y="13"/>
                    <a:pt x="1248" y="29"/>
                  </a:cubicBezTo>
                  <a:cubicBezTo>
                    <a:pt x="1265" y="59"/>
                    <a:pt x="12" y="732"/>
                    <a:pt x="19" y="745"/>
                  </a:cubicBezTo>
                  <a:cubicBezTo>
                    <a:pt x="34" y="771"/>
                    <a:pt x="1248" y="14"/>
                    <a:pt x="1258" y="30"/>
                  </a:cubicBezTo>
                  <a:cubicBezTo>
                    <a:pt x="1273" y="58"/>
                    <a:pt x="17" y="746"/>
                    <a:pt x="20" y="752"/>
                  </a:cubicBezTo>
                  <a:cubicBezTo>
                    <a:pt x="37" y="781"/>
                    <a:pt x="1258" y="9"/>
                    <a:pt x="1270" y="31"/>
                  </a:cubicBezTo>
                  <a:cubicBezTo>
                    <a:pt x="1274" y="37"/>
                    <a:pt x="12" y="743"/>
                    <a:pt x="22" y="759"/>
                  </a:cubicBezTo>
                  <a:cubicBezTo>
                    <a:pt x="31" y="775"/>
                    <a:pt x="1279" y="20"/>
                    <a:pt x="1285" y="30"/>
                  </a:cubicBezTo>
                  <a:cubicBezTo>
                    <a:pt x="1295" y="47"/>
                    <a:pt x="18" y="759"/>
                    <a:pt x="22" y="767"/>
                  </a:cubicBezTo>
                  <a:cubicBezTo>
                    <a:pt x="38" y="794"/>
                    <a:pt x="1280" y="32"/>
                    <a:pt x="1283" y="39"/>
                  </a:cubicBezTo>
                  <a:cubicBezTo>
                    <a:pt x="1290" y="49"/>
                    <a:pt x="3" y="751"/>
                    <a:pt x="18" y="777"/>
                  </a:cubicBezTo>
                  <a:cubicBezTo>
                    <a:pt x="34" y="805"/>
                    <a:pt x="1270" y="18"/>
                    <a:pt x="1286" y="45"/>
                  </a:cubicBezTo>
                  <a:cubicBezTo>
                    <a:pt x="1301" y="72"/>
                    <a:pt x="11" y="771"/>
                    <a:pt x="18" y="785"/>
                  </a:cubicBezTo>
                  <a:cubicBezTo>
                    <a:pt x="30" y="805"/>
                    <a:pt x="1280" y="43"/>
                    <a:pt x="1286" y="53"/>
                  </a:cubicBezTo>
                  <a:cubicBezTo>
                    <a:pt x="1300" y="77"/>
                    <a:pt x="12" y="780"/>
                    <a:pt x="19" y="792"/>
                  </a:cubicBezTo>
                  <a:cubicBezTo>
                    <a:pt x="28" y="808"/>
                    <a:pt x="1268" y="40"/>
                    <a:pt x="1281" y="63"/>
                  </a:cubicBezTo>
                  <a:cubicBezTo>
                    <a:pt x="1294" y="85"/>
                    <a:pt x="1" y="772"/>
                    <a:pt x="17" y="801"/>
                  </a:cubicBezTo>
                  <a:cubicBezTo>
                    <a:pt x="25" y="814"/>
                    <a:pt x="1277" y="56"/>
                    <a:pt x="1285" y="69"/>
                  </a:cubicBezTo>
                  <a:cubicBezTo>
                    <a:pt x="1303" y="100"/>
                    <a:pt x="10" y="793"/>
                    <a:pt x="19" y="808"/>
                  </a:cubicBezTo>
                  <a:cubicBezTo>
                    <a:pt x="33" y="833"/>
                    <a:pt x="1274" y="59"/>
                    <a:pt x="1284" y="77"/>
                  </a:cubicBezTo>
                  <a:cubicBezTo>
                    <a:pt x="1299" y="102"/>
                    <a:pt x="6" y="790"/>
                    <a:pt x="20" y="815"/>
                  </a:cubicBezTo>
                  <a:cubicBezTo>
                    <a:pt x="36" y="842"/>
                    <a:pt x="1278" y="71"/>
                    <a:pt x="1286" y="84"/>
                  </a:cubicBezTo>
                  <a:cubicBezTo>
                    <a:pt x="1304" y="116"/>
                    <a:pt x="8" y="798"/>
                    <a:pt x="22" y="821"/>
                  </a:cubicBezTo>
                  <a:cubicBezTo>
                    <a:pt x="28" y="832"/>
                    <a:pt x="1273" y="69"/>
                    <a:pt x="1286" y="92"/>
                  </a:cubicBezTo>
                  <a:cubicBezTo>
                    <a:pt x="1290" y="99"/>
                    <a:pt x="0" y="804"/>
                    <a:pt x="16" y="832"/>
                  </a:cubicBezTo>
                  <a:cubicBezTo>
                    <a:pt x="26" y="848"/>
                    <a:pt x="1274" y="84"/>
                    <a:pt x="1283" y="100"/>
                  </a:cubicBezTo>
                  <a:cubicBezTo>
                    <a:pt x="1287" y="107"/>
                    <a:pt x="12" y="824"/>
                    <a:pt x="20" y="838"/>
                  </a:cubicBezTo>
                  <a:cubicBezTo>
                    <a:pt x="27" y="849"/>
                    <a:pt x="1277" y="99"/>
                    <a:pt x="1283" y="109"/>
                  </a:cubicBezTo>
                  <a:cubicBezTo>
                    <a:pt x="1289" y="119"/>
                    <a:pt x="8" y="820"/>
                    <a:pt x="22" y="844"/>
                  </a:cubicBezTo>
                  <a:cubicBezTo>
                    <a:pt x="28" y="854"/>
                    <a:pt x="1271" y="91"/>
                    <a:pt x="1285" y="115"/>
                  </a:cubicBezTo>
                  <a:cubicBezTo>
                    <a:pt x="1300" y="141"/>
                    <a:pt x="4" y="825"/>
                    <a:pt x="20" y="852"/>
                  </a:cubicBezTo>
                  <a:cubicBezTo>
                    <a:pt x="38" y="883"/>
                    <a:pt x="1277" y="115"/>
                    <a:pt x="1283" y="123"/>
                  </a:cubicBezTo>
                  <a:cubicBezTo>
                    <a:pt x="1289" y="134"/>
                    <a:pt x="14" y="847"/>
                    <a:pt x="21" y="860"/>
                  </a:cubicBezTo>
                  <a:cubicBezTo>
                    <a:pt x="30" y="876"/>
                    <a:pt x="1279" y="125"/>
                    <a:pt x="1283" y="131"/>
                  </a:cubicBezTo>
                  <a:cubicBezTo>
                    <a:pt x="1301" y="163"/>
                    <a:pt x="3" y="845"/>
                    <a:pt x="17" y="869"/>
                  </a:cubicBezTo>
                  <a:cubicBezTo>
                    <a:pt x="27" y="887"/>
                    <a:pt x="1275" y="121"/>
                    <a:pt x="1285" y="138"/>
                  </a:cubicBezTo>
                  <a:cubicBezTo>
                    <a:pt x="1291" y="149"/>
                    <a:pt x="4" y="852"/>
                    <a:pt x="18" y="877"/>
                  </a:cubicBezTo>
                  <a:cubicBezTo>
                    <a:pt x="24" y="886"/>
                    <a:pt x="1266" y="122"/>
                    <a:pt x="1281" y="148"/>
                  </a:cubicBezTo>
                  <a:cubicBezTo>
                    <a:pt x="1297" y="176"/>
                    <a:pt x="5" y="865"/>
                    <a:pt x="16" y="886"/>
                  </a:cubicBezTo>
                  <a:cubicBezTo>
                    <a:pt x="34" y="916"/>
                    <a:pt x="1278" y="144"/>
                    <a:pt x="1284" y="154"/>
                  </a:cubicBezTo>
                  <a:cubicBezTo>
                    <a:pt x="1299" y="180"/>
                    <a:pt x="6" y="871"/>
                    <a:pt x="18" y="892"/>
                  </a:cubicBezTo>
                  <a:cubicBezTo>
                    <a:pt x="35" y="921"/>
                    <a:pt x="1270" y="139"/>
                    <a:pt x="1283" y="162"/>
                  </a:cubicBezTo>
                  <a:cubicBezTo>
                    <a:pt x="1300" y="191"/>
                    <a:pt x="9" y="879"/>
                    <a:pt x="21" y="898"/>
                  </a:cubicBezTo>
                  <a:cubicBezTo>
                    <a:pt x="26" y="908"/>
                    <a:pt x="1279" y="163"/>
                    <a:pt x="1283" y="170"/>
                  </a:cubicBezTo>
                  <a:cubicBezTo>
                    <a:pt x="1295" y="191"/>
                    <a:pt x="2" y="879"/>
                    <a:pt x="19" y="907"/>
                  </a:cubicBezTo>
                  <a:cubicBezTo>
                    <a:pt x="33" y="932"/>
                    <a:pt x="1268" y="158"/>
                    <a:pt x="1280" y="179"/>
                  </a:cubicBezTo>
                  <a:cubicBezTo>
                    <a:pt x="1293" y="201"/>
                    <a:pt x="12" y="901"/>
                    <a:pt x="20" y="915"/>
                  </a:cubicBezTo>
                  <a:cubicBezTo>
                    <a:pt x="30" y="933"/>
                    <a:pt x="1271" y="158"/>
                    <a:pt x="1286" y="184"/>
                  </a:cubicBezTo>
                  <a:cubicBezTo>
                    <a:pt x="1304" y="216"/>
                    <a:pt x="11" y="903"/>
                    <a:pt x="22" y="922"/>
                  </a:cubicBezTo>
                  <a:cubicBezTo>
                    <a:pt x="28" y="933"/>
                    <a:pt x="1271" y="176"/>
                    <a:pt x="1282" y="194"/>
                  </a:cubicBezTo>
                  <a:cubicBezTo>
                    <a:pt x="1286" y="202"/>
                    <a:pt x="2" y="902"/>
                    <a:pt x="19" y="931"/>
                  </a:cubicBezTo>
                  <a:cubicBezTo>
                    <a:pt x="26" y="944"/>
                    <a:pt x="1266" y="175"/>
                    <a:pt x="1282" y="202"/>
                  </a:cubicBezTo>
                  <a:cubicBezTo>
                    <a:pt x="1288" y="212"/>
                    <a:pt x="8" y="918"/>
                    <a:pt x="20" y="939"/>
                  </a:cubicBezTo>
                  <a:cubicBezTo>
                    <a:pt x="29" y="954"/>
                    <a:pt x="1276" y="191"/>
                    <a:pt x="1286" y="208"/>
                  </a:cubicBezTo>
                  <a:cubicBezTo>
                    <a:pt x="1296" y="225"/>
                    <a:pt x="1" y="914"/>
                    <a:pt x="20" y="946"/>
                  </a:cubicBezTo>
                  <a:cubicBezTo>
                    <a:pt x="35" y="973"/>
                    <a:pt x="1276" y="206"/>
                    <a:pt x="1282" y="217"/>
                  </a:cubicBezTo>
                  <a:cubicBezTo>
                    <a:pt x="1298" y="246"/>
                    <a:pt x="6" y="938"/>
                    <a:pt x="16" y="955"/>
                  </a:cubicBezTo>
                  <a:cubicBezTo>
                    <a:pt x="22" y="966"/>
                    <a:pt x="1270" y="201"/>
                    <a:pt x="1284" y="224"/>
                  </a:cubicBezTo>
                  <a:cubicBezTo>
                    <a:pt x="1301" y="253"/>
                    <a:pt x="13" y="954"/>
                    <a:pt x="18" y="962"/>
                  </a:cubicBezTo>
                  <a:cubicBezTo>
                    <a:pt x="25" y="975"/>
                    <a:pt x="1271" y="209"/>
                    <a:pt x="1284" y="231"/>
                  </a:cubicBezTo>
                  <a:cubicBezTo>
                    <a:pt x="1294" y="249"/>
                    <a:pt x="16" y="958"/>
                    <a:pt x="22" y="968"/>
                  </a:cubicBezTo>
                  <a:cubicBezTo>
                    <a:pt x="38" y="995"/>
                    <a:pt x="1265" y="217"/>
                    <a:pt x="1280" y="241"/>
                  </a:cubicBezTo>
                  <a:cubicBezTo>
                    <a:pt x="1284" y="249"/>
                    <a:pt x="12" y="970"/>
                    <a:pt x="17" y="979"/>
                  </a:cubicBezTo>
                  <a:cubicBezTo>
                    <a:pt x="24" y="990"/>
                    <a:pt x="1271" y="225"/>
                    <a:pt x="1284" y="248"/>
                  </a:cubicBezTo>
                  <a:cubicBezTo>
                    <a:pt x="1292" y="261"/>
                    <a:pt x="11" y="976"/>
                    <a:pt x="17" y="987"/>
                  </a:cubicBezTo>
                  <a:cubicBezTo>
                    <a:pt x="35" y="1018"/>
                    <a:pt x="1270" y="235"/>
                    <a:pt x="1283" y="256"/>
                  </a:cubicBezTo>
                  <a:cubicBezTo>
                    <a:pt x="1298" y="283"/>
                    <a:pt x="10" y="982"/>
                    <a:pt x="17" y="994"/>
                  </a:cubicBezTo>
                  <a:cubicBezTo>
                    <a:pt x="23" y="1004"/>
                    <a:pt x="1272" y="250"/>
                    <a:pt x="1280" y="265"/>
                  </a:cubicBezTo>
                  <a:cubicBezTo>
                    <a:pt x="1298" y="296"/>
                    <a:pt x="5" y="974"/>
                    <a:pt x="21" y="1000"/>
                  </a:cubicBezTo>
                  <a:cubicBezTo>
                    <a:pt x="27" y="1012"/>
                    <a:pt x="1279" y="256"/>
                    <a:pt x="1286" y="269"/>
                  </a:cubicBezTo>
                  <a:cubicBezTo>
                    <a:pt x="1295" y="285"/>
                    <a:pt x="1" y="984"/>
                    <a:pt x="17" y="1011"/>
                  </a:cubicBezTo>
                  <a:cubicBezTo>
                    <a:pt x="32" y="1037"/>
                    <a:pt x="1265" y="249"/>
                    <a:pt x="1283" y="280"/>
                  </a:cubicBezTo>
                  <a:cubicBezTo>
                    <a:pt x="1296" y="303"/>
                    <a:pt x="7" y="992"/>
                    <a:pt x="21" y="1017"/>
                  </a:cubicBezTo>
                  <a:cubicBezTo>
                    <a:pt x="25" y="1023"/>
                    <a:pt x="1275" y="278"/>
                    <a:pt x="1281" y="289"/>
                  </a:cubicBezTo>
                  <a:cubicBezTo>
                    <a:pt x="1293" y="310"/>
                    <a:pt x="12" y="1012"/>
                    <a:pt x="19" y="1025"/>
                  </a:cubicBezTo>
                  <a:cubicBezTo>
                    <a:pt x="24" y="1034"/>
                    <a:pt x="1268" y="268"/>
                    <a:pt x="1284" y="295"/>
                  </a:cubicBezTo>
                  <a:cubicBezTo>
                    <a:pt x="1294" y="311"/>
                    <a:pt x="13" y="1021"/>
                    <a:pt x="19" y="1033"/>
                  </a:cubicBezTo>
                  <a:cubicBezTo>
                    <a:pt x="31" y="1053"/>
                    <a:pt x="1268" y="274"/>
                    <a:pt x="1284" y="302"/>
                  </a:cubicBezTo>
                  <a:cubicBezTo>
                    <a:pt x="1294" y="319"/>
                    <a:pt x="0" y="1013"/>
                    <a:pt x="16" y="1042"/>
                  </a:cubicBezTo>
                  <a:cubicBezTo>
                    <a:pt x="28" y="1062"/>
                    <a:pt x="1272" y="288"/>
                    <a:pt x="1284" y="309"/>
                  </a:cubicBezTo>
                  <a:cubicBezTo>
                    <a:pt x="1300" y="337"/>
                    <a:pt x="10" y="1027"/>
                    <a:pt x="22" y="1046"/>
                  </a:cubicBezTo>
                  <a:cubicBezTo>
                    <a:pt x="34" y="1068"/>
                    <a:pt x="1278" y="306"/>
                    <a:pt x="1285" y="317"/>
                  </a:cubicBezTo>
                  <a:cubicBezTo>
                    <a:pt x="1295" y="335"/>
                    <a:pt x="6" y="1023"/>
                    <a:pt x="24" y="1054"/>
                  </a:cubicBezTo>
                  <a:cubicBezTo>
                    <a:pt x="29" y="1064"/>
                    <a:pt x="1275" y="312"/>
                    <a:pt x="1283" y="326"/>
                  </a:cubicBezTo>
                  <a:cubicBezTo>
                    <a:pt x="1297" y="349"/>
                    <a:pt x="29" y="1031"/>
                    <a:pt x="41" y="1052"/>
                  </a:cubicBezTo>
                  <a:cubicBezTo>
                    <a:pt x="45" y="1059"/>
                    <a:pt x="1279" y="326"/>
                    <a:pt x="1284" y="334"/>
                  </a:cubicBezTo>
                  <a:cubicBezTo>
                    <a:pt x="1301" y="365"/>
                    <a:pt x="39" y="1022"/>
                    <a:pt x="56" y="1052"/>
                  </a:cubicBezTo>
                  <a:cubicBezTo>
                    <a:pt x="65" y="1068"/>
                    <a:pt x="1270" y="323"/>
                    <a:pt x="1282" y="344"/>
                  </a:cubicBezTo>
                  <a:cubicBezTo>
                    <a:pt x="1289" y="356"/>
                    <a:pt x="50" y="1023"/>
                    <a:pt x="67" y="1053"/>
                  </a:cubicBezTo>
                  <a:cubicBezTo>
                    <a:pt x="75" y="1066"/>
                    <a:pt x="1277" y="339"/>
                    <a:pt x="1284" y="350"/>
                  </a:cubicBezTo>
                  <a:cubicBezTo>
                    <a:pt x="1300" y="378"/>
                    <a:pt x="70" y="1029"/>
                    <a:pt x="83" y="1052"/>
                  </a:cubicBezTo>
                  <a:cubicBezTo>
                    <a:pt x="97" y="1077"/>
                    <a:pt x="1269" y="340"/>
                    <a:pt x="1281" y="360"/>
                  </a:cubicBezTo>
                  <a:cubicBezTo>
                    <a:pt x="1285" y="367"/>
                    <a:pt x="78" y="1030"/>
                    <a:pt x="92" y="1054"/>
                  </a:cubicBezTo>
                  <a:cubicBezTo>
                    <a:pt x="109" y="1084"/>
                    <a:pt x="1275" y="357"/>
                    <a:pt x="1281" y="368"/>
                  </a:cubicBezTo>
                  <a:cubicBezTo>
                    <a:pt x="1296" y="394"/>
                    <a:pt x="90" y="1029"/>
                    <a:pt x="105" y="1054"/>
                  </a:cubicBezTo>
                  <a:cubicBezTo>
                    <a:pt x="110" y="1063"/>
                    <a:pt x="1272" y="358"/>
                    <a:pt x="1282" y="375"/>
                  </a:cubicBezTo>
                  <a:cubicBezTo>
                    <a:pt x="1295" y="398"/>
                    <a:pt x="112" y="1034"/>
                    <a:pt x="122" y="1052"/>
                  </a:cubicBezTo>
                  <a:cubicBezTo>
                    <a:pt x="133" y="1070"/>
                    <a:pt x="1280" y="372"/>
                    <a:pt x="1285" y="380"/>
                  </a:cubicBezTo>
                  <a:cubicBezTo>
                    <a:pt x="1295" y="399"/>
                    <a:pt x="119" y="1028"/>
                    <a:pt x="133" y="1053"/>
                  </a:cubicBezTo>
                  <a:cubicBezTo>
                    <a:pt x="147" y="1078"/>
                    <a:pt x="1278" y="378"/>
                    <a:pt x="1284" y="388"/>
                  </a:cubicBezTo>
                  <a:cubicBezTo>
                    <a:pt x="1288" y="395"/>
                    <a:pt x="135" y="1033"/>
                    <a:pt x="146" y="1052"/>
                  </a:cubicBezTo>
                  <a:cubicBezTo>
                    <a:pt x="149" y="1059"/>
                    <a:pt x="1269" y="378"/>
                    <a:pt x="1280" y="397"/>
                  </a:cubicBezTo>
                  <a:cubicBezTo>
                    <a:pt x="1294" y="421"/>
                    <a:pt x="155" y="1040"/>
                    <a:pt x="162" y="1051"/>
                  </a:cubicBezTo>
                  <a:cubicBezTo>
                    <a:pt x="176" y="1076"/>
                    <a:pt x="1268" y="384"/>
                    <a:pt x="1280" y="405"/>
                  </a:cubicBezTo>
                  <a:cubicBezTo>
                    <a:pt x="1288" y="419"/>
                    <a:pt x="164" y="1039"/>
                    <a:pt x="172" y="1053"/>
                  </a:cubicBezTo>
                  <a:cubicBezTo>
                    <a:pt x="175" y="1060"/>
                    <a:pt x="1274" y="400"/>
                    <a:pt x="1281" y="412"/>
                  </a:cubicBezTo>
                  <a:cubicBezTo>
                    <a:pt x="1293" y="433"/>
                    <a:pt x="180" y="1038"/>
                    <a:pt x="188" y="1052"/>
                  </a:cubicBezTo>
                  <a:cubicBezTo>
                    <a:pt x="193" y="1062"/>
                    <a:pt x="1280" y="413"/>
                    <a:pt x="1284" y="419"/>
                  </a:cubicBezTo>
                  <a:cubicBezTo>
                    <a:pt x="1294" y="436"/>
                    <a:pt x="192" y="1045"/>
                    <a:pt x="198" y="1054"/>
                  </a:cubicBezTo>
                  <a:cubicBezTo>
                    <a:pt x="213" y="1080"/>
                    <a:pt x="1266" y="405"/>
                    <a:pt x="1280" y="429"/>
                  </a:cubicBezTo>
                  <a:cubicBezTo>
                    <a:pt x="1294" y="453"/>
                    <a:pt x="205" y="1036"/>
                    <a:pt x="215" y="1052"/>
                  </a:cubicBezTo>
                  <a:cubicBezTo>
                    <a:pt x="220" y="1060"/>
                    <a:pt x="1274" y="420"/>
                    <a:pt x="1283" y="435"/>
                  </a:cubicBezTo>
                  <a:cubicBezTo>
                    <a:pt x="1287" y="442"/>
                    <a:pt x="223" y="1044"/>
                    <a:pt x="227" y="1051"/>
                  </a:cubicBezTo>
                  <a:cubicBezTo>
                    <a:pt x="238" y="1069"/>
                    <a:pt x="1279" y="437"/>
                    <a:pt x="1282" y="442"/>
                  </a:cubicBezTo>
                  <a:cubicBezTo>
                    <a:pt x="1297" y="467"/>
                    <a:pt x="229" y="1035"/>
                    <a:pt x="239" y="1052"/>
                  </a:cubicBezTo>
                  <a:cubicBezTo>
                    <a:pt x="250" y="1071"/>
                    <a:pt x="1276" y="429"/>
                    <a:pt x="1287" y="448"/>
                  </a:cubicBezTo>
                  <a:cubicBezTo>
                    <a:pt x="1296" y="465"/>
                    <a:pt x="251" y="1046"/>
                    <a:pt x="254" y="1052"/>
                  </a:cubicBezTo>
                  <a:cubicBezTo>
                    <a:pt x="264" y="1068"/>
                    <a:pt x="1282" y="450"/>
                    <a:pt x="1286" y="457"/>
                  </a:cubicBezTo>
                  <a:cubicBezTo>
                    <a:pt x="1291" y="465"/>
                    <a:pt x="256" y="1044"/>
                    <a:pt x="262" y="1055"/>
                  </a:cubicBezTo>
                  <a:cubicBezTo>
                    <a:pt x="266" y="1061"/>
                    <a:pt x="1276" y="449"/>
                    <a:pt x="1285" y="464"/>
                  </a:cubicBezTo>
                  <a:cubicBezTo>
                    <a:pt x="1296" y="482"/>
                    <a:pt x="270" y="1032"/>
                    <a:pt x="281" y="1052"/>
                  </a:cubicBezTo>
                  <a:cubicBezTo>
                    <a:pt x="288" y="1063"/>
                    <a:pt x="1267" y="451"/>
                    <a:pt x="1281" y="475"/>
                  </a:cubicBezTo>
                  <a:cubicBezTo>
                    <a:pt x="1285" y="482"/>
                    <a:pt x="288" y="1039"/>
                    <a:pt x="295" y="1051"/>
                  </a:cubicBezTo>
                  <a:cubicBezTo>
                    <a:pt x="300" y="1060"/>
                    <a:pt x="1275" y="464"/>
                    <a:pt x="1284" y="480"/>
                  </a:cubicBezTo>
                  <a:cubicBezTo>
                    <a:pt x="1296" y="500"/>
                    <a:pt x="294" y="1033"/>
                    <a:pt x="306" y="1053"/>
                  </a:cubicBezTo>
                  <a:cubicBezTo>
                    <a:pt x="319" y="1076"/>
                    <a:pt x="1281" y="478"/>
                    <a:pt x="1286" y="487"/>
                  </a:cubicBezTo>
                  <a:cubicBezTo>
                    <a:pt x="1300" y="511"/>
                    <a:pt x="317" y="1047"/>
                    <a:pt x="321" y="1053"/>
                  </a:cubicBezTo>
                  <a:cubicBezTo>
                    <a:pt x="327" y="1063"/>
                    <a:pt x="1270" y="480"/>
                    <a:pt x="1281" y="499"/>
                  </a:cubicBezTo>
                  <a:cubicBezTo>
                    <a:pt x="1286" y="508"/>
                    <a:pt x="326" y="1041"/>
                    <a:pt x="333" y="1053"/>
                  </a:cubicBezTo>
                  <a:cubicBezTo>
                    <a:pt x="341" y="1067"/>
                    <a:pt x="1271" y="482"/>
                    <a:pt x="1284" y="504"/>
                  </a:cubicBezTo>
                  <a:cubicBezTo>
                    <a:pt x="1287" y="510"/>
                    <a:pt x="344" y="1040"/>
                    <a:pt x="350" y="1051"/>
                  </a:cubicBezTo>
                  <a:cubicBezTo>
                    <a:pt x="363" y="1073"/>
                    <a:pt x="1279" y="505"/>
                    <a:pt x="1283" y="513"/>
                  </a:cubicBezTo>
                  <a:cubicBezTo>
                    <a:pt x="1288" y="520"/>
                    <a:pt x="351" y="1035"/>
                    <a:pt x="362" y="1052"/>
                  </a:cubicBezTo>
                  <a:cubicBezTo>
                    <a:pt x="373" y="1073"/>
                    <a:pt x="1274" y="507"/>
                    <a:pt x="1282" y="521"/>
                  </a:cubicBezTo>
                  <a:cubicBezTo>
                    <a:pt x="1287" y="530"/>
                    <a:pt x="361" y="1032"/>
                    <a:pt x="373" y="1053"/>
                  </a:cubicBezTo>
                  <a:cubicBezTo>
                    <a:pt x="384" y="1071"/>
                    <a:pt x="1276" y="515"/>
                    <a:pt x="1283" y="528"/>
                  </a:cubicBezTo>
                  <a:cubicBezTo>
                    <a:pt x="1288" y="537"/>
                    <a:pt x="380" y="1039"/>
                    <a:pt x="387" y="1052"/>
                  </a:cubicBezTo>
                  <a:cubicBezTo>
                    <a:pt x="400" y="1074"/>
                    <a:pt x="1276" y="517"/>
                    <a:pt x="1286" y="534"/>
                  </a:cubicBezTo>
                  <a:cubicBezTo>
                    <a:pt x="1296" y="551"/>
                    <a:pt x="394" y="1037"/>
                    <a:pt x="402" y="1052"/>
                  </a:cubicBezTo>
                  <a:cubicBezTo>
                    <a:pt x="413" y="1071"/>
                    <a:pt x="1273" y="528"/>
                    <a:pt x="1282" y="544"/>
                  </a:cubicBezTo>
                  <a:cubicBezTo>
                    <a:pt x="1293" y="562"/>
                    <a:pt x="408" y="1044"/>
                    <a:pt x="413" y="1054"/>
                  </a:cubicBezTo>
                  <a:cubicBezTo>
                    <a:pt x="424" y="1073"/>
                    <a:pt x="1281" y="542"/>
                    <a:pt x="1286" y="550"/>
                  </a:cubicBezTo>
                  <a:cubicBezTo>
                    <a:pt x="1291" y="559"/>
                    <a:pt x="413" y="1034"/>
                    <a:pt x="425" y="1055"/>
                  </a:cubicBezTo>
                  <a:cubicBezTo>
                    <a:pt x="435" y="1072"/>
                    <a:pt x="1277" y="543"/>
                    <a:pt x="1285" y="558"/>
                  </a:cubicBezTo>
                  <a:cubicBezTo>
                    <a:pt x="1292" y="570"/>
                    <a:pt x="434" y="1044"/>
                    <a:pt x="440" y="1054"/>
                  </a:cubicBezTo>
                  <a:cubicBezTo>
                    <a:pt x="452" y="1074"/>
                    <a:pt x="1281" y="562"/>
                    <a:pt x="1283" y="567"/>
                  </a:cubicBezTo>
                  <a:cubicBezTo>
                    <a:pt x="1293" y="583"/>
                    <a:pt x="452" y="1045"/>
                    <a:pt x="456" y="1053"/>
                  </a:cubicBezTo>
                  <a:cubicBezTo>
                    <a:pt x="459" y="1057"/>
                    <a:pt x="1270" y="557"/>
                    <a:pt x="1281" y="576"/>
                  </a:cubicBezTo>
                  <a:cubicBezTo>
                    <a:pt x="1293" y="596"/>
                    <a:pt x="464" y="1039"/>
                    <a:pt x="471" y="1052"/>
                  </a:cubicBezTo>
                  <a:cubicBezTo>
                    <a:pt x="479" y="1066"/>
                    <a:pt x="1274" y="563"/>
                    <a:pt x="1285" y="582"/>
                  </a:cubicBezTo>
                  <a:cubicBezTo>
                    <a:pt x="1291" y="593"/>
                    <a:pt x="468" y="1036"/>
                    <a:pt x="479" y="1055"/>
                  </a:cubicBezTo>
                  <a:cubicBezTo>
                    <a:pt x="486" y="1067"/>
                    <a:pt x="1274" y="579"/>
                    <a:pt x="1282" y="592"/>
                  </a:cubicBezTo>
                  <a:cubicBezTo>
                    <a:pt x="1286" y="600"/>
                    <a:pt x="491" y="1041"/>
                    <a:pt x="498" y="1052"/>
                  </a:cubicBezTo>
                  <a:cubicBezTo>
                    <a:pt x="502" y="1060"/>
                    <a:pt x="1280" y="595"/>
                    <a:pt x="1283" y="599"/>
                  </a:cubicBezTo>
                  <a:cubicBezTo>
                    <a:pt x="1286" y="605"/>
                    <a:pt x="498" y="1037"/>
                    <a:pt x="508" y="1054"/>
                  </a:cubicBezTo>
                  <a:cubicBezTo>
                    <a:pt x="512" y="1061"/>
                    <a:pt x="1275" y="590"/>
                    <a:pt x="1284" y="606"/>
                  </a:cubicBezTo>
                  <a:cubicBezTo>
                    <a:pt x="1295" y="625"/>
                    <a:pt x="510" y="1035"/>
                    <a:pt x="521" y="1054"/>
                  </a:cubicBezTo>
                  <a:cubicBezTo>
                    <a:pt x="530" y="1070"/>
                    <a:pt x="1276" y="607"/>
                    <a:pt x="1281" y="615"/>
                  </a:cubicBezTo>
                  <a:cubicBezTo>
                    <a:pt x="1291" y="633"/>
                    <a:pt x="529" y="1041"/>
                    <a:pt x="537" y="1053"/>
                  </a:cubicBezTo>
                  <a:cubicBezTo>
                    <a:pt x="540" y="1059"/>
                    <a:pt x="1279" y="618"/>
                    <a:pt x="1281" y="623"/>
                  </a:cubicBezTo>
                  <a:cubicBezTo>
                    <a:pt x="1291" y="639"/>
                    <a:pt x="539" y="1041"/>
                    <a:pt x="547" y="1055"/>
                  </a:cubicBezTo>
                  <a:cubicBezTo>
                    <a:pt x="556" y="1071"/>
                    <a:pt x="1275" y="613"/>
                    <a:pt x="1285" y="629"/>
                  </a:cubicBezTo>
                  <a:cubicBezTo>
                    <a:pt x="1290" y="638"/>
                    <a:pt x="566" y="1047"/>
                    <a:pt x="568" y="1051"/>
                  </a:cubicBezTo>
                  <a:cubicBezTo>
                    <a:pt x="571" y="1058"/>
                    <a:pt x="1274" y="626"/>
                    <a:pt x="1281" y="639"/>
                  </a:cubicBezTo>
                  <a:cubicBezTo>
                    <a:pt x="1291" y="656"/>
                    <a:pt x="569" y="1048"/>
                    <a:pt x="573" y="1055"/>
                  </a:cubicBezTo>
                  <a:cubicBezTo>
                    <a:pt x="576" y="1059"/>
                    <a:pt x="1276" y="640"/>
                    <a:pt x="1280" y="647"/>
                  </a:cubicBezTo>
                  <a:cubicBezTo>
                    <a:pt x="1286" y="658"/>
                    <a:pt x="586" y="1045"/>
                    <a:pt x="590" y="1053"/>
                  </a:cubicBezTo>
                  <a:cubicBezTo>
                    <a:pt x="593" y="1058"/>
                    <a:pt x="1279" y="650"/>
                    <a:pt x="1281" y="654"/>
                  </a:cubicBezTo>
                  <a:cubicBezTo>
                    <a:pt x="1286" y="663"/>
                    <a:pt x="592" y="1038"/>
                    <a:pt x="602" y="1055"/>
                  </a:cubicBezTo>
                  <a:cubicBezTo>
                    <a:pt x="607" y="1063"/>
                    <a:pt x="1279" y="652"/>
                    <a:pt x="1284" y="661"/>
                  </a:cubicBezTo>
                  <a:cubicBezTo>
                    <a:pt x="1290" y="671"/>
                    <a:pt x="615" y="1038"/>
                    <a:pt x="622" y="1051"/>
                  </a:cubicBezTo>
                  <a:cubicBezTo>
                    <a:pt x="627" y="1060"/>
                    <a:pt x="1277" y="656"/>
                    <a:pt x="1284" y="669"/>
                  </a:cubicBezTo>
                  <a:cubicBezTo>
                    <a:pt x="1292" y="683"/>
                    <a:pt x="628" y="1038"/>
                    <a:pt x="636" y="1051"/>
                  </a:cubicBezTo>
                  <a:cubicBezTo>
                    <a:pt x="638" y="1056"/>
                    <a:pt x="1278" y="667"/>
                    <a:pt x="1284" y="677"/>
                  </a:cubicBezTo>
                  <a:cubicBezTo>
                    <a:pt x="1287" y="682"/>
                    <a:pt x="640" y="1036"/>
                    <a:pt x="649" y="1052"/>
                  </a:cubicBezTo>
                  <a:cubicBezTo>
                    <a:pt x="651" y="1055"/>
                    <a:pt x="1276" y="676"/>
                    <a:pt x="1282" y="686"/>
                  </a:cubicBezTo>
                  <a:cubicBezTo>
                    <a:pt x="1289" y="697"/>
                    <a:pt x="655" y="1043"/>
                    <a:pt x="661" y="1052"/>
                  </a:cubicBezTo>
                  <a:cubicBezTo>
                    <a:pt x="666" y="1062"/>
                    <a:pt x="1272" y="681"/>
                    <a:pt x="1280" y="695"/>
                  </a:cubicBezTo>
                  <a:cubicBezTo>
                    <a:pt x="1284" y="701"/>
                    <a:pt x="662" y="1043"/>
                    <a:pt x="669" y="1055"/>
                  </a:cubicBezTo>
                  <a:cubicBezTo>
                    <a:pt x="674" y="1064"/>
                    <a:pt x="1280" y="687"/>
                    <a:pt x="1286" y="698"/>
                  </a:cubicBezTo>
                  <a:cubicBezTo>
                    <a:pt x="1288" y="702"/>
                    <a:pt x="686" y="1048"/>
                    <a:pt x="688" y="1052"/>
                  </a:cubicBezTo>
                  <a:cubicBezTo>
                    <a:pt x="690" y="1055"/>
                    <a:pt x="1279" y="702"/>
                    <a:pt x="1283" y="708"/>
                  </a:cubicBezTo>
                  <a:cubicBezTo>
                    <a:pt x="1289" y="719"/>
                    <a:pt x="695" y="1042"/>
                    <a:pt x="701" y="1052"/>
                  </a:cubicBezTo>
                  <a:cubicBezTo>
                    <a:pt x="707" y="1062"/>
                    <a:pt x="1275" y="705"/>
                    <a:pt x="1282" y="717"/>
                  </a:cubicBezTo>
                  <a:cubicBezTo>
                    <a:pt x="1286" y="725"/>
                    <a:pt x="711" y="1040"/>
                    <a:pt x="717" y="1051"/>
                  </a:cubicBezTo>
                  <a:cubicBezTo>
                    <a:pt x="719" y="1054"/>
                    <a:pt x="1275" y="712"/>
                    <a:pt x="1283" y="725"/>
                  </a:cubicBezTo>
                  <a:cubicBezTo>
                    <a:pt x="1291" y="738"/>
                    <a:pt x="722" y="1046"/>
                    <a:pt x="726" y="1053"/>
                  </a:cubicBezTo>
                  <a:cubicBezTo>
                    <a:pt x="729" y="1058"/>
                    <a:pt x="1274" y="724"/>
                    <a:pt x="1280" y="734"/>
                  </a:cubicBezTo>
                  <a:cubicBezTo>
                    <a:pt x="1281" y="736"/>
                    <a:pt x="734" y="1038"/>
                    <a:pt x="742" y="1051"/>
                  </a:cubicBezTo>
                  <a:cubicBezTo>
                    <a:pt x="745" y="1057"/>
                    <a:pt x="1276" y="733"/>
                    <a:pt x="1280" y="741"/>
                  </a:cubicBezTo>
                  <a:cubicBezTo>
                    <a:pt x="1286" y="751"/>
                    <a:pt x="751" y="1046"/>
                    <a:pt x="755" y="1052"/>
                  </a:cubicBezTo>
                  <a:cubicBezTo>
                    <a:pt x="759" y="1060"/>
                    <a:pt x="1281" y="739"/>
                    <a:pt x="1285" y="746"/>
                  </a:cubicBezTo>
                  <a:cubicBezTo>
                    <a:pt x="1287" y="749"/>
                    <a:pt x="759" y="1040"/>
                    <a:pt x="766" y="1052"/>
                  </a:cubicBezTo>
                  <a:cubicBezTo>
                    <a:pt x="770" y="1059"/>
                    <a:pt x="1278" y="749"/>
                    <a:pt x="1281" y="755"/>
                  </a:cubicBezTo>
                  <a:cubicBezTo>
                    <a:pt x="1286" y="763"/>
                    <a:pt x="770" y="1042"/>
                    <a:pt x="777" y="1054"/>
                  </a:cubicBezTo>
                  <a:cubicBezTo>
                    <a:pt x="780" y="1060"/>
                    <a:pt x="1276" y="756"/>
                    <a:pt x="1280" y="764"/>
                  </a:cubicBezTo>
                  <a:cubicBezTo>
                    <a:pt x="1282" y="766"/>
                    <a:pt x="787" y="1043"/>
                    <a:pt x="793" y="1053"/>
                  </a:cubicBezTo>
                  <a:cubicBezTo>
                    <a:pt x="797" y="1061"/>
                    <a:pt x="1280" y="760"/>
                    <a:pt x="1285" y="768"/>
                  </a:cubicBezTo>
                  <a:cubicBezTo>
                    <a:pt x="1291" y="778"/>
                    <a:pt x="806" y="1049"/>
                    <a:pt x="808" y="1052"/>
                  </a:cubicBezTo>
                  <a:cubicBezTo>
                    <a:pt x="812" y="1058"/>
                    <a:pt x="1278" y="766"/>
                    <a:pt x="1284" y="777"/>
                  </a:cubicBezTo>
                  <a:cubicBezTo>
                    <a:pt x="1286" y="780"/>
                    <a:pt x="816" y="1050"/>
                    <a:pt x="818" y="1053"/>
                  </a:cubicBezTo>
                  <a:cubicBezTo>
                    <a:pt x="822" y="1059"/>
                    <a:pt x="1278" y="774"/>
                    <a:pt x="1284" y="785"/>
                  </a:cubicBezTo>
                  <a:cubicBezTo>
                    <a:pt x="1290" y="796"/>
                    <a:pt x="827" y="1050"/>
                    <a:pt x="830" y="1054"/>
                  </a:cubicBezTo>
                  <a:cubicBezTo>
                    <a:pt x="834" y="1062"/>
                    <a:pt x="1281" y="783"/>
                    <a:pt x="1286" y="791"/>
                  </a:cubicBezTo>
                  <a:cubicBezTo>
                    <a:pt x="1287" y="793"/>
                    <a:pt x="839" y="1047"/>
                    <a:pt x="843" y="1054"/>
                  </a:cubicBezTo>
                  <a:cubicBezTo>
                    <a:pt x="848" y="1062"/>
                    <a:pt x="1279" y="792"/>
                    <a:pt x="1283" y="799"/>
                  </a:cubicBezTo>
                  <a:cubicBezTo>
                    <a:pt x="1287" y="806"/>
                    <a:pt x="850" y="1043"/>
                    <a:pt x="856" y="1053"/>
                  </a:cubicBezTo>
                  <a:cubicBezTo>
                    <a:pt x="861" y="1062"/>
                    <a:pt x="1280" y="806"/>
                    <a:pt x="1282" y="808"/>
                  </a:cubicBezTo>
                  <a:cubicBezTo>
                    <a:pt x="1284" y="812"/>
                    <a:pt x="869" y="1050"/>
                    <a:pt x="871" y="1053"/>
                  </a:cubicBezTo>
                  <a:cubicBezTo>
                    <a:pt x="875" y="1061"/>
                    <a:pt x="1279" y="806"/>
                    <a:pt x="1284" y="815"/>
                  </a:cubicBezTo>
                  <a:cubicBezTo>
                    <a:pt x="1287" y="821"/>
                    <a:pt x="884" y="1045"/>
                    <a:pt x="888" y="1052"/>
                  </a:cubicBezTo>
                  <a:cubicBezTo>
                    <a:pt x="892" y="1059"/>
                    <a:pt x="1281" y="818"/>
                    <a:pt x="1284" y="823"/>
                  </a:cubicBezTo>
                  <a:cubicBezTo>
                    <a:pt x="1285" y="826"/>
                    <a:pt x="899" y="1048"/>
                    <a:pt x="902" y="1052"/>
                  </a:cubicBezTo>
                  <a:cubicBezTo>
                    <a:pt x="903" y="1055"/>
                    <a:pt x="1276" y="823"/>
                    <a:pt x="1281" y="833"/>
                  </a:cubicBezTo>
                  <a:cubicBezTo>
                    <a:pt x="1286" y="841"/>
                    <a:pt x="909" y="1047"/>
                    <a:pt x="913" y="1053"/>
                  </a:cubicBezTo>
                  <a:cubicBezTo>
                    <a:pt x="914" y="1056"/>
                    <a:pt x="1282" y="833"/>
                    <a:pt x="1285" y="839"/>
                  </a:cubicBezTo>
                  <a:cubicBezTo>
                    <a:pt x="1288" y="844"/>
                    <a:pt x="921" y="1046"/>
                    <a:pt x="925" y="1053"/>
                  </a:cubicBezTo>
                  <a:cubicBezTo>
                    <a:pt x="928" y="1058"/>
                    <a:pt x="1278" y="842"/>
                    <a:pt x="1281" y="848"/>
                  </a:cubicBezTo>
                  <a:cubicBezTo>
                    <a:pt x="1284" y="852"/>
                    <a:pt x="938" y="1051"/>
                    <a:pt x="939" y="1053"/>
                  </a:cubicBezTo>
                  <a:cubicBezTo>
                    <a:pt x="941" y="1056"/>
                    <a:pt x="1282" y="851"/>
                    <a:pt x="1283" y="854"/>
                  </a:cubicBezTo>
                  <a:cubicBezTo>
                    <a:pt x="1288" y="862"/>
                    <a:pt x="952" y="1050"/>
                    <a:pt x="953" y="1053"/>
                  </a:cubicBezTo>
                  <a:cubicBezTo>
                    <a:pt x="955" y="1056"/>
                    <a:pt x="1283" y="856"/>
                    <a:pt x="1286" y="861"/>
                  </a:cubicBezTo>
                  <a:cubicBezTo>
                    <a:pt x="1287" y="863"/>
                    <a:pt x="963" y="1052"/>
                    <a:pt x="964" y="1053"/>
                  </a:cubicBezTo>
                  <a:cubicBezTo>
                    <a:pt x="966" y="1057"/>
                    <a:pt x="1278" y="867"/>
                    <a:pt x="1280" y="871"/>
                  </a:cubicBezTo>
                  <a:cubicBezTo>
                    <a:pt x="1281" y="873"/>
                    <a:pt x="980" y="1048"/>
                    <a:pt x="982" y="1052"/>
                  </a:cubicBezTo>
                  <a:cubicBezTo>
                    <a:pt x="985" y="1057"/>
                    <a:pt x="1279" y="873"/>
                    <a:pt x="1282" y="878"/>
                  </a:cubicBezTo>
                  <a:cubicBezTo>
                    <a:pt x="1283" y="880"/>
                    <a:pt x="989" y="1051"/>
                    <a:pt x="990" y="1053"/>
                  </a:cubicBezTo>
                  <a:cubicBezTo>
                    <a:pt x="992" y="1057"/>
                    <a:pt x="1277" y="879"/>
                    <a:pt x="1281" y="886"/>
                  </a:cubicBezTo>
                  <a:cubicBezTo>
                    <a:pt x="1283" y="889"/>
                    <a:pt x="1002" y="1048"/>
                    <a:pt x="1005" y="1052"/>
                  </a:cubicBezTo>
                  <a:cubicBezTo>
                    <a:pt x="1008" y="1058"/>
                    <a:pt x="1282" y="889"/>
                    <a:pt x="1283" y="891"/>
                  </a:cubicBezTo>
                  <a:cubicBezTo>
                    <a:pt x="1285" y="893"/>
                    <a:pt x="1012" y="1049"/>
                    <a:pt x="1015" y="1055"/>
                  </a:cubicBezTo>
                  <a:cubicBezTo>
                    <a:pt x="1016" y="1057"/>
                    <a:pt x="1284" y="896"/>
                    <a:pt x="1285" y="899"/>
                  </a:cubicBezTo>
                  <a:cubicBezTo>
                    <a:pt x="1287" y="901"/>
                    <a:pt x="1029" y="1049"/>
                    <a:pt x="1031" y="1053"/>
                  </a:cubicBezTo>
                  <a:cubicBezTo>
                    <a:pt x="1034" y="1058"/>
                    <a:pt x="1282" y="905"/>
                    <a:pt x="1283" y="907"/>
                  </a:cubicBezTo>
                  <a:cubicBezTo>
                    <a:pt x="1286" y="912"/>
                    <a:pt x="1045" y="1046"/>
                    <a:pt x="1048" y="1051"/>
                  </a:cubicBezTo>
                  <a:cubicBezTo>
                    <a:pt x="1049" y="1053"/>
                    <a:pt x="1285" y="912"/>
                    <a:pt x="1286" y="914"/>
                  </a:cubicBezTo>
                  <a:cubicBezTo>
                    <a:pt x="1289" y="918"/>
                    <a:pt x="1058" y="1050"/>
                    <a:pt x="1059" y="1053"/>
                  </a:cubicBezTo>
                  <a:cubicBezTo>
                    <a:pt x="1062" y="1058"/>
                    <a:pt x="1285" y="919"/>
                    <a:pt x="1286" y="922"/>
                  </a:cubicBezTo>
                  <a:cubicBezTo>
                    <a:pt x="1289" y="927"/>
                    <a:pt x="1071" y="1051"/>
                    <a:pt x="1073" y="1053"/>
                  </a:cubicBezTo>
                  <a:cubicBezTo>
                    <a:pt x="1074" y="1056"/>
                    <a:pt x="1281" y="931"/>
                    <a:pt x="1282" y="933"/>
                  </a:cubicBezTo>
                  <a:cubicBezTo>
                    <a:pt x="1283" y="935"/>
                    <a:pt x="1084" y="1053"/>
                    <a:pt x="1085" y="1055"/>
                  </a:cubicBezTo>
                  <a:cubicBezTo>
                    <a:pt x="1086" y="1058"/>
                    <a:pt x="1278" y="937"/>
                    <a:pt x="1281" y="942"/>
                  </a:cubicBezTo>
                  <a:cubicBezTo>
                    <a:pt x="1283" y="946"/>
                    <a:pt x="1099" y="1049"/>
                    <a:pt x="1102" y="1053"/>
                  </a:cubicBezTo>
                  <a:cubicBezTo>
                    <a:pt x="1103" y="1055"/>
                    <a:pt x="1281" y="948"/>
                    <a:pt x="1281" y="949"/>
                  </a:cubicBezTo>
                  <a:cubicBezTo>
                    <a:pt x="1283" y="952"/>
                    <a:pt x="1113" y="1050"/>
                    <a:pt x="1115" y="1053"/>
                  </a:cubicBezTo>
                  <a:cubicBezTo>
                    <a:pt x="1116" y="1054"/>
                    <a:pt x="1286" y="953"/>
                    <a:pt x="1286" y="954"/>
                  </a:cubicBezTo>
                  <a:cubicBezTo>
                    <a:pt x="1288" y="957"/>
                    <a:pt x="1128" y="1050"/>
                    <a:pt x="1129" y="1052"/>
                  </a:cubicBezTo>
                  <a:cubicBezTo>
                    <a:pt x="1131" y="1055"/>
                    <a:pt x="1281" y="960"/>
                    <a:pt x="1283" y="963"/>
                  </a:cubicBezTo>
                  <a:cubicBezTo>
                    <a:pt x="1285" y="967"/>
                    <a:pt x="1135" y="1052"/>
                    <a:pt x="1136" y="1055"/>
                  </a:cubicBezTo>
                  <a:cubicBezTo>
                    <a:pt x="1137" y="1056"/>
                    <a:pt x="1283" y="968"/>
                    <a:pt x="1284" y="970"/>
                  </a:cubicBezTo>
                  <a:cubicBezTo>
                    <a:pt x="1286" y="972"/>
                    <a:pt x="1153" y="1049"/>
                    <a:pt x="1154" y="1052"/>
                  </a:cubicBezTo>
                  <a:cubicBezTo>
                    <a:pt x="1155" y="1053"/>
                    <a:pt x="1281" y="976"/>
                    <a:pt x="1282" y="978"/>
                  </a:cubicBezTo>
                  <a:cubicBezTo>
                    <a:pt x="1283" y="981"/>
                    <a:pt x="1166" y="1050"/>
                    <a:pt x="1167" y="1052"/>
                  </a:cubicBezTo>
                  <a:cubicBezTo>
                    <a:pt x="1168" y="1054"/>
                    <a:pt x="1284" y="982"/>
                    <a:pt x="1285" y="984"/>
                  </a:cubicBezTo>
                  <a:cubicBezTo>
                    <a:pt x="1287" y="987"/>
                    <a:pt x="1178" y="1053"/>
                    <a:pt x="1178" y="1054"/>
                  </a:cubicBezTo>
                  <a:cubicBezTo>
                    <a:pt x="1179" y="1055"/>
                    <a:pt x="1282" y="992"/>
                    <a:pt x="1283" y="994"/>
                  </a:cubicBezTo>
                  <a:cubicBezTo>
                    <a:pt x="1284" y="995"/>
                    <a:pt x="1191" y="1054"/>
                    <a:pt x="1191" y="1054"/>
                  </a:cubicBezTo>
                  <a:cubicBezTo>
                    <a:pt x="1191" y="1055"/>
                    <a:pt x="1285" y="998"/>
                    <a:pt x="1285" y="1000"/>
                  </a:cubicBezTo>
                  <a:cubicBezTo>
                    <a:pt x="1286" y="1002"/>
                    <a:pt x="1206" y="1051"/>
                    <a:pt x="1207" y="1053"/>
                  </a:cubicBezTo>
                  <a:cubicBezTo>
                    <a:pt x="1208" y="1054"/>
                    <a:pt x="1281" y="1008"/>
                    <a:pt x="1282" y="1010"/>
                  </a:cubicBezTo>
                  <a:cubicBezTo>
                    <a:pt x="1282" y="1010"/>
                    <a:pt x="1217" y="1053"/>
                    <a:pt x="1218" y="1054"/>
                  </a:cubicBezTo>
                  <a:cubicBezTo>
                    <a:pt x="1218" y="1055"/>
                    <a:pt x="1286" y="1014"/>
                    <a:pt x="1286" y="1015"/>
                  </a:cubicBezTo>
                  <a:cubicBezTo>
                    <a:pt x="1286" y="1015"/>
                    <a:pt x="1236" y="1051"/>
                    <a:pt x="1236" y="1051"/>
                  </a:cubicBezTo>
                  <a:cubicBezTo>
                    <a:pt x="1236" y="1052"/>
                    <a:pt x="1279" y="1025"/>
                    <a:pt x="1280" y="1026"/>
                  </a:cubicBezTo>
                  <a:cubicBezTo>
                    <a:pt x="1280" y="1027"/>
                    <a:pt x="1248" y="1052"/>
                    <a:pt x="1248" y="1052"/>
                  </a:cubicBezTo>
                  <a:cubicBezTo>
                    <a:pt x="1248" y="1053"/>
                    <a:pt x="1285" y="1030"/>
                    <a:pt x="1285" y="1031"/>
                  </a:cubicBezTo>
                  <a:cubicBezTo>
                    <a:pt x="1286" y="1031"/>
                    <a:pt x="1259" y="1054"/>
                    <a:pt x="1260" y="1054"/>
                  </a:cubicBezTo>
                  <a:cubicBezTo>
                    <a:pt x="1260" y="1054"/>
                    <a:pt x="1280" y="1042"/>
                    <a:pt x="1280" y="1042"/>
                  </a:cubicBezTo>
                  <a:cubicBezTo>
                    <a:pt x="1280" y="1042"/>
                    <a:pt x="1278" y="1051"/>
                    <a:pt x="1278" y="1052"/>
                  </a:cubicBezTo>
                  <a:cubicBezTo>
                    <a:pt x="1278" y="1052"/>
                    <a:pt x="1284" y="1048"/>
                    <a:pt x="1284" y="1048"/>
                  </a:cubicBezTo>
                </a:path>
              </a:pathLst>
            </a:custGeom>
            <a:noFill/>
            <a:ln w="17" cap="rnd">
              <a:solidFill>
                <a:schemeClr val="bg1">
                  <a:lumMod val="85000"/>
                </a:schemeClr>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144000" tIns="41476" rIns="144000" bIns="41476" numCol="1" anchor="t" anchorCtr="0" compatLnSpc="1">
              <a:prstTxWarp prst="textNoShape">
                <a:avLst/>
              </a:prstTxWarp>
            </a:bodyPr>
            <a:lstStyle/>
            <a:p>
              <a:pPr marL="0" marR="0" lvl="0" indent="0" algn="ctr" defTabSz="914400" rtl="0" eaLnBrk="1" fontAlgn="base" latinLnBrk="0" hangingPunct="1">
                <a:lnSpc>
                  <a:spcPct val="100000"/>
                </a:lnSpc>
                <a:spcBef>
                  <a:spcPts val="1200"/>
                </a:spcBef>
                <a:spcAft>
                  <a:spcPct val="0"/>
                </a:spcAft>
                <a:buClrTx/>
                <a:buSzTx/>
                <a:buFontTx/>
                <a:buNone/>
                <a:tabLst/>
                <a:defRPr/>
              </a:pPr>
              <a:endParaRPr kumimoji="0" lang="en-ZA" sz="5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ts val="1200"/>
                </a:spcBef>
                <a:spcAft>
                  <a:spcPct val="0"/>
                </a:spcAft>
                <a:buClrTx/>
                <a:buSzTx/>
                <a:buFontTx/>
                <a:buNone/>
                <a:tabLst/>
                <a:defRPr/>
              </a:pPr>
              <a:r>
                <a:rPr kumimoji="0" lang="en-ZA" sz="14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Major Functions</a:t>
              </a:r>
              <a:endParaRPr kumimoji="0" lang="en-ZA"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base" latinLnBrk="0" hangingPunct="1">
                <a:lnSpc>
                  <a:spcPct val="100000"/>
                </a:lnSpc>
                <a:spcBef>
                  <a:spcPts val="1200"/>
                </a:spcBef>
                <a:spcAft>
                  <a:spcPct val="0"/>
                </a:spcAft>
                <a:buClrTx/>
                <a:buSzTx/>
                <a:buFont typeface="Arial" panose="020B0604020202020204" pitchFamily="34" charset="0"/>
                <a:buChar char="•"/>
                <a:tabLst/>
                <a:defRPr/>
              </a:pPr>
              <a:endParaRPr kumimoji="0" lang="en-ZA" sz="1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base" latinLnBrk="0" hangingPunct="1">
                <a:lnSpc>
                  <a:spcPct val="100000"/>
                </a:lnSpc>
                <a:spcBef>
                  <a:spcPts val="1200"/>
                </a:spcBef>
                <a:spcAft>
                  <a:spcPct val="0"/>
                </a:spcAft>
                <a:buClrTx/>
                <a:buSzTx/>
                <a:buFont typeface="Arial" panose="020B0604020202020204" pitchFamily="34" charset="0"/>
                <a:buChar char="•"/>
                <a:tabLst/>
                <a:defRPr/>
              </a:pPr>
              <a:r>
                <a:rPr kumimoji="0" lang="en-ZA"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Investigate </a:t>
              </a:r>
              <a:r>
                <a:rPr kumimoji="0" lang="en-ZA"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corruption, </a:t>
              </a:r>
              <a:r>
                <a:rPr kumimoji="0" lang="en-ZA"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malpractice </a:t>
              </a:r>
              <a:r>
                <a:rPr kumimoji="0" lang="en-ZA"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and maladministration</a:t>
              </a:r>
            </a:p>
            <a:p>
              <a:pPr marL="171450" marR="0" lvl="0" indent="-171450" algn="l" defTabSz="914400" rtl="0" eaLnBrk="1" fontAlgn="base" latinLnBrk="0" hangingPunct="1">
                <a:lnSpc>
                  <a:spcPct val="100000"/>
                </a:lnSpc>
                <a:spcBef>
                  <a:spcPts val="1200"/>
                </a:spcBef>
                <a:spcAft>
                  <a:spcPct val="0"/>
                </a:spcAft>
                <a:buClrTx/>
                <a:buSzTx/>
                <a:buFont typeface="Arial" panose="020B0604020202020204" pitchFamily="34" charset="0"/>
                <a:buChar char="•"/>
                <a:tabLst/>
                <a:defRPr/>
              </a:pPr>
              <a:r>
                <a:rPr kumimoji="0" lang="en-ZA"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Institute </a:t>
              </a:r>
              <a:r>
                <a:rPr kumimoji="0" lang="en-ZA"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civil proceedings</a:t>
              </a:r>
            </a:p>
          </p:txBody>
        </p:sp>
        <p:grpSp>
          <p:nvGrpSpPr>
            <p:cNvPr id="11" name="Group 112"/>
            <p:cNvGrpSpPr>
              <a:grpSpLocks noChangeAspect="1"/>
            </p:cNvGrpSpPr>
            <p:nvPr/>
          </p:nvGrpSpPr>
          <p:grpSpPr bwMode="auto">
            <a:xfrm>
              <a:off x="325667" y="4161606"/>
              <a:ext cx="394660" cy="486175"/>
              <a:chOff x="1157" y="393"/>
              <a:chExt cx="276" cy="340"/>
            </a:xfrm>
            <a:solidFill>
              <a:schemeClr val="tx1"/>
            </a:solidFill>
          </p:grpSpPr>
          <p:sp>
            <p:nvSpPr>
              <p:cNvPr id="12" name="Freeform 113"/>
              <p:cNvSpPr>
                <a:spLocks noEditPoints="1"/>
              </p:cNvSpPr>
              <p:nvPr/>
            </p:nvSpPr>
            <p:spPr bwMode="auto">
              <a:xfrm>
                <a:off x="1157" y="393"/>
                <a:ext cx="276" cy="340"/>
              </a:xfrm>
              <a:custGeom>
                <a:avLst/>
                <a:gdLst>
                  <a:gd name="T0" fmla="*/ 256 w 512"/>
                  <a:gd name="T1" fmla="*/ 22 h 512"/>
                  <a:gd name="T2" fmla="*/ 491 w 512"/>
                  <a:gd name="T3" fmla="*/ 256 h 512"/>
                  <a:gd name="T4" fmla="*/ 256 w 512"/>
                  <a:gd name="T5" fmla="*/ 491 h 512"/>
                  <a:gd name="T6" fmla="*/ 21 w 512"/>
                  <a:gd name="T7" fmla="*/ 256 h 512"/>
                  <a:gd name="T8" fmla="*/ 256 w 512"/>
                  <a:gd name="T9" fmla="*/ 22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2"/>
                    </a:moveTo>
                    <a:cubicBezTo>
                      <a:pt x="385" y="22"/>
                      <a:pt x="491" y="127"/>
                      <a:pt x="491" y="256"/>
                    </a:cubicBezTo>
                    <a:cubicBezTo>
                      <a:pt x="491" y="386"/>
                      <a:pt x="385" y="491"/>
                      <a:pt x="256" y="491"/>
                    </a:cubicBezTo>
                    <a:cubicBezTo>
                      <a:pt x="127" y="491"/>
                      <a:pt x="21" y="386"/>
                      <a:pt x="21" y="256"/>
                    </a:cubicBezTo>
                    <a:cubicBezTo>
                      <a:pt x="21" y="127"/>
                      <a:pt x="127" y="22"/>
                      <a:pt x="256" y="22"/>
                    </a:cubicBezTo>
                    <a:moveTo>
                      <a:pt x="256" y="0"/>
                    </a:moveTo>
                    <a:cubicBezTo>
                      <a:pt x="115" y="0"/>
                      <a:pt x="0" y="115"/>
                      <a:pt x="0" y="256"/>
                    </a:cubicBezTo>
                    <a:cubicBezTo>
                      <a:pt x="0" y="398"/>
                      <a:pt x="115" y="512"/>
                      <a:pt x="256" y="512"/>
                    </a:cubicBezTo>
                    <a:cubicBezTo>
                      <a:pt x="397" y="512"/>
                      <a:pt x="512" y="398"/>
                      <a:pt x="512" y="256"/>
                    </a:cubicBezTo>
                    <a:cubicBezTo>
                      <a:pt x="512" y="115"/>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Freeform 114"/>
              <p:cNvSpPr>
                <a:spLocks noEditPoints="1"/>
              </p:cNvSpPr>
              <p:nvPr/>
            </p:nvSpPr>
            <p:spPr bwMode="auto">
              <a:xfrm>
                <a:off x="1193" y="457"/>
                <a:ext cx="212" cy="177"/>
              </a:xfrm>
              <a:custGeom>
                <a:avLst/>
                <a:gdLst>
                  <a:gd name="T0" fmla="*/ 288 w 320"/>
                  <a:gd name="T1" fmla="*/ 203 h 267"/>
                  <a:gd name="T2" fmla="*/ 277 w 320"/>
                  <a:gd name="T3" fmla="*/ 128 h 267"/>
                  <a:gd name="T4" fmla="*/ 171 w 320"/>
                  <a:gd name="T5" fmla="*/ 75 h 267"/>
                  <a:gd name="T6" fmla="*/ 203 w 320"/>
                  <a:gd name="T7" fmla="*/ 64 h 267"/>
                  <a:gd name="T8" fmla="*/ 192 w 320"/>
                  <a:gd name="T9" fmla="*/ 0 h 267"/>
                  <a:gd name="T10" fmla="*/ 117 w 320"/>
                  <a:gd name="T11" fmla="*/ 11 h 267"/>
                  <a:gd name="T12" fmla="*/ 128 w 320"/>
                  <a:gd name="T13" fmla="*/ 75 h 267"/>
                  <a:gd name="T14" fmla="*/ 149 w 320"/>
                  <a:gd name="T15" fmla="*/ 128 h 267"/>
                  <a:gd name="T16" fmla="*/ 32 w 320"/>
                  <a:gd name="T17" fmla="*/ 139 h 267"/>
                  <a:gd name="T18" fmla="*/ 11 w 320"/>
                  <a:gd name="T19" fmla="*/ 203 h 267"/>
                  <a:gd name="T20" fmla="*/ 0 w 320"/>
                  <a:gd name="T21" fmla="*/ 256 h 267"/>
                  <a:gd name="T22" fmla="*/ 75 w 320"/>
                  <a:gd name="T23" fmla="*/ 267 h 267"/>
                  <a:gd name="T24" fmla="*/ 85 w 320"/>
                  <a:gd name="T25" fmla="*/ 214 h 267"/>
                  <a:gd name="T26" fmla="*/ 53 w 320"/>
                  <a:gd name="T27" fmla="*/ 203 h 267"/>
                  <a:gd name="T28" fmla="*/ 149 w 320"/>
                  <a:gd name="T29" fmla="*/ 150 h 267"/>
                  <a:gd name="T30" fmla="*/ 128 w 320"/>
                  <a:gd name="T31" fmla="*/ 203 h 267"/>
                  <a:gd name="T32" fmla="*/ 117 w 320"/>
                  <a:gd name="T33" fmla="*/ 256 h 267"/>
                  <a:gd name="T34" fmla="*/ 192 w 320"/>
                  <a:gd name="T35" fmla="*/ 267 h 267"/>
                  <a:gd name="T36" fmla="*/ 203 w 320"/>
                  <a:gd name="T37" fmla="*/ 214 h 267"/>
                  <a:gd name="T38" fmla="*/ 171 w 320"/>
                  <a:gd name="T39" fmla="*/ 203 h 267"/>
                  <a:gd name="T40" fmla="*/ 267 w 320"/>
                  <a:gd name="T41" fmla="*/ 150 h 267"/>
                  <a:gd name="T42" fmla="*/ 245 w 320"/>
                  <a:gd name="T43" fmla="*/ 203 h 267"/>
                  <a:gd name="T44" fmla="*/ 235 w 320"/>
                  <a:gd name="T45" fmla="*/ 256 h 267"/>
                  <a:gd name="T46" fmla="*/ 309 w 320"/>
                  <a:gd name="T47" fmla="*/ 267 h 267"/>
                  <a:gd name="T48" fmla="*/ 320 w 320"/>
                  <a:gd name="T49" fmla="*/ 214 h 267"/>
                  <a:gd name="T50" fmla="*/ 139 w 320"/>
                  <a:gd name="T51" fmla="*/ 22 h 267"/>
                  <a:gd name="T52" fmla="*/ 181 w 320"/>
                  <a:gd name="T53" fmla="*/ 54 h 267"/>
                  <a:gd name="T54" fmla="*/ 139 w 320"/>
                  <a:gd name="T55" fmla="*/ 22 h 267"/>
                  <a:gd name="T56" fmla="*/ 21 w 320"/>
                  <a:gd name="T57" fmla="*/ 246 h 267"/>
                  <a:gd name="T58" fmla="*/ 64 w 320"/>
                  <a:gd name="T59" fmla="*/ 224 h 267"/>
                  <a:gd name="T60" fmla="*/ 181 w 320"/>
                  <a:gd name="T61" fmla="*/ 246 h 267"/>
                  <a:gd name="T62" fmla="*/ 139 w 320"/>
                  <a:gd name="T63" fmla="*/ 224 h 267"/>
                  <a:gd name="T64" fmla="*/ 181 w 320"/>
                  <a:gd name="T65" fmla="*/ 246 h 267"/>
                  <a:gd name="T66" fmla="*/ 256 w 320"/>
                  <a:gd name="T67" fmla="*/ 246 h 267"/>
                  <a:gd name="T68" fmla="*/ 299 w 320"/>
                  <a:gd name="T69" fmla="*/ 224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267">
                    <a:moveTo>
                      <a:pt x="309" y="203"/>
                    </a:moveTo>
                    <a:cubicBezTo>
                      <a:pt x="288" y="203"/>
                      <a:pt x="288" y="203"/>
                      <a:pt x="288" y="203"/>
                    </a:cubicBezTo>
                    <a:cubicBezTo>
                      <a:pt x="288" y="139"/>
                      <a:pt x="288" y="139"/>
                      <a:pt x="288" y="139"/>
                    </a:cubicBezTo>
                    <a:cubicBezTo>
                      <a:pt x="288" y="133"/>
                      <a:pt x="283" y="128"/>
                      <a:pt x="277" y="128"/>
                    </a:cubicBezTo>
                    <a:cubicBezTo>
                      <a:pt x="171" y="128"/>
                      <a:pt x="171" y="128"/>
                      <a:pt x="171" y="128"/>
                    </a:cubicBezTo>
                    <a:cubicBezTo>
                      <a:pt x="171" y="75"/>
                      <a:pt x="171" y="75"/>
                      <a:pt x="171" y="75"/>
                    </a:cubicBezTo>
                    <a:cubicBezTo>
                      <a:pt x="192" y="75"/>
                      <a:pt x="192" y="75"/>
                      <a:pt x="192" y="75"/>
                    </a:cubicBezTo>
                    <a:cubicBezTo>
                      <a:pt x="198" y="75"/>
                      <a:pt x="203" y="70"/>
                      <a:pt x="203" y="64"/>
                    </a:cubicBezTo>
                    <a:cubicBezTo>
                      <a:pt x="203" y="11"/>
                      <a:pt x="203" y="11"/>
                      <a:pt x="203" y="11"/>
                    </a:cubicBezTo>
                    <a:cubicBezTo>
                      <a:pt x="203" y="5"/>
                      <a:pt x="198" y="0"/>
                      <a:pt x="192" y="0"/>
                    </a:cubicBezTo>
                    <a:cubicBezTo>
                      <a:pt x="128" y="0"/>
                      <a:pt x="128" y="0"/>
                      <a:pt x="128" y="0"/>
                    </a:cubicBezTo>
                    <a:cubicBezTo>
                      <a:pt x="122" y="0"/>
                      <a:pt x="117" y="5"/>
                      <a:pt x="117" y="11"/>
                    </a:cubicBezTo>
                    <a:cubicBezTo>
                      <a:pt x="117" y="64"/>
                      <a:pt x="117" y="64"/>
                      <a:pt x="117" y="64"/>
                    </a:cubicBezTo>
                    <a:cubicBezTo>
                      <a:pt x="117" y="70"/>
                      <a:pt x="122" y="75"/>
                      <a:pt x="128" y="75"/>
                    </a:cubicBezTo>
                    <a:cubicBezTo>
                      <a:pt x="149" y="75"/>
                      <a:pt x="149" y="75"/>
                      <a:pt x="149" y="75"/>
                    </a:cubicBezTo>
                    <a:cubicBezTo>
                      <a:pt x="149" y="128"/>
                      <a:pt x="149" y="128"/>
                      <a:pt x="149" y="128"/>
                    </a:cubicBezTo>
                    <a:cubicBezTo>
                      <a:pt x="43" y="128"/>
                      <a:pt x="43" y="128"/>
                      <a:pt x="43" y="128"/>
                    </a:cubicBezTo>
                    <a:cubicBezTo>
                      <a:pt x="37" y="128"/>
                      <a:pt x="32" y="133"/>
                      <a:pt x="32" y="139"/>
                    </a:cubicBezTo>
                    <a:cubicBezTo>
                      <a:pt x="32" y="203"/>
                      <a:pt x="32" y="203"/>
                      <a:pt x="32" y="203"/>
                    </a:cubicBezTo>
                    <a:cubicBezTo>
                      <a:pt x="11" y="203"/>
                      <a:pt x="11" y="203"/>
                      <a:pt x="11" y="203"/>
                    </a:cubicBezTo>
                    <a:cubicBezTo>
                      <a:pt x="5" y="203"/>
                      <a:pt x="0" y="208"/>
                      <a:pt x="0" y="214"/>
                    </a:cubicBezTo>
                    <a:cubicBezTo>
                      <a:pt x="0" y="256"/>
                      <a:pt x="0" y="256"/>
                      <a:pt x="0" y="256"/>
                    </a:cubicBezTo>
                    <a:cubicBezTo>
                      <a:pt x="0" y="262"/>
                      <a:pt x="5" y="267"/>
                      <a:pt x="11" y="267"/>
                    </a:cubicBezTo>
                    <a:cubicBezTo>
                      <a:pt x="75" y="267"/>
                      <a:pt x="75" y="267"/>
                      <a:pt x="75" y="267"/>
                    </a:cubicBezTo>
                    <a:cubicBezTo>
                      <a:pt x="81" y="267"/>
                      <a:pt x="85" y="262"/>
                      <a:pt x="85" y="256"/>
                    </a:cubicBezTo>
                    <a:cubicBezTo>
                      <a:pt x="85" y="214"/>
                      <a:pt x="85" y="214"/>
                      <a:pt x="85" y="214"/>
                    </a:cubicBezTo>
                    <a:cubicBezTo>
                      <a:pt x="85" y="208"/>
                      <a:pt x="81" y="203"/>
                      <a:pt x="75" y="203"/>
                    </a:cubicBezTo>
                    <a:cubicBezTo>
                      <a:pt x="53" y="203"/>
                      <a:pt x="53" y="203"/>
                      <a:pt x="53" y="203"/>
                    </a:cubicBezTo>
                    <a:cubicBezTo>
                      <a:pt x="53" y="150"/>
                      <a:pt x="53" y="150"/>
                      <a:pt x="53" y="150"/>
                    </a:cubicBezTo>
                    <a:cubicBezTo>
                      <a:pt x="149" y="150"/>
                      <a:pt x="149" y="150"/>
                      <a:pt x="149" y="150"/>
                    </a:cubicBezTo>
                    <a:cubicBezTo>
                      <a:pt x="149" y="203"/>
                      <a:pt x="149" y="203"/>
                      <a:pt x="149" y="203"/>
                    </a:cubicBezTo>
                    <a:cubicBezTo>
                      <a:pt x="128" y="203"/>
                      <a:pt x="128" y="203"/>
                      <a:pt x="128" y="203"/>
                    </a:cubicBezTo>
                    <a:cubicBezTo>
                      <a:pt x="122" y="203"/>
                      <a:pt x="117" y="208"/>
                      <a:pt x="117" y="214"/>
                    </a:cubicBezTo>
                    <a:cubicBezTo>
                      <a:pt x="117" y="256"/>
                      <a:pt x="117" y="256"/>
                      <a:pt x="117" y="256"/>
                    </a:cubicBezTo>
                    <a:cubicBezTo>
                      <a:pt x="117" y="262"/>
                      <a:pt x="122" y="267"/>
                      <a:pt x="128" y="267"/>
                    </a:cubicBezTo>
                    <a:cubicBezTo>
                      <a:pt x="192" y="267"/>
                      <a:pt x="192" y="267"/>
                      <a:pt x="192" y="267"/>
                    </a:cubicBezTo>
                    <a:cubicBezTo>
                      <a:pt x="198" y="267"/>
                      <a:pt x="203" y="262"/>
                      <a:pt x="203" y="256"/>
                    </a:cubicBezTo>
                    <a:cubicBezTo>
                      <a:pt x="203" y="214"/>
                      <a:pt x="203" y="214"/>
                      <a:pt x="203" y="214"/>
                    </a:cubicBezTo>
                    <a:cubicBezTo>
                      <a:pt x="203" y="208"/>
                      <a:pt x="198" y="203"/>
                      <a:pt x="192" y="203"/>
                    </a:cubicBezTo>
                    <a:cubicBezTo>
                      <a:pt x="171" y="203"/>
                      <a:pt x="171" y="203"/>
                      <a:pt x="171" y="203"/>
                    </a:cubicBezTo>
                    <a:cubicBezTo>
                      <a:pt x="171" y="150"/>
                      <a:pt x="171" y="150"/>
                      <a:pt x="171" y="150"/>
                    </a:cubicBezTo>
                    <a:cubicBezTo>
                      <a:pt x="267" y="150"/>
                      <a:pt x="267" y="150"/>
                      <a:pt x="267" y="150"/>
                    </a:cubicBezTo>
                    <a:cubicBezTo>
                      <a:pt x="267" y="203"/>
                      <a:pt x="267" y="203"/>
                      <a:pt x="267" y="203"/>
                    </a:cubicBezTo>
                    <a:cubicBezTo>
                      <a:pt x="245" y="203"/>
                      <a:pt x="245" y="203"/>
                      <a:pt x="245" y="203"/>
                    </a:cubicBezTo>
                    <a:cubicBezTo>
                      <a:pt x="239" y="203"/>
                      <a:pt x="235" y="208"/>
                      <a:pt x="235" y="214"/>
                    </a:cubicBezTo>
                    <a:cubicBezTo>
                      <a:pt x="235" y="256"/>
                      <a:pt x="235" y="256"/>
                      <a:pt x="235" y="256"/>
                    </a:cubicBezTo>
                    <a:cubicBezTo>
                      <a:pt x="235" y="262"/>
                      <a:pt x="239" y="267"/>
                      <a:pt x="245" y="267"/>
                    </a:cubicBezTo>
                    <a:cubicBezTo>
                      <a:pt x="309" y="267"/>
                      <a:pt x="309" y="267"/>
                      <a:pt x="309" y="267"/>
                    </a:cubicBezTo>
                    <a:cubicBezTo>
                      <a:pt x="315" y="267"/>
                      <a:pt x="320" y="262"/>
                      <a:pt x="320" y="256"/>
                    </a:cubicBezTo>
                    <a:cubicBezTo>
                      <a:pt x="320" y="214"/>
                      <a:pt x="320" y="214"/>
                      <a:pt x="320" y="214"/>
                    </a:cubicBezTo>
                    <a:cubicBezTo>
                      <a:pt x="320" y="208"/>
                      <a:pt x="315" y="203"/>
                      <a:pt x="309" y="203"/>
                    </a:cubicBezTo>
                    <a:close/>
                    <a:moveTo>
                      <a:pt x="139" y="22"/>
                    </a:moveTo>
                    <a:cubicBezTo>
                      <a:pt x="181" y="22"/>
                      <a:pt x="181" y="22"/>
                      <a:pt x="181" y="22"/>
                    </a:cubicBezTo>
                    <a:cubicBezTo>
                      <a:pt x="181" y="54"/>
                      <a:pt x="181" y="54"/>
                      <a:pt x="181" y="54"/>
                    </a:cubicBezTo>
                    <a:cubicBezTo>
                      <a:pt x="139" y="54"/>
                      <a:pt x="139" y="54"/>
                      <a:pt x="139" y="54"/>
                    </a:cubicBezTo>
                    <a:lnTo>
                      <a:pt x="139" y="22"/>
                    </a:lnTo>
                    <a:close/>
                    <a:moveTo>
                      <a:pt x="64" y="246"/>
                    </a:moveTo>
                    <a:cubicBezTo>
                      <a:pt x="21" y="246"/>
                      <a:pt x="21" y="246"/>
                      <a:pt x="21" y="246"/>
                    </a:cubicBezTo>
                    <a:cubicBezTo>
                      <a:pt x="21" y="224"/>
                      <a:pt x="21" y="224"/>
                      <a:pt x="21" y="224"/>
                    </a:cubicBezTo>
                    <a:cubicBezTo>
                      <a:pt x="64" y="224"/>
                      <a:pt x="64" y="224"/>
                      <a:pt x="64" y="224"/>
                    </a:cubicBezTo>
                    <a:lnTo>
                      <a:pt x="64" y="246"/>
                    </a:lnTo>
                    <a:close/>
                    <a:moveTo>
                      <a:pt x="181" y="246"/>
                    </a:moveTo>
                    <a:cubicBezTo>
                      <a:pt x="139" y="246"/>
                      <a:pt x="139" y="246"/>
                      <a:pt x="139" y="246"/>
                    </a:cubicBezTo>
                    <a:cubicBezTo>
                      <a:pt x="139" y="224"/>
                      <a:pt x="139" y="224"/>
                      <a:pt x="139" y="224"/>
                    </a:cubicBezTo>
                    <a:cubicBezTo>
                      <a:pt x="181" y="224"/>
                      <a:pt x="181" y="224"/>
                      <a:pt x="181" y="224"/>
                    </a:cubicBezTo>
                    <a:lnTo>
                      <a:pt x="181" y="246"/>
                    </a:lnTo>
                    <a:close/>
                    <a:moveTo>
                      <a:pt x="299" y="246"/>
                    </a:moveTo>
                    <a:cubicBezTo>
                      <a:pt x="256" y="246"/>
                      <a:pt x="256" y="246"/>
                      <a:pt x="256" y="246"/>
                    </a:cubicBezTo>
                    <a:cubicBezTo>
                      <a:pt x="256" y="224"/>
                      <a:pt x="256" y="224"/>
                      <a:pt x="256" y="224"/>
                    </a:cubicBezTo>
                    <a:cubicBezTo>
                      <a:pt x="299" y="224"/>
                      <a:pt x="299" y="224"/>
                      <a:pt x="299" y="224"/>
                    </a:cubicBezTo>
                    <a:lnTo>
                      <a:pt x="299" y="24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grpSp>
        <p:nvGrpSpPr>
          <p:cNvPr id="16" name="Group 15"/>
          <p:cNvGrpSpPr/>
          <p:nvPr/>
        </p:nvGrpSpPr>
        <p:grpSpPr>
          <a:xfrm>
            <a:off x="3343143" y="1924831"/>
            <a:ext cx="3011441" cy="2996283"/>
            <a:chOff x="2933785" y="2776190"/>
            <a:chExt cx="2686814" cy="2762345"/>
          </a:xfrm>
        </p:grpSpPr>
        <p:sp>
          <p:nvSpPr>
            <p:cNvPr id="17" name="Freeform 16"/>
            <p:cNvSpPr>
              <a:spLocks/>
            </p:cNvSpPr>
            <p:nvPr/>
          </p:nvSpPr>
          <p:spPr bwMode="auto">
            <a:xfrm>
              <a:off x="2933785" y="2776190"/>
              <a:ext cx="2686814" cy="2762345"/>
            </a:xfrm>
            <a:custGeom>
              <a:avLst/>
              <a:gdLst>
                <a:gd name="T0" fmla="*/ 62 w 1304"/>
                <a:gd name="T1" fmla="*/ 29 h 1084"/>
                <a:gd name="T2" fmla="*/ 120 w 1304"/>
                <a:gd name="T3" fmla="*/ 28 h 1084"/>
                <a:gd name="T4" fmla="*/ 173 w 1304"/>
                <a:gd name="T5" fmla="*/ 30 h 1084"/>
                <a:gd name="T6" fmla="*/ 222 w 1304"/>
                <a:gd name="T7" fmla="*/ 30 h 1084"/>
                <a:gd name="T8" fmla="*/ 274 w 1304"/>
                <a:gd name="T9" fmla="*/ 30 h 1084"/>
                <a:gd name="T10" fmla="*/ 328 w 1304"/>
                <a:gd name="T11" fmla="*/ 31 h 1084"/>
                <a:gd name="T12" fmla="*/ 384 w 1304"/>
                <a:gd name="T13" fmla="*/ 29 h 1084"/>
                <a:gd name="T14" fmla="*/ 432 w 1304"/>
                <a:gd name="T15" fmla="*/ 31 h 1084"/>
                <a:gd name="T16" fmla="*/ 490 w 1304"/>
                <a:gd name="T17" fmla="*/ 28 h 1084"/>
                <a:gd name="T18" fmla="*/ 540 w 1304"/>
                <a:gd name="T19" fmla="*/ 30 h 1084"/>
                <a:gd name="T20" fmla="*/ 591 w 1304"/>
                <a:gd name="T21" fmla="*/ 30 h 1084"/>
                <a:gd name="T22" fmla="*/ 644 w 1304"/>
                <a:gd name="T23" fmla="*/ 30 h 1084"/>
                <a:gd name="T24" fmla="*/ 699 w 1304"/>
                <a:gd name="T25" fmla="*/ 28 h 1084"/>
                <a:gd name="T26" fmla="*/ 751 w 1304"/>
                <a:gd name="T27" fmla="*/ 30 h 1084"/>
                <a:gd name="T28" fmla="*/ 811 w 1304"/>
                <a:gd name="T29" fmla="*/ 27 h 1084"/>
                <a:gd name="T30" fmla="*/ 860 w 1304"/>
                <a:gd name="T31" fmla="*/ 31 h 1084"/>
                <a:gd name="T32" fmla="*/ 918 w 1304"/>
                <a:gd name="T33" fmla="*/ 29 h 1084"/>
                <a:gd name="T34" fmla="*/ 969 w 1304"/>
                <a:gd name="T35" fmla="*/ 30 h 1084"/>
                <a:gd name="T36" fmla="*/ 1023 w 1304"/>
                <a:gd name="T37" fmla="*/ 28 h 1084"/>
                <a:gd name="T38" fmla="*/ 1072 w 1304"/>
                <a:gd name="T39" fmla="*/ 31 h 1084"/>
                <a:gd name="T40" fmla="*/ 1132 w 1304"/>
                <a:gd name="T41" fmla="*/ 27 h 1084"/>
                <a:gd name="T42" fmla="*/ 1183 w 1304"/>
                <a:gd name="T43" fmla="*/ 29 h 1084"/>
                <a:gd name="T44" fmla="*/ 1236 w 1304"/>
                <a:gd name="T45" fmla="*/ 28 h 1084"/>
                <a:gd name="T46" fmla="*/ 1285 w 1304"/>
                <a:gd name="T47" fmla="*/ 30 h 1084"/>
                <a:gd name="T48" fmla="*/ 1281 w 1304"/>
                <a:gd name="T49" fmla="*/ 63 h 1084"/>
                <a:gd name="T50" fmla="*/ 1286 w 1304"/>
                <a:gd name="T51" fmla="*/ 92 h 1084"/>
                <a:gd name="T52" fmla="*/ 1283 w 1304"/>
                <a:gd name="T53" fmla="*/ 123 h 1084"/>
                <a:gd name="T54" fmla="*/ 1284 w 1304"/>
                <a:gd name="T55" fmla="*/ 154 h 1084"/>
                <a:gd name="T56" fmla="*/ 1286 w 1304"/>
                <a:gd name="T57" fmla="*/ 184 h 1084"/>
                <a:gd name="T58" fmla="*/ 1282 w 1304"/>
                <a:gd name="T59" fmla="*/ 217 h 1084"/>
                <a:gd name="T60" fmla="*/ 1284 w 1304"/>
                <a:gd name="T61" fmla="*/ 248 h 1084"/>
                <a:gd name="T62" fmla="*/ 1283 w 1304"/>
                <a:gd name="T63" fmla="*/ 280 h 1084"/>
                <a:gd name="T64" fmla="*/ 1284 w 1304"/>
                <a:gd name="T65" fmla="*/ 309 h 1084"/>
                <a:gd name="T66" fmla="*/ 1282 w 1304"/>
                <a:gd name="T67" fmla="*/ 344 h 1084"/>
                <a:gd name="T68" fmla="*/ 1282 w 1304"/>
                <a:gd name="T69" fmla="*/ 375 h 1084"/>
                <a:gd name="T70" fmla="*/ 1280 w 1304"/>
                <a:gd name="T71" fmla="*/ 405 h 1084"/>
                <a:gd name="T72" fmla="*/ 1283 w 1304"/>
                <a:gd name="T73" fmla="*/ 435 h 1084"/>
                <a:gd name="T74" fmla="*/ 1285 w 1304"/>
                <a:gd name="T75" fmla="*/ 464 h 1084"/>
                <a:gd name="T76" fmla="*/ 1281 w 1304"/>
                <a:gd name="T77" fmla="*/ 499 h 1084"/>
                <a:gd name="T78" fmla="*/ 1283 w 1304"/>
                <a:gd name="T79" fmla="*/ 528 h 1084"/>
                <a:gd name="T80" fmla="*/ 1285 w 1304"/>
                <a:gd name="T81" fmla="*/ 558 h 1084"/>
                <a:gd name="T82" fmla="*/ 1282 w 1304"/>
                <a:gd name="T83" fmla="*/ 592 h 1084"/>
                <a:gd name="T84" fmla="*/ 1281 w 1304"/>
                <a:gd name="T85" fmla="*/ 623 h 1084"/>
                <a:gd name="T86" fmla="*/ 1281 w 1304"/>
                <a:gd name="T87" fmla="*/ 654 h 1084"/>
                <a:gd name="T88" fmla="*/ 1282 w 1304"/>
                <a:gd name="T89" fmla="*/ 686 h 1084"/>
                <a:gd name="T90" fmla="*/ 1282 w 1304"/>
                <a:gd name="T91" fmla="*/ 717 h 1084"/>
                <a:gd name="T92" fmla="*/ 1285 w 1304"/>
                <a:gd name="T93" fmla="*/ 746 h 1084"/>
                <a:gd name="T94" fmla="*/ 1284 w 1304"/>
                <a:gd name="T95" fmla="*/ 777 h 1084"/>
                <a:gd name="T96" fmla="*/ 1282 w 1304"/>
                <a:gd name="T97" fmla="*/ 808 h 1084"/>
                <a:gd name="T98" fmla="*/ 1285 w 1304"/>
                <a:gd name="T99" fmla="*/ 839 h 1084"/>
                <a:gd name="T100" fmla="*/ 1280 w 1304"/>
                <a:gd name="T101" fmla="*/ 871 h 1084"/>
                <a:gd name="T102" fmla="*/ 1285 w 1304"/>
                <a:gd name="T103" fmla="*/ 899 h 1084"/>
                <a:gd name="T104" fmla="*/ 1282 w 1304"/>
                <a:gd name="T105" fmla="*/ 933 h 1084"/>
                <a:gd name="T106" fmla="*/ 1283 w 1304"/>
                <a:gd name="T107" fmla="*/ 963 h 1084"/>
                <a:gd name="T108" fmla="*/ 1283 w 1304"/>
                <a:gd name="T109" fmla="*/ 994 h 1084"/>
                <a:gd name="T110" fmla="*/ 1280 w 1304"/>
                <a:gd name="T111" fmla="*/ 1026 h 1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04" h="1084">
                  <a:moveTo>
                    <a:pt x="19" y="31"/>
                  </a:moveTo>
                  <a:cubicBezTo>
                    <a:pt x="19" y="31"/>
                    <a:pt x="23" y="29"/>
                    <a:pt x="23" y="29"/>
                  </a:cubicBezTo>
                  <a:cubicBezTo>
                    <a:pt x="23" y="29"/>
                    <a:pt x="22" y="37"/>
                    <a:pt x="22" y="37"/>
                  </a:cubicBezTo>
                  <a:cubicBezTo>
                    <a:pt x="23" y="38"/>
                    <a:pt x="39" y="28"/>
                    <a:pt x="39" y="28"/>
                  </a:cubicBezTo>
                  <a:cubicBezTo>
                    <a:pt x="39" y="28"/>
                    <a:pt x="22" y="44"/>
                    <a:pt x="23" y="45"/>
                  </a:cubicBezTo>
                  <a:cubicBezTo>
                    <a:pt x="23" y="45"/>
                    <a:pt x="46" y="31"/>
                    <a:pt x="46" y="31"/>
                  </a:cubicBezTo>
                  <a:cubicBezTo>
                    <a:pt x="47" y="31"/>
                    <a:pt x="16" y="55"/>
                    <a:pt x="16" y="56"/>
                  </a:cubicBezTo>
                  <a:cubicBezTo>
                    <a:pt x="16" y="56"/>
                    <a:pt x="62" y="28"/>
                    <a:pt x="62" y="29"/>
                  </a:cubicBezTo>
                  <a:cubicBezTo>
                    <a:pt x="63" y="30"/>
                    <a:pt x="17" y="62"/>
                    <a:pt x="18" y="63"/>
                  </a:cubicBezTo>
                  <a:cubicBezTo>
                    <a:pt x="18" y="64"/>
                    <a:pt x="78" y="27"/>
                    <a:pt x="78" y="28"/>
                  </a:cubicBezTo>
                  <a:cubicBezTo>
                    <a:pt x="79" y="29"/>
                    <a:pt x="18" y="69"/>
                    <a:pt x="19" y="70"/>
                  </a:cubicBezTo>
                  <a:cubicBezTo>
                    <a:pt x="19" y="72"/>
                    <a:pt x="87" y="31"/>
                    <a:pt x="87" y="31"/>
                  </a:cubicBezTo>
                  <a:cubicBezTo>
                    <a:pt x="88" y="33"/>
                    <a:pt x="21" y="75"/>
                    <a:pt x="22" y="76"/>
                  </a:cubicBezTo>
                  <a:cubicBezTo>
                    <a:pt x="22" y="77"/>
                    <a:pt x="106" y="27"/>
                    <a:pt x="106" y="28"/>
                  </a:cubicBezTo>
                  <a:cubicBezTo>
                    <a:pt x="107" y="29"/>
                    <a:pt x="19" y="85"/>
                    <a:pt x="20" y="86"/>
                  </a:cubicBezTo>
                  <a:cubicBezTo>
                    <a:pt x="21" y="87"/>
                    <a:pt x="118" y="26"/>
                    <a:pt x="120" y="28"/>
                  </a:cubicBezTo>
                  <a:cubicBezTo>
                    <a:pt x="120" y="29"/>
                    <a:pt x="18" y="92"/>
                    <a:pt x="19" y="94"/>
                  </a:cubicBezTo>
                  <a:cubicBezTo>
                    <a:pt x="20" y="95"/>
                    <a:pt x="132" y="27"/>
                    <a:pt x="133" y="29"/>
                  </a:cubicBezTo>
                  <a:cubicBezTo>
                    <a:pt x="134" y="31"/>
                    <a:pt x="16" y="103"/>
                    <a:pt x="17" y="104"/>
                  </a:cubicBezTo>
                  <a:cubicBezTo>
                    <a:pt x="18" y="107"/>
                    <a:pt x="147" y="28"/>
                    <a:pt x="147" y="29"/>
                  </a:cubicBezTo>
                  <a:cubicBezTo>
                    <a:pt x="148" y="31"/>
                    <a:pt x="19" y="108"/>
                    <a:pt x="20" y="110"/>
                  </a:cubicBezTo>
                  <a:cubicBezTo>
                    <a:pt x="21" y="111"/>
                    <a:pt x="164" y="26"/>
                    <a:pt x="164" y="27"/>
                  </a:cubicBezTo>
                  <a:cubicBezTo>
                    <a:pt x="165" y="29"/>
                    <a:pt x="15" y="118"/>
                    <a:pt x="16" y="120"/>
                  </a:cubicBezTo>
                  <a:cubicBezTo>
                    <a:pt x="17" y="122"/>
                    <a:pt x="172" y="29"/>
                    <a:pt x="173" y="30"/>
                  </a:cubicBezTo>
                  <a:cubicBezTo>
                    <a:pt x="174" y="31"/>
                    <a:pt x="21" y="123"/>
                    <a:pt x="22" y="125"/>
                  </a:cubicBezTo>
                  <a:cubicBezTo>
                    <a:pt x="23" y="127"/>
                    <a:pt x="182" y="27"/>
                    <a:pt x="184" y="31"/>
                  </a:cubicBezTo>
                  <a:cubicBezTo>
                    <a:pt x="185" y="33"/>
                    <a:pt x="20" y="128"/>
                    <a:pt x="22" y="132"/>
                  </a:cubicBezTo>
                  <a:cubicBezTo>
                    <a:pt x="23" y="133"/>
                    <a:pt x="198" y="29"/>
                    <a:pt x="198" y="30"/>
                  </a:cubicBezTo>
                  <a:cubicBezTo>
                    <a:pt x="200" y="32"/>
                    <a:pt x="18" y="137"/>
                    <a:pt x="20" y="140"/>
                  </a:cubicBezTo>
                  <a:cubicBezTo>
                    <a:pt x="21" y="142"/>
                    <a:pt x="212" y="28"/>
                    <a:pt x="212" y="29"/>
                  </a:cubicBezTo>
                  <a:cubicBezTo>
                    <a:pt x="214" y="31"/>
                    <a:pt x="18" y="145"/>
                    <a:pt x="19" y="148"/>
                  </a:cubicBezTo>
                  <a:cubicBezTo>
                    <a:pt x="21" y="151"/>
                    <a:pt x="221" y="28"/>
                    <a:pt x="222" y="30"/>
                  </a:cubicBezTo>
                  <a:cubicBezTo>
                    <a:pt x="225" y="35"/>
                    <a:pt x="21" y="150"/>
                    <a:pt x="23" y="153"/>
                  </a:cubicBezTo>
                  <a:cubicBezTo>
                    <a:pt x="25" y="158"/>
                    <a:pt x="232" y="26"/>
                    <a:pt x="234" y="30"/>
                  </a:cubicBezTo>
                  <a:cubicBezTo>
                    <a:pt x="237" y="34"/>
                    <a:pt x="15" y="162"/>
                    <a:pt x="16" y="163"/>
                  </a:cubicBezTo>
                  <a:cubicBezTo>
                    <a:pt x="19" y="168"/>
                    <a:pt x="246" y="26"/>
                    <a:pt x="248" y="30"/>
                  </a:cubicBezTo>
                  <a:cubicBezTo>
                    <a:pt x="250" y="34"/>
                    <a:pt x="16" y="168"/>
                    <a:pt x="17" y="170"/>
                  </a:cubicBezTo>
                  <a:cubicBezTo>
                    <a:pt x="19" y="173"/>
                    <a:pt x="256" y="25"/>
                    <a:pt x="260" y="31"/>
                  </a:cubicBezTo>
                  <a:cubicBezTo>
                    <a:pt x="261" y="33"/>
                    <a:pt x="19" y="173"/>
                    <a:pt x="21" y="176"/>
                  </a:cubicBezTo>
                  <a:cubicBezTo>
                    <a:pt x="25" y="182"/>
                    <a:pt x="270" y="24"/>
                    <a:pt x="274" y="30"/>
                  </a:cubicBezTo>
                  <a:cubicBezTo>
                    <a:pt x="277" y="36"/>
                    <a:pt x="20" y="183"/>
                    <a:pt x="20" y="184"/>
                  </a:cubicBezTo>
                  <a:cubicBezTo>
                    <a:pt x="22" y="188"/>
                    <a:pt x="290" y="25"/>
                    <a:pt x="292" y="28"/>
                  </a:cubicBezTo>
                  <a:cubicBezTo>
                    <a:pt x="293" y="30"/>
                    <a:pt x="14" y="187"/>
                    <a:pt x="18" y="194"/>
                  </a:cubicBezTo>
                  <a:cubicBezTo>
                    <a:pt x="20" y="197"/>
                    <a:pt x="299" y="26"/>
                    <a:pt x="301" y="30"/>
                  </a:cubicBezTo>
                  <a:cubicBezTo>
                    <a:pt x="304" y="34"/>
                    <a:pt x="19" y="199"/>
                    <a:pt x="20" y="200"/>
                  </a:cubicBezTo>
                  <a:cubicBezTo>
                    <a:pt x="23" y="206"/>
                    <a:pt x="316" y="23"/>
                    <a:pt x="319" y="28"/>
                  </a:cubicBezTo>
                  <a:cubicBezTo>
                    <a:pt x="320" y="30"/>
                    <a:pt x="16" y="208"/>
                    <a:pt x="17" y="210"/>
                  </a:cubicBezTo>
                  <a:cubicBezTo>
                    <a:pt x="21" y="217"/>
                    <a:pt x="324" y="23"/>
                    <a:pt x="328" y="31"/>
                  </a:cubicBezTo>
                  <a:cubicBezTo>
                    <a:pt x="330" y="34"/>
                    <a:pt x="20" y="213"/>
                    <a:pt x="21" y="215"/>
                  </a:cubicBezTo>
                  <a:cubicBezTo>
                    <a:pt x="25" y="222"/>
                    <a:pt x="342" y="20"/>
                    <a:pt x="346" y="27"/>
                  </a:cubicBezTo>
                  <a:cubicBezTo>
                    <a:pt x="348" y="31"/>
                    <a:pt x="17" y="215"/>
                    <a:pt x="21" y="222"/>
                  </a:cubicBezTo>
                  <a:cubicBezTo>
                    <a:pt x="24" y="227"/>
                    <a:pt x="351" y="25"/>
                    <a:pt x="354" y="30"/>
                  </a:cubicBezTo>
                  <a:cubicBezTo>
                    <a:pt x="355" y="33"/>
                    <a:pt x="14" y="227"/>
                    <a:pt x="17" y="233"/>
                  </a:cubicBezTo>
                  <a:cubicBezTo>
                    <a:pt x="18" y="235"/>
                    <a:pt x="372" y="26"/>
                    <a:pt x="373" y="28"/>
                  </a:cubicBezTo>
                  <a:cubicBezTo>
                    <a:pt x="374" y="30"/>
                    <a:pt x="19" y="235"/>
                    <a:pt x="21" y="238"/>
                  </a:cubicBezTo>
                  <a:cubicBezTo>
                    <a:pt x="23" y="242"/>
                    <a:pt x="381" y="23"/>
                    <a:pt x="384" y="29"/>
                  </a:cubicBezTo>
                  <a:cubicBezTo>
                    <a:pt x="388" y="35"/>
                    <a:pt x="20" y="243"/>
                    <a:pt x="21" y="245"/>
                  </a:cubicBezTo>
                  <a:cubicBezTo>
                    <a:pt x="26" y="255"/>
                    <a:pt x="392" y="21"/>
                    <a:pt x="397" y="29"/>
                  </a:cubicBezTo>
                  <a:cubicBezTo>
                    <a:pt x="399" y="32"/>
                    <a:pt x="16" y="251"/>
                    <a:pt x="18" y="255"/>
                  </a:cubicBezTo>
                  <a:cubicBezTo>
                    <a:pt x="20" y="260"/>
                    <a:pt x="403" y="24"/>
                    <a:pt x="406" y="30"/>
                  </a:cubicBezTo>
                  <a:cubicBezTo>
                    <a:pt x="409" y="35"/>
                    <a:pt x="11" y="254"/>
                    <a:pt x="17" y="263"/>
                  </a:cubicBezTo>
                  <a:cubicBezTo>
                    <a:pt x="21" y="272"/>
                    <a:pt x="416" y="23"/>
                    <a:pt x="420" y="30"/>
                  </a:cubicBezTo>
                  <a:cubicBezTo>
                    <a:pt x="424" y="37"/>
                    <a:pt x="17" y="257"/>
                    <a:pt x="22" y="267"/>
                  </a:cubicBezTo>
                  <a:cubicBezTo>
                    <a:pt x="24" y="270"/>
                    <a:pt x="429" y="26"/>
                    <a:pt x="432" y="31"/>
                  </a:cubicBezTo>
                  <a:cubicBezTo>
                    <a:pt x="435" y="36"/>
                    <a:pt x="13" y="269"/>
                    <a:pt x="18" y="277"/>
                  </a:cubicBezTo>
                  <a:cubicBezTo>
                    <a:pt x="22" y="284"/>
                    <a:pt x="442" y="27"/>
                    <a:pt x="444" y="31"/>
                  </a:cubicBezTo>
                  <a:cubicBezTo>
                    <a:pt x="450" y="41"/>
                    <a:pt x="15" y="280"/>
                    <a:pt x="18" y="285"/>
                  </a:cubicBezTo>
                  <a:cubicBezTo>
                    <a:pt x="21" y="290"/>
                    <a:pt x="455" y="21"/>
                    <a:pt x="460" y="30"/>
                  </a:cubicBezTo>
                  <a:cubicBezTo>
                    <a:pt x="463" y="36"/>
                    <a:pt x="19" y="286"/>
                    <a:pt x="22" y="291"/>
                  </a:cubicBezTo>
                  <a:cubicBezTo>
                    <a:pt x="24" y="296"/>
                    <a:pt x="467" y="19"/>
                    <a:pt x="473" y="30"/>
                  </a:cubicBezTo>
                  <a:cubicBezTo>
                    <a:pt x="479" y="40"/>
                    <a:pt x="15" y="299"/>
                    <a:pt x="16" y="301"/>
                  </a:cubicBezTo>
                  <a:cubicBezTo>
                    <a:pt x="20" y="309"/>
                    <a:pt x="485" y="19"/>
                    <a:pt x="490" y="28"/>
                  </a:cubicBezTo>
                  <a:cubicBezTo>
                    <a:pt x="496" y="38"/>
                    <a:pt x="14" y="303"/>
                    <a:pt x="17" y="308"/>
                  </a:cubicBezTo>
                  <a:cubicBezTo>
                    <a:pt x="23" y="319"/>
                    <a:pt x="496" y="16"/>
                    <a:pt x="503" y="27"/>
                  </a:cubicBezTo>
                  <a:cubicBezTo>
                    <a:pt x="505" y="32"/>
                    <a:pt x="16" y="307"/>
                    <a:pt x="21" y="314"/>
                  </a:cubicBezTo>
                  <a:cubicBezTo>
                    <a:pt x="27" y="324"/>
                    <a:pt x="510" y="16"/>
                    <a:pt x="516" y="28"/>
                  </a:cubicBezTo>
                  <a:cubicBezTo>
                    <a:pt x="523" y="39"/>
                    <a:pt x="16" y="317"/>
                    <a:pt x="19" y="323"/>
                  </a:cubicBezTo>
                  <a:cubicBezTo>
                    <a:pt x="22" y="328"/>
                    <a:pt x="521" y="22"/>
                    <a:pt x="526" y="30"/>
                  </a:cubicBezTo>
                  <a:cubicBezTo>
                    <a:pt x="531" y="40"/>
                    <a:pt x="16" y="322"/>
                    <a:pt x="20" y="330"/>
                  </a:cubicBezTo>
                  <a:cubicBezTo>
                    <a:pt x="23" y="335"/>
                    <a:pt x="539" y="27"/>
                    <a:pt x="540" y="30"/>
                  </a:cubicBezTo>
                  <a:cubicBezTo>
                    <a:pt x="544" y="36"/>
                    <a:pt x="14" y="334"/>
                    <a:pt x="17" y="340"/>
                  </a:cubicBezTo>
                  <a:cubicBezTo>
                    <a:pt x="23" y="349"/>
                    <a:pt x="547" y="22"/>
                    <a:pt x="552" y="31"/>
                  </a:cubicBezTo>
                  <a:cubicBezTo>
                    <a:pt x="559" y="43"/>
                    <a:pt x="11" y="333"/>
                    <a:pt x="19" y="346"/>
                  </a:cubicBezTo>
                  <a:cubicBezTo>
                    <a:pt x="25" y="357"/>
                    <a:pt x="568" y="24"/>
                    <a:pt x="570" y="28"/>
                  </a:cubicBezTo>
                  <a:cubicBezTo>
                    <a:pt x="576" y="39"/>
                    <a:pt x="15" y="338"/>
                    <a:pt x="23" y="351"/>
                  </a:cubicBezTo>
                  <a:cubicBezTo>
                    <a:pt x="31" y="365"/>
                    <a:pt x="575" y="21"/>
                    <a:pt x="580" y="29"/>
                  </a:cubicBezTo>
                  <a:cubicBezTo>
                    <a:pt x="587" y="41"/>
                    <a:pt x="9" y="349"/>
                    <a:pt x="17" y="362"/>
                  </a:cubicBezTo>
                  <a:cubicBezTo>
                    <a:pt x="19" y="366"/>
                    <a:pt x="586" y="22"/>
                    <a:pt x="591" y="30"/>
                  </a:cubicBezTo>
                  <a:cubicBezTo>
                    <a:pt x="598" y="42"/>
                    <a:pt x="7" y="355"/>
                    <a:pt x="16" y="370"/>
                  </a:cubicBezTo>
                  <a:cubicBezTo>
                    <a:pt x="18" y="374"/>
                    <a:pt x="599" y="15"/>
                    <a:pt x="607" y="28"/>
                  </a:cubicBezTo>
                  <a:cubicBezTo>
                    <a:pt x="609" y="33"/>
                    <a:pt x="13" y="362"/>
                    <a:pt x="20" y="375"/>
                  </a:cubicBezTo>
                  <a:cubicBezTo>
                    <a:pt x="24" y="382"/>
                    <a:pt x="613" y="15"/>
                    <a:pt x="620" y="28"/>
                  </a:cubicBezTo>
                  <a:cubicBezTo>
                    <a:pt x="622" y="31"/>
                    <a:pt x="15" y="368"/>
                    <a:pt x="22" y="381"/>
                  </a:cubicBezTo>
                  <a:cubicBezTo>
                    <a:pt x="29" y="393"/>
                    <a:pt x="621" y="16"/>
                    <a:pt x="629" y="30"/>
                  </a:cubicBezTo>
                  <a:cubicBezTo>
                    <a:pt x="632" y="34"/>
                    <a:pt x="11" y="379"/>
                    <a:pt x="18" y="391"/>
                  </a:cubicBezTo>
                  <a:cubicBezTo>
                    <a:pt x="23" y="400"/>
                    <a:pt x="641" y="25"/>
                    <a:pt x="644" y="30"/>
                  </a:cubicBezTo>
                  <a:cubicBezTo>
                    <a:pt x="651" y="43"/>
                    <a:pt x="17" y="388"/>
                    <a:pt x="22" y="396"/>
                  </a:cubicBezTo>
                  <a:cubicBezTo>
                    <a:pt x="26" y="404"/>
                    <a:pt x="650" y="22"/>
                    <a:pt x="655" y="30"/>
                  </a:cubicBezTo>
                  <a:cubicBezTo>
                    <a:pt x="661" y="40"/>
                    <a:pt x="16" y="399"/>
                    <a:pt x="19" y="405"/>
                  </a:cubicBezTo>
                  <a:cubicBezTo>
                    <a:pt x="25" y="415"/>
                    <a:pt x="661" y="13"/>
                    <a:pt x="670" y="29"/>
                  </a:cubicBezTo>
                  <a:cubicBezTo>
                    <a:pt x="674" y="36"/>
                    <a:pt x="12" y="405"/>
                    <a:pt x="17" y="414"/>
                  </a:cubicBezTo>
                  <a:cubicBezTo>
                    <a:pt x="26" y="430"/>
                    <a:pt x="678" y="24"/>
                    <a:pt x="682" y="30"/>
                  </a:cubicBezTo>
                  <a:cubicBezTo>
                    <a:pt x="690" y="45"/>
                    <a:pt x="18" y="414"/>
                    <a:pt x="21" y="419"/>
                  </a:cubicBezTo>
                  <a:cubicBezTo>
                    <a:pt x="25" y="426"/>
                    <a:pt x="696" y="23"/>
                    <a:pt x="699" y="28"/>
                  </a:cubicBezTo>
                  <a:cubicBezTo>
                    <a:pt x="703" y="34"/>
                    <a:pt x="13" y="423"/>
                    <a:pt x="17" y="430"/>
                  </a:cubicBezTo>
                  <a:cubicBezTo>
                    <a:pt x="20" y="437"/>
                    <a:pt x="709" y="23"/>
                    <a:pt x="712" y="29"/>
                  </a:cubicBezTo>
                  <a:cubicBezTo>
                    <a:pt x="715" y="33"/>
                    <a:pt x="12" y="430"/>
                    <a:pt x="17" y="438"/>
                  </a:cubicBezTo>
                  <a:cubicBezTo>
                    <a:pt x="20" y="443"/>
                    <a:pt x="719" y="23"/>
                    <a:pt x="723" y="30"/>
                  </a:cubicBezTo>
                  <a:cubicBezTo>
                    <a:pt x="730" y="43"/>
                    <a:pt x="15" y="435"/>
                    <a:pt x="20" y="444"/>
                  </a:cubicBezTo>
                  <a:cubicBezTo>
                    <a:pt x="30" y="461"/>
                    <a:pt x="736" y="17"/>
                    <a:pt x="742" y="28"/>
                  </a:cubicBezTo>
                  <a:cubicBezTo>
                    <a:pt x="750" y="41"/>
                    <a:pt x="14" y="446"/>
                    <a:pt x="18" y="453"/>
                  </a:cubicBezTo>
                  <a:cubicBezTo>
                    <a:pt x="24" y="463"/>
                    <a:pt x="747" y="23"/>
                    <a:pt x="751" y="30"/>
                  </a:cubicBezTo>
                  <a:cubicBezTo>
                    <a:pt x="759" y="43"/>
                    <a:pt x="7" y="443"/>
                    <a:pt x="17" y="461"/>
                  </a:cubicBezTo>
                  <a:cubicBezTo>
                    <a:pt x="27" y="479"/>
                    <a:pt x="758" y="12"/>
                    <a:pt x="767" y="28"/>
                  </a:cubicBezTo>
                  <a:cubicBezTo>
                    <a:pt x="770" y="32"/>
                    <a:pt x="11" y="459"/>
                    <a:pt x="17" y="470"/>
                  </a:cubicBezTo>
                  <a:cubicBezTo>
                    <a:pt x="21" y="476"/>
                    <a:pt x="770" y="11"/>
                    <a:pt x="780" y="29"/>
                  </a:cubicBezTo>
                  <a:cubicBezTo>
                    <a:pt x="784" y="35"/>
                    <a:pt x="12" y="468"/>
                    <a:pt x="17" y="477"/>
                  </a:cubicBezTo>
                  <a:cubicBezTo>
                    <a:pt x="28" y="496"/>
                    <a:pt x="781" y="15"/>
                    <a:pt x="791" y="31"/>
                  </a:cubicBezTo>
                  <a:cubicBezTo>
                    <a:pt x="793" y="35"/>
                    <a:pt x="9" y="467"/>
                    <a:pt x="19" y="485"/>
                  </a:cubicBezTo>
                  <a:cubicBezTo>
                    <a:pt x="27" y="499"/>
                    <a:pt x="804" y="16"/>
                    <a:pt x="811" y="27"/>
                  </a:cubicBezTo>
                  <a:cubicBezTo>
                    <a:pt x="819" y="42"/>
                    <a:pt x="14" y="480"/>
                    <a:pt x="21" y="492"/>
                  </a:cubicBezTo>
                  <a:cubicBezTo>
                    <a:pt x="28" y="503"/>
                    <a:pt x="815" y="19"/>
                    <a:pt x="821" y="30"/>
                  </a:cubicBezTo>
                  <a:cubicBezTo>
                    <a:pt x="827" y="39"/>
                    <a:pt x="16" y="490"/>
                    <a:pt x="21" y="499"/>
                  </a:cubicBezTo>
                  <a:cubicBezTo>
                    <a:pt x="31" y="516"/>
                    <a:pt x="829" y="18"/>
                    <a:pt x="836" y="29"/>
                  </a:cubicBezTo>
                  <a:cubicBezTo>
                    <a:pt x="840" y="36"/>
                    <a:pt x="8" y="492"/>
                    <a:pt x="18" y="509"/>
                  </a:cubicBezTo>
                  <a:cubicBezTo>
                    <a:pt x="23" y="518"/>
                    <a:pt x="845" y="18"/>
                    <a:pt x="851" y="28"/>
                  </a:cubicBezTo>
                  <a:cubicBezTo>
                    <a:pt x="862" y="48"/>
                    <a:pt x="11" y="500"/>
                    <a:pt x="20" y="515"/>
                  </a:cubicBezTo>
                  <a:cubicBezTo>
                    <a:pt x="31" y="535"/>
                    <a:pt x="851" y="16"/>
                    <a:pt x="860" y="31"/>
                  </a:cubicBezTo>
                  <a:cubicBezTo>
                    <a:pt x="863" y="37"/>
                    <a:pt x="11" y="512"/>
                    <a:pt x="18" y="524"/>
                  </a:cubicBezTo>
                  <a:cubicBezTo>
                    <a:pt x="21" y="529"/>
                    <a:pt x="870" y="23"/>
                    <a:pt x="874" y="30"/>
                  </a:cubicBezTo>
                  <a:cubicBezTo>
                    <a:pt x="880" y="40"/>
                    <a:pt x="13" y="524"/>
                    <a:pt x="18" y="533"/>
                  </a:cubicBezTo>
                  <a:cubicBezTo>
                    <a:pt x="23" y="542"/>
                    <a:pt x="880" y="13"/>
                    <a:pt x="889" y="30"/>
                  </a:cubicBezTo>
                  <a:cubicBezTo>
                    <a:pt x="897" y="43"/>
                    <a:pt x="8" y="526"/>
                    <a:pt x="17" y="542"/>
                  </a:cubicBezTo>
                  <a:cubicBezTo>
                    <a:pt x="20" y="548"/>
                    <a:pt x="903" y="19"/>
                    <a:pt x="907" y="27"/>
                  </a:cubicBezTo>
                  <a:cubicBezTo>
                    <a:pt x="913" y="37"/>
                    <a:pt x="13" y="540"/>
                    <a:pt x="18" y="549"/>
                  </a:cubicBezTo>
                  <a:cubicBezTo>
                    <a:pt x="24" y="559"/>
                    <a:pt x="915" y="23"/>
                    <a:pt x="918" y="29"/>
                  </a:cubicBezTo>
                  <a:cubicBezTo>
                    <a:pt x="928" y="46"/>
                    <a:pt x="10" y="533"/>
                    <a:pt x="22" y="554"/>
                  </a:cubicBezTo>
                  <a:cubicBezTo>
                    <a:pt x="31" y="569"/>
                    <a:pt x="923" y="22"/>
                    <a:pt x="928" y="31"/>
                  </a:cubicBezTo>
                  <a:cubicBezTo>
                    <a:pt x="935" y="43"/>
                    <a:pt x="7" y="541"/>
                    <a:pt x="19" y="563"/>
                  </a:cubicBezTo>
                  <a:cubicBezTo>
                    <a:pt x="28" y="578"/>
                    <a:pt x="931" y="9"/>
                    <a:pt x="943" y="30"/>
                  </a:cubicBezTo>
                  <a:cubicBezTo>
                    <a:pt x="952" y="46"/>
                    <a:pt x="8" y="557"/>
                    <a:pt x="16" y="572"/>
                  </a:cubicBezTo>
                  <a:cubicBezTo>
                    <a:pt x="23" y="584"/>
                    <a:pt x="951" y="17"/>
                    <a:pt x="958" y="29"/>
                  </a:cubicBezTo>
                  <a:cubicBezTo>
                    <a:pt x="970" y="49"/>
                    <a:pt x="15" y="567"/>
                    <a:pt x="21" y="577"/>
                  </a:cubicBezTo>
                  <a:cubicBezTo>
                    <a:pt x="30" y="594"/>
                    <a:pt x="958" y="11"/>
                    <a:pt x="969" y="30"/>
                  </a:cubicBezTo>
                  <a:cubicBezTo>
                    <a:pt x="976" y="42"/>
                    <a:pt x="7" y="572"/>
                    <a:pt x="16" y="588"/>
                  </a:cubicBezTo>
                  <a:cubicBezTo>
                    <a:pt x="26" y="606"/>
                    <a:pt x="979" y="15"/>
                    <a:pt x="986" y="28"/>
                  </a:cubicBezTo>
                  <a:cubicBezTo>
                    <a:pt x="999" y="50"/>
                    <a:pt x="18" y="585"/>
                    <a:pt x="22" y="592"/>
                  </a:cubicBezTo>
                  <a:cubicBezTo>
                    <a:pt x="28" y="603"/>
                    <a:pt x="994" y="18"/>
                    <a:pt x="999" y="27"/>
                  </a:cubicBezTo>
                  <a:cubicBezTo>
                    <a:pt x="1010" y="47"/>
                    <a:pt x="14" y="597"/>
                    <a:pt x="17" y="602"/>
                  </a:cubicBezTo>
                  <a:cubicBezTo>
                    <a:pt x="20" y="607"/>
                    <a:pt x="997" y="8"/>
                    <a:pt x="1009" y="29"/>
                  </a:cubicBezTo>
                  <a:cubicBezTo>
                    <a:pt x="1022" y="52"/>
                    <a:pt x="7" y="592"/>
                    <a:pt x="17" y="609"/>
                  </a:cubicBezTo>
                  <a:cubicBezTo>
                    <a:pt x="21" y="616"/>
                    <a:pt x="1009" y="5"/>
                    <a:pt x="1023" y="28"/>
                  </a:cubicBezTo>
                  <a:cubicBezTo>
                    <a:pt x="1028" y="37"/>
                    <a:pt x="11" y="594"/>
                    <a:pt x="23" y="614"/>
                  </a:cubicBezTo>
                  <a:cubicBezTo>
                    <a:pt x="35" y="635"/>
                    <a:pt x="1029" y="24"/>
                    <a:pt x="1033" y="31"/>
                  </a:cubicBezTo>
                  <a:cubicBezTo>
                    <a:pt x="1044" y="49"/>
                    <a:pt x="9" y="597"/>
                    <a:pt x="23" y="622"/>
                  </a:cubicBezTo>
                  <a:cubicBezTo>
                    <a:pt x="30" y="635"/>
                    <a:pt x="1046" y="21"/>
                    <a:pt x="1050" y="29"/>
                  </a:cubicBezTo>
                  <a:cubicBezTo>
                    <a:pt x="1062" y="49"/>
                    <a:pt x="11" y="617"/>
                    <a:pt x="19" y="631"/>
                  </a:cubicBezTo>
                  <a:cubicBezTo>
                    <a:pt x="28" y="648"/>
                    <a:pt x="1051" y="13"/>
                    <a:pt x="1060" y="30"/>
                  </a:cubicBezTo>
                  <a:cubicBezTo>
                    <a:pt x="1068" y="44"/>
                    <a:pt x="13" y="621"/>
                    <a:pt x="22" y="637"/>
                  </a:cubicBezTo>
                  <a:cubicBezTo>
                    <a:pt x="33" y="656"/>
                    <a:pt x="1063" y="14"/>
                    <a:pt x="1072" y="31"/>
                  </a:cubicBezTo>
                  <a:cubicBezTo>
                    <a:pt x="1082" y="48"/>
                    <a:pt x="16" y="638"/>
                    <a:pt x="21" y="646"/>
                  </a:cubicBezTo>
                  <a:cubicBezTo>
                    <a:pt x="29" y="660"/>
                    <a:pt x="1075" y="9"/>
                    <a:pt x="1087" y="31"/>
                  </a:cubicBezTo>
                  <a:cubicBezTo>
                    <a:pt x="1101" y="56"/>
                    <a:pt x="11" y="638"/>
                    <a:pt x="20" y="654"/>
                  </a:cubicBezTo>
                  <a:cubicBezTo>
                    <a:pt x="30" y="671"/>
                    <a:pt x="1100" y="20"/>
                    <a:pt x="1104" y="28"/>
                  </a:cubicBezTo>
                  <a:cubicBezTo>
                    <a:pt x="1110" y="39"/>
                    <a:pt x="7" y="636"/>
                    <a:pt x="22" y="661"/>
                  </a:cubicBezTo>
                  <a:cubicBezTo>
                    <a:pt x="32" y="678"/>
                    <a:pt x="1104" y="14"/>
                    <a:pt x="1114" y="30"/>
                  </a:cubicBezTo>
                  <a:cubicBezTo>
                    <a:pt x="1124" y="47"/>
                    <a:pt x="3" y="648"/>
                    <a:pt x="17" y="671"/>
                  </a:cubicBezTo>
                  <a:cubicBezTo>
                    <a:pt x="28" y="691"/>
                    <a:pt x="1117" y="0"/>
                    <a:pt x="1132" y="27"/>
                  </a:cubicBezTo>
                  <a:cubicBezTo>
                    <a:pt x="1141" y="43"/>
                    <a:pt x="10" y="660"/>
                    <a:pt x="20" y="678"/>
                  </a:cubicBezTo>
                  <a:cubicBezTo>
                    <a:pt x="29" y="693"/>
                    <a:pt x="1138" y="18"/>
                    <a:pt x="1144" y="28"/>
                  </a:cubicBezTo>
                  <a:cubicBezTo>
                    <a:pt x="1152" y="42"/>
                    <a:pt x="16" y="672"/>
                    <a:pt x="23" y="684"/>
                  </a:cubicBezTo>
                  <a:cubicBezTo>
                    <a:pt x="27" y="691"/>
                    <a:pt x="1141" y="5"/>
                    <a:pt x="1155" y="30"/>
                  </a:cubicBezTo>
                  <a:cubicBezTo>
                    <a:pt x="1170" y="55"/>
                    <a:pt x="12" y="689"/>
                    <a:pt x="16" y="695"/>
                  </a:cubicBezTo>
                  <a:cubicBezTo>
                    <a:pt x="26" y="712"/>
                    <a:pt x="1155" y="9"/>
                    <a:pt x="1167" y="31"/>
                  </a:cubicBezTo>
                  <a:cubicBezTo>
                    <a:pt x="1175" y="44"/>
                    <a:pt x="6" y="675"/>
                    <a:pt x="21" y="700"/>
                  </a:cubicBezTo>
                  <a:cubicBezTo>
                    <a:pt x="25" y="708"/>
                    <a:pt x="1170" y="7"/>
                    <a:pt x="1183" y="29"/>
                  </a:cubicBezTo>
                  <a:cubicBezTo>
                    <a:pt x="1198" y="57"/>
                    <a:pt x="7" y="694"/>
                    <a:pt x="16" y="710"/>
                  </a:cubicBezTo>
                  <a:cubicBezTo>
                    <a:pt x="21" y="719"/>
                    <a:pt x="1187" y="7"/>
                    <a:pt x="1199" y="28"/>
                  </a:cubicBezTo>
                  <a:cubicBezTo>
                    <a:pt x="1206" y="39"/>
                    <a:pt x="6" y="698"/>
                    <a:pt x="17" y="717"/>
                  </a:cubicBezTo>
                  <a:cubicBezTo>
                    <a:pt x="32" y="743"/>
                    <a:pt x="1197" y="14"/>
                    <a:pt x="1206" y="31"/>
                  </a:cubicBezTo>
                  <a:cubicBezTo>
                    <a:pt x="1222" y="57"/>
                    <a:pt x="8" y="698"/>
                    <a:pt x="22" y="722"/>
                  </a:cubicBezTo>
                  <a:cubicBezTo>
                    <a:pt x="39" y="752"/>
                    <a:pt x="1212" y="19"/>
                    <a:pt x="1219" y="31"/>
                  </a:cubicBezTo>
                  <a:cubicBezTo>
                    <a:pt x="1229" y="47"/>
                    <a:pt x="4" y="702"/>
                    <a:pt x="20" y="730"/>
                  </a:cubicBezTo>
                  <a:cubicBezTo>
                    <a:pt x="35" y="757"/>
                    <a:pt x="1221" y="4"/>
                    <a:pt x="1236" y="28"/>
                  </a:cubicBezTo>
                  <a:cubicBezTo>
                    <a:pt x="1252" y="57"/>
                    <a:pt x="2" y="710"/>
                    <a:pt x="18" y="738"/>
                  </a:cubicBezTo>
                  <a:cubicBezTo>
                    <a:pt x="29" y="757"/>
                    <a:pt x="1238" y="13"/>
                    <a:pt x="1248" y="29"/>
                  </a:cubicBezTo>
                  <a:cubicBezTo>
                    <a:pt x="1265" y="59"/>
                    <a:pt x="12" y="732"/>
                    <a:pt x="19" y="745"/>
                  </a:cubicBezTo>
                  <a:cubicBezTo>
                    <a:pt x="34" y="771"/>
                    <a:pt x="1248" y="14"/>
                    <a:pt x="1258" y="30"/>
                  </a:cubicBezTo>
                  <a:cubicBezTo>
                    <a:pt x="1273" y="58"/>
                    <a:pt x="17" y="746"/>
                    <a:pt x="20" y="752"/>
                  </a:cubicBezTo>
                  <a:cubicBezTo>
                    <a:pt x="37" y="781"/>
                    <a:pt x="1258" y="9"/>
                    <a:pt x="1270" y="31"/>
                  </a:cubicBezTo>
                  <a:cubicBezTo>
                    <a:pt x="1274" y="37"/>
                    <a:pt x="12" y="743"/>
                    <a:pt x="22" y="759"/>
                  </a:cubicBezTo>
                  <a:cubicBezTo>
                    <a:pt x="31" y="775"/>
                    <a:pt x="1279" y="20"/>
                    <a:pt x="1285" y="30"/>
                  </a:cubicBezTo>
                  <a:cubicBezTo>
                    <a:pt x="1295" y="47"/>
                    <a:pt x="18" y="759"/>
                    <a:pt x="22" y="767"/>
                  </a:cubicBezTo>
                  <a:cubicBezTo>
                    <a:pt x="38" y="794"/>
                    <a:pt x="1280" y="32"/>
                    <a:pt x="1283" y="39"/>
                  </a:cubicBezTo>
                  <a:cubicBezTo>
                    <a:pt x="1290" y="49"/>
                    <a:pt x="3" y="751"/>
                    <a:pt x="18" y="777"/>
                  </a:cubicBezTo>
                  <a:cubicBezTo>
                    <a:pt x="34" y="805"/>
                    <a:pt x="1270" y="18"/>
                    <a:pt x="1286" y="45"/>
                  </a:cubicBezTo>
                  <a:cubicBezTo>
                    <a:pt x="1301" y="72"/>
                    <a:pt x="11" y="771"/>
                    <a:pt x="18" y="785"/>
                  </a:cubicBezTo>
                  <a:cubicBezTo>
                    <a:pt x="30" y="805"/>
                    <a:pt x="1280" y="43"/>
                    <a:pt x="1286" y="53"/>
                  </a:cubicBezTo>
                  <a:cubicBezTo>
                    <a:pt x="1300" y="77"/>
                    <a:pt x="12" y="780"/>
                    <a:pt x="19" y="792"/>
                  </a:cubicBezTo>
                  <a:cubicBezTo>
                    <a:pt x="28" y="808"/>
                    <a:pt x="1268" y="40"/>
                    <a:pt x="1281" y="63"/>
                  </a:cubicBezTo>
                  <a:cubicBezTo>
                    <a:pt x="1294" y="85"/>
                    <a:pt x="1" y="772"/>
                    <a:pt x="17" y="801"/>
                  </a:cubicBezTo>
                  <a:cubicBezTo>
                    <a:pt x="25" y="814"/>
                    <a:pt x="1277" y="56"/>
                    <a:pt x="1285" y="69"/>
                  </a:cubicBezTo>
                  <a:cubicBezTo>
                    <a:pt x="1303" y="100"/>
                    <a:pt x="10" y="793"/>
                    <a:pt x="19" y="808"/>
                  </a:cubicBezTo>
                  <a:cubicBezTo>
                    <a:pt x="33" y="833"/>
                    <a:pt x="1274" y="59"/>
                    <a:pt x="1284" y="77"/>
                  </a:cubicBezTo>
                  <a:cubicBezTo>
                    <a:pt x="1299" y="102"/>
                    <a:pt x="6" y="790"/>
                    <a:pt x="20" y="815"/>
                  </a:cubicBezTo>
                  <a:cubicBezTo>
                    <a:pt x="36" y="842"/>
                    <a:pt x="1278" y="71"/>
                    <a:pt x="1286" y="84"/>
                  </a:cubicBezTo>
                  <a:cubicBezTo>
                    <a:pt x="1304" y="116"/>
                    <a:pt x="8" y="798"/>
                    <a:pt x="22" y="821"/>
                  </a:cubicBezTo>
                  <a:cubicBezTo>
                    <a:pt x="28" y="832"/>
                    <a:pt x="1273" y="69"/>
                    <a:pt x="1286" y="92"/>
                  </a:cubicBezTo>
                  <a:cubicBezTo>
                    <a:pt x="1290" y="99"/>
                    <a:pt x="0" y="804"/>
                    <a:pt x="16" y="832"/>
                  </a:cubicBezTo>
                  <a:cubicBezTo>
                    <a:pt x="26" y="848"/>
                    <a:pt x="1274" y="84"/>
                    <a:pt x="1283" y="100"/>
                  </a:cubicBezTo>
                  <a:cubicBezTo>
                    <a:pt x="1287" y="107"/>
                    <a:pt x="12" y="824"/>
                    <a:pt x="20" y="838"/>
                  </a:cubicBezTo>
                  <a:cubicBezTo>
                    <a:pt x="27" y="849"/>
                    <a:pt x="1277" y="99"/>
                    <a:pt x="1283" y="109"/>
                  </a:cubicBezTo>
                  <a:cubicBezTo>
                    <a:pt x="1289" y="119"/>
                    <a:pt x="8" y="820"/>
                    <a:pt x="22" y="844"/>
                  </a:cubicBezTo>
                  <a:cubicBezTo>
                    <a:pt x="28" y="854"/>
                    <a:pt x="1271" y="91"/>
                    <a:pt x="1285" y="115"/>
                  </a:cubicBezTo>
                  <a:cubicBezTo>
                    <a:pt x="1300" y="141"/>
                    <a:pt x="4" y="825"/>
                    <a:pt x="20" y="852"/>
                  </a:cubicBezTo>
                  <a:cubicBezTo>
                    <a:pt x="38" y="883"/>
                    <a:pt x="1277" y="115"/>
                    <a:pt x="1283" y="123"/>
                  </a:cubicBezTo>
                  <a:cubicBezTo>
                    <a:pt x="1289" y="134"/>
                    <a:pt x="14" y="847"/>
                    <a:pt x="21" y="860"/>
                  </a:cubicBezTo>
                  <a:cubicBezTo>
                    <a:pt x="30" y="876"/>
                    <a:pt x="1279" y="125"/>
                    <a:pt x="1283" y="131"/>
                  </a:cubicBezTo>
                  <a:cubicBezTo>
                    <a:pt x="1301" y="163"/>
                    <a:pt x="3" y="845"/>
                    <a:pt x="17" y="869"/>
                  </a:cubicBezTo>
                  <a:cubicBezTo>
                    <a:pt x="27" y="887"/>
                    <a:pt x="1275" y="121"/>
                    <a:pt x="1285" y="138"/>
                  </a:cubicBezTo>
                  <a:cubicBezTo>
                    <a:pt x="1291" y="149"/>
                    <a:pt x="4" y="852"/>
                    <a:pt x="18" y="877"/>
                  </a:cubicBezTo>
                  <a:cubicBezTo>
                    <a:pt x="24" y="886"/>
                    <a:pt x="1266" y="122"/>
                    <a:pt x="1281" y="148"/>
                  </a:cubicBezTo>
                  <a:cubicBezTo>
                    <a:pt x="1297" y="176"/>
                    <a:pt x="5" y="865"/>
                    <a:pt x="16" y="886"/>
                  </a:cubicBezTo>
                  <a:cubicBezTo>
                    <a:pt x="34" y="916"/>
                    <a:pt x="1278" y="144"/>
                    <a:pt x="1284" y="154"/>
                  </a:cubicBezTo>
                  <a:cubicBezTo>
                    <a:pt x="1299" y="180"/>
                    <a:pt x="6" y="871"/>
                    <a:pt x="18" y="892"/>
                  </a:cubicBezTo>
                  <a:cubicBezTo>
                    <a:pt x="35" y="921"/>
                    <a:pt x="1270" y="139"/>
                    <a:pt x="1283" y="162"/>
                  </a:cubicBezTo>
                  <a:cubicBezTo>
                    <a:pt x="1300" y="191"/>
                    <a:pt x="9" y="879"/>
                    <a:pt x="21" y="898"/>
                  </a:cubicBezTo>
                  <a:cubicBezTo>
                    <a:pt x="26" y="908"/>
                    <a:pt x="1279" y="163"/>
                    <a:pt x="1283" y="170"/>
                  </a:cubicBezTo>
                  <a:cubicBezTo>
                    <a:pt x="1295" y="191"/>
                    <a:pt x="2" y="879"/>
                    <a:pt x="19" y="907"/>
                  </a:cubicBezTo>
                  <a:cubicBezTo>
                    <a:pt x="33" y="932"/>
                    <a:pt x="1268" y="158"/>
                    <a:pt x="1280" y="179"/>
                  </a:cubicBezTo>
                  <a:cubicBezTo>
                    <a:pt x="1293" y="201"/>
                    <a:pt x="12" y="901"/>
                    <a:pt x="20" y="915"/>
                  </a:cubicBezTo>
                  <a:cubicBezTo>
                    <a:pt x="30" y="933"/>
                    <a:pt x="1271" y="158"/>
                    <a:pt x="1286" y="184"/>
                  </a:cubicBezTo>
                  <a:cubicBezTo>
                    <a:pt x="1304" y="216"/>
                    <a:pt x="11" y="903"/>
                    <a:pt x="22" y="922"/>
                  </a:cubicBezTo>
                  <a:cubicBezTo>
                    <a:pt x="28" y="933"/>
                    <a:pt x="1271" y="176"/>
                    <a:pt x="1282" y="194"/>
                  </a:cubicBezTo>
                  <a:cubicBezTo>
                    <a:pt x="1286" y="202"/>
                    <a:pt x="2" y="902"/>
                    <a:pt x="19" y="931"/>
                  </a:cubicBezTo>
                  <a:cubicBezTo>
                    <a:pt x="26" y="944"/>
                    <a:pt x="1266" y="175"/>
                    <a:pt x="1282" y="202"/>
                  </a:cubicBezTo>
                  <a:cubicBezTo>
                    <a:pt x="1288" y="212"/>
                    <a:pt x="8" y="918"/>
                    <a:pt x="20" y="939"/>
                  </a:cubicBezTo>
                  <a:cubicBezTo>
                    <a:pt x="29" y="954"/>
                    <a:pt x="1276" y="191"/>
                    <a:pt x="1286" y="208"/>
                  </a:cubicBezTo>
                  <a:cubicBezTo>
                    <a:pt x="1296" y="225"/>
                    <a:pt x="1" y="914"/>
                    <a:pt x="20" y="946"/>
                  </a:cubicBezTo>
                  <a:cubicBezTo>
                    <a:pt x="35" y="973"/>
                    <a:pt x="1276" y="206"/>
                    <a:pt x="1282" y="217"/>
                  </a:cubicBezTo>
                  <a:cubicBezTo>
                    <a:pt x="1298" y="246"/>
                    <a:pt x="6" y="938"/>
                    <a:pt x="16" y="955"/>
                  </a:cubicBezTo>
                  <a:cubicBezTo>
                    <a:pt x="22" y="966"/>
                    <a:pt x="1270" y="201"/>
                    <a:pt x="1284" y="224"/>
                  </a:cubicBezTo>
                  <a:cubicBezTo>
                    <a:pt x="1301" y="253"/>
                    <a:pt x="13" y="954"/>
                    <a:pt x="18" y="962"/>
                  </a:cubicBezTo>
                  <a:cubicBezTo>
                    <a:pt x="25" y="975"/>
                    <a:pt x="1271" y="209"/>
                    <a:pt x="1284" y="231"/>
                  </a:cubicBezTo>
                  <a:cubicBezTo>
                    <a:pt x="1294" y="249"/>
                    <a:pt x="16" y="958"/>
                    <a:pt x="22" y="968"/>
                  </a:cubicBezTo>
                  <a:cubicBezTo>
                    <a:pt x="38" y="995"/>
                    <a:pt x="1265" y="217"/>
                    <a:pt x="1280" y="241"/>
                  </a:cubicBezTo>
                  <a:cubicBezTo>
                    <a:pt x="1284" y="249"/>
                    <a:pt x="12" y="970"/>
                    <a:pt x="17" y="979"/>
                  </a:cubicBezTo>
                  <a:cubicBezTo>
                    <a:pt x="24" y="990"/>
                    <a:pt x="1271" y="225"/>
                    <a:pt x="1284" y="248"/>
                  </a:cubicBezTo>
                  <a:cubicBezTo>
                    <a:pt x="1292" y="261"/>
                    <a:pt x="11" y="976"/>
                    <a:pt x="17" y="987"/>
                  </a:cubicBezTo>
                  <a:cubicBezTo>
                    <a:pt x="35" y="1018"/>
                    <a:pt x="1270" y="235"/>
                    <a:pt x="1283" y="256"/>
                  </a:cubicBezTo>
                  <a:cubicBezTo>
                    <a:pt x="1298" y="283"/>
                    <a:pt x="10" y="982"/>
                    <a:pt x="17" y="994"/>
                  </a:cubicBezTo>
                  <a:cubicBezTo>
                    <a:pt x="23" y="1004"/>
                    <a:pt x="1272" y="250"/>
                    <a:pt x="1280" y="265"/>
                  </a:cubicBezTo>
                  <a:cubicBezTo>
                    <a:pt x="1298" y="296"/>
                    <a:pt x="5" y="974"/>
                    <a:pt x="21" y="1000"/>
                  </a:cubicBezTo>
                  <a:cubicBezTo>
                    <a:pt x="27" y="1012"/>
                    <a:pt x="1279" y="256"/>
                    <a:pt x="1286" y="269"/>
                  </a:cubicBezTo>
                  <a:cubicBezTo>
                    <a:pt x="1295" y="285"/>
                    <a:pt x="1" y="984"/>
                    <a:pt x="17" y="1011"/>
                  </a:cubicBezTo>
                  <a:cubicBezTo>
                    <a:pt x="32" y="1037"/>
                    <a:pt x="1265" y="249"/>
                    <a:pt x="1283" y="280"/>
                  </a:cubicBezTo>
                  <a:cubicBezTo>
                    <a:pt x="1296" y="303"/>
                    <a:pt x="7" y="992"/>
                    <a:pt x="21" y="1017"/>
                  </a:cubicBezTo>
                  <a:cubicBezTo>
                    <a:pt x="25" y="1023"/>
                    <a:pt x="1275" y="278"/>
                    <a:pt x="1281" y="289"/>
                  </a:cubicBezTo>
                  <a:cubicBezTo>
                    <a:pt x="1293" y="310"/>
                    <a:pt x="12" y="1012"/>
                    <a:pt x="19" y="1025"/>
                  </a:cubicBezTo>
                  <a:cubicBezTo>
                    <a:pt x="24" y="1034"/>
                    <a:pt x="1268" y="268"/>
                    <a:pt x="1284" y="295"/>
                  </a:cubicBezTo>
                  <a:cubicBezTo>
                    <a:pt x="1294" y="311"/>
                    <a:pt x="13" y="1021"/>
                    <a:pt x="19" y="1033"/>
                  </a:cubicBezTo>
                  <a:cubicBezTo>
                    <a:pt x="31" y="1053"/>
                    <a:pt x="1268" y="274"/>
                    <a:pt x="1284" y="302"/>
                  </a:cubicBezTo>
                  <a:cubicBezTo>
                    <a:pt x="1294" y="319"/>
                    <a:pt x="0" y="1013"/>
                    <a:pt x="16" y="1042"/>
                  </a:cubicBezTo>
                  <a:cubicBezTo>
                    <a:pt x="28" y="1062"/>
                    <a:pt x="1272" y="288"/>
                    <a:pt x="1284" y="309"/>
                  </a:cubicBezTo>
                  <a:cubicBezTo>
                    <a:pt x="1300" y="337"/>
                    <a:pt x="10" y="1027"/>
                    <a:pt x="22" y="1046"/>
                  </a:cubicBezTo>
                  <a:cubicBezTo>
                    <a:pt x="34" y="1068"/>
                    <a:pt x="1278" y="306"/>
                    <a:pt x="1285" y="317"/>
                  </a:cubicBezTo>
                  <a:cubicBezTo>
                    <a:pt x="1295" y="335"/>
                    <a:pt x="6" y="1023"/>
                    <a:pt x="24" y="1054"/>
                  </a:cubicBezTo>
                  <a:cubicBezTo>
                    <a:pt x="29" y="1064"/>
                    <a:pt x="1275" y="312"/>
                    <a:pt x="1283" y="326"/>
                  </a:cubicBezTo>
                  <a:cubicBezTo>
                    <a:pt x="1297" y="349"/>
                    <a:pt x="29" y="1031"/>
                    <a:pt x="41" y="1052"/>
                  </a:cubicBezTo>
                  <a:cubicBezTo>
                    <a:pt x="45" y="1059"/>
                    <a:pt x="1279" y="326"/>
                    <a:pt x="1284" y="334"/>
                  </a:cubicBezTo>
                  <a:cubicBezTo>
                    <a:pt x="1301" y="365"/>
                    <a:pt x="39" y="1022"/>
                    <a:pt x="56" y="1052"/>
                  </a:cubicBezTo>
                  <a:cubicBezTo>
                    <a:pt x="65" y="1068"/>
                    <a:pt x="1270" y="323"/>
                    <a:pt x="1282" y="344"/>
                  </a:cubicBezTo>
                  <a:cubicBezTo>
                    <a:pt x="1289" y="356"/>
                    <a:pt x="50" y="1023"/>
                    <a:pt x="67" y="1053"/>
                  </a:cubicBezTo>
                  <a:cubicBezTo>
                    <a:pt x="75" y="1066"/>
                    <a:pt x="1277" y="339"/>
                    <a:pt x="1284" y="350"/>
                  </a:cubicBezTo>
                  <a:cubicBezTo>
                    <a:pt x="1300" y="378"/>
                    <a:pt x="70" y="1029"/>
                    <a:pt x="83" y="1052"/>
                  </a:cubicBezTo>
                  <a:cubicBezTo>
                    <a:pt x="97" y="1077"/>
                    <a:pt x="1269" y="340"/>
                    <a:pt x="1281" y="360"/>
                  </a:cubicBezTo>
                  <a:cubicBezTo>
                    <a:pt x="1285" y="367"/>
                    <a:pt x="78" y="1030"/>
                    <a:pt x="92" y="1054"/>
                  </a:cubicBezTo>
                  <a:cubicBezTo>
                    <a:pt x="109" y="1084"/>
                    <a:pt x="1275" y="357"/>
                    <a:pt x="1281" y="368"/>
                  </a:cubicBezTo>
                  <a:cubicBezTo>
                    <a:pt x="1296" y="394"/>
                    <a:pt x="90" y="1029"/>
                    <a:pt x="105" y="1054"/>
                  </a:cubicBezTo>
                  <a:cubicBezTo>
                    <a:pt x="110" y="1063"/>
                    <a:pt x="1272" y="358"/>
                    <a:pt x="1282" y="375"/>
                  </a:cubicBezTo>
                  <a:cubicBezTo>
                    <a:pt x="1295" y="398"/>
                    <a:pt x="112" y="1034"/>
                    <a:pt x="122" y="1052"/>
                  </a:cubicBezTo>
                  <a:cubicBezTo>
                    <a:pt x="133" y="1070"/>
                    <a:pt x="1280" y="372"/>
                    <a:pt x="1285" y="380"/>
                  </a:cubicBezTo>
                  <a:cubicBezTo>
                    <a:pt x="1295" y="399"/>
                    <a:pt x="119" y="1028"/>
                    <a:pt x="133" y="1053"/>
                  </a:cubicBezTo>
                  <a:cubicBezTo>
                    <a:pt x="147" y="1078"/>
                    <a:pt x="1278" y="378"/>
                    <a:pt x="1284" y="388"/>
                  </a:cubicBezTo>
                  <a:cubicBezTo>
                    <a:pt x="1288" y="395"/>
                    <a:pt x="135" y="1033"/>
                    <a:pt x="146" y="1052"/>
                  </a:cubicBezTo>
                  <a:cubicBezTo>
                    <a:pt x="149" y="1059"/>
                    <a:pt x="1269" y="378"/>
                    <a:pt x="1280" y="397"/>
                  </a:cubicBezTo>
                  <a:cubicBezTo>
                    <a:pt x="1294" y="421"/>
                    <a:pt x="155" y="1040"/>
                    <a:pt x="162" y="1051"/>
                  </a:cubicBezTo>
                  <a:cubicBezTo>
                    <a:pt x="176" y="1076"/>
                    <a:pt x="1268" y="384"/>
                    <a:pt x="1280" y="405"/>
                  </a:cubicBezTo>
                  <a:cubicBezTo>
                    <a:pt x="1288" y="419"/>
                    <a:pt x="164" y="1039"/>
                    <a:pt x="172" y="1053"/>
                  </a:cubicBezTo>
                  <a:cubicBezTo>
                    <a:pt x="175" y="1060"/>
                    <a:pt x="1274" y="400"/>
                    <a:pt x="1281" y="412"/>
                  </a:cubicBezTo>
                  <a:cubicBezTo>
                    <a:pt x="1293" y="433"/>
                    <a:pt x="180" y="1038"/>
                    <a:pt x="188" y="1052"/>
                  </a:cubicBezTo>
                  <a:cubicBezTo>
                    <a:pt x="193" y="1062"/>
                    <a:pt x="1280" y="413"/>
                    <a:pt x="1284" y="419"/>
                  </a:cubicBezTo>
                  <a:cubicBezTo>
                    <a:pt x="1294" y="436"/>
                    <a:pt x="192" y="1045"/>
                    <a:pt x="198" y="1054"/>
                  </a:cubicBezTo>
                  <a:cubicBezTo>
                    <a:pt x="213" y="1080"/>
                    <a:pt x="1266" y="405"/>
                    <a:pt x="1280" y="429"/>
                  </a:cubicBezTo>
                  <a:cubicBezTo>
                    <a:pt x="1294" y="453"/>
                    <a:pt x="205" y="1036"/>
                    <a:pt x="215" y="1052"/>
                  </a:cubicBezTo>
                  <a:cubicBezTo>
                    <a:pt x="220" y="1060"/>
                    <a:pt x="1274" y="420"/>
                    <a:pt x="1283" y="435"/>
                  </a:cubicBezTo>
                  <a:cubicBezTo>
                    <a:pt x="1287" y="442"/>
                    <a:pt x="223" y="1044"/>
                    <a:pt x="227" y="1051"/>
                  </a:cubicBezTo>
                  <a:cubicBezTo>
                    <a:pt x="238" y="1069"/>
                    <a:pt x="1279" y="437"/>
                    <a:pt x="1282" y="442"/>
                  </a:cubicBezTo>
                  <a:cubicBezTo>
                    <a:pt x="1297" y="467"/>
                    <a:pt x="229" y="1035"/>
                    <a:pt x="239" y="1052"/>
                  </a:cubicBezTo>
                  <a:cubicBezTo>
                    <a:pt x="250" y="1071"/>
                    <a:pt x="1276" y="429"/>
                    <a:pt x="1287" y="448"/>
                  </a:cubicBezTo>
                  <a:cubicBezTo>
                    <a:pt x="1296" y="465"/>
                    <a:pt x="251" y="1046"/>
                    <a:pt x="254" y="1052"/>
                  </a:cubicBezTo>
                  <a:cubicBezTo>
                    <a:pt x="264" y="1068"/>
                    <a:pt x="1282" y="450"/>
                    <a:pt x="1286" y="457"/>
                  </a:cubicBezTo>
                  <a:cubicBezTo>
                    <a:pt x="1291" y="465"/>
                    <a:pt x="256" y="1044"/>
                    <a:pt x="262" y="1055"/>
                  </a:cubicBezTo>
                  <a:cubicBezTo>
                    <a:pt x="266" y="1061"/>
                    <a:pt x="1276" y="449"/>
                    <a:pt x="1285" y="464"/>
                  </a:cubicBezTo>
                  <a:cubicBezTo>
                    <a:pt x="1296" y="482"/>
                    <a:pt x="270" y="1032"/>
                    <a:pt x="281" y="1052"/>
                  </a:cubicBezTo>
                  <a:cubicBezTo>
                    <a:pt x="288" y="1063"/>
                    <a:pt x="1267" y="451"/>
                    <a:pt x="1281" y="475"/>
                  </a:cubicBezTo>
                  <a:cubicBezTo>
                    <a:pt x="1285" y="482"/>
                    <a:pt x="288" y="1039"/>
                    <a:pt x="295" y="1051"/>
                  </a:cubicBezTo>
                  <a:cubicBezTo>
                    <a:pt x="300" y="1060"/>
                    <a:pt x="1275" y="464"/>
                    <a:pt x="1284" y="480"/>
                  </a:cubicBezTo>
                  <a:cubicBezTo>
                    <a:pt x="1296" y="500"/>
                    <a:pt x="294" y="1033"/>
                    <a:pt x="306" y="1053"/>
                  </a:cubicBezTo>
                  <a:cubicBezTo>
                    <a:pt x="319" y="1076"/>
                    <a:pt x="1281" y="478"/>
                    <a:pt x="1286" y="487"/>
                  </a:cubicBezTo>
                  <a:cubicBezTo>
                    <a:pt x="1300" y="511"/>
                    <a:pt x="317" y="1047"/>
                    <a:pt x="321" y="1053"/>
                  </a:cubicBezTo>
                  <a:cubicBezTo>
                    <a:pt x="327" y="1063"/>
                    <a:pt x="1270" y="480"/>
                    <a:pt x="1281" y="499"/>
                  </a:cubicBezTo>
                  <a:cubicBezTo>
                    <a:pt x="1286" y="508"/>
                    <a:pt x="326" y="1041"/>
                    <a:pt x="333" y="1053"/>
                  </a:cubicBezTo>
                  <a:cubicBezTo>
                    <a:pt x="341" y="1067"/>
                    <a:pt x="1271" y="482"/>
                    <a:pt x="1284" y="504"/>
                  </a:cubicBezTo>
                  <a:cubicBezTo>
                    <a:pt x="1287" y="510"/>
                    <a:pt x="344" y="1040"/>
                    <a:pt x="350" y="1051"/>
                  </a:cubicBezTo>
                  <a:cubicBezTo>
                    <a:pt x="363" y="1073"/>
                    <a:pt x="1279" y="505"/>
                    <a:pt x="1283" y="513"/>
                  </a:cubicBezTo>
                  <a:cubicBezTo>
                    <a:pt x="1288" y="520"/>
                    <a:pt x="351" y="1035"/>
                    <a:pt x="362" y="1052"/>
                  </a:cubicBezTo>
                  <a:cubicBezTo>
                    <a:pt x="373" y="1073"/>
                    <a:pt x="1274" y="507"/>
                    <a:pt x="1282" y="521"/>
                  </a:cubicBezTo>
                  <a:cubicBezTo>
                    <a:pt x="1287" y="530"/>
                    <a:pt x="361" y="1032"/>
                    <a:pt x="373" y="1053"/>
                  </a:cubicBezTo>
                  <a:cubicBezTo>
                    <a:pt x="384" y="1071"/>
                    <a:pt x="1276" y="515"/>
                    <a:pt x="1283" y="528"/>
                  </a:cubicBezTo>
                  <a:cubicBezTo>
                    <a:pt x="1288" y="537"/>
                    <a:pt x="380" y="1039"/>
                    <a:pt x="387" y="1052"/>
                  </a:cubicBezTo>
                  <a:cubicBezTo>
                    <a:pt x="400" y="1074"/>
                    <a:pt x="1276" y="517"/>
                    <a:pt x="1286" y="534"/>
                  </a:cubicBezTo>
                  <a:cubicBezTo>
                    <a:pt x="1296" y="551"/>
                    <a:pt x="394" y="1037"/>
                    <a:pt x="402" y="1052"/>
                  </a:cubicBezTo>
                  <a:cubicBezTo>
                    <a:pt x="413" y="1071"/>
                    <a:pt x="1273" y="528"/>
                    <a:pt x="1282" y="544"/>
                  </a:cubicBezTo>
                  <a:cubicBezTo>
                    <a:pt x="1293" y="562"/>
                    <a:pt x="408" y="1044"/>
                    <a:pt x="413" y="1054"/>
                  </a:cubicBezTo>
                  <a:cubicBezTo>
                    <a:pt x="424" y="1073"/>
                    <a:pt x="1281" y="542"/>
                    <a:pt x="1286" y="550"/>
                  </a:cubicBezTo>
                  <a:cubicBezTo>
                    <a:pt x="1291" y="559"/>
                    <a:pt x="413" y="1034"/>
                    <a:pt x="425" y="1055"/>
                  </a:cubicBezTo>
                  <a:cubicBezTo>
                    <a:pt x="435" y="1072"/>
                    <a:pt x="1277" y="543"/>
                    <a:pt x="1285" y="558"/>
                  </a:cubicBezTo>
                  <a:cubicBezTo>
                    <a:pt x="1292" y="570"/>
                    <a:pt x="434" y="1044"/>
                    <a:pt x="440" y="1054"/>
                  </a:cubicBezTo>
                  <a:cubicBezTo>
                    <a:pt x="452" y="1074"/>
                    <a:pt x="1281" y="562"/>
                    <a:pt x="1283" y="567"/>
                  </a:cubicBezTo>
                  <a:cubicBezTo>
                    <a:pt x="1293" y="583"/>
                    <a:pt x="452" y="1045"/>
                    <a:pt x="456" y="1053"/>
                  </a:cubicBezTo>
                  <a:cubicBezTo>
                    <a:pt x="459" y="1057"/>
                    <a:pt x="1270" y="557"/>
                    <a:pt x="1281" y="576"/>
                  </a:cubicBezTo>
                  <a:cubicBezTo>
                    <a:pt x="1293" y="596"/>
                    <a:pt x="464" y="1039"/>
                    <a:pt x="471" y="1052"/>
                  </a:cubicBezTo>
                  <a:cubicBezTo>
                    <a:pt x="479" y="1066"/>
                    <a:pt x="1274" y="563"/>
                    <a:pt x="1285" y="582"/>
                  </a:cubicBezTo>
                  <a:cubicBezTo>
                    <a:pt x="1291" y="593"/>
                    <a:pt x="468" y="1036"/>
                    <a:pt x="479" y="1055"/>
                  </a:cubicBezTo>
                  <a:cubicBezTo>
                    <a:pt x="486" y="1067"/>
                    <a:pt x="1274" y="579"/>
                    <a:pt x="1282" y="592"/>
                  </a:cubicBezTo>
                  <a:cubicBezTo>
                    <a:pt x="1286" y="600"/>
                    <a:pt x="491" y="1041"/>
                    <a:pt x="498" y="1052"/>
                  </a:cubicBezTo>
                  <a:cubicBezTo>
                    <a:pt x="502" y="1060"/>
                    <a:pt x="1280" y="595"/>
                    <a:pt x="1283" y="599"/>
                  </a:cubicBezTo>
                  <a:cubicBezTo>
                    <a:pt x="1286" y="605"/>
                    <a:pt x="498" y="1037"/>
                    <a:pt x="508" y="1054"/>
                  </a:cubicBezTo>
                  <a:cubicBezTo>
                    <a:pt x="512" y="1061"/>
                    <a:pt x="1275" y="590"/>
                    <a:pt x="1284" y="606"/>
                  </a:cubicBezTo>
                  <a:cubicBezTo>
                    <a:pt x="1295" y="625"/>
                    <a:pt x="510" y="1035"/>
                    <a:pt x="521" y="1054"/>
                  </a:cubicBezTo>
                  <a:cubicBezTo>
                    <a:pt x="530" y="1070"/>
                    <a:pt x="1276" y="607"/>
                    <a:pt x="1281" y="615"/>
                  </a:cubicBezTo>
                  <a:cubicBezTo>
                    <a:pt x="1291" y="633"/>
                    <a:pt x="529" y="1041"/>
                    <a:pt x="537" y="1053"/>
                  </a:cubicBezTo>
                  <a:cubicBezTo>
                    <a:pt x="540" y="1059"/>
                    <a:pt x="1279" y="618"/>
                    <a:pt x="1281" y="623"/>
                  </a:cubicBezTo>
                  <a:cubicBezTo>
                    <a:pt x="1291" y="639"/>
                    <a:pt x="539" y="1041"/>
                    <a:pt x="547" y="1055"/>
                  </a:cubicBezTo>
                  <a:cubicBezTo>
                    <a:pt x="556" y="1071"/>
                    <a:pt x="1275" y="613"/>
                    <a:pt x="1285" y="629"/>
                  </a:cubicBezTo>
                  <a:cubicBezTo>
                    <a:pt x="1290" y="638"/>
                    <a:pt x="566" y="1047"/>
                    <a:pt x="568" y="1051"/>
                  </a:cubicBezTo>
                  <a:cubicBezTo>
                    <a:pt x="571" y="1058"/>
                    <a:pt x="1274" y="626"/>
                    <a:pt x="1281" y="639"/>
                  </a:cubicBezTo>
                  <a:cubicBezTo>
                    <a:pt x="1291" y="656"/>
                    <a:pt x="569" y="1048"/>
                    <a:pt x="573" y="1055"/>
                  </a:cubicBezTo>
                  <a:cubicBezTo>
                    <a:pt x="576" y="1059"/>
                    <a:pt x="1276" y="640"/>
                    <a:pt x="1280" y="647"/>
                  </a:cubicBezTo>
                  <a:cubicBezTo>
                    <a:pt x="1286" y="658"/>
                    <a:pt x="586" y="1045"/>
                    <a:pt x="590" y="1053"/>
                  </a:cubicBezTo>
                  <a:cubicBezTo>
                    <a:pt x="593" y="1058"/>
                    <a:pt x="1279" y="650"/>
                    <a:pt x="1281" y="654"/>
                  </a:cubicBezTo>
                  <a:cubicBezTo>
                    <a:pt x="1286" y="663"/>
                    <a:pt x="592" y="1038"/>
                    <a:pt x="602" y="1055"/>
                  </a:cubicBezTo>
                  <a:cubicBezTo>
                    <a:pt x="607" y="1063"/>
                    <a:pt x="1279" y="652"/>
                    <a:pt x="1284" y="661"/>
                  </a:cubicBezTo>
                  <a:cubicBezTo>
                    <a:pt x="1290" y="671"/>
                    <a:pt x="615" y="1038"/>
                    <a:pt x="622" y="1051"/>
                  </a:cubicBezTo>
                  <a:cubicBezTo>
                    <a:pt x="627" y="1060"/>
                    <a:pt x="1277" y="656"/>
                    <a:pt x="1284" y="669"/>
                  </a:cubicBezTo>
                  <a:cubicBezTo>
                    <a:pt x="1292" y="683"/>
                    <a:pt x="628" y="1038"/>
                    <a:pt x="636" y="1051"/>
                  </a:cubicBezTo>
                  <a:cubicBezTo>
                    <a:pt x="638" y="1056"/>
                    <a:pt x="1278" y="667"/>
                    <a:pt x="1284" y="677"/>
                  </a:cubicBezTo>
                  <a:cubicBezTo>
                    <a:pt x="1287" y="682"/>
                    <a:pt x="640" y="1036"/>
                    <a:pt x="649" y="1052"/>
                  </a:cubicBezTo>
                  <a:cubicBezTo>
                    <a:pt x="651" y="1055"/>
                    <a:pt x="1276" y="676"/>
                    <a:pt x="1282" y="686"/>
                  </a:cubicBezTo>
                  <a:cubicBezTo>
                    <a:pt x="1289" y="697"/>
                    <a:pt x="655" y="1043"/>
                    <a:pt x="661" y="1052"/>
                  </a:cubicBezTo>
                  <a:cubicBezTo>
                    <a:pt x="666" y="1062"/>
                    <a:pt x="1272" y="681"/>
                    <a:pt x="1280" y="695"/>
                  </a:cubicBezTo>
                  <a:cubicBezTo>
                    <a:pt x="1284" y="701"/>
                    <a:pt x="662" y="1043"/>
                    <a:pt x="669" y="1055"/>
                  </a:cubicBezTo>
                  <a:cubicBezTo>
                    <a:pt x="674" y="1064"/>
                    <a:pt x="1280" y="687"/>
                    <a:pt x="1286" y="698"/>
                  </a:cubicBezTo>
                  <a:cubicBezTo>
                    <a:pt x="1288" y="702"/>
                    <a:pt x="686" y="1048"/>
                    <a:pt x="688" y="1052"/>
                  </a:cubicBezTo>
                  <a:cubicBezTo>
                    <a:pt x="690" y="1055"/>
                    <a:pt x="1279" y="702"/>
                    <a:pt x="1283" y="708"/>
                  </a:cubicBezTo>
                  <a:cubicBezTo>
                    <a:pt x="1289" y="719"/>
                    <a:pt x="695" y="1042"/>
                    <a:pt x="701" y="1052"/>
                  </a:cubicBezTo>
                  <a:cubicBezTo>
                    <a:pt x="707" y="1062"/>
                    <a:pt x="1275" y="705"/>
                    <a:pt x="1282" y="717"/>
                  </a:cubicBezTo>
                  <a:cubicBezTo>
                    <a:pt x="1286" y="725"/>
                    <a:pt x="711" y="1040"/>
                    <a:pt x="717" y="1051"/>
                  </a:cubicBezTo>
                  <a:cubicBezTo>
                    <a:pt x="719" y="1054"/>
                    <a:pt x="1275" y="712"/>
                    <a:pt x="1283" y="725"/>
                  </a:cubicBezTo>
                  <a:cubicBezTo>
                    <a:pt x="1291" y="738"/>
                    <a:pt x="722" y="1046"/>
                    <a:pt x="726" y="1053"/>
                  </a:cubicBezTo>
                  <a:cubicBezTo>
                    <a:pt x="729" y="1058"/>
                    <a:pt x="1274" y="724"/>
                    <a:pt x="1280" y="734"/>
                  </a:cubicBezTo>
                  <a:cubicBezTo>
                    <a:pt x="1281" y="736"/>
                    <a:pt x="734" y="1038"/>
                    <a:pt x="742" y="1051"/>
                  </a:cubicBezTo>
                  <a:cubicBezTo>
                    <a:pt x="745" y="1057"/>
                    <a:pt x="1276" y="733"/>
                    <a:pt x="1280" y="741"/>
                  </a:cubicBezTo>
                  <a:cubicBezTo>
                    <a:pt x="1286" y="751"/>
                    <a:pt x="751" y="1046"/>
                    <a:pt x="755" y="1052"/>
                  </a:cubicBezTo>
                  <a:cubicBezTo>
                    <a:pt x="759" y="1060"/>
                    <a:pt x="1281" y="739"/>
                    <a:pt x="1285" y="746"/>
                  </a:cubicBezTo>
                  <a:cubicBezTo>
                    <a:pt x="1287" y="749"/>
                    <a:pt x="759" y="1040"/>
                    <a:pt x="766" y="1052"/>
                  </a:cubicBezTo>
                  <a:cubicBezTo>
                    <a:pt x="770" y="1059"/>
                    <a:pt x="1278" y="749"/>
                    <a:pt x="1281" y="755"/>
                  </a:cubicBezTo>
                  <a:cubicBezTo>
                    <a:pt x="1286" y="763"/>
                    <a:pt x="770" y="1042"/>
                    <a:pt x="777" y="1054"/>
                  </a:cubicBezTo>
                  <a:cubicBezTo>
                    <a:pt x="780" y="1060"/>
                    <a:pt x="1276" y="756"/>
                    <a:pt x="1280" y="764"/>
                  </a:cubicBezTo>
                  <a:cubicBezTo>
                    <a:pt x="1282" y="766"/>
                    <a:pt x="787" y="1043"/>
                    <a:pt x="793" y="1053"/>
                  </a:cubicBezTo>
                  <a:cubicBezTo>
                    <a:pt x="797" y="1061"/>
                    <a:pt x="1280" y="760"/>
                    <a:pt x="1285" y="768"/>
                  </a:cubicBezTo>
                  <a:cubicBezTo>
                    <a:pt x="1291" y="778"/>
                    <a:pt x="806" y="1049"/>
                    <a:pt x="808" y="1052"/>
                  </a:cubicBezTo>
                  <a:cubicBezTo>
                    <a:pt x="812" y="1058"/>
                    <a:pt x="1278" y="766"/>
                    <a:pt x="1284" y="777"/>
                  </a:cubicBezTo>
                  <a:cubicBezTo>
                    <a:pt x="1286" y="780"/>
                    <a:pt x="816" y="1050"/>
                    <a:pt x="818" y="1053"/>
                  </a:cubicBezTo>
                  <a:cubicBezTo>
                    <a:pt x="822" y="1059"/>
                    <a:pt x="1278" y="774"/>
                    <a:pt x="1284" y="785"/>
                  </a:cubicBezTo>
                  <a:cubicBezTo>
                    <a:pt x="1290" y="796"/>
                    <a:pt x="827" y="1050"/>
                    <a:pt x="830" y="1054"/>
                  </a:cubicBezTo>
                  <a:cubicBezTo>
                    <a:pt x="834" y="1062"/>
                    <a:pt x="1281" y="783"/>
                    <a:pt x="1286" y="791"/>
                  </a:cubicBezTo>
                  <a:cubicBezTo>
                    <a:pt x="1287" y="793"/>
                    <a:pt x="839" y="1047"/>
                    <a:pt x="843" y="1054"/>
                  </a:cubicBezTo>
                  <a:cubicBezTo>
                    <a:pt x="848" y="1062"/>
                    <a:pt x="1279" y="792"/>
                    <a:pt x="1283" y="799"/>
                  </a:cubicBezTo>
                  <a:cubicBezTo>
                    <a:pt x="1287" y="806"/>
                    <a:pt x="850" y="1043"/>
                    <a:pt x="856" y="1053"/>
                  </a:cubicBezTo>
                  <a:cubicBezTo>
                    <a:pt x="861" y="1062"/>
                    <a:pt x="1280" y="806"/>
                    <a:pt x="1282" y="808"/>
                  </a:cubicBezTo>
                  <a:cubicBezTo>
                    <a:pt x="1284" y="812"/>
                    <a:pt x="869" y="1050"/>
                    <a:pt x="871" y="1053"/>
                  </a:cubicBezTo>
                  <a:cubicBezTo>
                    <a:pt x="875" y="1061"/>
                    <a:pt x="1279" y="806"/>
                    <a:pt x="1284" y="815"/>
                  </a:cubicBezTo>
                  <a:cubicBezTo>
                    <a:pt x="1287" y="821"/>
                    <a:pt x="884" y="1045"/>
                    <a:pt x="888" y="1052"/>
                  </a:cubicBezTo>
                  <a:cubicBezTo>
                    <a:pt x="892" y="1059"/>
                    <a:pt x="1281" y="818"/>
                    <a:pt x="1284" y="823"/>
                  </a:cubicBezTo>
                  <a:cubicBezTo>
                    <a:pt x="1285" y="826"/>
                    <a:pt x="899" y="1048"/>
                    <a:pt x="902" y="1052"/>
                  </a:cubicBezTo>
                  <a:cubicBezTo>
                    <a:pt x="903" y="1055"/>
                    <a:pt x="1276" y="823"/>
                    <a:pt x="1281" y="833"/>
                  </a:cubicBezTo>
                  <a:cubicBezTo>
                    <a:pt x="1286" y="841"/>
                    <a:pt x="909" y="1047"/>
                    <a:pt x="913" y="1053"/>
                  </a:cubicBezTo>
                  <a:cubicBezTo>
                    <a:pt x="914" y="1056"/>
                    <a:pt x="1282" y="833"/>
                    <a:pt x="1285" y="839"/>
                  </a:cubicBezTo>
                  <a:cubicBezTo>
                    <a:pt x="1288" y="844"/>
                    <a:pt x="921" y="1046"/>
                    <a:pt x="925" y="1053"/>
                  </a:cubicBezTo>
                  <a:cubicBezTo>
                    <a:pt x="928" y="1058"/>
                    <a:pt x="1278" y="842"/>
                    <a:pt x="1281" y="848"/>
                  </a:cubicBezTo>
                  <a:cubicBezTo>
                    <a:pt x="1284" y="852"/>
                    <a:pt x="938" y="1051"/>
                    <a:pt x="939" y="1053"/>
                  </a:cubicBezTo>
                  <a:cubicBezTo>
                    <a:pt x="941" y="1056"/>
                    <a:pt x="1282" y="851"/>
                    <a:pt x="1283" y="854"/>
                  </a:cubicBezTo>
                  <a:cubicBezTo>
                    <a:pt x="1288" y="862"/>
                    <a:pt x="952" y="1050"/>
                    <a:pt x="953" y="1053"/>
                  </a:cubicBezTo>
                  <a:cubicBezTo>
                    <a:pt x="955" y="1056"/>
                    <a:pt x="1283" y="856"/>
                    <a:pt x="1286" y="861"/>
                  </a:cubicBezTo>
                  <a:cubicBezTo>
                    <a:pt x="1287" y="863"/>
                    <a:pt x="963" y="1052"/>
                    <a:pt x="964" y="1053"/>
                  </a:cubicBezTo>
                  <a:cubicBezTo>
                    <a:pt x="966" y="1057"/>
                    <a:pt x="1278" y="867"/>
                    <a:pt x="1280" y="871"/>
                  </a:cubicBezTo>
                  <a:cubicBezTo>
                    <a:pt x="1281" y="873"/>
                    <a:pt x="980" y="1048"/>
                    <a:pt x="982" y="1052"/>
                  </a:cubicBezTo>
                  <a:cubicBezTo>
                    <a:pt x="985" y="1057"/>
                    <a:pt x="1279" y="873"/>
                    <a:pt x="1282" y="878"/>
                  </a:cubicBezTo>
                  <a:cubicBezTo>
                    <a:pt x="1283" y="880"/>
                    <a:pt x="989" y="1051"/>
                    <a:pt x="990" y="1053"/>
                  </a:cubicBezTo>
                  <a:cubicBezTo>
                    <a:pt x="992" y="1057"/>
                    <a:pt x="1277" y="879"/>
                    <a:pt x="1281" y="886"/>
                  </a:cubicBezTo>
                  <a:cubicBezTo>
                    <a:pt x="1283" y="889"/>
                    <a:pt x="1002" y="1048"/>
                    <a:pt x="1005" y="1052"/>
                  </a:cubicBezTo>
                  <a:cubicBezTo>
                    <a:pt x="1008" y="1058"/>
                    <a:pt x="1282" y="889"/>
                    <a:pt x="1283" y="891"/>
                  </a:cubicBezTo>
                  <a:cubicBezTo>
                    <a:pt x="1285" y="893"/>
                    <a:pt x="1012" y="1049"/>
                    <a:pt x="1015" y="1055"/>
                  </a:cubicBezTo>
                  <a:cubicBezTo>
                    <a:pt x="1016" y="1057"/>
                    <a:pt x="1284" y="896"/>
                    <a:pt x="1285" y="899"/>
                  </a:cubicBezTo>
                  <a:cubicBezTo>
                    <a:pt x="1287" y="901"/>
                    <a:pt x="1029" y="1049"/>
                    <a:pt x="1031" y="1053"/>
                  </a:cubicBezTo>
                  <a:cubicBezTo>
                    <a:pt x="1034" y="1058"/>
                    <a:pt x="1282" y="905"/>
                    <a:pt x="1283" y="907"/>
                  </a:cubicBezTo>
                  <a:cubicBezTo>
                    <a:pt x="1286" y="912"/>
                    <a:pt x="1045" y="1046"/>
                    <a:pt x="1048" y="1051"/>
                  </a:cubicBezTo>
                  <a:cubicBezTo>
                    <a:pt x="1049" y="1053"/>
                    <a:pt x="1285" y="912"/>
                    <a:pt x="1286" y="914"/>
                  </a:cubicBezTo>
                  <a:cubicBezTo>
                    <a:pt x="1289" y="918"/>
                    <a:pt x="1058" y="1050"/>
                    <a:pt x="1059" y="1053"/>
                  </a:cubicBezTo>
                  <a:cubicBezTo>
                    <a:pt x="1062" y="1058"/>
                    <a:pt x="1285" y="919"/>
                    <a:pt x="1286" y="922"/>
                  </a:cubicBezTo>
                  <a:cubicBezTo>
                    <a:pt x="1289" y="927"/>
                    <a:pt x="1071" y="1051"/>
                    <a:pt x="1073" y="1053"/>
                  </a:cubicBezTo>
                  <a:cubicBezTo>
                    <a:pt x="1074" y="1056"/>
                    <a:pt x="1281" y="931"/>
                    <a:pt x="1282" y="933"/>
                  </a:cubicBezTo>
                  <a:cubicBezTo>
                    <a:pt x="1283" y="935"/>
                    <a:pt x="1084" y="1053"/>
                    <a:pt x="1085" y="1055"/>
                  </a:cubicBezTo>
                  <a:cubicBezTo>
                    <a:pt x="1086" y="1058"/>
                    <a:pt x="1278" y="937"/>
                    <a:pt x="1281" y="942"/>
                  </a:cubicBezTo>
                  <a:cubicBezTo>
                    <a:pt x="1283" y="946"/>
                    <a:pt x="1099" y="1049"/>
                    <a:pt x="1102" y="1053"/>
                  </a:cubicBezTo>
                  <a:cubicBezTo>
                    <a:pt x="1103" y="1055"/>
                    <a:pt x="1281" y="948"/>
                    <a:pt x="1281" y="949"/>
                  </a:cubicBezTo>
                  <a:cubicBezTo>
                    <a:pt x="1283" y="952"/>
                    <a:pt x="1113" y="1050"/>
                    <a:pt x="1115" y="1053"/>
                  </a:cubicBezTo>
                  <a:cubicBezTo>
                    <a:pt x="1116" y="1054"/>
                    <a:pt x="1286" y="953"/>
                    <a:pt x="1286" y="954"/>
                  </a:cubicBezTo>
                  <a:cubicBezTo>
                    <a:pt x="1288" y="957"/>
                    <a:pt x="1128" y="1050"/>
                    <a:pt x="1129" y="1052"/>
                  </a:cubicBezTo>
                  <a:cubicBezTo>
                    <a:pt x="1131" y="1055"/>
                    <a:pt x="1281" y="960"/>
                    <a:pt x="1283" y="963"/>
                  </a:cubicBezTo>
                  <a:cubicBezTo>
                    <a:pt x="1285" y="967"/>
                    <a:pt x="1135" y="1052"/>
                    <a:pt x="1136" y="1055"/>
                  </a:cubicBezTo>
                  <a:cubicBezTo>
                    <a:pt x="1137" y="1056"/>
                    <a:pt x="1283" y="968"/>
                    <a:pt x="1284" y="970"/>
                  </a:cubicBezTo>
                  <a:cubicBezTo>
                    <a:pt x="1286" y="972"/>
                    <a:pt x="1153" y="1049"/>
                    <a:pt x="1154" y="1052"/>
                  </a:cubicBezTo>
                  <a:cubicBezTo>
                    <a:pt x="1155" y="1053"/>
                    <a:pt x="1281" y="976"/>
                    <a:pt x="1282" y="978"/>
                  </a:cubicBezTo>
                  <a:cubicBezTo>
                    <a:pt x="1283" y="981"/>
                    <a:pt x="1166" y="1050"/>
                    <a:pt x="1167" y="1052"/>
                  </a:cubicBezTo>
                  <a:cubicBezTo>
                    <a:pt x="1168" y="1054"/>
                    <a:pt x="1284" y="982"/>
                    <a:pt x="1285" y="984"/>
                  </a:cubicBezTo>
                  <a:cubicBezTo>
                    <a:pt x="1287" y="987"/>
                    <a:pt x="1178" y="1053"/>
                    <a:pt x="1178" y="1054"/>
                  </a:cubicBezTo>
                  <a:cubicBezTo>
                    <a:pt x="1179" y="1055"/>
                    <a:pt x="1282" y="992"/>
                    <a:pt x="1283" y="994"/>
                  </a:cubicBezTo>
                  <a:cubicBezTo>
                    <a:pt x="1284" y="995"/>
                    <a:pt x="1191" y="1054"/>
                    <a:pt x="1191" y="1054"/>
                  </a:cubicBezTo>
                  <a:cubicBezTo>
                    <a:pt x="1191" y="1055"/>
                    <a:pt x="1285" y="998"/>
                    <a:pt x="1285" y="1000"/>
                  </a:cubicBezTo>
                  <a:cubicBezTo>
                    <a:pt x="1286" y="1002"/>
                    <a:pt x="1206" y="1051"/>
                    <a:pt x="1207" y="1053"/>
                  </a:cubicBezTo>
                  <a:cubicBezTo>
                    <a:pt x="1208" y="1054"/>
                    <a:pt x="1281" y="1008"/>
                    <a:pt x="1282" y="1010"/>
                  </a:cubicBezTo>
                  <a:cubicBezTo>
                    <a:pt x="1282" y="1010"/>
                    <a:pt x="1217" y="1053"/>
                    <a:pt x="1218" y="1054"/>
                  </a:cubicBezTo>
                  <a:cubicBezTo>
                    <a:pt x="1218" y="1055"/>
                    <a:pt x="1286" y="1014"/>
                    <a:pt x="1286" y="1015"/>
                  </a:cubicBezTo>
                  <a:cubicBezTo>
                    <a:pt x="1286" y="1015"/>
                    <a:pt x="1236" y="1051"/>
                    <a:pt x="1236" y="1051"/>
                  </a:cubicBezTo>
                  <a:cubicBezTo>
                    <a:pt x="1236" y="1052"/>
                    <a:pt x="1279" y="1025"/>
                    <a:pt x="1280" y="1026"/>
                  </a:cubicBezTo>
                  <a:cubicBezTo>
                    <a:pt x="1280" y="1027"/>
                    <a:pt x="1248" y="1052"/>
                    <a:pt x="1248" y="1052"/>
                  </a:cubicBezTo>
                  <a:cubicBezTo>
                    <a:pt x="1248" y="1053"/>
                    <a:pt x="1285" y="1030"/>
                    <a:pt x="1285" y="1031"/>
                  </a:cubicBezTo>
                  <a:cubicBezTo>
                    <a:pt x="1286" y="1031"/>
                    <a:pt x="1259" y="1054"/>
                    <a:pt x="1260" y="1054"/>
                  </a:cubicBezTo>
                  <a:cubicBezTo>
                    <a:pt x="1260" y="1054"/>
                    <a:pt x="1280" y="1042"/>
                    <a:pt x="1280" y="1042"/>
                  </a:cubicBezTo>
                  <a:cubicBezTo>
                    <a:pt x="1280" y="1042"/>
                    <a:pt x="1278" y="1051"/>
                    <a:pt x="1278" y="1052"/>
                  </a:cubicBezTo>
                  <a:cubicBezTo>
                    <a:pt x="1278" y="1052"/>
                    <a:pt x="1284" y="1048"/>
                    <a:pt x="1284" y="1048"/>
                  </a:cubicBezTo>
                </a:path>
              </a:pathLst>
            </a:custGeom>
            <a:noFill/>
            <a:ln w="17" cap="rnd">
              <a:solidFill>
                <a:schemeClr val="bg1">
                  <a:lumMod val="85000"/>
                </a:schemeClr>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144000" tIns="41476" rIns="144000" bIns="41476" numCol="1" anchor="t" anchorCtr="0" compatLnSpc="1">
              <a:prstTxWarp prst="textNoShape">
                <a:avLst/>
              </a:prstTxWarp>
            </a:bodyPr>
            <a:lstStyle/>
            <a:p>
              <a:pPr marL="0" marR="0" lvl="0" indent="0" algn="ctr" defTabSz="914400" rtl="0" eaLnBrk="1" fontAlgn="base" latinLnBrk="0" hangingPunct="1">
                <a:lnSpc>
                  <a:spcPct val="100000"/>
                </a:lnSpc>
                <a:spcBef>
                  <a:spcPts val="1200"/>
                </a:spcBef>
                <a:spcAft>
                  <a:spcPct val="0"/>
                </a:spcAft>
                <a:buClrTx/>
                <a:buSzTx/>
                <a:buFontTx/>
                <a:buNone/>
                <a:tabLst/>
                <a:defRPr/>
              </a:pPr>
              <a:endParaRPr kumimoji="0" lang="en-ZA" sz="4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ts val="1200"/>
                </a:spcBef>
                <a:spcAft>
                  <a:spcPct val="0"/>
                </a:spcAft>
                <a:buClrTx/>
                <a:buSzTx/>
                <a:buFontTx/>
                <a:buNone/>
                <a:tabLst/>
                <a:defRPr/>
              </a:pPr>
              <a:r>
                <a:rPr kumimoji="0" lang="en-ZA" sz="14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SIU Powers</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ts val="1200"/>
                </a:spcBef>
                <a:spcAft>
                  <a:spcPct val="0"/>
                </a:spcAft>
                <a:buClrTx/>
                <a:buSzTx/>
                <a:buFontTx/>
                <a:buNone/>
                <a:tabLst/>
                <a:defRPr/>
              </a:pPr>
              <a:endParaRPr kumimoji="0" lang="en-ZA" sz="3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base" latinLnBrk="0" hangingPunct="1">
                <a:lnSpc>
                  <a:spcPct val="100000"/>
                </a:lnSpc>
                <a:spcBef>
                  <a:spcPts val="1200"/>
                </a:spcBef>
                <a:spcAft>
                  <a:spcPct val="0"/>
                </a:spcAft>
                <a:buClrTx/>
                <a:buSzTx/>
                <a:buFont typeface="Arial" panose="020B0604020202020204" pitchFamily="34" charset="0"/>
                <a:buChar char="•"/>
                <a:tabLst/>
                <a:defRPr/>
              </a:pPr>
              <a:r>
                <a:rPr kumimoji="0" lang="en-ZA"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Able to subpoena</a:t>
              </a:r>
              <a:r>
                <a:rPr kumimoji="0" lang="en-ZA"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search and seize evidence, and interrogate witnesses under </a:t>
              </a:r>
              <a:r>
                <a:rPr kumimoji="0" lang="en-ZA"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oath (once a proclamation has been issued) </a:t>
              </a:r>
              <a:endParaRPr kumimoji="0" lang="en-ZA"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base" latinLnBrk="0" hangingPunct="1">
                <a:lnSpc>
                  <a:spcPct val="100000"/>
                </a:lnSpc>
                <a:spcBef>
                  <a:spcPts val="1200"/>
                </a:spcBef>
                <a:spcAft>
                  <a:spcPct val="0"/>
                </a:spcAft>
                <a:buClrTx/>
                <a:buSzTx/>
                <a:buFont typeface="Arial" panose="020B0604020202020204" pitchFamily="34" charset="0"/>
                <a:buChar char="•"/>
                <a:tabLst/>
                <a:defRPr/>
              </a:pPr>
              <a:r>
                <a:rPr kumimoji="0" lang="en-ZA"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Institute </a:t>
              </a:r>
              <a:r>
                <a:rPr kumimoji="0" lang="en-ZA"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civil litigation to recover state funds lost or to prevent future losses </a:t>
              </a:r>
            </a:p>
          </p:txBody>
        </p:sp>
        <p:grpSp>
          <p:nvGrpSpPr>
            <p:cNvPr id="18" name="Group 64"/>
            <p:cNvGrpSpPr>
              <a:grpSpLocks noChangeAspect="1"/>
            </p:cNvGrpSpPr>
            <p:nvPr/>
          </p:nvGrpSpPr>
          <p:grpSpPr bwMode="auto">
            <a:xfrm>
              <a:off x="3112040" y="2913251"/>
              <a:ext cx="487810" cy="487810"/>
              <a:chOff x="4839" y="-865"/>
              <a:chExt cx="340" cy="340"/>
            </a:xfrm>
            <a:solidFill>
              <a:schemeClr val="tx1"/>
            </a:solidFill>
          </p:grpSpPr>
          <p:sp>
            <p:nvSpPr>
              <p:cNvPr id="19" name="Freeform 65"/>
              <p:cNvSpPr>
                <a:spLocks noEditPoints="1"/>
              </p:cNvSpPr>
              <p:nvPr/>
            </p:nvSpPr>
            <p:spPr bwMode="auto">
              <a:xfrm>
                <a:off x="4839" y="-865"/>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0" name="Freeform 66"/>
              <p:cNvSpPr>
                <a:spLocks noEditPoints="1"/>
              </p:cNvSpPr>
              <p:nvPr/>
            </p:nvSpPr>
            <p:spPr bwMode="auto">
              <a:xfrm>
                <a:off x="4903" y="-765"/>
                <a:ext cx="212" cy="156"/>
              </a:xfrm>
              <a:custGeom>
                <a:avLst/>
                <a:gdLst>
                  <a:gd name="T0" fmla="*/ 10 w 320"/>
                  <a:gd name="T1" fmla="*/ 235 h 235"/>
                  <a:gd name="T2" fmla="*/ 10 w 320"/>
                  <a:gd name="T3" fmla="*/ 235 h 235"/>
                  <a:gd name="T4" fmla="*/ 4 w 320"/>
                  <a:gd name="T5" fmla="*/ 233 h 235"/>
                  <a:gd name="T6" fmla="*/ 2 w 320"/>
                  <a:gd name="T7" fmla="*/ 231 h 235"/>
                  <a:gd name="T8" fmla="*/ 2 w 320"/>
                  <a:gd name="T9" fmla="*/ 231 h 235"/>
                  <a:gd name="T10" fmla="*/ 2 w 320"/>
                  <a:gd name="T11" fmla="*/ 231 h 235"/>
                  <a:gd name="T12" fmla="*/ 0 w 320"/>
                  <a:gd name="T13" fmla="*/ 224 h 235"/>
                  <a:gd name="T14" fmla="*/ 0 w 320"/>
                  <a:gd name="T15" fmla="*/ 224 h 235"/>
                  <a:gd name="T16" fmla="*/ 0 w 320"/>
                  <a:gd name="T17" fmla="*/ 224 h 235"/>
                  <a:gd name="T18" fmla="*/ 0 w 320"/>
                  <a:gd name="T19" fmla="*/ 224 h 235"/>
                  <a:gd name="T20" fmla="*/ 0 w 320"/>
                  <a:gd name="T21" fmla="*/ 224 h 235"/>
                  <a:gd name="T22" fmla="*/ 0 w 320"/>
                  <a:gd name="T23" fmla="*/ 11 h 235"/>
                  <a:gd name="T24" fmla="*/ 10 w 320"/>
                  <a:gd name="T25" fmla="*/ 0 h 235"/>
                  <a:gd name="T26" fmla="*/ 74 w 320"/>
                  <a:gd name="T27" fmla="*/ 0 h 235"/>
                  <a:gd name="T28" fmla="*/ 82 w 320"/>
                  <a:gd name="T29" fmla="*/ 3 h 235"/>
                  <a:gd name="T30" fmla="*/ 100 w 320"/>
                  <a:gd name="T31" fmla="*/ 22 h 235"/>
                  <a:gd name="T32" fmla="*/ 266 w 320"/>
                  <a:gd name="T33" fmla="*/ 22 h 235"/>
                  <a:gd name="T34" fmla="*/ 277 w 320"/>
                  <a:gd name="T35" fmla="*/ 32 h 235"/>
                  <a:gd name="T36" fmla="*/ 277 w 320"/>
                  <a:gd name="T37" fmla="*/ 64 h 235"/>
                  <a:gd name="T38" fmla="*/ 309 w 320"/>
                  <a:gd name="T39" fmla="*/ 64 h 235"/>
                  <a:gd name="T40" fmla="*/ 318 w 320"/>
                  <a:gd name="T41" fmla="*/ 69 h 235"/>
                  <a:gd name="T42" fmla="*/ 319 w 320"/>
                  <a:gd name="T43" fmla="*/ 78 h 235"/>
                  <a:gd name="T44" fmla="*/ 277 w 320"/>
                  <a:gd name="T45" fmla="*/ 227 h 235"/>
                  <a:gd name="T46" fmla="*/ 266 w 320"/>
                  <a:gd name="T47" fmla="*/ 235 h 235"/>
                  <a:gd name="T48" fmla="*/ 10 w 320"/>
                  <a:gd name="T49" fmla="*/ 235 h 235"/>
                  <a:gd name="T50" fmla="*/ 10 w 320"/>
                  <a:gd name="T51" fmla="*/ 235 h 235"/>
                  <a:gd name="T52" fmla="*/ 25 w 320"/>
                  <a:gd name="T53" fmla="*/ 214 h 235"/>
                  <a:gd name="T54" fmla="*/ 258 w 320"/>
                  <a:gd name="T55" fmla="*/ 214 h 235"/>
                  <a:gd name="T56" fmla="*/ 295 w 320"/>
                  <a:gd name="T57" fmla="*/ 86 h 235"/>
                  <a:gd name="T58" fmla="*/ 71 w 320"/>
                  <a:gd name="T59" fmla="*/ 86 h 235"/>
                  <a:gd name="T60" fmla="*/ 25 w 320"/>
                  <a:gd name="T61" fmla="*/ 214 h 235"/>
                  <a:gd name="T62" fmla="*/ 21 w 320"/>
                  <a:gd name="T63" fmla="*/ 22 h 235"/>
                  <a:gd name="T64" fmla="*/ 21 w 320"/>
                  <a:gd name="T65" fmla="*/ 163 h 235"/>
                  <a:gd name="T66" fmla="*/ 54 w 320"/>
                  <a:gd name="T67" fmla="*/ 71 h 235"/>
                  <a:gd name="T68" fmla="*/ 64 w 320"/>
                  <a:gd name="T69" fmla="*/ 64 h 235"/>
                  <a:gd name="T70" fmla="*/ 256 w 320"/>
                  <a:gd name="T71" fmla="*/ 64 h 235"/>
                  <a:gd name="T72" fmla="*/ 256 w 320"/>
                  <a:gd name="T73" fmla="*/ 43 h 235"/>
                  <a:gd name="T74" fmla="*/ 96 w 320"/>
                  <a:gd name="T75" fmla="*/ 43 h 235"/>
                  <a:gd name="T76" fmla="*/ 88 w 320"/>
                  <a:gd name="T77" fmla="*/ 40 h 235"/>
                  <a:gd name="T78" fmla="*/ 70 w 320"/>
                  <a:gd name="T79" fmla="*/ 22 h 235"/>
                  <a:gd name="T80" fmla="*/ 21 w 320"/>
                  <a:gd name="T81" fmla="*/ 2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0" h="235">
                    <a:moveTo>
                      <a:pt x="10" y="235"/>
                    </a:moveTo>
                    <a:cubicBezTo>
                      <a:pt x="10" y="235"/>
                      <a:pt x="10" y="235"/>
                      <a:pt x="10" y="235"/>
                    </a:cubicBezTo>
                    <a:cubicBezTo>
                      <a:pt x="8" y="235"/>
                      <a:pt x="6" y="234"/>
                      <a:pt x="4" y="233"/>
                    </a:cubicBezTo>
                    <a:cubicBezTo>
                      <a:pt x="4" y="232"/>
                      <a:pt x="3" y="232"/>
                      <a:pt x="2" y="231"/>
                    </a:cubicBezTo>
                    <a:cubicBezTo>
                      <a:pt x="2" y="231"/>
                      <a:pt x="2" y="231"/>
                      <a:pt x="2" y="231"/>
                    </a:cubicBezTo>
                    <a:cubicBezTo>
                      <a:pt x="2" y="231"/>
                      <a:pt x="2" y="231"/>
                      <a:pt x="2" y="231"/>
                    </a:cubicBezTo>
                    <a:cubicBezTo>
                      <a:pt x="1" y="229"/>
                      <a:pt x="0" y="227"/>
                      <a:pt x="0" y="224"/>
                    </a:cubicBezTo>
                    <a:cubicBezTo>
                      <a:pt x="0" y="224"/>
                      <a:pt x="0" y="224"/>
                      <a:pt x="0" y="224"/>
                    </a:cubicBezTo>
                    <a:cubicBezTo>
                      <a:pt x="0" y="224"/>
                      <a:pt x="0" y="224"/>
                      <a:pt x="0" y="224"/>
                    </a:cubicBezTo>
                    <a:cubicBezTo>
                      <a:pt x="0" y="224"/>
                      <a:pt x="0" y="224"/>
                      <a:pt x="0" y="224"/>
                    </a:cubicBezTo>
                    <a:cubicBezTo>
                      <a:pt x="0" y="224"/>
                      <a:pt x="0" y="224"/>
                      <a:pt x="0" y="224"/>
                    </a:cubicBezTo>
                    <a:cubicBezTo>
                      <a:pt x="0" y="11"/>
                      <a:pt x="0" y="11"/>
                      <a:pt x="0" y="11"/>
                    </a:cubicBezTo>
                    <a:cubicBezTo>
                      <a:pt x="0" y="5"/>
                      <a:pt x="4" y="0"/>
                      <a:pt x="10" y="0"/>
                    </a:cubicBezTo>
                    <a:cubicBezTo>
                      <a:pt x="74" y="0"/>
                      <a:pt x="74" y="0"/>
                      <a:pt x="74" y="0"/>
                    </a:cubicBezTo>
                    <a:cubicBezTo>
                      <a:pt x="77" y="0"/>
                      <a:pt x="80" y="1"/>
                      <a:pt x="82" y="3"/>
                    </a:cubicBezTo>
                    <a:cubicBezTo>
                      <a:pt x="100" y="22"/>
                      <a:pt x="100" y="22"/>
                      <a:pt x="100" y="22"/>
                    </a:cubicBezTo>
                    <a:cubicBezTo>
                      <a:pt x="266" y="22"/>
                      <a:pt x="266" y="22"/>
                      <a:pt x="266" y="22"/>
                    </a:cubicBezTo>
                    <a:cubicBezTo>
                      <a:pt x="272" y="22"/>
                      <a:pt x="277" y="26"/>
                      <a:pt x="277" y="32"/>
                    </a:cubicBezTo>
                    <a:cubicBezTo>
                      <a:pt x="277" y="64"/>
                      <a:pt x="277" y="64"/>
                      <a:pt x="277" y="64"/>
                    </a:cubicBezTo>
                    <a:cubicBezTo>
                      <a:pt x="309" y="64"/>
                      <a:pt x="309" y="64"/>
                      <a:pt x="309" y="64"/>
                    </a:cubicBezTo>
                    <a:cubicBezTo>
                      <a:pt x="312" y="64"/>
                      <a:pt x="316" y="66"/>
                      <a:pt x="318" y="69"/>
                    </a:cubicBezTo>
                    <a:cubicBezTo>
                      <a:pt x="320" y="71"/>
                      <a:pt x="320" y="75"/>
                      <a:pt x="319" y="78"/>
                    </a:cubicBezTo>
                    <a:cubicBezTo>
                      <a:pt x="277" y="227"/>
                      <a:pt x="277" y="227"/>
                      <a:pt x="277" y="227"/>
                    </a:cubicBezTo>
                    <a:cubicBezTo>
                      <a:pt x="275" y="232"/>
                      <a:pt x="271" y="235"/>
                      <a:pt x="266" y="235"/>
                    </a:cubicBezTo>
                    <a:cubicBezTo>
                      <a:pt x="10" y="235"/>
                      <a:pt x="10" y="235"/>
                      <a:pt x="10" y="235"/>
                    </a:cubicBezTo>
                    <a:cubicBezTo>
                      <a:pt x="10" y="235"/>
                      <a:pt x="10" y="235"/>
                      <a:pt x="10" y="235"/>
                    </a:cubicBezTo>
                    <a:close/>
                    <a:moveTo>
                      <a:pt x="25" y="214"/>
                    </a:moveTo>
                    <a:cubicBezTo>
                      <a:pt x="258" y="214"/>
                      <a:pt x="258" y="214"/>
                      <a:pt x="258" y="214"/>
                    </a:cubicBezTo>
                    <a:cubicBezTo>
                      <a:pt x="295" y="86"/>
                      <a:pt x="295" y="86"/>
                      <a:pt x="295" y="86"/>
                    </a:cubicBezTo>
                    <a:cubicBezTo>
                      <a:pt x="71" y="86"/>
                      <a:pt x="71" y="86"/>
                      <a:pt x="71" y="86"/>
                    </a:cubicBezTo>
                    <a:lnTo>
                      <a:pt x="25" y="214"/>
                    </a:lnTo>
                    <a:close/>
                    <a:moveTo>
                      <a:pt x="21" y="22"/>
                    </a:moveTo>
                    <a:cubicBezTo>
                      <a:pt x="21" y="163"/>
                      <a:pt x="21" y="163"/>
                      <a:pt x="21" y="163"/>
                    </a:cubicBezTo>
                    <a:cubicBezTo>
                      <a:pt x="54" y="71"/>
                      <a:pt x="54" y="71"/>
                      <a:pt x="54" y="71"/>
                    </a:cubicBezTo>
                    <a:cubicBezTo>
                      <a:pt x="55" y="67"/>
                      <a:pt x="59" y="64"/>
                      <a:pt x="64" y="64"/>
                    </a:cubicBezTo>
                    <a:cubicBezTo>
                      <a:pt x="256" y="64"/>
                      <a:pt x="256" y="64"/>
                      <a:pt x="256" y="64"/>
                    </a:cubicBezTo>
                    <a:cubicBezTo>
                      <a:pt x="256" y="43"/>
                      <a:pt x="256" y="43"/>
                      <a:pt x="256" y="43"/>
                    </a:cubicBezTo>
                    <a:cubicBezTo>
                      <a:pt x="96" y="43"/>
                      <a:pt x="96" y="43"/>
                      <a:pt x="96" y="43"/>
                    </a:cubicBezTo>
                    <a:cubicBezTo>
                      <a:pt x="93" y="43"/>
                      <a:pt x="90" y="42"/>
                      <a:pt x="88" y="40"/>
                    </a:cubicBezTo>
                    <a:cubicBezTo>
                      <a:pt x="70" y="22"/>
                      <a:pt x="70" y="22"/>
                      <a:pt x="70" y="22"/>
                    </a:cubicBezTo>
                    <a:lnTo>
                      <a:pt x="21" y="2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grpSp>
        <p:nvGrpSpPr>
          <p:cNvPr id="21" name="Group 20"/>
          <p:cNvGrpSpPr/>
          <p:nvPr/>
        </p:nvGrpSpPr>
        <p:grpSpPr>
          <a:xfrm>
            <a:off x="6475444" y="1924832"/>
            <a:ext cx="2935256" cy="2996282"/>
            <a:chOff x="5764138" y="2981621"/>
            <a:chExt cx="2935256" cy="2996282"/>
          </a:xfrm>
        </p:grpSpPr>
        <p:sp>
          <p:nvSpPr>
            <p:cNvPr id="22" name="Freeform 21"/>
            <p:cNvSpPr>
              <a:spLocks/>
            </p:cNvSpPr>
            <p:nvPr/>
          </p:nvSpPr>
          <p:spPr bwMode="auto">
            <a:xfrm>
              <a:off x="5764138" y="2981621"/>
              <a:ext cx="2935256" cy="2996282"/>
            </a:xfrm>
            <a:custGeom>
              <a:avLst/>
              <a:gdLst>
                <a:gd name="T0" fmla="*/ 62 w 1304"/>
                <a:gd name="T1" fmla="*/ 29 h 1084"/>
                <a:gd name="T2" fmla="*/ 120 w 1304"/>
                <a:gd name="T3" fmla="*/ 28 h 1084"/>
                <a:gd name="T4" fmla="*/ 173 w 1304"/>
                <a:gd name="T5" fmla="*/ 30 h 1084"/>
                <a:gd name="T6" fmla="*/ 222 w 1304"/>
                <a:gd name="T7" fmla="*/ 30 h 1084"/>
                <a:gd name="T8" fmla="*/ 274 w 1304"/>
                <a:gd name="T9" fmla="*/ 30 h 1084"/>
                <a:gd name="T10" fmla="*/ 328 w 1304"/>
                <a:gd name="T11" fmla="*/ 31 h 1084"/>
                <a:gd name="T12" fmla="*/ 384 w 1304"/>
                <a:gd name="T13" fmla="*/ 29 h 1084"/>
                <a:gd name="T14" fmla="*/ 432 w 1304"/>
                <a:gd name="T15" fmla="*/ 31 h 1084"/>
                <a:gd name="T16" fmla="*/ 490 w 1304"/>
                <a:gd name="T17" fmla="*/ 28 h 1084"/>
                <a:gd name="T18" fmla="*/ 540 w 1304"/>
                <a:gd name="T19" fmla="*/ 30 h 1084"/>
                <a:gd name="T20" fmla="*/ 591 w 1304"/>
                <a:gd name="T21" fmla="*/ 30 h 1084"/>
                <a:gd name="T22" fmla="*/ 644 w 1304"/>
                <a:gd name="T23" fmla="*/ 30 h 1084"/>
                <a:gd name="T24" fmla="*/ 699 w 1304"/>
                <a:gd name="T25" fmla="*/ 28 h 1084"/>
                <a:gd name="T26" fmla="*/ 751 w 1304"/>
                <a:gd name="T27" fmla="*/ 30 h 1084"/>
                <a:gd name="T28" fmla="*/ 811 w 1304"/>
                <a:gd name="T29" fmla="*/ 27 h 1084"/>
                <a:gd name="T30" fmla="*/ 860 w 1304"/>
                <a:gd name="T31" fmla="*/ 31 h 1084"/>
                <a:gd name="T32" fmla="*/ 918 w 1304"/>
                <a:gd name="T33" fmla="*/ 29 h 1084"/>
                <a:gd name="T34" fmla="*/ 969 w 1304"/>
                <a:gd name="T35" fmla="*/ 30 h 1084"/>
                <a:gd name="T36" fmla="*/ 1023 w 1304"/>
                <a:gd name="T37" fmla="*/ 28 h 1084"/>
                <a:gd name="T38" fmla="*/ 1072 w 1304"/>
                <a:gd name="T39" fmla="*/ 31 h 1084"/>
                <a:gd name="T40" fmla="*/ 1132 w 1304"/>
                <a:gd name="T41" fmla="*/ 27 h 1084"/>
                <a:gd name="T42" fmla="*/ 1183 w 1304"/>
                <a:gd name="T43" fmla="*/ 29 h 1084"/>
                <a:gd name="T44" fmla="*/ 1236 w 1304"/>
                <a:gd name="T45" fmla="*/ 28 h 1084"/>
                <a:gd name="T46" fmla="*/ 1285 w 1304"/>
                <a:gd name="T47" fmla="*/ 30 h 1084"/>
                <a:gd name="T48" fmla="*/ 1281 w 1304"/>
                <a:gd name="T49" fmla="*/ 63 h 1084"/>
                <a:gd name="T50" fmla="*/ 1286 w 1304"/>
                <a:gd name="T51" fmla="*/ 92 h 1084"/>
                <a:gd name="T52" fmla="*/ 1283 w 1304"/>
                <a:gd name="T53" fmla="*/ 123 h 1084"/>
                <a:gd name="T54" fmla="*/ 1284 w 1304"/>
                <a:gd name="T55" fmla="*/ 154 h 1084"/>
                <a:gd name="T56" fmla="*/ 1286 w 1304"/>
                <a:gd name="T57" fmla="*/ 184 h 1084"/>
                <a:gd name="T58" fmla="*/ 1282 w 1304"/>
                <a:gd name="T59" fmla="*/ 217 h 1084"/>
                <a:gd name="T60" fmla="*/ 1284 w 1304"/>
                <a:gd name="T61" fmla="*/ 248 h 1084"/>
                <a:gd name="T62" fmla="*/ 1283 w 1304"/>
                <a:gd name="T63" fmla="*/ 280 h 1084"/>
                <a:gd name="T64" fmla="*/ 1284 w 1304"/>
                <a:gd name="T65" fmla="*/ 309 h 1084"/>
                <a:gd name="T66" fmla="*/ 1282 w 1304"/>
                <a:gd name="T67" fmla="*/ 344 h 1084"/>
                <a:gd name="T68" fmla="*/ 1282 w 1304"/>
                <a:gd name="T69" fmla="*/ 375 h 1084"/>
                <a:gd name="T70" fmla="*/ 1280 w 1304"/>
                <a:gd name="T71" fmla="*/ 405 h 1084"/>
                <a:gd name="T72" fmla="*/ 1283 w 1304"/>
                <a:gd name="T73" fmla="*/ 435 h 1084"/>
                <a:gd name="T74" fmla="*/ 1285 w 1304"/>
                <a:gd name="T75" fmla="*/ 464 h 1084"/>
                <a:gd name="T76" fmla="*/ 1281 w 1304"/>
                <a:gd name="T77" fmla="*/ 499 h 1084"/>
                <a:gd name="T78" fmla="*/ 1283 w 1304"/>
                <a:gd name="T79" fmla="*/ 528 h 1084"/>
                <a:gd name="T80" fmla="*/ 1285 w 1304"/>
                <a:gd name="T81" fmla="*/ 558 h 1084"/>
                <a:gd name="T82" fmla="*/ 1282 w 1304"/>
                <a:gd name="T83" fmla="*/ 592 h 1084"/>
                <a:gd name="T84" fmla="*/ 1281 w 1304"/>
                <a:gd name="T85" fmla="*/ 623 h 1084"/>
                <a:gd name="T86" fmla="*/ 1281 w 1304"/>
                <a:gd name="T87" fmla="*/ 654 h 1084"/>
                <a:gd name="T88" fmla="*/ 1282 w 1304"/>
                <a:gd name="T89" fmla="*/ 686 h 1084"/>
                <a:gd name="T90" fmla="*/ 1282 w 1304"/>
                <a:gd name="T91" fmla="*/ 717 h 1084"/>
                <a:gd name="T92" fmla="*/ 1285 w 1304"/>
                <a:gd name="T93" fmla="*/ 746 h 1084"/>
                <a:gd name="T94" fmla="*/ 1284 w 1304"/>
                <a:gd name="T95" fmla="*/ 777 h 1084"/>
                <a:gd name="T96" fmla="*/ 1282 w 1304"/>
                <a:gd name="T97" fmla="*/ 808 h 1084"/>
                <a:gd name="T98" fmla="*/ 1285 w 1304"/>
                <a:gd name="T99" fmla="*/ 839 h 1084"/>
                <a:gd name="T100" fmla="*/ 1280 w 1304"/>
                <a:gd name="T101" fmla="*/ 871 h 1084"/>
                <a:gd name="T102" fmla="*/ 1285 w 1304"/>
                <a:gd name="T103" fmla="*/ 899 h 1084"/>
                <a:gd name="T104" fmla="*/ 1282 w 1304"/>
                <a:gd name="T105" fmla="*/ 933 h 1084"/>
                <a:gd name="T106" fmla="*/ 1283 w 1304"/>
                <a:gd name="T107" fmla="*/ 963 h 1084"/>
                <a:gd name="T108" fmla="*/ 1283 w 1304"/>
                <a:gd name="T109" fmla="*/ 994 h 1084"/>
                <a:gd name="T110" fmla="*/ 1280 w 1304"/>
                <a:gd name="T111" fmla="*/ 1026 h 1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04" h="1084">
                  <a:moveTo>
                    <a:pt x="19" y="31"/>
                  </a:moveTo>
                  <a:cubicBezTo>
                    <a:pt x="19" y="31"/>
                    <a:pt x="23" y="29"/>
                    <a:pt x="23" y="29"/>
                  </a:cubicBezTo>
                  <a:cubicBezTo>
                    <a:pt x="23" y="29"/>
                    <a:pt x="22" y="37"/>
                    <a:pt x="22" y="37"/>
                  </a:cubicBezTo>
                  <a:cubicBezTo>
                    <a:pt x="23" y="38"/>
                    <a:pt x="39" y="28"/>
                    <a:pt x="39" y="28"/>
                  </a:cubicBezTo>
                  <a:cubicBezTo>
                    <a:pt x="39" y="28"/>
                    <a:pt x="22" y="44"/>
                    <a:pt x="23" y="45"/>
                  </a:cubicBezTo>
                  <a:cubicBezTo>
                    <a:pt x="23" y="45"/>
                    <a:pt x="46" y="31"/>
                    <a:pt x="46" y="31"/>
                  </a:cubicBezTo>
                  <a:cubicBezTo>
                    <a:pt x="47" y="31"/>
                    <a:pt x="16" y="55"/>
                    <a:pt x="16" y="56"/>
                  </a:cubicBezTo>
                  <a:cubicBezTo>
                    <a:pt x="16" y="56"/>
                    <a:pt x="62" y="28"/>
                    <a:pt x="62" y="29"/>
                  </a:cubicBezTo>
                  <a:cubicBezTo>
                    <a:pt x="63" y="30"/>
                    <a:pt x="17" y="62"/>
                    <a:pt x="18" y="63"/>
                  </a:cubicBezTo>
                  <a:cubicBezTo>
                    <a:pt x="18" y="64"/>
                    <a:pt x="78" y="27"/>
                    <a:pt x="78" y="28"/>
                  </a:cubicBezTo>
                  <a:cubicBezTo>
                    <a:pt x="79" y="29"/>
                    <a:pt x="18" y="69"/>
                    <a:pt x="19" y="70"/>
                  </a:cubicBezTo>
                  <a:cubicBezTo>
                    <a:pt x="19" y="72"/>
                    <a:pt x="87" y="31"/>
                    <a:pt x="87" y="31"/>
                  </a:cubicBezTo>
                  <a:cubicBezTo>
                    <a:pt x="88" y="33"/>
                    <a:pt x="21" y="75"/>
                    <a:pt x="22" y="76"/>
                  </a:cubicBezTo>
                  <a:cubicBezTo>
                    <a:pt x="22" y="77"/>
                    <a:pt x="106" y="27"/>
                    <a:pt x="106" y="28"/>
                  </a:cubicBezTo>
                  <a:cubicBezTo>
                    <a:pt x="107" y="29"/>
                    <a:pt x="19" y="85"/>
                    <a:pt x="20" y="86"/>
                  </a:cubicBezTo>
                  <a:cubicBezTo>
                    <a:pt x="21" y="87"/>
                    <a:pt x="118" y="26"/>
                    <a:pt x="120" y="28"/>
                  </a:cubicBezTo>
                  <a:cubicBezTo>
                    <a:pt x="120" y="29"/>
                    <a:pt x="18" y="92"/>
                    <a:pt x="19" y="94"/>
                  </a:cubicBezTo>
                  <a:cubicBezTo>
                    <a:pt x="20" y="95"/>
                    <a:pt x="132" y="27"/>
                    <a:pt x="133" y="29"/>
                  </a:cubicBezTo>
                  <a:cubicBezTo>
                    <a:pt x="134" y="31"/>
                    <a:pt x="16" y="103"/>
                    <a:pt x="17" y="104"/>
                  </a:cubicBezTo>
                  <a:cubicBezTo>
                    <a:pt x="18" y="107"/>
                    <a:pt x="147" y="28"/>
                    <a:pt x="147" y="29"/>
                  </a:cubicBezTo>
                  <a:cubicBezTo>
                    <a:pt x="148" y="31"/>
                    <a:pt x="19" y="108"/>
                    <a:pt x="20" y="110"/>
                  </a:cubicBezTo>
                  <a:cubicBezTo>
                    <a:pt x="21" y="111"/>
                    <a:pt x="164" y="26"/>
                    <a:pt x="164" y="27"/>
                  </a:cubicBezTo>
                  <a:cubicBezTo>
                    <a:pt x="165" y="29"/>
                    <a:pt x="15" y="118"/>
                    <a:pt x="16" y="120"/>
                  </a:cubicBezTo>
                  <a:cubicBezTo>
                    <a:pt x="17" y="122"/>
                    <a:pt x="172" y="29"/>
                    <a:pt x="173" y="30"/>
                  </a:cubicBezTo>
                  <a:cubicBezTo>
                    <a:pt x="174" y="31"/>
                    <a:pt x="21" y="123"/>
                    <a:pt x="22" y="125"/>
                  </a:cubicBezTo>
                  <a:cubicBezTo>
                    <a:pt x="23" y="127"/>
                    <a:pt x="182" y="27"/>
                    <a:pt x="184" y="31"/>
                  </a:cubicBezTo>
                  <a:cubicBezTo>
                    <a:pt x="185" y="33"/>
                    <a:pt x="20" y="128"/>
                    <a:pt x="22" y="132"/>
                  </a:cubicBezTo>
                  <a:cubicBezTo>
                    <a:pt x="23" y="133"/>
                    <a:pt x="198" y="29"/>
                    <a:pt x="198" y="30"/>
                  </a:cubicBezTo>
                  <a:cubicBezTo>
                    <a:pt x="200" y="32"/>
                    <a:pt x="18" y="137"/>
                    <a:pt x="20" y="140"/>
                  </a:cubicBezTo>
                  <a:cubicBezTo>
                    <a:pt x="21" y="142"/>
                    <a:pt x="212" y="28"/>
                    <a:pt x="212" y="29"/>
                  </a:cubicBezTo>
                  <a:cubicBezTo>
                    <a:pt x="214" y="31"/>
                    <a:pt x="18" y="145"/>
                    <a:pt x="19" y="148"/>
                  </a:cubicBezTo>
                  <a:cubicBezTo>
                    <a:pt x="21" y="151"/>
                    <a:pt x="221" y="28"/>
                    <a:pt x="222" y="30"/>
                  </a:cubicBezTo>
                  <a:cubicBezTo>
                    <a:pt x="225" y="35"/>
                    <a:pt x="21" y="150"/>
                    <a:pt x="23" y="153"/>
                  </a:cubicBezTo>
                  <a:cubicBezTo>
                    <a:pt x="25" y="158"/>
                    <a:pt x="232" y="26"/>
                    <a:pt x="234" y="30"/>
                  </a:cubicBezTo>
                  <a:cubicBezTo>
                    <a:pt x="237" y="34"/>
                    <a:pt x="15" y="162"/>
                    <a:pt x="16" y="163"/>
                  </a:cubicBezTo>
                  <a:cubicBezTo>
                    <a:pt x="19" y="168"/>
                    <a:pt x="246" y="26"/>
                    <a:pt x="248" y="30"/>
                  </a:cubicBezTo>
                  <a:cubicBezTo>
                    <a:pt x="250" y="34"/>
                    <a:pt x="16" y="168"/>
                    <a:pt x="17" y="170"/>
                  </a:cubicBezTo>
                  <a:cubicBezTo>
                    <a:pt x="19" y="173"/>
                    <a:pt x="256" y="25"/>
                    <a:pt x="260" y="31"/>
                  </a:cubicBezTo>
                  <a:cubicBezTo>
                    <a:pt x="261" y="33"/>
                    <a:pt x="19" y="173"/>
                    <a:pt x="21" y="176"/>
                  </a:cubicBezTo>
                  <a:cubicBezTo>
                    <a:pt x="25" y="182"/>
                    <a:pt x="270" y="24"/>
                    <a:pt x="274" y="30"/>
                  </a:cubicBezTo>
                  <a:cubicBezTo>
                    <a:pt x="277" y="36"/>
                    <a:pt x="20" y="183"/>
                    <a:pt x="20" y="184"/>
                  </a:cubicBezTo>
                  <a:cubicBezTo>
                    <a:pt x="22" y="188"/>
                    <a:pt x="290" y="25"/>
                    <a:pt x="292" y="28"/>
                  </a:cubicBezTo>
                  <a:cubicBezTo>
                    <a:pt x="293" y="30"/>
                    <a:pt x="14" y="187"/>
                    <a:pt x="18" y="194"/>
                  </a:cubicBezTo>
                  <a:cubicBezTo>
                    <a:pt x="20" y="197"/>
                    <a:pt x="299" y="26"/>
                    <a:pt x="301" y="30"/>
                  </a:cubicBezTo>
                  <a:cubicBezTo>
                    <a:pt x="304" y="34"/>
                    <a:pt x="19" y="199"/>
                    <a:pt x="20" y="200"/>
                  </a:cubicBezTo>
                  <a:cubicBezTo>
                    <a:pt x="23" y="206"/>
                    <a:pt x="316" y="23"/>
                    <a:pt x="319" y="28"/>
                  </a:cubicBezTo>
                  <a:cubicBezTo>
                    <a:pt x="320" y="30"/>
                    <a:pt x="16" y="208"/>
                    <a:pt x="17" y="210"/>
                  </a:cubicBezTo>
                  <a:cubicBezTo>
                    <a:pt x="21" y="217"/>
                    <a:pt x="324" y="23"/>
                    <a:pt x="328" y="31"/>
                  </a:cubicBezTo>
                  <a:cubicBezTo>
                    <a:pt x="330" y="34"/>
                    <a:pt x="20" y="213"/>
                    <a:pt x="21" y="215"/>
                  </a:cubicBezTo>
                  <a:cubicBezTo>
                    <a:pt x="25" y="222"/>
                    <a:pt x="342" y="20"/>
                    <a:pt x="346" y="27"/>
                  </a:cubicBezTo>
                  <a:cubicBezTo>
                    <a:pt x="348" y="31"/>
                    <a:pt x="17" y="215"/>
                    <a:pt x="21" y="222"/>
                  </a:cubicBezTo>
                  <a:cubicBezTo>
                    <a:pt x="24" y="227"/>
                    <a:pt x="351" y="25"/>
                    <a:pt x="354" y="30"/>
                  </a:cubicBezTo>
                  <a:cubicBezTo>
                    <a:pt x="355" y="33"/>
                    <a:pt x="14" y="227"/>
                    <a:pt x="17" y="233"/>
                  </a:cubicBezTo>
                  <a:cubicBezTo>
                    <a:pt x="18" y="235"/>
                    <a:pt x="372" y="26"/>
                    <a:pt x="373" y="28"/>
                  </a:cubicBezTo>
                  <a:cubicBezTo>
                    <a:pt x="374" y="30"/>
                    <a:pt x="19" y="235"/>
                    <a:pt x="21" y="238"/>
                  </a:cubicBezTo>
                  <a:cubicBezTo>
                    <a:pt x="23" y="242"/>
                    <a:pt x="381" y="23"/>
                    <a:pt x="384" y="29"/>
                  </a:cubicBezTo>
                  <a:cubicBezTo>
                    <a:pt x="388" y="35"/>
                    <a:pt x="20" y="243"/>
                    <a:pt x="21" y="245"/>
                  </a:cubicBezTo>
                  <a:cubicBezTo>
                    <a:pt x="26" y="255"/>
                    <a:pt x="392" y="21"/>
                    <a:pt x="397" y="29"/>
                  </a:cubicBezTo>
                  <a:cubicBezTo>
                    <a:pt x="399" y="32"/>
                    <a:pt x="16" y="251"/>
                    <a:pt x="18" y="255"/>
                  </a:cubicBezTo>
                  <a:cubicBezTo>
                    <a:pt x="20" y="260"/>
                    <a:pt x="403" y="24"/>
                    <a:pt x="406" y="30"/>
                  </a:cubicBezTo>
                  <a:cubicBezTo>
                    <a:pt x="409" y="35"/>
                    <a:pt x="11" y="254"/>
                    <a:pt x="17" y="263"/>
                  </a:cubicBezTo>
                  <a:cubicBezTo>
                    <a:pt x="21" y="272"/>
                    <a:pt x="416" y="23"/>
                    <a:pt x="420" y="30"/>
                  </a:cubicBezTo>
                  <a:cubicBezTo>
                    <a:pt x="424" y="37"/>
                    <a:pt x="17" y="257"/>
                    <a:pt x="22" y="267"/>
                  </a:cubicBezTo>
                  <a:cubicBezTo>
                    <a:pt x="24" y="270"/>
                    <a:pt x="429" y="26"/>
                    <a:pt x="432" y="31"/>
                  </a:cubicBezTo>
                  <a:cubicBezTo>
                    <a:pt x="435" y="36"/>
                    <a:pt x="13" y="269"/>
                    <a:pt x="18" y="277"/>
                  </a:cubicBezTo>
                  <a:cubicBezTo>
                    <a:pt x="22" y="284"/>
                    <a:pt x="442" y="27"/>
                    <a:pt x="444" y="31"/>
                  </a:cubicBezTo>
                  <a:cubicBezTo>
                    <a:pt x="450" y="41"/>
                    <a:pt x="15" y="280"/>
                    <a:pt x="18" y="285"/>
                  </a:cubicBezTo>
                  <a:cubicBezTo>
                    <a:pt x="21" y="290"/>
                    <a:pt x="455" y="21"/>
                    <a:pt x="460" y="30"/>
                  </a:cubicBezTo>
                  <a:cubicBezTo>
                    <a:pt x="463" y="36"/>
                    <a:pt x="19" y="286"/>
                    <a:pt x="22" y="291"/>
                  </a:cubicBezTo>
                  <a:cubicBezTo>
                    <a:pt x="24" y="296"/>
                    <a:pt x="467" y="19"/>
                    <a:pt x="473" y="30"/>
                  </a:cubicBezTo>
                  <a:cubicBezTo>
                    <a:pt x="479" y="40"/>
                    <a:pt x="15" y="299"/>
                    <a:pt x="16" y="301"/>
                  </a:cubicBezTo>
                  <a:cubicBezTo>
                    <a:pt x="20" y="309"/>
                    <a:pt x="485" y="19"/>
                    <a:pt x="490" y="28"/>
                  </a:cubicBezTo>
                  <a:cubicBezTo>
                    <a:pt x="496" y="38"/>
                    <a:pt x="14" y="303"/>
                    <a:pt x="17" y="308"/>
                  </a:cubicBezTo>
                  <a:cubicBezTo>
                    <a:pt x="23" y="319"/>
                    <a:pt x="496" y="16"/>
                    <a:pt x="503" y="27"/>
                  </a:cubicBezTo>
                  <a:cubicBezTo>
                    <a:pt x="505" y="32"/>
                    <a:pt x="16" y="307"/>
                    <a:pt x="21" y="314"/>
                  </a:cubicBezTo>
                  <a:cubicBezTo>
                    <a:pt x="27" y="324"/>
                    <a:pt x="510" y="16"/>
                    <a:pt x="516" y="28"/>
                  </a:cubicBezTo>
                  <a:cubicBezTo>
                    <a:pt x="523" y="39"/>
                    <a:pt x="16" y="317"/>
                    <a:pt x="19" y="323"/>
                  </a:cubicBezTo>
                  <a:cubicBezTo>
                    <a:pt x="22" y="328"/>
                    <a:pt x="521" y="22"/>
                    <a:pt x="526" y="30"/>
                  </a:cubicBezTo>
                  <a:cubicBezTo>
                    <a:pt x="531" y="40"/>
                    <a:pt x="16" y="322"/>
                    <a:pt x="20" y="330"/>
                  </a:cubicBezTo>
                  <a:cubicBezTo>
                    <a:pt x="23" y="335"/>
                    <a:pt x="539" y="27"/>
                    <a:pt x="540" y="30"/>
                  </a:cubicBezTo>
                  <a:cubicBezTo>
                    <a:pt x="544" y="36"/>
                    <a:pt x="14" y="334"/>
                    <a:pt x="17" y="340"/>
                  </a:cubicBezTo>
                  <a:cubicBezTo>
                    <a:pt x="23" y="349"/>
                    <a:pt x="547" y="22"/>
                    <a:pt x="552" y="31"/>
                  </a:cubicBezTo>
                  <a:cubicBezTo>
                    <a:pt x="559" y="43"/>
                    <a:pt x="11" y="333"/>
                    <a:pt x="19" y="346"/>
                  </a:cubicBezTo>
                  <a:cubicBezTo>
                    <a:pt x="25" y="357"/>
                    <a:pt x="568" y="24"/>
                    <a:pt x="570" y="28"/>
                  </a:cubicBezTo>
                  <a:cubicBezTo>
                    <a:pt x="576" y="39"/>
                    <a:pt x="15" y="338"/>
                    <a:pt x="23" y="351"/>
                  </a:cubicBezTo>
                  <a:cubicBezTo>
                    <a:pt x="31" y="365"/>
                    <a:pt x="575" y="21"/>
                    <a:pt x="580" y="29"/>
                  </a:cubicBezTo>
                  <a:cubicBezTo>
                    <a:pt x="587" y="41"/>
                    <a:pt x="9" y="349"/>
                    <a:pt x="17" y="362"/>
                  </a:cubicBezTo>
                  <a:cubicBezTo>
                    <a:pt x="19" y="366"/>
                    <a:pt x="586" y="22"/>
                    <a:pt x="591" y="30"/>
                  </a:cubicBezTo>
                  <a:cubicBezTo>
                    <a:pt x="598" y="42"/>
                    <a:pt x="7" y="355"/>
                    <a:pt x="16" y="370"/>
                  </a:cubicBezTo>
                  <a:cubicBezTo>
                    <a:pt x="18" y="374"/>
                    <a:pt x="599" y="15"/>
                    <a:pt x="607" y="28"/>
                  </a:cubicBezTo>
                  <a:cubicBezTo>
                    <a:pt x="609" y="33"/>
                    <a:pt x="13" y="362"/>
                    <a:pt x="20" y="375"/>
                  </a:cubicBezTo>
                  <a:cubicBezTo>
                    <a:pt x="24" y="382"/>
                    <a:pt x="613" y="15"/>
                    <a:pt x="620" y="28"/>
                  </a:cubicBezTo>
                  <a:cubicBezTo>
                    <a:pt x="622" y="31"/>
                    <a:pt x="15" y="368"/>
                    <a:pt x="22" y="381"/>
                  </a:cubicBezTo>
                  <a:cubicBezTo>
                    <a:pt x="29" y="393"/>
                    <a:pt x="621" y="16"/>
                    <a:pt x="629" y="30"/>
                  </a:cubicBezTo>
                  <a:cubicBezTo>
                    <a:pt x="632" y="34"/>
                    <a:pt x="11" y="379"/>
                    <a:pt x="18" y="391"/>
                  </a:cubicBezTo>
                  <a:cubicBezTo>
                    <a:pt x="23" y="400"/>
                    <a:pt x="641" y="25"/>
                    <a:pt x="644" y="30"/>
                  </a:cubicBezTo>
                  <a:cubicBezTo>
                    <a:pt x="651" y="43"/>
                    <a:pt x="17" y="388"/>
                    <a:pt x="22" y="396"/>
                  </a:cubicBezTo>
                  <a:cubicBezTo>
                    <a:pt x="26" y="404"/>
                    <a:pt x="650" y="22"/>
                    <a:pt x="655" y="30"/>
                  </a:cubicBezTo>
                  <a:cubicBezTo>
                    <a:pt x="661" y="40"/>
                    <a:pt x="16" y="399"/>
                    <a:pt x="19" y="405"/>
                  </a:cubicBezTo>
                  <a:cubicBezTo>
                    <a:pt x="25" y="415"/>
                    <a:pt x="661" y="13"/>
                    <a:pt x="670" y="29"/>
                  </a:cubicBezTo>
                  <a:cubicBezTo>
                    <a:pt x="674" y="36"/>
                    <a:pt x="12" y="405"/>
                    <a:pt x="17" y="414"/>
                  </a:cubicBezTo>
                  <a:cubicBezTo>
                    <a:pt x="26" y="430"/>
                    <a:pt x="678" y="24"/>
                    <a:pt x="682" y="30"/>
                  </a:cubicBezTo>
                  <a:cubicBezTo>
                    <a:pt x="690" y="45"/>
                    <a:pt x="18" y="414"/>
                    <a:pt x="21" y="419"/>
                  </a:cubicBezTo>
                  <a:cubicBezTo>
                    <a:pt x="25" y="426"/>
                    <a:pt x="696" y="23"/>
                    <a:pt x="699" y="28"/>
                  </a:cubicBezTo>
                  <a:cubicBezTo>
                    <a:pt x="703" y="34"/>
                    <a:pt x="13" y="423"/>
                    <a:pt x="17" y="430"/>
                  </a:cubicBezTo>
                  <a:cubicBezTo>
                    <a:pt x="20" y="437"/>
                    <a:pt x="709" y="23"/>
                    <a:pt x="712" y="29"/>
                  </a:cubicBezTo>
                  <a:cubicBezTo>
                    <a:pt x="715" y="33"/>
                    <a:pt x="12" y="430"/>
                    <a:pt x="17" y="438"/>
                  </a:cubicBezTo>
                  <a:cubicBezTo>
                    <a:pt x="20" y="443"/>
                    <a:pt x="719" y="23"/>
                    <a:pt x="723" y="30"/>
                  </a:cubicBezTo>
                  <a:cubicBezTo>
                    <a:pt x="730" y="43"/>
                    <a:pt x="15" y="435"/>
                    <a:pt x="20" y="444"/>
                  </a:cubicBezTo>
                  <a:cubicBezTo>
                    <a:pt x="30" y="461"/>
                    <a:pt x="736" y="17"/>
                    <a:pt x="742" y="28"/>
                  </a:cubicBezTo>
                  <a:cubicBezTo>
                    <a:pt x="750" y="41"/>
                    <a:pt x="14" y="446"/>
                    <a:pt x="18" y="453"/>
                  </a:cubicBezTo>
                  <a:cubicBezTo>
                    <a:pt x="24" y="463"/>
                    <a:pt x="747" y="23"/>
                    <a:pt x="751" y="30"/>
                  </a:cubicBezTo>
                  <a:cubicBezTo>
                    <a:pt x="759" y="43"/>
                    <a:pt x="7" y="443"/>
                    <a:pt x="17" y="461"/>
                  </a:cubicBezTo>
                  <a:cubicBezTo>
                    <a:pt x="27" y="479"/>
                    <a:pt x="758" y="12"/>
                    <a:pt x="767" y="28"/>
                  </a:cubicBezTo>
                  <a:cubicBezTo>
                    <a:pt x="770" y="32"/>
                    <a:pt x="11" y="459"/>
                    <a:pt x="17" y="470"/>
                  </a:cubicBezTo>
                  <a:cubicBezTo>
                    <a:pt x="21" y="476"/>
                    <a:pt x="770" y="11"/>
                    <a:pt x="780" y="29"/>
                  </a:cubicBezTo>
                  <a:cubicBezTo>
                    <a:pt x="784" y="35"/>
                    <a:pt x="12" y="468"/>
                    <a:pt x="17" y="477"/>
                  </a:cubicBezTo>
                  <a:cubicBezTo>
                    <a:pt x="28" y="496"/>
                    <a:pt x="781" y="15"/>
                    <a:pt x="791" y="31"/>
                  </a:cubicBezTo>
                  <a:cubicBezTo>
                    <a:pt x="793" y="35"/>
                    <a:pt x="9" y="467"/>
                    <a:pt x="19" y="485"/>
                  </a:cubicBezTo>
                  <a:cubicBezTo>
                    <a:pt x="27" y="499"/>
                    <a:pt x="804" y="16"/>
                    <a:pt x="811" y="27"/>
                  </a:cubicBezTo>
                  <a:cubicBezTo>
                    <a:pt x="819" y="42"/>
                    <a:pt x="14" y="480"/>
                    <a:pt x="21" y="492"/>
                  </a:cubicBezTo>
                  <a:cubicBezTo>
                    <a:pt x="28" y="503"/>
                    <a:pt x="815" y="19"/>
                    <a:pt x="821" y="30"/>
                  </a:cubicBezTo>
                  <a:cubicBezTo>
                    <a:pt x="827" y="39"/>
                    <a:pt x="16" y="490"/>
                    <a:pt x="21" y="499"/>
                  </a:cubicBezTo>
                  <a:cubicBezTo>
                    <a:pt x="31" y="516"/>
                    <a:pt x="829" y="18"/>
                    <a:pt x="836" y="29"/>
                  </a:cubicBezTo>
                  <a:cubicBezTo>
                    <a:pt x="840" y="36"/>
                    <a:pt x="8" y="492"/>
                    <a:pt x="18" y="509"/>
                  </a:cubicBezTo>
                  <a:cubicBezTo>
                    <a:pt x="23" y="518"/>
                    <a:pt x="845" y="18"/>
                    <a:pt x="851" y="28"/>
                  </a:cubicBezTo>
                  <a:cubicBezTo>
                    <a:pt x="862" y="48"/>
                    <a:pt x="11" y="500"/>
                    <a:pt x="20" y="515"/>
                  </a:cubicBezTo>
                  <a:cubicBezTo>
                    <a:pt x="31" y="535"/>
                    <a:pt x="851" y="16"/>
                    <a:pt x="860" y="31"/>
                  </a:cubicBezTo>
                  <a:cubicBezTo>
                    <a:pt x="863" y="37"/>
                    <a:pt x="11" y="512"/>
                    <a:pt x="18" y="524"/>
                  </a:cubicBezTo>
                  <a:cubicBezTo>
                    <a:pt x="21" y="529"/>
                    <a:pt x="870" y="23"/>
                    <a:pt x="874" y="30"/>
                  </a:cubicBezTo>
                  <a:cubicBezTo>
                    <a:pt x="880" y="40"/>
                    <a:pt x="13" y="524"/>
                    <a:pt x="18" y="533"/>
                  </a:cubicBezTo>
                  <a:cubicBezTo>
                    <a:pt x="23" y="542"/>
                    <a:pt x="880" y="13"/>
                    <a:pt x="889" y="30"/>
                  </a:cubicBezTo>
                  <a:cubicBezTo>
                    <a:pt x="897" y="43"/>
                    <a:pt x="8" y="526"/>
                    <a:pt x="17" y="542"/>
                  </a:cubicBezTo>
                  <a:cubicBezTo>
                    <a:pt x="20" y="548"/>
                    <a:pt x="903" y="19"/>
                    <a:pt x="907" y="27"/>
                  </a:cubicBezTo>
                  <a:cubicBezTo>
                    <a:pt x="913" y="37"/>
                    <a:pt x="13" y="540"/>
                    <a:pt x="18" y="549"/>
                  </a:cubicBezTo>
                  <a:cubicBezTo>
                    <a:pt x="24" y="559"/>
                    <a:pt x="915" y="23"/>
                    <a:pt x="918" y="29"/>
                  </a:cubicBezTo>
                  <a:cubicBezTo>
                    <a:pt x="928" y="46"/>
                    <a:pt x="10" y="533"/>
                    <a:pt x="22" y="554"/>
                  </a:cubicBezTo>
                  <a:cubicBezTo>
                    <a:pt x="31" y="569"/>
                    <a:pt x="923" y="22"/>
                    <a:pt x="928" y="31"/>
                  </a:cubicBezTo>
                  <a:cubicBezTo>
                    <a:pt x="935" y="43"/>
                    <a:pt x="7" y="541"/>
                    <a:pt x="19" y="563"/>
                  </a:cubicBezTo>
                  <a:cubicBezTo>
                    <a:pt x="28" y="578"/>
                    <a:pt x="931" y="9"/>
                    <a:pt x="943" y="30"/>
                  </a:cubicBezTo>
                  <a:cubicBezTo>
                    <a:pt x="952" y="46"/>
                    <a:pt x="8" y="557"/>
                    <a:pt x="16" y="572"/>
                  </a:cubicBezTo>
                  <a:cubicBezTo>
                    <a:pt x="23" y="584"/>
                    <a:pt x="951" y="17"/>
                    <a:pt x="958" y="29"/>
                  </a:cubicBezTo>
                  <a:cubicBezTo>
                    <a:pt x="970" y="49"/>
                    <a:pt x="15" y="567"/>
                    <a:pt x="21" y="577"/>
                  </a:cubicBezTo>
                  <a:cubicBezTo>
                    <a:pt x="30" y="594"/>
                    <a:pt x="958" y="11"/>
                    <a:pt x="969" y="30"/>
                  </a:cubicBezTo>
                  <a:cubicBezTo>
                    <a:pt x="976" y="42"/>
                    <a:pt x="7" y="572"/>
                    <a:pt x="16" y="588"/>
                  </a:cubicBezTo>
                  <a:cubicBezTo>
                    <a:pt x="26" y="606"/>
                    <a:pt x="979" y="15"/>
                    <a:pt x="986" y="28"/>
                  </a:cubicBezTo>
                  <a:cubicBezTo>
                    <a:pt x="999" y="50"/>
                    <a:pt x="18" y="585"/>
                    <a:pt x="22" y="592"/>
                  </a:cubicBezTo>
                  <a:cubicBezTo>
                    <a:pt x="28" y="603"/>
                    <a:pt x="994" y="18"/>
                    <a:pt x="999" y="27"/>
                  </a:cubicBezTo>
                  <a:cubicBezTo>
                    <a:pt x="1010" y="47"/>
                    <a:pt x="14" y="597"/>
                    <a:pt x="17" y="602"/>
                  </a:cubicBezTo>
                  <a:cubicBezTo>
                    <a:pt x="20" y="607"/>
                    <a:pt x="997" y="8"/>
                    <a:pt x="1009" y="29"/>
                  </a:cubicBezTo>
                  <a:cubicBezTo>
                    <a:pt x="1022" y="52"/>
                    <a:pt x="7" y="592"/>
                    <a:pt x="17" y="609"/>
                  </a:cubicBezTo>
                  <a:cubicBezTo>
                    <a:pt x="21" y="616"/>
                    <a:pt x="1009" y="5"/>
                    <a:pt x="1023" y="28"/>
                  </a:cubicBezTo>
                  <a:cubicBezTo>
                    <a:pt x="1028" y="37"/>
                    <a:pt x="11" y="594"/>
                    <a:pt x="23" y="614"/>
                  </a:cubicBezTo>
                  <a:cubicBezTo>
                    <a:pt x="35" y="635"/>
                    <a:pt x="1029" y="24"/>
                    <a:pt x="1033" y="31"/>
                  </a:cubicBezTo>
                  <a:cubicBezTo>
                    <a:pt x="1044" y="49"/>
                    <a:pt x="9" y="597"/>
                    <a:pt x="23" y="622"/>
                  </a:cubicBezTo>
                  <a:cubicBezTo>
                    <a:pt x="30" y="635"/>
                    <a:pt x="1046" y="21"/>
                    <a:pt x="1050" y="29"/>
                  </a:cubicBezTo>
                  <a:cubicBezTo>
                    <a:pt x="1062" y="49"/>
                    <a:pt x="11" y="617"/>
                    <a:pt x="19" y="631"/>
                  </a:cubicBezTo>
                  <a:cubicBezTo>
                    <a:pt x="28" y="648"/>
                    <a:pt x="1051" y="13"/>
                    <a:pt x="1060" y="30"/>
                  </a:cubicBezTo>
                  <a:cubicBezTo>
                    <a:pt x="1068" y="44"/>
                    <a:pt x="13" y="621"/>
                    <a:pt x="22" y="637"/>
                  </a:cubicBezTo>
                  <a:cubicBezTo>
                    <a:pt x="33" y="656"/>
                    <a:pt x="1063" y="14"/>
                    <a:pt x="1072" y="31"/>
                  </a:cubicBezTo>
                  <a:cubicBezTo>
                    <a:pt x="1082" y="48"/>
                    <a:pt x="16" y="638"/>
                    <a:pt x="21" y="646"/>
                  </a:cubicBezTo>
                  <a:cubicBezTo>
                    <a:pt x="29" y="660"/>
                    <a:pt x="1075" y="9"/>
                    <a:pt x="1087" y="31"/>
                  </a:cubicBezTo>
                  <a:cubicBezTo>
                    <a:pt x="1101" y="56"/>
                    <a:pt x="11" y="638"/>
                    <a:pt x="20" y="654"/>
                  </a:cubicBezTo>
                  <a:cubicBezTo>
                    <a:pt x="30" y="671"/>
                    <a:pt x="1100" y="20"/>
                    <a:pt x="1104" y="28"/>
                  </a:cubicBezTo>
                  <a:cubicBezTo>
                    <a:pt x="1110" y="39"/>
                    <a:pt x="7" y="636"/>
                    <a:pt x="22" y="661"/>
                  </a:cubicBezTo>
                  <a:cubicBezTo>
                    <a:pt x="32" y="678"/>
                    <a:pt x="1104" y="14"/>
                    <a:pt x="1114" y="30"/>
                  </a:cubicBezTo>
                  <a:cubicBezTo>
                    <a:pt x="1124" y="47"/>
                    <a:pt x="3" y="648"/>
                    <a:pt x="17" y="671"/>
                  </a:cubicBezTo>
                  <a:cubicBezTo>
                    <a:pt x="28" y="691"/>
                    <a:pt x="1117" y="0"/>
                    <a:pt x="1132" y="27"/>
                  </a:cubicBezTo>
                  <a:cubicBezTo>
                    <a:pt x="1141" y="43"/>
                    <a:pt x="10" y="660"/>
                    <a:pt x="20" y="678"/>
                  </a:cubicBezTo>
                  <a:cubicBezTo>
                    <a:pt x="29" y="693"/>
                    <a:pt x="1138" y="18"/>
                    <a:pt x="1144" y="28"/>
                  </a:cubicBezTo>
                  <a:cubicBezTo>
                    <a:pt x="1152" y="42"/>
                    <a:pt x="16" y="672"/>
                    <a:pt x="23" y="684"/>
                  </a:cubicBezTo>
                  <a:cubicBezTo>
                    <a:pt x="27" y="691"/>
                    <a:pt x="1141" y="5"/>
                    <a:pt x="1155" y="30"/>
                  </a:cubicBezTo>
                  <a:cubicBezTo>
                    <a:pt x="1170" y="55"/>
                    <a:pt x="12" y="689"/>
                    <a:pt x="16" y="695"/>
                  </a:cubicBezTo>
                  <a:cubicBezTo>
                    <a:pt x="26" y="712"/>
                    <a:pt x="1155" y="9"/>
                    <a:pt x="1167" y="31"/>
                  </a:cubicBezTo>
                  <a:cubicBezTo>
                    <a:pt x="1175" y="44"/>
                    <a:pt x="6" y="675"/>
                    <a:pt x="21" y="700"/>
                  </a:cubicBezTo>
                  <a:cubicBezTo>
                    <a:pt x="25" y="708"/>
                    <a:pt x="1170" y="7"/>
                    <a:pt x="1183" y="29"/>
                  </a:cubicBezTo>
                  <a:cubicBezTo>
                    <a:pt x="1198" y="57"/>
                    <a:pt x="7" y="694"/>
                    <a:pt x="16" y="710"/>
                  </a:cubicBezTo>
                  <a:cubicBezTo>
                    <a:pt x="21" y="719"/>
                    <a:pt x="1187" y="7"/>
                    <a:pt x="1199" y="28"/>
                  </a:cubicBezTo>
                  <a:cubicBezTo>
                    <a:pt x="1206" y="39"/>
                    <a:pt x="6" y="698"/>
                    <a:pt x="17" y="717"/>
                  </a:cubicBezTo>
                  <a:cubicBezTo>
                    <a:pt x="32" y="743"/>
                    <a:pt x="1197" y="14"/>
                    <a:pt x="1206" y="31"/>
                  </a:cubicBezTo>
                  <a:cubicBezTo>
                    <a:pt x="1222" y="57"/>
                    <a:pt x="8" y="698"/>
                    <a:pt x="22" y="722"/>
                  </a:cubicBezTo>
                  <a:cubicBezTo>
                    <a:pt x="39" y="752"/>
                    <a:pt x="1212" y="19"/>
                    <a:pt x="1219" y="31"/>
                  </a:cubicBezTo>
                  <a:cubicBezTo>
                    <a:pt x="1229" y="47"/>
                    <a:pt x="4" y="702"/>
                    <a:pt x="20" y="730"/>
                  </a:cubicBezTo>
                  <a:cubicBezTo>
                    <a:pt x="35" y="757"/>
                    <a:pt x="1221" y="4"/>
                    <a:pt x="1236" y="28"/>
                  </a:cubicBezTo>
                  <a:cubicBezTo>
                    <a:pt x="1252" y="57"/>
                    <a:pt x="2" y="710"/>
                    <a:pt x="18" y="738"/>
                  </a:cubicBezTo>
                  <a:cubicBezTo>
                    <a:pt x="29" y="757"/>
                    <a:pt x="1238" y="13"/>
                    <a:pt x="1248" y="29"/>
                  </a:cubicBezTo>
                  <a:cubicBezTo>
                    <a:pt x="1265" y="59"/>
                    <a:pt x="12" y="732"/>
                    <a:pt x="19" y="745"/>
                  </a:cubicBezTo>
                  <a:cubicBezTo>
                    <a:pt x="34" y="771"/>
                    <a:pt x="1248" y="14"/>
                    <a:pt x="1258" y="30"/>
                  </a:cubicBezTo>
                  <a:cubicBezTo>
                    <a:pt x="1273" y="58"/>
                    <a:pt x="17" y="746"/>
                    <a:pt x="20" y="752"/>
                  </a:cubicBezTo>
                  <a:cubicBezTo>
                    <a:pt x="37" y="781"/>
                    <a:pt x="1258" y="9"/>
                    <a:pt x="1270" y="31"/>
                  </a:cubicBezTo>
                  <a:cubicBezTo>
                    <a:pt x="1274" y="37"/>
                    <a:pt x="12" y="743"/>
                    <a:pt x="22" y="759"/>
                  </a:cubicBezTo>
                  <a:cubicBezTo>
                    <a:pt x="31" y="775"/>
                    <a:pt x="1279" y="20"/>
                    <a:pt x="1285" y="30"/>
                  </a:cubicBezTo>
                  <a:cubicBezTo>
                    <a:pt x="1295" y="47"/>
                    <a:pt x="18" y="759"/>
                    <a:pt x="22" y="767"/>
                  </a:cubicBezTo>
                  <a:cubicBezTo>
                    <a:pt x="38" y="794"/>
                    <a:pt x="1280" y="32"/>
                    <a:pt x="1283" y="39"/>
                  </a:cubicBezTo>
                  <a:cubicBezTo>
                    <a:pt x="1290" y="49"/>
                    <a:pt x="3" y="751"/>
                    <a:pt x="18" y="777"/>
                  </a:cubicBezTo>
                  <a:cubicBezTo>
                    <a:pt x="34" y="805"/>
                    <a:pt x="1270" y="18"/>
                    <a:pt x="1286" y="45"/>
                  </a:cubicBezTo>
                  <a:cubicBezTo>
                    <a:pt x="1301" y="72"/>
                    <a:pt x="11" y="771"/>
                    <a:pt x="18" y="785"/>
                  </a:cubicBezTo>
                  <a:cubicBezTo>
                    <a:pt x="30" y="805"/>
                    <a:pt x="1280" y="43"/>
                    <a:pt x="1286" y="53"/>
                  </a:cubicBezTo>
                  <a:cubicBezTo>
                    <a:pt x="1300" y="77"/>
                    <a:pt x="12" y="780"/>
                    <a:pt x="19" y="792"/>
                  </a:cubicBezTo>
                  <a:cubicBezTo>
                    <a:pt x="28" y="808"/>
                    <a:pt x="1268" y="40"/>
                    <a:pt x="1281" y="63"/>
                  </a:cubicBezTo>
                  <a:cubicBezTo>
                    <a:pt x="1294" y="85"/>
                    <a:pt x="1" y="772"/>
                    <a:pt x="17" y="801"/>
                  </a:cubicBezTo>
                  <a:cubicBezTo>
                    <a:pt x="25" y="814"/>
                    <a:pt x="1277" y="56"/>
                    <a:pt x="1285" y="69"/>
                  </a:cubicBezTo>
                  <a:cubicBezTo>
                    <a:pt x="1303" y="100"/>
                    <a:pt x="10" y="793"/>
                    <a:pt x="19" y="808"/>
                  </a:cubicBezTo>
                  <a:cubicBezTo>
                    <a:pt x="33" y="833"/>
                    <a:pt x="1274" y="59"/>
                    <a:pt x="1284" y="77"/>
                  </a:cubicBezTo>
                  <a:cubicBezTo>
                    <a:pt x="1299" y="102"/>
                    <a:pt x="6" y="790"/>
                    <a:pt x="20" y="815"/>
                  </a:cubicBezTo>
                  <a:cubicBezTo>
                    <a:pt x="36" y="842"/>
                    <a:pt x="1278" y="71"/>
                    <a:pt x="1286" y="84"/>
                  </a:cubicBezTo>
                  <a:cubicBezTo>
                    <a:pt x="1304" y="116"/>
                    <a:pt x="8" y="798"/>
                    <a:pt x="22" y="821"/>
                  </a:cubicBezTo>
                  <a:cubicBezTo>
                    <a:pt x="28" y="832"/>
                    <a:pt x="1273" y="69"/>
                    <a:pt x="1286" y="92"/>
                  </a:cubicBezTo>
                  <a:cubicBezTo>
                    <a:pt x="1290" y="99"/>
                    <a:pt x="0" y="804"/>
                    <a:pt x="16" y="832"/>
                  </a:cubicBezTo>
                  <a:cubicBezTo>
                    <a:pt x="26" y="848"/>
                    <a:pt x="1274" y="84"/>
                    <a:pt x="1283" y="100"/>
                  </a:cubicBezTo>
                  <a:cubicBezTo>
                    <a:pt x="1287" y="107"/>
                    <a:pt x="12" y="824"/>
                    <a:pt x="20" y="838"/>
                  </a:cubicBezTo>
                  <a:cubicBezTo>
                    <a:pt x="27" y="849"/>
                    <a:pt x="1277" y="99"/>
                    <a:pt x="1283" y="109"/>
                  </a:cubicBezTo>
                  <a:cubicBezTo>
                    <a:pt x="1289" y="119"/>
                    <a:pt x="8" y="820"/>
                    <a:pt x="22" y="844"/>
                  </a:cubicBezTo>
                  <a:cubicBezTo>
                    <a:pt x="28" y="854"/>
                    <a:pt x="1271" y="91"/>
                    <a:pt x="1285" y="115"/>
                  </a:cubicBezTo>
                  <a:cubicBezTo>
                    <a:pt x="1300" y="141"/>
                    <a:pt x="4" y="825"/>
                    <a:pt x="20" y="852"/>
                  </a:cubicBezTo>
                  <a:cubicBezTo>
                    <a:pt x="38" y="883"/>
                    <a:pt x="1277" y="115"/>
                    <a:pt x="1283" y="123"/>
                  </a:cubicBezTo>
                  <a:cubicBezTo>
                    <a:pt x="1289" y="134"/>
                    <a:pt x="14" y="847"/>
                    <a:pt x="21" y="860"/>
                  </a:cubicBezTo>
                  <a:cubicBezTo>
                    <a:pt x="30" y="876"/>
                    <a:pt x="1279" y="125"/>
                    <a:pt x="1283" y="131"/>
                  </a:cubicBezTo>
                  <a:cubicBezTo>
                    <a:pt x="1301" y="163"/>
                    <a:pt x="3" y="845"/>
                    <a:pt x="17" y="869"/>
                  </a:cubicBezTo>
                  <a:cubicBezTo>
                    <a:pt x="27" y="887"/>
                    <a:pt x="1275" y="121"/>
                    <a:pt x="1285" y="138"/>
                  </a:cubicBezTo>
                  <a:cubicBezTo>
                    <a:pt x="1291" y="149"/>
                    <a:pt x="4" y="852"/>
                    <a:pt x="18" y="877"/>
                  </a:cubicBezTo>
                  <a:cubicBezTo>
                    <a:pt x="24" y="886"/>
                    <a:pt x="1266" y="122"/>
                    <a:pt x="1281" y="148"/>
                  </a:cubicBezTo>
                  <a:cubicBezTo>
                    <a:pt x="1297" y="176"/>
                    <a:pt x="5" y="865"/>
                    <a:pt x="16" y="886"/>
                  </a:cubicBezTo>
                  <a:cubicBezTo>
                    <a:pt x="34" y="916"/>
                    <a:pt x="1278" y="144"/>
                    <a:pt x="1284" y="154"/>
                  </a:cubicBezTo>
                  <a:cubicBezTo>
                    <a:pt x="1299" y="180"/>
                    <a:pt x="6" y="871"/>
                    <a:pt x="18" y="892"/>
                  </a:cubicBezTo>
                  <a:cubicBezTo>
                    <a:pt x="35" y="921"/>
                    <a:pt x="1270" y="139"/>
                    <a:pt x="1283" y="162"/>
                  </a:cubicBezTo>
                  <a:cubicBezTo>
                    <a:pt x="1300" y="191"/>
                    <a:pt x="9" y="879"/>
                    <a:pt x="21" y="898"/>
                  </a:cubicBezTo>
                  <a:cubicBezTo>
                    <a:pt x="26" y="908"/>
                    <a:pt x="1279" y="163"/>
                    <a:pt x="1283" y="170"/>
                  </a:cubicBezTo>
                  <a:cubicBezTo>
                    <a:pt x="1295" y="191"/>
                    <a:pt x="2" y="879"/>
                    <a:pt x="19" y="907"/>
                  </a:cubicBezTo>
                  <a:cubicBezTo>
                    <a:pt x="33" y="932"/>
                    <a:pt x="1268" y="158"/>
                    <a:pt x="1280" y="179"/>
                  </a:cubicBezTo>
                  <a:cubicBezTo>
                    <a:pt x="1293" y="201"/>
                    <a:pt x="12" y="901"/>
                    <a:pt x="20" y="915"/>
                  </a:cubicBezTo>
                  <a:cubicBezTo>
                    <a:pt x="30" y="933"/>
                    <a:pt x="1271" y="158"/>
                    <a:pt x="1286" y="184"/>
                  </a:cubicBezTo>
                  <a:cubicBezTo>
                    <a:pt x="1304" y="216"/>
                    <a:pt x="11" y="903"/>
                    <a:pt x="22" y="922"/>
                  </a:cubicBezTo>
                  <a:cubicBezTo>
                    <a:pt x="28" y="933"/>
                    <a:pt x="1271" y="176"/>
                    <a:pt x="1282" y="194"/>
                  </a:cubicBezTo>
                  <a:cubicBezTo>
                    <a:pt x="1286" y="202"/>
                    <a:pt x="2" y="902"/>
                    <a:pt x="19" y="931"/>
                  </a:cubicBezTo>
                  <a:cubicBezTo>
                    <a:pt x="26" y="944"/>
                    <a:pt x="1266" y="175"/>
                    <a:pt x="1282" y="202"/>
                  </a:cubicBezTo>
                  <a:cubicBezTo>
                    <a:pt x="1288" y="212"/>
                    <a:pt x="8" y="918"/>
                    <a:pt x="20" y="939"/>
                  </a:cubicBezTo>
                  <a:cubicBezTo>
                    <a:pt x="29" y="954"/>
                    <a:pt x="1276" y="191"/>
                    <a:pt x="1286" y="208"/>
                  </a:cubicBezTo>
                  <a:cubicBezTo>
                    <a:pt x="1296" y="225"/>
                    <a:pt x="1" y="914"/>
                    <a:pt x="20" y="946"/>
                  </a:cubicBezTo>
                  <a:cubicBezTo>
                    <a:pt x="35" y="973"/>
                    <a:pt x="1276" y="206"/>
                    <a:pt x="1282" y="217"/>
                  </a:cubicBezTo>
                  <a:cubicBezTo>
                    <a:pt x="1298" y="246"/>
                    <a:pt x="6" y="938"/>
                    <a:pt x="16" y="955"/>
                  </a:cubicBezTo>
                  <a:cubicBezTo>
                    <a:pt x="22" y="966"/>
                    <a:pt x="1270" y="201"/>
                    <a:pt x="1284" y="224"/>
                  </a:cubicBezTo>
                  <a:cubicBezTo>
                    <a:pt x="1301" y="253"/>
                    <a:pt x="13" y="954"/>
                    <a:pt x="18" y="962"/>
                  </a:cubicBezTo>
                  <a:cubicBezTo>
                    <a:pt x="25" y="975"/>
                    <a:pt x="1271" y="209"/>
                    <a:pt x="1284" y="231"/>
                  </a:cubicBezTo>
                  <a:cubicBezTo>
                    <a:pt x="1294" y="249"/>
                    <a:pt x="16" y="958"/>
                    <a:pt x="22" y="968"/>
                  </a:cubicBezTo>
                  <a:cubicBezTo>
                    <a:pt x="38" y="995"/>
                    <a:pt x="1265" y="217"/>
                    <a:pt x="1280" y="241"/>
                  </a:cubicBezTo>
                  <a:cubicBezTo>
                    <a:pt x="1284" y="249"/>
                    <a:pt x="12" y="970"/>
                    <a:pt x="17" y="979"/>
                  </a:cubicBezTo>
                  <a:cubicBezTo>
                    <a:pt x="24" y="990"/>
                    <a:pt x="1271" y="225"/>
                    <a:pt x="1284" y="248"/>
                  </a:cubicBezTo>
                  <a:cubicBezTo>
                    <a:pt x="1292" y="261"/>
                    <a:pt x="11" y="976"/>
                    <a:pt x="17" y="987"/>
                  </a:cubicBezTo>
                  <a:cubicBezTo>
                    <a:pt x="35" y="1018"/>
                    <a:pt x="1270" y="235"/>
                    <a:pt x="1283" y="256"/>
                  </a:cubicBezTo>
                  <a:cubicBezTo>
                    <a:pt x="1298" y="283"/>
                    <a:pt x="10" y="982"/>
                    <a:pt x="17" y="994"/>
                  </a:cubicBezTo>
                  <a:cubicBezTo>
                    <a:pt x="23" y="1004"/>
                    <a:pt x="1272" y="250"/>
                    <a:pt x="1280" y="265"/>
                  </a:cubicBezTo>
                  <a:cubicBezTo>
                    <a:pt x="1298" y="296"/>
                    <a:pt x="5" y="974"/>
                    <a:pt x="21" y="1000"/>
                  </a:cubicBezTo>
                  <a:cubicBezTo>
                    <a:pt x="27" y="1012"/>
                    <a:pt x="1279" y="256"/>
                    <a:pt x="1286" y="269"/>
                  </a:cubicBezTo>
                  <a:cubicBezTo>
                    <a:pt x="1295" y="285"/>
                    <a:pt x="1" y="984"/>
                    <a:pt x="17" y="1011"/>
                  </a:cubicBezTo>
                  <a:cubicBezTo>
                    <a:pt x="32" y="1037"/>
                    <a:pt x="1265" y="249"/>
                    <a:pt x="1283" y="280"/>
                  </a:cubicBezTo>
                  <a:cubicBezTo>
                    <a:pt x="1296" y="303"/>
                    <a:pt x="7" y="992"/>
                    <a:pt x="21" y="1017"/>
                  </a:cubicBezTo>
                  <a:cubicBezTo>
                    <a:pt x="25" y="1023"/>
                    <a:pt x="1275" y="278"/>
                    <a:pt x="1281" y="289"/>
                  </a:cubicBezTo>
                  <a:cubicBezTo>
                    <a:pt x="1293" y="310"/>
                    <a:pt x="12" y="1012"/>
                    <a:pt x="19" y="1025"/>
                  </a:cubicBezTo>
                  <a:cubicBezTo>
                    <a:pt x="24" y="1034"/>
                    <a:pt x="1268" y="268"/>
                    <a:pt x="1284" y="295"/>
                  </a:cubicBezTo>
                  <a:cubicBezTo>
                    <a:pt x="1294" y="311"/>
                    <a:pt x="13" y="1021"/>
                    <a:pt x="19" y="1033"/>
                  </a:cubicBezTo>
                  <a:cubicBezTo>
                    <a:pt x="31" y="1053"/>
                    <a:pt x="1268" y="274"/>
                    <a:pt x="1284" y="302"/>
                  </a:cubicBezTo>
                  <a:cubicBezTo>
                    <a:pt x="1294" y="319"/>
                    <a:pt x="0" y="1013"/>
                    <a:pt x="16" y="1042"/>
                  </a:cubicBezTo>
                  <a:cubicBezTo>
                    <a:pt x="28" y="1062"/>
                    <a:pt x="1272" y="288"/>
                    <a:pt x="1284" y="309"/>
                  </a:cubicBezTo>
                  <a:cubicBezTo>
                    <a:pt x="1300" y="337"/>
                    <a:pt x="10" y="1027"/>
                    <a:pt x="22" y="1046"/>
                  </a:cubicBezTo>
                  <a:cubicBezTo>
                    <a:pt x="34" y="1068"/>
                    <a:pt x="1278" y="306"/>
                    <a:pt x="1285" y="317"/>
                  </a:cubicBezTo>
                  <a:cubicBezTo>
                    <a:pt x="1295" y="335"/>
                    <a:pt x="6" y="1023"/>
                    <a:pt x="24" y="1054"/>
                  </a:cubicBezTo>
                  <a:cubicBezTo>
                    <a:pt x="29" y="1064"/>
                    <a:pt x="1275" y="312"/>
                    <a:pt x="1283" y="326"/>
                  </a:cubicBezTo>
                  <a:cubicBezTo>
                    <a:pt x="1297" y="349"/>
                    <a:pt x="29" y="1031"/>
                    <a:pt x="41" y="1052"/>
                  </a:cubicBezTo>
                  <a:cubicBezTo>
                    <a:pt x="45" y="1059"/>
                    <a:pt x="1279" y="326"/>
                    <a:pt x="1284" y="334"/>
                  </a:cubicBezTo>
                  <a:cubicBezTo>
                    <a:pt x="1301" y="365"/>
                    <a:pt x="39" y="1022"/>
                    <a:pt x="56" y="1052"/>
                  </a:cubicBezTo>
                  <a:cubicBezTo>
                    <a:pt x="65" y="1068"/>
                    <a:pt x="1270" y="323"/>
                    <a:pt x="1282" y="344"/>
                  </a:cubicBezTo>
                  <a:cubicBezTo>
                    <a:pt x="1289" y="356"/>
                    <a:pt x="50" y="1023"/>
                    <a:pt x="67" y="1053"/>
                  </a:cubicBezTo>
                  <a:cubicBezTo>
                    <a:pt x="75" y="1066"/>
                    <a:pt x="1277" y="339"/>
                    <a:pt x="1284" y="350"/>
                  </a:cubicBezTo>
                  <a:cubicBezTo>
                    <a:pt x="1300" y="378"/>
                    <a:pt x="70" y="1029"/>
                    <a:pt x="83" y="1052"/>
                  </a:cubicBezTo>
                  <a:cubicBezTo>
                    <a:pt x="97" y="1077"/>
                    <a:pt x="1269" y="340"/>
                    <a:pt x="1281" y="360"/>
                  </a:cubicBezTo>
                  <a:cubicBezTo>
                    <a:pt x="1285" y="367"/>
                    <a:pt x="78" y="1030"/>
                    <a:pt x="92" y="1054"/>
                  </a:cubicBezTo>
                  <a:cubicBezTo>
                    <a:pt x="109" y="1084"/>
                    <a:pt x="1275" y="357"/>
                    <a:pt x="1281" y="368"/>
                  </a:cubicBezTo>
                  <a:cubicBezTo>
                    <a:pt x="1296" y="394"/>
                    <a:pt x="90" y="1029"/>
                    <a:pt x="105" y="1054"/>
                  </a:cubicBezTo>
                  <a:cubicBezTo>
                    <a:pt x="110" y="1063"/>
                    <a:pt x="1272" y="358"/>
                    <a:pt x="1282" y="375"/>
                  </a:cubicBezTo>
                  <a:cubicBezTo>
                    <a:pt x="1295" y="398"/>
                    <a:pt x="112" y="1034"/>
                    <a:pt x="122" y="1052"/>
                  </a:cubicBezTo>
                  <a:cubicBezTo>
                    <a:pt x="133" y="1070"/>
                    <a:pt x="1280" y="372"/>
                    <a:pt x="1285" y="380"/>
                  </a:cubicBezTo>
                  <a:cubicBezTo>
                    <a:pt x="1295" y="399"/>
                    <a:pt x="119" y="1028"/>
                    <a:pt x="133" y="1053"/>
                  </a:cubicBezTo>
                  <a:cubicBezTo>
                    <a:pt x="147" y="1078"/>
                    <a:pt x="1278" y="378"/>
                    <a:pt x="1284" y="388"/>
                  </a:cubicBezTo>
                  <a:cubicBezTo>
                    <a:pt x="1288" y="395"/>
                    <a:pt x="135" y="1033"/>
                    <a:pt x="146" y="1052"/>
                  </a:cubicBezTo>
                  <a:cubicBezTo>
                    <a:pt x="149" y="1059"/>
                    <a:pt x="1269" y="378"/>
                    <a:pt x="1280" y="397"/>
                  </a:cubicBezTo>
                  <a:cubicBezTo>
                    <a:pt x="1294" y="421"/>
                    <a:pt x="155" y="1040"/>
                    <a:pt x="162" y="1051"/>
                  </a:cubicBezTo>
                  <a:cubicBezTo>
                    <a:pt x="176" y="1076"/>
                    <a:pt x="1268" y="384"/>
                    <a:pt x="1280" y="405"/>
                  </a:cubicBezTo>
                  <a:cubicBezTo>
                    <a:pt x="1288" y="419"/>
                    <a:pt x="164" y="1039"/>
                    <a:pt x="172" y="1053"/>
                  </a:cubicBezTo>
                  <a:cubicBezTo>
                    <a:pt x="175" y="1060"/>
                    <a:pt x="1274" y="400"/>
                    <a:pt x="1281" y="412"/>
                  </a:cubicBezTo>
                  <a:cubicBezTo>
                    <a:pt x="1293" y="433"/>
                    <a:pt x="180" y="1038"/>
                    <a:pt x="188" y="1052"/>
                  </a:cubicBezTo>
                  <a:cubicBezTo>
                    <a:pt x="193" y="1062"/>
                    <a:pt x="1280" y="413"/>
                    <a:pt x="1284" y="419"/>
                  </a:cubicBezTo>
                  <a:cubicBezTo>
                    <a:pt x="1294" y="436"/>
                    <a:pt x="192" y="1045"/>
                    <a:pt x="198" y="1054"/>
                  </a:cubicBezTo>
                  <a:cubicBezTo>
                    <a:pt x="213" y="1080"/>
                    <a:pt x="1266" y="405"/>
                    <a:pt x="1280" y="429"/>
                  </a:cubicBezTo>
                  <a:cubicBezTo>
                    <a:pt x="1294" y="453"/>
                    <a:pt x="205" y="1036"/>
                    <a:pt x="215" y="1052"/>
                  </a:cubicBezTo>
                  <a:cubicBezTo>
                    <a:pt x="220" y="1060"/>
                    <a:pt x="1274" y="420"/>
                    <a:pt x="1283" y="435"/>
                  </a:cubicBezTo>
                  <a:cubicBezTo>
                    <a:pt x="1287" y="442"/>
                    <a:pt x="223" y="1044"/>
                    <a:pt x="227" y="1051"/>
                  </a:cubicBezTo>
                  <a:cubicBezTo>
                    <a:pt x="238" y="1069"/>
                    <a:pt x="1279" y="437"/>
                    <a:pt x="1282" y="442"/>
                  </a:cubicBezTo>
                  <a:cubicBezTo>
                    <a:pt x="1297" y="467"/>
                    <a:pt x="229" y="1035"/>
                    <a:pt x="239" y="1052"/>
                  </a:cubicBezTo>
                  <a:cubicBezTo>
                    <a:pt x="250" y="1071"/>
                    <a:pt x="1276" y="429"/>
                    <a:pt x="1287" y="448"/>
                  </a:cubicBezTo>
                  <a:cubicBezTo>
                    <a:pt x="1296" y="465"/>
                    <a:pt x="251" y="1046"/>
                    <a:pt x="254" y="1052"/>
                  </a:cubicBezTo>
                  <a:cubicBezTo>
                    <a:pt x="264" y="1068"/>
                    <a:pt x="1282" y="450"/>
                    <a:pt x="1286" y="457"/>
                  </a:cubicBezTo>
                  <a:cubicBezTo>
                    <a:pt x="1291" y="465"/>
                    <a:pt x="256" y="1044"/>
                    <a:pt x="262" y="1055"/>
                  </a:cubicBezTo>
                  <a:cubicBezTo>
                    <a:pt x="266" y="1061"/>
                    <a:pt x="1276" y="449"/>
                    <a:pt x="1285" y="464"/>
                  </a:cubicBezTo>
                  <a:cubicBezTo>
                    <a:pt x="1296" y="482"/>
                    <a:pt x="270" y="1032"/>
                    <a:pt x="281" y="1052"/>
                  </a:cubicBezTo>
                  <a:cubicBezTo>
                    <a:pt x="288" y="1063"/>
                    <a:pt x="1267" y="451"/>
                    <a:pt x="1281" y="475"/>
                  </a:cubicBezTo>
                  <a:cubicBezTo>
                    <a:pt x="1285" y="482"/>
                    <a:pt x="288" y="1039"/>
                    <a:pt x="295" y="1051"/>
                  </a:cubicBezTo>
                  <a:cubicBezTo>
                    <a:pt x="300" y="1060"/>
                    <a:pt x="1275" y="464"/>
                    <a:pt x="1284" y="480"/>
                  </a:cubicBezTo>
                  <a:cubicBezTo>
                    <a:pt x="1296" y="500"/>
                    <a:pt x="294" y="1033"/>
                    <a:pt x="306" y="1053"/>
                  </a:cubicBezTo>
                  <a:cubicBezTo>
                    <a:pt x="319" y="1076"/>
                    <a:pt x="1281" y="478"/>
                    <a:pt x="1286" y="487"/>
                  </a:cubicBezTo>
                  <a:cubicBezTo>
                    <a:pt x="1300" y="511"/>
                    <a:pt x="317" y="1047"/>
                    <a:pt x="321" y="1053"/>
                  </a:cubicBezTo>
                  <a:cubicBezTo>
                    <a:pt x="327" y="1063"/>
                    <a:pt x="1270" y="480"/>
                    <a:pt x="1281" y="499"/>
                  </a:cubicBezTo>
                  <a:cubicBezTo>
                    <a:pt x="1286" y="508"/>
                    <a:pt x="326" y="1041"/>
                    <a:pt x="333" y="1053"/>
                  </a:cubicBezTo>
                  <a:cubicBezTo>
                    <a:pt x="341" y="1067"/>
                    <a:pt x="1271" y="482"/>
                    <a:pt x="1284" y="504"/>
                  </a:cubicBezTo>
                  <a:cubicBezTo>
                    <a:pt x="1287" y="510"/>
                    <a:pt x="344" y="1040"/>
                    <a:pt x="350" y="1051"/>
                  </a:cubicBezTo>
                  <a:cubicBezTo>
                    <a:pt x="363" y="1073"/>
                    <a:pt x="1279" y="505"/>
                    <a:pt x="1283" y="513"/>
                  </a:cubicBezTo>
                  <a:cubicBezTo>
                    <a:pt x="1288" y="520"/>
                    <a:pt x="351" y="1035"/>
                    <a:pt x="362" y="1052"/>
                  </a:cubicBezTo>
                  <a:cubicBezTo>
                    <a:pt x="373" y="1073"/>
                    <a:pt x="1274" y="507"/>
                    <a:pt x="1282" y="521"/>
                  </a:cubicBezTo>
                  <a:cubicBezTo>
                    <a:pt x="1287" y="530"/>
                    <a:pt x="361" y="1032"/>
                    <a:pt x="373" y="1053"/>
                  </a:cubicBezTo>
                  <a:cubicBezTo>
                    <a:pt x="384" y="1071"/>
                    <a:pt x="1276" y="515"/>
                    <a:pt x="1283" y="528"/>
                  </a:cubicBezTo>
                  <a:cubicBezTo>
                    <a:pt x="1288" y="537"/>
                    <a:pt x="380" y="1039"/>
                    <a:pt x="387" y="1052"/>
                  </a:cubicBezTo>
                  <a:cubicBezTo>
                    <a:pt x="400" y="1074"/>
                    <a:pt x="1276" y="517"/>
                    <a:pt x="1286" y="534"/>
                  </a:cubicBezTo>
                  <a:cubicBezTo>
                    <a:pt x="1296" y="551"/>
                    <a:pt x="394" y="1037"/>
                    <a:pt x="402" y="1052"/>
                  </a:cubicBezTo>
                  <a:cubicBezTo>
                    <a:pt x="413" y="1071"/>
                    <a:pt x="1273" y="528"/>
                    <a:pt x="1282" y="544"/>
                  </a:cubicBezTo>
                  <a:cubicBezTo>
                    <a:pt x="1293" y="562"/>
                    <a:pt x="408" y="1044"/>
                    <a:pt x="413" y="1054"/>
                  </a:cubicBezTo>
                  <a:cubicBezTo>
                    <a:pt x="424" y="1073"/>
                    <a:pt x="1281" y="542"/>
                    <a:pt x="1286" y="550"/>
                  </a:cubicBezTo>
                  <a:cubicBezTo>
                    <a:pt x="1291" y="559"/>
                    <a:pt x="413" y="1034"/>
                    <a:pt x="425" y="1055"/>
                  </a:cubicBezTo>
                  <a:cubicBezTo>
                    <a:pt x="435" y="1072"/>
                    <a:pt x="1277" y="543"/>
                    <a:pt x="1285" y="558"/>
                  </a:cubicBezTo>
                  <a:cubicBezTo>
                    <a:pt x="1292" y="570"/>
                    <a:pt x="434" y="1044"/>
                    <a:pt x="440" y="1054"/>
                  </a:cubicBezTo>
                  <a:cubicBezTo>
                    <a:pt x="452" y="1074"/>
                    <a:pt x="1281" y="562"/>
                    <a:pt x="1283" y="567"/>
                  </a:cubicBezTo>
                  <a:cubicBezTo>
                    <a:pt x="1293" y="583"/>
                    <a:pt x="452" y="1045"/>
                    <a:pt x="456" y="1053"/>
                  </a:cubicBezTo>
                  <a:cubicBezTo>
                    <a:pt x="459" y="1057"/>
                    <a:pt x="1270" y="557"/>
                    <a:pt x="1281" y="576"/>
                  </a:cubicBezTo>
                  <a:cubicBezTo>
                    <a:pt x="1293" y="596"/>
                    <a:pt x="464" y="1039"/>
                    <a:pt x="471" y="1052"/>
                  </a:cubicBezTo>
                  <a:cubicBezTo>
                    <a:pt x="479" y="1066"/>
                    <a:pt x="1274" y="563"/>
                    <a:pt x="1285" y="582"/>
                  </a:cubicBezTo>
                  <a:cubicBezTo>
                    <a:pt x="1291" y="593"/>
                    <a:pt x="468" y="1036"/>
                    <a:pt x="479" y="1055"/>
                  </a:cubicBezTo>
                  <a:cubicBezTo>
                    <a:pt x="486" y="1067"/>
                    <a:pt x="1274" y="579"/>
                    <a:pt x="1282" y="592"/>
                  </a:cubicBezTo>
                  <a:cubicBezTo>
                    <a:pt x="1286" y="600"/>
                    <a:pt x="491" y="1041"/>
                    <a:pt x="498" y="1052"/>
                  </a:cubicBezTo>
                  <a:cubicBezTo>
                    <a:pt x="502" y="1060"/>
                    <a:pt x="1280" y="595"/>
                    <a:pt x="1283" y="599"/>
                  </a:cubicBezTo>
                  <a:cubicBezTo>
                    <a:pt x="1286" y="605"/>
                    <a:pt x="498" y="1037"/>
                    <a:pt x="508" y="1054"/>
                  </a:cubicBezTo>
                  <a:cubicBezTo>
                    <a:pt x="512" y="1061"/>
                    <a:pt x="1275" y="590"/>
                    <a:pt x="1284" y="606"/>
                  </a:cubicBezTo>
                  <a:cubicBezTo>
                    <a:pt x="1295" y="625"/>
                    <a:pt x="510" y="1035"/>
                    <a:pt x="521" y="1054"/>
                  </a:cubicBezTo>
                  <a:cubicBezTo>
                    <a:pt x="530" y="1070"/>
                    <a:pt x="1276" y="607"/>
                    <a:pt x="1281" y="615"/>
                  </a:cubicBezTo>
                  <a:cubicBezTo>
                    <a:pt x="1291" y="633"/>
                    <a:pt x="529" y="1041"/>
                    <a:pt x="537" y="1053"/>
                  </a:cubicBezTo>
                  <a:cubicBezTo>
                    <a:pt x="540" y="1059"/>
                    <a:pt x="1279" y="618"/>
                    <a:pt x="1281" y="623"/>
                  </a:cubicBezTo>
                  <a:cubicBezTo>
                    <a:pt x="1291" y="639"/>
                    <a:pt x="539" y="1041"/>
                    <a:pt x="547" y="1055"/>
                  </a:cubicBezTo>
                  <a:cubicBezTo>
                    <a:pt x="556" y="1071"/>
                    <a:pt x="1275" y="613"/>
                    <a:pt x="1285" y="629"/>
                  </a:cubicBezTo>
                  <a:cubicBezTo>
                    <a:pt x="1290" y="638"/>
                    <a:pt x="566" y="1047"/>
                    <a:pt x="568" y="1051"/>
                  </a:cubicBezTo>
                  <a:cubicBezTo>
                    <a:pt x="571" y="1058"/>
                    <a:pt x="1274" y="626"/>
                    <a:pt x="1281" y="639"/>
                  </a:cubicBezTo>
                  <a:cubicBezTo>
                    <a:pt x="1291" y="656"/>
                    <a:pt x="569" y="1048"/>
                    <a:pt x="573" y="1055"/>
                  </a:cubicBezTo>
                  <a:cubicBezTo>
                    <a:pt x="576" y="1059"/>
                    <a:pt x="1276" y="640"/>
                    <a:pt x="1280" y="647"/>
                  </a:cubicBezTo>
                  <a:cubicBezTo>
                    <a:pt x="1286" y="658"/>
                    <a:pt x="586" y="1045"/>
                    <a:pt x="590" y="1053"/>
                  </a:cubicBezTo>
                  <a:cubicBezTo>
                    <a:pt x="593" y="1058"/>
                    <a:pt x="1279" y="650"/>
                    <a:pt x="1281" y="654"/>
                  </a:cubicBezTo>
                  <a:cubicBezTo>
                    <a:pt x="1286" y="663"/>
                    <a:pt x="592" y="1038"/>
                    <a:pt x="602" y="1055"/>
                  </a:cubicBezTo>
                  <a:cubicBezTo>
                    <a:pt x="607" y="1063"/>
                    <a:pt x="1279" y="652"/>
                    <a:pt x="1284" y="661"/>
                  </a:cubicBezTo>
                  <a:cubicBezTo>
                    <a:pt x="1290" y="671"/>
                    <a:pt x="615" y="1038"/>
                    <a:pt x="622" y="1051"/>
                  </a:cubicBezTo>
                  <a:cubicBezTo>
                    <a:pt x="627" y="1060"/>
                    <a:pt x="1277" y="656"/>
                    <a:pt x="1284" y="669"/>
                  </a:cubicBezTo>
                  <a:cubicBezTo>
                    <a:pt x="1292" y="683"/>
                    <a:pt x="628" y="1038"/>
                    <a:pt x="636" y="1051"/>
                  </a:cubicBezTo>
                  <a:cubicBezTo>
                    <a:pt x="638" y="1056"/>
                    <a:pt x="1278" y="667"/>
                    <a:pt x="1284" y="677"/>
                  </a:cubicBezTo>
                  <a:cubicBezTo>
                    <a:pt x="1287" y="682"/>
                    <a:pt x="640" y="1036"/>
                    <a:pt x="649" y="1052"/>
                  </a:cubicBezTo>
                  <a:cubicBezTo>
                    <a:pt x="651" y="1055"/>
                    <a:pt x="1276" y="676"/>
                    <a:pt x="1282" y="686"/>
                  </a:cubicBezTo>
                  <a:cubicBezTo>
                    <a:pt x="1289" y="697"/>
                    <a:pt x="655" y="1043"/>
                    <a:pt x="661" y="1052"/>
                  </a:cubicBezTo>
                  <a:cubicBezTo>
                    <a:pt x="666" y="1062"/>
                    <a:pt x="1272" y="681"/>
                    <a:pt x="1280" y="695"/>
                  </a:cubicBezTo>
                  <a:cubicBezTo>
                    <a:pt x="1284" y="701"/>
                    <a:pt x="662" y="1043"/>
                    <a:pt x="669" y="1055"/>
                  </a:cubicBezTo>
                  <a:cubicBezTo>
                    <a:pt x="674" y="1064"/>
                    <a:pt x="1280" y="687"/>
                    <a:pt x="1286" y="698"/>
                  </a:cubicBezTo>
                  <a:cubicBezTo>
                    <a:pt x="1288" y="702"/>
                    <a:pt x="686" y="1048"/>
                    <a:pt x="688" y="1052"/>
                  </a:cubicBezTo>
                  <a:cubicBezTo>
                    <a:pt x="690" y="1055"/>
                    <a:pt x="1279" y="702"/>
                    <a:pt x="1283" y="708"/>
                  </a:cubicBezTo>
                  <a:cubicBezTo>
                    <a:pt x="1289" y="719"/>
                    <a:pt x="695" y="1042"/>
                    <a:pt x="701" y="1052"/>
                  </a:cubicBezTo>
                  <a:cubicBezTo>
                    <a:pt x="707" y="1062"/>
                    <a:pt x="1275" y="705"/>
                    <a:pt x="1282" y="717"/>
                  </a:cubicBezTo>
                  <a:cubicBezTo>
                    <a:pt x="1286" y="725"/>
                    <a:pt x="711" y="1040"/>
                    <a:pt x="717" y="1051"/>
                  </a:cubicBezTo>
                  <a:cubicBezTo>
                    <a:pt x="719" y="1054"/>
                    <a:pt x="1275" y="712"/>
                    <a:pt x="1283" y="725"/>
                  </a:cubicBezTo>
                  <a:cubicBezTo>
                    <a:pt x="1291" y="738"/>
                    <a:pt x="722" y="1046"/>
                    <a:pt x="726" y="1053"/>
                  </a:cubicBezTo>
                  <a:cubicBezTo>
                    <a:pt x="729" y="1058"/>
                    <a:pt x="1274" y="724"/>
                    <a:pt x="1280" y="734"/>
                  </a:cubicBezTo>
                  <a:cubicBezTo>
                    <a:pt x="1281" y="736"/>
                    <a:pt x="734" y="1038"/>
                    <a:pt x="742" y="1051"/>
                  </a:cubicBezTo>
                  <a:cubicBezTo>
                    <a:pt x="745" y="1057"/>
                    <a:pt x="1276" y="733"/>
                    <a:pt x="1280" y="741"/>
                  </a:cubicBezTo>
                  <a:cubicBezTo>
                    <a:pt x="1286" y="751"/>
                    <a:pt x="751" y="1046"/>
                    <a:pt x="755" y="1052"/>
                  </a:cubicBezTo>
                  <a:cubicBezTo>
                    <a:pt x="759" y="1060"/>
                    <a:pt x="1281" y="739"/>
                    <a:pt x="1285" y="746"/>
                  </a:cubicBezTo>
                  <a:cubicBezTo>
                    <a:pt x="1287" y="749"/>
                    <a:pt x="759" y="1040"/>
                    <a:pt x="766" y="1052"/>
                  </a:cubicBezTo>
                  <a:cubicBezTo>
                    <a:pt x="770" y="1059"/>
                    <a:pt x="1278" y="749"/>
                    <a:pt x="1281" y="755"/>
                  </a:cubicBezTo>
                  <a:cubicBezTo>
                    <a:pt x="1286" y="763"/>
                    <a:pt x="770" y="1042"/>
                    <a:pt x="777" y="1054"/>
                  </a:cubicBezTo>
                  <a:cubicBezTo>
                    <a:pt x="780" y="1060"/>
                    <a:pt x="1276" y="756"/>
                    <a:pt x="1280" y="764"/>
                  </a:cubicBezTo>
                  <a:cubicBezTo>
                    <a:pt x="1282" y="766"/>
                    <a:pt x="787" y="1043"/>
                    <a:pt x="793" y="1053"/>
                  </a:cubicBezTo>
                  <a:cubicBezTo>
                    <a:pt x="797" y="1061"/>
                    <a:pt x="1280" y="760"/>
                    <a:pt x="1285" y="768"/>
                  </a:cubicBezTo>
                  <a:cubicBezTo>
                    <a:pt x="1291" y="778"/>
                    <a:pt x="806" y="1049"/>
                    <a:pt x="808" y="1052"/>
                  </a:cubicBezTo>
                  <a:cubicBezTo>
                    <a:pt x="812" y="1058"/>
                    <a:pt x="1278" y="766"/>
                    <a:pt x="1284" y="777"/>
                  </a:cubicBezTo>
                  <a:cubicBezTo>
                    <a:pt x="1286" y="780"/>
                    <a:pt x="816" y="1050"/>
                    <a:pt x="818" y="1053"/>
                  </a:cubicBezTo>
                  <a:cubicBezTo>
                    <a:pt x="822" y="1059"/>
                    <a:pt x="1278" y="774"/>
                    <a:pt x="1284" y="785"/>
                  </a:cubicBezTo>
                  <a:cubicBezTo>
                    <a:pt x="1290" y="796"/>
                    <a:pt x="827" y="1050"/>
                    <a:pt x="830" y="1054"/>
                  </a:cubicBezTo>
                  <a:cubicBezTo>
                    <a:pt x="834" y="1062"/>
                    <a:pt x="1281" y="783"/>
                    <a:pt x="1286" y="791"/>
                  </a:cubicBezTo>
                  <a:cubicBezTo>
                    <a:pt x="1287" y="793"/>
                    <a:pt x="839" y="1047"/>
                    <a:pt x="843" y="1054"/>
                  </a:cubicBezTo>
                  <a:cubicBezTo>
                    <a:pt x="848" y="1062"/>
                    <a:pt x="1279" y="792"/>
                    <a:pt x="1283" y="799"/>
                  </a:cubicBezTo>
                  <a:cubicBezTo>
                    <a:pt x="1287" y="806"/>
                    <a:pt x="850" y="1043"/>
                    <a:pt x="856" y="1053"/>
                  </a:cubicBezTo>
                  <a:cubicBezTo>
                    <a:pt x="861" y="1062"/>
                    <a:pt x="1280" y="806"/>
                    <a:pt x="1282" y="808"/>
                  </a:cubicBezTo>
                  <a:cubicBezTo>
                    <a:pt x="1284" y="812"/>
                    <a:pt x="869" y="1050"/>
                    <a:pt x="871" y="1053"/>
                  </a:cubicBezTo>
                  <a:cubicBezTo>
                    <a:pt x="875" y="1061"/>
                    <a:pt x="1279" y="806"/>
                    <a:pt x="1284" y="815"/>
                  </a:cubicBezTo>
                  <a:cubicBezTo>
                    <a:pt x="1287" y="821"/>
                    <a:pt x="884" y="1045"/>
                    <a:pt x="888" y="1052"/>
                  </a:cubicBezTo>
                  <a:cubicBezTo>
                    <a:pt x="892" y="1059"/>
                    <a:pt x="1281" y="818"/>
                    <a:pt x="1284" y="823"/>
                  </a:cubicBezTo>
                  <a:cubicBezTo>
                    <a:pt x="1285" y="826"/>
                    <a:pt x="899" y="1048"/>
                    <a:pt x="902" y="1052"/>
                  </a:cubicBezTo>
                  <a:cubicBezTo>
                    <a:pt x="903" y="1055"/>
                    <a:pt x="1276" y="823"/>
                    <a:pt x="1281" y="833"/>
                  </a:cubicBezTo>
                  <a:cubicBezTo>
                    <a:pt x="1286" y="841"/>
                    <a:pt x="909" y="1047"/>
                    <a:pt x="913" y="1053"/>
                  </a:cubicBezTo>
                  <a:cubicBezTo>
                    <a:pt x="914" y="1056"/>
                    <a:pt x="1282" y="833"/>
                    <a:pt x="1285" y="839"/>
                  </a:cubicBezTo>
                  <a:cubicBezTo>
                    <a:pt x="1288" y="844"/>
                    <a:pt x="921" y="1046"/>
                    <a:pt x="925" y="1053"/>
                  </a:cubicBezTo>
                  <a:cubicBezTo>
                    <a:pt x="928" y="1058"/>
                    <a:pt x="1278" y="842"/>
                    <a:pt x="1281" y="848"/>
                  </a:cubicBezTo>
                  <a:cubicBezTo>
                    <a:pt x="1284" y="852"/>
                    <a:pt x="938" y="1051"/>
                    <a:pt x="939" y="1053"/>
                  </a:cubicBezTo>
                  <a:cubicBezTo>
                    <a:pt x="941" y="1056"/>
                    <a:pt x="1282" y="851"/>
                    <a:pt x="1283" y="854"/>
                  </a:cubicBezTo>
                  <a:cubicBezTo>
                    <a:pt x="1288" y="862"/>
                    <a:pt x="952" y="1050"/>
                    <a:pt x="953" y="1053"/>
                  </a:cubicBezTo>
                  <a:cubicBezTo>
                    <a:pt x="955" y="1056"/>
                    <a:pt x="1283" y="856"/>
                    <a:pt x="1286" y="861"/>
                  </a:cubicBezTo>
                  <a:cubicBezTo>
                    <a:pt x="1287" y="863"/>
                    <a:pt x="963" y="1052"/>
                    <a:pt x="964" y="1053"/>
                  </a:cubicBezTo>
                  <a:cubicBezTo>
                    <a:pt x="966" y="1057"/>
                    <a:pt x="1278" y="867"/>
                    <a:pt x="1280" y="871"/>
                  </a:cubicBezTo>
                  <a:cubicBezTo>
                    <a:pt x="1281" y="873"/>
                    <a:pt x="980" y="1048"/>
                    <a:pt x="982" y="1052"/>
                  </a:cubicBezTo>
                  <a:cubicBezTo>
                    <a:pt x="985" y="1057"/>
                    <a:pt x="1279" y="873"/>
                    <a:pt x="1282" y="878"/>
                  </a:cubicBezTo>
                  <a:cubicBezTo>
                    <a:pt x="1283" y="880"/>
                    <a:pt x="989" y="1051"/>
                    <a:pt x="990" y="1053"/>
                  </a:cubicBezTo>
                  <a:cubicBezTo>
                    <a:pt x="992" y="1057"/>
                    <a:pt x="1277" y="879"/>
                    <a:pt x="1281" y="886"/>
                  </a:cubicBezTo>
                  <a:cubicBezTo>
                    <a:pt x="1283" y="889"/>
                    <a:pt x="1002" y="1048"/>
                    <a:pt x="1005" y="1052"/>
                  </a:cubicBezTo>
                  <a:cubicBezTo>
                    <a:pt x="1008" y="1058"/>
                    <a:pt x="1282" y="889"/>
                    <a:pt x="1283" y="891"/>
                  </a:cubicBezTo>
                  <a:cubicBezTo>
                    <a:pt x="1285" y="893"/>
                    <a:pt x="1012" y="1049"/>
                    <a:pt x="1015" y="1055"/>
                  </a:cubicBezTo>
                  <a:cubicBezTo>
                    <a:pt x="1016" y="1057"/>
                    <a:pt x="1284" y="896"/>
                    <a:pt x="1285" y="899"/>
                  </a:cubicBezTo>
                  <a:cubicBezTo>
                    <a:pt x="1287" y="901"/>
                    <a:pt x="1029" y="1049"/>
                    <a:pt x="1031" y="1053"/>
                  </a:cubicBezTo>
                  <a:cubicBezTo>
                    <a:pt x="1034" y="1058"/>
                    <a:pt x="1282" y="905"/>
                    <a:pt x="1283" y="907"/>
                  </a:cubicBezTo>
                  <a:cubicBezTo>
                    <a:pt x="1286" y="912"/>
                    <a:pt x="1045" y="1046"/>
                    <a:pt x="1048" y="1051"/>
                  </a:cubicBezTo>
                  <a:cubicBezTo>
                    <a:pt x="1049" y="1053"/>
                    <a:pt x="1285" y="912"/>
                    <a:pt x="1286" y="914"/>
                  </a:cubicBezTo>
                  <a:cubicBezTo>
                    <a:pt x="1289" y="918"/>
                    <a:pt x="1058" y="1050"/>
                    <a:pt x="1059" y="1053"/>
                  </a:cubicBezTo>
                  <a:cubicBezTo>
                    <a:pt x="1062" y="1058"/>
                    <a:pt x="1285" y="919"/>
                    <a:pt x="1286" y="922"/>
                  </a:cubicBezTo>
                  <a:cubicBezTo>
                    <a:pt x="1289" y="927"/>
                    <a:pt x="1071" y="1051"/>
                    <a:pt x="1073" y="1053"/>
                  </a:cubicBezTo>
                  <a:cubicBezTo>
                    <a:pt x="1074" y="1056"/>
                    <a:pt x="1281" y="931"/>
                    <a:pt x="1282" y="933"/>
                  </a:cubicBezTo>
                  <a:cubicBezTo>
                    <a:pt x="1283" y="935"/>
                    <a:pt x="1084" y="1053"/>
                    <a:pt x="1085" y="1055"/>
                  </a:cubicBezTo>
                  <a:cubicBezTo>
                    <a:pt x="1086" y="1058"/>
                    <a:pt x="1278" y="937"/>
                    <a:pt x="1281" y="942"/>
                  </a:cubicBezTo>
                  <a:cubicBezTo>
                    <a:pt x="1283" y="946"/>
                    <a:pt x="1099" y="1049"/>
                    <a:pt x="1102" y="1053"/>
                  </a:cubicBezTo>
                  <a:cubicBezTo>
                    <a:pt x="1103" y="1055"/>
                    <a:pt x="1281" y="948"/>
                    <a:pt x="1281" y="949"/>
                  </a:cubicBezTo>
                  <a:cubicBezTo>
                    <a:pt x="1283" y="952"/>
                    <a:pt x="1113" y="1050"/>
                    <a:pt x="1115" y="1053"/>
                  </a:cubicBezTo>
                  <a:cubicBezTo>
                    <a:pt x="1116" y="1054"/>
                    <a:pt x="1286" y="953"/>
                    <a:pt x="1286" y="954"/>
                  </a:cubicBezTo>
                  <a:cubicBezTo>
                    <a:pt x="1288" y="957"/>
                    <a:pt x="1128" y="1050"/>
                    <a:pt x="1129" y="1052"/>
                  </a:cubicBezTo>
                  <a:cubicBezTo>
                    <a:pt x="1131" y="1055"/>
                    <a:pt x="1281" y="960"/>
                    <a:pt x="1283" y="963"/>
                  </a:cubicBezTo>
                  <a:cubicBezTo>
                    <a:pt x="1285" y="967"/>
                    <a:pt x="1135" y="1052"/>
                    <a:pt x="1136" y="1055"/>
                  </a:cubicBezTo>
                  <a:cubicBezTo>
                    <a:pt x="1137" y="1056"/>
                    <a:pt x="1283" y="968"/>
                    <a:pt x="1284" y="970"/>
                  </a:cubicBezTo>
                  <a:cubicBezTo>
                    <a:pt x="1286" y="972"/>
                    <a:pt x="1153" y="1049"/>
                    <a:pt x="1154" y="1052"/>
                  </a:cubicBezTo>
                  <a:cubicBezTo>
                    <a:pt x="1155" y="1053"/>
                    <a:pt x="1281" y="976"/>
                    <a:pt x="1282" y="978"/>
                  </a:cubicBezTo>
                  <a:cubicBezTo>
                    <a:pt x="1283" y="981"/>
                    <a:pt x="1166" y="1050"/>
                    <a:pt x="1167" y="1052"/>
                  </a:cubicBezTo>
                  <a:cubicBezTo>
                    <a:pt x="1168" y="1054"/>
                    <a:pt x="1284" y="982"/>
                    <a:pt x="1285" y="984"/>
                  </a:cubicBezTo>
                  <a:cubicBezTo>
                    <a:pt x="1287" y="987"/>
                    <a:pt x="1178" y="1053"/>
                    <a:pt x="1178" y="1054"/>
                  </a:cubicBezTo>
                  <a:cubicBezTo>
                    <a:pt x="1179" y="1055"/>
                    <a:pt x="1282" y="992"/>
                    <a:pt x="1283" y="994"/>
                  </a:cubicBezTo>
                  <a:cubicBezTo>
                    <a:pt x="1284" y="995"/>
                    <a:pt x="1191" y="1054"/>
                    <a:pt x="1191" y="1054"/>
                  </a:cubicBezTo>
                  <a:cubicBezTo>
                    <a:pt x="1191" y="1055"/>
                    <a:pt x="1285" y="998"/>
                    <a:pt x="1285" y="1000"/>
                  </a:cubicBezTo>
                  <a:cubicBezTo>
                    <a:pt x="1286" y="1002"/>
                    <a:pt x="1206" y="1051"/>
                    <a:pt x="1207" y="1053"/>
                  </a:cubicBezTo>
                  <a:cubicBezTo>
                    <a:pt x="1208" y="1054"/>
                    <a:pt x="1281" y="1008"/>
                    <a:pt x="1282" y="1010"/>
                  </a:cubicBezTo>
                  <a:cubicBezTo>
                    <a:pt x="1282" y="1010"/>
                    <a:pt x="1217" y="1053"/>
                    <a:pt x="1218" y="1054"/>
                  </a:cubicBezTo>
                  <a:cubicBezTo>
                    <a:pt x="1218" y="1055"/>
                    <a:pt x="1286" y="1014"/>
                    <a:pt x="1286" y="1015"/>
                  </a:cubicBezTo>
                  <a:cubicBezTo>
                    <a:pt x="1286" y="1015"/>
                    <a:pt x="1236" y="1051"/>
                    <a:pt x="1236" y="1051"/>
                  </a:cubicBezTo>
                  <a:cubicBezTo>
                    <a:pt x="1236" y="1052"/>
                    <a:pt x="1279" y="1025"/>
                    <a:pt x="1280" y="1026"/>
                  </a:cubicBezTo>
                  <a:cubicBezTo>
                    <a:pt x="1280" y="1027"/>
                    <a:pt x="1248" y="1052"/>
                    <a:pt x="1248" y="1052"/>
                  </a:cubicBezTo>
                  <a:cubicBezTo>
                    <a:pt x="1248" y="1053"/>
                    <a:pt x="1285" y="1030"/>
                    <a:pt x="1285" y="1031"/>
                  </a:cubicBezTo>
                  <a:cubicBezTo>
                    <a:pt x="1286" y="1031"/>
                    <a:pt x="1259" y="1054"/>
                    <a:pt x="1260" y="1054"/>
                  </a:cubicBezTo>
                  <a:cubicBezTo>
                    <a:pt x="1260" y="1054"/>
                    <a:pt x="1280" y="1042"/>
                    <a:pt x="1280" y="1042"/>
                  </a:cubicBezTo>
                  <a:cubicBezTo>
                    <a:pt x="1280" y="1042"/>
                    <a:pt x="1278" y="1051"/>
                    <a:pt x="1278" y="1052"/>
                  </a:cubicBezTo>
                  <a:cubicBezTo>
                    <a:pt x="1278" y="1052"/>
                    <a:pt x="1284" y="1048"/>
                    <a:pt x="1284" y="1048"/>
                  </a:cubicBezTo>
                </a:path>
              </a:pathLst>
            </a:custGeom>
            <a:noFill/>
            <a:ln w="17" cap="rnd">
              <a:solidFill>
                <a:schemeClr val="bg1">
                  <a:lumMod val="85000"/>
                </a:schemeClr>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144000" tIns="41476" rIns="144000" bIns="41476" numCol="1" anchor="t" anchorCtr="0" compatLnSpc="1">
              <a:prstTxWarp prst="textNoShape">
                <a:avLst/>
              </a:prstTxWarp>
            </a:bodyPr>
            <a:lstStyle/>
            <a:p>
              <a:pPr marL="0" marR="0" lvl="0" indent="0" algn="ctr" defTabSz="914400" rtl="0" eaLnBrk="1" fontAlgn="base" latinLnBrk="0" hangingPunct="1">
                <a:lnSpc>
                  <a:spcPct val="100000"/>
                </a:lnSpc>
                <a:spcBef>
                  <a:spcPts val="1200"/>
                </a:spcBef>
                <a:spcAft>
                  <a:spcPct val="0"/>
                </a:spcAft>
                <a:buClrTx/>
                <a:buSzTx/>
                <a:buFontTx/>
                <a:buNone/>
                <a:tabLst/>
                <a:defRPr/>
              </a:pPr>
              <a:endParaRPr kumimoji="0" lang="en-ZA" sz="3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ts val="1200"/>
                </a:spcBef>
                <a:spcAft>
                  <a:spcPct val="0"/>
                </a:spcAft>
                <a:buClrTx/>
                <a:buSzTx/>
                <a:buFontTx/>
                <a:buNone/>
                <a:tabLst/>
                <a:defRPr/>
              </a:pPr>
              <a:r>
                <a:rPr kumimoji="0" lang="en-ZA" sz="14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Out of                                         SIU Mandate </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base" latinLnBrk="0" hangingPunct="1">
                <a:lnSpc>
                  <a:spcPct val="100000"/>
                </a:lnSpc>
                <a:spcBef>
                  <a:spcPts val="12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Arrest or </a:t>
              </a:r>
              <a:r>
                <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prosecute offenders </a:t>
              </a: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base" latinLnBrk="0" hangingPunct="1">
                <a:lnSpc>
                  <a:spcPct val="100000"/>
                </a:lnSpc>
                <a:spcBef>
                  <a:spcPts val="12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Implement </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disciplinary </a:t>
              </a:r>
              <a:r>
                <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action</a:t>
              </a:r>
            </a:p>
            <a:p>
              <a:pPr marL="171450" marR="0" lvl="0" indent="-171450" algn="l" defTabSz="914400" rtl="0" eaLnBrk="1" fontAlgn="base" latinLnBrk="0" hangingPunct="1">
                <a:lnSpc>
                  <a:spcPct val="100000"/>
                </a:lnSpc>
                <a:spcBef>
                  <a:spcPts val="12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a:t>
              </a:r>
              <a:r>
                <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orks </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closely with other relevant agencies where its powers fall </a:t>
              </a:r>
              <a:r>
                <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short in order to ensure consequence</a:t>
              </a:r>
              <a:r>
                <a:rPr kumimoji="0" lang="en-US" sz="1200" b="0" i="0" u="none" strike="noStrike" kern="1200" cap="none" spc="0" normalizeH="0" noProof="0" dirty="0" smtClean="0">
                  <a:ln>
                    <a:noFill/>
                  </a:ln>
                  <a:solidFill>
                    <a:srgbClr val="000000"/>
                  </a:solidFill>
                  <a:effectLst/>
                  <a:uLnTx/>
                  <a:uFillTx/>
                  <a:latin typeface="Arial" panose="020B0604020202020204" pitchFamily="34" charset="0"/>
                  <a:ea typeface="+mn-ea"/>
                  <a:cs typeface="Arial" panose="020B0604020202020204" pitchFamily="34" charset="0"/>
                </a:rPr>
                <a:t> management</a:t>
              </a: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base" latinLnBrk="0" hangingPunct="1">
                <a:lnSpc>
                  <a:spcPct val="100000"/>
                </a:lnSpc>
                <a:spcBef>
                  <a:spcPts val="1200"/>
                </a:spcBef>
                <a:spcAft>
                  <a:spcPct val="0"/>
                </a:spcAft>
                <a:buClrTx/>
                <a:buSzTx/>
                <a:buFont typeface="Arial" panose="020B0604020202020204" pitchFamily="34" charset="0"/>
                <a:buChar char="•"/>
                <a:tabLst/>
                <a:defRPr/>
              </a:pPr>
              <a:endParaRPr kumimoji="0" lang="en-ZA"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23" name="Group 1014"/>
            <p:cNvGrpSpPr>
              <a:grpSpLocks noChangeAspect="1"/>
            </p:cNvGrpSpPr>
            <p:nvPr/>
          </p:nvGrpSpPr>
          <p:grpSpPr bwMode="auto">
            <a:xfrm>
              <a:off x="5898027" y="3130228"/>
              <a:ext cx="488396" cy="488396"/>
              <a:chOff x="4728" y="3237"/>
              <a:chExt cx="340" cy="340"/>
            </a:xfrm>
            <a:solidFill>
              <a:schemeClr val="tx1"/>
            </a:solidFill>
          </p:grpSpPr>
          <p:sp>
            <p:nvSpPr>
              <p:cNvPr id="24" name="Freeform 1015"/>
              <p:cNvSpPr>
                <a:spLocks noEditPoints="1"/>
              </p:cNvSpPr>
              <p:nvPr/>
            </p:nvSpPr>
            <p:spPr bwMode="auto">
              <a:xfrm>
                <a:off x="4728" y="3237"/>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5" name="Freeform 1016"/>
              <p:cNvSpPr>
                <a:spLocks noEditPoints="1"/>
              </p:cNvSpPr>
              <p:nvPr/>
            </p:nvSpPr>
            <p:spPr bwMode="auto">
              <a:xfrm>
                <a:off x="4792" y="3336"/>
                <a:ext cx="211" cy="171"/>
              </a:xfrm>
              <a:custGeom>
                <a:avLst/>
                <a:gdLst>
                  <a:gd name="T0" fmla="*/ 316 w 318"/>
                  <a:gd name="T1" fmla="*/ 123 h 257"/>
                  <a:gd name="T2" fmla="*/ 245 w 318"/>
                  <a:gd name="T3" fmla="*/ 57 h 257"/>
                  <a:gd name="T4" fmla="*/ 283 w 318"/>
                  <a:gd name="T5" fmla="*/ 19 h 257"/>
                  <a:gd name="T6" fmla="*/ 283 w 318"/>
                  <a:gd name="T7" fmla="*/ 4 h 257"/>
                  <a:gd name="T8" fmla="*/ 267 w 318"/>
                  <a:gd name="T9" fmla="*/ 4 h 257"/>
                  <a:gd name="T10" fmla="*/ 225 w 318"/>
                  <a:gd name="T11" fmla="*/ 47 h 257"/>
                  <a:gd name="T12" fmla="*/ 159 w 318"/>
                  <a:gd name="T13" fmla="*/ 33 h 257"/>
                  <a:gd name="T14" fmla="*/ 1 w 318"/>
                  <a:gd name="T15" fmla="*/ 122 h 257"/>
                  <a:gd name="T16" fmla="*/ 0 w 318"/>
                  <a:gd name="T17" fmla="*/ 129 h 257"/>
                  <a:gd name="T18" fmla="*/ 1 w 318"/>
                  <a:gd name="T19" fmla="*/ 134 h 257"/>
                  <a:gd name="T20" fmla="*/ 71 w 318"/>
                  <a:gd name="T21" fmla="*/ 200 h 257"/>
                  <a:gd name="T22" fmla="*/ 33 w 318"/>
                  <a:gd name="T23" fmla="*/ 238 h 257"/>
                  <a:gd name="T24" fmla="*/ 33 w 318"/>
                  <a:gd name="T25" fmla="*/ 254 h 257"/>
                  <a:gd name="T26" fmla="*/ 40 w 318"/>
                  <a:gd name="T27" fmla="*/ 257 h 257"/>
                  <a:gd name="T28" fmla="*/ 48 w 318"/>
                  <a:gd name="T29" fmla="*/ 254 h 257"/>
                  <a:gd name="T30" fmla="*/ 91 w 318"/>
                  <a:gd name="T31" fmla="*/ 210 h 257"/>
                  <a:gd name="T32" fmla="*/ 159 w 318"/>
                  <a:gd name="T33" fmla="*/ 225 h 257"/>
                  <a:gd name="T34" fmla="*/ 316 w 318"/>
                  <a:gd name="T35" fmla="*/ 135 h 257"/>
                  <a:gd name="T36" fmla="*/ 317 w 318"/>
                  <a:gd name="T37" fmla="*/ 128 h 257"/>
                  <a:gd name="T38" fmla="*/ 316 w 318"/>
                  <a:gd name="T39" fmla="*/ 123 h 257"/>
                  <a:gd name="T40" fmla="*/ 23 w 318"/>
                  <a:gd name="T41" fmla="*/ 129 h 257"/>
                  <a:gd name="T42" fmla="*/ 159 w 318"/>
                  <a:gd name="T43" fmla="*/ 54 h 257"/>
                  <a:gd name="T44" fmla="*/ 208 w 318"/>
                  <a:gd name="T45" fmla="*/ 63 h 257"/>
                  <a:gd name="T46" fmla="*/ 187 w 318"/>
                  <a:gd name="T47" fmla="*/ 84 h 257"/>
                  <a:gd name="T48" fmla="*/ 158 w 318"/>
                  <a:gd name="T49" fmla="*/ 75 h 257"/>
                  <a:gd name="T50" fmla="*/ 104 w 318"/>
                  <a:gd name="T51" fmla="*/ 129 h 257"/>
                  <a:gd name="T52" fmla="*/ 113 w 318"/>
                  <a:gd name="T53" fmla="*/ 158 h 257"/>
                  <a:gd name="T54" fmla="*/ 87 w 318"/>
                  <a:gd name="T55" fmla="*/ 184 h 257"/>
                  <a:gd name="T56" fmla="*/ 23 w 318"/>
                  <a:gd name="T57" fmla="*/ 129 h 257"/>
                  <a:gd name="T58" fmla="*/ 190 w 318"/>
                  <a:gd name="T59" fmla="*/ 129 h 257"/>
                  <a:gd name="T60" fmla="*/ 158 w 318"/>
                  <a:gd name="T61" fmla="*/ 161 h 257"/>
                  <a:gd name="T62" fmla="*/ 144 w 318"/>
                  <a:gd name="T63" fmla="*/ 157 h 257"/>
                  <a:gd name="T64" fmla="*/ 186 w 318"/>
                  <a:gd name="T65" fmla="*/ 115 h 257"/>
                  <a:gd name="T66" fmla="*/ 190 w 318"/>
                  <a:gd name="T67" fmla="*/ 129 h 257"/>
                  <a:gd name="T68" fmla="*/ 126 w 318"/>
                  <a:gd name="T69" fmla="*/ 129 h 257"/>
                  <a:gd name="T70" fmla="*/ 158 w 318"/>
                  <a:gd name="T71" fmla="*/ 97 h 257"/>
                  <a:gd name="T72" fmla="*/ 171 w 318"/>
                  <a:gd name="T73" fmla="*/ 100 h 257"/>
                  <a:gd name="T74" fmla="*/ 129 w 318"/>
                  <a:gd name="T75" fmla="*/ 142 h 257"/>
                  <a:gd name="T76" fmla="*/ 126 w 318"/>
                  <a:gd name="T77" fmla="*/ 129 h 257"/>
                  <a:gd name="T78" fmla="*/ 159 w 318"/>
                  <a:gd name="T79" fmla="*/ 203 h 257"/>
                  <a:gd name="T80" fmla="*/ 108 w 318"/>
                  <a:gd name="T81" fmla="*/ 194 h 257"/>
                  <a:gd name="T82" fmla="*/ 128 w 318"/>
                  <a:gd name="T83" fmla="*/ 173 h 257"/>
                  <a:gd name="T84" fmla="*/ 158 w 318"/>
                  <a:gd name="T85" fmla="*/ 182 h 257"/>
                  <a:gd name="T86" fmla="*/ 211 w 318"/>
                  <a:gd name="T87" fmla="*/ 129 h 257"/>
                  <a:gd name="T88" fmla="*/ 202 w 318"/>
                  <a:gd name="T89" fmla="*/ 99 h 257"/>
                  <a:gd name="T90" fmla="*/ 229 w 318"/>
                  <a:gd name="T91" fmla="*/ 72 h 257"/>
                  <a:gd name="T92" fmla="*/ 294 w 318"/>
                  <a:gd name="T93" fmla="*/ 129 h 257"/>
                  <a:gd name="T94" fmla="*/ 159 w 318"/>
                  <a:gd name="T95" fmla="*/ 203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18" h="257">
                    <a:moveTo>
                      <a:pt x="316" y="123"/>
                    </a:moveTo>
                    <a:cubicBezTo>
                      <a:pt x="303" y="103"/>
                      <a:pt x="278" y="76"/>
                      <a:pt x="245" y="57"/>
                    </a:cubicBezTo>
                    <a:cubicBezTo>
                      <a:pt x="283" y="19"/>
                      <a:pt x="283" y="19"/>
                      <a:pt x="283" y="19"/>
                    </a:cubicBezTo>
                    <a:cubicBezTo>
                      <a:pt x="287" y="15"/>
                      <a:pt x="287" y="8"/>
                      <a:pt x="283" y="4"/>
                    </a:cubicBezTo>
                    <a:cubicBezTo>
                      <a:pt x="278" y="0"/>
                      <a:pt x="272" y="0"/>
                      <a:pt x="267" y="4"/>
                    </a:cubicBezTo>
                    <a:cubicBezTo>
                      <a:pt x="225" y="47"/>
                      <a:pt x="225" y="47"/>
                      <a:pt x="225" y="47"/>
                    </a:cubicBezTo>
                    <a:cubicBezTo>
                      <a:pt x="205" y="38"/>
                      <a:pt x="183" y="33"/>
                      <a:pt x="159" y="33"/>
                    </a:cubicBezTo>
                    <a:cubicBezTo>
                      <a:pt x="88" y="33"/>
                      <a:pt x="31" y="79"/>
                      <a:pt x="1" y="122"/>
                    </a:cubicBezTo>
                    <a:cubicBezTo>
                      <a:pt x="0" y="124"/>
                      <a:pt x="0" y="127"/>
                      <a:pt x="0" y="129"/>
                    </a:cubicBezTo>
                    <a:cubicBezTo>
                      <a:pt x="0" y="131"/>
                      <a:pt x="0" y="133"/>
                      <a:pt x="1" y="134"/>
                    </a:cubicBezTo>
                    <a:cubicBezTo>
                      <a:pt x="14" y="154"/>
                      <a:pt x="38" y="181"/>
                      <a:pt x="71" y="200"/>
                    </a:cubicBezTo>
                    <a:cubicBezTo>
                      <a:pt x="33" y="238"/>
                      <a:pt x="33" y="238"/>
                      <a:pt x="33" y="238"/>
                    </a:cubicBezTo>
                    <a:cubicBezTo>
                      <a:pt x="29" y="243"/>
                      <a:pt x="29" y="249"/>
                      <a:pt x="33" y="254"/>
                    </a:cubicBezTo>
                    <a:cubicBezTo>
                      <a:pt x="35" y="256"/>
                      <a:pt x="38" y="257"/>
                      <a:pt x="40" y="257"/>
                    </a:cubicBezTo>
                    <a:cubicBezTo>
                      <a:pt x="43" y="257"/>
                      <a:pt x="46" y="256"/>
                      <a:pt x="48" y="254"/>
                    </a:cubicBezTo>
                    <a:cubicBezTo>
                      <a:pt x="91" y="210"/>
                      <a:pt x="91" y="210"/>
                      <a:pt x="91" y="210"/>
                    </a:cubicBezTo>
                    <a:cubicBezTo>
                      <a:pt x="111" y="219"/>
                      <a:pt x="134" y="225"/>
                      <a:pt x="159" y="225"/>
                    </a:cubicBezTo>
                    <a:cubicBezTo>
                      <a:pt x="229" y="225"/>
                      <a:pt x="286" y="178"/>
                      <a:pt x="316" y="135"/>
                    </a:cubicBezTo>
                    <a:cubicBezTo>
                      <a:pt x="317" y="133"/>
                      <a:pt x="318" y="131"/>
                      <a:pt x="317" y="128"/>
                    </a:cubicBezTo>
                    <a:cubicBezTo>
                      <a:pt x="317" y="127"/>
                      <a:pt x="317" y="125"/>
                      <a:pt x="316" y="123"/>
                    </a:cubicBezTo>
                    <a:close/>
                    <a:moveTo>
                      <a:pt x="23" y="129"/>
                    </a:moveTo>
                    <a:cubicBezTo>
                      <a:pt x="50" y="91"/>
                      <a:pt x="99" y="54"/>
                      <a:pt x="159" y="54"/>
                    </a:cubicBezTo>
                    <a:cubicBezTo>
                      <a:pt x="176" y="54"/>
                      <a:pt x="193" y="57"/>
                      <a:pt x="208" y="63"/>
                    </a:cubicBezTo>
                    <a:cubicBezTo>
                      <a:pt x="187" y="84"/>
                      <a:pt x="187" y="84"/>
                      <a:pt x="187" y="84"/>
                    </a:cubicBezTo>
                    <a:cubicBezTo>
                      <a:pt x="179" y="79"/>
                      <a:pt x="169" y="75"/>
                      <a:pt x="158" y="75"/>
                    </a:cubicBezTo>
                    <a:cubicBezTo>
                      <a:pt x="128" y="75"/>
                      <a:pt x="104" y="99"/>
                      <a:pt x="104" y="129"/>
                    </a:cubicBezTo>
                    <a:cubicBezTo>
                      <a:pt x="104" y="140"/>
                      <a:pt x="108" y="150"/>
                      <a:pt x="113" y="158"/>
                    </a:cubicBezTo>
                    <a:cubicBezTo>
                      <a:pt x="87" y="184"/>
                      <a:pt x="87" y="184"/>
                      <a:pt x="87" y="184"/>
                    </a:cubicBezTo>
                    <a:cubicBezTo>
                      <a:pt x="58" y="169"/>
                      <a:pt x="36" y="146"/>
                      <a:pt x="23" y="129"/>
                    </a:cubicBezTo>
                    <a:close/>
                    <a:moveTo>
                      <a:pt x="190" y="129"/>
                    </a:moveTo>
                    <a:cubicBezTo>
                      <a:pt x="190" y="146"/>
                      <a:pt x="175" y="161"/>
                      <a:pt x="158" y="161"/>
                    </a:cubicBezTo>
                    <a:cubicBezTo>
                      <a:pt x="153" y="161"/>
                      <a:pt x="148" y="159"/>
                      <a:pt x="144" y="157"/>
                    </a:cubicBezTo>
                    <a:cubicBezTo>
                      <a:pt x="186" y="115"/>
                      <a:pt x="186" y="115"/>
                      <a:pt x="186" y="115"/>
                    </a:cubicBezTo>
                    <a:cubicBezTo>
                      <a:pt x="188" y="119"/>
                      <a:pt x="190" y="124"/>
                      <a:pt x="190" y="129"/>
                    </a:cubicBezTo>
                    <a:close/>
                    <a:moveTo>
                      <a:pt x="126" y="129"/>
                    </a:moveTo>
                    <a:cubicBezTo>
                      <a:pt x="126" y="111"/>
                      <a:pt x="140" y="97"/>
                      <a:pt x="158" y="97"/>
                    </a:cubicBezTo>
                    <a:cubicBezTo>
                      <a:pt x="163" y="97"/>
                      <a:pt x="167" y="98"/>
                      <a:pt x="171" y="100"/>
                    </a:cubicBezTo>
                    <a:cubicBezTo>
                      <a:pt x="129" y="142"/>
                      <a:pt x="129" y="142"/>
                      <a:pt x="129" y="142"/>
                    </a:cubicBezTo>
                    <a:cubicBezTo>
                      <a:pt x="127" y="138"/>
                      <a:pt x="126" y="134"/>
                      <a:pt x="126" y="129"/>
                    </a:cubicBezTo>
                    <a:close/>
                    <a:moveTo>
                      <a:pt x="159" y="203"/>
                    </a:moveTo>
                    <a:cubicBezTo>
                      <a:pt x="140" y="203"/>
                      <a:pt x="123" y="200"/>
                      <a:pt x="108" y="194"/>
                    </a:cubicBezTo>
                    <a:cubicBezTo>
                      <a:pt x="128" y="173"/>
                      <a:pt x="128" y="173"/>
                      <a:pt x="128" y="173"/>
                    </a:cubicBezTo>
                    <a:cubicBezTo>
                      <a:pt x="137" y="179"/>
                      <a:pt x="147" y="182"/>
                      <a:pt x="158" y="182"/>
                    </a:cubicBezTo>
                    <a:cubicBezTo>
                      <a:pt x="187" y="182"/>
                      <a:pt x="211" y="158"/>
                      <a:pt x="211" y="129"/>
                    </a:cubicBezTo>
                    <a:cubicBezTo>
                      <a:pt x="211" y="118"/>
                      <a:pt x="208" y="108"/>
                      <a:pt x="202" y="99"/>
                    </a:cubicBezTo>
                    <a:cubicBezTo>
                      <a:pt x="229" y="72"/>
                      <a:pt x="229" y="72"/>
                      <a:pt x="229" y="72"/>
                    </a:cubicBezTo>
                    <a:cubicBezTo>
                      <a:pt x="259" y="88"/>
                      <a:pt x="281" y="111"/>
                      <a:pt x="294" y="129"/>
                    </a:cubicBezTo>
                    <a:cubicBezTo>
                      <a:pt x="267" y="166"/>
                      <a:pt x="218" y="203"/>
                      <a:pt x="159" y="20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spTree>
    <p:extLst>
      <p:ext uri="{BB962C8B-B14F-4D97-AF65-F5344CB8AC3E}">
        <p14:creationId xmlns:p14="http://schemas.microsoft.com/office/powerpoint/2010/main" xmlns="" val="5031980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4" name="Content Placeholder 3"/>
          <p:cNvSpPr>
            <a:spLocks noGrp="1"/>
          </p:cNvSpPr>
          <p:nvPr>
            <p:ph idx="1"/>
          </p:nvPr>
        </p:nvSpPr>
        <p:spPr>
          <a:xfrm>
            <a:off x="495300" y="1597675"/>
            <a:ext cx="8915400" cy="4077931"/>
          </a:xfrm>
        </p:spPr>
        <p:txBody>
          <a:bodyPr>
            <a:normAutofit/>
          </a:bodyPr>
          <a:lstStyle/>
          <a:p>
            <a:pPr marL="0" indent="0" algn="ctr">
              <a:lnSpc>
                <a:spcPct val="150000"/>
              </a:lnSpc>
              <a:buNone/>
            </a:pPr>
            <a:endParaRPr lang="en-ZA" sz="1400" b="1" u="sng" dirty="0" smtClean="0">
              <a:latin typeface="Arial" panose="020B0604020202020204" pitchFamily="34" charset="0"/>
              <a:cs typeface="Arial" panose="020B0604020202020204" pitchFamily="34" charset="0"/>
            </a:endParaRPr>
          </a:p>
          <a:p>
            <a:pPr marL="0" indent="0" algn="ctr">
              <a:lnSpc>
                <a:spcPct val="150000"/>
              </a:lnSpc>
              <a:buNone/>
            </a:pPr>
            <a:endParaRPr lang="en-ZA" sz="1400" b="1" u="sng" dirty="0">
              <a:latin typeface="Arial" panose="020B0604020202020204" pitchFamily="34" charset="0"/>
              <a:cs typeface="Arial" panose="020B0604020202020204" pitchFamily="34" charset="0"/>
            </a:endParaRPr>
          </a:p>
          <a:p>
            <a:pPr marL="0" indent="0" algn="ctr">
              <a:lnSpc>
                <a:spcPct val="150000"/>
              </a:lnSpc>
              <a:buNone/>
            </a:pPr>
            <a:endParaRPr lang="en-ZA" sz="1400" b="1" u="sng" dirty="0" smtClean="0">
              <a:latin typeface="Arial" panose="020B0604020202020204" pitchFamily="34" charset="0"/>
              <a:cs typeface="Arial" panose="020B0604020202020204" pitchFamily="34" charset="0"/>
            </a:endParaRPr>
          </a:p>
          <a:p>
            <a:pPr marL="0" indent="0" algn="ctr">
              <a:lnSpc>
                <a:spcPct val="150000"/>
              </a:lnSpc>
              <a:buNone/>
            </a:pPr>
            <a:endParaRPr lang="en-ZA" sz="1400" b="1" u="sng" dirty="0">
              <a:latin typeface="Arial" panose="020B0604020202020204" pitchFamily="34" charset="0"/>
              <a:cs typeface="Arial" panose="020B0604020202020204" pitchFamily="34" charset="0"/>
            </a:endParaRPr>
          </a:p>
          <a:p>
            <a:pPr marL="0" indent="0" algn="ctr">
              <a:lnSpc>
                <a:spcPct val="150000"/>
              </a:lnSpc>
              <a:buNone/>
            </a:pPr>
            <a:r>
              <a:rPr lang="en-ZA" sz="1400" b="1" u="sng" dirty="0" smtClean="0">
                <a:latin typeface="Arial" panose="020B0604020202020204" pitchFamily="34" charset="0"/>
                <a:cs typeface="Arial" panose="020B0604020202020204" pitchFamily="34" charset="0"/>
              </a:rPr>
              <a:t>STATUS</a:t>
            </a:r>
            <a:endParaRPr lang="en-ZA" sz="1400" b="1" u="sng" dirty="0">
              <a:latin typeface="Arial" panose="020B0604020202020204" pitchFamily="34" charset="0"/>
              <a:cs typeface="Arial" panose="020B0604020202020204" pitchFamily="34" charset="0"/>
            </a:endParaRPr>
          </a:p>
          <a:p>
            <a:pPr marL="0" indent="0" algn="ctr">
              <a:lnSpc>
                <a:spcPct val="150000"/>
              </a:lnSpc>
              <a:buNone/>
            </a:pPr>
            <a:r>
              <a:rPr lang="en-US" sz="1400" dirty="0">
                <a:latin typeface="Arial" panose="020B0604020202020204" pitchFamily="34" charset="0"/>
                <a:cs typeface="Arial" panose="020B0604020202020204" pitchFamily="34" charset="0"/>
              </a:rPr>
              <a:t>The investigation is ongoing.</a:t>
            </a:r>
          </a:p>
          <a:p>
            <a:pPr marL="285750" indent="-285750" algn="just">
              <a:lnSpc>
                <a:spcPct val="150000"/>
              </a:lnSpc>
              <a:buFont typeface="Arial" panose="020B0604020202020204" pitchFamily="34" charset="0"/>
              <a:buChar char="•"/>
            </a:pPr>
            <a:endParaRPr lang="en-US" sz="1400" i="1" dirty="0">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a:xfrm>
            <a:off x="8790038" y="6489083"/>
            <a:ext cx="620661" cy="365125"/>
          </a:xfrm>
        </p:spPr>
        <p:txBody>
          <a:bodyPr/>
          <a:lstStyle/>
          <a:p>
            <a:fld id="{40E4637F-1127-AF4D-B96F-F7789FFD66FF}" type="slidenum">
              <a:rPr lang="en-US" b="1" smtClean="0">
                <a:latin typeface="Arial" panose="020B0604020202020204" pitchFamily="34" charset="0"/>
                <a:cs typeface="Arial" panose="020B0604020202020204" pitchFamily="34" charset="0"/>
              </a:rPr>
              <a:pPr/>
              <a:t>40</a:t>
            </a:fld>
            <a:endParaRPr lang="en-US" b="1" dirty="0">
              <a:latin typeface="Arial" panose="020B0604020202020204" pitchFamily="34" charset="0"/>
              <a:cs typeface="Arial" panose="020B0604020202020204" pitchFamily="34" charset="0"/>
            </a:endParaRPr>
          </a:p>
        </p:txBody>
      </p:sp>
      <p:sp>
        <p:nvSpPr>
          <p:cNvPr id="8" name="Title 1"/>
          <p:cNvSpPr>
            <a:spLocks noGrp="1"/>
          </p:cNvSpPr>
          <p:nvPr>
            <p:ph type="title"/>
          </p:nvPr>
        </p:nvSpPr>
        <p:spPr>
          <a:xfrm>
            <a:off x="495300" y="457201"/>
            <a:ext cx="8915400" cy="1143000"/>
          </a:xfrm>
        </p:spPr>
        <p:txBody>
          <a:bodyPr>
            <a:normAutofit/>
          </a:bodyPr>
          <a:lstStyle/>
          <a:p>
            <a:r>
              <a:rPr lang="en-ZA" sz="2400" b="1" dirty="0">
                <a:latin typeface="Arial" panose="020B0604020202020204" pitchFamily="34" charset="0"/>
                <a:cs typeface="Arial" panose="020B0604020202020204" pitchFamily="34" charset="0"/>
              </a:rPr>
              <a:t>PROCLAMATION </a:t>
            </a:r>
            <a:r>
              <a:rPr lang="en-ZA" sz="2400" b="1" dirty="0" smtClean="0">
                <a:latin typeface="Arial" panose="020B0604020202020204" pitchFamily="34" charset="0"/>
                <a:cs typeface="Arial" panose="020B0604020202020204" pitchFamily="34" charset="0"/>
              </a:rPr>
              <a:t>R13 </a:t>
            </a:r>
            <a:r>
              <a:rPr lang="en-ZA" sz="2400" b="1" dirty="0">
                <a:latin typeface="Arial" panose="020B0604020202020204" pitchFamily="34" charset="0"/>
                <a:cs typeface="Arial" panose="020B0604020202020204" pitchFamily="34" charset="0"/>
              </a:rPr>
              <a:t>OF </a:t>
            </a:r>
            <a:r>
              <a:rPr lang="en-ZA" sz="2400" b="1" dirty="0" smtClean="0">
                <a:latin typeface="Arial" panose="020B0604020202020204" pitchFamily="34" charset="0"/>
                <a:cs typeface="Arial" panose="020B0604020202020204" pitchFamily="34" charset="0"/>
              </a:rPr>
              <a:t>2018 </a:t>
            </a:r>
            <a:br>
              <a:rPr lang="en-ZA" sz="2400" b="1" dirty="0" smtClean="0">
                <a:latin typeface="Arial" panose="020B0604020202020204" pitchFamily="34" charset="0"/>
                <a:cs typeface="Arial" panose="020B0604020202020204" pitchFamily="34" charset="0"/>
              </a:rPr>
            </a:br>
            <a:r>
              <a:rPr lang="en-ZA" sz="2400" b="1" dirty="0" smtClean="0">
                <a:latin typeface="Arial" panose="020B0604020202020204" pitchFamily="34" charset="0"/>
                <a:cs typeface="Arial" panose="020B0604020202020204" pitchFamily="34" charset="0"/>
              </a:rPr>
              <a:t>(NELSON MANDELA FUNERAL)</a:t>
            </a:r>
            <a:endParaRPr lang="en-US" sz="2800" dirty="0"/>
          </a:p>
        </p:txBody>
      </p:sp>
      <p:graphicFrame>
        <p:nvGraphicFramePr>
          <p:cNvPr id="2" name="Object 1"/>
          <p:cNvGraphicFramePr>
            <a:graphicFrameLocks noChangeAspect="1"/>
          </p:cNvGraphicFramePr>
          <p:nvPr>
            <p:extLst>
              <p:ext uri="{D42A27DB-BD31-4B8C-83A1-F6EECF244321}">
                <p14:modId xmlns:p14="http://schemas.microsoft.com/office/powerpoint/2010/main" xmlns="" val="1525526831"/>
              </p:ext>
            </p:extLst>
          </p:nvPr>
        </p:nvGraphicFramePr>
        <p:xfrm>
          <a:off x="1431925" y="2132853"/>
          <a:ext cx="7042150" cy="488950"/>
        </p:xfrm>
        <a:graphic>
          <a:graphicData uri="http://schemas.openxmlformats.org/presentationml/2006/ole">
            <p:oleObj spid="_x0000_s6155" name="Worksheet" r:id="rId4" imgW="7042162" imgH="489125" progId="Excel.Sheet.12">
              <p:embed/>
            </p:oleObj>
          </a:graphicData>
        </a:graphic>
      </p:graphicFrame>
    </p:spTree>
    <p:extLst>
      <p:ext uri="{BB962C8B-B14F-4D97-AF65-F5344CB8AC3E}">
        <p14:creationId xmlns:p14="http://schemas.microsoft.com/office/powerpoint/2010/main" xmlns="" val="17438244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4" name="Content Placeholder 3"/>
          <p:cNvSpPr>
            <a:spLocks noGrp="1"/>
          </p:cNvSpPr>
          <p:nvPr>
            <p:ph idx="1"/>
          </p:nvPr>
        </p:nvSpPr>
        <p:spPr>
          <a:xfrm>
            <a:off x="495300" y="1544585"/>
            <a:ext cx="8915400" cy="4077931"/>
          </a:xfrm>
        </p:spPr>
        <p:txBody>
          <a:bodyPr>
            <a:noAutofit/>
          </a:bodyPr>
          <a:lstStyle/>
          <a:p>
            <a:pPr marL="0" indent="0" algn="ctr">
              <a:lnSpc>
                <a:spcPct val="150000"/>
              </a:lnSpc>
              <a:buNone/>
            </a:pPr>
            <a:r>
              <a:rPr lang="en-ZA" sz="1200" b="1" dirty="0" smtClean="0">
                <a:latin typeface="Arial" panose="020B0604020202020204" pitchFamily="34" charset="0"/>
                <a:cs typeface="Arial" panose="020B0604020202020204" pitchFamily="34" charset="0"/>
              </a:rPr>
              <a:t>EKURHULENI METROPOLITAN MUNICIPALITY </a:t>
            </a:r>
            <a:r>
              <a:rPr lang="en-ZA" sz="1200" b="1" dirty="0">
                <a:latin typeface="Arial" panose="020B0604020202020204" pitchFamily="34" charset="0"/>
                <a:cs typeface="Arial" panose="020B0604020202020204" pitchFamily="34" charset="0"/>
              </a:rPr>
              <a:t>IN THE </a:t>
            </a:r>
            <a:r>
              <a:rPr lang="en-ZA" sz="1200" b="1" dirty="0" smtClean="0">
                <a:latin typeface="Arial" panose="020B0604020202020204" pitchFamily="34" charset="0"/>
                <a:cs typeface="Arial" panose="020B0604020202020204" pitchFamily="34" charset="0"/>
              </a:rPr>
              <a:t>GAUTENG </a:t>
            </a:r>
            <a:r>
              <a:rPr lang="en-ZA" sz="1200" b="1" dirty="0">
                <a:latin typeface="Arial" panose="020B0604020202020204" pitchFamily="34" charset="0"/>
                <a:cs typeface="Arial" panose="020B0604020202020204" pitchFamily="34" charset="0"/>
              </a:rPr>
              <a:t>PROVINCE</a:t>
            </a:r>
          </a:p>
          <a:p>
            <a:pPr marL="0" indent="0" algn="ctr">
              <a:lnSpc>
                <a:spcPct val="150000"/>
              </a:lnSpc>
              <a:buNone/>
            </a:pPr>
            <a:r>
              <a:rPr lang="en-ZA" sz="1200" b="1" dirty="0">
                <a:latin typeface="Arial" panose="020B0604020202020204" pitchFamily="34" charset="0"/>
                <a:cs typeface="Arial" panose="020B0604020202020204" pitchFamily="34" charset="0"/>
              </a:rPr>
              <a:t>GG: </a:t>
            </a:r>
            <a:r>
              <a:rPr lang="en-ZA" sz="1200" b="1" dirty="0" smtClean="0">
                <a:latin typeface="Arial" panose="020B0604020202020204" pitchFamily="34" charset="0"/>
                <a:cs typeface="Arial" panose="020B0604020202020204" pitchFamily="34" charset="0"/>
              </a:rPr>
              <a:t>41915 </a:t>
            </a:r>
            <a:r>
              <a:rPr lang="en-ZA" sz="1200" b="1" dirty="0">
                <a:latin typeface="Arial" panose="020B0604020202020204" pitchFamily="34" charset="0"/>
                <a:cs typeface="Arial" panose="020B0604020202020204" pitchFamily="34" charset="0"/>
              </a:rPr>
              <a:t>OF </a:t>
            </a:r>
            <a:r>
              <a:rPr lang="en-ZA" sz="1200" b="1" dirty="0" smtClean="0">
                <a:latin typeface="Arial" panose="020B0604020202020204" pitchFamily="34" charset="0"/>
                <a:cs typeface="Arial" panose="020B0604020202020204" pitchFamily="34" charset="0"/>
              </a:rPr>
              <a:t>21 SEPTEMBER 2018</a:t>
            </a:r>
          </a:p>
          <a:p>
            <a:pPr marL="0" indent="0" algn="ctr">
              <a:lnSpc>
                <a:spcPct val="150000"/>
              </a:lnSpc>
              <a:buNone/>
            </a:pPr>
            <a:r>
              <a:rPr lang="en-ZA" sz="1200" b="1" dirty="0" smtClean="0">
                <a:latin typeface="Arial" panose="020B0604020202020204" pitchFamily="34" charset="0"/>
                <a:cs typeface="Arial" panose="020B0604020202020204" pitchFamily="34" charset="0"/>
              </a:rPr>
              <a:t>GG: 42204 OF 1 FEBRUARY 2019</a:t>
            </a:r>
            <a:endParaRPr lang="en-ZA" sz="1200" b="1" dirty="0">
              <a:latin typeface="Arial" panose="020B0604020202020204" pitchFamily="34" charset="0"/>
              <a:cs typeface="Arial" panose="020B0604020202020204" pitchFamily="34" charset="0"/>
            </a:endParaRPr>
          </a:p>
          <a:p>
            <a:pPr marL="0" indent="0" algn="ctr">
              <a:lnSpc>
                <a:spcPct val="150000"/>
              </a:lnSpc>
              <a:buNone/>
            </a:pPr>
            <a:r>
              <a:rPr lang="en-ZA" sz="1200" b="1" u="sng" dirty="0">
                <a:latin typeface="Arial" panose="020B0604020202020204" pitchFamily="34" charset="0"/>
                <a:cs typeface="Arial" panose="020B0604020202020204" pitchFamily="34" charset="0"/>
              </a:rPr>
              <a:t>ALLEGATIONS</a:t>
            </a:r>
          </a:p>
          <a:p>
            <a:pPr marL="285750" indent="-285750" algn="just">
              <a:lnSpc>
                <a:spcPct val="150000"/>
              </a:lnSpc>
              <a:buFont typeface="Arial" panose="020B0604020202020204" pitchFamily="34" charset="0"/>
              <a:buChar char="•"/>
            </a:pPr>
            <a:r>
              <a:rPr lang="en-US" sz="1200" i="1" dirty="0" smtClean="0">
                <a:latin typeface="Arial" panose="020B0604020202020204" pitchFamily="34" charset="0"/>
                <a:cs typeface="Arial" panose="020B0604020202020204" pitchFamily="34" charset="0"/>
              </a:rPr>
              <a:t>The </a:t>
            </a:r>
            <a:r>
              <a:rPr lang="en-US" sz="1200" i="1" dirty="0">
                <a:latin typeface="Arial" panose="020B0604020202020204" pitchFamily="34" charset="0"/>
                <a:cs typeface="Arial" panose="020B0604020202020204" pitchFamily="34" charset="0"/>
              </a:rPr>
              <a:t>procurement </a:t>
            </a:r>
            <a:r>
              <a:rPr lang="en-US" sz="1200" i="1" dirty="0" smtClean="0">
                <a:latin typeface="Arial" panose="020B0604020202020204" pitchFamily="34" charset="0"/>
                <a:cs typeface="Arial" panose="020B0604020202020204" pitchFamily="34" charset="0"/>
              </a:rPr>
              <a:t>of:</a:t>
            </a:r>
          </a:p>
          <a:p>
            <a:pPr marL="857250" lvl="1" indent="-590550" algn="just">
              <a:lnSpc>
                <a:spcPct val="150000"/>
              </a:lnSpc>
              <a:buFont typeface="Courier New" panose="02070309020205020404" pitchFamily="49" charset="0"/>
              <a:buChar char="o"/>
            </a:pPr>
            <a:r>
              <a:rPr lang="en-US" sz="1200" i="1" dirty="0" smtClean="0">
                <a:latin typeface="Arial" panose="020B0604020202020204" pitchFamily="34" charset="0"/>
                <a:cs typeface="Arial" panose="020B0604020202020204" pitchFamily="34" charset="0"/>
              </a:rPr>
              <a:t>Contract </a:t>
            </a:r>
            <a:r>
              <a:rPr lang="en-US" sz="1200" i="1" dirty="0">
                <a:latin typeface="Arial" panose="020B0604020202020204" pitchFamily="34" charset="0"/>
                <a:cs typeface="Arial" panose="020B0604020202020204" pitchFamily="34" charset="0"/>
              </a:rPr>
              <a:t>No PT 01-2014 (Construction of a new Vosloorus Hospital Public Transport Facility), or any other contract or the appointment of the same or any other contractor or service provider, to complete or to render the remaining services in order to complete the </a:t>
            </a:r>
            <a:r>
              <a:rPr lang="en-US" sz="1200" i="1" dirty="0" smtClean="0">
                <a:latin typeface="Arial" panose="020B0604020202020204" pitchFamily="34" charset="0"/>
                <a:cs typeface="Arial" panose="020B0604020202020204" pitchFamily="34" charset="0"/>
              </a:rPr>
              <a:t>project – 2 contracts to the value of R38 999 762.</a:t>
            </a:r>
          </a:p>
          <a:p>
            <a:pPr marL="857250" lvl="1" indent="-590550" algn="just">
              <a:lnSpc>
                <a:spcPct val="150000"/>
              </a:lnSpc>
              <a:buFont typeface="Courier New" panose="02070309020205020404" pitchFamily="49" charset="0"/>
              <a:buChar char="o"/>
            </a:pPr>
            <a:r>
              <a:rPr lang="en-US" sz="1200" i="1" dirty="0">
                <a:latin typeface="Arial" panose="020B0604020202020204" pitchFamily="34" charset="0"/>
                <a:cs typeface="Arial" panose="020B0604020202020204" pitchFamily="34" charset="0"/>
              </a:rPr>
              <a:t>Contract No. PT 03-2015 (Construction of the </a:t>
            </a:r>
            <a:r>
              <a:rPr lang="en-US" sz="1200" i="1" dirty="0" err="1">
                <a:latin typeface="Arial" panose="020B0604020202020204" pitchFamily="34" charset="0"/>
                <a:cs typeface="Arial" panose="020B0604020202020204" pitchFamily="34" charset="0"/>
              </a:rPr>
              <a:t>Bluegum</a:t>
            </a:r>
            <a:r>
              <a:rPr lang="en-US" sz="1200" i="1" dirty="0">
                <a:latin typeface="Arial" panose="020B0604020202020204" pitchFamily="34" charset="0"/>
                <a:cs typeface="Arial" panose="020B0604020202020204" pitchFamily="34" charset="0"/>
              </a:rPr>
              <a:t> View Public Transport Facility) – contract value is R12 541 846; or </a:t>
            </a:r>
            <a:endParaRPr lang="en-US" sz="1200" i="1" dirty="0" smtClean="0">
              <a:latin typeface="Arial" panose="020B0604020202020204" pitchFamily="34" charset="0"/>
              <a:cs typeface="Arial" panose="020B0604020202020204" pitchFamily="34" charset="0"/>
            </a:endParaRPr>
          </a:p>
          <a:p>
            <a:pPr marL="857250" lvl="1" indent="-590550" algn="just">
              <a:lnSpc>
                <a:spcPct val="150000"/>
              </a:lnSpc>
              <a:buFont typeface="Courier New" panose="02070309020205020404" pitchFamily="49" charset="0"/>
              <a:buChar char="o"/>
            </a:pPr>
            <a:r>
              <a:rPr lang="en-US" sz="1200" i="1" dirty="0">
                <a:latin typeface="Arial" panose="020B0604020202020204" pitchFamily="34" charset="0"/>
                <a:cs typeface="Arial" panose="020B0604020202020204" pitchFamily="34" charset="0"/>
              </a:rPr>
              <a:t>Any other contract or the appointment of the same or any other contractor or service provider, to complete or to render the remaining services in order to complete the project.  </a:t>
            </a:r>
          </a:p>
          <a:p>
            <a:pPr marL="0" indent="0" algn="ctr">
              <a:lnSpc>
                <a:spcPct val="150000"/>
              </a:lnSpc>
              <a:buNone/>
            </a:pPr>
            <a:r>
              <a:rPr lang="en-ZA" sz="1200" b="1" u="sng" dirty="0">
                <a:latin typeface="Arial" panose="020B0604020202020204" pitchFamily="34" charset="0"/>
                <a:cs typeface="Arial" panose="020B0604020202020204" pitchFamily="34" charset="0"/>
              </a:rPr>
              <a:t>STATUS</a:t>
            </a:r>
          </a:p>
          <a:p>
            <a:pPr marL="0" indent="0" algn="ctr">
              <a:lnSpc>
                <a:spcPct val="150000"/>
              </a:lnSpc>
              <a:buNone/>
            </a:pPr>
            <a:r>
              <a:rPr lang="en-US" sz="1200" dirty="0">
                <a:latin typeface="Arial" panose="020B0604020202020204" pitchFamily="34" charset="0"/>
                <a:cs typeface="Arial" panose="020B0604020202020204" pitchFamily="34" charset="0"/>
              </a:rPr>
              <a:t>The investigation is ongoing.</a:t>
            </a:r>
          </a:p>
          <a:p>
            <a:pPr marL="857250" lvl="1" indent="-590550" algn="just">
              <a:lnSpc>
                <a:spcPct val="150000"/>
              </a:lnSpc>
              <a:buFont typeface="Courier New" panose="02070309020205020404" pitchFamily="49" charset="0"/>
              <a:buChar char="o"/>
            </a:pPr>
            <a:endParaRPr lang="en-US" sz="1400" i="1" dirty="0">
              <a:latin typeface="Arial" panose="020B0604020202020204" pitchFamily="34" charset="0"/>
              <a:cs typeface="Arial" panose="020B0604020202020204" pitchFamily="34" charset="0"/>
            </a:endParaRPr>
          </a:p>
          <a:p>
            <a:pPr marL="857250" lvl="1" indent="-590550" algn="just">
              <a:lnSpc>
                <a:spcPct val="150000"/>
              </a:lnSpc>
              <a:buFont typeface="Courier New" panose="02070309020205020404" pitchFamily="49" charset="0"/>
              <a:buChar char="o"/>
            </a:pPr>
            <a:endParaRPr lang="en-US" sz="1400" i="1" dirty="0" smtClean="0">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a:xfrm>
            <a:off x="8790038" y="6489083"/>
            <a:ext cx="620661" cy="365125"/>
          </a:xfrm>
        </p:spPr>
        <p:txBody>
          <a:bodyPr/>
          <a:lstStyle/>
          <a:p>
            <a:fld id="{40E4637F-1127-AF4D-B96F-F7789FFD66FF}" type="slidenum">
              <a:rPr lang="en-US" b="1" smtClean="0">
                <a:latin typeface="Arial" panose="020B0604020202020204" pitchFamily="34" charset="0"/>
                <a:cs typeface="Arial" panose="020B0604020202020204" pitchFamily="34" charset="0"/>
              </a:rPr>
              <a:pPr/>
              <a:t>41</a:t>
            </a:fld>
            <a:endParaRPr lang="en-US" b="1" dirty="0">
              <a:latin typeface="Arial" panose="020B0604020202020204" pitchFamily="34" charset="0"/>
              <a:cs typeface="Arial" panose="020B0604020202020204" pitchFamily="34" charset="0"/>
            </a:endParaRPr>
          </a:p>
        </p:txBody>
      </p:sp>
      <p:sp>
        <p:nvSpPr>
          <p:cNvPr id="8" name="Title 1"/>
          <p:cNvSpPr>
            <a:spLocks noGrp="1"/>
          </p:cNvSpPr>
          <p:nvPr>
            <p:ph type="title"/>
          </p:nvPr>
        </p:nvSpPr>
        <p:spPr>
          <a:xfrm>
            <a:off x="495300" y="457201"/>
            <a:ext cx="8915400" cy="1143000"/>
          </a:xfrm>
        </p:spPr>
        <p:txBody>
          <a:bodyPr>
            <a:normAutofit/>
          </a:bodyPr>
          <a:lstStyle/>
          <a:p>
            <a:r>
              <a:rPr lang="en-ZA" sz="2400" b="1" dirty="0">
                <a:latin typeface="Arial" panose="020B0604020202020204" pitchFamily="34" charset="0"/>
                <a:cs typeface="Arial" panose="020B0604020202020204" pitchFamily="34" charset="0"/>
              </a:rPr>
              <a:t>PROCLAMATION </a:t>
            </a:r>
            <a:r>
              <a:rPr lang="en-ZA" sz="2400" b="1" dirty="0" smtClean="0">
                <a:latin typeface="Arial" panose="020B0604020202020204" pitchFamily="34" charset="0"/>
                <a:cs typeface="Arial" panose="020B0604020202020204" pitchFamily="34" charset="0"/>
              </a:rPr>
              <a:t>R28 </a:t>
            </a:r>
            <a:r>
              <a:rPr lang="en-ZA" sz="2400" b="1" dirty="0">
                <a:latin typeface="Arial" panose="020B0604020202020204" pitchFamily="34" charset="0"/>
                <a:cs typeface="Arial" panose="020B0604020202020204" pitchFamily="34" charset="0"/>
              </a:rPr>
              <a:t>OF </a:t>
            </a:r>
            <a:r>
              <a:rPr lang="en-ZA" sz="2400" b="1" dirty="0" smtClean="0">
                <a:latin typeface="Arial" panose="020B0604020202020204" pitchFamily="34" charset="0"/>
                <a:cs typeface="Arial" panose="020B0604020202020204" pitchFamily="34" charset="0"/>
              </a:rPr>
              <a:t>2018</a:t>
            </a:r>
            <a:br>
              <a:rPr lang="en-ZA" sz="2400" b="1" dirty="0" smtClean="0">
                <a:latin typeface="Arial" panose="020B0604020202020204" pitchFamily="34" charset="0"/>
                <a:cs typeface="Arial" panose="020B0604020202020204" pitchFamily="34" charset="0"/>
              </a:rPr>
            </a:br>
            <a:r>
              <a:rPr lang="en-ZA" sz="2400" b="1" dirty="0" smtClean="0">
                <a:latin typeface="Arial" panose="020B0604020202020204" pitchFamily="34" charset="0"/>
                <a:cs typeface="Arial" panose="020B0604020202020204" pitchFamily="34" charset="0"/>
              </a:rPr>
              <a:t>AMENDED BY R5 OF 2019</a:t>
            </a:r>
            <a:endParaRPr lang="en-US" sz="2800" dirty="0"/>
          </a:p>
        </p:txBody>
      </p:sp>
    </p:spTree>
    <p:extLst>
      <p:ext uri="{BB962C8B-B14F-4D97-AF65-F5344CB8AC3E}">
        <p14:creationId xmlns:p14="http://schemas.microsoft.com/office/powerpoint/2010/main" xmlns="" val="9435098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4" name="Content Placeholder 3"/>
          <p:cNvSpPr>
            <a:spLocks noGrp="1"/>
          </p:cNvSpPr>
          <p:nvPr>
            <p:ph idx="1"/>
          </p:nvPr>
        </p:nvSpPr>
        <p:spPr>
          <a:xfrm>
            <a:off x="495300" y="1538679"/>
            <a:ext cx="8915400" cy="4077931"/>
          </a:xfrm>
        </p:spPr>
        <p:txBody>
          <a:bodyPr>
            <a:normAutofit/>
          </a:bodyPr>
          <a:lstStyle/>
          <a:p>
            <a:pPr marL="0" indent="0" algn="ctr">
              <a:lnSpc>
                <a:spcPct val="150000"/>
              </a:lnSpc>
              <a:buNone/>
            </a:pPr>
            <a:r>
              <a:rPr lang="en-ZA" sz="1400" b="1" dirty="0" smtClean="0">
                <a:latin typeface="Arial" panose="020B0604020202020204" pitchFamily="34" charset="0"/>
                <a:cs typeface="Arial" panose="020B0604020202020204" pitchFamily="34" charset="0"/>
              </a:rPr>
              <a:t>MORETELE LOCAL MUNICIPALITY </a:t>
            </a:r>
            <a:r>
              <a:rPr lang="en-ZA" sz="1400" b="1" dirty="0">
                <a:latin typeface="Arial" panose="020B0604020202020204" pitchFamily="34" charset="0"/>
                <a:cs typeface="Arial" panose="020B0604020202020204" pitchFamily="34" charset="0"/>
              </a:rPr>
              <a:t>IN THE </a:t>
            </a:r>
            <a:r>
              <a:rPr lang="en-ZA" sz="1400" b="1" dirty="0" smtClean="0">
                <a:latin typeface="Arial" panose="020B0604020202020204" pitchFamily="34" charset="0"/>
                <a:cs typeface="Arial" panose="020B0604020202020204" pitchFamily="34" charset="0"/>
              </a:rPr>
              <a:t>NORTH WEST PROVINCE</a:t>
            </a:r>
            <a:endParaRPr lang="en-ZA" sz="1400" b="1" dirty="0">
              <a:latin typeface="Arial" panose="020B0604020202020204" pitchFamily="34" charset="0"/>
              <a:cs typeface="Arial" panose="020B0604020202020204" pitchFamily="34" charset="0"/>
            </a:endParaRPr>
          </a:p>
          <a:p>
            <a:pPr marL="0" indent="0" algn="ctr">
              <a:lnSpc>
                <a:spcPct val="150000"/>
              </a:lnSpc>
              <a:buNone/>
            </a:pPr>
            <a:r>
              <a:rPr lang="en-ZA" sz="1400" b="1" dirty="0">
                <a:latin typeface="Arial" panose="020B0604020202020204" pitchFamily="34" charset="0"/>
                <a:cs typeface="Arial" panose="020B0604020202020204" pitchFamily="34" charset="0"/>
              </a:rPr>
              <a:t>GG: </a:t>
            </a:r>
            <a:r>
              <a:rPr lang="en-ZA" sz="1400" b="1" dirty="0" smtClean="0">
                <a:latin typeface="Arial" panose="020B0604020202020204" pitchFamily="34" charset="0"/>
                <a:cs typeface="Arial" panose="020B0604020202020204" pitchFamily="34" charset="0"/>
              </a:rPr>
              <a:t>42218 OF 8 FEBRUARY 2019</a:t>
            </a:r>
            <a:endParaRPr lang="en-ZA" sz="1400" b="1" dirty="0">
              <a:latin typeface="Arial" panose="020B0604020202020204" pitchFamily="34" charset="0"/>
              <a:cs typeface="Arial" panose="020B0604020202020204" pitchFamily="34" charset="0"/>
            </a:endParaRPr>
          </a:p>
          <a:p>
            <a:pPr marL="0" indent="0" algn="ctr">
              <a:lnSpc>
                <a:spcPct val="150000"/>
              </a:lnSpc>
              <a:buNone/>
            </a:pPr>
            <a:r>
              <a:rPr lang="en-ZA" sz="1400" b="1" u="sng" dirty="0">
                <a:latin typeface="Arial" panose="020B0604020202020204" pitchFamily="34" charset="0"/>
                <a:cs typeface="Arial" panose="020B0604020202020204" pitchFamily="34" charset="0"/>
              </a:rPr>
              <a:t>ALLEGATIONS</a:t>
            </a:r>
          </a:p>
          <a:p>
            <a:pPr marL="311150" indent="-311150" algn="just">
              <a:lnSpc>
                <a:spcPct val="160000"/>
              </a:lnSpc>
              <a:buFont typeface="Arial" panose="020B0604020202020204" pitchFamily="34" charset="0"/>
              <a:buChar char="•"/>
            </a:pPr>
            <a:r>
              <a:rPr lang="en-US" sz="1400" i="1" dirty="0" smtClean="0">
                <a:latin typeface="Arial" panose="020B0604020202020204" pitchFamily="34" charset="0"/>
                <a:cs typeface="Arial" panose="020B0604020202020204" pitchFamily="34" charset="0"/>
              </a:rPr>
              <a:t>The </a:t>
            </a:r>
            <a:r>
              <a:rPr lang="en-US" sz="1400" i="1" dirty="0">
                <a:latin typeface="Arial" panose="020B0604020202020204" pitchFamily="34" charset="0"/>
                <a:cs typeface="Arial" panose="020B0604020202020204" pitchFamily="34" charset="0"/>
              </a:rPr>
              <a:t>procurement </a:t>
            </a:r>
            <a:r>
              <a:rPr lang="en-US" sz="1400" i="1" dirty="0" smtClean="0">
                <a:latin typeface="Arial" panose="020B0604020202020204" pitchFamily="34" charset="0"/>
                <a:cs typeface="Arial" panose="020B0604020202020204" pitchFamily="34" charset="0"/>
              </a:rPr>
              <a:t>of </a:t>
            </a:r>
            <a:r>
              <a:rPr lang="en-US" sz="1400" i="1" dirty="0">
                <a:latin typeface="Arial" panose="020B0604020202020204" pitchFamily="34" charset="0"/>
                <a:cs typeface="Arial" panose="020B0604020202020204" pitchFamily="34" charset="0"/>
              </a:rPr>
              <a:t>information communications technology goods and services under contract number MLM-IT-03-2016/A2016 by or on behalf of the Municipality </a:t>
            </a:r>
            <a:r>
              <a:rPr lang="en-US" sz="1400" i="1" dirty="0" smtClean="0">
                <a:latin typeface="Arial" panose="020B0604020202020204" pitchFamily="34" charset="0"/>
                <a:cs typeface="Arial" panose="020B0604020202020204" pitchFamily="34" charset="0"/>
              </a:rPr>
              <a:t>– 2 contracts valued at R304 453 353</a:t>
            </a:r>
          </a:p>
          <a:p>
            <a:pPr marL="311150" indent="-311150" algn="just">
              <a:lnSpc>
                <a:spcPct val="160000"/>
              </a:lnSpc>
              <a:buFont typeface="Arial" panose="020B0604020202020204" pitchFamily="34" charset="0"/>
              <a:buChar char="•"/>
            </a:pPr>
            <a:endParaRPr lang="en-US" sz="1400" i="1" dirty="0" smtClean="0">
              <a:latin typeface="Arial" panose="020B0604020202020204" pitchFamily="34" charset="0"/>
              <a:cs typeface="Arial" panose="020B0604020202020204" pitchFamily="34" charset="0"/>
            </a:endParaRPr>
          </a:p>
          <a:p>
            <a:pPr marL="311150" indent="-311150" algn="just">
              <a:lnSpc>
                <a:spcPct val="160000"/>
              </a:lnSpc>
              <a:buFont typeface="Arial" panose="020B0604020202020204" pitchFamily="34" charset="0"/>
              <a:buChar char="•"/>
            </a:pPr>
            <a:endParaRPr lang="en-US" sz="1400" i="1" dirty="0" smtClean="0">
              <a:latin typeface="Arial" panose="020B0604020202020204" pitchFamily="34" charset="0"/>
              <a:cs typeface="Arial" panose="020B0604020202020204" pitchFamily="34" charset="0"/>
            </a:endParaRPr>
          </a:p>
          <a:p>
            <a:pPr marL="0" indent="0" algn="ctr">
              <a:lnSpc>
                <a:spcPct val="150000"/>
              </a:lnSpc>
              <a:buNone/>
            </a:pPr>
            <a:endParaRPr lang="en-ZA" sz="1400" b="1" u="sng" dirty="0" smtClean="0">
              <a:latin typeface="Arial" panose="020B0604020202020204" pitchFamily="34" charset="0"/>
              <a:cs typeface="Arial" panose="020B0604020202020204" pitchFamily="34" charset="0"/>
            </a:endParaRPr>
          </a:p>
          <a:p>
            <a:pPr marL="0" indent="0" algn="ctr">
              <a:lnSpc>
                <a:spcPct val="150000"/>
              </a:lnSpc>
              <a:buNone/>
            </a:pPr>
            <a:r>
              <a:rPr lang="en-ZA" sz="1400" b="1" u="sng" dirty="0" smtClean="0">
                <a:latin typeface="Arial" panose="020B0604020202020204" pitchFamily="34" charset="0"/>
                <a:cs typeface="Arial" panose="020B0604020202020204" pitchFamily="34" charset="0"/>
              </a:rPr>
              <a:t>STATUS</a:t>
            </a:r>
            <a:endParaRPr lang="en-ZA" sz="1400" b="1" u="sng" dirty="0">
              <a:latin typeface="Arial" panose="020B0604020202020204" pitchFamily="34" charset="0"/>
              <a:cs typeface="Arial" panose="020B0604020202020204" pitchFamily="34" charset="0"/>
            </a:endParaRPr>
          </a:p>
          <a:p>
            <a:pPr marL="0" indent="0" algn="ctr">
              <a:lnSpc>
                <a:spcPct val="150000"/>
              </a:lnSpc>
              <a:buNone/>
            </a:pPr>
            <a:r>
              <a:rPr lang="en-US" sz="1400" dirty="0">
                <a:latin typeface="Arial" panose="020B0604020202020204" pitchFamily="34" charset="0"/>
                <a:cs typeface="Arial" panose="020B0604020202020204" pitchFamily="34" charset="0"/>
              </a:rPr>
              <a:t>The investigation is ongoing.</a:t>
            </a:r>
          </a:p>
          <a:p>
            <a:pPr marL="311150" indent="-311150" algn="just">
              <a:lnSpc>
                <a:spcPct val="210000"/>
              </a:lnSpc>
              <a:buFont typeface="Arial" panose="020B0604020202020204" pitchFamily="34" charset="0"/>
              <a:buChar char="•"/>
            </a:pPr>
            <a:endParaRPr lang="en-US" sz="1400" i="1" dirty="0">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a:xfrm>
            <a:off x="8790038" y="6489083"/>
            <a:ext cx="620661" cy="365125"/>
          </a:xfrm>
        </p:spPr>
        <p:txBody>
          <a:bodyPr/>
          <a:lstStyle/>
          <a:p>
            <a:fld id="{40E4637F-1127-AF4D-B96F-F7789FFD66FF}" type="slidenum">
              <a:rPr lang="en-US" b="1" smtClean="0">
                <a:latin typeface="Arial" panose="020B0604020202020204" pitchFamily="34" charset="0"/>
                <a:cs typeface="Arial" panose="020B0604020202020204" pitchFamily="34" charset="0"/>
              </a:rPr>
              <a:pPr/>
              <a:t>42</a:t>
            </a:fld>
            <a:endParaRPr lang="en-US" b="1" dirty="0">
              <a:latin typeface="Arial" panose="020B0604020202020204" pitchFamily="34" charset="0"/>
              <a:cs typeface="Arial" panose="020B0604020202020204" pitchFamily="34" charset="0"/>
            </a:endParaRPr>
          </a:p>
        </p:txBody>
      </p:sp>
      <p:sp>
        <p:nvSpPr>
          <p:cNvPr id="8" name="Title 1"/>
          <p:cNvSpPr>
            <a:spLocks noGrp="1"/>
          </p:cNvSpPr>
          <p:nvPr>
            <p:ph type="title"/>
          </p:nvPr>
        </p:nvSpPr>
        <p:spPr>
          <a:xfrm>
            <a:off x="495300" y="457201"/>
            <a:ext cx="8915400" cy="1143000"/>
          </a:xfrm>
        </p:spPr>
        <p:txBody>
          <a:bodyPr>
            <a:normAutofit/>
          </a:bodyPr>
          <a:lstStyle/>
          <a:p>
            <a:r>
              <a:rPr lang="en-ZA" sz="2400" b="1" dirty="0">
                <a:latin typeface="Arial" panose="020B0604020202020204" pitchFamily="34" charset="0"/>
                <a:cs typeface="Arial" panose="020B0604020202020204" pitchFamily="34" charset="0"/>
              </a:rPr>
              <a:t>PROCLAMATION </a:t>
            </a:r>
            <a:r>
              <a:rPr lang="en-ZA" sz="2400" b="1" dirty="0" smtClean="0">
                <a:latin typeface="Arial" panose="020B0604020202020204" pitchFamily="34" charset="0"/>
                <a:cs typeface="Arial" panose="020B0604020202020204" pitchFamily="34" charset="0"/>
              </a:rPr>
              <a:t>R7 OF 2019</a:t>
            </a:r>
            <a:endParaRPr lang="en-US" sz="2800" dirty="0"/>
          </a:p>
        </p:txBody>
      </p:sp>
      <p:graphicFrame>
        <p:nvGraphicFramePr>
          <p:cNvPr id="2" name="Object 1"/>
          <p:cNvGraphicFramePr>
            <a:graphicFrameLocks noChangeAspect="1"/>
          </p:cNvGraphicFramePr>
          <p:nvPr>
            <p:extLst>
              <p:ext uri="{D42A27DB-BD31-4B8C-83A1-F6EECF244321}">
                <p14:modId xmlns:p14="http://schemas.microsoft.com/office/powerpoint/2010/main" xmlns="" val="4251853333"/>
              </p:ext>
            </p:extLst>
          </p:nvPr>
        </p:nvGraphicFramePr>
        <p:xfrm>
          <a:off x="1502718" y="3548035"/>
          <a:ext cx="7042150" cy="806450"/>
        </p:xfrm>
        <a:graphic>
          <a:graphicData uri="http://schemas.openxmlformats.org/presentationml/2006/ole">
            <p:oleObj spid="_x0000_s7179" name="Worksheet" r:id="rId4" imgW="7042162" imgH="806406" progId="Excel.Sheet.12">
              <p:embed/>
            </p:oleObj>
          </a:graphicData>
        </a:graphic>
      </p:graphicFrame>
    </p:spTree>
    <p:extLst>
      <p:ext uri="{BB962C8B-B14F-4D97-AF65-F5344CB8AC3E}">
        <p14:creationId xmlns:p14="http://schemas.microsoft.com/office/powerpoint/2010/main" xmlns="" val="39538311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4" name="Content Placeholder 3"/>
          <p:cNvSpPr>
            <a:spLocks noGrp="1"/>
          </p:cNvSpPr>
          <p:nvPr>
            <p:ph idx="1"/>
          </p:nvPr>
        </p:nvSpPr>
        <p:spPr>
          <a:xfrm>
            <a:off x="495300" y="1550479"/>
            <a:ext cx="8915400" cy="4077931"/>
          </a:xfrm>
        </p:spPr>
        <p:txBody>
          <a:bodyPr>
            <a:noAutofit/>
          </a:bodyPr>
          <a:lstStyle/>
          <a:p>
            <a:pPr marL="0" indent="0" algn="ctr">
              <a:lnSpc>
                <a:spcPct val="150000"/>
              </a:lnSpc>
              <a:buNone/>
            </a:pPr>
            <a:r>
              <a:rPr lang="en-ZA" sz="1200" b="1" dirty="0" smtClean="0">
                <a:latin typeface="Arial" panose="020B0604020202020204" pitchFamily="34" charset="0"/>
                <a:cs typeface="Arial" panose="020B0604020202020204" pitchFamily="34" charset="0"/>
              </a:rPr>
              <a:t>CITY OF JOHANNESBURG</a:t>
            </a:r>
            <a:endParaRPr lang="en-ZA" sz="1200" b="1" dirty="0">
              <a:latin typeface="Arial" panose="020B0604020202020204" pitchFamily="34" charset="0"/>
              <a:cs typeface="Arial" panose="020B0604020202020204" pitchFamily="34" charset="0"/>
            </a:endParaRPr>
          </a:p>
          <a:p>
            <a:pPr marL="0" indent="0" algn="ctr">
              <a:lnSpc>
                <a:spcPct val="150000"/>
              </a:lnSpc>
              <a:buNone/>
            </a:pPr>
            <a:r>
              <a:rPr lang="en-ZA" sz="1200" b="1" dirty="0">
                <a:latin typeface="Arial" panose="020B0604020202020204" pitchFamily="34" charset="0"/>
                <a:cs typeface="Arial" panose="020B0604020202020204" pitchFamily="34" charset="0"/>
              </a:rPr>
              <a:t>GG: </a:t>
            </a:r>
            <a:r>
              <a:rPr lang="en-ZA" sz="1200" b="1" dirty="0" smtClean="0">
                <a:latin typeface="Arial" panose="020B0604020202020204" pitchFamily="34" charset="0"/>
                <a:cs typeface="Arial" panose="020B0604020202020204" pitchFamily="34" charset="0"/>
              </a:rPr>
              <a:t>42338 OF 29 MARCH 2019</a:t>
            </a:r>
            <a:endParaRPr lang="en-ZA" sz="1200" b="1" dirty="0">
              <a:latin typeface="Arial" panose="020B0604020202020204" pitchFamily="34" charset="0"/>
              <a:cs typeface="Arial" panose="020B0604020202020204" pitchFamily="34" charset="0"/>
            </a:endParaRPr>
          </a:p>
          <a:p>
            <a:pPr marL="0" indent="0" algn="ctr">
              <a:lnSpc>
                <a:spcPct val="150000"/>
              </a:lnSpc>
              <a:buNone/>
            </a:pPr>
            <a:r>
              <a:rPr lang="en-ZA" sz="1200" b="1" u="sng" dirty="0" smtClean="0">
                <a:latin typeface="Arial" panose="020B0604020202020204" pitchFamily="34" charset="0"/>
                <a:cs typeface="Arial" panose="020B0604020202020204" pitchFamily="34" charset="0"/>
              </a:rPr>
              <a:t>ALLEGATIONS</a:t>
            </a:r>
          </a:p>
          <a:p>
            <a:pPr marL="311150" indent="-311150" algn="just">
              <a:lnSpc>
                <a:spcPct val="150000"/>
              </a:lnSpc>
              <a:buFont typeface="Arial" panose="020B0604020202020204" pitchFamily="34" charset="0"/>
              <a:buChar char="•"/>
            </a:pPr>
            <a:r>
              <a:rPr lang="en-US" sz="1200" i="1" dirty="0">
                <a:latin typeface="Arial" panose="020B0604020202020204" pitchFamily="34" charset="0"/>
                <a:cs typeface="Arial" panose="020B0604020202020204" pitchFamily="34" charset="0"/>
              </a:rPr>
              <a:t>The procurement of, or contracting for </a:t>
            </a:r>
            <a:endParaRPr lang="en-US" sz="1200" i="1" dirty="0" smtClean="0">
              <a:latin typeface="Arial" panose="020B0604020202020204" pitchFamily="34" charset="0"/>
              <a:cs typeface="Arial" panose="020B0604020202020204" pitchFamily="34" charset="0"/>
            </a:endParaRPr>
          </a:p>
          <a:p>
            <a:pPr lvl="1" indent="-387350" algn="just">
              <a:lnSpc>
                <a:spcPct val="150000"/>
              </a:lnSpc>
              <a:buFont typeface="Courier New" panose="02070309020205020404" pitchFamily="49" charset="0"/>
              <a:buChar char="o"/>
            </a:pPr>
            <a:r>
              <a:rPr lang="en-US" sz="1200" i="1" dirty="0" smtClean="0">
                <a:latin typeface="Arial" panose="020B0604020202020204" pitchFamily="34" charset="0"/>
                <a:cs typeface="Arial" panose="020B0604020202020204" pitchFamily="34" charset="0"/>
              </a:rPr>
              <a:t>Vehicles </a:t>
            </a:r>
            <a:r>
              <a:rPr lang="en-US" sz="1200" i="1" dirty="0">
                <a:latin typeface="Arial" panose="020B0604020202020204" pitchFamily="34" charset="0"/>
                <a:cs typeface="Arial" panose="020B0604020202020204" pitchFamily="34" charset="0"/>
              </a:rPr>
              <a:t>and vehicle maintenance services from Fire Raiders (Pty) </a:t>
            </a:r>
            <a:r>
              <a:rPr lang="en-US" sz="1200" i="1" dirty="0" smtClean="0">
                <a:latin typeface="Arial" panose="020B0604020202020204" pitchFamily="34" charset="0"/>
                <a:cs typeface="Arial" panose="020B0604020202020204" pitchFamily="34" charset="0"/>
              </a:rPr>
              <a:t>Ltd</a:t>
            </a:r>
            <a:r>
              <a:rPr lang="en-US" sz="1200" i="1" dirty="0">
                <a:latin typeface="Arial" panose="020B0604020202020204" pitchFamily="34" charset="0"/>
                <a:cs typeface="Arial" panose="020B0604020202020204" pitchFamily="34" charset="0"/>
              </a:rPr>
              <a:t> </a:t>
            </a:r>
            <a:r>
              <a:rPr lang="en-US" sz="1200" i="1" dirty="0" smtClean="0">
                <a:latin typeface="Arial" panose="020B0604020202020204" pitchFamily="34" charset="0"/>
                <a:cs typeface="Arial" panose="020B0604020202020204" pitchFamily="34" charset="0"/>
              </a:rPr>
              <a:t>– 3 contracts to the value of R205 444 197</a:t>
            </a:r>
          </a:p>
          <a:p>
            <a:pPr lvl="1" indent="-387350" algn="just">
              <a:lnSpc>
                <a:spcPct val="150000"/>
              </a:lnSpc>
              <a:buFont typeface="Courier New" panose="02070309020205020404" pitchFamily="49" charset="0"/>
              <a:buChar char="o"/>
            </a:pPr>
            <a:r>
              <a:rPr lang="en-US" sz="1200" i="1" dirty="0" smtClean="0">
                <a:latin typeface="Arial" panose="020B0604020202020204" pitchFamily="34" charset="0"/>
                <a:cs typeface="Arial" panose="020B0604020202020204" pitchFamily="34" charset="0"/>
              </a:rPr>
              <a:t>Repairs </a:t>
            </a:r>
            <a:r>
              <a:rPr lang="en-US" sz="1200" i="1" dirty="0">
                <a:latin typeface="Arial" panose="020B0604020202020204" pitchFamily="34" charset="0"/>
                <a:cs typeface="Arial" panose="020B0604020202020204" pitchFamily="34" charset="0"/>
              </a:rPr>
              <a:t>and maintenance work at fire </a:t>
            </a:r>
            <a:r>
              <a:rPr lang="en-US" sz="1200" i="1" dirty="0" smtClean="0">
                <a:latin typeface="Arial" panose="020B0604020202020204" pitchFamily="34" charset="0"/>
                <a:cs typeface="Arial" panose="020B0604020202020204" pitchFamily="34" charset="0"/>
              </a:rPr>
              <a:t>stations – contract value R6 million</a:t>
            </a:r>
          </a:p>
          <a:p>
            <a:pPr lvl="1" indent="-387350" algn="just">
              <a:lnSpc>
                <a:spcPct val="150000"/>
              </a:lnSpc>
              <a:buFont typeface="Courier New" panose="02070309020205020404" pitchFamily="49" charset="0"/>
              <a:buChar char="o"/>
            </a:pPr>
            <a:r>
              <a:rPr lang="en-US" sz="1200" i="1" dirty="0" smtClean="0">
                <a:latin typeface="Arial" panose="020B0604020202020204" pitchFamily="34" charset="0"/>
                <a:cs typeface="Arial" panose="020B0604020202020204" pitchFamily="34" charset="0"/>
              </a:rPr>
              <a:t>Closed </a:t>
            </a:r>
            <a:r>
              <a:rPr lang="en-US" sz="1200" i="1" dirty="0">
                <a:latin typeface="Arial" panose="020B0604020202020204" pitchFamily="34" charset="0"/>
                <a:cs typeface="Arial" panose="020B0604020202020204" pitchFamily="34" charset="0"/>
              </a:rPr>
              <a:t>circuit television equipment and related services from SOS Protecsure National Division </a:t>
            </a:r>
            <a:r>
              <a:rPr lang="en-US" sz="1200" i="1" dirty="0" smtClean="0">
                <a:latin typeface="Arial" panose="020B0604020202020204" pitchFamily="34" charset="0"/>
                <a:cs typeface="Arial" panose="020B0604020202020204" pitchFamily="34" charset="0"/>
              </a:rPr>
              <a:t>CC – 3 contracts to the value of R12 million.</a:t>
            </a:r>
          </a:p>
          <a:p>
            <a:pPr lvl="1" indent="-387350" algn="just">
              <a:lnSpc>
                <a:spcPct val="150000"/>
              </a:lnSpc>
              <a:buFont typeface="Courier New" panose="02070309020205020404" pitchFamily="49" charset="0"/>
              <a:buChar char="o"/>
            </a:pPr>
            <a:r>
              <a:rPr lang="en-US" sz="1200" i="1" dirty="0" smtClean="0">
                <a:latin typeface="Arial" panose="020B0604020202020204" pitchFamily="34" charset="0"/>
                <a:cs typeface="Arial" panose="020B0604020202020204" pitchFamily="34" charset="0"/>
              </a:rPr>
              <a:t>Office </a:t>
            </a:r>
            <a:r>
              <a:rPr lang="en-US" sz="1200" i="1" dirty="0">
                <a:latin typeface="Arial" panose="020B0604020202020204" pitchFamily="34" charset="0"/>
                <a:cs typeface="Arial" panose="020B0604020202020204" pitchFamily="34" charset="0"/>
              </a:rPr>
              <a:t>accommodation and furniture for the Integrated Operations </a:t>
            </a:r>
            <a:r>
              <a:rPr lang="en-US" sz="1200" i="1" dirty="0" smtClean="0">
                <a:latin typeface="Arial" panose="020B0604020202020204" pitchFamily="34" charset="0"/>
                <a:cs typeface="Arial" panose="020B0604020202020204" pitchFamily="34" charset="0"/>
              </a:rPr>
              <a:t>Centre – 2 contracts to the value of R66.8 million, </a:t>
            </a:r>
          </a:p>
          <a:p>
            <a:pPr marL="0" indent="0" algn="ctr">
              <a:lnSpc>
                <a:spcPct val="150000"/>
              </a:lnSpc>
              <a:buNone/>
            </a:pPr>
            <a:endParaRPr lang="en-ZA" sz="1200" b="1" u="sng" dirty="0" smtClean="0">
              <a:latin typeface="Arial" panose="020B0604020202020204" pitchFamily="34" charset="0"/>
              <a:cs typeface="Arial" panose="020B0604020202020204" pitchFamily="34" charset="0"/>
            </a:endParaRPr>
          </a:p>
          <a:p>
            <a:pPr marL="0" indent="0" algn="ctr">
              <a:lnSpc>
                <a:spcPct val="150000"/>
              </a:lnSpc>
              <a:buNone/>
            </a:pPr>
            <a:r>
              <a:rPr lang="en-ZA" sz="1200" b="1" u="sng" dirty="0" smtClean="0">
                <a:latin typeface="Arial" panose="020B0604020202020204" pitchFamily="34" charset="0"/>
                <a:cs typeface="Arial" panose="020B0604020202020204" pitchFamily="34" charset="0"/>
              </a:rPr>
              <a:t>STATUS</a:t>
            </a:r>
            <a:endParaRPr lang="en-ZA" sz="1200" b="1" u="sng" dirty="0">
              <a:latin typeface="Arial" panose="020B0604020202020204" pitchFamily="34" charset="0"/>
              <a:cs typeface="Arial" panose="020B0604020202020204" pitchFamily="34" charset="0"/>
            </a:endParaRPr>
          </a:p>
          <a:p>
            <a:pPr marL="0" indent="0" algn="ctr">
              <a:lnSpc>
                <a:spcPct val="150000"/>
              </a:lnSpc>
              <a:buNone/>
            </a:pPr>
            <a:r>
              <a:rPr lang="en-US" sz="1200" dirty="0">
                <a:latin typeface="Arial" panose="020B0604020202020204" pitchFamily="34" charset="0"/>
                <a:cs typeface="Arial" panose="020B0604020202020204" pitchFamily="34" charset="0"/>
              </a:rPr>
              <a:t>The investigation is ongoing.</a:t>
            </a:r>
          </a:p>
          <a:p>
            <a:pPr marL="355600" lvl="1" indent="0" algn="just">
              <a:lnSpc>
                <a:spcPct val="210000"/>
              </a:lnSpc>
              <a:buNone/>
            </a:pPr>
            <a:endParaRPr lang="en-US" sz="1200" i="1" dirty="0" smtClean="0">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a:xfrm>
            <a:off x="8790038" y="6489083"/>
            <a:ext cx="620661" cy="365125"/>
          </a:xfrm>
        </p:spPr>
        <p:txBody>
          <a:bodyPr/>
          <a:lstStyle/>
          <a:p>
            <a:fld id="{40E4637F-1127-AF4D-B96F-F7789FFD66FF}" type="slidenum">
              <a:rPr lang="en-US" b="1" smtClean="0">
                <a:latin typeface="Arial" panose="020B0604020202020204" pitchFamily="34" charset="0"/>
                <a:cs typeface="Arial" panose="020B0604020202020204" pitchFamily="34" charset="0"/>
              </a:rPr>
              <a:pPr/>
              <a:t>43</a:t>
            </a:fld>
            <a:endParaRPr lang="en-US" b="1" dirty="0">
              <a:latin typeface="Arial" panose="020B0604020202020204" pitchFamily="34" charset="0"/>
              <a:cs typeface="Arial" panose="020B0604020202020204" pitchFamily="34" charset="0"/>
            </a:endParaRPr>
          </a:p>
        </p:txBody>
      </p:sp>
      <p:sp>
        <p:nvSpPr>
          <p:cNvPr id="8" name="Title 1"/>
          <p:cNvSpPr>
            <a:spLocks noGrp="1"/>
          </p:cNvSpPr>
          <p:nvPr>
            <p:ph type="title"/>
          </p:nvPr>
        </p:nvSpPr>
        <p:spPr>
          <a:xfrm>
            <a:off x="495300" y="457201"/>
            <a:ext cx="8915400" cy="1143000"/>
          </a:xfrm>
        </p:spPr>
        <p:txBody>
          <a:bodyPr>
            <a:normAutofit/>
          </a:bodyPr>
          <a:lstStyle/>
          <a:p>
            <a:r>
              <a:rPr lang="en-ZA" sz="2400" b="1" dirty="0">
                <a:latin typeface="Arial" panose="020B0604020202020204" pitchFamily="34" charset="0"/>
                <a:cs typeface="Arial" panose="020B0604020202020204" pitchFamily="34" charset="0"/>
              </a:rPr>
              <a:t>PROCLAMATION </a:t>
            </a:r>
            <a:r>
              <a:rPr lang="en-ZA" sz="2400" b="1" dirty="0" smtClean="0">
                <a:latin typeface="Arial" panose="020B0604020202020204" pitchFamily="34" charset="0"/>
                <a:cs typeface="Arial" panose="020B0604020202020204" pitchFamily="34" charset="0"/>
              </a:rPr>
              <a:t>R17 OF 2019</a:t>
            </a:r>
            <a:endParaRPr lang="en-US" sz="2800" dirty="0"/>
          </a:p>
        </p:txBody>
      </p:sp>
    </p:spTree>
    <p:extLst>
      <p:ext uri="{BB962C8B-B14F-4D97-AF65-F5344CB8AC3E}">
        <p14:creationId xmlns:p14="http://schemas.microsoft.com/office/powerpoint/2010/main" xmlns="" val="9972936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4" name="Content Placeholder 3"/>
          <p:cNvSpPr>
            <a:spLocks noGrp="1"/>
          </p:cNvSpPr>
          <p:nvPr>
            <p:ph idx="1"/>
          </p:nvPr>
        </p:nvSpPr>
        <p:spPr>
          <a:xfrm>
            <a:off x="495300" y="1537774"/>
            <a:ext cx="8915400" cy="4077931"/>
          </a:xfrm>
        </p:spPr>
        <p:txBody>
          <a:bodyPr>
            <a:noAutofit/>
          </a:bodyPr>
          <a:lstStyle/>
          <a:p>
            <a:pPr marL="0" indent="0" algn="ctr">
              <a:lnSpc>
                <a:spcPct val="150000"/>
              </a:lnSpc>
              <a:buNone/>
            </a:pPr>
            <a:r>
              <a:rPr lang="en-ZA" sz="1200" b="1" dirty="0" smtClean="0">
                <a:latin typeface="Arial" panose="020B0604020202020204" pitchFamily="34" charset="0"/>
                <a:cs typeface="Arial" panose="020B0604020202020204" pitchFamily="34" charset="0"/>
              </a:rPr>
              <a:t>MADIBENG LOCAL MUNICIPALITY </a:t>
            </a:r>
            <a:r>
              <a:rPr lang="en-ZA" sz="1200" b="1" dirty="0">
                <a:latin typeface="Arial" panose="020B0604020202020204" pitchFamily="34" charset="0"/>
                <a:cs typeface="Arial" panose="020B0604020202020204" pitchFamily="34" charset="0"/>
              </a:rPr>
              <a:t>IN THE </a:t>
            </a:r>
            <a:r>
              <a:rPr lang="en-ZA" sz="1200" b="1" dirty="0" smtClean="0">
                <a:latin typeface="Arial" panose="020B0604020202020204" pitchFamily="34" charset="0"/>
                <a:cs typeface="Arial" panose="020B0604020202020204" pitchFamily="34" charset="0"/>
              </a:rPr>
              <a:t>NORTH WEST PROVINCE</a:t>
            </a:r>
            <a:endParaRPr lang="en-ZA" sz="1200" b="1" dirty="0">
              <a:latin typeface="Arial" panose="020B0604020202020204" pitchFamily="34" charset="0"/>
              <a:cs typeface="Arial" panose="020B0604020202020204" pitchFamily="34" charset="0"/>
            </a:endParaRPr>
          </a:p>
          <a:p>
            <a:pPr marL="0" indent="0" algn="ctr">
              <a:lnSpc>
                <a:spcPct val="150000"/>
              </a:lnSpc>
              <a:buNone/>
            </a:pPr>
            <a:r>
              <a:rPr lang="en-ZA" sz="1200" b="1" dirty="0">
                <a:latin typeface="Arial" panose="020B0604020202020204" pitchFamily="34" charset="0"/>
                <a:cs typeface="Arial" panose="020B0604020202020204" pitchFamily="34" charset="0"/>
              </a:rPr>
              <a:t>GG: </a:t>
            </a:r>
            <a:r>
              <a:rPr lang="en-ZA" sz="1200" b="1" dirty="0" smtClean="0">
                <a:latin typeface="Arial" panose="020B0604020202020204" pitchFamily="34" charset="0"/>
                <a:cs typeface="Arial" panose="020B0604020202020204" pitchFamily="34" charset="0"/>
              </a:rPr>
              <a:t>42577 OF 12 JULY 2019</a:t>
            </a:r>
            <a:endParaRPr lang="en-ZA" sz="1200" b="1" dirty="0">
              <a:latin typeface="Arial" panose="020B0604020202020204" pitchFamily="34" charset="0"/>
              <a:cs typeface="Arial" panose="020B0604020202020204" pitchFamily="34" charset="0"/>
            </a:endParaRPr>
          </a:p>
          <a:p>
            <a:pPr marL="0" indent="0" algn="ctr">
              <a:lnSpc>
                <a:spcPct val="150000"/>
              </a:lnSpc>
              <a:buNone/>
            </a:pPr>
            <a:r>
              <a:rPr lang="en-ZA" sz="1200" b="1" u="sng" dirty="0">
                <a:latin typeface="Arial" panose="020B0604020202020204" pitchFamily="34" charset="0"/>
                <a:cs typeface="Arial" panose="020B0604020202020204" pitchFamily="34" charset="0"/>
              </a:rPr>
              <a:t>ALLEGATIONS</a:t>
            </a:r>
          </a:p>
          <a:p>
            <a:pPr marL="311150" lvl="1" indent="-311150" algn="just">
              <a:lnSpc>
                <a:spcPct val="150000"/>
              </a:lnSpc>
              <a:buFont typeface="Arial" panose="020B0604020202020204" pitchFamily="34" charset="0"/>
              <a:buChar char="•"/>
            </a:pPr>
            <a:r>
              <a:rPr lang="en-US" sz="1200" i="1" dirty="0" smtClean="0">
                <a:latin typeface="Arial" panose="020B0604020202020204" pitchFamily="34" charset="0"/>
                <a:cs typeface="Arial" panose="020B0604020202020204" pitchFamily="34" charset="0"/>
              </a:rPr>
              <a:t>The appointment </a:t>
            </a:r>
            <a:r>
              <a:rPr lang="en-US" sz="1200" i="1" dirty="0">
                <a:latin typeface="Arial" panose="020B0604020202020204" pitchFamily="34" charset="0"/>
                <a:cs typeface="Arial" panose="020B0604020202020204" pitchFamily="34" charset="0"/>
              </a:rPr>
              <a:t>of a service provider in terms of a maintenance lease agreement for a period of 36 months in respect of the Municipality's pool </a:t>
            </a:r>
            <a:r>
              <a:rPr lang="en-US" sz="1200" i="1" dirty="0" smtClean="0">
                <a:latin typeface="Arial" panose="020B0604020202020204" pitchFamily="34" charset="0"/>
                <a:cs typeface="Arial" panose="020B0604020202020204" pitchFamily="34" charset="0"/>
              </a:rPr>
              <a:t>vehicles</a:t>
            </a:r>
            <a:r>
              <a:rPr lang="en-US" sz="1200" i="1" dirty="0">
                <a:latin typeface="Arial" panose="020B0604020202020204" pitchFamily="34" charset="0"/>
                <a:cs typeface="Arial" panose="020B0604020202020204" pitchFamily="34" charset="0"/>
              </a:rPr>
              <a:t> </a:t>
            </a:r>
            <a:r>
              <a:rPr lang="en-US" sz="1200" i="1" dirty="0" smtClean="0">
                <a:latin typeface="Arial" panose="020B0604020202020204" pitchFamily="34" charset="0"/>
                <a:cs typeface="Arial" panose="020B0604020202020204" pitchFamily="34" charset="0"/>
              </a:rPr>
              <a:t>– payments to the value of R280 186 981.</a:t>
            </a:r>
          </a:p>
          <a:p>
            <a:pPr marL="311150" lvl="1" indent="-311150" algn="just">
              <a:lnSpc>
                <a:spcPct val="150000"/>
              </a:lnSpc>
              <a:buFont typeface="Arial" panose="020B0604020202020204" pitchFamily="34" charset="0"/>
              <a:buChar char="•"/>
            </a:pPr>
            <a:r>
              <a:rPr lang="en-US" sz="1200" i="1" dirty="0">
                <a:latin typeface="Arial" panose="020B0604020202020204" pitchFamily="34" charset="0"/>
                <a:cs typeface="Arial" panose="020B0604020202020204" pitchFamily="34" charset="0"/>
              </a:rPr>
              <a:t>Any undisclosed or </a:t>
            </a:r>
            <a:r>
              <a:rPr lang="en-US" sz="1200" i="1" dirty="0" err="1">
                <a:latin typeface="Arial" panose="020B0604020202020204" pitchFamily="34" charset="0"/>
                <a:cs typeface="Arial" panose="020B0604020202020204" pitchFamily="34" charset="0"/>
              </a:rPr>
              <a:t>unauthorised</a:t>
            </a:r>
            <a:r>
              <a:rPr lang="en-US" sz="1200" i="1" dirty="0">
                <a:latin typeface="Arial" panose="020B0604020202020204" pitchFamily="34" charset="0"/>
                <a:cs typeface="Arial" panose="020B0604020202020204" pitchFamily="34" charset="0"/>
              </a:rPr>
              <a:t> interests which the personnel of the Municipality or the State may have had in contractors, suppliers or service providers bidding for work or doing business with the Municipality or to whom contracts were awarded by the Municipality</a:t>
            </a:r>
            <a:r>
              <a:rPr lang="en-US" sz="1200" i="1" dirty="0" smtClean="0">
                <a:latin typeface="Arial" panose="020B0604020202020204" pitchFamily="34" charset="0"/>
                <a:cs typeface="Arial" panose="020B0604020202020204" pitchFamily="34" charset="0"/>
              </a:rPr>
              <a:t>.</a:t>
            </a:r>
          </a:p>
          <a:p>
            <a:pPr marL="311150" lvl="1" indent="-311150" algn="just">
              <a:lnSpc>
                <a:spcPct val="150000"/>
              </a:lnSpc>
              <a:buFont typeface="Arial" panose="020B0604020202020204" pitchFamily="34" charset="0"/>
              <a:buChar char="•"/>
            </a:pPr>
            <a:endParaRPr lang="en-US" sz="1200" i="1" dirty="0">
              <a:latin typeface="Arial" panose="020B0604020202020204" pitchFamily="34" charset="0"/>
              <a:cs typeface="Arial" panose="020B0604020202020204" pitchFamily="34" charset="0"/>
            </a:endParaRPr>
          </a:p>
          <a:p>
            <a:pPr marL="0" indent="0" algn="ctr">
              <a:lnSpc>
                <a:spcPct val="150000"/>
              </a:lnSpc>
              <a:buNone/>
            </a:pPr>
            <a:endParaRPr lang="en-ZA" sz="1200" b="1" u="sng" dirty="0" smtClean="0">
              <a:latin typeface="Arial" panose="020B0604020202020204" pitchFamily="34" charset="0"/>
              <a:cs typeface="Arial" panose="020B0604020202020204" pitchFamily="34" charset="0"/>
            </a:endParaRPr>
          </a:p>
          <a:p>
            <a:pPr marL="0" indent="0" algn="ctr">
              <a:lnSpc>
                <a:spcPct val="150000"/>
              </a:lnSpc>
              <a:buNone/>
            </a:pPr>
            <a:endParaRPr lang="en-ZA" sz="1200" b="1" u="sng" dirty="0">
              <a:latin typeface="Arial" panose="020B0604020202020204" pitchFamily="34" charset="0"/>
              <a:cs typeface="Arial" panose="020B0604020202020204" pitchFamily="34" charset="0"/>
            </a:endParaRPr>
          </a:p>
          <a:p>
            <a:pPr marL="0" indent="0" algn="ctr">
              <a:lnSpc>
                <a:spcPct val="150000"/>
              </a:lnSpc>
              <a:buNone/>
            </a:pPr>
            <a:endParaRPr lang="en-ZA" sz="700" b="1" u="sng" dirty="0" smtClean="0">
              <a:latin typeface="Arial" panose="020B0604020202020204" pitchFamily="34" charset="0"/>
              <a:cs typeface="Arial" panose="020B0604020202020204" pitchFamily="34" charset="0"/>
            </a:endParaRPr>
          </a:p>
          <a:p>
            <a:pPr marL="0" indent="0" algn="ctr">
              <a:lnSpc>
                <a:spcPct val="150000"/>
              </a:lnSpc>
              <a:buNone/>
            </a:pPr>
            <a:r>
              <a:rPr lang="en-ZA" sz="1200" b="1" u="sng" dirty="0" smtClean="0">
                <a:latin typeface="Arial" panose="020B0604020202020204" pitchFamily="34" charset="0"/>
                <a:cs typeface="Arial" panose="020B0604020202020204" pitchFamily="34" charset="0"/>
              </a:rPr>
              <a:t>STATUS</a:t>
            </a:r>
            <a:endParaRPr lang="en-ZA" sz="1200" b="1" u="sng" dirty="0">
              <a:latin typeface="Arial" panose="020B0604020202020204" pitchFamily="34" charset="0"/>
              <a:cs typeface="Arial" panose="020B0604020202020204" pitchFamily="34" charset="0"/>
            </a:endParaRPr>
          </a:p>
          <a:p>
            <a:pPr marL="0" indent="0" algn="ctr">
              <a:lnSpc>
                <a:spcPct val="150000"/>
              </a:lnSpc>
              <a:buNone/>
            </a:pPr>
            <a:r>
              <a:rPr lang="en-US" sz="1200" dirty="0">
                <a:latin typeface="Arial" panose="020B0604020202020204" pitchFamily="34" charset="0"/>
                <a:cs typeface="Arial" panose="020B0604020202020204" pitchFamily="34" charset="0"/>
              </a:rPr>
              <a:t>The investigation is ongoing.</a:t>
            </a:r>
            <a:endParaRPr lang="en-US" sz="1200" i="1" dirty="0">
              <a:latin typeface="Arial" panose="020B0604020202020204" pitchFamily="34" charset="0"/>
              <a:cs typeface="Arial" panose="020B0604020202020204" pitchFamily="34" charset="0"/>
            </a:endParaRPr>
          </a:p>
          <a:p>
            <a:pPr marL="311150" lvl="1" indent="-311150" algn="just">
              <a:lnSpc>
                <a:spcPct val="150000"/>
              </a:lnSpc>
              <a:buFont typeface="Arial" panose="020B0604020202020204" pitchFamily="34" charset="0"/>
              <a:buChar char="•"/>
            </a:pPr>
            <a:endParaRPr lang="en-US" sz="1400" i="1" dirty="0">
              <a:latin typeface="Arial" panose="020B0604020202020204" pitchFamily="34" charset="0"/>
              <a:cs typeface="Arial" panose="020B0604020202020204" pitchFamily="34" charset="0"/>
            </a:endParaRPr>
          </a:p>
          <a:p>
            <a:pPr marL="311150" lvl="1" indent="-311150" algn="just">
              <a:lnSpc>
                <a:spcPct val="150000"/>
              </a:lnSpc>
              <a:buFont typeface="Arial" panose="020B0604020202020204" pitchFamily="34" charset="0"/>
              <a:buChar char="•"/>
            </a:pPr>
            <a:endParaRPr lang="en-US" sz="1400" i="1" dirty="0" smtClean="0">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a:xfrm>
            <a:off x="8790038" y="6489083"/>
            <a:ext cx="620661" cy="365125"/>
          </a:xfrm>
        </p:spPr>
        <p:txBody>
          <a:bodyPr/>
          <a:lstStyle/>
          <a:p>
            <a:fld id="{40E4637F-1127-AF4D-B96F-F7789FFD66FF}" type="slidenum">
              <a:rPr lang="en-US" b="1" smtClean="0">
                <a:latin typeface="Arial" panose="020B0604020202020204" pitchFamily="34" charset="0"/>
                <a:cs typeface="Arial" panose="020B0604020202020204" pitchFamily="34" charset="0"/>
              </a:rPr>
              <a:pPr/>
              <a:t>44</a:t>
            </a:fld>
            <a:endParaRPr lang="en-US" b="1" dirty="0">
              <a:latin typeface="Arial" panose="020B0604020202020204" pitchFamily="34" charset="0"/>
              <a:cs typeface="Arial" panose="020B0604020202020204" pitchFamily="34" charset="0"/>
            </a:endParaRPr>
          </a:p>
        </p:txBody>
      </p:sp>
      <p:sp>
        <p:nvSpPr>
          <p:cNvPr id="8" name="Title 1"/>
          <p:cNvSpPr>
            <a:spLocks noGrp="1"/>
          </p:cNvSpPr>
          <p:nvPr>
            <p:ph type="title"/>
          </p:nvPr>
        </p:nvSpPr>
        <p:spPr>
          <a:xfrm>
            <a:off x="495300" y="457201"/>
            <a:ext cx="8915400" cy="1143000"/>
          </a:xfrm>
        </p:spPr>
        <p:txBody>
          <a:bodyPr>
            <a:normAutofit/>
          </a:bodyPr>
          <a:lstStyle/>
          <a:p>
            <a:r>
              <a:rPr lang="en-ZA" sz="2400" b="1" dirty="0">
                <a:latin typeface="Arial" panose="020B0604020202020204" pitchFamily="34" charset="0"/>
                <a:cs typeface="Arial" panose="020B0604020202020204" pitchFamily="34" charset="0"/>
              </a:rPr>
              <a:t>PROCLAMATION </a:t>
            </a:r>
            <a:r>
              <a:rPr lang="en-ZA" sz="2400" b="1" dirty="0" smtClean="0">
                <a:latin typeface="Arial" panose="020B0604020202020204" pitchFamily="34" charset="0"/>
                <a:cs typeface="Arial" panose="020B0604020202020204" pitchFamily="34" charset="0"/>
              </a:rPr>
              <a:t>R35 OF 2019</a:t>
            </a:r>
            <a:endParaRPr lang="en-US" sz="2800" dirty="0"/>
          </a:p>
        </p:txBody>
      </p:sp>
      <p:graphicFrame>
        <p:nvGraphicFramePr>
          <p:cNvPr id="2" name="Object 1"/>
          <p:cNvGraphicFramePr>
            <a:graphicFrameLocks noChangeAspect="1"/>
          </p:cNvGraphicFramePr>
          <p:nvPr>
            <p:extLst>
              <p:ext uri="{D42A27DB-BD31-4B8C-83A1-F6EECF244321}">
                <p14:modId xmlns:p14="http://schemas.microsoft.com/office/powerpoint/2010/main" xmlns="" val="2225803597"/>
              </p:ext>
            </p:extLst>
          </p:nvPr>
        </p:nvGraphicFramePr>
        <p:xfrm>
          <a:off x="1485019" y="4038877"/>
          <a:ext cx="7042150" cy="806450"/>
        </p:xfrm>
        <a:graphic>
          <a:graphicData uri="http://schemas.openxmlformats.org/presentationml/2006/ole">
            <p:oleObj spid="_x0000_s8203" name="Worksheet" r:id="rId4" imgW="7042162" imgH="806406" progId="Excel.Sheet.12">
              <p:embed/>
            </p:oleObj>
          </a:graphicData>
        </a:graphic>
      </p:graphicFrame>
    </p:spTree>
    <p:extLst>
      <p:ext uri="{BB962C8B-B14F-4D97-AF65-F5344CB8AC3E}">
        <p14:creationId xmlns:p14="http://schemas.microsoft.com/office/powerpoint/2010/main" xmlns="" val="321091919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4" name="Content Placeholder 3"/>
          <p:cNvSpPr>
            <a:spLocks noGrp="1"/>
          </p:cNvSpPr>
          <p:nvPr>
            <p:ph idx="1"/>
          </p:nvPr>
        </p:nvSpPr>
        <p:spPr>
          <a:xfrm>
            <a:off x="495300" y="1537767"/>
            <a:ext cx="8915400" cy="3717649"/>
          </a:xfrm>
        </p:spPr>
        <p:txBody>
          <a:bodyPr>
            <a:noAutofit/>
          </a:bodyPr>
          <a:lstStyle/>
          <a:p>
            <a:pPr marL="0" indent="0" algn="ctr">
              <a:lnSpc>
                <a:spcPct val="150000"/>
              </a:lnSpc>
              <a:buNone/>
            </a:pPr>
            <a:r>
              <a:rPr lang="en-ZA" sz="1200" b="1" dirty="0" smtClean="0">
                <a:latin typeface="Arial" panose="020B0604020202020204" pitchFamily="34" charset="0"/>
                <a:cs typeface="Arial" panose="020B0604020202020204" pitchFamily="34" charset="0"/>
              </a:rPr>
              <a:t>UMGUNGUNDLOVU DISTRICT </a:t>
            </a:r>
            <a:r>
              <a:rPr lang="en-ZA" sz="1200" b="1" dirty="0">
                <a:latin typeface="Arial" panose="020B0604020202020204" pitchFamily="34" charset="0"/>
                <a:cs typeface="Arial" panose="020B0604020202020204" pitchFamily="34" charset="0"/>
              </a:rPr>
              <a:t>MUNICIPALITY IN THE </a:t>
            </a:r>
            <a:r>
              <a:rPr lang="en-ZA" sz="1200" b="1" dirty="0" smtClean="0">
                <a:latin typeface="Arial" panose="020B0604020202020204" pitchFamily="34" charset="0"/>
                <a:cs typeface="Arial" panose="020B0604020202020204" pitchFamily="34" charset="0"/>
              </a:rPr>
              <a:t>KZN </a:t>
            </a:r>
            <a:r>
              <a:rPr lang="en-ZA" sz="1200" b="1" dirty="0">
                <a:latin typeface="Arial" panose="020B0604020202020204" pitchFamily="34" charset="0"/>
                <a:cs typeface="Arial" panose="020B0604020202020204" pitchFamily="34" charset="0"/>
              </a:rPr>
              <a:t>PROVINCE</a:t>
            </a:r>
          </a:p>
          <a:p>
            <a:pPr marL="0" indent="0" algn="ctr">
              <a:lnSpc>
                <a:spcPct val="150000"/>
              </a:lnSpc>
              <a:buNone/>
            </a:pPr>
            <a:r>
              <a:rPr lang="en-ZA" sz="1200" b="1" dirty="0">
                <a:latin typeface="Arial" panose="020B0604020202020204" pitchFamily="34" charset="0"/>
                <a:cs typeface="Arial" panose="020B0604020202020204" pitchFamily="34" charset="0"/>
              </a:rPr>
              <a:t>GG: </a:t>
            </a:r>
            <a:r>
              <a:rPr lang="en-ZA" sz="1200" b="1" dirty="0" smtClean="0">
                <a:latin typeface="Arial" panose="020B0604020202020204" pitchFamily="34" charset="0"/>
                <a:cs typeface="Arial" panose="020B0604020202020204" pitchFamily="34" charset="0"/>
              </a:rPr>
              <a:t>42828 </a:t>
            </a:r>
            <a:r>
              <a:rPr lang="en-ZA" sz="1200" b="1" dirty="0">
                <a:latin typeface="Arial" panose="020B0604020202020204" pitchFamily="34" charset="0"/>
                <a:cs typeface="Arial" panose="020B0604020202020204" pitchFamily="34" charset="0"/>
              </a:rPr>
              <a:t>OF </a:t>
            </a:r>
            <a:r>
              <a:rPr lang="en-ZA" sz="1200" b="1" dirty="0" smtClean="0">
                <a:latin typeface="Arial" panose="020B0604020202020204" pitchFamily="34" charset="0"/>
                <a:cs typeface="Arial" panose="020B0604020202020204" pitchFamily="34" charset="0"/>
              </a:rPr>
              <a:t>8 NOVEMBER </a:t>
            </a:r>
            <a:r>
              <a:rPr lang="en-ZA" sz="1200" b="1" dirty="0">
                <a:latin typeface="Arial" panose="020B0604020202020204" pitchFamily="34" charset="0"/>
                <a:cs typeface="Arial" panose="020B0604020202020204" pitchFamily="34" charset="0"/>
              </a:rPr>
              <a:t>2019</a:t>
            </a:r>
          </a:p>
          <a:p>
            <a:pPr marL="0" indent="0" algn="ctr">
              <a:lnSpc>
                <a:spcPct val="150000"/>
              </a:lnSpc>
              <a:buNone/>
            </a:pPr>
            <a:r>
              <a:rPr lang="en-ZA" sz="1200" b="1" u="sng" dirty="0">
                <a:latin typeface="Arial" panose="020B0604020202020204" pitchFamily="34" charset="0"/>
                <a:cs typeface="Arial" panose="020B0604020202020204" pitchFamily="34" charset="0"/>
              </a:rPr>
              <a:t>ALLEGATIONS</a:t>
            </a:r>
          </a:p>
          <a:p>
            <a:pPr marL="311150" lvl="1" indent="-311150" algn="just">
              <a:lnSpc>
                <a:spcPct val="150000"/>
              </a:lnSpc>
              <a:buFont typeface="Arial" panose="020B0604020202020204" pitchFamily="34" charset="0"/>
              <a:buChar char="•"/>
            </a:pPr>
            <a:r>
              <a:rPr lang="en-US" sz="1200" i="1" dirty="0">
                <a:latin typeface="Arial" panose="020B0604020202020204" pitchFamily="34" charset="0"/>
                <a:cs typeface="Arial" panose="020B0604020202020204" pitchFamily="34" charset="0"/>
              </a:rPr>
              <a:t>The procurement of, or contracting </a:t>
            </a:r>
            <a:r>
              <a:rPr lang="en-US" sz="1200" i="1" dirty="0" smtClean="0">
                <a:latin typeface="Arial" panose="020B0604020202020204" pitchFamily="34" charset="0"/>
                <a:cs typeface="Arial" panose="020B0604020202020204" pitchFamily="34" charset="0"/>
              </a:rPr>
              <a:t>for</a:t>
            </a:r>
          </a:p>
          <a:p>
            <a:pPr marL="711200" lvl="1" indent="-355600" algn="just">
              <a:lnSpc>
                <a:spcPct val="150000"/>
              </a:lnSpc>
              <a:buFont typeface="Courier New" panose="02070309020205020404" pitchFamily="49" charset="0"/>
              <a:buChar char="o"/>
            </a:pPr>
            <a:r>
              <a:rPr lang="en-US" sz="1200" i="1" dirty="0" smtClean="0">
                <a:latin typeface="Arial" panose="020B0604020202020204" pitchFamily="34" charset="0"/>
                <a:cs typeface="Arial" panose="020B0604020202020204" pitchFamily="34" charset="0"/>
              </a:rPr>
              <a:t>Event </a:t>
            </a:r>
            <a:r>
              <a:rPr lang="en-US" sz="1200" i="1" dirty="0">
                <a:latin typeface="Arial" panose="020B0604020202020204" pitchFamily="34" charset="0"/>
                <a:cs typeface="Arial" panose="020B0604020202020204" pitchFamily="34" charset="0"/>
              </a:rPr>
              <a:t>management services for the Presidential Visit Event at </a:t>
            </a:r>
            <a:r>
              <a:rPr lang="en-US" sz="1200" i="1" dirty="0" err="1">
                <a:latin typeface="Arial" panose="020B0604020202020204" pitchFamily="34" charset="0"/>
                <a:cs typeface="Arial" panose="020B0604020202020204" pitchFamily="34" charset="0"/>
              </a:rPr>
              <a:t>Inzinga</a:t>
            </a:r>
            <a:r>
              <a:rPr lang="en-US" sz="1200" i="1" dirty="0">
                <a:latin typeface="Arial" panose="020B0604020202020204" pitchFamily="34" charset="0"/>
                <a:cs typeface="Arial" panose="020B0604020202020204" pitchFamily="34" charset="0"/>
              </a:rPr>
              <a:t> on </a:t>
            </a:r>
            <a:r>
              <a:rPr lang="en-US" sz="1200" i="1" dirty="0" smtClean="0">
                <a:latin typeface="Arial" panose="020B0604020202020204" pitchFamily="34" charset="0"/>
                <a:cs typeface="Arial" panose="020B0604020202020204" pitchFamily="34" charset="0"/>
              </a:rPr>
              <a:t>23/12/2017;</a:t>
            </a:r>
          </a:p>
          <a:p>
            <a:pPr marL="711200" lvl="1" indent="-355600" algn="just">
              <a:lnSpc>
                <a:spcPct val="150000"/>
              </a:lnSpc>
              <a:buFont typeface="Courier New" panose="02070309020205020404" pitchFamily="49" charset="0"/>
              <a:buChar char="o"/>
            </a:pPr>
            <a:r>
              <a:rPr lang="en-US" sz="1200" i="1" dirty="0" smtClean="0">
                <a:latin typeface="Arial" panose="020B0604020202020204" pitchFamily="34" charset="0"/>
                <a:cs typeface="Arial" panose="020B0604020202020204" pitchFamily="34" charset="0"/>
              </a:rPr>
              <a:t>Event </a:t>
            </a:r>
            <a:r>
              <a:rPr lang="en-US" sz="1200" i="1" dirty="0">
                <a:latin typeface="Arial" panose="020B0604020202020204" pitchFamily="34" charset="0"/>
                <a:cs typeface="Arial" panose="020B0604020202020204" pitchFamily="34" charset="0"/>
              </a:rPr>
              <a:t>management services in terms of Contract Number 18/2017 for an Integrated Development Plan </a:t>
            </a:r>
            <a:r>
              <a:rPr lang="en-US" sz="1200" i="1" dirty="0" err="1">
                <a:latin typeface="Arial" panose="020B0604020202020204" pitchFamily="34" charset="0"/>
                <a:cs typeface="Arial" panose="020B0604020202020204" pitchFamily="34" charset="0"/>
              </a:rPr>
              <a:t>Imbizo</a:t>
            </a:r>
            <a:r>
              <a:rPr lang="en-US" sz="1200" i="1" dirty="0" smtClean="0">
                <a:latin typeface="Arial" panose="020B0604020202020204" pitchFamily="34" charset="0"/>
                <a:cs typeface="Arial" panose="020B0604020202020204" pitchFamily="34" charset="0"/>
              </a:rPr>
              <a:t>;</a:t>
            </a:r>
          </a:p>
          <a:p>
            <a:pPr marL="711200" lvl="1" indent="-355600" algn="just">
              <a:lnSpc>
                <a:spcPct val="150000"/>
              </a:lnSpc>
              <a:buFont typeface="Courier New" panose="02070309020205020404" pitchFamily="49" charset="0"/>
              <a:buChar char="o"/>
            </a:pPr>
            <a:r>
              <a:rPr lang="en-US" sz="1200" i="1" dirty="0" smtClean="0">
                <a:latin typeface="Arial" panose="020B0604020202020204" pitchFamily="34" charset="0"/>
                <a:cs typeface="Arial" panose="020B0604020202020204" pitchFamily="34" charset="0"/>
              </a:rPr>
              <a:t>Event </a:t>
            </a:r>
            <a:r>
              <a:rPr lang="en-US" sz="1200" i="1" dirty="0">
                <a:latin typeface="Arial" panose="020B0604020202020204" pitchFamily="34" charset="0"/>
                <a:cs typeface="Arial" panose="020B0604020202020204" pitchFamily="34" charset="0"/>
              </a:rPr>
              <a:t>management services in terms of Contract Number ZNT 1928/2014LG for the Mandela Day marathon</a:t>
            </a:r>
            <a:r>
              <a:rPr lang="en-US" sz="1200" i="1" dirty="0" smtClean="0">
                <a:latin typeface="Arial" panose="020B0604020202020204" pitchFamily="34" charset="0"/>
                <a:cs typeface="Arial" panose="020B0604020202020204" pitchFamily="34" charset="0"/>
              </a:rPr>
              <a:t>;</a:t>
            </a:r>
          </a:p>
          <a:p>
            <a:pPr marL="711200" lvl="1" indent="-355600" algn="just">
              <a:lnSpc>
                <a:spcPct val="150000"/>
              </a:lnSpc>
              <a:buFont typeface="Courier New" panose="02070309020205020404" pitchFamily="49" charset="0"/>
              <a:buChar char="o"/>
            </a:pPr>
            <a:r>
              <a:rPr lang="en-US" sz="1200" i="1" dirty="0" smtClean="0">
                <a:latin typeface="Arial" panose="020B0604020202020204" pitchFamily="34" charset="0"/>
                <a:cs typeface="Arial" panose="020B0604020202020204" pitchFamily="34" charset="0"/>
              </a:rPr>
              <a:t>Goods </a:t>
            </a:r>
            <a:r>
              <a:rPr lang="en-US" sz="1200" i="1" dirty="0">
                <a:latin typeface="Arial" panose="020B0604020202020204" pitchFamily="34" charset="0"/>
                <a:cs typeface="Arial" panose="020B0604020202020204" pitchFamily="34" charset="0"/>
              </a:rPr>
              <a:t>and services for the SALGA Games</a:t>
            </a:r>
            <a:r>
              <a:rPr lang="en-US" sz="1200" i="1" dirty="0" smtClean="0">
                <a:latin typeface="Arial" panose="020B0604020202020204" pitchFamily="34" charset="0"/>
                <a:cs typeface="Arial" panose="020B0604020202020204" pitchFamily="34" charset="0"/>
              </a:rPr>
              <a:t>; and</a:t>
            </a:r>
          </a:p>
          <a:p>
            <a:pPr marL="711200" lvl="1" indent="-355600" algn="just">
              <a:lnSpc>
                <a:spcPct val="150000"/>
              </a:lnSpc>
              <a:buFont typeface="Courier New" panose="02070309020205020404" pitchFamily="49" charset="0"/>
              <a:buChar char="o"/>
            </a:pPr>
            <a:r>
              <a:rPr lang="en-US" sz="1200" i="1" dirty="0">
                <a:latin typeface="Arial" panose="020B0604020202020204" pitchFamily="34" charset="0"/>
                <a:cs typeface="Arial" panose="020B0604020202020204" pitchFamily="34" charset="0"/>
              </a:rPr>
              <a:t>Project management </a:t>
            </a:r>
            <a:r>
              <a:rPr lang="en-US" sz="1200" i="1" dirty="0" smtClean="0">
                <a:latin typeface="Arial" panose="020B0604020202020204" pitchFamily="34" charset="0"/>
                <a:cs typeface="Arial" panose="020B0604020202020204" pitchFamily="34" charset="0"/>
              </a:rPr>
              <a:t>services</a:t>
            </a:r>
            <a:r>
              <a:rPr lang="en-US" sz="1200" i="1" dirty="0">
                <a:latin typeface="Arial" panose="020B0604020202020204" pitchFamily="34" charset="0"/>
                <a:cs typeface="Arial" panose="020B0604020202020204" pitchFamily="34" charset="0"/>
              </a:rPr>
              <a:t>.</a:t>
            </a:r>
          </a:p>
          <a:p>
            <a:pPr marL="0" indent="0" algn="ctr">
              <a:lnSpc>
                <a:spcPct val="150000"/>
              </a:lnSpc>
              <a:buNone/>
            </a:pPr>
            <a:r>
              <a:rPr lang="en-ZA" sz="1200" b="1" u="sng" dirty="0">
                <a:latin typeface="Arial" panose="020B0604020202020204" pitchFamily="34" charset="0"/>
                <a:cs typeface="Arial" panose="020B0604020202020204" pitchFamily="34" charset="0"/>
              </a:rPr>
              <a:t>STATUS</a:t>
            </a:r>
          </a:p>
          <a:p>
            <a:pPr marL="0" indent="0" algn="ctr">
              <a:lnSpc>
                <a:spcPct val="150000"/>
              </a:lnSpc>
              <a:buNone/>
            </a:pPr>
            <a:r>
              <a:rPr lang="en-US" sz="1200" dirty="0">
                <a:latin typeface="Arial" panose="020B0604020202020204" pitchFamily="34" charset="0"/>
                <a:cs typeface="Arial" panose="020B0604020202020204" pitchFamily="34" charset="0"/>
              </a:rPr>
              <a:t>The investigation is ongoing.</a:t>
            </a:r>
            <a:endParaRPr lang="en-US" sz="1200" i="1" dirty="0">
              <a:latin typeface="Arial" panose="020B0604020202020204" pitchFamily="34" charset="0"/>
              <a:cs typeface="Arial" panose="020B0604020202020204" pitchFamily="34" charset="0"/>
            </a:endParaRPr>
          </a:p>
          <a:p>
            <a:pPr marL="711200" lvl="1" indent="-355600" algn="just">
              <a:lnSpc>
                <a:spcPct val="150000"/>
              </a:lnSpc>
              <a:buFont typeface="Courier New" panose="02070309020205020404" pitchFamily="49" charset="0"/>
              <a:buChar char="o"/>
            </a:pPr>
            <a:endParaRPr lang="en-US" sz="1400" i="1" dirty="0">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a:xfrm>
            <a:off x="8790038" y="6489083"/>
            <a:ext cx="620661" cy="365125"/>
          </a:xfrm>
        </p:spPr>
        <p:txBody>
          <a:bodyPr/>
          <a:lstStyle/>
          <a:p>
            <a:fld id="{40E4637F-1127-AF4D-B96F-F7789FFD66FF}" type="slidenum">
              <a:rPr lang="en-US" b="1" smtClean="0">
                <a:latin typeface="Arial" panose="020B0604020202020204" pitchFamily="34" charset="0"/>
                <a:cs typeface="Arial" panose="020B0604020202020204" pitchFamily="34" charset="0"/>
              </a:rPr>
              <a:pPr/>
              <a:t>45</a:t>
            </a:fld>
            <a:endParaRPr lang="en-US" b="1" dirty="0">
              <a:latin typeface="Arial" panose="020B0604020202020204" pitchFamily="34" charset="0"/>
              <a:cs typeface="Arial" panose="020B0604020202020204" pitchFamily="34" charset="0"/>
            </a:endParaRPr>
          </a:p>
        </p:txBody>
      </p:sp>
      <p:sp>
        <p:nvSpPr>
          <p:cNvPr id="8" name="Title 1"/>
          <p:cNvSpPr>
            <a:spLocks noGrp="1"/>
          </p:cNvSpPr>
          <p:nvPr>
            <p:ph type="title"/>
          </p:nvPr>
        </p:nvSpPr>
        <p:spPr>
          <a:xfrm>
            <a:off x="495300" y="457201"/>
            <a:ext cx="8915400" cy="1143000"/>
          </a:xfrm>
        </p:spPr>
        <p:txBody>
          <a:bodyPr>
            <a:normAutofit/>
          </a:bodyPr>
          <a:lstStyle/>
          <a:p>
            <a:r>
              <a:rPr lang="en-ZA" sz="2400" b="1" dirty="0">
                <a:latin typeface="Arial" panose="020B0604020202020204" pitchFamily="34" charset="0"/>
                <a:cs typeface="Arial" panose="020B0604020202020204" pitchFamily="34" charset="0"/>
              </a:rPr>
              <a:t>PROCLAMATION </a:t>
            </a:r>
            <a:r>
              <a:rPr lang="en-ZA" sz="2400" b="1" dirty="0" smtClean="0">
                <a:latin typeface="Arial" panose="020B0604020202020204" pitchFamily="34" charset="0"/>
                <a:cs typeface="Arial" panose="020B0604020202020204" pitchFamily="34" charset="0"/>
              </a:rPr>
              <a:t>R58 OF 2019</a:t>
            </a:r>
            <a:endParaRPr lang="en-US" sz="2800" dirty="0"/>
          </a:p>
        </p:txBody>
      </p:sp>
    </p:spTree>
    <p:extLst>
      <p:ext uri="{BB962C8B-B14F-4D97-AF65-F5344CB8AC3E}">
        <p14:creationId xmlns:p14="http://schemas.microsoft.com/office/powerpoint/2010/main" xmlns="" val="3933909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7" name="Slide Number Placeholder 6"/>
          <p:cNvSpPr>
            <a:spLocks noGrp="1"/>
          </p:cNvSpPr>
          <p:nvPr>
            <p:ph type="sldNum" sz="quarter" idx="12"/>
          </p:nvPr>
        </p:nvSpPr>
        <p:spPr>
          <a:xfrm>
            <a:off x="8790038" y="6489083"/>
            <a:ext cx="620661" cy="365125"/>
          </a:xfrm>
        </p:spPr>
        <p:txBody>
          <a:bodyPr/>
          <a:lstStyle/>
          <a:p>
            <a:fld id="{40E4637F-1127-AF4D-B96F-F7789FFD66FF}" type="slidenum">
              <a:rPr lang="en-US" b="1" smtClean="0">
                <a:latin typeface="Arial" panose="020B0604020202020204" pitchFamily="34" charset="0"/>
                <a:cs typeface="Arial" panose="020B0604020202020204" pitchFamily="34" charset="0"/>
              </a:rPr>
              <a:pPr/>
              <a:t>46</a:t>
            </a:fld>
            <a:endParaRPr lang="en-US" b="1" dirty="0">
              <a:latin typeface="Arial" panose="020B0604020202020204" pitchFamily="34" charset="0"/>
              <a:cs typeface="Arial" panose="020B0604020202020204" pitchFamily="34" charset="0"/>
            </a:endParaRPr>
          </a:p>
        </p:txBody>
      </p:sp>
      <p:sp>
        <p:nvSpPr>
          <p:cNvPr id="10" name="Content Placeholder 3"/>
          <p:cNvSpPr>
            <a:spLocks noGrp="1"/>
          </p:cNvSpPr>
          <p:nvPr>
            <p:ph idx="1"/>
          </p:nvPr>
        </p:nvSpPr>
        <p:spPr>
          <a:xfrm>
            <a:off x="495300" y="2338437"/>
            <a:ext cx="8915400" cy="1154063"/>
          </a:xfrm>
          <a:solidFill>
            <a:schemeClr val="tx1"/>
          </a:solidFill>
        </p:spPr>
        <p:txBody>
          <a:bodyPr>
            <a:normAutofit/>
          </a:bodyPr>
          <a:lstStyle/>
          <a:p>
            <a:pPr marL="0" indent="0" algn="ctr">
              <a:lnSpc>
                <a:spcPct val="150000"/>
              </a:lnSpc>
              <a:buNone/>
            </a:pPr>
            <a:r>
              <a:rPr lang="en-US" sz="4300" b="1" dirty="0" smtClean="0">
                <a:solidFill>
                  <a:schemeClr val="bg1"/>
                </a:solidFill>
                <a:latin typeface="Arial" panose="020B0604020202020204" pitchFamily="34" charset="0"/>
                <a:cs typeface="Arial" panose="020B0604020202020204" pitchFamily="34" charset="0"/>
              </a:rPr>
              <a:t>ONGOING CIVIL LITIGATION</a:t>
            </a:r>
            <a:endParaRPr lang="en-US" sz="4300" i="1"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86492951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7" name="Slide Number Placeholder 6"/>
          <p:cNvSpPr>
            <a:spLocks noGrp="1"/>
          </p:cNvSpPr>
          <p:nvPr>
            <p:ph type="sldNum" sz="quarter" idx="12"/>
          </p:nvPr>
        </p:nvSpPr>
        <p:spPr>
          <a:xfrm>
            <a:off x="8790038" y="6489083"/>
            <a:ext cx="620661" cy="365125"/>
          </a:xfrm>
        </p:spPr>
        <p:txBody>
          <a:bodyPr/>
          <a:lstStyle/>
          <a:p>
            <a:fld id="{40E4637F-1127-AF4D-B96F-F7789FFD66FF}" type="slidenum">
              <a:rPr lang="en-US" b="1" smtClean="0">
                <a:latin typeface="Arial" panose="020B0604020202020204" pitchFamily="34" charset="0"/>
                <a:cs typeface="Arial" panose="020B0604020202020204" pitchFamily="34" charset="0"/>
              </a:rPr>
              <a:pPr/>
              <a:t>47</a:t>
            </a:fld>
            <a:endParaRPr lang="en-US" b="1" dirty="0">
              <a:latin typeface="Arial" panose="020B0604020202020204" pitchFamily="34" charset="0"/>
              <a:cs typeface="Arial" panose="020B0604020202020204"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xmlns="" val="1698390992"/>
              </p:ext>
            </p:extLst>
          </p:nvPr>
        </p:nvGraphicFramePr>
        <p:xfrm>
          <a:off x="414955" y="1782597"/>
          <a:ext cx="9052560" cy="3605790"/>
        </p:xfrm>
        <a:graphic>
          <a:graphicData uri="http://schemas.openxmlformats.org/presentationml/2006/ole">
            <p:oleObj spid="_x0000_s11270" name="Worksheet" r:id="rId4" imgW="14744823" imgH="5873838" progId="Excel.Sheet.12">
              <p:embed/>
            </p:oleObj>
          </a:graphicData>
        </a:graphic>
      </p:graphicFrame>
    </p:spTree>
    <p:extLst>
      <p:ext uri="{BB962C8B-B14F-4D97-AF65-F5344CB8AC3E}">
        <p14:creationId xmlns:p14="http://schemas.microsoft.com/office/powerpoint/2010/main" xmlns="" val="30880535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7" name="Slide Number Placeholder 6"/>
          <p:cNvSpPr>
            <a:spLocks noGrp="1"/>
          </p:cNvSpPr>
          <p:nvPr>
            <p:ph type="sldNum" sz="quarter" idx="12"/>
          </p:nvPr>
        </p:nvSpPr>
        <p:spPr>
          <a:xfrm>
            <a:off x="8790038" y="6489083"/>
            <a:ext cx="620661" cy="365125"/>
          </a:xfrm>
        </p:spPr>
        <p:txBody>
          <a:bodyPr/>
          <a:lstStyle/>
          <a:p>
            <a:fld id="{40E4637F-1127-AF4D-B96F-F7789FFD66FF}" type="slidenum">
              <a:rPr lang="en-US" b="1" smtClean="0">
                <a:latin typeface="Arial" panose="020B0604020202020204" pitchFamily="34" charset="0"/>
                <a:cs typeface="Arial" panose="020B0604020202020204" pitchFamily="34" charset="0"/>
              </a:rPr>
              <a:pPr/>
              <a:t>48</a:t>
            </a:fld>
            <a:endParaRPr lang="en-US" b="1" dirty="0">
              <a:latin typeface="Arial" panose="020B0604020202020204" pitchFamily="34" charset="0"/>
              <a:cs typeface="Arial" panose="020B0604020202020204"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xmlns="" val="1794391368"/>
              </p:ext>
            </p:extLst>
          </p:nvPr>
        </p:nvGraphicFramePr>
        <p:xfrm>
          <a:off x="423728" y="1913451"/>
          <a:ext cx="9129130" cy="1986024"/>
        </p:xfrm>
        <a:graphic>
          <a:graphicData uri="http://schemas.openxmlformats.org/presentationml/2006/ole">
            <p:oleObj spid="_x0000_s12294" name="Worksheet" r:id="rId4" imgW="14744823" imgH="3206706" progId="Excel.Sheet.12">
              <p:embed/>
            </p:oleObj>
          </a:graphicData>
        </a:graphic>
      </p:graphicFrame>
    </p:spTree>
    <p:extLst>
      <p:ext uri="{BB962C8B-B14F-4D97-AF65-F5344CB8AC3E}">
        <p14:creationId xmlns:p14="http://schemas.microsoft.com/office/powerpoint/2010/main" xmlns="" val="65407170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4" name="Content Placeholder 3"/>
          <p:cNvSpPr>
            <a:spLocks noGrp="1"/>
          </p:cNvSpPr>
          <p:nvPr>
            <p:ph idx="1"/>
          </p:nvPr>
        </p:nvSpPr>
        <p:spPr>
          <a:xfrm>
            <a:off x="495300" y="1682790"/>
            <a:ext cx="8915400" cy="3717649"/>
          </a:xfrm>
        </p:spPr>
        <p:txBody>
          <a:bodyPr>
            <a:noAutofit/>
          </a:bodyPr>
          <a:lstStyle/>
          <a:p>
            <a:pPr marL="311150" lvl="1" indent="-311150" algn="just">
              <a:lnSpc>
                <a:spcPct val="150000"/>
              </a:lnSpc>
              <a:buFont typeface="Arial" panose="020B0604020202020204" pitchFamily="34" charset="0"/>
              <a:buChar char="•"/>
            </a:pPr>
            <a:r>
              <a:rPr lang="en-US" sz="1400" i="1" dirty="0" smtClean="0">
                <a:latin typeface="Arial" panose="020B0604020202020204" pitchFamily="34" charset="0"/>
                <a:cs typeface="Arial" panose="020B0604020202020204" pitchFamily="34" charset="0"/>
              </a:rPr>
              <a:t>City of Johannesburg </a:t>
            </a:r>
            <a:r>
              <a:rPr lang="en-US" sz="1400" i="1" dirty="0">
                <a:latin typeface="Arial" panose="020B0604020202020204" pitchFamily="34" charset="0"/>
                <a:cs typeface="Arial" panose="020B0604020202020204" pitchFamily="34" charset="0"/>
              </a:rPr>
              <a:t>(amendment) (Gauteng)</a:t>
            </a:r>
          </a:p>
          <a:p>
            <a:pPr marL="311150" lvl="1" indent="-311150" algn="just">
              <a:lnSpc>
                <a:spcPct val="150000"/>
              </a:lnSpc>
              <a:buFont typeface="Arial" panose="020B0604020202020204" pitchFamily="34" charset="0"/>
              <a:buChar char="•"/>
            </a:pPr>
            <a:r>
              <a:rPr lang="en-US" sz="1400" i="1" dirty="0">
                <a:latin typeface="Arial" panose="020B0604020202020204" pitchFamily="34" charset="0"/>
                <a:cs typeface="Arial" panose="020B0604020202020204" pitchFamily="34" charset="0"/>
              </a:rPr>
              <a:t>Ethekwini Municipality (security services contract) (</a:t>
            </a:r>
            <a:r>
              <a:rPr lang="en-US" sz="1400" i="1" dirty="0" err="1">
                <a:latin typeface="Arial" panose="020B0604020202020204" pitchFamily="34" charset="0"/>
                <a:cs typeface="Arial" panose="020B0604020202020204" pitchFamily="34" charset="0"/>
              </a:rPr>
              <a:t>KZN</a:t>
            </a:r>
            <a:r>
              <a:rPr lang="en-US" sz="1400" i="1" dirty="0">
                <a:latin typeface="Arial" panose="020B0604020202020204" pitchFamily="34" charset="0"/>
                <a:cs typeface="Arial" panose="020B0604020202020204" pitchFamily="34" charset="0"/>
              </a:rPr>
              <a:t>)</a:t>
            </a:r>
          </a:p>
          <a:p>
            <a:pPr marL="311150" lvl="1" indent="-311150" algn="just">
              <a:lnSpc>
                <a:spcPct val="150000"/>
              </a:lnSpc>
              <a:buFont typeface="Arial" panose="020B0604020202020204" pitchFamily="34" charset="0"/>
              <a:buChar char="•"/>
            </a:pPr>
            <a:r>
              <a:rPr lang="en-US" sz="1400" i="1" dirty="0">
                <a:latin typeface="Arial" panose="020B0604020202020204" pitchFamily="34" charset="0"/>
                <a:cs typeface="Arial" panose="020B0604020202020204" pitchFamily="34" charset="0"/>
              </a:rPr>
              <a:t>Ethekwini Municipality (gap housing) (</a:t>
            </a:r>
            <a:r>
              <a:rPr lang="en-US" sz="1400" i="1" dirty="0" err="1">
                <a:latin typeface="Arial" panose="020B0604020202020204" pitchFamily="34" charset="0"/>
                <a:cs typeface="Arial" panose="020B0604020202020204" pitchFamily="34" charset="0"/>
              </a:rPr>
              <a:t>KZN</a:t>
            </a:r>
            <a:r>
              <a:rPr lang="en-US" sz="1400" i="1" dirty="0">
                <a:latin typeface="Arial" panose="020B0604020202020204" pitchFamily="34" charset="0"/>
                <a:cs typeface="Arial" panose="020B0604020202020204" pitchFamily="34" charset="0"/>
              </a:rPr>
              <a:t>)</a:t>
            </a:r>
          </a:p>
          <a:p>
            <a:pPr marL="311150" lvl="1" indent="-311150" algn="just">
              <a:lnSpc>
                <a:spcPct val="150000"/>
              </a:lnSpc>
              <a:buFont typeface="Arial" panose="020B0604020202020204" pitchFamily="34" charset="0"/>
              <a:buChar char="•"/>
            </a:pPr>
            <a:r>
              <a:rPr lang="en-US" sz="1400" i="1" dirty="0">
                <a:latin typeface="Arial" panose="020B0604020202020204" pitchFamily="34" charset="0"/>
                <a:cs typeface="Arial" panose="020B0604020202020204" pitchFamily="34" charset="0"/>
              </a:rPr>
              <a:t>Mogalakwena Municipality (Limpopo)</a:t>
            </a:r>
          </a:p>
          <a:p>
            <a:pPr marL="311150" lvl="1" indent="-311150" algn="just">
              <a:lnSpc>
                <a:spcPct val="150000"/>
              </a:lnSpc>
              <a:buFont typeface="Arial" panose="020B0604020202020204" pitchFamily="34" charset="0"/>
              <a:buChar char="•"/>
            </a:pPr>
            <a:r>
              <a:rPr lang="en-US" sz="1400" i="1" dirty="0">
                <a:latin typeface="Arial" panose="020B0604020202020204" pitchFamily="34" charset="0"/>
                <a:cs typeface="Arial" panose="020B0604020202020204" pitchFamily="34" charset="0"/>
              </a:rPr>
              <a:t>Overstrand Local Municipality (WC)</a:t>
            </a:r>
          </a:p>
          <a:p>
            <a:pPr marL="311150" lvl="1" indent="-311150" algn="just">
              <a:lnSpc>
                <a:spcPct val="150000"/>
              </a:lnSpc>
              <a:buFont typeface="Arial" panose="020B0604020202020204" pitchFamily="34" charset="0"/>
              <a:buChar char="•"/>
            </a:pPr>
            <a:r>
              <a:rPr lang="en-US" sz="1400" i="1" dirty="0">
                <a:latin typeface="Arial" panose="020B0604020202020204" pitchFamily="34" charset="0"/>
                <a:cs typeface="Arial" panose="020B0604020202020204" pitchFamily="34" charset="0"/>
              </a:rPr>
              <a:t>Mbombela Municipality (Mpumalanga)</a:t>
            </a:r>
          </a:p>
          <a:p>
            <a:pPr marL="311150" lvl="1" indent="-311150" algn="just">
              <a:lnSpc>
                <a:spcPct val="150000"/>
              </a:lnSpc>
              <a:buFont typeface="Arial" panose="020B0604020202020204" pitchFamily="34" charset="0"/>
              <a:buChar char="•"/>
            </a:pPr>
            <a:r>
              <a:rPr lang="en-US" sz="1400" i="1" dirty="0">
                <a:latin typeface="Arial" panose="020B0604020202020204" pitchFamily="34" charset="0"/>
                <a:cs typeface="Arial" panose="020B0604020202020204" pitchFamily="34" charset="0"/>
              </a:rPr>
              <a:t>Mahikeng Municipality (NW)</a:t>
            </a:r>
          </a:p>
          <a:p>
            <a:pPr marL="311150" lvl="1" indent="-311150" algn="just">
              <a:lnSpc>
                <a:spcPct val="150000"/>
              </a:lnSpc>
              <a:buFont typeface="Arial" panose="020B0604020202020204" pitchFamily="34" charset="0"/>
              <a:buChar char="•"/>
            </a:pPr>
            <a:r>
              <a:rPr lang="en-US" sz="1400" i="1" dirty="0">
                <a:latin typeface="Arial" panose="020B0604020202020204" pitchFamily="34" charset="0"/>
                <a:cs typeface="Arial" panose="020B0604020202020204" pitchFamily="34" charset="0"/>
              </a:rPr>
              <a:t>Maluti-A-</a:t>
            </a:r>
            <a:r>
              <a:rPr lang="en-US" sz="1400" i="1" dirty="0" err="1">
                <a:latin typeface="Arial" panose="020B0604020202020204" pitchFamily="34" charset="0"/>
                <a:cs typeface="Arial" panose="020B0604020202020204" pitchFamily="34" charset="0"/>
              </a:rPr>
              <a:t>Phofung</a:t>
            </a:r>
            <a:r>
              <a:rPr lang="en-US" sz="1400" i="1" dirty="0">
                <a:latin typeface="Arial" panose="020B0604020202020204" pitchFamily="34" charset="0"/>
                <a:cs typeface="Arial" panose="020B0604020202020204" pitchFamily="34" charset="0"/>
              </a:rPr>
              <a:t> Municipality (FS)</a:t>
            </a:r>
          </a:p>
          <a:p>
            <a:pPr marL="311150" lvl="1" indent="-311150" algn="just">
              <a:lnSpc>
                <a:spcPct val="150000"/>
              </a:lnSpc>
              <a:buFont typeface="Arial" panose="020B0604020202020204" pitchFamily="34" charset="0"/>
              <a:buChar char="•"/>
            </a:pPr>
            <a:r>
              <a:rPr lang="en-US" sz="1400" i="1" dirty="0" err="1">
                <a:latin typeface="Arial" panose="020B0604020202020204" pitchFamily="34" charset="0"/>
                <a:cs typeface="Arial" panose="020B0604020202020204" pitchFamily="34" charset="0"/>
              </a:rPr>
              <a:t>Dihlabeng</a:t>
            </a:r>
            <a:r>
              <a:rPr lang="en-US" sz="1400" i="1" dirty="0">
                <a:latin typeface="Arial" panose="020B0604020202020204" pitchFamily="34" charset="0"/>
                <a:cs typeface="Arial" panose="020B0604020202020204" pitchFamily="34" charset="0"/>
              </a:rPr>
              <a:t> Municipality (FS)</a:t>
            </a:r>
          </a:p>
        </p:txBody>
      </p:sp>
      <p:sp>
        <p:nvSpPr>
          <p:cNvPr id="7" name="Slide Number Placeholder 6"/>
          <p:cNvSpPr>
            <a:spLocks noGrp="1"/>
          </p:cNvSpPr>
          <p:nvPr>
            <p:ph type="sldNum" sz="quarter" idx="12"/>
          </p:nvPr>
        </p:nvSpPr>
        <p:spPr>
          <a:xfrm>
            <a:off x="8790038" y="6489083"/>
            <a:ext cx="620661" cy="365125"/>
          </a:xfrm>
        </p:spPr>
        <p:txBody>
          <a:bodyPr/>
          <a:lstStyle/>
          <a:p>
            <a:fld id="{40E4637F-1127-AF4D-B96F-F7789FFD66FF}" type="slidenum">
              <a:rPr lang="en-US" b="1" smtClean="0">
                <a:latin typeface="Arial" panose="020B0604020202020204" pitchFamily="34" charset="0"/>
                <a:cs typeface="Arial" panose="020B0604020202020204" pitchFamily="34" charset="0"/>
              </a:rPr>
              <a:pPr/>
              <a:t>49</a:t>
            </a:fld>
            <a:endParaRPr lang="en-US" b="1" dirty="0">
              <a:latin typeface="Arial" panose="020B0604020202020204" pitchFamily="34" charset="0"/>
              <a:cs typeface="Arial" panose="020B0604020202020204" pitchFamily="34" charset="0"/>
            </a:endParaRPr>
          </a:p>
        </p:txBody>
      </p:sp>
      <p:sp>
        <p:nvSpPr>
          <p:cNvPr id="8" name="Title 1"/>
          <p:cNvSpPr>
            <a:spLocks noGrp="1"/>
          </p:cNvSpPr>
          <p:nvPr>
            <p:ph type="title"/>
          </p:nvPr>
        </p:nvSpPr>
        <p:spPr>
          <a:xfrm>
            <a:off x="495300" y="457201"/>
            <a:ext cx="8915400" cy="1143000"/>
          </a:xfrm>
        </p:spPr>
        <p:txBody>
          <a:bodyPr>
            <a:normAutofit/>
          </a:bodyPr>
          <a:lstStyle/>
          <a:p>
            <a:r>
              <a:rPr lang="en-ZA" sz="2400" b="1" dirty="0" smtClean="0">
                <a:latin typeface="Arial" panose="020B0604020202020204" pitchFamily="34" charset="0"/>
                <a:cs typeface="Arial" panose="020B0604020202020204" pitchFamily="34" charset="0"/>
              </a:rPr>
              <a:t>APPLICATIONS FOR PROCLAMATIONS</a:t>
            </a:r>
            <a:endParaRPr lang="en-US" sz="2800" dirty="0"/>
          </a:p>
        </p:txBody>
      </p:sp>
    </p:spTree>
    <p:extLst>
      <p:ext uri="{BB962C8B-B14F-4D97-AF65-F5344CB8AC3E}">
        <p14:creationId xmlns:p14="http://schemas.microsoft.com/office/powerpoint/2010/main" xmlns="" val="1669915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7" name="Slide Number Placeholder 6"/>
          <p:cNvSpPr>
            <a:spLocks noGrp="1"/>
          </p:cNvSpPr>
          <p:nvPr>
            <p:ph type="sldNum" sz="quarter" idx="12"/>
          </p:nvPr>
        </p:nvSpPr>
        <p:spPr>
          <a:xfrm>
            <a:off x="8790038" y="6489083"/>
            <a:ext cx="620661" cy="365125"/>
          </a:xfrm>
        </p:spPr>
        <p:txBody>
          <a:bodyPr/>
          <a:lstStyle/>
          <a:p>
            <a:fld id="{40E4637F-1127-AF4D-B96F-F7789FFD66FF}" type="slidenum">
              <a:rPr lang="en-US" b="1" smtClean="0">
                <a:latin typeface="Arial" panose="020B0604020202020204" pitchFamily="34" charset="0"/>
                <a:cs typeface="Arial" panose="020B0604020202020204" pitchFamily="34" charset="0"/>
              </a:rPr>
              <a:pPr/>
              <a:t>5</a:t>
            </a:fld>
            <a:endParaRPr lang="en-US" b="1" dirty="0">
              <a:latin typeface="Arial" panose="020B0604020202020204" pitchFamily="34" charset="0"/>
              <a:cs typeface="Arial" panose="020B0604020202020204" pitchFamily="34" charset="0"/>
            </a:endParaRPr>
          </a:p>
        </p:txBody>
      </p:sp>
      <p:sp>
        <p:nvSpPr>
          <p:cNvPr id="8" name="Title 1"/>
          <p:cNvSpPr>
            <a:spLocks noGrp="1"/>
          </p:cNvSpPr>
          <p:nvPr>
            <p:ph type="title"/>
          </p:nvPr>
        </p:nvSpPr>
        <p:spPr>
          <a:xfrm>
            <a:off x="495300" y="457201"/>
            <a:ext cx="8915400" cy="1143000"/>
          </a:xfrm>
        </p:spPr>
        <p:txBody>
          <a:bodyPr>
            <a:normAutofit/>
          </a:bodyPr>
          <a:lstStyle/>
          <a:p>
            <a:r>
              <a:rPr lang="en-ZA" sz="2800" b="1" dirty="0" smtClean="0">
                <a:latin typeface="Arial" panose="020B0604020202020204" pitchFamily="34" charset="0"/>
                <a:cs typeface="Arial" panose="020B0604020202020204" pitchFamily="34" charset="0"/>
              </a:rPr>
              <a:t>SIU VISION AND MISSION</a:t>
            </a:r>
            <a:endParaRPr lang="en-US" sz="3200" b="1" dirty="0">
              <a:latin typeface="Arial" panose="020B0604020202020204" pitchFamily="34" charset="0"/>
              <a:cs typeface="Arial" panose="020B0604020202020204" pitchFamily="34" charset="0"/>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95350" y="1770543"/>
            <a:ext cx="8315325" cy="40063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2941455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7" name="Slide Number Placeholder 6"/>
          <p:cNvSpPr>
            <a:spLocks noGrp="1"/>
          </p:cNvSpPr>
          <p:nvPr>
            <p:ph type="sldNum" sz="quarter" idx="12"/>
          </p:nvPr>
        </p:nvSpPr>
        <p:spPr>
          <a:xfrm>
            <a:off x="8790038" y="6489083"/>
            <a:ext cx="620661" cy="365125"/>
          </a:xfrm>
        </p:spPr>
        <p:txBody>
          <a:bodyPr/>
          <a:lstStyle/>
          <a:p>
            <a:fld id="{40E4637F-1127-AF4D-B96F-F7789FFD66FF}" type="slidenum">
              <a:rPr lang="en-US" b="1" smtClean="0">
                <a:latin typeface="Arial" panose="020B0604020202020204" pitchFamily="34" charset="0"/>
                <a:cs typeface="Arial" panose="020B0604020202020204" pitchFamily="34" charset="0"/>
              </a:rPr>
              <a:pPr/>
              <a:t>50</a:t>
            </a:fld>
            <a:endParaRPr lang="en-US" b="1" dirty="0">
              <a:latin typeface="Arial" panose="020B0604020202020204" pitchFamily="34" charset="0"/>
              <a:cs typeface="Arial" panose="020B0604020202020204" pitchFamily="34" charset="0"/>
            </a:endParaRPr>
          </a:p>
        </p:txBody>
      </p:sp>
      <p:sp>
        <p:nvSpPr>
          <p:cNvPr id="10" name="Content Placeholder 3"/>
          <p:cNvSpPr>
            <a:spLocks noGrp="1"/>
          </p:cNvSpPr>
          <p:nvPr>
            <p:ph idx="1"/>
          </p:nvPr>
        </p:nvSpPr>
        <p:spPr>
          <a:xfrm>
            <a:off x="495300" y="2338437"/>
            <a:ext cx="8915400" cy="1154063"/>
          </a:xfrm>
          <a:solidFill>
            <a:schemeClr val="tx1"/>
          </a:solidFill>
        </p:spPr>
        <p:txBody>
          <a:bodyPr>
            <a:normAutofit/>
          </a:bodyPr>
          <a:lstStyle/>
          <a:p>
            <a:pPr marL="0" indent="0" algn="ctr">
              <a:lnSpc>
                <a:spcPct val="150000"/>
              </a:lnSpc>
              <a:buNone/>
            </a:pPr>
            <a:r>
              <a:rPr lang="en-US" sz="4300" b="1" dirty="0" smtClean="0">
                <a:solidFill>
                  <a:schemeClr val="bg1"/>
                </a:solidFill>
                <a:latin typeface="Arial" panose="020B0604020202020204" pitchFamily="34" charset="0"/>
                <a:cs typeface="Arial" panose="020B0604020202020204" pitchFamily="34" charset="0"/>
              </a:rPr>
              <a:t>OBSERVATIONS</a:t>
            </a:r>
            <a:endParaRPr lang="en-US" sz="4300" i="1"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40673568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4" name="Content Placeholder 3"/>
          <p:cNvSpPr>
            <a:spLocks noGrp="1"/>
          </p:cNvSpPr>
          <p:nvPr>
            <p:ph idx="1"/>
          </p:nvPr>
        </p:nvSpPr>
        <p:spPr>
          <a:xfrm>
            <a:off x="495300" y="1703437"/>
            <a:ext cx="8915400" cy="4077931"/>
          </a:xfrm>
        </p:spPr>
        <p:txBody>
          <a:bodyPr>
            <a:noAutofit/>
          </a:bodyPr>
          <a:lstStyle/>
          <a:p>
            <a:pPr marL="311150" lvl="1" indent="-311150" algn="just">
              <a:lnSpc>
                <a:spcPct val="150000"/>
              </a:lnSpc>
              <a:buFont typeface="Arial" panose="020B0604020202020204" pitchFamily="34" charset="0"/>
              <a:buChar char="•"/>
            </a:pPr>
            <a:r>
              <a:rPr lang="en-US" sz="1400" dirty="0" smtClean="0">
                <a:latin typeface="Arial" panose="020B0604020202020204" pitchFamily="34" charset="0"/>
                <a:cs typeface="Arial" panose="020B0604020202020204" pitchFamily="34" charset="0"/>
              </a:rPr>
              <a:t>Procurement irregularities</a:t>
            </a:r>
          </a:p>
          <a:p>
            <a:pPr marL="311150" lvl="1" indent="-311150" algn="just">
              <a:lnSpc>
                <a:spcPct val="150000"/>
              </a:lnSpc>
              <a:buFont typeface="Arial" panose="020B0604020202020204" pitchFamily="34" charset="0"/>
              <a:buChar char="•"/>
            </a:pPr>
            <a:r>
              <a:rPr lang="en-US" sz="1400" dirty="0" smtClean="0">
                <a:latin typeface="Arial" panose="020B0604020202020204" pitchFamily="34" charset="0"/>
                <a:cs typeface="Arial" panose="020B0604020202020204" pitchFamily="34" charset="0"/>
              </a:rPr>
              <a:t>Poor record keeping</a:t>
            </a:r>
          </a:p>
          <a:p>
            <a:pPr marL="311150" lvl="1" indent="-311150" algn="just">
              <a:lnSpc>
                <a:spcPct val="150000"/>
              </a:lnSpc>
              <a:buFont typeface="Arial" panose="020B0604020202020204" pitchFamily="34" charset="0"/>
              <a:buChar char="•"/>
            </a:pPr>
            <a:r>
              <a:rPr lang="en-US" sz="1400" dirty="0" smtClean="0">
                <a:latin typeface="Arial" panose="020B0604020202020204" pitchFamily="34" charset="0"/>
                <a:cs typeface="Arial" panose="020B0604020202020204" pitchFamily="34" charset="0"/>
              </a:rPr>
              <a:t>Employment irregularities</a:t>
            </a:r>
          </a:p>
          <a:p>
            <a:pPr marL="311150" lvl="1" indent="-311150" algn="just">
              <a:lnSpc>
                <a:spcPct val="150000"/>
              </a:lnSpc>
              <a:buFont typeface="Arial" panose="020B0604020202020204" pitchFamily="34" charset="0"/>
              <a:buChar char="•"/>
            </a:pPr>
            <a:r>
              <a:rPr lang="en-US" sz="1400" dirty="0" smtClean="0">
                <a:latin typeface="Arial" panose="020B0604020202020204" pitchFamily="34" charset="0"/>
                <a:cs typeface="Arial" panose="020B0604020202020204" pitchFamily="34" charset="0"/>
              </a:rPr>
              <a:t>Poor management and leadership instability</a:t>
            </a:r>
          </a:p>
          <a:p>
            <a:pPr marL="311150" lvl="1" indent="-311150" algn="just">
              <a:lnSpc>
                <a:spcPct val="150000"/>
              </a:lnSpc>
              <a:buFont typeface="Arial" panose="020B0604020202020204" pitchFamily="34" charset="0"/>
              <a:buChar char="•"/>
            </a:pPr>
            <a:r>
              <a:rPr lang="en-US" sz="1400" dirty="0" smtClean="0">
                <a:latin typeface="Arial" panose="020B0604020202020204" pitchFamily="34" charset="0"/>
                <a:cs typeface="Arial" panose="020B0604020202020204" pitchFamily="34" charset="0"/>
              </a:rPr>
              <a:t>Poor governance, i.e. failure of Municipal Councils</a:t>
            </a:r>
          </a:p>
          <a:p>
            <a:pPr marL="311150" lvl="1" indent="-311150" algn="just">
              <a:lnSpc>
                <a:spcPct val="150000"/>
              </a:lnSpc>
              <a:buFont typeface="Arial" panose="020B0604020202020204" pitchFamily="34" charset="0"/>
              <a:buChar char="•"/>
            </a:pPr>
            <a:r>
              <a:rPr lang="en-US" sz="1400" dirty="0" smtClean="0">
                <a:latin typeface="Arial" panose="020B0604020202020204" pitchFamily="34" charset="0"/>
                <a:cs typeface="Arial" panose="020B0604020202020204" pitchFamily="34" charset="0"/>
              </a:rPr>
              <a:t>Poor project management</a:t>
            </a:r>
          </a:p>
          <a:p>
            <a:pPr marL="311150" lvl="1" indent="-311150" algn="just">
              <a:lnSpc>
                <a:spcPct val="150000"/>
              </a:lnSpc>
              <a:buFont typeface="Arial" panose="020B0604020202020204" pitchFamily="34" charset="0"/>
              <a:buChar char="•"/>
            </a:pPr>
            <a:r>
              <a:rPr lang="en-US" sz="1400" dirty="0" smtClean="0">
                <a:latin typeface="Arial" panose="020B0604020202020204" pitchFamily="34" charset="0"/>
                <a:cs typeface="Arial" panose="020B0604020202020204" pitchFamily="34" charset="0"/>
              </a:rPr>
              <a:t>No appropriate segregation of duties</a:t>
            </a:r>
          </a:p>
          <a:p>
            <a:pPr marL="311150" lvl="1" indent="-311150" algn="just">
              <a:lnSpc>
                <a:spcPct val="150000"/>
              </a:lnSpc>
              <a:buFont typeface="Arial" panose="020B0604020202020204" pitchFamily="34" charset="0"/>
              <a:buChar char="•"/>
            </a:pPr>
            <a:r>
              <a:rPr lang="en-US" sz="1400" dirty="0" smtClean="0">
                <a:latin typeface="Arial" panose="020B0604020202020204" pitchFamily="34" charset="0"/>
                <a:cs typeface="Arial" panose="020B0604020202020204" pitchFamily="34" charset="0"/>
              </a:rPr>
              <a:t>Poor business processes</a:t>
            </a:r>
          </a:p>
          <a:p>
            <a:pPr marL="311150" lvl="1" indent="-311150" algn="just">
              <a:lnSpc>
                <a:spcPct val="150000"/>
              </a:lnSpc>
              <a:buFont typeface="Arial" panose="020B0604020202020204" pitchFamily="34" charset="0"/>
              <a:buChar char="•"/>
            </a:pPr>
            <a:r>
              <a:rPr lang="en-US" sz="1400" dirty="0" smtClean="0">
                <a:latin typeface="Arial" panose="020B0604020202020204" pitchFamily="34" charset="0"/>
                <a:cs typeface="Arial" panose="020B0604020202020204" pitchFamily="34" charset="0"/>
              </a:rPr>
              <a:t>Need to strengthen Risk management</a:t>
            </a:r>
          </a:p>
          <a:p>
            <a:pPr marL="311150" lvl="1" indent="-311150" algn="just">
              <a:lnSpc>
                <a:spcPct val="150000"/>
              </a:lnSpc>
              <a:buFont typeface="Arial" panose="020B0604020202020204" pitchFamily="34" charset="0"/>
              <a:buChar char="•"/>
            </a:pPr>
            <a:r>
              <a:rPr lang="en-US" sz="1400" dirty="0" smtClean="0">
                <a:latin typeface="Arial" panose="020B0604020202020204" pitchFamily="34" charset="0"/>
                <a:cs typeface="Arial" panose="020B0604020202020204" pitchFamily="34" charset="0"/>
              </a:rPr>
              <a:t>Need to strengthen Financial management</a:t>
            </a:r>
          </a:p>
          <a:p>
            <a:pPr marL="311150" lvl="1" indent="-311150" algn="just">
              <a:lnSpc>
                <a:spcPct val="150000"/>
              </a:lnSpc>
              <a:buFont typeface="Arial" panose="020B0604020202020204" pitchFamily="34" charset="0"/>
              <a:buChar char="•"/>
            </a:pPr>
            <a:r>
              <a:rPr lang="en-US" sz="1400" dirty="0" smtClean="0">
                <a:latin typeface="Arial" panose="020B0604020202020204" pitchFamily="34" charset="0"/>
                <a:cs typeface="Arial" panose="020B0604020202020204" pitchFamily="34" charset="0"/>
              </a:rPr>
              <a:t>Lack of consequence management</a:t>
            </a:r>
          </a:p>
          <a:p>
            <a:pPr marL="0" lvl="1" indent="0" algn="just">
              <a:lnSpc>
                <a:spcPct val="250000"/>
              </a:lnSpc>
              <a:buNone/>
            </a:pPr>
            <a:endParaRPr lang="en-US" sz="1200" i="1" dirty="0" smtClean="0">
              <a:latin typeface="Arial" panose="020B0604020202020204" pitchFamily="34" charset="0"/>
              <a:cs typeface="Arial" panose="020B0604020202020204" pitchFamily="34" charset="0"/>
            </a:endParaRPr>
          </a:p>
          <a:p>
            <a:pPr marL="311150" lvl="1" indent="-311150" algn="just">
              <a:lnSpc>
                <a:spcPct val="250000"/>
              </a:lnSpc>
              <a:buFont typeface="Arial" panose="020B0604020202020204" pitchFamily="34" charset="0"/>
              <a:buChar char="•"/>
            </a:pPr>
            <a:endParaRPr lang="en-US" sz="1400" i="1" dirty="0">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a:xfrm>
            <a:off x="8790038" y="6489083"/>
            <a:ext cx="620661" cy="365125"/>
          </a:xfrm>
        </p:spPr>
        <p:txBody>
          <a:bodyPr/>
          <a:lstStyle/>
          <a:p>
            <a:fld id="{40E4637F-1127-AF4D-B96F-F7789FFD66FF}" type="slidenum">
              <a:rPr lang="en-US" b="1" smtClean="0">
                <a:latin typeface="Arial" panose="020B0604020202020204" pitchFamily="34" charset="0"/>
                <a:cs typeface="Arial" panose="020B0604020202020204" pitchFamily="34" charset="0"/>
              </a:rPr>
              <a:pPr/>
              <a:t>51</a:t>
            </a:fld>
            <a:endParaRPr lang="en-US" b="1" dirty="0">
              <a:latin typeface="Arial" panose="020B0604020202020204" pitchFamily="34" charset="0"/>
              <a:cs typeface="Arial" panose="020B0604020202020204" pitchFamily="34" charset="0"/>
            </a:endParaRPr>
          </a:p>
        </p:txBody>
      </p:sp>
      <p:sp>
        <p:nvSpPr>
          <p:cNvPr id="8" name="Title 1"/>
          <p:cNvSpPr>
            <a:spLocks noGrp="1"/>
          </p:cNvSpPr>
          <p:nvPr>
            <p:ph type="title"/>
          </p:nvPr>
        </p:nvSpPr>
        <p:spPr>
          <a:xfrm>
            <a:off x="495300" y="457201"/>
            <a:ext cx="8915400" cy="1143000"/>
          </a:xfrm>
        </p:spPr>
        <p:txBody>
          <a:bodyPr>
            <a:noAutofit/>
          </a:bodyPr>
          <a:lstStyle/>
          <a:p>
            <a:r>
              <a:rPr lang="en-ZA" sz="2400" b="1" dirty="0" smtClean="0">
                <a:latin typeface="Arial" panose="020B0604020202020204" pitchFamily="34" charset="0"/>
                <a:cs typeface="Arial" panose="020B0604020202020204" pitchFamily="34" charset="0"/>
              </a:rPr>
              <a:t>NATURE OF MALADMINISTRATION, </a:t>
            </a:r>
            <a:br>
              <a:rPr lang="en-ZA" sz="2400" b="1" dirty="0" smtClean="0">
                <a:latin typeface="Arial" panose="020B0604020202020204" pitchFamily="34" charset="0"/>
                <a:cs typeface="Arial" panose="020B0604020202020204" pitchFamily="34" charset="0"/>
              </a:rPr>
            </a:br>
            <a:r>
              <a:rPr lang="en-ZA" sz="2400" b="1" dirty="0" smtClean="0">
                <a:latin typeface="Arial" panose="020B0604020202020204" pitchFamily="34" charset="0"/>
                <a:cs typeface="Arial" panose="020B0604020202020204" pitchFamily="34" charset="0"/>
              </a:rPr>
              <a:t>MALPRACTICE AND CORRUPTION</a:t>
            </a:r>
            <a:endParaRPr lang="en-US" sz="2800" dirty="0"/>
          </a:p>
        </p:txBody>
      </p:sp>
    </p:spTree>
    <p:extLst>
      <p:ext uri="{BB962C8B-B14F-4D97-AF65-F5344CB8AC3E}">
        <p14:creationId xmlns:p14="http://schemas.microsoft.com/office/powerpoint/2010/main" xmlns="" val="369368101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4" name="Content Placeholder 3"/>
          <p:cNvSpPr>
            <a:spLocks noGrp="1"/>
          </p:cNvSpPr>
          <p:nvPr>
            <p:ph idx="1"/>
          </p:nvPr>
        </p:nvSpPr>
        <p:spPr>
          <a:xfrm>
            <a:off x="495300" y="1703437"/>
            <a:ext cx="8915400" cy="4077931"/>
          </a:xfrm>
        </p:spPr>
        <p:txBody>
          <a:bodyPr>
            <a:noAutofit/>
          </a:bodyPr>
          <a:lstStyle/>
          <a:p>
            <a:pPr marL="311150" lvl="1" indent="-311150" algn="just">
              <a:lnSpc>
                <a:spcPct val="150000"/>
              </a:lnSpc>
              <a:buFont typeface="Arial" panose="020B0604020202020204" pitchFamily="34" charset="0"/>
              <a:buChar char="•"/>
            </a:pPr>
            <a:r>
              <a:rPr lang="en-US" sz="1400" dirty="0" smtClean="0">
                <a:latin typeface="Arial" panose="020B0604020202020204" pitchFamily="34" charset="0"/>
                <a:cs typeface="Arial" panose="020B0604020202020204" pitchFamily="34" charset="0"/>
              </a:rPr>
              <a:t>Inadequate skills</a:t>
            </a:r>
          </a:p>
          <a:p>
            <a:pPr marL="311150" lvl="1" indent="-311150" algn="just">
              <a:lnSpc>
                <a:spcPct val="150000"/>
              </a:lnSpc>
              <a:buFont typeface="Arial" panose="020B0604020202020204" pitchFamily="34" charset="0"/>
              <a:buChar char="•"/>
            </a:pPr>
            <a:r>
              <a:rPr lang="en-US" sz="1400" dirty="0" smtClean="0">
                <a:latin typeface="Arial" panose="020B0604020202020204" pitchFamily="34" charset="0"/>
                <a:cs typeface="Arial" panose="020B0604020202020204" pitchFamily="34" charset="0"/>
              </a:rPr>
              <a:t>Vacancies in key positions</a:t>
            </a:r>
          </a:p>
          <a:p>
            <a:pPr marL="311150" lvl="1" indent="-311150" algn="just">
              <a:lnSpc>
                <a:spcPct val="150000"/>
              </a:lnSpc>
              <a:buFont typeface="Arial" panose="020B0604020202020204" pitchFamily="34" charset="0"/>
              <a:buChar char="•"/>
            </a:pPr>
            <a:r>
              <a:rPr lang="en-US" sz="1400" dirty="0" smtClean="0">
                <a:latin typeface="Arial" panose="020B0604020202020204" pitchFamily="34" charset="0"/>
                <a:cs typeface="Arial" panose="020B0604020202020204" pitchFamily="34" charset="0"/>
              </a:rPr>
              <a:t>High turnover of staff causes continuity issues</a:t>
            </a:r>
          </a:p>
          <a:p>
            <a:pPr marL="311150" lvl="1" indent="-311150" algn="just">
              <a:lnSpc>
                <a:spcPct val="150000"/>
              </a:lnSpc>
              <a:buFont typeface="Arial" panose="020B0604020202020204" pitchFamily="34" charset="0"/>
              <a:buChar char="•"/>
            </a:pPr>
            <a:r>
              <a:rPr lang="en-US" sz="1400" dirty="0" smtClean="0">
                <a:latin typeface="Arial" panose="020B0604020202020204" pitchFamily="34" charset="0"/>
                <a:cs typeface="Arial" panose="020B0604020202020204" pitchFamily="34" charset="0"/>
              </a:rPr>
              <a:t>Poor revenue management (the inability to collect debt from consumers of services)</a:t>
            </a:r>
          </a:p>
          <a:p>
            <a:pPr marL="311150" lvl="1" indent="-311150" algn="just">
              <a:lnSpc>
                <a:spcPct val="150000"/>
              </a:lnSpc>
              <a:buFont typeface="Arial" panose="020B0604020202020204" pitchFamily="34" charset="0"/>
              <a:buChar char="•"/>
            </a:pPr>
            <a:r>
              <a:rPr lang="en-US" sz="1400" dirty="0" smtClean="0">
                <a:latin typeface="Arial" panose="020B0604020202020204" pitchFamily="34" charset="0"/>
                <a:cs typeface="Arial" panose="020B0604020202020204" pitchFamily="34" charset="0"/>
              </a:rPr>
              <a:t>Failure to investigate and recover unauthorised, irregular and fruitless and wasteful expenditure as provided for in section 32 of the MFMA</a:t>
            </a:r>
          </a:p>
          <a:p>
            <a:pPr marL="311150" lvl="1" indent="-311150" algn="just">
              <a:lnSpc>
                <a:spcPct val="150000"/>
              </a:lnSpc>
              <a:buFont typeface="Arial" panose="020B0604020202020204" pitchFamily="34" charset="0"/>
              <a:buChar char="•"/>
            </a:pPr>
            <a:r>
              <a:rPr lang="en-US" sz="1400" dirty="0" smtClean="0">
                <a:latin typeface="Arial" panose="020B0604020202020204" pitchFamily="34" charset="0"/>
                <a:cs typeface="Arial" panose="020B0604020202020204" pitchFamily="34" charset="0"/>
              </a:rPr>
              <a:t>Disciplinary action cannot be recommended against officials because they resign before the SIU investigation commences or during the course of the investigation</a:t>
            </a:r>
          </a:p>
          <a:p>
            <a:pPr marL="311150" lvl="1" indent="-311150" algn="just">
              <a:lnSpc>
                <a:spcPct val="150000"/>
              </a:lnSpc>
              <a:buFont typeface="Arial" panose="020B0604020202020204" pitchFamily="34" charset="0"/>
              <a:buChar char="•"/>
            </a:pPr>
            <a:endParaRPr lang="en-US" sz="1400" dirty="0" smtClean="0">
              <a:latin typeface="Arial" panose="020B0604020202020204" pitchFamily="34" charset="0"/>
              <a:cs typeface="Arial" panose="020B0604020202020204" pitchFamily="34" charset="0"/>
            </a:endParaRPr>
          </a:p>
          <a:p>
            <a:pPr marL="311150" lvl="1" indent="-311150" algn="just">
              <a:lnSpc>
                <a:spcPct val="150000"/>
              </a:lnSpc>
              <a:buFont typeface="Arial" panose="020B0604020202020204" pitchFamily="34" charset="0"/>
              <a:buChar char="•"/>
            </a:pPr>
            <a:endParaRPr lang="en-US" sz="1400" dirty="0" smtClean="0">
              <a:latin typeface="Arial" panose="020B0604020202020204" pitchFamily="34" charset="0"/>
              <a:cs typeface="Arial" panose="020B0604020202020204" pitchFamily="34" charset="0"/>
            </a:endParaRPr>
          </a:p>
          <a:p>
            <a:pPr marL="0" lvl="1" indent="0" algn="just">
              <a:lnSpc>
                <a:spcPct val="250000"/>
              </a:lnSpc>
              <a:buNone/>
            </a:pPr>
            <a:endParaRPr lang="en-US" sz="1200" i="1" dirty="0" smtClean="0">
              <a:latin typeface="Arial" panose="020B0604020202020204" pitchFamily="34" charset="0"/>
              <a:cs typeface="Arial" panose="020B0604020202020204" pitchFamily="34" charset="0"/>
            </a:endParaRPr>
          </a:p>
          <a:p>
            <a:pPr marL="311150" lvl="1" indent="-311150" algn="just">
              <a:lnSpc>
                <a:spcPct val="250000"/>
              </a:lnSpc>
              <a:buFont typeface="Arial" panose="020B0604020202020204" pitchFamily="34" charset="0"/>
              <a:buChar char="•"/>
            </a:pPr>
            <a:endParaRPr lang="en-US" sz="1400" i="1" dirty="0">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a:xfrm>
            <a:off x="8790038" y="6489083"/>
            <a:ext cx="620661" cy="365125"/>
          </a:xfrm>
        </p:spPr>
        <p:txBody>
          <a:bodyPr/>
          <a:lstStyle/>
          <a:p>
            <a:fld id="{40E4637F-1127-AF4D-B96F-F7789FFD66FF}" type="slidenum">
              <a:rPr lang="en-US" b="1" smtClean="0">
                <a:latin typeface="Arial" panose="020B0604020202020204" pitchFamily="34" charset="0"/>
                <a:cs typeface="Arial" panose="020B0604020202020204" pitchFamily="34" charset="0"/>
              </a:rPr>
              <a:pPr/>
              <a:t>52</a:t>
            </a:fld>
            <a:endParaRPr lang="en-US" b="1" dirty="0">
              <a:latin typeface="Arial" panose="020B0604020202020204" pitchFamily="34" charset="0"/>
              <a:cs typeface="Arial" panose="020B0604020202020204" pitchFamily="34" charset="0"/>
            </a:endParaRPr>
          </a:p>
        </p:txBody>
      </p:sp>
      <p:sp>
        <p:nvSpPr>
          <p:cNvPr id="8" name="Title 1"/>
          <p:cNvSpPr>
            <a:spLocks noGrp="1"/>
          </p:cNvSpPr>
          <p:nvPr>
            <p:ph type="title"/>
          </p:nvPr>
        </p:nvSpPr>
        <p:spPr>
          <a:xfrm>
            <a:off x="495300" y="457201"/>
            <a:ext cx="8915400" cy="1143000"/>
          </a:xfrm>
        </p:spPr>
        <p:txBody>
          <a:bodyPr>
            <a:normAutofit/>
          </a:bodyPr>
          <a:lstStyle/>
          <a:p>
            <a:r>
              <a:rPr lang="en-ZA" sz="2400" b="1" dirty="0">
                <a:latin typeface="Arial" panose="020B0604020202020204" pitchFamily="34" charset="0"/>
                <a:cs typeface="Arial" panose="020B0604020202020204" pitchFamily="34" charset="0"/>
              </a:rPr>
              <a:t>NATURE OF MALADMINISTRATION, </a:t>
            </a:r>
            <a:br>
              <a:rPr lang="en-ZA" sz="2400" b="1" dirty="0">
                <a:latin typeface="Arial" panose="020B0604020202020204" pitchFamily="34" charset="0"/>
                <a:cs typeface="Arial" panose="020B0604020202020204" pitchFamily="34" charset="0"/>
              </a:rPr>
            </a:br>
            <a:r>
              <a:rPr lang="en-ZA" sz="2400" b="1" dirty="0">
                <a:latin typeface="Arial" panose="020B0604020202020204" pitchFamily="34" charset="0"/>
                <a:cs typeface="Arial" panose="020B0604020202020204" pitchFamily="34" charset="0"/>
              </a:rPr>
              <a:t>MALPRACTICE AND CORRUPTION</a:t>
            </a:r>
            <a:endParaRPr lang="en-US" sz="2800" dirty="0"/>
          </a:p>
        </p:txBody>
      </p:sp>
    </p:spTree>
    <p:extLst>
      <p:ext uri="{BB962C8B-B14F-4D97-AF65-F5344CB8AC3E}">
        <p14:creationId xmlns:p14="http://schemas.microsoft.com/office/powerpoint/2010/main" xmlns="" val="360570105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7" name="Slide Number Placeholder 6"/>
          <p:cNvSpPr>
            <a:spLocks noGrp="1"/>
          </p:cNvSpPr>
          <p:nvPr>
            <p:ph type="sldNum" sz="quarter" idx="12"/>
          </p:nvPr>
        </p:nvSpPr>
        <p:spPr>
          <a:xfrm>
            <a:off x="8790038" y="6489083"/>
            <a:ext cx="620661" cy="365125"/>
          </a:xfrm>
        </p:spPr>
        <p:txBody>
          <a:bodyPr/>
          <a:lstStyle/>
          <a:p>
            <a:fld id="{40E4637F-1127-AF4D-B96F-F7789FFD66FF}" type="slidenum">
              <a:rPr lang="en-US" b="1" smtClean="0">
                <a:latin typeface="Arial" panose="020B0604020202020204" pitchFamily="34" charset="0"/>
                <a:cs typeface="Arial" panose="020B0604020202020204" pitchFamily="34" charset="0"/>
              </a:rPr>
              <a:pPr/>
              <a:t>53</a:t>
            </a:fld>
            <a:endParaRPr lang="en-US" b="1" dirty="0">
              <a:latin typeface="Arial" panose="020B0604020202020204" pitchFamily="34" charset="0"/>
              <a:cs typeface="Arial" panose="020B0604020202020204" pitchFamily="34" charset="0"/>
            </a:endParaRPr>
          </a:p>
        </p:txBody>
      </p:sp>
      <p:sp>
        <p:nvSpPr>
          <p:cNvPr id="9" name="Content Placeholder 3"/>
          <p:cNvSpPr>
            <a:spLocks noGrp="1"/>
          </p:cNvSpPr>
          <p:nvPr>
            <p:ph idx="1"/>
          </p:nvPr>
        </p:nvSpPr>
        <p:spPr>
          <a:xfrm>
            <a:off x="495300" y="2338437"/>
            <a:ext cx="8915400" cy="1154063"/>
          </a:xfrm>
          <a:solidFill>
            <a:schemeClr val="tx1"/>
          </a:solidFill>
        </p:spPr>
        <p:txBody>
          <a:bodyPr>
            <a:normAutofit/>
          </a:bodyPr>
          <a:lstStyle/>
          <a:p>
            <a:pPr marL="0" indent="0" algn="ctr">
              <a:lnSpc>
                <a:spcPct val="150000"/>
              </a:lnSpc>
              <a:buNone/>
            </a:pPr>
            <a:r>
              <a:rPr lang="en-US" sz="4300" b="1" dirty="0" smtClean="0">
                <a:solidFill>
                  <a:schemeClr val="bg1"/>
                </a:solidFill>
                <a:latin typeface="Arial" panose="020B0604020202020204" pitchFamily="34" charset="0"/>
                <a:cs typeface="Arial" panose="020B0604020202020204" pitchFamily="34" charset="0"/>
              </a:rPr>
              <a:t>ANTI-CORRUPTION MEASURES</a:t>
            </a:r>
            <a:endParaRPr lang="en-US" sz="4300" i="1"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92728980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4" name="Content Placeholder 3"/>
          <p:cNvSpPr>
            <a:spLocks noGrp="1"/>
          </p:cNvSpPr>
          <p:nvPr>
            <p:ph idx="1"/>
          </p:nvPr>
        </p:nvSpPr>
        <p:spPr>
          <a:xfrm>
            <a:off x="495300" y="1703437"/>
            <a:ext cx="8915400" cy="4077931"/>
          </a:xfrm>
        </p:spPr>
        <p:txBody>
          <a:bodyPr>
            <a:noAutofit/>
          </a:bodyPr>
          <a:lstStyle/>
          <a:p>
            <a:pPr marL="311150" lvl="1" indent="-311150" algn="just">
              <a:lnSpc>
                <a:spcPct val="150000"/>
              </a:lnSpc>
              <a:buFont typeface="Arial" panose="020B0604020202020204" pitchFamily="34" charset="0"/>
              <a:buChar char="•"/>
            </a:pPr>
            <a:r>
              <a:rPr lang="en-US" sz="1400" dirty="0" smtClean="0">
                <a:latin typeface="Arial" panose="020B0604020202020204" pitchFamily="34" charset="0"/>
                <a:cs typeface="Arial" panose="020B0604020202020204" pitchFamily="34" charset="0"/>
              </a:rPr>
              <a:t>In line with the ACTT Corruption Vulnerable Sectors, the SIU has engaged with SCOPA and National </a:t>
            </a:r>
            <a:r>
              <a:rPr lang="en-US" sz="1400" dirty="0" err="1" smtClean="0">
                <a:latin typeface="Arial" panose="020B0604020202020204" pitchFamily="34" charset="0"/>
                <a:cs typeface="Arial" panose="020B0604020202020204" pitchFamily="34" charset="0"/>
              </a:rPr>
              <a:t>CoGTA</a:t>
            </a:r>
            <a:r>
              <a:rPr lang="en-US" sz="1400" dirty="0" smtClean="0">
                <a:latin typeface="Arial" panose="020B0604020202020204" pitchFamily="34" charset="0"/>
                <a:cs typeface="Arial" panose="020B0604020202020204" pitchFamily="34" charset="0"/>
              </a:rPr>
              <a:t> in order to initiate a process to establish a Local Government Anti-Corruption Forum (LGACF).</a:t>
            </a:r>
          </a:p>
          <a:p>
            <a:pPr marL="311150" lvl="1" indent="-311150" algn="just">
              <a:lnSpc>
                <a:spcPct val="150000"/>
              </a:lnSpc>
              <a:buFont typeface="Arial" panose="020B0604020202020204" pitchFamily="34" charset="0"/>
              <a:buChar char="•"/>
            </a:pPr>
            <a:r>
              <a:rPr lang="en-US" sz="1400" dirty="0" smtClean="0">
                <a:latin typeface="Arial" panose="020B0604020202020204" pitchFamily="34" charset="0"/>
                <a:cs typeface="Arial" panose="020B0604020202020204" pitchFamily="34" charset="0"/>
              </a:rPr>
              <a:t>The purpose of the LGACF will be to support the Anti-Corruption initiatives of Local Government including the Local Government Corruption Prevention Framework.</a:t>
            </a:r>
          </a:p>
          <a:p>
            <a:pPr marL="311150" lvl="1" indent="-311150" algn="just">
              <a:lnSpc>
                <a:spcPct val="150000"/>
              </a:lnSpc>
              <a:buFont typeface="Arial" panose="020B0604020202020204" pitchFamily="34" charset="0"/>
              <a:buChar char="•"/>
            </a:pPr>
            <a:r>
              <a:rPr lang="en-US" sz="1400" dirty="0" smtClean="0">
                <a:latin typeface="Arial" panose="020B0604020202020204" pitchFamily="34" charset="0"/>
                <a:cs typeface="Arial" panose="020B0604020202020204" pitchFamily="34" charset="0"/>
              </a:rPr>
              <a:t>The LGACF will coordinate efforts amongst all Law Enforcement Agencies to ensure that investigative capacity is and outcomes such as criminal prosecutions, civil recovers and any administrative actions are well synthesized.</a:t>
            </a:r>
          </a:p>
          <a:p>
            <a:pPr marL="311150" lvl="1" indent="-311150" algn="just">
              <a:lnSpc>
                <a:spcPct val="150000"/>
              </a:lnSpc>
              <a:buFont typeface="Arial" panose="020B0604020202020204" pitchFamily="34" charset="0"/>
              <a:buChar char="•"/>
            </a:pPr>
            <a:r>
              <a:rPr lang="en-US" sz="1400" dirty="0" smtClean="0">
                <a:latin typeface="Arial" panose="020B0604020202020204" pitchFamily="34" charset="0"/>
                <a:cs typeface="Arial" panose="020B0604020202020204" pitchFamily="34" charset="0"/>
              </a:rPr>
              <a:t>The establishment of the Health Sector Anti-Corruption Forum (HSACF) and the outcomes achieved to date have demonstrated the effectiveness of multi-agency and civil society collaboration in addressing sector specific allegations in an efficient and cost-effective manner. This model will be replicated with the </a:t>
            </a:r>
            <a:r>
              <a:rPr lang="en-US" sz="1400" dirty="0" err="1" smtClean="0">
                <a:latin typeface="Arial" panose="020B0604020202020204" pitchFamily="34" charset="0"/>
                <a:cs typeface="Arial" panose="020B0604020202020204" pitchFamily="34" charset="0"/>
              </a:rPr>
              <a:t>LGACF</a:t>
            </a:r>
            <a:r>
              <a:rPr lang="en-US" sz="1400" dirty="0" smtClean="0">
                <a:latin typeface="Arial" panose="020B0604020202020204" pitchFamily="34" charset="0"/>
                <a:cs typeface="Arial" panose="020B0604020202020204" pitchFamily="34" charset="0"/>
              </a:rPr>
              <a:t>.</a:t>
            </a:r>
          </a:p>
          <a:p>
            <a:pPr marL="0" lvl="1" indent="0" algn="just">
              <a:lnSpc>
                <a:spcPct val="150000"/>
              </a:lnSpc>
              <a:buNone/>
            </a:pPr>
            <a:r>
              <a:rPr lang="en-US" sz="1400" dirty="0" smtClean="0">
                <a:latin typeface="Arial" panose="020B0604020202020204" pitchFamily="34" charset="0"/>
                <a:cs typeface="Arial" panose="020B0604020202020204" pitchFamily="34" charset="0"/>
              </a:rPr>
              <a:t> </a:t>
            </a:r>
          </a:p>
          <a:p>
            <a:pPr marL="0" lvl="1" indent="0" algn="just">
              <a:lnSpc>
                <a:spcPct val="150000"/>
              </a:lnSpc>
              <a:buNone/>
            </a:pPr>
            <a:endParaRPr lang="en-US" sz="1400" dirty="0" smtClean="0">
              <a:latin typeface="Arial" panose="020B0604020202020204" pitchFamily="34" charset="0"/>
              <a:cs typeface="Arial" panose="020B0604020202020204" pitchFamily="34" charset="0"/>
            </a:endParaRPr>
          </a:p>
          <a:p>
            <a:pPr marL="0" lvl="1" indent="0" algn="just">
              <a:lnSpc>
                <a:spcPct val="150000"/>
              </a:lnSpc>
              <a:buNone/>
            </a:pPr>
            <a:endParaRPr lang="en-US" sz="1400" dirty="0" smtClean="0">
              <a:latin typeface="Arial" panose="020B0604020202020204" pitchFamily="34" charset="0"/>
              <a:cs typeface="Arial" panose="020B0604020202020204" pitchFamily="34" charset="0"/>
            </a:endParaRPr>
          </a:p>
          <a:p>
            <a:pPr marL="311150" lvl="1" indent="-311150" algn="just">
              <a:lnSpc>
                <a:spcPct val="250000"/>
              </a:lnSpc>
              <a:buFont typeface="Arial" panose="020B0604020202020204" pitchFamily="34" charset="0"/>
              <a:buChar char="•"/>
            </a:pPr>
            <a:endParaRPr lang="en-US" sz="1200" i="1" dirty="0" smtClean="0">
              <a:latin typeface="Arial" panose="020B0604020202020204" pitchFamily="34" charset="0"/>
              <a:cs typeface="Arial" panose="020B0604020202020204" pitchFamily="34" charset="0"/>
            </a:endParaRPr>
          </a:p>
          <a:p>
            <a:pPr marL="311150" lvl="1" indent="-311150" algn="just">
              <a:lnSpc>
                <a:spcPct val="250000"/>
              </a:lnSpc>
              <a:buFont typeface="Arial" panose="020B0604020202020204" pitchFamily="34" charset="0"/>
              <a:buChar char="•"/>
            </a:pPr>
            <a:endParaRPr lang="en-US" sz="1400" i="1" dirty="0">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a:xfrm>
            <a:off x="8790038" y="6489083"/>
            <a:ext cx="620661" cy="365125"/>
          </a:xfrm>
        </p:spPr>
        <p:txBody>
          <a:bodyPr/>
          <a:lstStyle/>
          <a:p>
            <a:fld id="{40E4637F-1127-AF4D-B96F-F7789FFD66FF}" type="slidenum">
              <a:rPr lang="en-US" b="1" smtClean="0">
                <a:latin typeface="Arial" panose="020B0604020202020204" pitchFamily="34" charset="0"/>
                <a:cs typeface="Arial" panose="020B0604020202020204" pitchFamily="34" charset="0"/>
              </a:rPr>
              <a:pPr/>
              <a:t>54</a:t>
            </a:fld>
            <a:endParaRPr lang="en-US" b="1" dirty="0">
              <a:latin typeface="Arial" panose="020B0604020202020204" pitchFamily="34" charset="0"/>
              <a:cs typeface="Arial" panose="020B0604020202020204" pitchFamily="34" charset="0"/>
            </a:endParaRPr>
          </a:p>
        </p:txBody>
      </p:sp>
      <p:sp>
        <p:nvSpPr>
          <p:cNvPr id="8" name="Title 1"/>
          <p:cNvSpPr>
            <a:spLocks noGrp="1"/>
          </p:cNvSpPr>
          <p:nvPr>
            <p:ph type="title"/>
          </p:nvPr>
        </p:nvSpPr>
        <p:spPr>
          <a:xfrm>
            <a:off x="495300" y="457201"/>
            <a:ext cx="8915400" cy="1143000"/>
          </a:xfrm>
        </p:spPr>
        <p:txBody>
          <a:bodyPr>
            <a:normAutofit/>
          </a:bodyPr>
          <a:lstStyle/>
          <a:p>
            <a:r>
              <a:rPr lang="en-ZA" sz="2400" b="1" dirty="0" smtClean="0">
                <a:latin typeface="Arial" panose="020B0604020202020204" pitchFamily="34" charset="0"/>
                <a:cs typeface="Arial" panose="020B0604020202020204" pitchFamily="34" charset="0"/>
              </a:rPr>
              <a:t>STRENGTHEN ANTI-CORRUPTION </a:t>
            </a:r>
            <a:br>
              <a:rPr lang="en-ZA" sz="2400" b="1" dirty="0" smtClean="0">
                <a:latin typeface="Arial" panose="020B0604020202020204" pitchFamily="34" charset="0"/>
                <a:cs typeface="Arial" panose="020B0604020202020204" pitchFamily="34" charset="0"/>
              </a:rPr>
            </a:br>
            <a:r>
              <a:rPr lang="en-ZA" sz="2400" b="1" dirty="0" smtClean="0">
                <a:latin typeface="Arial" panose="020B0604020202020204" pitchFamily="34" charset="0"/>
                <a:cs typeface="Arial" panose="020B0604020202020204" pitchFamily="34" charset="0"/>
              </a:rPr>
              <a:t>MEASURES IN LOCAL GOVERNMENT</a:t>
            </a:r>
            <a:endParaRPr lang="en-US" sz="2800" dirty="0"/>
          </a:p>
        </p:txBody>
      </p:sp>
    </p:spTree>
    <p:extLst>
      <p:ext uri="{BB962C8B-B14F-4D97-AF65-F5344CB8AC3E}">
        <p14:creationId xmlns:p14="http://schemas.microsoft.com/office/powerpoint/2010/main" xmlns="" val="393650375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4" name="Content Placeholder 3"/>
          <p:cNvSpPr>
            <a:spLocks noGrp="1"/>
          </p:cNvSpPr>
          <p:nvPr>
            <p:ph idx="1"/>
          </p:nvPr>
        </p:nvSpPr>
        <p:spPr>
          <a:xfrm>
            <a:off x="495300" y="1703437"/>
            <a:ext cx="8915400" cy="4077931"/>
          </a:xfrm>
        </p:spPr>
        <p:txBody>
          <a:bodyPr>
            <a:noAutofit/>
          </a:bodyPr>
          <a:lstStyle/>
          <a:p>
            <a:pPr marL="311150" lvl="1" indent="-311150" algn="just">
              <a:lnSpc>
                <a:spcPct val="150000"/>
              </a:lnSpc>
              <a:buFont typeface="Arial" panose="020B0604020202020204" pitchFamily="34" charset="0"/>
              <a:buChar char="•"/>
            </a:pPr>
            <a:r>
              <a:rPr lang="en-US" sz="1400" dirty="0">
                <a:latin typeface="Arial" panose="020B0604020202020204" pitchFamily="34" charset="0"/>
                <a:cs typeface="Arial" panose="020B0604020202020204" pitchFamily="34" charset="0"/>
              </a:rPr>
              <a:t>The SIU is assisting national </a:t>
            </a:r>
            <a:r>
              <a:rPr lang="en-US" sz="1400" dirty="0" err="1">
                <a:latin typeface="Arial" panose="020B0604020202020204" pitchFamily="34" charset="0"/>
                <a:cs typeface="Arial" panose="020B0604020202020204" pitchFamily="34" charset="0"/>
              </a:rPr>
              <a:t>CoGTA</a:t>
            </a:r>
            <a:r>
              <a:rPr lang="en-US" sz="1400" dirty="0">
                <a:latin typeface="Arial" panose="020B0604020202020204" pitchFamily="34" charset="0"/>
                <a:cs typeface="Arial" panose="020B0604020202020204" pitchFamily="34" charset="0"/>
              </a:rPr>
              <a:t> with convening a meeting of stakeholders, which is intended to be held in April 2020. This meeting will serve as the platform for the discussion of the appointment of constituents, Terms of Reference, formation of a Steering Committee etc.</a:t>
            </a:r>
            <a:endParaRPr lang="en-GB" sz="1400" dirty="0">
              <a:latin typeface="Arial" panose="020B0604020202020204" pitchFamily="34" charset="0"/>
              <a:cs typeface="Arial" panose="020B0604020202020204" pitchFamily="34" charset="0"/>
            </a:endParaRPr>
          </a:p>
          <a:p>
            <a:pPr marL="311150" lvl="1" indent="-311150" algn="just">
              <a:lnSpc>
                <a:spcPct val="150000"/>
              </a:lnSpc>
              <a:buFont typeface="Arial" panose="020B0604020202020204" pitchFamily="34" charset="0"/>
              <a:buChar char="•"/>
            </a:pPr>
            <a:endParaRPr lang="en-US" sz="1400" dirty="0" smtClean="0">
              <a:latin typeface="Arial" panose="020B0604020202020204" pitchFamily="34" charset="0"/>
              <a:cs typeface="Arial" panose="020B0604020202020204" pitchFamily="34" charset="0"/>
            </a:endParaRPr>
          </a:p>
          <a:p>
            <a:pPr marL="0" lvl="1" indent="0" algn="just">
              <a:lnSpc>
                <a:spcPct val="150000"/>
              </a:lnSpc>
              <a:buNone/>
            </a:pPr>
            <a:r>
              <a:rPr lang="en-US" sz="1400" dirty="0" smtClean="0">
                <a:latin typeface="Arial" panose="020B0604020202020204" pitchFamily="34" charset="0"/>
                <a:cs typeface="Arial" panose="020B0604020202020204" pitchFamily="34" charset="0"/>
              </a:rPr>
              <a:t> </a:t>
            </a:r>
          </a:p>
          <a:p>
            <a:pPr marL="0" lvl="1" indent="0" algn="just">
              <a:lnSpc>
                <a:spcPct val="150000"/>
              </a:lnSpc>
              <a:buNone/>
            </a:pPr>
            <a:endParaRPr lang="en-US" sz="1400" dirty="0" smtClean="0">
              <a:latin typeface="Arial" panose="020B0604020202020204" pitchFamily="34" charset="0"/>
              <a:cs typeface="Arial" panose="020B0604020202020204" pitchFamily="34" charset="0"/>
            </a:endParaRPr>
          </a:p>
          <a:p>
            <a:pPr marL="0" lvl="1" indent="0" algn="just">
              <a:lnSpc>
                <a:spcPct val="150000"/>
              </a:lnSpc>
              <a:buNone/>
            </a:pPr>
            <a:endParaRPr lang="en-US" sz="1400" dirty="0" smtClean="0">
              <a:latin typeface="Arial" panose="020B0604020202020204" pitchFamily="34" charset="0"/>
              <a:cs typeface="Arial" panose="020B0604020202020204" pitchFamily="34" charset="0"/>
            </a:endParaRPr>
          </a:p>
          <a:p>
            <a:pPr marL="311150" lvl="1" indent="-311150" algn="just">
              <a:lnSpc>
                <a:spcPct val="250000"/>
              </a:lnSpc>
              <a:buFont typeface="Arial" panose="020B0604020202020204" pitchFamily="34" charset="0"/>
              <a:buChar char="•"/>
            </a:pPr>
            <a:endParaRPr lang="en-US" sz="1200" i="1" dirty="0" smtClean="0">
              <a:latin typeface="Arial" panose="020B0604020202020204" pitchFamily="34" charset="0"/>
              <a:cs typeface="Arial" panose="020B0604020202020204" pitchFamily="34" charset="0"/>
            </a:endParaRPr>
          </a:p>
          <a:p>
            <a:pPr marL="311150" lvl="1" indent="-311150" algn="just">
              <a:lnSpc>
                <a:spcPct val="250000"/>
              </a:lnSpc>
              <a:buFont typeface="Arial" panose="020B0604020202020204" pitchFamily="34" charset="0"/>
              <a:buChar char="•"/>
            </a:pPr>
            <a:endParaRPr lang="en-US" sz="1400" i="1" dirty="0">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a:xfrm>
            <a:off x="8790038" y="6489083"/>
            <a:ext cx="620661" cy="365125"/>
          </a:xfrm>
        </p:spPr>
        <p:txBody>
          <a:bodyPr/>
          <a:lstStyle/>
          <a:p>
            <a:fld id="{40E4637F-1127-AF4D-B96F-F7789FFD66FF}" type="slidenum">
              <a:rPr lang="en-US" b="1" smtClean="0">
                <a:latin typeface="Arial" panose="020B0604020202020204" pitchFamily="34" charset="0"/>
                <a:cs typeface="Arial" panose="020B0604020202020204" pitchFamily="34" charset="0"/>
              </a:rPr>
              <a:pPr/>
              <a:t>55</a:t>
            </a:fld>
            <a:endParaRPr lang="en-US" b="1" dirty="0">
              <a:latin typeface="Arial" panose="020B0604020202020204" pitchFamily="34" charset="0"/>
              <a:cs typeface="Arial" panose="020B0604020202020204" pitchFamily="34" charset="0"/>
            </a:endParaRPr>
          </a:p>
        </p:txBody>
      </p:sp>
      <p:sp>
        <p:nvSpPr>
          <p:cNvPr id="8" name="Title 1"/>
          <p:cNvSpPr>
            <a:spLocks noGrp="1"/>
          </p:cNvSpPr>
          <p:nvPr>
            <p:ph type="title"/>
          </p:nvPr>
        </p:nvSpPr>
        <p:spPr>
          <a:xfrm>
            <a:off x="495300" y="457201"/>
            <a:ext cx="8915400" cy="1143000"/>
          </a:xfrm>
        </p:spPr>
        <p:txBody>
          <a:bodyPr>
            <a:normAutofit/>
          </a:bodyPr>
          <a:lstStyle/>
          <a:p>
            <a:r>
              <a:rPr lang="en-ZA" sz="2400" b="1" dirty="0" smtClean="0">
                <a:latin typeface="Arial" panose="020B0604020202020204" pitchFamily="34" charset="0"/>
                <a:cs typeface="Arial" panose="020B0604020202020204" pitchFamily="34" charset="0"/>
              </a:rPr>
              <a:t>STRENGTHEN ANTI-CORRUPTION </a:t>
            </a:r>
            <a:br>
              <a:rPr lang="en-ZA" sz="2400" b="1" dirty="0" smtClean="0">
                <a:latin typeface="Arial" panose="020B0604020202020204" pitchFamily="34" charset="0"/>
                <a:cs typeface="Arial" panose="020B0604020202020204" pitchFamily="34" charset="0"/>
              </a:rPr>
            </a:br>
            <a:r>
              <a:rPr lang="en-ZA" sz="2400" b="1" dirty="0" smtClean="0">
                <a:latin typeface="Arial" panose="020B0604020202020204" pitchFamily="34" charset="0"/>
                <a:cs typeface="Arial" panose="020B0604020202020204" pitchFamily="34" charset="0"/>
              </a:rPr>
              <a:t>MEASURES IN LOCAL GOVERNMENT</a:t>
            </a:r>
            <a:endParaRPr lang="en-US" sz="2800" dirty="0"/>
          </a:p>
        </p:txBody>
      </p:sp>
    </p:spTree>
    <p:extLst>
      <p:ext uri="{BB962C8B-B14F-4D97-AF65-F5344CB8AC3E}">
        <p14:creationId xmlns:p14="http://schemas.microsoft.com/office/powerpoint/2010/main" xmlns="" val="149278457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990926" y="6569559"/>
            <a:ext cx="7345830"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3" name="Rectangle 2"/>
          <p:cNvSpPr/>
          <p:nvPr/>
        </p:nvSpPr>
        <p:spPr>
          <a:xfrm>
            <a:off x="285762" y="968005"/>
            <a:ext cx="9611366" cy="1323439"/>
          </a:xfrm>
          <a:prstGeom prst="rect">
            <a:avLst/>
          </a:prstGeom>
        </p:spPr>
        <p:txBody>
          <a:bodyPr wrap="square">
            <a:spAutoFit/>
          </a:bodyPr>
          <a:lstStyle/>
          <a:p>
            <a:pPr algn="ctr"/>
            <a:r>
              <a:rPr lang="en-US" sz="8000" b="1" dirty="0">
                <a:latin typeface="Arial" panose="020B0604020202020204" pitchFamily="34" charset="0"/>
                <a:cs typeface="Arial" panose="020B0604020202020204" pitchFamily="34" charset="0"/>
              </a:rPr>
              <a:t>THANK YOU</a:t>
            </a:r>
          </a:p>
        </p:txBody>
      </p:sp>
      <p:cxnSp>
        <p:nvCxnSpPr>
          <p:cNvPr id="8" name="Straight Connector 7"/>
          <p:cNvCxnSpPr/>
          <p:nvPr/>
        </p:nvCxnSpPr>
        <p:spPr>
          <a:xfrm>
            <a:off x="2560320" y="2133600"/>
            <a:ext cx="5039360"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143116" y="2532906"/>
            <a:ext cx="506576" cy="5072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626364" y="2532906"/>
            <a:ext cx="507226" cy="5072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TextBox 11"/>
          <p:cNvSpPr txBox="1"/>
          <p:nvPr/>
        </p:nvSpPr>
        <p:spPr>
          <a:xfrm>
            <a:off x="2524325" y="2273784"/>
            <a:ext cx="4102039" cy="1077218"/>
          </a:xfrm>
          <a:prstGeom prst="rect">
            <a:avLst/>
          </a:prstGeom>
          <a:noFill/>
        </p:spPr>
        <p:txBody>
          <a:bodyPr wrap="square" rtlCol="0">
            <a:spAutoFit/>
          </a:bodyPr>
          <a:lstStyle/>
          <a:p>
            <a:r>
              <a:rPr lang="en-US" sz="1600" dirty="0" smtClean="0">
                <a:latin typeface="Arial"/>
                <a:cs typeface="Arial"/>
              </a:rPr>
              <a:t>Hotline: 0800 037 774/0860 00 5050   </a:t>
            </a:r>
          </a:p>
          <a:p>
            <a:r>
              <a:rPr lang="en-US" sz="1600" dirty="0" smtClean="0">
                <a:latin typeface="Arial"/>
                <a:cs typeface="Arial"/>
              </a:rPr>
              <a:t>Website: https://www.siu.org.za </a:t>
            </a:r>
          </a:p>
          <a:p>
            <a:r>
              <a:rPr lang="en-US" sz="1600" dirty="0" smtClean="0">
                <a:latin typeface="Arial"/>
                <a:cs typeface="Arial"/>
              </a:rPr>
              <a:t>E-mail: info@siu.org.za/siu@whistleblowing.co.za</a:t>
            </a:r>
            <a:endParaRPr lang="en-US" sz="1600" dirty="0">
              <a:latin typeface="Arial"/>
              <a:cs typeface="Arial"/>
            </a:endParaRPr>
          </a:p>
        </p:txBody>
      </p:sp>
      <p:sp>
        <p:nvSpPr>
          <p:cNvPr id="10" name="TextBox 9"/>
          <p:cNvSpPr txBox="1"/>
          <p:nvPr/>
        </p:nvSpPr>
        <p:spPr>
          <a:xfrm>
            <a:off x="6626364" y="2224769"/>
            <a:ext cx="1144766" cy="369332"/>
          </a:xfrm>
          <a:prstGeom prst="rect">
            <a:avLst/>
          </a:prstGeom>
          <a:noFill/>
        </p:spPr>
        <p:txBody>
          <a:bodyPr wrap="square" rtlCol="0">
            <a:spAutoFit/>
          </a:bodyPr>
          <a:lstStyle/>
          <a:p>
            <a:r>
              <a:rPr lang="en-US" dirty="0" smtClean="0"/>
              <a:t>Follow Us</a:t>
            </a:r>
            <a:endParaRPr lang="en-US" dirty="0"/>
          </a:p>
        </p:txBody>
      </p:sp>
      <p:sp>
        <p:nvSpPr>
          <p:cNvPr id="14" name="TextBox 13"/>
          <p:cNvSpPr txBox="1"/>
          <p:nvPr/>
        </p:nvSpPr>
        <p:spPr>
          <a:xfrm>
            <a:off x="6731139" y="3015344"/>
            <a:ext cx="1144766" cy="276999"/>
          </a:xfrm>
          <a:prstGeom prst="rect">
            <a:avLst/>
          </a:prstGeom>
          <a:noFill/>
        </p:spPr>
        <p:txBody>
          <a:bodyPr wrap="square" rtlCol="0">
            <a:spAutoFit/>
          </a:bodyPr>
          <a:lstStyle/>
          <a:p>
            <a:r>
              <a:rPr lang="en-US" sz="1200" b="1" dirty="0" smtClean="0"/>
              <a:t>@RSASIU</a:t>
            </a:r>
            <a:endParaRPr lang="en-US" sz="1200" b="1" dirty="0"/>
          </a:p>
        </p:txBody>
      </p:sp>
      <p:cxnSp>
        <p:nvCxnSpPr>
          <p:cNvPr id="13" name="Straight Connector 12"/>
          <p:cNvCxnSpPr/>
          <p:nvPr/>
        </p:nvCxnSpPr>
        <p:spPr>
          <a:xfrm>
            <a:off x="6702564" y="3040132"/>
            <a:ext cx="868541" cy="0"/>
          </a:xfrm>
          <a:prstGeom prst="line">
            <a:avLst/>
          </a:prstGeom>
        </p:spPr>
        <p:style>
          <a:lnRef idx="1">
            <a:schemeClr val="dk1"/>
          </a:lnRef>
          <a:fillRef idx="0">
            <a:schemeClr val="dk1"/>
          </a:fillRef>
          <a:effectRef idx="0">
            <a:schemeClr val="dk1"/>
          </a:effectRef>
          <a:fontRef idx="minor">
            <a:schemeClr val="tx1"/>
          </a:fontRef>
        </p:style>
      </p:cxnSp>
      <p:sp>
        <p:nvSpPr>
          <p:cNvPr id="4" name="Slide Number Placeholder 3"/>
          <p:cNvSpPr>
            <a:spLocks noGrp="1"/>
          </p:cNvSpPr>
          <p:nvPr>
            <p:ph type="sldNum" sz="quarter" idx="12"/>
          </p:nvPr>
        </p:nvSpPr>
        <p:spPr/>
        <p:txBody>
          <a:bodyPr/>
          <a:lstStyle/>
          <a:p>
            <a:fld id="{40E4637F-1127-AF4D-B96F-F7789FFD66FF}" type="slidenum">
              <a:rPr lang="en-US" smtClean="0"/>
              <a:pPr/>
              <a:t>56</a:t>
            </a:fld>
            <a:endParaRPr lang="en-US"/>
          </a:p>
        </p:txBody>
      </p:sp>
    </p:spTree>
    <p:extLst>
      <p:ext uri="{BB962C8B-B14F-4D97-AF65-F5344CB8AC3E}">
        <p14:creationId xmlns:p14="http://schemas.microsoft.com/office/powerpoint/2010/main" xmlns="" val="19223704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7" name="Slide Number Placeholder 6"/>
          <p:cNvSpPr>
            <a:spLocks noGrp="1"/>
          </p:cNvSpPr>
          <p:nvPr>
            <p:ph type="sldNum" sz="quarter" idx="12"/>
          </p:nvPr>
        </p:nvSpPr>
        <p:spPr>
          <a:xfrm>
            <a:off x="8790038" y="6489083"/>
            <a:ext cx="620661" cy="365125"/>
          </a:xfrm>
        </p:spPr>
        <p:txBody>
          <a:bodyPr/>
          <a:lstStyle/>
          <a:p>
            <a:fld id="{40E4637F-1127-AF4D-B96F-F7789FFD66FF}" type="slidenum">
              <a:rPr lang="en-US" b="1" smtClean="0">
                <a:latin typeface="Arial" panose="020B0604020202020204" pitchFamily="34" charset="0"/>
                <a:cs typeface="Arial" panose="020B0604020202020204" pitchFamily="34" charset="0"/>
              </a:rPr>
              <a:pPr/>
              <a:t>6</a:t>
            </a:fld>
            <a:endParaRPr lang="en-US" b="1" dirty="0">
              <a:latin typeface="Arial" panose="020B0604020202020204" pitchFamily="34" charset="0"/>
              <a:cs typeface="Arial" panose="020B0604020202020204" pitchFamily="34" charset="0"/>
            </a:endParaRPr>
          </a:p>
        </p:txBody>
      </p:sp>
      <p:sp>
        <p:nvSpPr>
          <p:cNvPr id="8" name="Title 1"/>
          <p:cNvSpPr>
            <a:spLocks noGrp="1"/>
          </p:cNvSpPr>
          <p:nvPr>
            <p:ph type="title"/>
          </p:nvPr>
        </p:nvSpPr>
        <p:spPr>
          <a:xfrm>
            <a:off x="495300" y="457201"/>
            <a:ext cx="8915400" cy="1143000"/>
          </a:xfrm>
        </p:spPr>
        <p:txBody>
          <a:bodyPr>
            <a:normAutofit/>
          </a:bodyPr>
          <a:lstStyle/>
          <a:p>
            <a:r>
              <a:rPr lang="en-ZA" sz="2800" b="1" dirty="0" smtClean="0">
                <a:latin typeface="Arial" panose="020B0604020202020204" pitchFamily="34" charset="0"/>
                <a:cs typeface="Arial" panose="020B0604020202020204" pitchFamily="34" charset="0"/>
              </a:rPr>
              <a:t>SIU OUTCOMES</a:t>
            </a:r>
            <a:br>
              <a:rPr lang="en-ZA" sz="2800" b="1" dirty="0" smtClean="0">
                <a:latin typeface="Arial" panose="020B0604020202020204" pitchFamily="34" charset="0"/>
                <a:cs typeface="Arial" panose="020B0604020202020204" pitchFamily="34" charset="0"/>
              </a:rPr>
            </a:br>
            <a:r>
              <a:rPr lang="en-ZA" sz="2800" b="1" dirty="0">
                <a:latin typeface="Arial" panose="020B0604020202020204" pitchFamily="34" charset="0"/>
                <a:cs typeface="Arial" panose="020B0604020202020204" pitchFamily="34" charset="0"/>
              </a:rPr>
              <a:t>CONSEQUENCE MANAGEMENT</a:t>
            </a:r>
            <a:endParaRPr lang="en-US" sz="2800" b="1" dirty="0">
              <a:latin typeface="Arial" panose="020B0604020202020204" pitchFamily="34" charset="0"/>
              <a:cs typeface="Arial" panose="020B0604020202020204" pitchFamily="34" charset="0"/>
            </a:endParaRPr>
          </a:p>
        </p:txBody>
      </p:sp>
      <p:graphicFrame>
        <p:nvGraphicFramePr>
          <p:cNvPr id="13" name="Diagram 12"/>
          <p:cNvGraphicFramePr/>
          <p:nvPr>
            <p:extLst>
              <p:ext uri="{D42A27DB-BD31-4B8C-83A1-F6EECF244321}">
                <p14:modId xmlns:p14="http://schemas.microsoft.com/office/powerpoint/2010/main" xmlns="" val="1306271769"/>
              </p:ext>
            </p:extLst>
          </p:nvPr>
        </p:nvGraphicFramePr>
        <p:xfrm>
          <a:off x="975296" y="1803400"/>
          <a:ext cx="7940104" cy="3578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Rounded Rectangle 14"/>
          <p:cNvSpPr/>
          <p:nvPr/>
        </p:nvSpPr>
        <p:spPr>
          <a:xfrm>
            <a:off x="1574800" y="5422900"/>
            <a:ext cx="6667500" cy="37572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b="1" dirty="0">
                <a:solidFill>
                  <a:schemeClr val="bg1"/>
                </a:solidFill>
              </a:rPr>
              <a:t>SYSTEMIC </a:t>
            </a:r>
            <a:r>
              <a:rPr lang="en-ZA" b="1" dirty="0" smtClean="0">
                <a:solidFill>
                  <a:schemeClr val="bg1"/>
                </a:solidFill>
              </a:rPr>
              <a:t>RECOMMENDATIONS</a:t>
            </a:r>
            <a:endParaRPr lang="en-ZA" b="1" dirty="0">
              <a:solidFill>
                <a:schemeClr val="bg1"/>
              </a:solidFill>
            </a:endParaRPr>
          </a:p>
        </p:txBody>
      </p:sp>
    </p:spTree>
    <p:extLst>
      <p:ext uri="{BB962C8B-B14F-4D97-AF65-F5344CB8AC3E}">
        <p14:creationId xmlns:p14="http://schemas.microsoft.com/office/powerpoint/2010/main" xmlns="" val="4781187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4" name="Content Placeholder 3"/>
          <p:cNvSpPr>
            <a:spLocks noGrp="1"/>
          </p:cNvSpPr>
          <p:nvPr>
            <p:ph idx="1"/>
          </p:nvPr>
        </p:nvSpPr>
        <p:spPr>
          <a:xfrm>
            <a:off x="495300" y="2338437"/>
            <a:ext cx="8915400" cy="1154063"/>
          </a:xfrm>
          <a:solidFill>
            <a:schemeClr val="tx1"/>
          </a:solidFill>
        </p:spPr>
        <p:txBody>
          <a:bodyPr>
            <a:normAutofit/>
          </a:bodyPr>
          <a:lstStyle/>
          <a:p>
            <a:pPr marL="0" indent="0" algn="ctr">
              <a:lnSpc>
                <a:spcPct val="150000"/>
              </a:lnSpc>
              <a:buNone/>
            </a:pPr>
            <a:r>
              <a:rPr lang="en-US" sz="4300" b="1" dirty="0" smtClean="0">
                <a:solidFill>
                  <a:schemeClr val="bg1"/>
                </a:solidFill>
                <a:latin typeface="Arial" panose="020B0604020202020204" pitchFamily="34" charset="0"/>
                <a:cs typeface="Arial" panose="020B0604020202020204" pitchFamily="34" charset="0"/>
              </a:rPr>
              <a:t>SIU STRATEGIC FOCUS</a:t>
            </a:r>
          </a:p>
        </p:txBody>
      </p:sp>
      <p:sp>
        <p:nvSpPr>
          <p:cNvPr id="7" name="Slide Number Placeholder 6"/>
          <p:cNvSpPr>
            <a:spLocks noGrp="1"/>
          </p:cNvSpPr>
          <p:nvPr>
            <p:ph type="sldNum" sz="quarter" idx="12"/>
          </p:nvPr>
        </p:nvSpPr>
        <p:spPr>
          <a:xfrm>
            <a:off x="8790038" y="6489083"/>
            <a:ext cx="620661" cy="365125"/>
          </a:xfrm>
        </p:spPr>
        <p:txBody>
          <a:bodyPr/>
          <a:lstStyle/>
          <a:p>
            <a:fld id="{40E4637F-1127-AF4D-B96F-F7789FFD66FF}" type="slidenum">
              <a:rPr lang="en-US" b="1" smtClean="0">
                <a:latin typeface="Arial" panose="020B0604020202020204" pitchFamily="34" charset="0"/>
                <a:cs typeface="Arial" panose="020B0604020202020204" pitchFamily="34" charset="0"/>
              </a:rPr>
              <a:pPr/>
              <a:t>7</a:t>
            </a:fld>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5652145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4" name="Content Placeholder 3"/>
          <p:cNvSpPr>
            <a:spLocks noGrp="1"/>
          </p:cNvSpPr>
          <p:nvPr>
            <p:ph idx="1"/>
          </p:nvPr>
        </p:nvSpPr>
        <p:spPr>
          <a:xfrm>
            <a:off x="495300" y="1757867"/>
            <a:ext cx="8915400" cy="4077931"/>
          </a:xfrm>
        </p:spPr>
        <p:txBody>
          <a:bodyPr>
            <a:normAutofit fontScale="32500" lnSpcReduction="20000"/>
          </a:bodyPr>
          <a:lstStyle/>
          <a:p>
            <a:pPr marL="0" indent="0" algn="just">
              <a:lnSpc>
                <a:spcPct val="150000"/>
              </a:lnSpc>
              <a:buNone/>
            </a:pPr>
            <a:r>
              <a:rPr lang="en-US" sz="4900" dirty="0" smtClean="0">
                <a:latin typeface="Arial" panose="020B0604020202020204" pitchFamily="34" charset="0"/>
                <a:cs typeface="Arial" panose="020B0604020202020204" pitchFamily="34" charset="0"/>
              </a:rPr>
              <a:t>In order  to achieve the SIU Vision and Mission and ultimately the SIU Legislative Mandate, the following key strategic focus areas are receiving attention as we execute on the new SIU Strategy</a:t>
            </a:r>
          </a:p>
          <a:p>
            <a:pPr marL="361950" lvl="1" indent="-361950" algn="just">
              <a:lnSpc>
                <a:spcPct val="150000"/>
              </a:lnSpc>
              <a:buFont typeface="+mj-lt"/>
              <a:buAutoNum type="alphaLcParenR"/>
            </a:pPr>
            <a:r>
              <a:rPr lang="en-US" sz="4900" dirty="0" smtClean="0">
                <a:latin typeface="Arial" panose="020B0604020202020204" pitchFamily="34" charset="0"/>
                <a:cs typeface="Arial" panose="020B0604020202020204" pitchFamily="34" charset="0"/>
              </a:rPr>
              <a:t>Improve the turnaround times of investigations.</a:t>
            </a:r>
          </a:p>
          <a:p>
            <a:pPr marL="361950" lvl="1" indent="-361950" algn="just">
              <a:lnSpc>
                <a:spcPct val="150000"/>
              </a:lnSpc>
              <a:buFont typeface="+mj-lt"/>
              <a:buAutoNum type="alphaLcParenR"/>
            </a:pPr>
            <a:r>
              <a:rPr lang="en-US" sz="4900" dirty="0" smtClean="0">
                <a:latin typeface="Arial" panose="020B0604020202020204" pitchFamily="34" charset="0"/>
                <a:cs typeface="Arial" panose="020B0604020202020204" pitchFamily="34" charset="0"/>
              </a:rPr>
              <a:t>Monitor the implementation of SIU referrals and consequence management.</a:t>
            </a:r>
          </a:p>
          <a:p>
            <a:pPr marL="361950" lvl="1" indent="-361950" algn="just">
              <a:lnSpc>
                <a:spcPct val="150000"/>
              </a:lnSpc>
              <a:buFont typeface="+mj-lt"/>
              <a:buAutoNum type="alphaLcParenR"/>
            </a:pPr>
            <a:r>
              <a:rPr lang="en-US" sz="4900" dirty="0" smtClean="0">
                <a:latin typeface="Arial" panose="020B0604020202020204" pitchFamily="34" charset="0"/>
                <a:cs typeface="Arial" panose="020B0604020202020204" pitchFamily="34" charset="0"/>
              </a:rPr>
              <a:t>Implement measures to accelerate civil litigation. Special Tribunal now in operation.</a:t>
            </a:r>
          </a:p>
          <a:p>
            <a:pPr marL="361950" lvl="1" indent="-361950" algn="just">
              <a:lnSpc>
                <a:spcPct val="150000"/>
              </a:lnSpc>
              <a:buFont typeface="+mj-lt"/>
              <a:buAutoNum type="alphaLcParenR"/>
            </a:pPr>
            <a:r>
              <a:rPr lang="en-US" sz="4900" dirty="0" smtClean="0">
                <a:latin typeface="Arial" panose="020B0604020202020204" pitchFamily="34" charset="0"/>
                <a:cs typeface="Arial" panose="020B0604020202020204" pitchFamily="34" charset="0"/>
              </a:rPr>
              <a:t>Review and strengthen the SIU Funding Model.</a:t>
            </a:r>
          </a:p>
          <a:p>
            <a:pPr marL="361950" lvl="1" indent="-361950" algn="just">
              <a:lnSpc>
                <a:spcPct val="150000"/>
              </a:lnSpc>
              <a:buFont typeface="+mj-lt"/>
              <a:buAutoNum type="alphaLcParenR"/>
            </a:pPr>
            <a:r>
              <a:rPr lang="en-US" sz="4900" dirty="0" smtClean="0">
                <a:latin typeface="Arial" panose="020B0604020202020204" pitchFamily="34" charset="0"/>
                <a:cs typeface="Arial" panose="020B0604020202020204" pitchFamily="34" charset="0"/>
              </a:rPr>
              <a:t>Monitor and evaluate the impact of the SIU Objectives.</a:t>
            </a:r>
          </a:p>
          <a:p>
            <a:pPr marL="361950" lvl="1" indent="-361950" algn="just">
              <a:lnSpc>
                <a:spcPct val="150000"/>
              </a:lnSpc>
              <a:buFont typeface="+mj-lt"/>
              <a:buAutoNum type="alphaLcParenR"/>
            </a:pPr>
            <a:r>
              <a:rPr lang="en-US" sz="4900" dirty="0" smtClean="0">
                <a:latin typeface="Arial" panose="020B0604020202020204" pitchFamily="34" charset="0"/>
                <a:cs typeface="Arial" panose="020B0604020202020204" pitchFamily="34" charset="0"/>
              </a:rPr>
              <a:t>Implement Corruption Prevention Program including Public Awareness and Education.</a:t>
            </a:r>
          </a:p>
          <a:p>
            <a:pPr marL="361950" lvl="1" indent="-361950" algn="just">
              <a:lnSpc>
                <a:spcPct val="150000"/>
              </a:lnSpc>
              <a:buFont typeface="+mj-lt"/>
              <a:buAutoNum type="alphaLcParenR"/>
            </a:pPr>
            <a:r>
              <a:rPr lang="en-US" sz="4900" dirty="0">
                <a:latin typeface="Arial" panose="020B0604020202020204" pitchFamily="34" charset="0"/>
                <a:cs typeface="Arial" panose="020B0604020202020204" pitchFamily="34" charset="0"/>
              </a:rPr>
              <a:t>System recommendations to State institutions to prevent re-occurrence of Corruption, Maladministration and Malpractice</a:t>
            </a:r>
            <a:r>
              <a:rPr lang="en-US" sz="5400" dirty="0">
                <a:latin typeface="Arial" panose="020B0604020202020204" pitchFamily="34" charset="0"/>
                <a:cs typeface="Arial" panose="020B0604020202020204" pitchFamily="34" charset="0"/>
              </a:rPr>
              <a:t>.</a:t>
            </a:r>
          </a:p>
          <a:p>
            <a:pPr marL="361950" lvl="1" indent="-361950" algn="just">
              <a:lnSpc>
                <a:spcPct val="150000"/>
              </a:lnSpc>
              <a:buFont typeface="+mj-lt"/>
              <a:buAutoNum type="alphaLcParenR"/>
            </a:pPr>
            <a:endParaRPr lang="en-US" sz="4900" dirty="0" smtClean="0">
              <a:latin typeface="Arial" panose="020B0604020202020204" pitchFamily="34" charset="0"/>
              <a:cs typeface="Arial" panose="020B0604020202020204" pitchFamily="34" charset="0"/>
            </a:endParaRPr>
          </a:p>
          <a:p>
            <a:pPr marL="361950" lvl="1" indent="-361950" algn="just">
              <a:lnSpc>
                <a:spcPct val="150000"/>
              </a:lnSpc>
              <a:buFont typeface="+mj-lt"/>
              <a:buAutoNum type="alphaLcParenR"/>
            </a:pPr>
            <a:endParaRPr lang="en-US" sz="5600" dirty="0" smtClean="0">
              <a:latin typeface="Arial" panose="020B0604020202020204" pitchFamily="34" charset="0"/>
              <a:cs typeface="Arial" panose="020B0604020202020204" pitchFamily="34" charset="0"/>
            </a:endParaRPr>
          </a:p>
          <a:p>
            <a:endParaRPr lang="en-US" dirty="0"/>
          </a:p>
        </p:txBody>
      </p:sp>
      <p:sp>
        <p:nvSpPr>
          <p:cNvPr id="7" name="Slide Number Placeholder 6"/>
          <p:cNvSpPr>
            <a:spLocks noGrp="1"/>
          </p:cNvSpPr>
          <p:nvPr>
            <p:ph type="sldNum" sz="quarter" idx="12"/>
          </p:nvPr>
        </p:nvSpPr>
        <p:spPr>
          <a:xfrm>
            <a:off x="8790038" y="6489083"/>
            <a:ext cx="620661" cy="365125"/>
          </a:xfrm>
        </p:spPr>
        <p:txBody>
          <a:bodyPr/>
          <a:lstStyle/>
          <a:p>
            <a:fld id="{40E4637F-1127-AF4D-B96F-F7789FFD66FF}" type="slidenum">
              <a:rPr lang="en-US" b="1" smtClean="0">
                <a:latin typeface="Arial" panose="020B0604020202020204" pitchFamily="34" charset="0"/>
                <a:cs typeface="Arial" panose="020B0604020202020204" pitchFamily="34" charset="0"/>
              </a:rPr>
              <a:pPr/>
              <a:t>8</a:t>
            </a:fld>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6526311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4" name="Content Placeholder 3"/>
          <p:cNvSpPr>
            <a:spLocks noGrp="1"/>
          </p:cNvSpPr>
          <p:nvPr>
            <p:ph idx="1"/>
          </p:nvPr>
        </p:nvSpPr>
        <p:spPr>
          <a:xfrm>
            <a:off x="495300" y="1757867"/>
            <a:ext cx="8915400" cy="4077931"/>
          </a:xfrm>
        </p:spPr>
        <p:txBody>
          <a:bodyPr>
            <a:normAutofit/>
          </a:bodyPr>
          <a:lstStyle/>
          <a:p>
            <a:pPr marL="361950" lvl="1" indent="-361950" algn="just">
              <a:lnSpc>
                <a:spcPct val="150000"/>
              </a:lnSpc>
              <a:buFont typeface="+mj-lt"/>
              <a:buAutoNum type="alphaLcParenR" startAt="8"/>
            </a:pPr>
            <a:r>
              <a:rPr lang="en-US" sz="1600" dirty="0" smtClean="0">
                <a:latin typeface="Arial" panose="020B0604020202020204" pitchFamily="34" charset="0"/>
                <a:cs typeface="Arial" panose="020B0604020202020204" pitchFamily="34" charset="0"/>
              </a:rPr>
              <a:t>Improve Communications and Stakeholder Relations.</a:t>
            </a:r>
          </a:p>
          <a:p>
            <a:pPr marL="361950" lvl="1" indent="-361950" algn="just">
              <a:lnSpc>
                <a:spcPct val="150000"/>
              </a:lnSpc>
              <a:buFont typeface="+mj-lt"/>
              <a:buAutoNum type="alphaLcParenR" startAt="8"/>
            </a:pPr>
            <a:r>
              <a:rPr lang="en-US" sz="1600" dirty="0" smtClean="0">
                <a:latin typeface="Arial" panose="020B0604020202020204" pitchFamily="34" charset="0"/>
                <a:cs typeface="Arial" panose="020B0604020202020204" pitchFamily="34" charset="0"/>
              </a:rPr>
              <a:t>Implement Corruption, Maladministration and Malpractices Data Analytics.</a:t>
            </a:r>
          </a:p>
          <a:p>
            <a:pPr marL="361950" lvl="1" indent="-361950" algn="just">
              <a:lnSpc>
                <a:spcPct val="150000"/>
              </a:lnSpc>
              <a:buFont typeface="+mj-lt"/>
              <a:buAutoNum type="alphaLcParenR" startAt="8"/>
            </a:pPr>
            <a:r>
              <a:rPr lang="en-US" sz="1600" dirty="0" smtClean="0">
                <a:latin typeface="Arial" panose="020B0604020202020204" pitchFamily="34" charset="0"/>
                <a:cs typeface="Arial" panose="020B0604020202020204" pitchFamily="34" charset="0"/>
              </a:rPr>
              <a:t>Improve on SIU Governance Framework.</a:t>
            </a:r>
          </a:p>
          <a:p>
            <a:pPr marL="361950" lvl="1" indent="-361950" algn="just">
              <a:lnSpc>
                <a:spcPct val="150000"/>
              </a:lnSpc>
              <a:buFont typeface="+mj-lt"/>
              <a:buAutoNum type="alphaLcParenR" startAt="8"/>
            </a:pPr>
            <a:r>
              <a:rPr lang="en-US" sz="1600" dirty="0" smtClean="0">
                <a:latin typeface="Arial" panose="020B0604020202020204" pitchFamily="34" charset="0"/>
                <a:cs typeface="Arial" panose="020B0604020202020204" pitchFamily="34" charset="0"/>
              </a:rPr>
              <a:t>Improve all SIU Operations Enablement Functions.</a:t>
            </a:r>
          </a:p>
          <a:p>
            <a:pPr marL="361950" lvl="1" indent="-361950" algn="just">
              <a:lnSpc>
                <a:spcPct val="150000"/>
              </a:lnSpc>
              <a:buFont typeface="+mj-lt"/>
              <a:buAutoNum type="alphaLcParenR" startAt="8"/>
            </a:pPr>
            <a:r>
              <a:rPr lang="en-US" sz="1600" dirty="0" smtClean="0">
                <a:latin typeface="Arial" panose="020B0604020202020204" pitchFamily="34" charset="0"/>
                <a:cs typeface="Arial" panose="020B0604020202020204" pitchFamily="34" charset="0"/>
              </a:rPr>
              <a:t>Introduce new organisational and individual performance management system.</a:t>
            </a:r>
            <a:endParaRPr lang="en-US" sz="5600" dirty="0" smtClean="0">
              <a:latin typeface="Arial" panose="020B0604020202020204" pitchFamily="34" charset="0"/>
              <a:cs typeface="Arial" panose="020B0604020202020204" pitchFamily="34" charset="0"/>
            </a:endParaRPr>
          </a:p>
          <a:p>
            <a:endParaRPr lang="en-US" dirty="0"/>
          </a:p>
        </p:txBody>
      </p:sp>
      <p:sp>
        <p:nvSpPr>
          <p:cNvPr id="7" name="Slide Number Placeholder 6"/>
          <p:cNvSpPr>
            <a:spLocks noGrp="1"/>
          </p:cNvSpPr>
          <p:nvPr>
            <p:ph type="sldNum" sz="quarter" idx="12"/>
          </p:nvPr>
        </p:nvSpPr>
        <p:spPr>
          <a:xfrm>
            <a:off x="8790038" y="6489083"/>
            <a:ext cx="620661" cy="365125"/>
          </a:xfrm>
        </p:spPr>
        <p:txBody>
          <a:bodyPr/>
          <a:lstStyle/>
          <a:p>
            <a:fld id="{40E4637F-1127-AF4D-B96F-F7789FFD66FF}" type="slidenum">
              <a:rPr lang="en-US" b="1" smtClean="0">
                <a:latin typeface="Arial" panose="020B0604020202020204" pitchFamily="34" charset="0"/>
                <a:cs typeface="Arial" panose="020B0604020202020204" pitchFamily="34" charset="0"/>
              </a:rPr>
              <a:pPr/>
              <a:t>9</a:t>
            </a:fld>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1987325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2201</TotalTime>
  <Words>4422</Words>
  <Application>Microsoft Office PowerPoint</Application>
  <PresentationFormat>A4 Paper (210x297 mm)</PresentationFormat>
  <Paragraphs>483</Paragraphs>
  <Slides>56</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58" baseType="lpstr">
      <vt:lpstr>Office Theme</vt:lpstr>
      <vt:lpstr>Worksheet</vt:lpstr>
      <vt:lpstr>Slide 1</vt:lpstr>
      <vt:lpstr>Slide 2</vt:lpstr>
      <vt:lpstr>SIU LEGISLATIVE AND OTHER MANDATE</vt:lpstr>
      <vt:lpstr>SIU LEGISLATIVE MANDATE</vt:lpstr>
      <vt:lpstr>SIU VISION AND MISSION</vt:lpstr>
      <vt:lpstr>SIU OUTCOMES CONSEQUENCE MANAGEMENT</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PROCLAMATION R18 OF 2017  AMENDED BY R43 OF 2019 </vt:lpstr>
      <vt:lpstr>PROCLAMATION R18 OF 2017  AMENDED BY R43 OF 2019 (THABAZIMBI MUN) </vt:lpstr>
      <vt:lpstr>PROCLAMATION R18 OF 2017  AMENDED BY R43 OF 2019 (THABAZIMBI MUN) </vt:lpstr>
      <vt:lpstr>PROCLAMATION R19 OF 2017</vt:lpstr>
      <vt:lpstr>PROCLAMATION R19 OF 2017 (ALFRED NZO MUN)</vt:lpstr>
      <vt:lpstr>PROCLAMATION R36 OF 2017</vt:lpstr>
      <vt:lpstr>PROCLAMATION R6 OF 2018</vt:lpstr>
      <vt:lpstr>PROCLAMATION R9 OF 2018</vt:lpstr>
      <vt:lpstr>PROCLAMATION R26 OF 2018</vt:lpstr>
      <vt:lpstr>PROCLAMATION R35 OF 2018</vt:lpstr>
      <vt:lpstr>Slide 30</vt:lpstr>
      <vt:lpstr>PROCLAMATION R8 OF 2017 amended by R15 OF 2018 amended by R16 of 2019</vt:lpstr>
      <vt:lpstr>PROCLAMATION R8 OF 2017 amended by  R15 OF 2018 amended by R16 of 2019 (MOPANI MUN)</vt:lpstr>
      <vt:lpstr>PROCLAMATION R8 OF 2017 amended by R15 OF 2018 amended by R16 of 2019 (MOPANI MUN)</vt:lpstr>
      <vt:lpstr>PROCLAMATION R25 OF 2017</vt:lpstr>
      <vt:lpstr>PROCLAMATION R25 OF 2017 (LESEDI MUN)</vt:lpstr>
      <vt:lpstr>PROCLAMATION R7 OF 2018</vt:lpstr>
      <vt:lpstr>PROCLAMATION R7 OF 2018 (ELIAS MOTSOALEDI MUN)</vt:lpstr>
      <vt:lpstr>PROCLAMATION R7 OF 2018 (ELIAS MOTSOALEDI MUN)</vt:lpstr>
      <vt:lpstr>PROCLAMATION R13 OF 2018</vt:lpstr>
      <vt:lpstr>PROCLAMATION R13 OF 2018  (NELSON MANDELA FUNERAL)</vt:lpstr>
      <vt:lpstr>PROCLAMATION R28 OF 2018 AMENDED BY R5 OF 2019</vt:lpstr>
      <vt:lpstr>PROCLAMATION R7 OF 2019</vt:lpstr>
      <vt:lpstr>PROCLAMATION R17 OF 2019</vt:lpstr>
      <vt:lpstr>PROCLAMATION R35 OF 2019</vt:lpstr>
      <vt:lpstr>PROCLAMATION R58 OF 2019</vt:lpstr>
      <vt:lpstr>Slide 46</vt:lpstr>
      <vt:lpstr>Slide 47</vt:lpstr>
      <vt:lpstr>Slide 48</vt:lpstr>
      <vt:lpstr>APPLICATIONS FOR PROCLAMATIONS</vt:lpstr>
      <vt:lpstr>Slide 50</vt:lpstr>
      <vt:lpstr>NATURE OF MALADMINISTRATION,  MALPRACTICE AND CORRUPTION</vt:lpstr>
      <vt:lpstr>NATURE OF MALADMINISTRATION,  MALPRACTICE AND CORRUPTION</vt:lpstr>
      <vt:lpstr>Slide 53</vt:lpstr>
      <vt:lpstr>STRENGTHEN ANTI-CORRUPTION  MEASURES IN LOCAL GOVERNMENT</vt:lpstr>
      <vt:lpstr>STRENGTHEN ANTI-CORRUPTION  MEASURES IN LOCAL GOVERNMENT</vt:lpstr>
      <vt:lpstr>Slide 56</vt:lpstr>
    </vt:vector>
  </TitlesOfParts>
  <Company>Environmental Affairs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Admin1</dc:creator>
  <cp:lastModifiedBy>PUMZA</cp:lastModifiedBy>
  <cp:revision>156</cp:revision>
  <cp:lastPrinted>2019-11-18T07:49:18Z</cp:lastPrinted>
  <dcterms:created xsi:type="dcterms:W3CDTF">2018-07-24T20:58:47Z</dcterms:created>
  <dcterms:modified xsi:type="dcterms:W3CDTF">2020-03-04T12:07:03Z</dcterms:modified>
</cp:coreProperties>
</file>