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charts/style2.xml" ContentType="application/vnd.ms-office.chartstyle+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tableStyles.xml" ContentType="application/vnd.openxmlformats-officedocument.presentationml.tableStyles+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78" r:id="rId3"/>
    <p:sldId id="271" r:id="rId4"/>
    <p:sldId id="282" r:id="rId5"/>
    <p:sldId id="283" r:id="rId6"/>
    <p:sldId id="284" r:id="rId7"/>
    <p:sldId id="281" r:id="rId8"/>
    <p:sldId id="285" r:id="rId9"/>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ka Pottas" initials="MP" lastIdx="3" clrIdx="0">
    <p:extLst>
      <p:ext uri="{19B8F6BF-5375-455C-9EA6-DF929625EA0E}">
        <p15:presenceInfo xmlns:p15="http://schemas.microsoft.com/office/powerpoint/2012/main" xmlns="" userId="S::MariskaP@nsfas.org.za::e10bff5f-08c3-47fd-a942-f8cdab856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EAAB21"/>
    <a:srgbClr val="ED7D31"/>
    <a:srgbClr val="838486"/>
    <a:srgbClr val="E9AA24"/>
    <a:srgbClr val="F4ECE8"/>
    <a:srgbClr val="E9D6CD"/>
    <a:srgbClr val="AD1F1F"/>
    <a:srgbClr val="C00000"/>
    <a:srgbClr val="A21F2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plotArea>
      <c:layout/>
      <c:pieChart>
        <c:varyColors val="1"/>
        <c:ser>
          <c:idx val="0"/>
          <c:order val="0"/>
          <c:tx>
            <c:strRef>
              <c:f>Sheet1!$B$1</c:f>
              <c:strCache>
                <c:ptCount val="1"/>
                <c:pt idx="0">
                  <c:v>2017</c:v>
                </c:pt>
              </c:strCache>
            </c:strRef>
          </c:tx>
          <c:dPt>
            <c:idx val="0"/>
            <c:spPr>
              <a:solidFill>
                <a:schemeClr val="accent1"/>
              </a:solidFill>
              <a:ln w="19050">
                <a:solidFill>
                  <a:srgbClr val="EAAB21"/>
                </a:solidFill>
              </a:ln>
              <a:effectLst/>
            </c:spPr>
            <c:extLst xmlns:c16r2="http://schemas.microsoft.com/office/drawing/2015/06/chart">
              <c:ext xmlns:c16="http://schemas.microsoft.com/office/drawing/2014/chart" uri="{C3380CC4-5D6E-409C-BE32-E72D297353CC}">
                <c16:uniqueId val="{00000001-8105-4285-BF51-4558D8A6ABDA}"/>
              </c:ext>
            </c:extLst>
          </c:dPt>
          <c:dPt>
            <c:idx val="1"/>
            <c:spPr>
              <a:solidFill>
                <a:schemeClr val="bg1">
                  <a:lumMod val="50000"/>
                </a:schemeClr>
              </a:solidFill>
              <a:ln w="19050">
                <a:solidFill>
                  <a:schemeClr val="bg1">
                    <a:lumMod val="50000"/>
                  </a:schemeClr>
                </a:solidFill>
              </a:ln>
              <a:effectLst/>
            </c:spPr>
            <c:extLst xmlns:c16r2="http://schemas.microsoft.com/office/drawing/2015/06/chart">
              <c:ext xmlns:c16="http://schemas.microsoft.com/office/drawing/2014/chart" uri="{C3380CC4-5D6E-409C-BE32-E72D297353CC}">
                <c16:uniqueId val="{00000001-9B62-4C90-988B-E47C88815D27}"/>
              </c:ext>
            </c:extLst>
          </c:dPt>
          <c:dPt>
            <c:idx val="2"/>
            <c:spPr>
              <a:solidFill>
                <a:srgbClr val="800000"/>
              </a:solidFill>
              <a:ln w="19050">
                <a:solidFill>
                  <a:srgbClr val="800000"/>
                </a:solidFill>
              </a:ln>
              <a:effectLst/>
            </c:spPr>
            <c:extLst xmlns:c16r2="http://schemas.microsoft.com/office/drawing/2015/06/chart">
              <c:ext xmlns:c16="http://schemas.microsoft.com/office/drawing/2014/chart" uri="{C3380CC4-5D6E-409C-BE32-E72D297353CC}">
                <c16:uniqueId val="{00000002-9B62-4C90-988B-E47C88815D27}"/>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105-4285-BF51-4558D8A6ABD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
            <c:dLbl>
              <c:idx val="2"/>
              <c:layout/>
              <c:tx>
                <c:rich>
                  <a:bodyPr/>
                  <a:lstStyle/>
                  <a:p>
                    <a:fld id="{B12C38D6-0780-40E7-9F4E-9B235054311D}" type="VALUE">
                      <a:rPr lang="en-US" b="1">
                        <a:solidFill>
                          <a:schemeClr val="bg1"/>
                        </a:solidFill>
                      </a:rPr>
                      <a:pPr/>
                      <a:t>[VALUE]</a:t>
                    </a:fld>
                    <a:endParaRPr lang="en-ZA"/>
                  </a:p>
                </c:rich>
              </c:tx>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9B62-4C90-988B-E47C88815D2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3"/>
                <c:pt idx="0">
                  <c:v>Approved</c:v>
                </c:pt>
                <c:pt idx="1">
                  <c:v>Investigated</c:v>
                </c:pt>
                <c:pt idx="2">
                  <c:v>Rejected</c:v>
                </c:pt>
              </c:strCache>
            </c:strRef>
          </c:cat>
          <c:val>
            <c:numRef>
              <c:f>Sheet1!$B$2:$B$5</c:f>
              <c:numCache>
                <c:formatCode>#,##0</c:formatCode>
                <c:ptCount val="4"/>
                <c:pt idx="0">
                  <c:v>18585</c:v>
                </c:pt>
                <c:pt idx="1">
                  <c:v>1185</c:v>
                </c:pt>
                <c:pt idx="2">
                  <c:v>21737</c:v>
                </c:pt>
              </c:numCache>
            </c:numRef>
          </c:val>
          <c:extLst xmlns:c16r2="http://schemas.microsoft.com/office/drawing/2015/06/chart">
            <c:ext xmlns:c16="http://schemas.microsoft.com/office/drawing/2014/chart" uri="{C3380CC4-5D6E-409C-BE32-E72D297353CC}">
              <c16:uniqueId val="{00000000-9B62-4C90-988B-E47C88815D27}"/>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2018</a:t>
            </a:r>
          </a:p>
        </c:rich>
      </c:tx>
      <c:layout/>
      <c:spPr>
        <a:noFill/>
        <a:ln>
          <a:noFill/>
        </a:ln>
        <a:effectLst/>
      </c:spPr>
    </c:title>
    <c:plotArea>
      <c:layout/>
      <c:pieChart>
        <c:varyColors val="1"/>
        <c:ser>
          <c:idx val="0"/>
          <c:order val="0"/>
          <c:tx>
            <c:strRef>
              <c:f>Sheet1!$B$1</c:f>
              <c:strCache>
                <c:ptCount val="1"/>
                <c:pt idx="0">
                  <c:v>2018</c:v>
                </c:pt>
              </c:strCache>
            </c:strRef>
          </c:tx>
          <c:dPt>
            <c:idx val="0"/>
            <c:spPr>
              <a:solidFill>
                <a:schemeClr val="accent1"/>
              </a:solidFill>
              <a:ln w="19050">
                <a:solidFill>
                  <a:srgbClr val="EAAB21"/>
                </a:solidFill>
              </a:ln>
              <a:effectLst/>
            </c:spPr>
            <c:extLst xmlns:c16r2="http://schemas.microsoft.com/office/drawing/2015/06/chart">
              <c:ext xmlns:c16="http://schemas.microsoft.com/office/drawing/2014/chart" uri="{C3380CC4-5D6E-409C-BE32-E72D297353CC}">
                <c16:uniqueId val="{00000001-3004-4835-8141-7000DB9CEB03}"/>
              </c:ext>
            </c:extLst>
          </c:dPt>
          <c:dPt>
            <c:idx val="1"/>
            <c:spPr>
              <a:solidFill>
                <a:schemeClr val="bg1">
                  <a:lumMod val="50000"/>
                </a:schemeClr>
              </a:solidFill>
              <a:ln w="19050">
                <a:solidFill>
                  <a:schemeClr val="bg1">
                    <a:lumMod val="50000"/>
                  </a:schemeClr>
                </a:solidFill>
              </a:ln>
              <a:effectLst/>
            </c:spPr>
            <c:extLst xmlns:c16r2="http://schemas.microsoft.com/office/drawing/2015/06/chart">
              <c:ext xmlns:c16="http://schemas.microsoft.com/office/drawing/2014/chart" uri="{C3380CC4-5D6E-409C-BE32-E72D297353CC}">
                <c16:uniqueId val="{00000003-3004-4835-8141-7000DB9CEB03}"/>
              </c:ext>
            </c:extLst>
          </c:dPt>
          <c:dPt>
            <c:idx val="2"/>
            <c:spPr>
              <a:solidFill>
                <a:srgbClr val="800000"/>
              </a:solidFill>
              <a:ln w="19050">
                <a:solidFill>
                  <a:srgbClr val="800000"/>
                </a:solidFill>
              </a:ln>
              <a:effectLst/>
            </c:spPr>
            <c:extLst xmlns:c16r2="http://schemas.microsoft.com/office/drawing/2015/06/chart">
              <c:ext xmlns:c16="http://schemas.microsoft.com/office/drawing/2014/chart" uri="{C3380CC4-5D6E-409C-BE32-E72D297353CC}">
                <c16:uniqueId val="{00000005-3004-4835-8141-7000DB9CEB03}"/>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004-4835-8141-7000DB9CEB0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Approved</c:v>
                </c:pt>
                <c:pt idx="1">
                  <c:v>Investigated</c:v>
                </c:pt>
                <c:pt idx="2">
                  <c:v>Rejected</c:v>
                </c:pt>
              </c:strCache>
            </c:strRef>
          </c:cat>
          <c:val>
            <c:numRef>
              <c:f>Sheet1!$B$2:$B$5</c:f>
              <c:numCache>
                <c:formatCode>General</c:formatCode>
                <c:ptCount val="4"/>
                <c:pt idx="0" formatCode="#,##0">
                  <c:v>23234</c:v>
                </c:pt>
                <c:pt idx="1">
                  <c:v>1709</c:v>
                </c:pt>
                <c:pt idx="2" formatCode="#,##0">
                  <c:v>14651</c:v>
                </c:pt>
              </c:numCache>
            </c:numRef>
          </c:val>
          <c:extLst xmlns:c16r2="http://schemas.microsoft.com/office/drawing/2015/06/chart">
            <c:ext xmlns:c16="http://schemas.microsoft.com/office/drawing/2014/chart" uri="{C3380CC4-5D6E-409C-BE32-E72D297353CC}">
              <c16:uniqueId val="{00000008-3004-4835-8141-7000DB9CEB03}"/>
            </c:ext>
          </c:extLst>
        </c:ser>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05C2EC4-42B3-4B0F-9D43-0A89B681BC96}" type="datetimeFigureOut">
              <a:rPr lang="en-US" smtClean="0"/>
              <a:pPr/>
              <a:t>3/4/2020</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AE45EBCA-CB3C-4C04-9F7F-17AE545D7F25}" type="slidenum">
              <a:rPr lang="en-US" smtClean="0"/>
              <a:pPr/>
              <a:t>‹#›</a:t>
            </a:fld>
            <a:endParaRPr lang="en-US"/>
          </a:p>
        </p:txBody>
      </p:sp>
    </p:spTree>
    <p:extLst>
      <p:ext uri="{BB962C8B-B14F-4D97-AF65-F5344CB8AC3E}">
        <p14:creationId xmlns:p14="http://schemas.microsoft.com/office/powerpoint/2010/main" xmlns="" val="262816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5195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6005476-B7B9-4F0B-AB0A-44C5D68E0457}"/>
              </a:ext>
            </a:extLst>
          </p:cNvPr>
          <p:cNvSpPr>
            <a:spLocks noGrp="1"/>
          </p:cNvSpPr>
          <p:nvPr>
            <p:ph type="pic" sz="quarter" idx="10"/>
          </p:nvPr>
        </p:nvSpPr>
        <p:spPr>
          <a:xfrm>
            <a:off x="0" y="0"/>
            <a:ext cx="2882900" cy="6858000"/>
          </a:xfrm>
          <a:custGeom>
            <a:avLst/>
            <a:gdLst>
              <a:gd name="connsiteX0" fmla="*/ 0 w 2882900"/>
              <a:gd name="connsiteY0" fmla="*/ 0 h 6858000"/>
              <a:gd name="connsiteX1" fmla="*/ 2882900 w 2882900"/>
              <a:gd name="connsiteY1" fmla="*/ 0 h 6858000"/>
              <a:gd name="connsiteX2" fmla="*/ 2882900 w 2882900"/>
              <a:gd name="connsiteY2" fmla="*/ 6858000 h 6858000"/>
              <a:gd name="connsiteX3" fmla="*/ 0 w 28829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882900" h="6858000">
                <a:moveTo>
                  <a:pt x="0" y="0"/>
                </a:moveTo>
                <a:lnTo>
                  <a:pt x="2882900" y="0"/>
                </a:lnTo>
                <a:lnTo>
                  <a:pt x="2882900" y="6858000"/>
                </a:lnTo>
                <a:lnTo>
                  <a:pt x="0" y="6858000"/>
                </a:lnTo>
                <a:close/>
              </a:path>
            </a:pathLst>
          </a:custGeom>
          <a:solidFill>
            <a:schemeClr val="bg2">
              <a:lumMod val="95000"/>
            </a:schemeClr>
          </a:solidFill>
        </p:spPr>
        <p:txBody>
          <a:bodyPr wrap="square">
            <a:noAutofit/>
          </a:bodyPr>
          <a:lstStyle>
            <a:lvl1pPr>
              <a:defRPr sz="800"/>
            </a:lvl1pPr>
          </a:lstStyle>
          <a:p>
            <a:endParaRPr lang="en-US"/>
          </a:p>
        </p:txBody>
      </p:sp>
      <p:sp>
        <p:nvSpPr>
          <p:cNvPr id="6" name="Text Placeholder 16">
            <a:extLst>
              <a:ext uri="{FF2B5EF4-FFF2-40B4-BE49-F238E27FC236}">
                <a16:creationId xmlns:a16="http://schemas.microsoft.com/office/drawing/2014/main" xmlns="" id="{E7A70F85-707F-4F6A-99B5-2412E858B8A8}"/>
              </a:ext>
            </a:extLst>
          </p:cNvPr>
          <p:cNvSpPr>
            <a:spLocks noGrp="1"/>
          </p:cNvSpPr>
          <p:nvPr>
            <p:ph type="body" sz="quarter" idx="12" hasCustomPrompt="1"/>
          </p:nvPr>
        </p:nvSpPr>
        <p:spPr>
          <a:xfrm>
            <a:off x="3590924" y="318516"/>
            <a:ext cx="6598835" cy="932688"/>
          </a:xfrm>
        </p:spPr>
        <p:txBody>
          <a:bodyPr anchor="ctr">
            <a:normAutofit/>
          </a:bodyPr>
          <a:lstStyle>
            <a:lvl1pPr marL="0" indent="0">
              <a:lnSpc>
                <a:spcPct val="100000"/>
              </a:lnSpc>
              <a:buNone/>
              <a:defRPr sz="3600" b="1">
                <a:latin typeface="+mj-lt"/>
              </a:defRPr>
            </a:lvl1pPr>
          </a:lstStyle>
          <a:p>
            <a:pPr lvl="0"/>
            <a:r>
              <a:rPr lang="en-US" dirty="0"/>
              <a:t>Write Title Here</a:t>
            </a:r>
          </a:p>
        </p:txBody>
      </p:sp>
    </p:spTree>
    <p:extLst>
      <p:ext uri="{BB962C8B-B14F-4D97-AF65-F5344CB8AC3E}">
        <p14:creationId xmlns:p14="http://schemas.microsoft.com/office/powerpoint/2010/main" xmlns="" val="10571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AD7F7CA-3BD1-45CA-A674-3E2B62BC4047}"/>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xmlns="" id="{39A1934C-0A6D-4813-B054-ACE6DDA46587}"/>
              </a:ext>
            </a:extLst>
          </p:cNvPr>
          <p:cNvSpPr/>
          <p:nvPr userDrawn="1"/>
        </p:nvSpPr>
        <p:spPr>
          <a:xfrm flipH="1">
            <a:off x="-2" y="0"/>
            <a:ext cx="41982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xmlns="" id="{E6738EE5-D9F6-4A97-97FF-7DC5902CC6DA}"/>
              </a:ext>
            </a:extLst>
          </p:cNvPr>
          <p:cNvSpPr/>
          <p:nvPr userDrawn="1"/>
        </p:nvSpPr>
        <p:spPr>
          <a:xfrm rot="5400000">
            <a:off x="3638785" y="1339543"/>
            <a:ext cx="875238" cy="75451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6598F937-37E7-4A64-A923-3183F77E93E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1546"/>
          <a:stretch/>
        </p:blipFill>
        <p:spPr>
          <a:xfrm>
            <a:off x="10846132" y="147272"/>
            <a:ext cx="1175577" cy="664491"/>
          </a:xfrm>
          <a:prstGeom prst="rect">
            <a:avLst/>
          </a:prstGeom>
        </p:spPr>
      </p:pic>
      <p:sp>
        <p:nvSpPr>
          <p:cNvPr id="3" name="Text Placeholder 2">
            <a:extLst>
              <a:ext uri="{FF2B5EF4-FFF2-40B4-BE49-F238E27FC236}">
                <a16:creationId xmlns:a16="http://schemas.microsoft.com/office/drawing/2014/main" xmlns="" id="{9AC8EA8C-14C6-40B1-AF24-001121147750}"/>
              </a:ext>
            </a:extLst>
          </p:cNvPr>
          <p:cNvSpPr>
            <a:spLocks noGrp="1"/>
          </p:cNvSpPr>
          <p:nvPr>
            <p:ph type="body" sz="quarter" idx="13"/>
          </p:nvPr>
        </p:nvSpPr>
        <p:spPr>
          <a:xfrm>
            <a:off x="5141913" y="1063625"/>
            <a:ext cx="5951537" cy="875239"/>
          </a:xfrm>
        </p:spPr>
        <p:txBody>
          <a:bodyPr/>
          <a:lstStyle/>
          <a:p>
            <a:pPr lvl="0"/>
            <a:r>
              <a:rPr lang="en-US" dirty="0"/>
              <a:t>Click to edit Master text styles</a:t>
            </a:r>
          </a:p>
        </p:txBody>
      </p:sp>
    </p:spTree>
    <p:extLst>
      <p:ext uri="{BB962C8B-B14F-4D97-AF65-F5344CB8AC3E}">
        <p14:creationId xmlns:p14="http://schemas.microsoft.com/office/powerpoint/2010/main" xmlns="" val="391737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AD7F7CA-3BD1-45CA-A674-3E2B62BC4047}"/>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6598F937-37E7-4A64-A923-3183F77E93E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1546"/>
          <a:stretch/>
        </p:blipFill>
        <p:spPr>
          <a:xfrm>
            <a:off x="10781414" y="189804"/>
            <a:ext cx="1240295" cy="701073"/>
          </a:xfrm>
          <a:prstGeom prst="rect">
            <a:avLst/>
          </a:prstGeom>
        </p:spPr>
      </p:pic>
      <p:pic>
        <p:nvPicPr>
          <p:cNvPr id="8" name="Graphic 7">
            <a:extLst>
              <a:ext uri="{FF2B5EF4-FFF2-40B4-BE49-F238E27FC236}">
                <a16:creationId xmlns:a16="http://schemas.microsoft.com/office/drawing/2014/main" xmlns="" id="{13837D03-E4D5-4798-9F2D-D0B04D37A6F8}"/>
              </a:ext>
            </a:extLst>
          </p:cNvPr>
          <p:cNvPicPr>
            <a:picLocks noChangeAspect="1"/>
          </p:cNvPicPr>
          <p:nvPr userDrawn="1"/>
        </p:nvPicPr>
        <p:blipFill rotWithShape="1">
          <a:blip r:embed="rId3" cstate="print">
            <a:extLst>
              <a:ext uri="{96DAC541-7B7A-43D3-8B79-37D633B846F1}">
                <asvg:svgBlip xmlns="" xmlns:asvg="http://schemas.microsoft.com/office/drawing/2016/SVG/main" r:embed="rId4"/>
              </a:ext>
            </a:extLst>
          </a:blip>
          <a:srcRect l="89" t="-11456" r="-2831" b="88549"/>
          <a:stretch/>
        </p:blipFill>
        <p:spPr>
          <a:xfrm>
            <a:off x="128926" y="833029"/>
            <a:ext cx="12351391" cy="365125"/>
          </a:xfrm>
          <a:prstGeom prst="rect">
            <a:avLst/>
          </a:prstGeom>
        </p:spPr>
      </p:pic>
      <p:sp>
        <p:nvSpPr>
          <p:cNvPr id="3" name="Text Placeholder 2">
            <a:extLst>
              <a:ext uri="{FF2B5EF4-FFF2-40B4-BE49-F238E27FC236}">
                <a16:creationId xmlns:a16="http://schemas.microsoft.com/office/drawing/2014/main" xmlns="" id="{8A8B49C1-C027-41B5-A3FD-5C0545CC8465}"/>
              </a:ext>
            </a:extLst>
          </p:cNvPr>
          <p:cNvSpPr>
            <a:spLocks noGrp="1"/>
          </p:cNvSpPr>
          <p:nvPr>
            <p:ph type="body" sz="quarter" idx="13"/>
          </p:nvPr>
        </p:nvSpPr>
        <p:spPr>
          <a:xfrm>
            <a:off x="128588" y="1285875"/>
            <a:ext cx="6059487" cy="365125"/>
          </a:xfrm>
        </p:spPr>
        <p:txBody>
          <a:bodyPr/>
          <a:lstStyle/>
          <a:p>
            <a:pPr lvl="0"/>
            <a:r>
              <a:rPr lang="en-US" dirty="0"/>
              <a:t>Click to edit Master text styles</a:t>
            </a:r>
          </a:p>
        </p:txBody>
      </p:sp>
      <p:cxnSp>
        <p:nvCxnSpPr>
          <p:cNvPr id="5" name="Straight Connector 4">
            <a:extLst>
              <a:ext uri="{FF2B5EF4-FFF2-40B4-BE49-F238E27FC236}">
                <a16:creationId xmlns:a16="http://schemas.microsoft.com/office/drawing/2014/main" xmlns="" id="{70F9B506-44CA-43C8-9E84-2ED2A7F3A1DD}"/>
              </a:ext>
            </a:extLst>
          </p:cNvPr>
          <p:cNvCxnSpPr/>
          <p:nvPr userDrawn="1"/>
        </p:nvCxnSpPr>
        <p:spPr>
          <a:xfrm>
            <a:off x="382772" y="6294475"/>
            <a:ext cx="116389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465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AD7F7CA-3BD1-45CA-A674-3E2B62BC4047}"/>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6598F937-37E7-4A64-A923-3183F77E93EF}"/>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11546"/>
          <a:stretch/>
        </p:blipFill>
        <p:spPr>
          <a:xfrm>
            <a:off x="10781414" y="189804"/>
            <a:ext cx="1240295" cy="701073"/>
          </a:xfrm>
          <a:prstGeom prst="rect">
            <a:avLst/>
          </a:prstGeom>
        </p:spPr>
      </p:pic>
    </p:spTree>
    <p:extLst>
      <p:ext uri="{BB962C8B-B14F-4D97-AF65-F5344CB8AC3E}">
        <p14:creationId xmlns:p14="http://schemas.microsoft.com/office/powerpoint/2010/main" xmlns="" val="113188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AF638A91-8B3C-4972-B7CD-E0CF7CA47559}"/>
              </a:ext>
            </a:extLst>
          </p:cNvPr>
          <p:cNvSpPr>
            <a:spLocks noGrp="1"/>
          </p:cNvSpPr>
          <p:nvPr>
            <p:ph type="pic" sz="quarter" idx="10"/>
          </p:nvPr>
        </p:nvSpPr>
        <p:spPr>
          <a:xfrm>
            <a:off x="0" y="0"/>
            <a:ext cx="12192000" cy="6858000"/>
          </a:xfrm>
          <a:solidFill>
            <a:schemeClr val="bg1">
              <a:lumMod val="75000"/>
            </a:schemeClr>
          </a:solidFill>
        </p:spPr>
        <p:txBody>
          <a:bodyPr/>
          <a:lstStyle/>
          <a:p>
            <a:endParaRPr lang="en-US"/>
          </a:p>
        </p:txBody>
      </p:sp>
      <p:sp>
        <p:nvSpPr>
          <p:cNvPr id="18" name="Rectangle 17">
            <a:extLst>
              <a:ext uri="{FF2B5EF4-FFF2-40B4-BE49-F238E27FC236}">
                <a16:creationId xmlns:a16="http://schemas.microsoft.com/office/drawing/2014/main" xmlns="" id="{55A09581-7819-4797-A66F-CD948DBB83C2}"/>
              </a:ext>
            </a:extLst>
          </p:cNvPr>
          <p:cNvSpPr/>
          <p:nvPr userDrawn="1"/>
        </p:nvSpPr>
        <p:spPr>
          <a:xfrm>
            <a:off x="0" y="2019631"/>
            <a:ext cx="12192000" cy="3347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A4558AE9-0268-4970-A707-28E50E20076D}"/>
              </a:ext>
            </a:extLst>
          </p:cNvPr>
          <p:cNvSpPr/>
          <p:nvPr userDrawn="1"/>
        </p:nvSpPr>
        <p:spPr>
          <a:xfrm>
            <a:off x="992593" y="3333340"/>
            <a:ext cx="9789375"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bg1">
                    <a:lumMod val="95000"/>
                  </a:schemeClr>
                </a:solidFill>
                <a:latin typeface="Arial" pitchFamily="34" charset="0"/>
                <a:cs typeface="Arial" pitchFamily="34" charset="0"/>
              </a:rPr>
              <a:t>Lorem ipsum dolor sit amet, consectetur adipisicing elit, sed do eiusmod tempor incididunt ut labore et dolore magna aliqua</a:t>
            </a:r>
          </a:p>
        </p:txBody>
      </p:sp>
      <p:sp>
        <p:nvSpPr>
          <p:cNvPr id="20" name="Slide Number Placeholder 5">
            <a:extLst>
              <a:ext uri="{FF2B5EF4-FFF2-40B4-BE49-F238E27FC236}">
                <a16:creationId xmlns:a16="http://schemas.microsoft.com/office/drawing/2014/main" xmlns="" id="{3C7002F0-F7E9-493A-9B44-BA2A9A2C49F3}"/>
              </a:ext>
            </a:extLst>
          </p:cNvPr>
          <p:cNvSpPr>
            <a:spLocks noGrp="1"/>
          </p:cNvSpPr>
          <p:nvPr>
            <p:ph type="sldNum" sz="quarter" idx="12"/>
          </p:nvPr>
        </p:nvSpPr>
        <p:spPr>
          <a:xfrm>
            <a:off x="9278509" y="6427912"/>
            <a:ext cx="2743200" cy="365125"/>
          </a:xfrm>
        </p:spPr>
        <p:txBody>
          <a:bodyPr/>
          <a:lstStyle>
            <a:lvl1pPr>
              <a:defRPr sz="1800"/>
            </a:lvl1pPr>
          </a:lstStyle>
          <a:p>
            <a:r>
              <a:rPr lang="en-US" dirty="0">
                <a:solidFill>
                  <a:srgbClr val="990000"/>
                </a:solidFill>
                <a:latin typeface="Arial Black" panose="020B0A04020102020204" pitchFamily="34" charset="0"/>
              </a:rPr>
              <a:t>-</a:t>
            </a:r>
            <a:fld id="{99FA335E-F438-4720-94EB-854ACC30915F}" type="slidenum">
              <a:rPr lang="en-US" smtClean="0">
                <a:latin typeface="Arial" panose="020B0604020202020204" pitchFamily="34" charset="0"/>
                <a:cs typeface="Arial" panose="020B0604020202020204" pitchFamily="34" charset="0"/>
              </a:rPr>
              <a:pPr/>
              <a:t>‹#›</a:t>
            </a:fld>
            <a:r>
              <a:rPr lang="en-US" b="1" dirty="0">
                <a:solidFill>
                  <a:srgbClr val="99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27611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26CA1F-01E4-4CC0-8EEA-08B83C172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932637-FF45-4BE9-A921-C9ADF96AD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D2E61B5-335D-419F-B87E-C532A4CE7694}"/>
              </a:ext>
            </a:extLst>
          </p:cNvPr>
          <p:cNvSpPr>
            <a:spLocks noGrp="1"/>
          </p:cNvSpPr>
          <p:nvPr>
            <p:ph type="dt" sz="half" idx="10"/>
          </p:nvPr>
        </p:nvSpPr>
        <p:spPr/>
        <p:txBody>
          <a:bodyPr/>
          <a:lstStyle/>
          <a:p>
            <a:fld id="{84EAA2AC-5C6F-4B69-91F1-7AF54C8B01FA}" type="datetimeFigureOut">
              <a:rPr lang="en-US" smtClean="0"/>
              <a:pPr/>
              <a:t>3/4/2020</a:t>
            </a:fld>
            <a:endParaRPr lang="en-US"/>
          </a:p>
        </p:txBody>
      </p:sp>
      <p:sp>
        <p:nvSpPr>
          <p:cNvPr id="5" name="Footer Placeholder 4">
            <a:extLst>
              <a:ext uri="{FF2B5EF4-FFF2-40B4-BE49-F238E27FC236}">
                <a16:creationId xmlns:a16="http://schemas.microsoft.com/office/drawing/2014/main" xmlns="" id="{D45A0E89-4049-47A7-A5BA-E8598F9F0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63029B-9C6F-478B-975B-64A4F5084590}"/>
              </a:ext>
            </a:extLst>
          </p:cNvPr>
          <p:cNvSpPr>
            <a:spLocks noGrp="1"/>
          </p:cNvSpPr>
          <p:nvPr>
            <p:ph type="sldNum" sz="quarter" idx="12"/>
          </p:nvPr>
        </p:nvSpPr>
        <p:spPr/>
        <p:txBody>
          <a:bodyPr/>
          <a:lstStyle/>
          <a:p>
            <a:fld id="{99FA335E-F438-4720-94EB-854ACC30915F}" type="slidenum">
              <a:rPr lang="en-US" smtClean="0"/>
              <a:pPr/>
              <a:t>‹#›</a:t>
            </a:fld>
            <a:endParaRPr lang="en-US"/>
          </a:p>
        </p:txBody>
      </p:sp>
    </p:spTree>
    <p:extLst>
      <p:ext uri="{BB962C8B-B14F-4D97-AF65-F5344CB8AC3E}">
        <p14:creationId xmlns:p14="http://schemas.microsoft.com/office/powerpoint/2010/main" xmlns="" val="295232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433310-74C2-474C-965A-90190F830EBB}"/>
              </a:ext>
            </a:extLst>
          </p:cNvPr>
          <p:cNvSpPr>
            <a:spLocks noGrp="1"/>
          </p:cNvSpPr>
          <p:nvPr>
            <p:ph type="dt" sz="half" idx="10"/>
          </p:nvPr>
        </p:nvSpPr>
        <p:spPr/>
        <p:txBody>
          <a:bodyPr/>
          <a:lstStyle/>
          <a:p>
            <a:fld id="{84EAA2AC-5C6F-4B69-91F1-7AF54C8B01FA}" type="datetimeFigureOut">
              <a:rPr lang="en-US" smtClean="0"/>
              <a:pPr/>
              <a:t>3/4/2020</a:t>
            </a:fld>
            <a:endParaRPr lang="en-US"/>
          </a:p>
        </p:txBody>
      </p:sp>
      <p:sp>
        <p:nvSpPr>
          <p:cNvPr id="3" name="Footer Placeholder 2">
            <a:extLst>
              <a:ext uri="{FF2B5EF4-FFF2-40B4-BE49-F238E27FC236}">
                <a16:creationId xmlns:a16="http://schemas.microsoft.com/office/drawing/2014/main" xmlns="" id="{5BAD2E4F-4C6D-49AB-A8CD-AD98410892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A7CA50-6806-42A4-88BB-80E659E6A61E}"/>
              </a:ext>
            </a:extLst>
          </p:cNvPr>
          <p:cNvSpPr>
            <a:spLocks noGrp="1"/>
          </p:cNvSpPr>
          <p:nvPr>
            <p:ph type="sldNum" sz="quarter" idx="12"/>
          </p:nvPr>
        </p:nvSpPr>
        <p:spPr/>
        <p:txBody>
          <a:bodyPr/>
          <a:lstStyle/>
          <a:p>
            <a:fld id="{99FA335E-F438-4720-94EB-854ACC30915F}" type="slidenum">
              <a:rPr lang="en-US" smtClean="0"/>
              <a:pPr/>
              <a:t>‹#›</a:t>
            </a:fld>
            <a:endParaRPr lang="en-US"/>
          </a:p>
        </p:txBody>
      </p:sp>
    </p:spTree>
    <p:extLst>
      <p:ext uri="{BB962C8B-B14F-4D97-AF65-F5344CB8AC3E}">
        <p14:creationId xmlns:p14="http://schemas.microsoft.com/office/powerpoint/2010/main" xmlns="" val="414103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2D18A5F6-2437-4752-83A2-AA15580585BA}"/>
              </a:ext>
            </a:extLst>
          </p:cNvPr>
          <p:cNvSpPr/>
          <p:nvPr userDrawn="1"/>
        </p:nvSpPr>
        <p:spPr>
          <a:xfrm>
            <a:off x="0" y="0"/>
            <a:ext cx="6057900" cy="6858000"/>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4E8B402C-5A7D-468F-8B80-09F339BA206D}"/>
              </a:ext>
            </a:extLst>
          </p:cNvPr>
          <p:cNvSpPr txBox="1"/>
          <p:nvPr userDrawn="1"/>
        </p:nvSpPr>
        <p:spPr>
          <a:xfrm rot="16200000">
            <a:off x="10463943" y="4929643"/>
            <a:ext cx="2090828" cy="433965"/>
          </a:xfrm>
          <a:prstGeom prst="rect">
            <a:avLst/>
          </a:prstGeom>
          <a:noFill/>
        </p:spPr>
        <p:txBody>
          <a:bodyPr wrap="square" rtlCol="0">
            <a:spAutoFit/>
          </a:bodyPr>
          <a:lstStyle/>
          <a:p>
            <a:pPr>
              <a:lnSpc>
                <a:spcPct val="120000"/>
              </a:lnSpc>
            </a:pPr>
            <a:r>
              <a:rPr lang="en-US" sz="1000" b="1" spc="300" dirty="0">
                <a:solidFill>
                  <a:schemeClr val="bg1">
                    <a:lumMod val="85000"/>
                  </a:schemeClr>
                </a:solidFill>
                <a:latin typeface="Poppins" panose="00000500000000000000" pitchFamily="2" charset="0"/>
                <a:ea typeface="Pacifico" panose="02000000000000000000" pitchFamily="2" charset="0"/>
                <a:cs typeface="Poppins" panose="00000500000000000000" pitchFamily="2" charset="0"/>
              </a:rPr>
              <a:t>MARLIN</a:t>
            </a:r>
          </a:p>
          <a:p>
            <a:pPr>
              <a:lnSpc>
                <a:spcPct val="120000"/>
              </a:lnSpc>
            </a:pPr>
            <a:r>
              <a:rPr lang="en-US" sz="900" dirty="0">
                <a:solidFill>
                  <a:schemeClr val="bg1">
                    <a:lumMod val="85000"/>
                  </a:schemeClr>
                </a:solidFill>
                <a:latin typeface="Poppins" panose="00000500000000000000" pitchFamily="2" charset="0"/>
                <a:ea typeface="Pacifico" panose="02000000000000000000" pitchFamily="2" charset="0"/>
                <a:cs typeface="Poppins" panose="00000500000000000000" pitchFamily="2" charset="0"/>
              </a:rPr>
              <a:t>2019 © Fishing Presentation</a:t>
            </a:r>
          </a:p>
        </p:txBody>
      </p:sp>
      <p:grpSp>
        <p:nvGrpSpPr>
          <p:cNvPr id="34" name="Group 33">
            <a:extLst>
              <a:ext uri="{FF2B5EF4-FFF2-40B4-BE49-F238E27FC236}">
                <a16:creationId xmlns:a16="http://schemas.microsoft.com/office/drawing/2014/main" xmlns="" id="{FFC146C0-B21F-45BB-AF01-E23B3687C7B2}"/>
              </a:ext>
            </a:extLst>
          </p:cNvPr>
          <p:cNvGrpSpPr/>
          <p:nvPr userDrawn="1"/>
        </p:nvGrpSpPr>
        <p:grpSpPr>
          <a:xfrm>
            <a:off x="11337907" y="6260891"/>
            <a:ext cx="349269" cy="342900"/>
            <a:chOff x="6197600" y="2228623"/>
            <a:chExt cx="349269" cy="342900"/>
          </a:xfrm>
        </p:grpSpPr>
        <p:sp>
          <p:nvSpPr>
            <p:cNvPr id="35" name="Oval 34">
              <a:extLst>
                <a:ext uri="{FF2B5EF4-FFF2-40B4-BE49-F238E27FC236}">
                  <a16:creationId xmlns:a16="http://schemas.microsoft.com/office/drawing/2014/main" xmlns="" id="{2A791AA9-F3D7-4168-AE50-FF762EA030DF}"/>
                </a:ext>
              </a:extLst>
            </p:cNvPr>
            <p:cNvSpPr/>
            <p:nvPr/>
          </p:nvSpPr>
          <p:spPr>
            <a:xfrm>
              <a:off x="6197600" y="2228623"/>
              <a:ext cx="342900" cy="342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B66DAC00-44CF-4998-B1A4-E061B20A468B}"/>
                </a:ext>
              </a:extLst>
            </p:cNvPr>
            <p:cNvSpPr txBox="1"/>
            <p:nvPr/>
          </p:nvSpPr>
          <p:spPr>
            <a:xfrm>
              <a:off x="6224571" y="2282641"/>
              <a:ext cx="322298" cy="253916"/>
            </a:xfrm>
            <a:prstGeom prst="rect">
              <a:avLst/>
            </a:prstGeom>
            <a:noFill/>
          </p:spPr>
          <p:txBody>
            <a:bodyPr wrap="square" rtlCol="0">
              <a:spAutoFit/>
            </a:bodyPr>
            <a:lstStyle/>
            <a:p>
              <a:pPr algn="ctr"/>
              <a:r>
                <a:rPr lang="en-US" sz="1050" b="1" spc="300" dirty="0">
                  <a:ln w="41275">
                    <a:noFill/>
                  </a:ln>
                  <a:solidFill>
                    <a:schemeClr val="tx1">
                      <a:lumMod val="85000"/>
                      <a:lumOff val="15000"/>
                    </a:schemeClr>
                  </a:solidFill>
                  <a:latin typeface="Poppins" panose="00000500000000000000" pitchFamily="2" charset="0"/>
                  <a:ea typeface="Kozuka Gothic Pr6N B" panose="020B0800000000000000" pitchFamily="34" charset="-128"/>
                  <a:cs typeface="Poppins" panose="00000500000000000000" pitchFamily="2" charset="0"/>
                </a:rPr>
                <a:t>M</a:t>
              </a:r>
            </a:p>
          </p:txBody>
        </p:sp>
      </p:grpSp>
      <p:sp>
        <p:nvSpPr>
          <p:cNvPr id="37" name="TextBox 36">
            <a:extLst>
              <a:ext uri="{FF2B5EF4-FFF2-40B4-BE49-F238E27FC236}">
                <a16:creationId xmlns:a16="http://schemas.microsoft.com/office/drawing/2014/main" xmlns="" id="{D32A5362-2F85-489E-BB78-6E1200B51251}"/>
              </a:ext>
            </a:extLst>
          </p:cNvPr>
          <p:cNvSpPr txBox="1"/>
          <p:nvPr userDrawn="1"/>
        </p:nvSpPr>
        <p:spPr>
          <a:xfrm rot="10800000" flipV="1">
            <a:off x="210816" y="6300400"/>
            <a:ext cx="1132039" cy="276999"/>
          </a:xfrm>
          <a:prstGeom prst="rect">
            <a:avLst/>
          </a:prstGeom>
          <a:noFill/>
        </p:spPr>
        <p:txBody>
          <a:bodyPr wrap="square" rtlCol="0">
            <a:spAutoFit/>
          </a:bodyPr>
          <a:lstStyle/>
          <a:p>
            <a:r>
              <a:rPr lang="en-US" sz="1200" i="0" dirty="0">
                <a:solidFill>
                  <a:schemeClr val="bg1"/>
                </a:solidFill>
                <a:latin typeface="Poppins" panose="00000500000000000000" pitchFamily="2" charset="0"/>
                <a:ea typeface="Roboto Condensed" panose="02000000000000000000" pitchFamily="2" charset="0"/>
                <a:cs typeface="Poppins" panose="00000500000000000000" pitchFamily="2" charset="0"/>
              </a:rPr>
              <a:t>Page</a:t>
            </a:r>
            <a:r>
              <a:rPr lang="en-US" sz="1200" b="1" i="0" dirty="0">
                <a:solidFill>
                  <a:schemeClr val="bg1"/>
                </a:solidFill>
                <a:latin typeface="Poppins" panose="00000500000000000000" pitchFamily="2" charset="0"/>
                <a:ea typeface="Roboto Condensed" panose="02000000000000000000" pitchFamily="2" charset="0"/>
                <a:cs typeface="Poppins" panose="00000500000000000000" pitchFamily="2" charset="0"/>
              </a:rPr>
              <a:t> </a:t>
            </a:r>
            <a:fld id="{260E2A6B-A809-4840-BF14-8648BC0BDF87}" type="slidenum">
              <a:rPr lang="id-ID" sz="1200" b="1" i="0" smtClean="0">
                <a:solidFill>
                  <a:schemeClr val="bg1"/>
                </a:solidFill>
                <a:latin typeface="Poppins" panose="00000500000000000000" pitchFamily="2" charset="0"/>
                <a:ea typeface="Roboto Condensed" panose="02000000000000000000" pitchFamily="2" charset="0"/>
                <a:cs typeface="Poppins" panose="00000500000000000000" pitchFamily="2" charset="0"/>
              </a:rPr>
              <a:pPr/>
              <a:t>‹#›</a:t>
            </a:fld>
            <a:endParaRPr lang="id-ID" sz="1200" i="0" dirty="0">
              <a:solidFill>
                <a:schemeClr val="bg1"/>
              </a:solidFill>
              <a:latin typeface="Poppins" panose="00000500000000000000" pitchFamily="2" charset="0"/>
              <a:ea typeface="Roboto Condensed" panose="02000000000000000000" pitchFamily="2" charset="0"/>
              <a:cs typeface="Poppins" panose="00000500000000000000" pitchFamily="2" charset="0"/>
            </a:endParaRPr>
          </a:p>
        </p:txBody>
      </p:sp>
      <p:grpSp>
        <p:nvGrpSpPr>
          <p:cNvPr id="38" name="Group 37">
            <a:extLst>
              <a:ext uri="{FF2B5EF4-FFF2-40B4-BE49-F238E27FC236}">
                <a16:creationId xmlns:a16="http://schemas.microsoft.com/office/drawing/2014/main" xmlns="" id="{A3E6606F-949F-47F9-96B5-E63B0AD87A2C}"/>
              </a:ext>
            </a:extLst>
          </p:cNvPr>
          <p:cNvGrpSpPr/>
          <p:nvPr userDrawn="1"/>
        </p:nvGrpSpPr>
        <p:grpSpPr>
          <a:xfrm>
            <a:off x="11802424" y="338096"/>
            <a:ext cx="93351" cy="585077"/>
            <a:chOff x="18426112" y="8593271"/>
            <a:chExt cx="233767" cy="1465129"/>
          </a:xfrm>
          <a:solidFill>
            <a:schemeClr val="bg1"/>
          </a:solidFill>
        </p:grpSpPr>
        <p:sp>
          <p:nvSpPr>
            <p:cNvPr id="39" name="Freeform 23">
              <a:extLst>
                <a:ext uri="{FF2B5EF4-FFF2-40B4-BE49-F238E27FC236}">
                  <a16:creationId xmlns:a16="http://schemas.microsoft.com/office/drawing/2014/main" xmlns="" id="{4E97261E-2A4D-40D0-876B-5D5D06F0C151}"/>
                </a:ext>
              </a:extLst>
            </p:cNvPr>
            <p:cNvSpPr>
              <a:spLocks noEditPoints="1"/>
            </p:cNvSpPr>
            <p:nvPr/>
          </p:nvSpPr>
          <p:spPr bwMode="auto">
            <a:xfrm>
              <a:off x="18427938" y="9213846"/>
              <a:ext cx="230115" cy="230115"/>
            </a:xfrm>
            <a:custGeom>
              <a:avLst/>
              <a:gdLst>
                <a:gd name="T0" fmla="*/ 212725 w 62"/>
                <a:gd name="T1" fmla="*/ 174983 h 62"/>
                <a:gd name="T2" fmla="*/ 174983 w 62"/>
                <a:gd name="T3" fmla="*/ 212725 h 62"/>
                <a:gd name="T4" fmla="*/ 41173 w 62"/>
                <a:gd name="T5" fmla="*/ 212725 h 62"/>
                <a:gd name="T6" fmla="*/ 0 w 62"/>
                <a:gd name="T7" fmla="*/ 174983 h 62"/>
                <a:gd name="T8" fmla="*/ 0 w 62"/>
                <a:gd name="T9" fmla="*/ 41173 h 62"/>
                <a:gd name="T10" fmla="*/ 41173 w 62"/>
                <a:gd name="T11" fmla="*/ 0 h 62"/>
                <a:gd name="T12" fmla="*/ 174983 w 62"/>
                <a:gd name="T13" fmla="*/ 0 h 62"/>
                <a:gd name="T14" fmla="*/ 212725 w 62"/>
                <a:gd name="T15" fmla="*/ 41173 h 62"/>
                <a:gd name="T16" fmla="*/ 212725 w 62"/>
                <a:gd name="T17" fmla="*/ 174983 h 62"/>
                <a:gd name="T18" fmla="*/ 161259 w 62"/>
                <a:gd name="T19" fmla="*/ 72052 h 62"/>
                <a:gd name="T20" fmla="*/ 174983 w 62"/>
                <a:gd name="T21" fmla="*/ 54897 h 62"/>
                <a:gd name="T22" fmla="*/ 154397 w 62"/>
                <a:gd name="T23" fmla="*/ 65190 h 62"/>
                <a:gd name="T24" fmla="*/ 133811 w 62"/>
                <a:gd name="T25" fmla="*/ 54897 h 62"/>
                <a:gd name="T26" fmla="*/ 106363 w 62"/>
                <a:gd name="T27" fmla="*/ 82345 h 62"/>
                <a:gd name="T28" fmla="*/ 106363 w 62"/>
                <a:gd name="T29" fmla="*/ 89207 h 62"/>
                <a:gd name="T30" fmla="*/ 48035 w 62"/>
                <a:gd name="T31" fmla="*/ 58328 h 62"/>
                <a:gd name="T32" fmla="*/ 41173 w 62"/>
                <a:gd name="T33" fmla="*/ 75483 h 62"/>
                <a:gd name="T34" fmla="*/ 54897 w 62"/>
                <a:gd name="T35" fmla="*/ 99500 h 62"/>
                <a:gd name="T36" fmla="*/ 41173 w 62"/>
                <a:gd name="T37" fmla="*/ 96069 h 62"/>
                <a:gd name="T38" fmla="*/ 41173 w 62"/>
                <a:gd name="T39" fmla="*/ 96069 h 62"/>
                <a:gd name="T40" fmla="*/ 65190 w 62"/>
                <a:gd name="T41" fmla="*/ 123518 h 62"/>
                <a:gd name="T42" fmla="*/ 58328 w 62"/>
                <a:gd name="T43" fmla="*/ 123518 h 62"/>
                <a:gd name="T44" fmla="*/ 51466 w 62"/>
                <a:gd name="T45" fmla="*/ 123518 h 62"/>
                <a:gd name="T46" fmla="*/ 78914 w 62"/>
                <a:gd name="T47" fmla="*/ 144104 h 62"/>
                <a:gd name="T48" fmla="*/ 44604 w 62"/>
                <a:gd name="T49" fmla="*/ 157828 h 62"/>
                <a:gd name="T50" fmla="*/ 37742 w 62"/>
                <a:gd name="T51" fmla="*/ 157828 h 62"/>
                <a:gd name="T52" fmla="*/ 82345 w 62"/>
                <a:gd name="T53" fmla="*/ 168121 h 62"/>
                <a:gd name="T54" fmla="*/ 164690 w 62"/>
                <a:gd name="T55" fmla="*/ 85776 h 62"/>
                <a:gd name="T56" fmla="*/ 164690 w 62"/>
                <a:gd name="T57" fmla="*/ 82345 h 62"/>
                <a:gd name="T58" fmla="*/ 178415 w 62"/>
                <a:gd name="T59" fmla="*/ 68621 h 62"/>
                <a:gd name="T60" fmla="*/ 161259 w 62"/>
                <a:gd name="T61" fmla="*/ 7205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grpFill/>
            <a:ln>
              <a:noFill/>
            </a:ln>
          </p:spPr>
          <p:txBody>
            <a:bodyPr/>
            <a:lstStyle/>
            <a:p>
              <a:endParaRPr lang="en-US" dirty="0"/>
            </a:p>
          </p:txBody>
        </p:sp>
        <p:sp>
          <p:nvSpPr>
            <p:cNvPr id="40" name="Freeform 129">
              <a:extLst>
                <a:ext uri="{FF2B5EF4-FFF2-40B4-BE49-F238E27FC236}">
                  <a16:creationId xmlns:a16="http://schemas.microsoft.com/office/drawing/2014/main" xmlns="" id="{3B378B06-3DDC-4D16-95FD-F6D385FF5FC6}"/>
                </a:ext>
              </a:extLst>
            </p:cNvPr>
            <p:cNvSpPr>
              <a:spLocks noEditPoints="1"/>
            </p:cNvSpPr>
            <p:nvPr/>
          </p:nvSpPr>
          <p:spPr bwMode="auto">
            <a:xfrm>
              <a:off x="18429655" y="8593271"/>
              <a:ext cx="226680" cy="230115"/>
            </a:xfrm>
            <a:custGeom>
              <a:avLst/>
              <a:gdLst>
                <a:gd name="T0" fmla="*/ 209550 w 61"/>
                <a:gd name="T1" fmla="*/ 174983 h 62"/>
                <a:gd name="T2" fmla="*/ 171762 w 61"/>
                <a:gd name="T3" fmla="*/ 212725 h 62"/>
                <a:gd name="T4" fmla="*/ 37788 w 61"/>
                <a:gd name="T5" fmla="*/ 212725 h 62"/>
                <a:gd name="T6" fmla="*/ 0 w 61"/>
                <a:gd name="T7" fmla="*/ 174983 h 62"/>
                <a:gd name="T8" fmla="*/ 0 w 61"/>
                <a:gd name="T9" fmla="*/ 41173 h 62"/>
                <a:gd name="T10" fmla="*/ 37788 w 61"/>
                <a:gd name="T11" fmla="*/ 0 h 62"/>
                <a:gd name="T12" fmla="*/ 171762 w 61"/>
                <a:gd name="T13" fmla="*/ 0 h 62"/>
                <a:gd name="T14" fmla="*/ 209550 w 61"/>
                <a:gd name="T15" fmla="*/ 41173 h 62"/>
                <a:gd name="T16" fmla="*/ 209550 w 61"/>
                <a:gd name="T17" fmla="*/ 174983 h 62"/>
                <a:gd name="T18" fmla="*/ 37788 w 61"/>
                <a:gd name="T19" fmla="*/ 41173 h 62"/>
                <a:gd name="T20" fmla="*/ 34352 w 61"/>
                <a:gd name="T21" fmla="*/ 41173 h 62"/>
                <a:gd name="T22" fmla="*/ 34352 w 61"/>
                <a:gd name="T23" fmla="*/ 44604 h 62"/>
                <a:gd name="T24" fmla="*/ 34352 w 61"/>
                <a:gd name="T25" fmla="*/ 61759 h 62"/>
                <a:gd name="T26" fmla="*/ 37788 w 61"/>
                <a:gd name="T27" fmla="*/ 68621 h 62"/>
                <a:gd name="T28" fmla="*/ 144280 w 61"/>
                <a:gd name="T29" fmla="*/ 174983 h 62"/>
                <a:gd name="T30" fmla="*/ 147716 w 61"/>
                <a:gd name="T31" fmla="*/ 178415 h 62"/>
                <a:gd name="T32" fmla="*/ 168327 w 61"/>
                <a:gd name="T33" fmla="*/ 178415 h 62"/>
                <a:gd name="T34" fmla="*/ 168327 w 61"/>
                <a:gd name="T35" fmla="*/ 174983 h 62"/>
                <a:gd name="T36" fmla="*/ 171762 w 61"/>
                <a:gd name="T37" fmla="*/ 174983 h 62"/>
                <a:gd name="T38" fmla="*/ 37788 w 61"/>
                <a:gd name="T39" fmla="*/ 41173 h 62"/>
                <a:gd name="T40" fmla="*/ 37788 w 61"/>
                <a:gd name="T41" fmla="*/ 92638 h 62"/>
                <a:gd name="T42" fmla="*/ 34352 w 61"/>
                <a:gd name="T43" fmla="*/ 96069 h 62"/>
                <a:gd name="T44" fmla="*/ 34352 w 61"/>
                <a:gd name="T45" fmla="*/ 99500 h 62"/>
                <a:gd name="T46" fmla="*/ 34352 w 61"/>
                <a:gd name="T47" fmla="*/ 116656 h 62"/>
                <a:gd name="T48" fmla="*/ 37788 w 61"/>
                <a:gd name="T49" fmla="*/ 120087 h 62"/>
                <a:gd name="T50" fmla="*/ 92752 w 61"/>
                <a:gd name="T51" fmla="*/ 174983 h 62"/>
                <a:gd name="T52" fmla="*/ 96187 w 61"/>
                <a:gd name="T53" fmla="*/ 178415 h 62"/>
                <a:gd name="T54" fmla="*/ 113363 w 61"/>
                <a:gd name="T55" fmla="*/ 178415 h 62"/>
                <a:gd name="T56" fmla="*/ 116798 w 61"/>
                <a:gd name="T57" fmla="*/ 174983 h 62"/>
                <a:gd name="T58" fmla="*/ 116798 w 61"/>
                <a:gd name="T59" fmla="*/ 171552 h 62"/>
                <a:gd name="T60" fmla="*/ 37788 w 61"/>
                <a:gd name="T61" fmla="*/ 92638 h 62"/>
                <a:gd name="T62" fmla="*/ 51529 w 61"/>
                <a:gd name="T63" fmla="*/ 144104 h 62"/>
                <a:gd name="T64" fmla="*/ 34352 w 61"/>
                <a:gd name="T65" fmla="*/ 161259 h 62"/>
                <a:gd name="T66" fmla="*/ 51529 w 61"/>
                <a:gd name="T67" fmla="*/ 178415 h 62"/>
                <a:gd name="T68" fmla="*/ 68705 w 61"/>
                <a:gd name="T69" fmla="*/ 161259 h 62"/>
                <a:gd name="T70" fmla="*/ 51529 w 61"/>
                <a:gd name="T71" fmla="*/ 144104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 h="62">
                  <a:moveTo>
                    <a:pt x="61" y="51"/>
                  </a:moveTo>
                  <a:cubicBezTo>
                    <a:pt x="61" y="57"/>
                    <a:pt x="56" y="62"/>
                    <a:pt x="50"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lnTo>
                    <a:pt x="61" y="51"/>
                  </a:lnTo>
                  <a:close/>
                  <a:moveTo>
                    <a:pt x="11" y="12"/>
                  </a:moveTo>
                  <a:cubicBezTo>
                    <a:pt x="11" y="12"/>
                    <a:pt x="11" y="12"/>
                    <a:pt x="10" y="12"/>
                  </a:cubicBezTo>
                  <a:cubicBezTo>
                    <a:pt x="10" y="13"/>
                    <a:pt x="10" y="13"/>
                    <a:pt x="10" y="13"/>
                  </a:cubicBezTo>
                  <a:cubicBezTo>
                    <a:pt x="10" y="18"/>
                    <a:pt x="10" y="18"/>
                    <a:pt x="10" y="18"/>
                  </a:cubicBezTo>
                  <a:cubicBezTo>
                    <a:pt x="10" y="19"/>
                    <a:pt x="11" y="20"/>
                    <a:pt x="11" y="20"/>
                  </a:cubicBezTo>
                  <a:cubicBezTo>
                    <a:pt x="28" y="20"/>
                    <a:pt x="42" y="34"/>
                    <a:pt x="42" y="51"/>
                  </a:cubicBezTo>
                  <a:cubicBezTo>
                    <a:pt x="42" y="51"/>
                    <a:pt x="43" y="52"/>
                    <a:pt x="43" y="52"/>
                  </a:cubicBezTo>
                  <a:cubicBezTo>
                    <a:pt x="49" y="52"/>
                    <a:pt x="49" y="52"/>
                    <a:pt x="49" y="52"/>
                  </a:cubicBezTo>
                  <a:cubicBezTo>
                    <a:pt x="49" y="52"/>
                    <a:pt x="49" y="52"/>
                    <a:pt x="49" y="51"/>
                  </a:cubicBezTo>
                  <a:cubicBezTo>
                    <a:pt x="50" y="51"/>
                    <a:pt x="50" y="51"/>
                    <a:pt x="50" y="51"/>
                  </a:cubicBezTo>
                  <a:cubicBezTo>
                    <a:pt x="49" y="30"/>
                    <a:pt x="32" y="13"/>
                    <a:pt x="11" y="12"/>
                  </a:cubicBezTo>
                  <a:close/>
                  <a:moveTo>
                    <a:pt x="11" y="27"/>
                  </a:moveTo>
                  <a:cubicBezTo>
                    <a:pt x="11" y="27"/>
                    <a:pt x="11" y="28"/>
                    <a:pt x="10" y="28"/>
                  </a:cubicBezTo>
                  <a:cubicBezTo>
                    <a:pt x="10" y="28"/>
                    <a:pt x="10" y="28"/>
                    <a:pt x="10" y="29"/>
                  </a:cubicBezTo>
                  <a:cubicBezTo>
                    <a:pt x="10" y="34"/>
                    <a:pt x="10" y="34"/>
                    <a:pt x="10" y="34"/>
                  </a:cubicBezTo>
                  <a:cubicBezTo>
                    <a:pt x="10" y="35"/>
                    <a:pt x="11" y="35"/>
                    <a:pt x="11" y="35"/>
                  </a:cubicBezTo>
                  <a:cubicBezTo>
                    <a:pt x="19" y="36"/>
                    <a:pt x="26" y="42"/>
                    <a:pt x="27" y="51"/>
                  </a:cubicBezTo>
                  <a:cubicBezTo>
                    <a:pt x="27" y="51"/>
                    <a:pt x="27" y="52"/>
                    <a:pt x="28" y="52"/>
                  </a:cubicBezTo>
                  <a:cubicBezTo>
                    <a:pt x="33" y="52"/>
                    <a:pt x="33" y="52"/>
                    <a:pt x="33" y="52"/>
                  </a:cubicBezTo>
                  <a:cubicBezTo>
                    <a:pt x="33" y="52"/>
                    <a:pt x="34" y="52"/>
                    <a:pt x="34" y="51"/>
                  </a:cubicBezTo>
                  <a:cubicBezTo>
                    <a:pt x="34" y="51"/>
                    <a:pt x="34" y="51"/>
                    <a:pt x="34" y="50"/>
                  </a:cubicBezTo>
                  <a:cubicBezTo>
                    <a:pt x="34" y="38"/>
                    <a:pt x="24" y="28"/>
                    <a:pt x="11" y="27"/>
                  </a:cubicBezTo>
                  <a:close/>
                  <a:moveTo>
                    <a:pt x="15" y="42"/>
                  </a:moveTo>
                  <a:cubicBezTo>
                    <a:pt x="12" y="42"/>
                    <a:pt x="10" y="44"/>
                    <a:pt x="10" y="47"/>
                  </a:cubicBezTo>
                  <a:cubicBezTo>
                    <a:pt x="10" y="50"/>
                    <a:pt x="12" y="52"/>
                    <a:pt x="15" y="52"/>
                  </a:cubicBezTo>
                  <a:cubicBezTo>
                    <a:pt x="18" y="52"/>
                    <a:pt x="20" y="50"/>
                    <a:pt x="20" y="47"/>
                  </a:cubicBezTo>
                  <a:cubicBezTo>
                    <a:pt x="20" y="44"/>
                    <a:pt x="18" y="42"/>
                    <a:pt x="15" y="42"/>
                  </a:cubicBezTo>
                  <a:close/>
                </a:path>
              </a:pathLst>
            </a:custGeom>
            <a:grpFill/>
            <a:ln>
              <a:noFill/>
            </a:ln>
          </p:spPr>
          <p:txBody>
            <a:bodyPr/>
            <a:lstStyle/>
            <a:p>
              <a:endParaRPr lang="en-US" dirty="0"/>
            </a:p>
          </p:txBody>
        </p:sp>
        <p:sp>
          <p:nvSpPr>
            <p:cNvPr id="41" name="Freeform 188">
              <a:extLst>
                <a:ext uri="{FF2B5EF4-FFF2-40B4-BE49-F238E27FC236}">
                  <a16:creationId xmlns:a16="http://schemas.microsoft.com/office/drawing/2014/main" xmlns="" id="{F52EAEFA-CD38-4761-A76C-54CBC9B22755}"/>
                </a:ext>
              </a:extLst>
            </p:cNvPr>
            <p:cNvSpPr>
              <a:spLocks/>
            </p:cNvSpPr>
            <p:nvPr/>
          </p:nvSpPr>
          <p:spPr bwMode="auto">
            <a:xfrm>
              <a:off x="18426112" y="9828285"/>
              <a:ext cx="233767" cy="230115"/>
            </a:xfrm>
            <a:custGeom>
              <a:avLst/>
              <a:gdLst>
                <a:gd name="T0" fmla="*/ 165315 w 59"/>
                <a:gd name="T1" fmla="*/ 200025 h 58"/>
                <a:gd name="T2" fmla="*/ 141207 w 59"/>
                <a:gd name="T3" fmla="*/ 200025 h 58"/>
                <a:gd name="T4" fmla="*/ 141207 w 59"/>
                <a:gd name="T5" fmla="*/ 120705 h 58"/>
                <a:gd name="T6" fmla="*/ 165315 w 59"/>
                <a:gd name="T7" fmla="*/ 120705 h 58"/>
                <a:gd name="T8" fmla="*/ 168759 w 59"/>
                <a:gd name="T9" fmla="*/ 89666 h 58"/>
                <a:gd name="T10" fmla="*/ 141207 w 59"/>
                <a:gd name="T11" fmla="*/ 89666 h 58"/>
                <a:gd name="T12" fmla="*/ 141207 w 59"/>
                <a:gd name="T13" fmla="*/ 72423 h 58"/>
                <a:gd name="T14" fmla="*/ 154983 w 59"/>
                <a:gd name="T15" fmla="*/ 58628 h 58"/>
                <a:gd name="T16" fmla="*/ 172203 w 59"/>
                <a:gd name="T17" fmla="*/ 58628 h 58"/>
                <a:gd name="T18" fmla="*/ 172203 w 59"/>
                <a:gd name="T19" fmla="*/ 31038 h 58"/>
                <a:gd name="T20" fmla="*/ 148095 w 59"/>
                <a:gd name="T21" fmla="*/ 27590 h 58"/>
                <a:gd name="T22" fmla="*/ 110210 w 59"/>
                <a:gd name="T23" fmla="*/ 68974 h 58"/>
                <a:gd name="T24" fmla="*/ 110210 w 59"/>
                <a:gd name="T25" fmla="*/ 89666 h 58"/>
                <a:gd name="T26" fmla="*/ 82658 w 59"/>
                <a:gd name="T27" fmla="*/ 89666 h 58"/>
                <a:gd name="T28" fmla="*/ 82658 w 59"/>
                <a:gd name="T29" fmla="*/ 120705 h 58"/>
                <a:gd name="T30" fmla="*/ 110210 w 59"/>
                <a:gd name="T31" fmla="*/ 120705 h 58"/>
                <a:gd name="T32" fmla="*/ 110210 w 59"/>
                <a:gd name="T33" fmla="*/ 200025 h 58"/>
                <a:gd name="T34" fmla="*/ 37885 w 59"/>
                <a:gd name="T35" fmla="*/ 200025 h 58"/>
                <a:gd name="T36" fmla="*/ 0 w 59"/>
                <a:gd name="T37" fmla="*/ 162089 h 58"/>
                <a:gd name="T38" fmla="*/ 0 w 59"/>
                <a:gd name="T39" fmla="*/ 34487 h 58"/>
                <a:gd name="T40" fmla="*/ 37885 w 59"/>
                <a:gd name="T41" fmla="*/ 0 h 58"/>
                <a:gd name="T42" fmla="*/ 165315 w 59"/>
                <a:gd name="T43" fmla="*/ 0 h 58"/>
                <a:gd name="T44" fmla="*/ 203200 w 59"/>
                <a:gd name="T45" fmla="*/ 34487 h 58"/>
                <a:gd name="T46" fmla="*/ 203200 w 59"/>
                <a:gd name="T47" fmla="*/ 162089 h 58"/>
                <a:gd name="T48" fmla="*/ 165315 w 59"/>
                <a:gd name="T49" fmla="*/ 20002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grpSp>
        <p:nvGrpSpPr>
          <p:cNvPr id="42" name="Group 41">
            <a:extLst>
              <a:ext uri="{FF2B5EF4-FFF2-40B4-BE49-F238E27FC236}">
                <a16:creationId xmlns:a16="http://schemas.microsoft.com/office/drawing/2014/main" xmlns="" id="{87442F0B-A5B5-4F12-BF1A-ECF873C4CBA2}"/>
              </a:ext>
            </a:extLst>
          </p:cNvPr>
          <p:cNvGrpSpPr/>
          <p:nvPr userDrawn="1"/>
        </p:nvGrpSpPr>
        <p:grpSpPr>
          <a:xfrm>
            <a:off x="895033" y="5150094"/>
            <a:ext cx="1876425" cy="781452"/>
            <a:chOff x="950659" y="4187097"/>
            <a:chExt cx="1876425" cy="781452"/>
          </a:xfrm>
        </p:grpSpPr>
        <p:sp>
          <p:nvSpPr>
            <p:cNvPr id="43" name="TextBox 42">
              <a:extLst>
                <a:ext uri="{FF2B5EF4-FFF2-40B4-BE49-F238E27FC236}">
                  <a16:creationId xmlns:a16="http://schemas.microsoft.com/office/drawing/2014/main" xmlns="" id="{0DD24D07-E615-4E2C-A2C2-262BE513B86F}"/>
                </a:ext>
              </a:extLst>
            </p:cNvPr>
            <p:cNvSpPr txBox="1"/>
            <p:nvPr/>
          </p:nvSpPr>
          <p:spPr>
            <a:xfrm>
              <a:off x="950659" y="4187097"/>
              <a:ext cx="1876425" cy="230832"/>
            </a:xfrm>
            <a:prstGeom prst="rect">
              <a:avLst/>
            </a:prstGeom>
            <a:noFill/>
          </p:spPr>
          <p:txBody>
            <a:bodyPr wrap="square" rtlCol="0">
              <a:spAutoFit/>
            </a:bodyPr>
            <a:lstStyle/>
            <a:p>
              <a:r>
                <a:rPr lang="en-US" sz="900" dirty="0">
                  <a:solidFill>
                    <a:schemeClr val="bg1"/>
                  </a:solidFill>
                  <a:latin typeface="Poppins" panose="00000500000000000000" pitchFamily="2" charset="0"/>
                  <a:ea typeface="Pacifico" panose="02000000000000000000" pitchFamily="2" charset="0"/>
                  <a:cs typeface="Poppins" panose="00000500000000000000" pitchFamily="2" charset="0"/>
                </a:rPr>
                <a:t>Perfect Place</a:t>
              </a:r>
            </a:p>
          </p:txBody>
        </p:sp>
        <p:sp>
          <p:nvSpPr>
            <p:cNvPr id="44" name="TextBox 43">
              <a:extLst>
                <a:ext uri="{FF2B5EF4-FFF2-40B4-BE49-F238E27FC236}">
                  <a16:creationId xmlns:a16="http://schemas.microsoft.com/office/drawing/2014/main" xmlns="" id="{F41B7FE2-7E6E-4BBD-8CCC-4E38C5309D31}"/>
                </a:ext>
              </a:extLst>
            </p:cNvPr>
            <p:cNvSpPr txBox="1"/>
            <p:nvPr/>
          </p:nvSpPr>
          <p:spPr>
            <a:xfrm>
              <a:off x="950659" y="4506884"/>
              <a:ext cx="1876425" cy="461665"/>
            </a:xfrm>
            <a:prstGeom prst="rect">
              <a:avLst/>
            </a:prstGeom>
            <a:noFill/>
          </p:spPr>
          <p:txBody>
            <a:bodyPr wrap="square" rtlCol="0">
              <a:spAutoFit/>
            </a:bodyPr>
            <a:lstStyle/>
            <a:p>
              <a:r>
                <a:rPr lang="en-US" sz="2400" b="1" dirty="0">
                  <a:solidFill>
                    <a:schemeClr val="bg1"/>
                  </a:solidFill>
                  <a:latin typeface="Poppins" panose="00000500000000000000" pitchFamily="2" charset="0"/>
                  <a:ea typeface="Pacifico" panose="02000000000000000000" pitchFamily="2" charset="0"/>
                  <a:cs typeface="Poppins" panose="00000500000000000000" pitchFamily="2" charset="0"/>
                </a:rPr>
                <a:t>25cm</a:t>
              </a:r>
            </a:p>
          </p:txBody>
        </p:sp>
      </p:grpSp>
      <p:grpSp>
        <p:nvGrpSpPr>
          <p:cNvPr id="45" name="Group 44">
            <a:extLst>
              <a:ext uri="{FF2B5EF4-FFF2-40B4-BE49-F238E27FC236}">
                <a16:creationId xmlns:a16="http://schemas.microsoft.com/office/drawing/2014/main" xmlns="" id="{FBFBE3EB-C729-46E8-9A2A-AF5EF6727533}"/>
              </a:ext>
            </a:extLst>
          </p:cNvPr>
          <p:cNvGrpSpPr/>
          <p:nvPr userDrawn="1"/>
        </p:nvGrpSpPr>
        <p:grpSpPr>
          <a:xfrm>
            <a:off x="8219867" y="5150094"/>
            <a:ext cx="3005490" cy="781452"/>
            <a:chOff x="7701698" y="5152616"/>
            <a:chExt cx="3005490" cy="781452"/>
          </a:xfrm>
        </p:grpSpPr>
        <p:grpSp>
          <p:nvGrpSpPr>
            <p:cNvPr id="46" name="Group 45">
              <a:extLst>
                <a:ext uri="{FF2B5EF4-FFF2-40B4-BE49-F238E27FC236}">
                  <a16:creationId xmlns:a16="http://schemas.microsoft.com/office/drawing/2014/main" xmlns="" id="{2FBDA08A-63C2-4EF2-9E02-DE044958FB73}"/>
                </a:ext>
              </a:extLst>
            </p:cNvPr>
            <p:cNvGrpSpPr/>
            <p:nvPr/>
          </p:nvGrpSpPr>
          <p:grpSpPr>
            <a:xfrm>
              <a:off x="7701698" y="5152616"/>
              <a:ext cx="3005490" cy="781452"/>
              <a:chOff x="950659" y="4187097"/>
              <a:chExt cx="3005490" cy="781452"/>
            </a:xfrm>
          </p:grpSpPr>
          <p:sp>
            <p:nvSpPr>
              <p:cNvPr id="48" name="TextBox 47">
                <a:extLst>
                  <a:ext uri="{FF2B5EF4-FFF2-40B4-BE49-F238E27FC236}">
                    <a16:creationId xmlns:a16="http://schemas.microsoft.com/office/drawing/2014/main" xmlns="" id="{2BA07AC9-3F51-4CF0-B301-C5551B5FE0A0}"/>
                  </a:ext>
                </a:extLst>
              </p:cNvPr>
              <p:cNvSpPr txBox="1"/>
              <p:nvPr/>
            </p:nvSpPr>
            <p:spPr>
              <a:xfrm>
                <a:off x="950659" y="4187097"/>
                <a:ext cx="1876425" cy="230832"/>
              </a:xfrm>
              <a:prstGeom prst="rect">
                <a:avLst/>
              </a:prstGeom>
              <a:noFill/>
            </p:spPr>
            <p:txBody>
              <a:bodyPr wrap="square" rtlCol="0">
                <a:spAutoFit/>
              </a:bodyPr>
              <a:lstStyle/>
              <a:p>
                <a:r>
                  <a:rPr lang="en-US" sz="900" dirty="0">
                    <a:solidFill>
                      <a:schemeClr val="bg1"/>
                    </a:solidFill>
                    <a:latin typeface="Poppins" panose="00000500000000000000" pitchFamily="2" charset="0"/>
                    <a:ea typeface="Pacifico" panose="02000000000000000000" pitchFamily="2" charset="0"/>
                    <a:cs typeface="Poppins" panose="00000500000000000000" pitchFamily="2" charset="0"/>
                  </a:rPr>
                  <a:t>The North Lake</a:t>
                </a:r>
              </a:p>
            </p:txBody>
          </p:sp>
          <p:sp>
            <p:nvSpPr>
              <p:cNvPr id="49" name="TextBox 48">
                <a:extLst>
                  <a:ext uri="{FF2B5EF4-FFF2-40B4-BE49-F238E27FC236}">
                    <a16:creationId xmlns:a16="http://schemas.microsoft.com/office/drawing/2014/main" xmlns="" id="{9B746326-15FF-4C11-B0F0-8586C64E828D}"/>
                  </a:ext>
                </a:extLst>
              </p:cNvPr>
              <p:cNvSpPr txBox="1"/>
              <p:nvPr/>
            </p:nvSpPr>
            <p:spPr>
              <a:xfrm>
                <a:off x="950659" y="4506884"/>
                <a:ext cx="1876425" cy="461665"/>
              </a:xfrm>
              <a:prstGeom prst="rect">
                <a:avLst/>
              </a:prstGeom>
              <a:noFill/>
            </p:spPr>
            <p:txBody>
              <a:bodyPr wrap="square" rtlCol="0">
                <a:spAutoFit/>
              </a:bodyPr>
              <a:lstStyle/>
              <a:p>
                <a:r>
                  <a:rPr lang="en-US" sz="2400" b="1" dirty="0">
                    <a:solidFill>
                      <a:schemeClr val="bg1"/>
                    </a:solidFill>
                    <a:latin typeface="Poppins" panose="00000500000000000000" pitchFamily="2" charset="0"/>
                    <a:ea typeface="Pacifico" panose="02000000000000000000" pitchFamily="2" charset="0"/>
                    <a:cs typeface="Poppins" panose="00000500000000000000" pitchFamily="2" charset="0"/>
                  </a:rPr>
                  <a:t>Iceland</a:t>
                </a:r>
              </a:p>
            </p:txBody>
          </p:sp>
          <p:sp>
            <p:nvSpPr>
              <p:cNvPr id="50" name="TextBox 49">
                <a:extLst>
                  <a:ext uri="{FF2B5EF4-FFF2-40B4-BE49-F238E27FC236}">
                    <a16:creationId xmlns:a16="http://schemas.microsoft.com/office/drawing/2014/main" xmlns="" id="{1534CDE0-99AD-4F00-9FBE-771BCAF65E73}"/>
                  </a:ext>
                </a:extLst>
              </p:cNvPr>
              <p:cNvSpPr txBox="1"/>
              <p:nvPr/>
            </p:nvSpPr>
            <p:spPr>
              <a:xfrm>
                <a:off x="2885846" y="4695039"/>
                <a:ext cx="1070303" cy="215444"/>
              </a:xfrm>
              <a:prstGeom prst="rect">
                <a:avLst/>
              </a:prstGeom>
              <a:noFill/>
            </p:spPr>
            <p:txBody>
              <a:bodyPr wrap="square" rtlCol="0">
                <a:spAutoFit/>
              </a:bodyPr>
              <a:lstStyle/>
              <a:p>
                <a:r>
                  <a:rPr lang="en-US" sz="800" dirty="0">
                    <a:solidFill>
                      <a:schemeClr val="bg1"/>
                    </a:solidFill>
                    <a:latin typeface="Poppins" panose="00000500000000000000" pitchFamily="2" charset="0"/>
                    <a:ea typeface="Pacifico" panose="02000000000000000000" pitchFamily="2" charset="0"/>
                    <a:cs typeface="Poppins" panose="00000500000000000000" pitchFamily="2" charset="0"/>
                  </a:rPr>
                  <a:t>-16 °C Very Cold</a:t>
                </a:r>
              </a:p>
            </p:txBody>
          </p:sp>
        </p:grpSp>
        <p:sp>
          <p:nvSpPr>
            <p:cNvPr id="47" name="Freeform 27">
              <a:extLst>
                <a:ext uri="{FF2B5EF4-FFF2-40B4-BE49-F238E27FC236}">
                  <a16:creationId xmlns:a16="http://schemas.microsoft.com/office/drawing/2014/main" xmlns="" id="{DA89CBC8-178A-49DF-BE0E-27405B31C5C5}"/>
                </a:ext>
              </a:extLst>
            </p:cNvPr>
            <p:cNvSpPr>
              <a:spLocks noEditPoints="1"/>
            </p:cNvSpPr>
            <p:nvPr/>
          </p:nvSpPr>
          <p:spPr bwMode="auto">
            <a:xfrm>
              <a:off x="10128494" y="5156806"/>
              <a:ext cx="360626" cy="318052"/>
            </a:xfrm>
            <a:custGeom>
              <a:avLst/>
              <a:gdLst>
                <a:gd name="T0" fmla="*/ 26 w 237"/>
                <a:gd name="T1" fmla="*/ 45 h 209"/>
                <a:gd name="T2" fmla="*/ 25 w 237"/>
                <a:gd name="T3" fmla="*/ 49 h 209"/>
                <a:gd name="T4" fmla="*/ 23 w 237"/>
                <a:gd name="T5" fmla="*/ 58 h 209"/>
                <a:gd name="T6" fmla="*/ 26 w 237"/>
                <a:gd name="T7" fmla="*/ 74 h 209"/>
                <a:gd name="T8" fmla="*/ 27 w 237"/>
                <a:gd name="T9" fmla="*/ 77 h 209"/>
                <a:gd name="T10" fmla="*/ 28 w 237"/>
                <a:gd name="T11" fmla="*/ 79 h 209"/>
                <a:gd name="T12" fmla="*/ 32 w 237"/>
                <a:gd name="T13" fmla="*/ 85 h 209"/>
                <a:gd name="T14" fmla="*/ 44 w 237"/>
                <a:gd name="T15" fmla="*/ 84 h 209"/>
                <a:gd name="T16" fmla="*/ 85 w 237"/>
                <a:gd name="T17" fmla="*/ 51 h 209"/>
                <a:gd name="T18" fmla="*/ 94 w 237"/>
                <a:gd name="T19" fmla="*/ 47 h 209"/>
                <a:gd name="T20" fmla="*/ 91 w 237"/>
                <a:gd name="T21" fmla="*/ 41 h 209"/>
                <a:gd name="T22" fmla="*/ 80 w 237"/>
                <a:gd name="T23" fmla="*/ 30 h 209"/>
                <a:gd name="T24" fmla="*/ 63 w 237"/>
                <a:gd name="T25" fmla="*/ 24 h 209"/>
                <a:gd name="T26" fmla="*/ 51 w 237"/>
                <a:gd name="T27" fmla="*/ 25 h 209"/>
                <a:gd name="T28" fmla="*/ 33 w 237"/>
                <a:gd name="T29" fmla="*/ 35 h 209"/>
                <a:gd name="T30" fmla="*/ 69 w 237"/>
                <a:gd name="T31" fmla="*/ 13 h 209"/>
                <a:gd name="T32" fmla="*/ 60 w 237"/>
                <a:gd name="T33" fmla="*/ 5 h 209"/>
                <a:gd name="T34" fmla="*/ 100 w 237"/>
                <a:gd name="T35" fmla="*/ 33 h 209"/>
                <a:gd name="T36" fmla="*/ 99 w 237"/>
                <a:gd name="T37" fmla="*/ 22 h 209"/>
                <a:gd name="T38" fmla="*/ 100 w 237"/>
                <a:gd name="T39" fmla="*/ 33 h 209"/>
                <a:gd name="T40" fmla="*/ 26 w 237"/>
                <a:gd name="T41" fmla="*/ 96 h 209"/>
                <a:gd name="T42" fmla="*/ 15 w 237"/>
                <a:gd name="T43" fmla="*/ 93 h 209"/>
                <a:gd name="T44" fmla="*/ 32 w 237"/>
                <a:gd name="T45" fmla="*/ 27 h 209"/>
                <a:gd name="T46" fmla="*/ 22 w 237"/>
                <a:gd name="T47" fmla="*/ 14 h 209"/>
                <a:gd name="T48" fmla="*/ 17 w 237"/>
                <a:gd name="T49" fmla="*/ 57 h 209"/>
                <a:gd name="T50" fmla="*/ 0 w 237"/>
                <a:gd name="T51" fmla="*/ 55 h 209"/>
                <a:gd name="T52" fmla="*/ 17 w 237"/>
                <a:gd name="T53" fmla="*/ 57 h 209"/>
                <a:gd name="T54" fmla="*/ 78 w 237"/>
                <a:gd name="T55" fmla="*/ 83 h 209"/>
                <a:gd name="T56" fmla="*/ 97 w 237"/>
                <a:gd name="T57" fmla="*/ 84 h 209"/>
                <a:gd name="T58" fmla="*/ 191 w 237"/>
                <a:gd name="T59" fmla="*/ 105 h 209"/>
                <a:gd name="T60" fmla="*/ 229 w 237"/>
                <a:gd name="T61" fmla="*/ 145 h 209"/>
                <a:gd name="T62" fmla="*/ 200 w 237"/>
                <a:gd name="T63" fmla="*/ 94 h 209"/>
                <a:gd name="T64" fmla="*/ 78 w 237"/>
                <a:gd name="T65" fmla="*/ 74 h 209"/>
                <a:gd name="T66" fmla="*/ 9 w 237"/>
                <a:gd name="T67" fmla="*/ 149 h 209"/>
                <a:gd name="T68" fmla="*/ 17 w 237"/>
                <a:gd name="T69" fmla="*/ 149 h 209"/>
                <a:gd name="T70" fmla="*/ 57 w 237"/>
                <a:gd name="T71" fmla="*/ 118 h 209"/>
                <a:gd name="T72" fmla="*/ 65 w 237"/>
                <a:gd name="T73" fmla="*/ 193 h 209"/>
                <a:gd name="T74" fmla="*/ 158 w 237"/>
                <a:gd name="T75" fmla="*/ 141 h 209"/>
                <a:gd name="T76" fmla="*/ 139 w 237"/>
                <a:gd name="T77" fmla="*/ 165 h 209"/>
                <a:gd name="T78" fmla="*/ 172 w 237"/>
                <a:gd name="T79" fmla="*/ 167 h 209"/>
                <a:gd name="T80" fmla="*/ 61 w 237"/>
                <a:gd name="T81" fmla="*/ 189 h 209"/>
                <a:gd name="T82" fmla="*/ 69 w 237"/>
                <a:gd name="T83" fmla="*/ 173 h 209"/>
                <a:gd name="T84" fmla="*/ 121 w 237"/>
                <a:gd name="T85" fmla="*/ 151 h 209"/>
                <a:gd name="T86" fmla="*/ 79 w 237"/>
                <a:gd name="T87" fmla="*/ 149 h 209"/>
                <a:gd name="T88" fmla="*/ 98 w 237"/>
                <a:gd name="T89" fmla="*/ 133 h 209"/>
                <a:gd name="T90" fmla="*/ 210 w 237"/>
                <a:gd name="T91" fmla="*/ 157 h 209"/>
                <a:gd name="T92" fmla="*/ 191 w 237"/>
                <a:gd name="T93" fmla="*/ 181 h 209"/>
                <a:gd name="T94" fmla="*/ 224 w 237"/>
                <a:gd name="T95" fmla="*/ 183 h 209"/>
                <a:gd name="T96" fmla="*/ 53 w 237"/>
                <a:gd name="T97" fmla="*/ 205 h 209"/>
                <a:gd name="T98" fmla="*/ 233 w 237"/>
                <a:gd name="T99" fmla="*/ 1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 h="209">
                  <a:moveTo>
                    <a:pt x="32" y="37"/>
                  </a:moveTo>
                  <a:cubicBezTo>
                    <a:pt x="31" y="38"/>
                    <a:pt x="30" y="39"/>
                    <a:pt x="29" y="40"/>
                  </a:cubicBezTo>
                  <a:cubicBezTo>
                    <a:pt x="28" y="42"/>
                    <a:pt x="27" y="44"/>
                    <a:pt x="26" y="45"/>
                  </a:cubicBezTo>
                  <a:cubicBezTo>
                    <a:pt x="26" y="45"/>
                    <a:pt x="26" y="45"/>
                    <a:pt x="26" y="46"/>
                  </a:cubicBezTo>
                  <a:cubicBezTo>
                    <a:pt x="26" y="47"/>
                    <a:pt x="25" y="48"/>
                    <a:pt x="25" y="49"/>
                  </a:cubicBezTo>
                  <a:cubicBezTo>
                    <a:pt x="25" y="49"/>
                    <a:pt x="25" y="49"/>
                    <a:pt x="25" y="49"/>
                  </a:cubicBezTo>
                  <a:cubicBezTo>
                    <a:pt x="25" y="51"/>
                    <a:pt x="24" y="52"/>
                    <a:pt x="24" y="53"/>
                  </a:cubicBezTo>
                  <a:cubicBezTo>
                    <a:pt x="24" y="53"/>
                    <a:pt x="24" y="53"/>
                    <a:pt x="24" y="54"/>
                  </a:cubicBezTo>
                  <a:cubicBezTo>
                    <a:pt x="24" y="55"/>
                    <a:pt x="23" y="56"/>
                    <a:pt x="23" y="58"/>
                  </a:cubicBezTo>
                  <a:cubicBezTo>
                    <a:pt x="23" y="63"/>
                    <a:pt x="24" y="69"/>
                    <a:pt x="25" y="73"/>
                  </a:cubicBezTo>
                  <a:cubicBezTo>
                    <a:pt x="25" y="74"/>
                    <a:pt x="25" y="74"/>
                    <a:pt x="25" y="74"/>
                  </a:cubicBezTo>
                  <a:cubicBezTo>
                    <a:pt x="25" y="74"/>
                    <a:pt x="25" y="74"/>
                    <a:pt x="26" y="74"/>
                  </a:cubicBezTo>
                  <a:cubicBezTo>
                    <a:pt x="26" y="74"/>
                    <a:pt x="26" y="74"/>
                    <a:pt x="26" y="75"/>
                  </a:cubicBezTo>
                  <a:cubicBezTo>
                    <a:pt x="26" y="75"/>
                    <a:pt x="26" y="76"/>
                    <a:pt x="26" y="76"/>
                  </a:cubicBezTo>
                  <a:cubicBezTo>
                    <a:pt x="27" y="77"/>
                    <a:pt x="27" y="77"/>
                    <a:pt x="27" y="77"/>
                  </a:cubicBezTo>
                  <a:cubicBezTo>
                    <a:pt x="27" y="78"/>
                    <a:pt x="27" y="78"/>
                    <a:pt x="27" y="78"/>
                  </a:cubicBezTo>
                  <a:cubicBezTo>
                    <a:pt x="27" y="78"/>
                    <a:pt x="27" y="78"/>
                    <a:pt x="28" y="79"/>
                  </a:cubicBezTo>
                  <a:cubicBezTo>
                    <a:pt x="28" y="79"/>
                    <a:pt x="28" y="79"/>
                    <a:pt x="28" y="79"/>
                  </a:cubicBezTo>
                  <a:cubicBezTo>
                    <a:pt x="28" y="79"/>
                    <a:pt x="28" y="80"/>
                    <a:pt x="29" y="81"/>
                  </a:cubicBezTo>
                  <a:cubicBezTo>
                    <a:pt x="29" y="81"/>
                    <a:pt x="29" y="81"/>
                    <a:pt x="29" y="81"/>
                  </a:cubicBezTo>
                  <a:cubicBezTo>
                    <a:pt x="30" y="83"/>
                    <a:pt x="31" y="84"/>
                    <a:pt x="32" y="85"/>
                  </a:cubicBezTo>
                  <a:cubicBezTo>
                    <a:pt x="33" y="87"/>
                    <a:pt x="35" y="88"/>
                    <a:pt x="37" y="90"/>
                  </a:cubicBezTo>
                  <a:cubicBezTo>
                    <a:pt x="38" y="88"/>
                    <a:pt x="40" y="87"/>
                    <a:pt x="42" y="85"/>
                  </a:cubicBezTo>
                  <a:cubicBezTo>
                    <a:pt x="42" y="85"/>
                    <a:pt x="43" y="84"/>
                    <a:pt x="44" y="84"/>
                  </a:cubicBezTo>
                  <a:cubicBezTo>
                    <a:pt x="36" y="78"/>
                    <a:pt x="31" y="69"/>
                    <a:pt x="32" y="58"/>
                  </a:cubicBezTo>
                  <a:cubicBezTo>
                    <a:pt x="33" y="43"/>
                    <a:pt x="47" y="32"/>
                    <a:pt x="62" y="33"/>
                  </a:cubicBezTo>
                  <a:cubicBezTo>
                    <a:pt x="73" y="34"/>
                    <a:pt x="82" y="41"/>
                    <a:pt x="85" y="51"/>
                  </a:cubicBezTo>
                  <a:cubicBezTo>
                    <a:pt x="86" y="51"/>
                    <a:pt x="86" y="50"/>
                    <a:pt x="86" y="50"/>
                  </a:cubicBezTo>
                  <a:cubicBezTo>
                    <a:pt x="87" y="50"/>
                    <a:pt x="88" y="50"/>
                    <a:pt x="88" y="49"/>
                  </a:cubicBezTo>
                  <a:cubicBezTo>
                    <a:pt x="90" y="48"/>
                    <a:pt x="92" y="47"/>
                    <a:pt x="94" y="47"/>
                  </a:cubicBezTo>
                  <a:cubicBezTo>
                    <a:pt x="94" y="47"/>
                    <a:pt x="94" y="47"/>
                    <a:pt x="94" y="47"/>
                  </a:cubicBezTo>
                  <a:cubicBezTo>
                    <a:pt x="93" y="45"/>
                    <a:pt x="93" y="44"/>
                    <a:pt x="92" y="43"/>
                  </a:cubicBezTo>
                  <a:cubicBezTo>
                    <a:pt x="92" y="42"/>
                    <a:pt x="91" y="41"/>
                    <a:pt x="91" y="41"/>
                  </a:cubicBezTo>
                  <a:cubicBezTo>
                    <a:pt x="90" y="40"/>
                    <a:pt x="90" y="40"/>
                    <a:pt x="89" y="39"/>
                  </a:cubicBezTo>
                  <a:cubicBezTo>
                    <a:pt x="89" y="38"/>
                    <a:pt x="89" y="38"/>
                    <a:pt x="88" y="37"/>
                  </a:cubicBezTo>
                  <a:cubicBezTo>
                    <a:pt x="86" y="34"/>
                    <a:pt x="83" y="32"/>
                    <a:pt x="80" y="30"/>
                  </a:cubicBezTo>
                  <a:cubicBezTo>
                    <a:pt x="80" y="30"/>
                    <a:pt x="80" y="30"/>
                    <a:pt x="80" y="30"/>
                  </a:cubicBezTo>
                  <a:cubicBezTo>
                    <a:pt x="80" y="29"/>
                    <a:pt x="79" y="29"/>
                    <a:pt x="79" y="29"/>
                  </a:cubicBezTo>
                  <a:cubicBezTo>
                    <a:pt x="74" y="26"/>
                    <a:pt x="69" y="24"/>
                    <a:pt x="63" y="24"/>
                  </a:cubicBezTo>
                  <a:cubicBezTo>
                    <a:pt x="59" y="23"/>
                    <a:pt x="56" y="24"/>
                    <a:pt x="52" y="24"/>
                  </a:cubicBezTo>
                  <a:cubicBezTo>
                    <a:pt x="52" y="24"/>
                    <a:pt x="52" y="24"/>
                    <a:pt x="52" y="24"/>
                  </a:cubicBezTo>
                  <a:cubicBezTo>
                    <a:pt x="52" y="24"/>
                    <a:pt x="51" y="25"/>
                    <a:pt x="51" y="25"/>
                  </a:cubicBezTo>
                  <a:cubicBezTo>
                    <a:pt x="46" y="26"/>
                    <a:pt x="41" y="29"/>
                    <a:pt x="36" y="32"/>
                  </a:cubicBezTo>
                  <a:cubicBezTo>
                    <a:pt x="36" y="33"/>
                    <a:pt x="35" y="33"/>
                    <a:pt x="35" y="34"/>
                  </a:cubicBezTo>
                  <a:cubicBezTo>
                    <a:pt x="34" y="34"/>
                    <a:pt x="34" y="35"/>
                    <a:pt x="33" y="35"/>
                  </a:cubicBezTo>
                  <a:cubicBezTo>
                    <a:pt x="33" y="36"/>
                    <a:pt x="32" y="36"/>
                    <a:pt x="32" y="37"/>
                  </a:cubicBezTo>
                  <a:close/>
                  <a:moveTo>
                    <a:pt x="64" y="17"/>
                  </a:moveTo>
                  <a:cubicBezTo>
                    <a:pt x="67" y="17"/>
                    <a:pt x="69" y="15"/>
                    <a:pt x="69" y="13"/>
                  </a:cubicBezTo>
                  <a:cubicBezTo>
                    <a:pt x="70" y="6"/>
                    <a:pt x="70" y="6"/>
                    <a:pt x="70" y="6"/>
                  </a:cubicBezTo>
                  <a:cubicBezTo>
                    <a:pt x="70" y="3"/>
                    <a:pt x="68" y="1"/>
                    <a:pt x="65" y="1"/>
                  </a:cubicBezTo>
                  <a:cubicBezTo>
                    <a:pt x="63" y="0"/>
                    <a:pt x="60" y="2"/>
                    <a:pt x="60" y="5"/>
                  </a:cubicBezTo>
                  <a:cubicBezTo>
                    <a:pt x="60" y="12"/>
                    <a:pt x="60" y="12"/>
                    <a:pt x="60" y="12"/>
                  </a:cubicBezTo>
                  <a:cubicBezTo>
                    <a:pt x="59" y="15"/>
                    <a:pt x="61" y="17"/>
                    <a:pt x="64" y="17"/>
                  </a:cubicBezTo>
                  <a:close/>
                  <a:moveTo>
                    <a:pt x="100" y="33"/>
                  </a:moveTo>
                  <a:cubicBezTo>
                    <a:pt x="105" y="29"/>
                    <a:pt x="105" y="29"/>
                    <a:pt x="105" y="29"/>
                  </a:cubicBezTo>
                  <a:cubicBezTo>
                    <a:pt x="107" y="27"/>
                    <a:pt x="107" y="24"/>
                    <a:pt x="106" y="22"/>
                  </a:cubicBezTo>
                  <a:cubicBezTo>
                    <a:pt x="104" y="20"/>
                    <a:pt x="101" y="20"/>
                    <a:pt x="99" y="22"/>
                  </a:cubicBezTo>
                  <a:cubicBezTo>
                    <a:pt x="94" y="26"/>
                    <a:pt x="94" y="26"/>
                    <a:pt x="94" y="26"/>
                  </a:cubicBezTo>
                  <a:cubicBezTo>
                    <a:pt x="92" y="28"/>
                    <a:pt x="91" y="31"/>
                    <a:pt x="93" y="33"/>
                  </a:cubicBezTo>
                  <a:cubicBezTo>
                    <a:pt x="95" y="35"/>
                    <a:pt x="98" y="35"/>
                    <a:pt x="100" y="33"/>
                  </a:cubicBezTo>
                  <a:close/>
                  <a:moveTo>
                    <a:pt x="14" y="99"/>
                  </a:moveTo>
                  <a:cubicBezTo>
                    <a:pt x="16" y="102"/>
                    <a:pt x="19" y="102"/>
                    <a:pt x="21" y="100"/>
                  </a:cubicBezTo>
                  <a:cubicBezTo>
                    <a:pt x="26" y="96"/>
                    <a:pt x="26" y="96"/>
                    <a:pt x="26" y="96"/>
                  </a:cubicBezTo>
                  <a:cubicBezTo>
                    <a:pt x="28" y="94"/>
                    <a:pt x="28" y="91"/>
                    <a:pt x="27" y="89"/>
                  </a:cubicBezTo>
                  <a:cubicBezTo>
                    <a:pt x="25" y="87"/>
                    <a:pt x="22" y="86"/>
                    <a:pt x="20" y="88"/>
                  </a:cubicBezTo>
                  <a:cubicBezTo>
                    <a:pt x="15" y="93"/>
                    <a:pt x="15" y="93"/>
                    <a:pt x="15" y="93"/>
                  </a:cubicBezTo>
                  <a:cubicBezTo>
                    <a:pt x="13" y="94"/>
                    <a:pt x="12" y="97"/>
                    <a:pt x="14" y="99"/>
                  </a:cubicBezTo>
                  <a:close/>
                  <a:moveTo>
                    <a:pt x="26" y="26"/>
                  </a:moveTo>
                  <a:cubicBezTo>
                    <a:pt x="27" y="29"/>
                    <a:pt x="30" y="29"/>
                    <a:pt x="32" y="27"/>
                  </a:cubicBezTo>
                  <a:cubicBezTo>
                    <a:pt x="34" y="25"/>
                    <a:pt x="35" y="22"/>
                    <a:pt x="33" y="20"/>
                  </a:cubicBezTo>
                  <a:cubicBezTo>
                    <a:pt x="29" y="15"/>
                    <a:pt x="29" y="15"/>
                    <a:pt x="29" y="15"/>
                  </a:cubicBezTo>
                  <a:cubicBezTo>
                    <a:pt x="27" y="13"/>
                    <a:pt x="24" y="13"/>
                    <a:pt x="22" y="14"/>
                  </a:cubicBezTo>
                  <a:cubicBezTo>
                    <a:pt x="20" y="16"/>
                    <a:pt x="19" y="19"/>
                    <a:pt x="21" y="21"/>
                  </a:cubicBezTo>
                  <a:lnTo>
                    <a:pt x="26" y="26"/>
                  </a:lnTo>
                  <a:close/>
                  <a:moveTo>
                    <a:pt x="17" y="57"/>
                  </a:moveTo>
                  <a:cubicBezTo>
                    <a:pt x="17" y="54"/>
                    <a:pt x="15" y="52"/>
                    <a:pt x="12" y="51"/>
                  </a:cubicBezTo>
                  <a:cubicBezTo>
                    <a:pt x="6" y="51"/>
                    <a:pt x="6" y="51"/>
                    <a:pt x="6" y="51"/>
                  </a:cubicBezTo>
                  <a:cubicBezTo>
                    <a:pt x="3" y="51"/>
                    <a:pt x="1" y="53"/>
                    <a:pt x="0" y="55"/>
                  </a:cubicBezTo>
                  <a:cubicBezTo>
                    <a:pt x="0" y="58"/>
                    <a:pt x="2" y="60"/>
                    <a:pt x="5" y="61"/>
                  </a:cubicBezTo>
                  <a:cubicBezTo>
                    <a:pt x="12" y="61"/>
                    <a:pt x="12" y="61"/>
                    <a:pt x="12" y="61"/>
                  </a:cubicBezTo>
                  <a:cubicBezTo>
                    <a:pt x="14" y="61"/>
                    <a:pt x="17" y="59"/>
                    <a:pt x="17" y="57"/>
                  </a:cubicBezTo>
                  <a:close/>
                  <a:moveTo>
                    <a:pt x="56" y="112"/>
                  </a:moveTo>
                  <a:cubicBezTo>
                    <a:pt x="55" y="110"/>
                    <a:pt x="55" y="108"/>
                    <a:pt x="55" y="107"/>
                  </a:cubicBezTo>
                  <a:cubicBezTo>
                    <a:pt x="55" y="93"/>
                    <a:pt x="66" y="83"/>
                    <a:pt x="78" y="83"/>
                  </a:cubicBezTo>
                  <a:cubicBezTo>
                    <a:pt x="83" y="83"/>
                    <a:pt x="87" y="84"/>
                    <a:pt x="91" y="87"/>
                  </a:cubicBezTo>
                  <a:cubicBezTo>
                    <a:pt x="96" y="90"/>
                    <a:pt x="96" y="90"/>
                    <a:pt x="96" y="90"/>
                  </a:cubicBezTo>
                  <a:cubicBezTo>
                    <a:pt x="97" y="84"/>
                    <a:pt x="97" y="84"/>
                    <a:pt x="97" y="84"/>
                  </a:cubicBezTo>
                  <a:cubicBezTo>
                    <a:pt x="102" y="61"/>
                    <a:pt x="121" y="44"/>
                    <a:pt x="144" y="44"/>
                  </a:cubicBezTo>
                  <a:cubicBezTo>
                    <a:pt x="170" y="44"/>
                    <a:pt x="192" y="66"/>
                    <a:pt x="192" y="94"/>
                  </a:cubicBezTo>
                  <a:cubicBezTo>
                    <a:pt x="192" y="98"/>
                    <a:pt x="191" y="101"/>
                    <a:pt x="191" y="105"/>
                  </a:cubicBezTo>
                  <a:cubicBezTo>
                    <a:pt x="189" y="110"/>
                    <a:pt x="189" y="110"/>
                    <a:pt x="189" y="110"/>
                  </a:cubicBezTo>
                  <a:cubicBezTo>
                    <a:pt x="194" y="110"/>
                    <a:pt x="194" y="110"/>
                    <a:pt x="194" y="110"/>
                  </a:cubicBezTo>
                  <a:cubicBezTo>
                    <a:pt x="213" y="110"/>
                    <a:pt x="228" y="126"/>
                    <a:pt x="229" y="145"/>
                  </a:cubicBezTo>
                  <a:cubicBezTo>
                    <a:pt x="237" y="145"/>
                    <a:pt x="237" y="145"/>
                    <a:pt x="237" y="145"/>
                  </a:cubicBezTo>
                  <a:cubicBezTo>
                    <a:pt x="236" y="123"/>
                    <a:pt x="220" y="105"/>
                    <a:pt x="199" y="102"/>
                  </a:cubicBezTo>
                  <a:cubicBezTo>
                    <a:pt x="200" y="99"/>
                    <a:pt x="200" y="97"/>
                    <a:pt x="200" y="94"/>
                  </a:cubicBezTo>
                  <a:cubicBezTo>
                    <a:pt x="200" y="62"/>
                    <a:pt x="175" y="36"/>
                    <a:pt x="144" y="36"/>
                  </a:cubicBezTo>
                  <a:cubicBezTo>
                    <a:pt x="119" y="36"/>
                    <a:pt x="98" y="53"/>
                    <a:pt x="91" y="77"/>
                  </a:cubicBezTo>
                  <a:cubicBezTo>
                    <a:pt x="87" y="75"/>
                    <a:pt x="83" y="74"/>
                    <a:pt x="78" y="74"/>
                  </a:cubicBezTo>
                  <a:cubicBezTo>
                    <a:pt x="61" y="74"/>
                    <a:pt x="47" y="89"/>
                    <a:pt x="47" y="107"/>
                  </a:cubicBezTo>
                  <a:cubicBezTo>
                    <a:pt x="47" y="107"/>
                    <a:pt x="47" y="108"/>
                    <a:pt x="47" y="108"/>
                  </a:cubicBezTo>
                  <a:cubicBezTo>
                    <a:pt x="26" y="108"/>
                    <a:pt x="9" y="127"/>
                    <a:pt x="9" y="149"/>
                  </a:cubicBezTo>
                  <a:cubicBezTo>
                    <a:pt x="9" y="169"/>
                    <a:pt x="23" y="185"/>
                    <a:pt x="41" y="189"/>
                  </a:cubicBezTo>
                  <a:cubicBezTo>
                    <a:pt x="41" y="180"/>
                    <a:pt x="41" y="180"/>
                    <a:pt x="41" y="180"/>
                  </a:cubicBezTo>
                  <a:cubicBezTo>
                    <a:pt x="27" y="177"/>
                    <a:pt x="17" y="164"/>
                    <a:pt x="17" y="149"/>
                  </a:cubicBezTo>
                  <a:cubicBezTo>
                    <a:pt x="17" y="131"/>
                    <a:pt x="31" y="117"/>
                    <a:pt x="47" y="117"/>
                  </a:cubicBezTo>
                  <a:cubicBezTo>
                    <a:pt x="48" y="117"/>
                    <a:pt x="50" y="117"/>
                    <a:pt x="51" y="117"/>
                  </a:cubicBezTo>
                  <a:cubicBezTo>
                    <a:pt x="57" y="118"/>
                    <a:pt x="57" y="118"/>
                    <a:pt x="57" y="118"/>
                  </a:cubicBezTo>
                  <a:lnTo>
                    <a:pt x="56" y="112"/>
                  </a:lnTo>
                  <a:close/>
                  <a:moveTo>
                    <a:pt x="61" y="189"/>
                  </a:moveTo>
                  <a:cubicBezTo>
                    <a:pt x="61" y="191"/>
                    <a:pt x="62" y="193"/>
                    <a:pt x="65" y="193"/>
                  </a:cubicBezTo>
                  <a:cubicBezTo>
                    <a:pt x="148" y="193"/>
                    <a:pt x="148" y="193"/>
                    <a:pt x="148" y="193"/>
                  </a:cubicBezTo>
                  <a:cubicBezTo>
                    <a:pt x="167" y="193"/>
                    <a:pt x="181" y="182"/>
                    <a:pt x="181" y="167"/>
                  </a:cubicBezTo>
                  <a:cubicBezTo>
                    <a:pt x="181" y="148"/>
                    <a:pt x="167" y="141"/>
                    <a:pt x="158" y="141"/>
                  </a:cubicBezTo>
                  <a:cubicBezTo>
                    <a:pt x="147" y="141"/>
                    <a:pt x="135" y="148"/>
                    <a:pt x="135" y="161"/>
                  </a:cubicBezTo>
                  <a:cubicBezTo>
                    <a:pt x="135" y="163"/>
                    <a:pt x="137" y="165"/>
                    <a:pt x="139" y="165"/>
                  </a:cubicBezTo>
                  <a:cubicBezTo>
                    <a:pt x="139" y="165"/>
                    <a:pt x="139" y="165"/>
                    <a:pt x="139" y="165"/>
                  </a:cubicBezTo>
                  <a:cubicBezTo>
                    <a:pt x="142" y="165"/>
                    <a:pt x="143" y="163"/>
                    <a:pt x="143" y="161"/>
                  </a:cubicBezTo>
                  <a:cubicBezTo>
                    <a:pt x="143" y="151"/>
                    <a:pt x="153" y="149"/>
                    <a:pt x="158" y="149"/>
                  </a:cubicBezTo>
                  <a:cubicBezTo>
                    <a:pt x="162" y="149"/>
                    <a:pt x="172" y="152"/>
                    <a:pt x="172" y="167"/>
                  </a:cubicBezTo>
                  <a:cubicBezTo>
                    <a:pt x="172" y="180"/>
                    <a:pt x="159" y="185"/>
                    <a:pt x="148" y="185"/>
                  </a:cubicBezTo>
                  <a:cubicBezTo>
                    <a:pt x="65" y="185"/>
                    <a:pt x="65" y="185"/>
                    <a:pt x="65" y="185"/>
                  </a:cubicBezTo>
                  <a:cubicBezTo>
                    <a:pt x="62" y="185"/>
                    <a:pt x="61" y="186"/>
                    <a:pt x="61" y="189"/>
                  </a:cubicBezTo>
                  <a:close/>
                  <a:moveTo>
                    <a:pt x="88" y="169"/>
                  </a:moveTo>
                  <a:cubicBezTo>
                    <a:pt x="73" y="169"/>
                    <a:pt x="73" y="169"/>
                    <a:pt x="73" y="169"/>
                  </a:cubicBezTo>
                  <a:cubicBezTo>
                    <a:pt x="70" y="169"/>
                    <a:pt x="69" y="170"/>
                    <a:pt x="69" y="173"/>
                  </a:cubicBezTo>
                  <a:cubicBezTo>
                    <a:pt x="69" y="175"/>
                    <a:pt x="70" y="177"/>
                    <a:pt x="73" y="177"/>
                  </a:cubicBezTo>
                  <a:cubicBezTo>
                    <a:pt x="88" y="177"/>
                    <a:pt x="88" y="177"/>
                    <a:pt x="88" y="177"/>
                  </a:cubicBezTo>
                  <a:cubicBezTo>
                    <a:pt x="107" y="177"/>
                    <a:pt x="121" y="166"/>
                    <a:pt x="121" y="151"/>
                  </a:cubicBezTo>
                  <a:cubicBezTo>
                    <a:pt x="121" y="132"/>
                    <a:pt x="107" y="125"/>
                    <a:pt x="98" y="125"/>
                  </a:cubicBezTo>
                  <a:cubicBezTo>
                    <a:pt x="87" y="125"/>
                    <a:pt x="75" y="132"/>
                    <a:pt x="75" y="145"/>
                  </a:cubicBezTo>
                  <a:cubicBezTo>
                    <a:pt x="75" y="147"/>
                    <a:pt x="77" y="149"/>
                    <a:pt x="79" y="149"/>
                  </a:cubicBezTo>
                  <a:cubicBezTo>
                    <a:pt x="79" y="149"/>
                    <a:pt x="79" y="149"/>
                    <a:pt x="79" y="149"/>
                  </a:cubicBezTo>
                  <a:cubicBezTo>
                    <a:pt x="82" y="149"/>
                    <a:pt x="83" y="147"/>
                    <a:pt x="83" y="145"/>
                  </a:cubicBezTo>
                  <a:cubicBezTo>
                    <a:pt x="83" y="135"/>
                    <a:pt x="93" y="133"/>
                    <a:pt x="98" y="133"/>
                  </a:cubicBezTo>
                  <a:cubicBezTo>
                    <a:pt x="102" y="133"/>
                    <a:pt x="112" y="136"/>
                    <a:pt x="112" y="151"/>
                  </a:cubicBezTo>
                  <a:cubicBezTo>
                    <a:pt x="112" y="164"/>
                    <a:pt x="99" y="169"/>
                    <a:pt x="88" y="169"/>
                  </a:cubicBezTo>
                  <a:close/>
                  <a:moveTo>
                    <a:pt x="210" y="157"/>
                  </a:moveTo>
                  <a:cubicBezTo>
                    <a:pt x="199" y="157"/>
                    <a:pt x="187" y="164"/>
                    <a:pt x="187" y="177"/>
                  </a:cubicBezTo>
                  <a:cubicBezTo>
                    <a:pt x="187" y="179"/>
                    <a:pt x="189" y="181"/>
                    <a:pt x="191" y="181"/>
                  </a:cubicBezTo>
                  <a:cubicBezTo>
                    <a:pt x="191" y="181"/>
                    <a:pt x="191" y="181"/>
                    <a:pt x="191" y="181"/>
                  </a:cubicBezTo>
                  <a:cubicBezTo>
                    <a:pt x="194" y="181"/>
                    <a:pt x="195" y="179"/>
                    <a:pt x="195" y="177"/>
                  </a:cubicBezTo>
                  <a:cubicBezTo>
                    <a:pt x="195" y="167"/>
                    <a:pt x="205" y="165"/>
                    <a:pt x="210" y="165"/>
                  </a:cubicBezTo>
                  <a:cubicBezTo>
                    <a:pt x="214" y="165"/>
                    <a:pt x="224" y="168"/>
                    <a:pt x="224" y="183"/>
                  </a:cubicBezTo>
                  <a:cubicBezTo>
                    <a:pt x="224" y="196"/>
                    <a:pt x="211" y="201"/>
                    <a:pt x="200" y="201"/>
                  </a:cubicBezTo>
                  <a:cubicBezTo>
                    <a:pt x="57" y="201"/>
                    <a:pt x="57" y="201"/>
                    <a:pt x="57" y="201"/>
                  </a:cubicBezTo>
                  <a:cubicBezTo>
                    <a:pt x="54" y="201"/>
                    <a:pt x="53" y="202"/>
                    <a:pt x="53" y="205"/>
                  </a:cubicBezTo>
                  <a:cubicBezTo>
                    <a:pt x="53" y="207"/>
                    <a:pt x="54" y="209"/>
                    <a:pt x="57" y="209"/>
                  </a:cubicBezTo>
                  <a:cubicBezTo>
                    <a:pt x="200" y="209"/>
                    <a:pt x="200" y="209"/>
                    <a:pt x="200" y="209"/>
                  </a:cubicBezTo>
                  <a:cubicBezTo>
                    <a:pt x="219" y="209"/>
                    <a:pt x="233" y="198"/>
                    <a:pt x="233" y="183"/>
                  </a:cubicBezTo>
                  <a:cubicBezTo>
                    <a:pt x="233" y="164"/>
                    <a:pt x="219" y="157"/>
                    <a:pt x="210" y="1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52" name="TextBox 51">
            <a:extLst>
              <a:ext uri="{FF2B5EF4-FFF2-40B4-BE49-F238E27FC236}">
                <a16:creationId xmlns:a16="http://schemas.microsoft.com/office/drawing/2014/main" xmlns="" id="{52660323-B740-4005-A9F9-DC35D40D4D93}"/>
              </a:ext>
            </a:extLst>
          </p:cNvPr>
          <p:cNvSpPr txBox="1"/>
          <p:nvPr userDrawn="1"/>
        </p:nvSpPr>
        <p:spPr>
          <a:xfrm>
            <a:off x="832446" y="4589741"/>
            <a:ext cx="3276222" cy="369332"/>
          </a:xfrm>
          <a:prstGeom prst="rect">
            <a:avLst/>
          </a:prstGeom>
          <a:noFill/>
        </p:spPr>
        <p:txBody>
          <a:bodyPr wrap="square" rtlCol="0">
            <a:spAutoFit/>
          </a:bodyPr>
          <a:lstStyle/>
          <a:p>
            <a:r>
              <a:rPr lang="en-US" dirty="0">
                <a:solidFill>
                  <a:schemeClr val="bg1"/>
                </a:solidFill>
                <a:latin typeface="Poppins" panose="00000500000000000000" pitchFamily="2" charset="0"/>
                <a:ea typeface="Pacifico" panose="02000000000000000000" pitchFamily="2" charset="0"/>
                <a:cs typeface="Poppins" panose="00000500000000000000" pitchFamily="2" charset="0"/>
              </a:rPr>
              <a:t>wonderful serenity. </a:t>
            </a:r>
          </a:p>
        </p:txBody>
      </p:sp>
      <p:grpSp>
        <p:nvGrpSpPr>
          <p:cNvPr id="53" name="Group 52">
            <a:extLst>
              <a:ext uri="{FF2B5EF4-FFF2-40B4-BE49-F238E27FC236}">
                <a16:creationId xmlns:a16="http://schemas.microsoft.com/office/drawing/2014/main" xmlns="" id="{48382047-C05D-4610-BED6-08BA6D631586}"/>
              </a:ext>
            </a:extLst>
          </p:cNvPr>
          <p:cNvGrpSpPr/>
          <p:nvPr userDrawn="1"/>
        </p:nvGrpSpPr>
        <p:grpSpPr>
          <a:xfrm>
            <a:off x="5843587" y="3214687"/>
            <a:ext cx="428626" cy="428626"/>
            <a:chOff x="512508" y="4123126"/>
            <a:chExt cx="428626" cy="428626"/>
          </a:xfrm>
        </p:grpSpPr>
        <p:sp>
          <p:nvSpPr>
            <p:cNvPr id="54" name="Oval 53">
              <a:extLst>
                <a:ext uri="{FF2B5EF4-FFF2-40B4-BE49-F238E27FC236}">
                  <a16:creationId xmlns:a16="http://schemas.microsoft.com/office/drawing/2014/main" xmlns="" id="{A95DFF04-C70A-499F-B674-BD80A0C20EA5}"/>
                </a:ext>
              </a:extLst>
            </p:cNvPr>
            <p:cNvSpPr/>
            <p:nvPr/>
          </p:nvSpPr>
          <p:spPr>
            <a:xfrm>
              <a:off x="512508" y="4123126"/>
              <a:ext cx="428626" cy="428626"/>
            </a:xfrm>
            <a:prstGeom prst="ellipse">
              <a:avLst/>
            </a:prstGeom>
            <a:gradFill>
              <a:gsLst>
                <a:gs pos="0">
                  <a:schemeClr val="accent6"/>
                </a:gs>
                <a:gs pos="100000">
                  <a:schemeClr val="accent5"/>
                </a:gs>
              </a:gsLst>
              <a:lin ang="5400000" scaled="1"/>
            </a:gradFill>
            <a:ln>
              <a:noFill/>
            </a:ln>
            <a:effectLst>
              <a:outerShdw blurRad="38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
              <a:extLst>
                <a:ext uri="{FF2B5EF4-FFF2-40B4-BE49-F238E27FC236}">
                  <a16:creationId xmlns:a16="http://schemas.microsoft.com/office/drawing/2014/main" xmlns="" id="{23FCF2F8-739B-480F-A67C-232D17C892D2}"/>
                </a:ext>
              </a:extLst>
            </p:cNvPr>
            <p:cNvSpPr>
              <a:spLocks noChangeArrowheads="1"/>
            </p:cNvSpPr>
            <p:nvPr/>
          </p:nvSpPr>
          <p:spPr bwMode="auto">
            <a:xfrm>
              <a:off x="688981" y="4271947"/>
              <a:ext cx="75680" cy="130984"/>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grpSp>
    </p:spTree>
    <p:extLst>
      <p:ext uri="{BB962C8B-B14F-4D97-AF65-F5344CB8AC3E}">
        <p14:creationId xmlns:p14="http://schemas.microsoft.com/office/powerpoint/2010/main" xmlns="" val="4028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par>
                                <p:cTn id="8" presetID="10" presetClass="entr" presetSubtype="0" fill="hold" nodeType="withEffect">
                                  <p:stCondLst>
                                    <p:cond delay="25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49" presetClass="entr" presetSubtype="0" decel="100000" fill="hold" nodeType="withEffect">
                                  <p:stCondLst>
                                    <p:cond delay="250"/>
                                  </p:stCondLst>
                                  <p:childTnLst>
                                    <p:set>
                                      <p:cBhvr>
                                        <p:cTn id="18" dur="1" fill="hold">
                                          <p:stCondLst>
                                            <p:cond delay="0"/>
                                          </p:stCondLst>
                                        </p:cTn>
                                        <p:tgtEl>
                                          <p:spTgt spid="53"/>
                                        </p:tgtEl>
                                        <p:attrNameLst>
                                          <p:attrName>style.visibility</p:attrName>
                                        </p:attrNameLst>
                                      </p:cBhvr>
                                      <p:to>
                                        <p:strVal val="visible"/>
                                      </p:to>
                                    </p:set>
                                    <p:anim calcmode="lin" valueType="num">
                                      <p:cBhvr>
                                        <p:cTn id="19" dur="750" fill="hold"/>
                                        <p:tgtEl>
                                          <p:spTgt spid="53"/>
                                        </p:tgtEl>
                                        <p:attrNameLst>
                                          <p:attrName>ppt_w</p:attrName>
                                        </p:attrNameLst>
                                      </p:cBhvr>
                                      <p:tavLst>
                                        <p:tav tm="0">
                                          <p:val>
                                            <p:fltVal val="0"/>
                                          </p:val>
                                        </p:tav>
                                        <p:tav tm="100000">
                                          <p:val>
                                            <p:strVal val="#ppt_w"/>
                                          </p:val>
                                        </p:tav>
                                      </p:tavLst>
                                    </p:anim>
                                    <p:anim calcmode="lin" valueType="num">
                                      <p:cBhvr>
                                        <p:cTn id="20" dur="750" fill="hold"/>
                                        <p:tgtEl>
                                          <p:spTgt spid="53"/>
                                        </p:tgtEl>
                                        <p:attrNameLst>
                                          <p:attrName>ppt_h</p:attrName>
                                        </p:attrNameLst>
                                      </p:cBhvr>
                                      <p:tavLst>
                                        <p:tav tm="0">
                                          <p:val>
                                            <p:fltVal val="0"/>
                                          </p:val>
                                        </p:tav>
                                        <p:tav tm="100000">
                                          <p:val>
                                            <p:strVal val="#ppt_h"/>
                                          </p:val>
                                        </p:tav>
                                      </p:tavLst>
                                    </p:anim>
                                    <p:anim calcmode="lin" valueType="num">
                                      <p:cBhvr>
                                        <p:cTn id="21" dur="750" fill="hold"/>
                                        <p:tgtEl>
                                          <p:spTgt spid="53"/>
                                        </p:tgtEl>
                                        <p:attrNameLst>
                                          <p:attrName>style.rotation</p:attrName>
                                        </p:attrNameLst>
                                      </p:cBhvr>
                                      <p:tavLst>
                                        <p:tav tm="0">
                                          <p:val>
                                            <p:fltVal val="360"/>
                                          </p:val>
                                        </p:tav>
                                        <p:tav tm="100000">
                                          <p:val>
                                            <p:fltVal val="0"/>
                                          </p:val>
                                        </p:tav>
                                      </p:tavLst>
                                    </p:anim>
                                    <p:animEffect transition="in" filter="fade">
                                      <p:cBhvr>
                                        <p:cTn id="22" dur="750"/>
                                        <p:tgtEl>
                                          <p:spTgt spid="53"/>
                                        </p:tgtEl>
                                      </p:cBhvr>
                                    </p:animEffect>
                                  </p:childTnLst>
                                </p:cTn>
                              </p:par>
                              <p:par>
                                <p:cTn id="23" presetID="2" presetClass="entr" presetSubtype="8" decel="10000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000" fill="hold"/>
                                        <p:tgtEl>
                                          <p:spTgt spid="31"/>
                                        </p:tgtEl>
                                        <p:attrNameLst>
                                          <p:attrName>ppt_x</p:attrName>
                                        </p:attrNameLst>
                                      </p:cBhvr>
                                      <p:tavLst>
                                        <p:tav tm="0">
                                          <p:val>
                                            <p:strVal val="0-#ppt_w/2"/>
                                          </p:val>
                                        </p:tav>
                                        <p:tav tm="100000">
                                          <p:val>
                                            <p:strVal val="#ppt_x"/>
                                          </p:val>
                                        </p:tav>
                                      </p:tavLst>
                                    </p:anim>
                                    <p:anim calcmode="lin" valueType="num">
                                      <p:cBhvr additive="base">
                                        <p:cTn id="26"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49B8358-B661-429E-AC05-EA2C4B53EB17}"/>
              </a:ext>
            </a:extLst>
          </p:cNvPr>
          <p:cNvSpPr/>
          <p:nvPr userDrawn="1"/>
        </p:nvSpPr>
        <p:spPr>
          <a:xfrm>
            <a:off x="0" y="3428999"/>
            <a:ext cx="12192000" cy="3429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a:extLst>
              <a:ext uri="{FF2B5EF4-FFF2-40B4-BE49-F238E27FC236}">
                <a16:creationId xmlns:a16="http://schemas.microsoft.com/office/drawing/2014/main" xmlns="" id="{FB3B0515-F1C5-415A-A755-E6C777758095}"/>
              </a:ext>
            </a:extLst>
          </p:cNvPr>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5624967" y="1288282"/>
            <a:ext cx="5661704" cy="4530166"/>
          </a:xfrm>
          <a:prstGeom prst="rect">
            <a:avLst/>
          </a:prstGeom>
        </p:spPr>
      </p:pic>
      <p:sp>
        <p:nvSpPr>
          <p:cNvPr id="3" name="Picture Placeholder 6">
            <a:extLst>
              <a:ext uri="{FF2B5EF4-FFF2-40B4-BE49-F238E27FC236}">
                <a16:creationId xmlns:a16="http://schemas.microsoft.com/office/drawing/2014/main" xmlns="" id="{62C41BD2-33B2-4D9A-9824-E9C8CFD8CD28}"/>
              </a:ext>
            </a:extLst>
          </p:cNvPr>
          <p:cNvSpPr>
            <a:spLocks noGrp="1"/>
          </p:cNvSpPr>
          <p:nvPr>
            <p:ph type="pic" sz="quarter" idx="12"/>
          </p:nvPr>
        </p:nvSpPr>
        <p:spPr>
          <a:xfrm>
            <a:off x="6182623" y="667553"/>
            <a:ext cx="4560270" cy="2550262"/>
          </a:xfrm>
          <a:custGeom>
            <a:avLst/>
            <a:gdLst>
              <a:gd name="connsiteX0" fmla="*/ 0 w 7105650"/>
              <a:gd name="connsiteY0" fmla="*/ 0 h 4030980"/>
              <a:gd name="connsiteX1" fmla="*/ 7105650 w 7105650"/>
              <a:gd name="connsiteY1" fmla="*/ 0 h 4030980"/>
              <a:gd name="connsiteX2" fmla="*/ 7105650 w 7105650"/>
              <a:gd name="connsiteY2" fmla="*/ 4030980 h 4030980"/>
              <a:gd name="connsiteX3" fmla="*/ 0 w 7105650"/>
              <a:gd name="connsiteY3" fmla="*/ 4030980 h 4030980"/>
              <a:gd name="connsiteX4" fmla="*/ 0 w 7105650"/>
              <a:gd name="connsiteY4" fmla="*/ 0 h 4030980"/>
              <a:gd name="connsiteX0" fmla="*/ 30480 w 7136130"/>
              <a:gd name="connsiteY0" fmla="*/ 0 h 4069080"/>
              <a:gd name="connsiteX1" fmla="*/ 7136130 w 7136130"/>
              <a:gd name="connsiteY1" fmla="*/ 0 h 4069080"/>
              <a:gd name="connsiteX2" fmla="*/ 7136130 w 7136130"/>
              <a:gd name="connsiteY2" fmla="*/ 4030980 h 4069080"/>
              <a:gd name="connsiteX3" fmla="*/ 0 w 7136130"/>
              <a:gd name="connsiteY3" fmla="*/ 4069080 h 4069080"/>
              <a:gd name="connsiteX4" fmla="*/ 30480 w 7136130"/>
              <a:gd name="connsiteY4" fmla="*/ 0 h 4069080"/>
              <a:gd name="connsiteX0" fmla="*/ 60960 w 7166610"/>
              <a:gd name="connsiteY0" fmla="*/ 0 h 4069080"/>
              <a:gd name="connsiteX1" fmla="*/ 7166610 w 7166610"/>
              <a:gd name="connsiteY1" fmla="*/ 0 h 4069080"/>
              <a:gd name="connsiteX2" fmla="*/ 7166610 w 7166610"/>
              <a:gd name="connsiteY2" fmla="*/ 4030980 h 4069080"/>
              <a:gd name="connsiteX3" fmla="*/ 0 w 7166610"/>
              <a:gd name="connsiteY3" fmla="*/ 4069080 h 4069080"/>
              <a:gd name="connsiteX4" fmla="*/ 60960 w 7166610"/>
              <a:gd name="connsiteY4" fmla="*/ 0 h 4069080"/>
              <a:gd name="connsiteX0" fmla="*/ 30480 w 7166610"/>
              <a:gd name="connsiteY0" fmla="*/ 0 h 4084320"/>
              <a:gd name="connsiteX1" fmla="*/ 7166610 w 7166610"/>
              <a:gd name="connsiteY1" fmla="*/ 15240 h 4084320"/>
              <a:gd name="connsiteX2" fmla="*/ 7166610 w 7166610"/>
              <a:gd name="connsiteY2" fmla="*/ 4046220 h 4084320"/>
              <a:gd name="connsiteX3" fmla="*/ 0 w 7166610"/>
              <a:gd name="connsiteY3" fmla="*/ 4084320 h 4084320"/>
              <a:gd name="connsiteX4" fmla="*/ 30480 w 7166610"/>
              <a:gd name="connsiteY4" fmla="*/ 0 h 4084320"/>
              <a:gd name="connsiteX0" fmla="*/ 60960 w 7166610"/>
              <a:gd name="connsiteY0" fmla="*/ 0 h 4099560"/>
              <a:gd name="connsiteX1" fmla="*/ 7166610 w 7166610"/>
              <a:gd name="connsiteY1" fmla="*/ 30480 h 4099560"/>
              <a:gd name="connsiteX2" fmla="*/ 7166610 w 7166610"/>
              <a:gd name="connsiteY2" fmla="*/ 4061460 h 4099560"/>
              <a:gd name="connsiteX3" fmla="*/ 0 w 7166610"/>
              <a:gd name="connsiteY3" fmla="*/ 4099560 h 4099560"/>
              <a:gd name="connsiteX4" fmla="*/ 60960 w 7166610"/>
              <a:gd name="connsiteY4" fmla="*/ 0 h 4099560"/>
              <a:gd name="connsiteX0" fmla="*/ 68580 w 7166610"/>
              <a:gd name="connsiteY0" fmla="*/ 0 h 4122420"/>
              <a:gd name="connsiteX1" fmla="*/ 7166610 w 7166610"/>
              <a:gd name="connsiteY1" fmla="*/ 53340 h 4122420"/>
              <a:gd name="connsiteX2" fmla="*/ 7166610 w 7166610"/>
              <a:gd name="connsiteY2" fmla="*/ 4084320 h 4122420"/>
              <a:gd name="connsiteX3" fmla="*/ 0 w 7166610"/>
              <a:gd name="connsiteY3" fmla="*/ 4122420 h 4122420"/>
              <a:gd name="connsiteX4" fmla="*/ 68580 w 7166610"/>
              <a:gd name="connsiteY4" fmla="*/ 0 h 4122420"/>
              <a:gd name="connsiteX0" fmla="*/ 6858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68580 w 7166610"/>
              <a:gd name="connsiteY4" fmla="*/ 0 h 4145280"/>
              <a:gd name="connsiteX0" fmla="*/ 45720 w 7166610"/>
              <a:gd name="connsiteY0" fmla="*/ 0 h 4168140"/>
              <a:gd name="connsiteX1" fmla="*/ 7166610 w 7166610"/>
              <a:gd name="connsiteY1" fmla="*/ 99060 h 4168140"/>
              <a:gd name="connsiteX2" fmla="*/ 7166610 w 7166610"/>
              <a:gd name="connsiteY2" fmla="*/ 4130040 h 4168140"/>
              <a:gd name="connsiteX3" fmla="*/ 0 w 7166610"/>
              <a:gd name="connsiteY3" fmla="*/ 4168140 h 4168140"/>
              <a:gd name="connsiteX4" fmla="*/ 45720 w 7166610"/>
              <a:gd name="connsiteY4" fmla="*/ 0 h 4168140"/>
              <a:gd name="connsiteX0" fmla="*/ 8382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83820 w 7166610"/>
              <a:gd name="connsiteY4" fmla="*/ 0 h 4145280"/>
              <a:gd name="connsiteX0" fmla="*/ 60960 w 7166610"/>
              <a:gd name="connsiteY0" fmla="*/ 0 h 4152900"/>
              <a:gd name="connsiteX1" fmla="*/ 7166610 w 7166610"/>
              <a:gd name="connsiteY1" fmla="*/ 83820 h 4152900"/>
              <a:gd name="connsiteX2" fmla="*/ 7166610 w 7166610"/>
              <a:gd name="connsiteY2" fmla="*/ 4114800 h 4152900"/>
              <a:gd name="connsiteX3" fmla="*/ 0 w 7166610"/>
              <a:gd name="connsiteY3" fmla="*/ 4152900 h 4152900"/>
              <a:gd name="connsiteX4" fmla="*/ 60960 w 7166610"/>
              <a:gd name="connsiteY4" fmla="*/ 0 h 4152900"/>
              <a:gd name="connsiteX0" fmla="*/ 76200 w 7166610"/>
              <a:gd name="connsiteY0" fmla="*/ 0 h 4114800"/>
              <a:gd name="connsiteX1" fmla="*/ 7166610 w 7166610"/>
              <a:gd name="connsiteY1" fmla="*/ 45720 h 4114800"/>
              <a:gd name="connsiteX2" fmla="*/ 7166610 w 7166610"/>
              <a:gd name="connsiteY2" fmla="*/ 4076700 h 4114800"/>
              <a:gd name="connsiteX3" fmla="*/ 0 w 7166610"/>
              <a:gd name="connsiteY3" fmla="*/ 4114800 h 4114800"/>
              <a:gd name="connsiteX4" fmla="*/ 76200 w 7166610"/>
              <a:gd name="connsiteY4" fmla="*/ 0 h 4114800"/>
              <a:gd name="connsiteX0" fmla="*/ 76200 w 7174230"/>
              <a:gd name="connsiteY0" fmla="*/ 0 h 4114800"/>
              <a:gd name="connsiteX1" fmla="*/ 7174230 w 7174230"/>
              <a:gd name="connsiteY1" fmla="*/ 15240 h 4114800"/>
              <a:gd name="connsiteX2" fmla="*/ 7166610 w 7174230"/>
              <a:gd name="connsiteY2" fmla="*/ 4076700 h 4114800"/>
              <a:gd name="connsiteX3" fmla="*/ 0 w 7174230"/>
              <a:gd name="connsiteY3" fmla="*/ 4114800 h 4114800"/>
              <a:gd name="connsiteX4" fmla="*/ 76200 w 7174230"/>
              <a:gd name="connsiteY4" fmla="*/ 0 h 4114800"/>
              <a:gd name="connsiteX0" fmla="*/ 76200 w 7174230"/>
              <a:gd name="connsiteY0" fmla="*/ 7620 h 4122420"/>
              <a:gd name="connsiteX1" fmla="*/ 7174230 w 7174230"/>
              <a:gd name="connsiteY1" fmla="*/ 0 h 4122420"/>
              <a:gd name="connsiteX2" fmla="*/ 7166610 w 7174230"/>
              <a:gd name="connsiteY2" fmla="*/ 4084320 h 4122420"/>
              <a:gd name="connsiteX3" fmla="*/ 0 w 7174230"/>
              <a:gd name="connsiteY3" fmla="*/ 4122420 h 4122420"/>
              <a:gd name="connsiteX4" fmla="*/ 76200 w 7174230"/>
              <a:gd name="connsiteY4" fmla="*/ 7620 h 4122420"/>
              <a:gd name="connsiteX0" fmla="*/ 76200 w 7166610"/>
              <a:gd name="connsiteY0" fmla="*/ 15240 h 4130040"/>
              <a:gd name="connsiteX1" fmla="*/ 7151370 w 7166610"/>
              <a:gd name="connsiteY1" fmla="*/ 0 h 4130040"/>
              <a:gd name="connsiteX2" fmla="*/ 7166610 w 7166610"/>
              <a:gd name="connsiteY2" fmla="*/ 4091940 h 4130040"/>
              <a:gd name="connsiteX3" fmla="*/ 0 w 7166610"/>
              <a:gd name="connsiteY3" fmla="*/ 4130040 h 4130040"/>
              <a:gd name="connsiteX4" fmla="*/ 76200 w 7166610"/>
              <a:gd name="connsiteY4" fmla="*/ 15240 h 4130040"/>
              <a:gd name="connsiteX0" fmla="*/ 76200 w 7280910"/>
              <a:gd name="connsiteY0" fmla="*/ 15240 h 4130040"/>
              <a:gd name="connsiteX1" fmla="*/ 7151370 w 7280910"/>
              <a:gd name="connsiteY1" fmla="*/ 0 h 4130040"/>
              <a:gd name="connsiteX2" fmla="*/ 7280910 w 7280910"/>
              <a:gd name="connsiteY2" fmla="*/ 4091940 h 4130040"/>
              <a:gd name="connsiteX3" fmla="*/ 0 w 7280910"/>
              <a:gd name="connsiteY3" fmla="*/ 4130040 h 4130040"/>
              <a:gd name="connsiteX4" fmla="*/ 76200 w 7280910"/>
              <a:gd name="connsiteY4" fmla="*/ 15240 h 4130040"/>
              <a:gd name="connsiteX0" fmla="*/ 76200 w 7296150"/>
              <a:gd name="connsiteY0" fmla="*/ 15240 h 4130040"/>
              <a:gd name="connsiteX1" fmla="*/ 7151370 w 7296150"/>
              <a:gd name="connsiteY1" fmla="*/ 0 h 4130040"/>
              <a:gd name="connsiteX2" fmla="*/ 7296150 w 7296150"/>
              <a:gd name="connsiteY2" fmla="*/ 4091940 h 4130040"/>
              <a:gd name="connsiteX3" fmla="*/ 0 w 7296150"/>
              <a:gd name="connsiteY3" fmla="*/ 4130040 h 4130040"/>
              <a:gd name="connsiteX4" fmla="*/ 76200 w 7296150"/>
              <a:gd name="connsiteY4" fmla="*/ 15240 h 4130040"/>
              <a:gd name="connsiteX0" fmla="*/ 91440 w 7311390"/>
              <a:gd name="connsiteY0" fmla="*/ 15240 h 4130040"/>
              <a:gd name="connsiteX1" fmla="*/ 7166610 w 7311390"/>
              <a:gd name="connsiteY1" fmla="*/ 0 h 4130040"/>
              <a:gd name="connsiteX2" fmla="*/ 7311390 w 7311390"/>
              <a:gd name="connsiteY2" fmla="*/ 4091940 h 4130040"/>
              <a:gd name="connsiteX3" fmla="*/ 0 w 7311390"/>
              <a:gd name="connsiteY3" fmla="*/ 4130040 h 4130040"/>
              <a:gd name="connsiteX4" fmla="*/ 91440 w 7311390"/>
              <a:gd name="connsiteY4" fmla="*/ 15240 h 4130040"/>
              <a:gd name="connsiteX0" fmla="*/ 9906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15240 h 4130040"/>
              <a:gd name="connsiteX0" fmla="*/ 6858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68580 w 7319010"/>
              <a:gd name="connsiteY4" fmla="*/ 15240 h 4130040"/>
              <a:gd name="connsiteX0" fmla="*/ 9144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1440 w 7319010"/>
              <a:gd name="connsiteY4" fmla="*/ 15240 h 4130040"/>
              <a:gd name="connsiteX0" fmla="*/ 129540 w 7319010"/>
              <a:gd name="connsiteY0" fmla="*/ 0 h 4137660"/>
              <a:gd name="connsiteX1" fmla="*/ 7174230 w 7319010"/>
              <a:gd name="connsiteY1" fmla="*/ 7620 h 4137660"/>
              <a:gd name="connsiteX2" fmla="*/ 7319010 w 7319010"/>
              <a:gd name="connsiteY2" fmla="*/ 4099560 h 4137660"/>
              <a:gd name="connsiteX3" fmla="*/ 0 w 7319010"/>
              <a:gd name="connsiteY3" fmla="*/ 4137660 h 4137660"/>
              <a:gd name="connsiteX4" fmla="*/ 129540 w 7319010"/>
              <a:gd name="connsiteY4" fmla="*/ 0 h 4137660"/>
              <a:gd name="connsiteX0" fmla="*/ 10668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106680 w 7319010"/>
              <a:gd name="connsiteY4" fmla="*/ 0 h 4130040"/>
              <a:gd name="connsiteX0" fmla="*/ 9906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0 h 4130040"/>
              <a:gd name="connsiteX0" fmla="*/ 10021 w 7229971"/>
              <a:gd name="connsiteY0" fmla="*/ 0 h 4130040"/>
              <a:gd name="connsiteX1" fmla="*/ 7085191 w 7229971"/>
              <a:gd name="connsiteY1" fmla="*/ 0 h 4130040"/>
              <a:gd name="connsiteX2" fmla="*/ 7229971 w 7229971"/>
              <a:gd name="connsiteY2" fmla="*/ 4091940 h 4130040"/>
              <a:gd name="connsiteX3" fmla="*/ 0 w 7229971"/>
              <a:gd name="connsiteY3" fmla="*/ 4130040 h 4130040"/>
              <a:gd name="connsiteX4" fmla="*/ 10021 w 7229971"/>
              <a:gd name="connsiteY4" fmla="*/ 0 h 4130040"/>
              <a:gd name="connsiteX0" fmla="*/ 97 w 7220047"/>
              <a:gd name="connsiteY0" fmla="*/ 0 h 4120147"/>
              <a:gd name="connsiteX1" fmla="*/ 7075267 w 7220047"/>
              <a:gd name="connsiteY1" fmla="*/ 0 h 4120147"/>
              <a:gd name="connsiteX2" fmla="*/ 7220047 w 7220047"/>
              <a:gd name="connsiteY2" fmla="*/ 4091940 h 4120147"/>
              <a:gd name="connsiteX3" fmla="*/ 79115 w 7220047"/>
              <a:gd name="connsiteY3" fmla="*/ 4120147 h 4120147"/>
              <a:gd name="connsiteX4" fmla="*/ 97 w 7220047"/>
              <a:gd name="connsiteY4" fmla="*/ 0 h 4120147"/>
              <a:gd name="connsiteX0" fmla="*/ 50 w 7220000"/>
              <a:gd name="connsiteY0" fmla="*/ 0 h 4091940"/>
              <a:gd name="connsiteX1" fmla="*/ 7075220 w 7220000"/>
              <a:gd name="connsiteY1" fmla="*/ 0 h 4091940"/>
              <a:gd name="connsiteX2" fmla="*/ 7220000 w 7220000"/>
              <a:gd name="connsiteY2" fmla="*/ 4091940 h 4091940"/>
              <a:gd name="connsiteX3" fmla="*/ 158213 w 7220000"/>
              <a:gd name="connsiteY3" fmla="*/ 4041001 h 4091940"/>
              <a:gd name="connsiteX4" fmla="*/ 50 w 7220000"/>
              <a:gd name="connsiteY4" fmla="*/ 0 h 4091940"/>
              <a:gd name="connsiteX0" fmla="*/ 44 w 7219994"/>
              <a:gd name="connsiteY0" fmla="*/ 0 h 4091940"/>
              <a:gd name="connsiteX1" fmla="*/ 7075214 w 7219994"/>
              <a:gd name="connsiteY1" fmla="*/ 0 h 4091940"/>
              <a:gd name="connsiteX2" fmla="*/ 7219994 w 7219994"/>
              <a:gd name="connsiteY2" fmla="*/ 4091940 h 4091940"/>
              <a:gd name="connsiteX3" fmla="*/ 187887 w 7219994"/>
              <a:gd name="connsiteY3" fmla="*/ 3981642 h 4091940"/>
              <a:gd name="connsiteX4" fmla="*/ 44 w 7219994"/>
              <a:gd name="connsiteY4" fmla="*/ 0 h 4091940"/>
              <a:gd name="connsiteX0" fmla="*/ 38 w 7219988"/>
              <a:gd name="connsiteY0" fmla="*/ 0 h 4091940"/>
              <a:gd name="connsiteX1" fmla="*/ 7075208 w 7219988"/>
              <a:gd name="connsiteY1" fmla="*/ 0 h 4091940"/>
              <a:gd name="connsiteX2" fmla="*/ 7219988 w 7219988"/>
              <a:gd name="connsiteY2" fmla="*/ 4091940 h 4091940"/>
              <a:gd name="connsiteX3" fmla="*/ 217561 w 7219988"/>
              <a:gd name="connsiteY3" fmla="*/ 3932176 h 4091940"/>
              <a:gd name="connsiteX4" fmla="*/ 38 w 7219988"/>
              <a:gd name="connsiteY4" fmla="*/ 0 h 4091940"/>
              <a:gd name="connsiteX0" fmla="*/ 33 w 7219983"/>
              <a:gd name="connsiteY0" fmla="*/ 0 h 4091940"/>
              <a:gd name="connsiteX1" fmla="*/ 7075203 w 7219983"/>
              <a:gd name="connsiteY1" fmla="*/ 0 h 4091940"/>
              <a:gd name="connsiteX2" fmla="*/ 7219983 w 7219983"/>
              <a:gd name="connsiteY2" fmla="*/ 4091940 h 4091940"/>
              <a:gd name="connsiteX3" fmla="*/ 237342 w 7219983"/>
              <a:gd name="connsiteY3" fmla="*/ 3961856 h 4091940"/>
              <a:gd name="connsiteX4" fmla="*/ 33 w 7219983"/>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67020 w 7219981"/>
              <a:gd name="connsiteY3" fmla="*/ 3981642 h 4091940"/>
              <a:gd name="connsiteX4" fmla="*/ 31 w 7219981"/>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57127 w 7219981"/>
              <a:gd name="connsiteY3" fmla="*/ 3961856 h 4091940"/>
              <a:gd name="connsiteX4" fmla="*/ 31 w 7219981"/>
              <a:gd name="connsiteY4" fmla="*/ 0 h 4091940"/>
              <a:gd name="connsiteX0" fmla="*/ 31 w 7200195"/>
              <a:gd name="connsiteY0" fmla="*/ 0 h 3983115"/>
              <a:gd name="connsiteX1" fmla="*/ 7075201 w 7200195"/>
              <a:gd name="connsiteY1" fmla="*/ 0 h 3983115"/>
              <a:gd name="connsiteX2" fmla="*/ 7200195 w 7200195"/>
              <a:gd name="connsiteY2" fmla="*/ 3983115 h 3983115"/>
              <a:gd name="connsiteX3" fmla="*/ 257127 w 7200195"/>
              <a:gd name="connsiteY3" fmla="*/ 3961856 h 3983115"/>
              <a:gd name="connsiteX4" fmla="*/ 31 w 7200195"/>
              <a:gd name="connsiteY4" fmla="*/ 0 h 3983115"/>
              <a:gd name="connsiteX0" fmla="*/ 31 w 7075201"/>
              <a:gd name="connsiteY0" fmla="*/ 0 h 4012795"/>
              <a:gd name="connsiteX1" fmla="*/ 7075201 w 7075201"/>
              <a:gd name="connsiteY1" fmla="*/ 0 h 4012795"/>
              <a:gd name="connsiteX2" fmla="*/ 7041903 w 7075201"/>
              <a:gd name="connsiteY2" fmla="*/ 4012795 h 4012795"/>
              <a:gd name="connsiteX3" fmla="*/ 257127 w 7075201"/>
              <a:gd name="connsiteY3" fmla="*/ 3961856 h 4012795"/>
              <a:gd name="connsiteX4" fmla="*/ 31 w 7075201"/>
              <a:gd name="connsiteY4" fmla="*/ 0 h 4012795"/>
              <a:gd name="connsiteX0" fmla="*/ 31 w 7075201"/>
              <a:gd name="connsiteY0" fmla="*/ 0 h 4032581"/>
              <a:gd name="connsiteX1" fmla="*/ 7075201 w 7075201"/>
              <a:gd name="connsiteY1" fmla="*/ 0 h 4032581"/>
              <a:gd name="connsiteX2" fmla="*/ 6982544 w 7075201"/>
              <a:gd name="connsiteY2" fmla="*/ 4032581 h 4032581"/>
              <a:gd name="connsiteX3" fmla="*/ 257127 w 7075201"/>
              <a:gd name="connsiteY3" fmla="*/ 3961856 h 4032581"/>
              <a:gd name="connsiteX4" fmla="*/ 31 w 7075201"/>
              <a:gd name="connsiteY4" fmla="*/ 0 h 4032581"/>
              <a:gd name="connsiteX0" fmla="*/ 31 w 7075201"/>
              <a:gd name="connsiteY0" fmla="*/ 0 h 4032581"/>
              <a:gd name="connsiteX1" fmla="*/ 7075201 w 7075201"/>
              <a:gd name="connsiteY1" fmla="*/ 0 h 4032581"/>
              <a:gd name="connsiteX2" fmla="*/ 6903398 w 7075201"/>
              <a:gd name="connsiteY2" fmla="*/ 4032581 h 4032581"/>
              <a:gd name="connsiteX3" fmla="*/ 257127 w 7075201"/>
              <a:gd name="connsiteY3" fmla="*/ 3961856 h 4032581"/>
              <a:gd name="connsiteX4" fmla="*/ 31 w 7075201"/>
              <a:gd name="connsiteY4" fmla="*/ 0 h 4032581"/>
              <a:gd name="connsiteX0" fmla="*/ 31 w 7075201"/>
              <a:gd name="connsiteY0" fmla="*/ 0 h 4042474"/>
              <a:gd name="connsiteX1" fmla="*/ 7075201 w 7075201"/>
              <a:gd name="connsiteY1" fmla="*/ 0 h 4042474"/>
              <a:gd name="connsiteX2" fmla="*/ 6863826 w 7075201"/>
              <a:gd name="connsiteY2" fmla="*/ 4042474 h 4042474"/>
              <a:gd name="connsiteX3" fmla="*/ 257127 w 7075201"/>
              <a:gd name="connsiteY3" fmla="*/ 3961856 h 4042474"/>
              <a:gd name="connsiteX4" fmla="*/ 31 w 7075201"/>
              <a:gd name="connsiteY4" fmla="*/ 0 h 4042474"/>
              <a:gd name="connsiteX0" fmla="*/ 36 w 7075206"/>
              <a:gd name="connsiteY0" fmla="*/ 0 h 4042474"/>
              <a:gd name="connsiteX1" fmla="*/ 7075206 w 7075206"/>
              <a:gd name="connsiteY1" fmla="*/ 0 h 4042474"/>
              <a:gd name="connsiteX2" fmla="*/ 6863831 w 7075206"/>
              <a:gd name="connsiteY2" fmla="*/ 4042474 h 4042474"/>
              <a:gd name="connsiteX3" fmla="*/ 227453 w 7075206"/>
              <a:gd name="connsiteY3" fmla="*/ 3971749 h 4042474"/>
              <a:gd name="connsiteX4" fmla="*/ 36 w 7075206"/>
              <a:gd name="connsiteY4" fmla="*/ 0 h 4042474"/>
              <a:gd name="connsiteX0" fmla="*/ 33 w 7075203"/>
              <a:gd name="connsiteY0" fmla="*/ 0 h 4042474"/>
              <a:gd name="connsiteX1" fmla="*/ 7075203 w 7075203"/>
              <a:gd name="connsiteY1" fmla="*/ 0 h 4042474"/>
              <a:gd name="connsiteX2" fmla="*/ 6863828 w 7075203"/>
              <a:gd name="connsiteY2" fmla="*/ 4042474 h 4042474"/>
              <a:gd name="connsiteX3" fmla="*/ 247236 w 7075203"/>
              <a:gd name="connsiteY3" fmla="*/ 4001429 h 4042474"/>
              <a:gd name="connsiteX4" fmla="*/ 33 w 7075203"/>
              <a:gd name="connsiteY4" fmla="*/ 0 h 4042474"/>
              <a:gd name="connsiteX0" fmla="*/ 28 w 7114771"/>
              <a:gd name="connsiteY0" fmla="*/ 79146 h 4042474"/>
              <a:gd name="connsiteX1" fmla="*/ 7114771 w 7114771"/>
              <a:gd name="connsiteY1" fmla="*/ 0 h 4042474"/>
              <a:gd name="connsiteX2" fmla="*/ 6903396 w 7114771"/>
              <a:gd name="connsiteY2" fmla="*/ 4042474 h 4042474"/>
              <a:gd name="connsiteX3" fmla="*/ 286804 w 7114771"/>
              <a:gd name="connsiteY3" fmla="*/ 4001429 h 4042474"/>
              <a:gd name="connsiteX4" fmla="*/ 28 w 7114771"/>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560"/>
              <a:gd name="connsiteX1" fmla="*/ 7114743 w 7114743"/>
              <a:gd name="connsiteY1" fmla="*/ 0 h 4042560"/>
              <a:gd name="connsiteX2" fmla="*/ 6903368 w 7114743"/>
              <a:gd name="connsiteY2" fmla="*/ 4042474 h 4042560"/>
              <a:gd name="connsiteX3" fmla="*/ 286776 w 7114743"/>
              <a:gd name="connsiteY3" fmla="*/ 4001429 h 4042560"/>
              <a:gd name="connsiteX4" fmla="*/ 0 w 7114743"/>
              <a:gd name="connsiteY4" fmla="*/ 79146 h 4042560"/>
              <a:gd name="connsiteX0" fmla="*/ 0 w 7114743"/>
              <a:gd name="connsiteY0" fmla="*/ 79157 h 4042543"/>
              <a:gd name="connsiteX1" fmla="*/ 7114743 w 7114743"/>
              <a:gd name="connsiteY1" fmla="*/ 11 h 4042543"/>
              <a:gd name="connsiteX2" fmla="*/ 6903368 w 7114743"/>
              <a:gd name="connsiteY2" fmla="*/ 4042485 h 4042543"/>
              <a:gd name="connsiteX3" fmla="*/ 286776 w 7114743"/>
              <a:gd name="connsiteY3" fmla="*/ 4001440 h 4042543"/>
              <a:gd name="connsiteX4" fmla="*/ 0 w 7114743"/>
              <a:gd name="connsiteY4" fmla="*/ 79157 h 4042543"/>
              <a:gd name="connsiteX0" fmla="*/ 0 w 7183996"/>
              <a:gd name="connsiteY0" fmla="*/ 0 h 3963388"/>
              <a:gd name="connsiteX1" fmla="*/ 7183996 w 7183996"/>
              <a:gd name="connsiteY1" fmla="*/ 49466 h 3963388"/>
              <a:gd name="connsiteX2" fmla="*/ 6903368 w 7183996"/>
              <a:gd name="connsiteY2" fmla="*/ 3963328 h 3963388"/>
              <a:gd name="connsiteX3" fmla="*/ 286776 w 7183996"/>
              <a:gd name="connsiteY3" fmla="*/ 3922283 h 3963388"/>
              <a:gd name="connsiteX4" fmla="*/ 0 w 7183996"/>
              <a:gd name="connsiteY4" fmla="*/ 0 h 3963388"/>
              <a:gd name="connsiteX0" fmla="*/ 0 w 7124637"/>
              <a:gd name="connsiteY0" fmla="*/ 0 h 3963388"/>
              <a:gd name="connsiteX1" fmla="*/ 7124637 w 7124637"/>
              <a:gd name="connsiteY1" fmla="*/ 69253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24637"/>
              <a:gd name="connsiteY0" fmla="*/ 0 h 3963386"/>
              <a:gd name="connsiteX1" fmla="*/ 7124637 w 7124637"/>
              <a:gd name="connsiteY1" fmla="*/ 49466 h 3963386"/>
              <a:gd name="connsiteX2" fmla="*/ 6903368 w 7124637"/>
              <a:gd name="connsiteY2" fmla="*/ 3963328 h 3963386"/>
              <a:gd name="connsiteX3" fmla="*/ 286776 w 7124637"/>
              <a:gd name="connsiteY3" fmla="*/ 3922283 h 3963386"/>
              <a:gd name="connsiteX4" fmla="*/ 0 w 7124637"/>
              <a:gd name="connsiteY4" fmla="*/ 0 h 3963386"/>
              <a:gd name="connsiteX0" fmla="*/ 0 w 7124637"/>
              <a:gd name="connsiteY0" fmla="*/ 0 h 3963388"/>
              <a:gd name="connsiteX1" fmla="*/ 7124637 w 7124637"/>
              <a:gd name="connsiteY1" fmla="*/ 49466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04851"/>
              <a:gd name="connsiteY0" fmla="*/ 9905 h 3913933"/>
              <a:gd name="connsiteX1" fmla="*/ 7104851 w 7104851"/>
              <a:gd name="connsiteY1" fmla="*/ 12 h 3913933"/>
              <a:gd name="connsiteX2" fmla="*/ 6883582 w 7104851"/>
              <a:gd name="connsiteY2" fmla="*/ 3913874 h 3913933"/>
              <a:gd name="connsiteX3" fmla="*/ 266990 w 7104851"/>
              <a:gd name="connsiteY3" fmla="*/ 3872829 h 3913933"/>
              <a:gd name="connsiteX4" fmla="*/ 0 w 7104851"/>
              <a:gd name="connsiteY4" fmla="*/ 9905 h 3913933"/>
              <a:gd name="connsiteX0" fmla="*/ 0 w 7045492"/>
              <a:gd name="connsiteY0" fmla="*/ 0 h 3943600"/>
              <a:gd name="connsiteX1" fmla="*/ 7045492 w 7045492"/>
              <a:gd name="connsiteY1" fmla="*/ 29679 h 3943600"/>
              <a:gd name="connsiteX2" fmla="*/ 6824223 w 7045492"/>
              <a:gd name="connsiteY2" fmla="*/ 3943541 h 3943600"/>
              <a:gd name="connsiteX3" fmla="*/ 207631 w 7045492"/>
              <a:gd name="connsiteY3" fmla="*/ 3902496 h 3943600"/>
              <a:gd name="connsiteX4" fmla="*/ 0 w 7045492"/>
              <a:gd name="connsiteY4" fmla="*/ 0 h 3943600"/>
              <a:gd name="connsiteX0" fmla="*/ 0 w 7075172"/>
              <a:gd name="connsiteY0" fmla="*/ 0 h 3953493"/>
              <a:gd name="connsiteX1" fmla="*/ 7075172 w 7075172"/>
              <a:gd name="connsiteY1" fmla="*/ 39572 h 3953493"/>
              <a:gd name="connsiteX2" fmla="*/ 6853903 w 7075172"/>
              <a:gd name="connsiteY2" fmla="*/ 3953434 h 3953493"/>
              <a:gd name="connsiteX3" fmla="*/ 237311 w 7075172"/>
              <a:gd name="connsiteY3" fmla="*/ 3912389 h 3953493"/>
              <a:gd name="connsiteX4" fmla="*/ 0 w 7075172"/>
              <a:gd name="connsiteY4" fmla="*/ 0 h 3953493"/>
              <a:gd name="connsiteX0" fmla="*/ 0 w 7104852"/>
              <a:gd name="connsiteY0" fmla="*/ 0 h 3973279"/>
              <a:gd name="connsiteX1" fmla="*/ 7104852 w 7104852"/>
              <a:gd name="connsiteY1" fmla="*/ 59358 h 3973279"/>
              <a:gd name="connsiteX2" fmla="*/ 6883583 w 7104852"/>
              <a:gd name="connsiteY2" fmla="*/ 3973220 h 3973279"/>
              <a:gd name="connsiteX3" fmla="*/ 266991 w 7104852"/>
              <a:gd name="connsiteY3" fmla="*/ 3932175 h 3973279"/>
              <a:gd name="connsiteX4" fmla="*/ 0 w 7104852"/>
              <a:gd name="connsiteY4" fmla="*/ 0 h 397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852" h="3973279">
                <a:moveTo>
                  <a:pt x="0" y="0"/>
                </a:moveTo>
                <a:lnTo>
                  <a:pt x="7104852" y="59358"/>
                </a:lnTo>
                <a:cubicBezTo>
                  <a:pt x="7083861" y="51476"/>
                  <a:pt x="6894682" y="3990995"/>
                  <a:pt x="6883583" y="3973220"/>
                </a:cubicBezTo>
                <a:lnTo>
                  <a:pt x="266991" y="3932175"/>
                </a:lnTo>
                <a:cubicBezTo>
                  <a:pt x="280224" y="3930654"/>
                  <a:pt x="16446" y="1522"/>
                  <a:pt x="0" y="0"/>
                </a:cubicBezTo>
                <a:close/>
              </a:path>
            </a:pathLst>
          </a:custGeom>
          <a:solidFill>
            <a:schemeClr val="bg1">
              <a:lumMod val="75000"/>
            </a:schemeClr>
          </a:solidFill>
          <a:scene3d>
            <a:camera prst="perspectiveBelow">
              <a:rot lat="4200000" lon="0" rev="0"/>
            </a:camera>
            <a:lightRig rig="threePt" dir="t"/>
          </a:scene3d>
        </p:spPr>
        <p:txBody>
          <a:bodyPr/>
          <a:lstStyle>
            <a:lvl1pPr marL="0" indent="0" algn="ctr">
              <a:buNone/>
              <a:defRPr sz="1600">
                <a:solidFill>
                  <a:schemeClr val="tx1">
                    <a:lumMod val="65000"/>
                    <a:lumOff val="35000"/>
                  </a:schemeClr>
                </a:solidFill>
              </a:defRPr>
            </a:lvl1pPr>
          </a:lstStyle>
          <a:p>
            <a:endParaRPr lang="id-ID"/>
          </a:p>
        </p:txBody>
      </p:sp>
    </p:spTree>
    <p:extLst>
      <p:ext uri="{BB962C8B-B14F-4D97-AF65-F5344CB8AC3E}">
        <p14:creationId xmlns:p14="http://schemas.microsoft.com/office/powerpoint/2010/main" xmlns="" val="398246974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B749BC-9536-4580-A332-4AB474DBA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5DB1D4B-FB36-479D-99CD-6FE68EB92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8FA048-2801-4797-8635-590FCBAF5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A2AC-5C6F-4B69-91F1-7AF54C8B01FA}" type="datetimeFigureOut">
              <a:rPr lang="en-US" smtClean="0"/>
              <a:pPr/>
              <a:t>3/4/2020</a:t>
            </a:fld>
            <a:endParaRPr lang="en-US"/>
          </a:p>
        </p:txBody>
      </p:sp>
      <p:sp>
        <p:nvSpPr>
          <p:cNvPr id="5" name="Footer Placeholder 4">
            <a:extLst>
              <a:ext uri="{FF2B5EF4-FFF2-40B4-BE49-F238E27FC236}">
                <a16:creationId xmlns:a16="http://schemas.microsoft.com/office/drawing/2014/main" xmlns="" id="{A5218177-B266-4E62-90D3-600C7E880C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FE6A55A-692B-49EC-9BBC-8B358DBB0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A335E-F438-4720-94EB-854ACC30915F}" type="slidenum">
              <a:rPr lang="en-US" smtClean="0"/>
              <a:pPr/>
              <a:t>‹#›</a:t>
            </a:fld>
            <a:endParaRPr lang="en-US"/>
          </a:p>
        </p:txBody>
      </p:sp>
    </p:spTree>
    <p:extLst>
      <p:ext uri="{BB962C8B-B14F-4D97-AF65-F5344CB8AC3E}">
        <p14:creationId xmlns:p14="http://schemas.microsoft.com/office/powerpoint/2010/main" xmlns="" val="374117543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1" r:id="rId3"/>
    <p:sldLayoutId id="2147483682" r:id="rId4"/>
    <p:sldLayoutId id="2147483654" r:id="rId5"/>
    <p:sldLayoutId id="2147483651" r:id="rId6"/>
    <p:sldLayoutId id="2147483655" r:id="rId7"/>
    <p:sldLayoutId id="2147483661" r:id="rId8"/>
    <p:sldLayoutId id="2147483660" r:id="rId9"/>
    <p:sldLayoutId id="214748366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0" y="11245"/>
            <a:ext cx="12192000" cy="1016391"/>
          </a:xfrm>
        </p:spPr>
        <p:txBody>
          <a:bodyPr>
            <a:noAutofit/>
          </a:bodyPr>
          <a:lstStyle/>
          <a:p>
            <a:pPr algn="ctr"/>
            <a:r>
              <a:rPr lang="en-US" sz="2200" dirty="0">
                <a:solidFill>
                  <a:schemeClr val="bg1">
                    <a:lumMod val="50000"/>
                  </a:schemeClr>
                </a:solidFill>
                <a:latin typeface="Arial" panose="020B0604020202020204" pitchFamily="34" charset="0"/>
                <a:cs typeface="Arial" panose="020B0604020202020204" pitchFamily="34" charset="0"/>
              </a:rPr>
              <a:t>Upfront disbursements to Institutions for NSFAS Approved students eased the hardship of students as well as provide cashflow to Institutions foregoing registration fees</a:t>
            </a:r>
          </a:p>
        </p:txBody>
      </p:sp>
      <p:graphicFrame>
        <p:nvGraphicFramePr>
          <p:cNvPr id="243" name="Table 2">
            <a:extLst>
              <a:ext uri="{FF2B5EF4-FFF2-40B4-BE49-F238E27FC236}">
                <a16:creationId xmlns:a16="http://schemas.microsoft.com/office/drawing/2014/main" xmlns="" id="{B04A64C8-F0B7-4045-A6E7-09A894041554}"/>
              </a:ext>
            </a:extLst>
          </p:cNvPr>
          <p:cNvGraphicFramePr>
            <a:graphicFrameLocks noGrp="1"/>
          </p:cNvGraphicFramePr>
          <p:nvPr>
            <p:extLst>
              <p:ext uri="{D42A27DB-BD31-4B8C-83A1-F6EECF244321}">
                <p14:modId xmlns:p14="http://schemas.microsoft.com/office/powerpoint/2010/main" xmlns="" val="1754363241"/>
              </p:ext>
            </p:extLst>
          </p:nvPr>
        </p:nvGraphicFramePr>
        <p:xfrm>
          <a:off x="156488" y="2765971"/>
          <a:ext cx="4154041" cy="1920240"/>
        </p:xfrm>
        <a:graphic>
          <a:graphicData uri="http://schemas.openxmlformats.org/drawingml/2006/table">
            <a:tbl>
              <a:tblPr firstRow="1" bandRow="1">
                <a:tableStyleId>{8A107856-5554-42FB-B03E-39F5DBC370BA}</a:tableStyleId>
              </a:tblPr>
              <a:tblGrid>
                <a:gridCol w="1715641">
                  <a:extLst>
                    <a:ext uri="{9D8B030D-6E8A-4147-A177-3AD203B41FA5}">
                      <a16:colId xmlns:a16="http://schemas.microsoft.com/office/drawing/2014/main" xmlns="" val="476469120"/>
                    </a:ext>
                  </a:extLst>
                </a:gridCol>
                <a:gridCol w="1227908">
                  <a:extLst>
                    <a:ext uri="{9D8B030D-6E8A-4147-A177-3AD203B41FA5}">
                      <a16:colId xmlns:a16="http://schemas.microsoft.com/office/drawing/2014/main" xmlns="" val="569300483"/>
                    </a:ext>
                  </a:extLst>
                </a:gridCol>
                <a:gridCol w="1210492">
                  <a:extLst>
                    <a:ext uri="{9D8B030D-6E8A-4147-A177-3AD203B41FA5}">
                      <a16:colId xmlns:a16="http://schemas.microsoft.com/office/drawing/2014/main" xmlns="" val="3762367679"/>
                    </a:ext>
                  </a:extLst>
                </a:gridCol>
              </a:tblGrid>
              <a:tr h="199690">
                <a:tc gridSpan="3">
                  <a:txBody>
                    <a:bodyPr/>
                    <a:lstStyle/>
                    <a:p>
                      <a:pPr algn="ctr"/>
                      <a:r>
                        <a:rPr lang="en-US" sz="1200" dirty="0">
                          <a:solidFill>
                            <a:schemeClr val="bg1"/>
                          </a:solidFill>
                        </a:rPr>
                        <a:t>2020 Allocation Utilization</a:t>
                      </a: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extLst>
                  <a:ext uri="{0D108BD9-81ED-4DB2-BD59-A6C34878D82A}">
                    <a16:rowId xmlns:a16="http://schemas.microsoft.com/office/drawing/2014/main" xmlns="" val="386929185"/>
                  </a:ext>
                </a:extLst>
              </a:tr>
              <a:tr h="199690">
                <a:tc>
                  <a:txBody>
                    <a:bodyPr/>
                    <a:lstStyle/>
                    <a:p>
                      <a:pPr algn="ctr"/>
                      <a:r>
                        <a:rPr lang="en-US" sz="1200" b="1" dirty="0">
                          <a:solidFill>
                            <a:schemeClr val="bg1"/>
                          </a:solidFill>
                        </a:rPr>
                        <a:t>2020 DHET Payments</a:t>
                      </a:r>
                    </a:p>
                  </a:txBody>
                  <a:tcPr anchor="ctr">
                    <a:solidFill>
                      <a:srgbClr val="800000"/>
                    </a:solidFill>
                  </a:tcPr>
                </a:tc>
                <a:tc>
                  <a:txBody>
                    <a:bodyPr/>
                    <a:lstStyle/>
                    <a:p>
                      <a:pPr algn="ctr"/>
                      <a:r>
                        <a:rPr lang="en-US" sz="1200" b="1" dirty="0">
                          <a:solidFill>
                            <a:schemeClr val="bg1"/>
                          </a:solidFill>
                        </a:rPr>
                        <a:t>Universities</a:t>
                      </a:r>
                    </a:p>
                  </a:txBody>
                  <a:tcPr anchor="ctr">
                    <a:solidFill>
                      <a:srgbClr val="800000"/>
                    </a:solidFill>
                  </a:tcPr>
                </a:tc>
                <a:tc>
                  <a:txBody>
                    <a:bodyPr/>
                    <a:lstStyle/>
                    <a:p>
                      <a:pPr algn="ctr"/>
                      <a:r>
                        <a:rPr lang="en-US" sz="1200" b="1" dirty="0">
                          <a:solidFill>
                            <a:schemeClr val="bg1"/>
                          </a:solidFill>
                        </a:rPr>
                        <a:t>TVET College</a:t>
                      </a:r>
                    </a:p>
                  </a:txBody>
                  <a:tcPr anchor="ctr">
                    <a:solidFill>
                      <a:srgbClr val="800000"/>
                    </a:solidFill>
                  </a:tcPr>
                </a:tc>
                <a:extLst>
                  <a:ext uri="{0D108BD9-81ED-4DB2-BD59-A6C34878D82A}">
                    <a16:rowId xmlns:a16="http://schemas.microsoft.com/office/drawing/2014/main" xmlns="" val="300637818"/>
                  </a:ext>
                </a:extLst>
              </a:tr>
              <a:tr h="225245">
                <a:tc>
                  <a:txBody>
                    <a:bodyPr/>
                    <a:lstStyle/>
                    <a:p>
                      <a:pPr algn="r"/>
                      <a:r>
                        <a:rPr lang="en-US" sz="1000" dirty="0"/>
                        <a:t>Bursary Budget</a:t>
                      </a:r>
                    </a:p>
                  </a:txBody>
                  <a:tcPr anchor="ctr"/>
                </a:tc>
                <a:tc>
                  <a:txBody>
                    <a:bodyPr/>
                    <a:lstStyle/>
                    <a:p>
                      <a:pPr algn="ctr"/>
                      <a:r>
                        <a:rPr lang="en-US" sz="1000" dirty="0"/>
                        <a:t>R28,222,023,000.00</a:t>
                      </a:r>
                    </a:p>
                  </a:txBody>
                  <a:tcPr anchor="ctr"/>
                </a:tc>
                <a:tc>
                  <a:txBody>
                    <a:bodyPr/>
                    <a:lstStyle/>
                    <a:p>
                      <a:pPr algn="ctr"/>
                      <a:r>
                        <a:rPr lang="en-US" sz="1000" dirty="0"/>
                        <a:t>R6,569,745,000.00</a:t>
                      </a:r>
                    </a:p>
                  </a:txBody>
                  <a:tcPr anchor="ctr"/>
                </a:tc>
                <a:extLst>
                  <a:ext uri="{0D108BD9-81ED-4DB2-BD59-A6C34878D82A}">
                    <a16:rowId xmlns:a16="http://schemas.microsoft.com/office/drawing/2014/main" xmlns="" val="1262590140"/>
                  </a:ext>
                </a:extLst>
              </a:tr>
              <a:tr h="151419">
                <a:tc>
                  <a:txBody>
                    <a:bodyPr/>
                    <a:lstStyle/>
                    <a:p>
                      <a:pPr algn="r"/>
                      <a:r>
                        <a:rPr lang="en-US" sz="1000" dirty="0"/>
                        <a:t>Awarded Allocation</a:t>
                      </a:r>
                    </a:p>
                  </a:txBody>
                  <a:tcPr anchor="ctr"/>
                </a:tc>
                <a:tc>
                  <a:txBody>
                    <a:bodyPr/>
                    <a:lstStyle/>
                    <a:p>
                      <a:pPr algn="ctr"/>
                      <a:r>
                        <a:rPr lang="en-US" sz="1000" dirty="0"/>
                        <a:t>TBC</a:t>
                      </a:r>
                    </a:p>
                  </a:txBody>
                  <a:tcPr anchor="ctr"/>
                </a:tc>
                <a:tc>
                  <a:txBody>
                    <a:bodyPr/>
                    <a:lstStyle/>
                    <a:p>
                      <a:pPr algn="ctr"/>
                      <a:r>
                        <a:rPr lang="en-US" sz="1000" dirty="0"/>
                        <a:t>TBC</a:t>
                      </a:r>
                    </a:p>
                  </a:txBody>
                  <a:tcPr anchor="ctr"/>
                </a:tc>
                <a:extLst>
                  <a:ext uri="{0D108BD9-81ED-4DB2-BD59-A6C34878D82A}">
                    <a16:rowId xmlns:a16="http://schemas.microsoft.com/office/drawing/2014/main" xmlns="" val="320148002"/>
                  </a:ext>
                </a:extLst>
              </a:tr>
              <a:tr h="142303">
                <a:tc>
                  <a:txBody>
                    <a:bodyPr/>
                    <a:lstStyle/>
                    <a:p>
                      <a:pPr algn="r"/>
                      <a:r>
                        <a:rPr lang="en-US" sz="1000" dirty="0"/>
                        <a:t>Total paid to date (including upfront payments)</a:t>
                      </a:r>
                    </a:p>
                  </a:txBody>
                  <a:tcPr anchor="ctr"/>
                </a:tc>
                <a:tc>
                  <a:txBody>
                    <a:bodyPr/>
                    <a:lstStyle/>
                    <a:p>
                      <a:pPr algn="ctr"/>
                      <a:r>
                        <a:rPr lang="en-US" sz="1000" dirty="0"/>
                        <a:t>R4,277,452,880.00</a:t>
                      </a:r>
                    </a:p>
                  </a:txBody>
                  <a:tcPr anchor="ctr"/>
                </a:tc>
                <a:tc>
                  <a:txBody>
                    <a:bodyPr/>
                    <a:lstStyle/>
                    <a:p>
                      <a:pPr algn="ctr"/>
                      <a:r>
                        <a:rPr lang="en-US" sz="1000" dirty="0"/>
                        <a:t>R713,874,572.00</a:t>
                      </a:r>
                    </a:p>
                  </a:txBody>
                  <a:tcPr anchor="ctr"/>
                </a:tc>
                <a:extLst>
                  <a:ext uri="{0D108BD9-81ED-4DB2-BD59-A6C34878D82A}">
                    <a16:rowId xmlns:a16="http://schemas.microsoft.com/office/drawing/2014/main" xmlns="" val="3424548634"/>
                  </a:ext>
                </a:extLst>
              </a:tr>
              <a:tr h="212711">
                <a:tc>
                  <a:txBody>
                    <a:bodyPr/>
                    <a:lstStyle/>
                    <a:p>
                      <a:pPr algn="r"/>
                      <a:r>
                        <a:rPr lang="en-US" sz="1000" dirty="0"/>
                        <a:t>Balance of Budget Remaining</a:t>
                      </a:r>
                    </a:p>
                  </a:txBody>
                  <a:tcPr anchor="ctr"/>
                </a:tc>
                <a:tc>
                  <a:txBody>
                    <a:bodyPr/>
                    <a:lstStyle/>
                    <a:p>
                      <a:pPr algn="ctr"/>
                      <a:r>
                        <a:rPr lang="en-US" sz="1000" dirty="0"/>
                        <a:t>R23,944,570,120.00</a:t>
                      </a:r>
                    </a:p>
                  </a:txBody>
                  <a:tcPr anchor="ctr"/>
                </a:tc>
                <a:tc>
                  <a:txBody>
                    <a:bodyPr/>
                    <a:lstStyle/>
                    <a:p>
                      <a:pPr algn="ctr"/>
                      <a:r>
                        <a:rPr lang="en-US" sz="1000" dirty="0"/>
                        <a:t>R5,855,870,428.00</a:t>
                      </a:r>
                    </a:p>
                  </a:txBody>
                  <a:tcPr anchor="ctr"/>
                </a:tc>
                <a:extLst>
                  <a:ext uri="{0D108BD9-81ED-4DB2-BD59-A6C34878D82A}">
                    <a16:rowId xmlns:a16="http://schemas.microsoft.com/office/drawing/2014/main" xmlns="" val="1913404225"/>
                  </a:ext>
                </a:extLst>
              </a:tr>
              <a:tr h="162006">
                <a:tc>
                  <a:txBody>
                    <a:bodyPr/>
                    <a:lstStyle/>
                    <a:p>
                      <a:pPr algn="r"/>
                      <a:r>
                        <a:rPr lang="en-US" sz="1000" b="1" dirty="0">
                          <a:solidFill>
                            <a:schemeClr val="bg1"/>
                          </a:solidFill>
                        </a:rPr>
                        <a:t>Percentage of Payments</a:t>
                      </a:r>
                    </a:p>
                  </a:txBody>
                  <a:tcPr anchor="ctr">
                    <a:solidFill>
                      <a:srgbClr val="800000"/>
                    </a:solidFill>
                  </a:tcPr>
                </a:tc>
                <a:tc>
                  <a:txBody>
                    <a:bodyPr/>
                    <a:lstStyle/>
                    <a:p>
                      <a:pPr algn="ctr"/>
                      <a:r>
                        <a:rPr lang="en-US" sz="1000" b="1" dirty="0">
                          <a:solidFill>
                            <a:schemeClr val="bg1"/>
                          </a:solidFill>
                        </a:rPr>
                        <a:t>15%</a:t>
                      </a:r>
                    </a:p>
                  </a:txBody>
                  <a:tcPr anchor="ctr">
                    <a:solidFill>
                      <a:srgbClr val="800000"/>
                    </a:solidFill>
                  </a:tcPr>
                </a:tc>
                <a:tc>
                  <a:txBody>
                    <a:bodyPr/>
                    <a:lstStyle/>
                    <a:p>
                      <a:pPr algn="ctr"/>
                      <a:r>
                        <a:rPr lang="en-US" sz="1000" b="1" dirty="0">
                          <a:solidFill>
                            <a:schemeClr val="bg1"/>
                          </a:solidFill>
                        </a:rPr>
                        <a:t>11%</a:t>
                      </a:r>
                    </a:p>
                  </a:txBody>
                  <a:tcPr anchor="ctr">
                    <a:solidFill>
                      <a:srgbClr val="800000"/>
                    </a:solidFill>
                  </a:tcPr>
                </a:tc>
                <a:extLst>
                  <a:ext uri="{0D108BD9-81ED-4DB2-BD59-A6C34878D82A}">
                    <a16:rowId xmlns:a16="http://schemas.microsoft.com/office/drawing/2014/main" xmlns="" val="1919194734"/>
                  </a:ext>
                </a:extLst>
              </a:tr>
            </a:tbl>
          </a:graphicData>
        </a:graphic>
      </p:graphicFrame>
      <p:graphicFrame>
        <p:nvGraphicFramePr>
          <p:cNvPr id="244" name="Table 2">
            <a:extLst>
              <a:ext uri="{FF2B5EF4-FFF2-40B4-BE49-F238E27FC236}">
                <a16:creationId xmlns:a16="http://schemas.microsoft.com/office/drawing/2014/main" xmlns="" id="{CFE71D24-4E28-4517-95E8-F461E7849FB9}"/>
              </a:ext>
            </a:extLst>
          </p:cNvPr>
          <p:cNvGraphicFramePr>
            <a:graphicFrameLocks noGrp="1"/>
          </p:cNvGraphicFramePr>
          <p:nvPr>
            <p:extLst>
              <p:ext uri="{D42A27DB-BD31-4B8C-83A1-F6EECF244321}">
                <p14:modId xmlns:p14="http://schemas.microsoft.com/office/powerpoint/2010/main" xmlns="" val="2864010671"/>
              </p:ext>
            </p:extLst>
          </p:nvPr>
        </p:nvGraphicFramePr>
        <p:xfrm>
          <a:off x="132655" y="5153577"/>
          <a:ext cx="4154041" cy="1524000"/>
        </p:xfrm>
        <a:graphic>
          <a:graphicData uri="http://schemas.openxmlformats.org/drawingml/2006/table">
            <a:tbl>
              <a:tblPr firstRow="1" bandRow="1">
                <a:tableStyleId>{16D9F66E-5EB9-4882-86FB-DCBF35E3C3E4}</a:tableStyleId>
              </a:tblPr>
              <a:tblGrid>
                <a:gridCol w="1715641">
                  <a:extLst>
                    <a:ext uri="{9D8B030D-6E8A-4147-A177-3AD203B41FA5}">
                      <a16:colId xmlns:a16="http://schemas.microsoft.com/office/drawing/2014/main" xmlns="" val="476469120"/>
                    </a:ext>
                  </a:extLst>
                </a:gridCol>
                <a:gridCol w="1227908">
                  <a:extLst>
                    <a:ext uri="{9D8B030D-6E8A-4147-A177-3AD203B41FA5}">
                      <a16:colId xmlns:a16="http://schemas.microsoft.com/office/drawing/2014/main" xmlns="" val="569300483"/>
                    </a:ext>
                  </a:extLst>
                </a:gridCol>
                <a:gridCol w="1210492">
                  <a:extLst>
                    <a:ext uri="{9D8B030D-6E8A-4147-A177-3AD203B41FA5}">
                      <a16:colId xmlns:a16="http://schemas.microsoft.com/office/drawing/2014/main" xmlns="" val="3762367679"/>
                    </a:ext>
                  </a:extLst>
                </a:gridCol>
              </a:tblGrid>
              <a:tr h="199690">
                <a:tc gridSpan="3">
                  <a:txBody>
                    <a:bodyPr/>
                    <a:lstStyle/>
                    <a:p>
                      <a:pPr algn="ctr"/>
                      <a:r>
                        <a:rPr lang="en-US" sz="1200" b="1" dirty="0">
                          <a:solidFill>
                            <a:schemeClr val="bg1"/>
                          </a:solidFill>
                        </a:rPr>
                        <a:t>Breakdown of Monthly Payments</a:t>
                      </a:r>
                    </a:p>
                  </a:txBody>
                  <a:tcPr anchor="ctr">
                    <a:solidFill>
                      <a:srgbClr val="ED7D31"/>
                    </a:solidFill>
                  </a:tcPr>
                </a:tc>
                <a:tc hMerge="1">
                  <a:txBody>
                    <a:bodyPr/>
                    <a:lstStyle/>
                    <a:p>
                      <a:pPr algn="ctr"/>
                      <a:endParaRPr lang="en-US" sz="1200" dirty="0">
                        <a:solidFill>
                          <a:schemeClr val="bg1"/>
                        </a:solidFill>
                      </a:endParaRP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extLst>
                  <a:ext uri="{0D108BD9-81ED-4DB2-BD59-A6C34878D82A}">
                    <a16:rowId xmlns:a16="http://schemas.microsoft.com/office/drawing/2014/main" xmlns="" val="386929185"/>
                  </a:ext>
                </a:extLst>
              </a:tr>
              <a:tr h="199690">
                <a:tc>
                  <a:txBody>
                    <a:bodyPr/>
                    <a:lstStyle/>
                    <a:p>
                      <a:pPr algn="ctr"/>
                      <a:r>
                        <a:rPr lang="en-US" sz="1200" b="1" dirty="0">
                          <a:solidFill>
                            <a:schemeClr val="bg1"/>
                          </a:solidFill>
                        </a:rPr>
                        <a:t>Month</a:t>
                      </a:r>
                    </a:p>
                  </a:txBody>
                  <a:tcPr anchor="ctr">
                    <a:solidFill>
                      <a:srgbClr val="ED7D31"/>
                    </a:solidFill>
                  </a:tcPr>
                </a:tc>
                <a:tc>
                  <a:txBody>
                    <a:bodyPr/>
                    <a:lstStyle/>
                    <a:p>
                      <a:pPr algn="ctr"/>
                      <a:r>
                        <a:rPr lang="en-US" sz="1200" b="1" dirty="0">
                          <a:solidFill>
                            <a:schemeClr val="bg1"/>
                          </a:solidFill>
                        </a:rPr>
                        <a:t>Universities</a:t>
                      </a:r>
                    </a:p>
                  </a:txBody>
                  <a:tcPr anchor="ctr">
                    <a:solidFill>
                      <a:srgbClr val="ED7D31"/>
                    </a:solidFill>
                  </a:tcPr>
                </a:tc>
                <a:tc>
                  <a:txBody>
                    <a:bodyPr/>
                    <a:lstStyle/>
                    <a:p>
                      <a:pPr algn="ctr"/>
                      <a:r>
                        <a:rPr lang="en-US" sz="1200" b="1" dirty="0">
                          <a:solidFill>
                            <a:schemeClr val="bg1"/>
                          </a:solidFill>
                        </a:rPr>
                        <a:t>TVET College</a:t>
                      </a:r>
                    </a:p>
                  </a:txBody>
                  <a:tcPr anchor="ctr">
                    <a:solidFill>
                      <a:srgbClr val="ED7D31"/>
                    </a:solidFill>
                  </a:tcPr>
                </a:tc>
                <a:extLst>
                  <a:ext uri="{0D108BD9-81ED-4DB2-BD59-A6C34878D82A}">
                    <a16:rowId xmlns:a16="http://schemas.microsoft.com/office/drawing/2014/main" xmlns="" val="300637818"/>
                  </a:ext>
                </a:extLst>
              </a:tr>
              <a:tr h="225245">
                <a:tc>
                  <a:txBody>
                    <a:bodyPr/>
                    <a:lstStyle/>
                    <a:p>
                      <a:pPr algn="r"/>
                      <a:r>
                        <a:rPr lang="en-US" sz="1000" dirty="0"/>
                        <a:t>January 2020</a:t>
                      </a:r>
                    </a:p>
                  </a:txBody>
                  <a:tcPr anchor="ctr"/>
                </a:tc>
                <a:tc>
                  <a:txBody>
                    <a:bodyPr/>
                    <a:lstStyle/>
                    <a:p>
                      <a:pPr algn="ctr"/>
                      <a:r>
                        <a:rPr lang="en-US" sz="1000" dirty="0"/>
                        <a:t>R3,490,770,557.00</a:t>
                      </a:r>
                    </a:p>
                  </a:txBody>
                  <a:tcPr anchor="ctr"/>
                </a:tc>
                <a:tc>
                  <a:txBody>
                    <a:bodyPr/>
                    <a:lstStyle/>
                    <a:p>
                      <a:pPr algn="ctr"/>
                      <a:r>
                        <a:rPr lang="en-US" sz="1000" dirty="0"/>
                        <a:t>R297,749,863.00</a:t>
                      </a:r>
                    </a:p>
                  </a:txBody>
                  <a:tcPr anchor="ctr"/>
                </a:tc>
                <a:extLst>
                  <a:ext uri="{0D108BD9-81ED-4DB2-BD59-A6C34878D82A}">
                    <a16:rowId xmlns:a16="http://schemas.microsoft.com/office/drawing/2014/main" xmlns="" val="1262590140"/>
                  </a:ext>
                </a:extLst>
              </a:tr>
              <a:tr h="151419">
                <a:tc>
                  <a:txBody>
                    <a:bodyPr/>
                    <a:lstStyle/>
                    <a:p>
                      <a:pPr algn="r"/>
                      <a:r>
                        <a:rPr lang="en-US" sz="1000" dirty="0"/>
                        <a:t>February 2020</a:t>
                      </a:r>
                    </a:p>
                  </a:txBody>
                  <a:tcPr anchor="ctr"/>
                </a:tc>
                <a:tc>
                  <a:txBody>
                    <a:bodyPr/>
                    <a:lstStyle/>
                    <a:p>
                      <a:pPr algn="ctr"/>
                      <a:r>
                        <a:rPr lang="en-US" sz="1000" dirty="0"/>
                        <a:t>R109,229,446.00</a:t>
                      </a:r>
                    </a:p>
                  </a:txBody>
                  <a:tcPr anchor="ctr"/>
                </a:tc>
                <a:tc>
                  <a:txBody>
                    <a:bodyPr/>
                    <a:lstStyle/>
                    <a:p>
                      <a:pPr algn="ctr"/>
                      <a:r>
                        <a:rPr lang="en-US" sz="1000" dirty="0"/>
                        <a:t>R416,124,709.00</a:t>
                      </a:r>
                    </a:p>
                  </a:txBody>
                  <a:tcPr anchor="ctr"/>
                </a:tc>
                <a:extLst>
                  <a:ext uri="{0D108BD9-81ED-4DB2-BD59-A6C34878D82A}">
                    <a16:rowId xmlns:a16="http://schemas.microsoft.com/office/drawing/2014/main" xmlns="" val="320148002"/>
                  </a:ext>
                </a:extLst>
              </a:tr>
              <a:tr h="142303">
                <a:tc>
                  <a:txBody>
                    <a:bodyPr/>
                    <a:lstStyle/>
                    <a:p>
                      <a:pPr algn="r"/>
                      <a:r>
                        <a:rPr lang="en-US" sz="1000" dirty="0"/>
                        <a:t>Additional February 2020</a:t>
                      </a:r>
                    </a:p>
                  </a:txBody>
                  <a:tcPr anchor="ctr"/>
                </a:tc>
                <a:tc>
                  <a:txBody>
                    <a:bodyPr/>
                    <a:lstStyle/>
                    <a:p>
                      <a:pPr algn="ctr"/>
                      <a:r>
                        <a:rPr lang="en-US" sz="1000" dirty="0"/>
                        <a:t>R677,452,877.00</a:t>
                      </a:r>
                    </a:p>
                  </a:txBody>
                  <a:tcPr anchor="ctr"/>
                </a:tc>
                <a:tc>
                  <a:txBody>
                    <a:bodyPr/>
                    <a:lstStyle/>
                    <a:p>
                      <a:pPr algn="ctr"/>
                      <a:r>
                        <a:rPr lang="en-US" sz="1000" dirty="0"/>
                        <a:t>-</a:t>
                      </a:r>
                    </a:p>
                  </a:txBody>
                  <a:tcPr anchor="ctr"/>
                </a:tc>
                <a:extLst>
                  <a:ext uri="{0D108BD9-81ED-4DB2-BD59-A6C34878D82A}">
                    <a16:rowId xmlns:a16="http://schemas.microsoft.com/office/drawing/2014/main" xmlns="" val="3424548634"/>
                  </a:ext>
                </a:extLst>
              </a:tr>
              <a:tr h="162006">
                <a:tc>
                  <a:txBody>
                    <a:bodyPr/>
                    <a:lstStyle/>
                    <a:p>
                      <a:pPr algn="r"/>
                      <a:r>
                        <a:rPr lang="en-US" sz="1000" b="1" dirty="0">
                          <a:solidFill>
                            <a:schemeClr val="bg1"/>
                          </a:solidFill>
                        </a:rPr>
                        <a:t>Total</a:t>
                      </a:r>
                    </a:p>
                  </a:txBody>
                  <a:tcPr anchor="ctr">
                    <a:solidFill>
                      <a:srgbClr val="ED7D31"/>
                    </a:solidFill>
                  </a:tcPr>
                </a:tc>
                <a:tc>
                  <a:txBody>
                    <a:bodyPr/>
                    <a:lstStyle/>
                    <a:p>
                      <a:pPr algn="ctr"/>
                      <a:r>
                        <a:rPr lang="en-US" sz="1000" b="1" dirty="0">
                          <a:solidFill>
                            <a:schemeClr val="bg1"/>
                          </a:solidFill>
                        </a:rPr>
                        <a:t>R4,277,452,880.00</a:t>
                      </a:r>
                    </a:p>
                  </a:txBody>
                  <a:tcPr anchor="ctr">
                    <a:solidFill>
                      <a:srgbClr val="ED7D31"/>
                    </a:solidFill>
                  </a:tcPr>
                </a:tc>
                <a:tc>
                  <a:txBody>
                    <a:bodyPr/>
                    <a:lstStyle/>
                    <a:p>
                      <a:pPr algn="ctr"/>
                      <a:r>
                        <a:rPr lang="en-US" sz="1000" b="1" dirty="0">
                          <a:solidFill>
                            <a:schemeClr val="bg1"/>
                          </a:solidFill>
                        </a:rPr>
                        <a:t>R713,874,572.00</a:t>
                      </a:r>
                    </a:p>
                  </a:txBody>
                  <a:tcPr anchor="ctr">
                    <a:solidFill>
                      <a:srgbClr val="ED7D31"/>
                    </a:solidFill>
                  </a:tcPr>
                </a:tc>
                <a:extLst>
                  <a:ext uri="{0D108BD9-81ED-4DB2-BD59-A6C34878D82A}">
                    <a16:rowId xmlns:a16="http://schemas.microsoft.com/office/drawing/2014/main" xmlns="" val="1919194734"/>
                  </a:ext>
                </a:extLst>
              </a:tr>
            </a:tbl>
          </a:graphicData>
        </a:graphic>
      </p:graphicFrame>
      <p:sp>
        <p:nvSpPr>
          <p:cNvPr id="245" name="TextBox 244">
            <a:extLst>
              <a:ext uri="{FF2B5EF4-FFF2-40B4-BE49-F238E27FC236}">
                <a16:creationId xmlns:a16="http://schemas.microsoft.com/office/drawing/2014/main" xmlns="" id="{A2F7A101-AFB3-4A2E-9D8B-EE4EAC08B33D}"/>
              </a:ext>
            </a:extLst>
          </p:cNvPr>
          <p:cNvSpPr txBox="1"/>
          <p:nvPr/>
        </p:nvSpPr>
        <p:spPr>
          <a:xfrm>
            <a:off x="4876330" y="1166018"/>
            <a:ext cx="6426802" cy="5447645"/>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pPr marL="285750" indent="-285750" algn="just">
              <a:buClr>
                <a:srgbClr val="8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Students only moved from provisionally funded to fully funded once registered.  First time entering students know their </a:t>
            </a:r>
            <a:r>
              <a:rPr lang="en-US" sz="1600" b="1" dirty="0">
                <a:solidFill>
                  <a:srgbClr val="800000"/>
                </a:solidFill>
                <a:latin typeface="Arial" panose="020B0604020202020204" pitchFamily="34" charset="0"/>
                <a:cs typeface="Arial" panose="020B0604020202020204" pitchFamily="34" charset="0"/>
              </a:rPr>
              <a:t>NSFAS funding status </a:t>
            </a:r>
            <a:r>
              <a:rPr lang="en-US" sz="1600" dirty="0">
                <a:latin typeface="Arial" panose="020B0604020202020204" pitchFamily="34" charset="0"/>
                <a:cs typeface="Arial" panose="020B0604020202020204" pitchFamily="34" charset="0"/>
              </a:rPr>
              <a:t>prior to registration</a:t>
            </a:r>
            <a:r>
              <a:rPr lang="en-US" sz="1600" b="1" dirty="0">
                <a:solidFill>
                  <a:srgbClr val="800000"/>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lgn="just">
              <a:buClr>
                <a:srgbClr val="8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Appreciating the hardship of students and cashflow requirements that Institutions must forego, NSFAS issued </a:t>
            </a:r>
            <a:r>
              <a:rPr lang="en-US" sz="1600" b="1" dirty="0">
                <a:solidFill>
                  <a:srgbClr val="800000"/>
                </a:solidFill>
                <a:latin typeface="Arial" panose="020B0604020202020204" pitchFamily="34" charset="0"/>
                <a:cs typeface="Arial" panose="020B0604020202020204" pitchFamily="34" charset="0"/>
              </a:rPr>
              <a:t>upfront payments</a:t>
            </a:r>
            <a:r>
              <a:rPr lang="en-US" sz="1600" dirty="0">
                <a:latin typeface="Arial" panose="020B0604020202020204" pitchFamily="34" charset="0"/>
                <a:cs typeface="Arial" panose="020B0604020202020204" pitchFamily="34" charset="0"/>
              </a:rPr>
              <a:t>;</a:t>
            </a:r>
          </a:p>
          <a:p>
            <a:pPr marL="285750" indent="-285750" algn="just">
              <a:buClr>
                <a:srgbClr val="8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NSFAS paid an additional upfront payment to Universities to also assist with Accommodation and Travel allowances estimated on previous year registration information received to the value of R677,452,877.00 on the 28 February 2020;</a:t>
            </a:r>
          </a:p>
          <a:p>
            <a:pPr marL="285750" indent="-285750" algn="just">
              <a:buClr>
                <a:srgbClr val="8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All </a:t>
            </a:r>
            <a:r>
              <a:rPr lang="en-US" sz="1600" b="1" dirty="0">
                <a:solidFill>
                  <a:srgbClr val="800000"/>
                </a:solidFill>
                <a:latin typeface="Arial" panose="020B0604020202020204" pitchFamily="34" charset="0"/>
                <a:cs typeface="Arial" panose="020B0604020202020204" pitchFamily="34" charset="0"/>
              </a:rPr>
              <a:t>Universities</a:t>
            </a:r>
            <a:r>
              <a:rPr lang="en-US" sz="1600" dirty="0">
                <a:latin typeface="Arial" panose="020B0604020202020204" pitchFamily="34" charset="0"/>
                <a:cs typeface="Arial" panose="020B0604020202020204" pitchFamily="34" charset="0"/>
              </a:rPr>
              <a:t> have been requested to submit </a:t>
            </a:r>
            <a:r>
              <a:rPr lang="en-US" sz="1600" b="1" dirty="0">
                <a:solidFill>
                  <a:srgbClr val="800000"/>
                </a:solidFill>
                <a:latin typeface="Arial" panose="020B0604020202020204" pitchFamily="34" charset="0"/>
                <a:cs typeface="Arial" panose="020B0604020202020204" pitchFamily="34" charset="0"/>
              </a:rPr>
              <a:t>registration data </a:t>
            </a:r>
            <a:r>
              <a:rPr lang="en-US" sz="1600" dirty="0">
                <a:latin typeface="Arial" panose="020B0604020202020204" pitchFamily="34" charset="0"/>
                <a:cs typeface="Arial" panose="020B0604020202020204" pitchFamily="34" charset="0"/>
              </a:rPr>
              <a:t>from the </a:t>
            </a:r>
            <a:r>
              <a:rPr lang="en-US" sz="1600" b="1" dirty="0">
                <a:solidFill>
                  <a:srgbClr val="800000"/>
                </a:solidFill>
                <a:latin typeface="Arial" panose="020B0604020202020204" pitchFamily="34" charset="0"/>
                <a:cs typeface="Arial" panose="020B0604020202020204" pitchFamily="34" charset="0"/>
              </a:rPr>
              <a:t>5 March 2020</a:t>
            </a:r>
            <a:r>
              <a:rPr lang="en-US" sz="1600" dirty="0">
                <a:latin typeface="Arial" panose="020B0604020202020204" pitchFamily="34" charset="0"/>
                <a:cs typeface="Arial" panose="020B0604020202020204" pitchFamily="34" charset="0"/>
              </a:rPr>
              <a:t>;</a:t>
            </a:r>
          </a:p>
          <a:p>
            <a:pPr marL="285750" indent="-285750" algn="just">
              <a:buClr>
                <a:srgbClr val="8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Registration data from TVET Colleges is in the progress of being received and processed on the NSFAS system for 2020 period with </a:t>
            </a:r>
            <a:r>
              <a:rPr lang="en-US" sz="1600" b="1" dirty="0">
                <a:solidFill>
                  <a:srgbClr val="800000"/>
                </a:solidFill>
                <a:latin typeface="Arial" panose="020B0604020202020204" pitchFamily="34" charset="0"/>
                <a:cs typeface="Arial" panose="020B0604020202020204" pitchFamily="34" charset="0"/>
              </a:rPr>
              <a:t>138,961</a:t>
            </a:r>
            <a:r>
              <a:rPr lang="en-US" sz="1600" dirty="0">
                <a:latin typeface="Arial" panose="020B0604020202020204" pitchFamily="34" charset="0"/>
                <a:cs typeface="Arial" panose="020B0604020202020204" pitchFamily="34" charset="0"/>
              </a:rPr>
              <a:t> registration records already received;</a:t>
            </a:r>
          </a:p>
          <a:p>
            <a:pPr marL="285750" indent="-285750" algn="just">
              <a:buClr>
                <a:srgbClr val="8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NSFAS will </a:t>
            </a:r>
            <a:r>
              <a:rPr lang="en-US" sz="1600" b="1" dirty="0">
                <a:solidFill>
                  <a:srgbClr val="800000"/>
                </a:solidFill>
                <a:latin typeface="Arial" panose="020B0604020202020204" pitchFamily="34" charset="0"/>
                <a:cs typeface="Arial" panose="020B0604020202020204" pitchFamily="34" charset="0"/>
              </a:rPr>
              <a:t>process</a:t>
            </a:r>
            <a:r>
              <a:rPr lang="en-US" sz="1600" dirty="0">
                <a:latin typeface="Arial" panose="020B0604020202020204" pitchFamily="34" charset="0"/>
                <a:cs typeface="Arial" panose="020B0604020202020204" pitchFamily="34" charset="0"/>
              </a:rPr>
              <a:t> and </a:t>
            </a:r>
            <a:r>
              <a:rPr lang="en-US" sz="1600" b="1" dirty="0">
                <a:solidFill>
                  <a:srgbClr val="800000"/>
                </a:solidFill>
                <a:latin typeface="Arial" panose="020B0604020202020204" pitchFamily="34" charset="0"/>
                <a:cs typeface="Arial" panose="020B0604020202020204" pitchFamily="34" charset="0"/>
              </a:rPr>
              <a:t>validate registrations </a:t>
            </a:r>
            <a:r>
              <a:rPr lang="en-US" sz="1600" dirty="0">
                <a:latin typeface="Arial" panose="020B0604020202020204" pitchFamily="34" charset="0"/>
                <a:cs typeface="Arial" panose="020B0604020202020204" pitchFamily="34" charset="0"/>
              </a:rPr>
              <a:t>for Universities during </a:t>
            </a:r>
            <a:r>
              <a:rPr lang="en-US" sz="1600" b="1" dirty="0">
                <a:solidFill>
                  <a:srgbClr val="800000"/>
                </a:solidFill>
                <a:latin typeface="Arial" panose="020B0604020202020204" pitchFamily="34" charset="0"/>
                <a:cs typeface="Arial" panose="020B0604020202020204" pitchFamily="34" charset="0"/>
              </a:rPr>
              <a:t>March 2020 </a:t>
            </a:r>
            <a:r>
              <a:rPr lang="en-US" sz="1600" dirty="0">
                <a:latin typeface="Arial" panose="020B0604020202020204" pitchFamily="34" charset="0"/>
                <a:cs typeface="Arial" panose="020B0604020202020204" pitchFamily="34" charset="0"/>
              </a:rPr>
              <a:t>and with reconciliations regulate monthly payments for the remainder of 2020;</a:t>
            </a:r>
          </a:p>
          <a:p>
            <a:pPr marL="285750" indent="-285750" algn="just">
              <a:buClr>
                <a:srgbClr val="8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There has also been an upfront payment made in the Pre-funder space for </a:t>
            </a:r>
            <a:r>
              <a:rPr lang="en-US" sz="1600" b="1" dirty="0">
                <a:solidFill>
                  <a:srgbClr val="800000"/>
                </a:solidFill>
                <a:latin typeface="Arial" panose="020B0604020202020204" pitchFamily="34" charset="0"/>
                <a:cs typeface="Arial" panose="020B0604020202020204" pitchFamily="34" charset="0"/>
              </a:rPr>
              <a:t>FUNZA</a:t>
            </a:r>
            <a:r>
              <a:rPr lang="en-US" sz="1600" dirty="0">
                <a:latin typeface="Arial" panose="020B0604020202020204" pitchFamily="34" charset="0"/>
                <a:cs typeface="Arial" panose="020B0604020202020204" pitchFamily="34" charset="0"/>
              </a:rPr>
              <a:t> to the value of </a:t>
            </a:r>
            <a:r>
              <a:rPr lang="en-US" sz="1600" b="1" dirty="0">
                <a:solidFill>
                  <a:srgbClr val="800000"/>
                </a:solidFill>
                <a:latin typeface="Arial" panose="020B0604020202020204" pitchFamily="34" charset="0"/>
                <a:cs typeface="Arial" panose="020B0604020202020204" pitchFamily="34" charset="0"/>
              </a:rPr>
              <a:t>R129,150,050.00</a:t>
            </a:r>
            <a:r>
              <a:rPr lang="en-US" sz="1600" dirty="0">
                <a:latin typeface="Arial" panose="020B0604020202020204" pitchFamily="34" charset="0"/>
                <a:cs typeface="Arial" panose="020B0604020202020204" pitchFamily="34" charset="0"/>
              </a:rPr>
              <a:t> in February 2020;</a:t>
            </a:r>
          </a:p>
          <a:p>
            <a:pPr marL="171450" indent="-171450">
              <a:buFont typeface="Arial" panose="020B0604020202020204" pitchFamily="34" charset="0"/>
              <a:buChar char="•"/>
            </a:pPr>
            <a:endParaRPr lang="en-US" sz="1400" dirty="0"/>
          </a:p>
        </p:txBody>
      </p:sp>
      <p:graphicFrame>
        <p:nvGraphicFramePr>
          <p:cNvPr id="246" name="Table 2">
            <a:extLst>
              <a:ext uri="{FF2B5EF4-FFF2-40B4-BE49-F238E27FC236}">
                <a16:creationId xmlns:a16="http://schemas.microsoft.com/office/drawing/2014/main" xmlns="" id="{DD584102-815D-4AF0-8A23-1478A0EBE96B}"/>
              </a:ext>
            </a:extLst>
          </p:cNvPr>
          <p:cNvGraphicFramePr>
            <a:graphicFrameLocks noGrp="1"/>
          </p:cNvGraphicFramePr>
          <p:nvPr>
            <p:extLst>
              <p:ext uri="{D42A27DB-BD31-4B8C-83A1-F6EECF244321}">
                <p14:modId xmlns:p14="http://schemas.microsoft.com/office/powerpoint/2010/main" xmlns="" val="624995647"/>
              </p:ext>
            </p:extLst>
          </p:nvPr>
        </p:nvGraphicFramePr>
        <p:xfrm>
          <a:off x="171057" y="1095113"/>
          <a:ext cx="4154041" cy="1280160"/>
        </p:xfrm>
        <a:graphic>
          <a:graphicData uri="http://schemas.openxmlformats.org/drawingml/2006/table">
            <a:tbl>
              <a:tblPr firstRow="1" bandRow="1">
                <a:tableStyleId>{69CF1AB2-1976-4502-BF36-3FF5EA218861}</a:tableStyleId>
              </a:tblPr>
              <a:tblGrid>
                <a:gridCol w="1715641">
                  <a:extLst>
                    <a:ext uri="{9D8B030D-6E8A-4147-A177-3AD203B41FA5}">
                      <a16:colId xmlns:a16="http://schemas.microsoft.com/office/drawing/2014/main" xmlns="" val="476469120"/>
                    </a:ext>
                  </a:extLst>
                </a:gridCol>
                <a:gridCol w="1227908">
                  <a:extLst>
                    <a:ext uri="{9D8B030D-6E8A-4147-A177-3AD203B41FA5}">
                      <a16:colId xmlns:a16="http://schemas.microsoft.com/office/drawing/2014/main" xmlns="" val="569300483"/>
                    </a:ext>
                  </a:extLst>
                </a:gridCol>
                <a:gridCol w="1210492">
                  <a:extLst>
                    <a:ext uri="{9D8B030D-6E8A-4147-A177-3AD203B41FA5}">
                      <a16:colId xmlns:a16="http://schemas.microsoft.com/office/drawing/2014/main" xmlns="" val="3762367679"/>
                    </a:ext>
                  </a:extLst>
                </a:gridCol>
              </a:tblGrid>
              <a:tr h="199690">
                <a:tc gridSpan="3">
                  <a:txBody>
                    <a:bodyPr/>
                    <a:lstStyle/>
                    <a:p>
                      <a:pPr algn="ctr"/>
                      <a:r>
                        <a:rPr lang="en-US" sz="1200" dirty="0">
                          <a:solidFill>
                            <a:schemeClr val="bg1"/>
                          </a:solidFill>
                        </a:rPr>
                        <a:t>Funded Students 2020</a:t>
                      </a:r>
                      <a:endParaRPr lang="en-US" sz="1200" b="1" dirty="0">
                        <a:solidFill>
                          <a:schemeClr val="bg1"/>
                        </a:solidFill>
                      </a:endParaRPr>
                    </a:p>
                  </a:txBody>
                  <a:tcPr anchor="ctr">
                    <a:solidFill>
                      <a:srgbClr val="EAAB21"/>
                    </a:solidFill>
                  </a:tcPr>
                </a:tc>
                <a:tc hMerge="1">
                  <a:txBody>
                    <a:bodyPr/>
                    <a:lstStyle/>
                    <a:p>
                      <a:pPr algn="ctr"/>
                      <a:endParaRPr lang="en-US" sz="1200" dirty="0">
                        <a:solidFill>
                          <a:schemeClr val="bg1"/>
                        </a:solidFill>
                      </a:endParaRPr>
                    </a:p>
                  </a:txBody>
                  <a:tcPr anchor="ctr">
                    <a:solidFill>
                      <a:srgbClr val="800000"/>
                    </a:solidFill>
                  </a:tcPr>
                </a:tc>
                <a:tc hMerge="1">
                  <a:txBody>
                    <a:bodyPr/>
                    <a:lstStyle/>
                    <a:p>
                      <a:pPr algn="ctr"/>
                      <a:endParaRPr lang="en-US" sz="1200" dirty="0">
                        <a:solidFill>
                          <a:schemeClr val="bg1"/>
                        </a:solidFill>
                      </a:endParaRPr>
                    </a:p>
                  </a:txBody>
                  <a:tcPr anchor="ctr">
                    <a:solidFill>
                      <a:srgbClr val="800000"/>
                    </a:solidFill>
                  </a:tcPr>
                </a:tc>
                <a:extLst>
                  <a:ext uri="{0D108BD9-81ED-4DB2-BD59-A6C34878D82A}">
                    <a16:rowId xmlns:a16="http://schemas.microsoft.com/office/drawing/2014/main" xmlns="" val="386929185"/>
                  </a:ext>
                </a:extLst>
              </a:tr>
              <a:tr h="199690">
                <a:tc>
                  <a:txBody>
                    <a:bodyPr/>
                    <a:lstStyle/>
                    <a:p>
                      <a:pPr algn="ctr"/>
                      <a:endParaRPr lang="en-US" sz="1200" b="1" dirty="0">
                        <a:solidFill>
                          <a:schemeClr val="bg1"/>
                        </a:solidFill>
                      </a:endParaRPr>
                    </a:p>
                  </a:txBody>
                  <a:tcPr anchor="ctr">
                    <a:solidFill>
                      <a:srgbClr val="EAAB21"/>
                    </a:solidFill>
                  </a:tcPr>
                </a:tc>
                <a:tc>
                  <a:txBody>
                    <a:bodyPr/>
                    <a:lstStyle/>
                    <a:p>
                      <a:pPr algn="ctr"/>
                      <a:r>
                        <a:rPr lang="en-US" sz="1200" b="1" dirty="0">
                          <a:solidFill>
                            <a:schemeClr val="bg1"/>
                          </a:solidFill>
                        </a:rPr>
                        <a:t>Universities</a:t>
                      </a:r>
                    </a:p>
                  </a:txBody>
                  <a:tcPr anchor="ctr">
                    <a:solidFill>
                      <a:srgbClr val="EAAB21"/>
                    </a:solidFill>
                  </a:tcPr>
                </a:tc>
                <a:tc>
                  <a:txBody>
                    <a:bodyPr/>
                    <a:lstStyle/>
                    <a:p>
                      <a:pPr algn="ctr"/>
                      <a:r>
                        <a:rPr lang="en-US" sz="1200" b="1" dirty="0">
                          <a:solidFill>
                            <a:schemeClr val="bg1"/>
                          </a:solidFill>
                        </a:rPr>
                        <a:t>TVET College</a:t>
                      </a:r>
                    </a:p>
                  </a:txBody>
                  <a:tcPr anchor="ctr">
                    <a:solidFill>
                      <a:srgbClr val="EAAB21"/>
                    </a:solidFill>
                  </a:tcPr>
                </a:tc>
                <a:extLst>
                  <a:ext uri="{0D108BD9-81ED-4DB2-BD59-A6C34878D82A}">
                    <a16:rowId xmlns:a16="http://schemas.microsoft.com/office/drawing/2014/main" xmlns="" val="300637818"/>
                  </a:ext>
                </a:extLst>
              </a:tr>
              <a:tr h="225245">
                <a:tc>
                  <a:txBody>
                    <a:bodyPr/>
                    <a:lstStyle/>
                    <a:p>
                      <a:pPr algn="r"/>
                      <a:r>
                        <a:rPr lang="en-US" sz="1000" dirty="0"/>
                        <a:t>First Time Students</a:t>
                      </a:r>
                    </a:p>
                  </a:txBody>
                  <a:tcPr anchor="ctr"/>
                </a:tc>
                <a:tc>
                  <a:txBody>
                    <a:bodyPr/>
                    <a:lstStyle/>
                    <a:p>
                      <a:pPr algn="ctr"/>
                      <a:r>
                        <a:rPr lang="en-US" sz="1000" dirty="0"/>
                        <a:t>369,299</a:t>
                      </a:r>
                    </a:p>
                  </a:txBody>
                  <a:tcPr anchor="ctr"/>
                </a:tc>
                <a:tc>
                  <a:txBody>
                    <a:bodyPr/>
                    <a:lstStyle/>
                    <a:p>
                      <a:pPr algn="ctr"/>
                      <a:r>
                        <a:rPr lang="en-US" sz="1000" dirty="0"/>
                        <a:t>114,515</a:t>
                      </a:r>
                    </a:p>
                  </a:txBody>
                  <a:tcPr anchor="ctr"/>
                </a:tc>
                <a:extLst>
                  <a:ext uri="{0D108BD9-81ED-4DB2-BD59-A6C34878D82A}">
                    <a16:rowId xmlns:a16="http://schemas.microsoft.com/office/drawing/2014/main" xmlns="" val="1262590140"/>
                  </a:ext>
                </a:extLst>
              </a:tr>
              <a:tr h="151419">
                <a:tc>
                  <a:txBody>
                    <a:bodyPr/>
                    <a:lstStyle/>
                    <a:p>
                      <a:pPr algn="r"/>
                      <a:r>
                        <a:rPr lang="en-US" sz="1000" dirty="0"/>
                        <a:t>Returning Students</a:t>
                      </a:r>
                    </a:p>
                  </a:txBody>
                  <a:tcPr anchor="ctr"/>
                </a:tc>
                <a:tc>
                  <a:txBody>
                    <a:bodyPr/>
                    <a:lstStyle/>
                    <a:p>
                      <a:pPr algn="ctr"/>
                      <a:r>
                        <a:rPr lang="en-US" sz="1000" dirty="0"/>
                        <a:t>284,881</a:t>
                      </a:r>
                    </a:p>
                  </a:txBody>
                  <a:tcPr anchor="ctr"/>
                </a:tc>
                <a:tc>
                  <a:txBody>
                    <a:bodyPr/>
                    <a:lstStyle/>
                    <a:p>
                      <a:pPr algn="ctr"/>
                      <a:r>
                        <a:rPr lang="en-US" sz="1000" dirty="0"/>
                        <a:t>108,524</a:t>
                      </a:r>
                    </a:p>
                  </a:txBody>
                  <a:tcPr anchor="ctr"/>
                </a:tc>
                <a:extLst>
                  <a:ext uri="{0D108BD9-81ED-4DB2-BD59-A6C34878D82A}">
                    <a16:rowId xmlns:a16="http://schemas.microsoft.com/office/drawing/2014/main" xmlns="" val="320148002"/>
                  </a:ext>
                </a:extLst>
              </a:tr>
              <a:tr h="162006">
                <a:tc>
                  <a:txBody>
                    <a:bodyPr/>
                    <a:lstStyle/>
                    <a:p>
                      <a:pPr algn="r"/>
                      <a:r>
                        <a:rPr lang="en-US" sz="1000" b="1" dirty="0">
                          <a:solidFill>
                            <a:schemeClr val="bg1"/>
                          </a:solidFill>
                        </a:rPr>
                        <a:t>Total</a:t>
                      </a:r>
                    </a:p>
                  </a:txBody>
                  <a:tcPr anchor="ctr">
                    <a:solidFill>
                      <a:srgbClr val="EAAB21"/>
                    </a:solidFill>
                  </a:tcPr>
                </a:tc>
                <a:tc>
                  <a:txBody>
                    <a:bodyPr/>
                    <a:lstStyle/>
                    <a:p>
                      <a:pPr algn="ctr"/>
                      <a:r>
                        <a:rPr lang="en-US" sz="1000" b="1" dirty="0">
                          <a:solidFill>
                            <a:schemeClr val="bg1"/>
                          </a:solidFill>
                        </a:rPr>
                        <a:t>654,180</a:t>
                      </a:r>
                    </a:p>
                  </a:txBody>
                  <a:tcPr anchor="ctr">
                    <a:solidFill>
                      <a:srgbClr val="EAAB21"/>
                    </a:solidFill>
                  </a:tcPr>
                </a:tc>
                <a:tc>
                  <a:txBody>
                    <a:bodyPr/>
                    <a:lstStyle/>
                    <a:p>
                      <a:pPr algn="ctr"/>
                      <a:r>
                        <a:rPr lang="en-US" sz="1000" b="1" dirty="0">
                          <a:solidFill>
                            <a:schemeClr val="bg1"/>
                          </a:solidFill>
                        </a:rPr>
                        <a:t>223,039</a:t>
                      </a:r>
                    </a:p>
                  </a:txBody>
                  <a:tcPr anchor="ctr">
                    <a:solidFill>
                      <a:srgbClr val="EAAB21"/>
                    </a:solidFill>
                  </a:tcPr>
                </a:tc>
                <a:extLst>
                  <a:ext uri="{0D108BD9-81ED-4DB2-BD59-A6C34878D82A}">
                    <a16:rowId xmlns:a16="http://schemas.microsoft.com/office/drawing/2014/main" xmlns="" val="1919194734"/>
                  </a:ext>
                </a:extLst>
              </a:tr>
            </a:tbl>
          </a:graphicData>
        </a:graphic>
      </p:graphicFrame>
    </p:spTree>
    <p:extLst>
      <p:ext uri="{BB962C8B-B14F-4D97-AF65-F5344CB8AC3E}">
        <p14:creationId xmlns:p14="http://schemas.microsoft.com/office/powerpoint/2010/main" xmlns="" val="417987467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4">
            <a:extLst>
              <a:ext uri="{FF2B5EF4-FFF2-40B4-BE49-F238E27FC236}">
                <a16:creationId xmlns:a16="http://schemas.microsoft.com/office/drawing/2014/main" xmlns="" id="{159678F9-9DB6-423A-ACAA-87D998124BBA}"/>
              </a:ext>
            </a:extLst>
          </p:cNvPr>
          <p:cNvGraphicFramePr>
            <a:graphicFrameLocks noGrp="1"/>
          </p:cNvGraphicFramePr>
          <p:nvPr>
            <p:extLst>
              <p:ext uri="{D42A27DB-BD31-4B8C-83A1-F6EECF244321}">
                <p14:modId xmlns:p14="http://schemas.microsoft.com/office/powerpoint/2010/main" xmlns="" val="312515043"/>
              </p:ext>
            </p:extLst>
          </p:nvPr>
        </p:nvGraphicFramePr>
        <p:xfrm>
          <a:off x="273168" y="4800303"/>
          <a:ext cx="11561340" cy="1752600"/>
        </p:xfrm>
        <a:graphic>
          <a:graphicData uri="http://schemas.openxmlformats.org/drawingml/2006/table">
            <a:tbl>
              <a:tblPr firstRow="1" bandRow="1">
                <a:tableStyleId>{5DA37D80-6434-44D0-A028-1B22A696006F}</a:tableStyleId>
              </a:tblPr>
              <a:tblGrid>
                <a:gridCol w="1651620">
                  <a:extLst>
                    <a:ext uri="{9D8B030D-6E8A-4147-A177-3AD203B41FA5}">
                      <a16:colId xmlns:a16="http://schemas.microsoft.com/office/drawing/2014/main" xmlns="" val="657472765"/>
                    </a:ext>
                  </a:extLst>
                </a:gridCol>
                <a:gridCol w="1350889">
                  <a:extLst>
                    <a:ext uri="{9D8B030D-6E8A-4147-A177-3AD203B41FA5}">
                      <a16:colId xmlns:a16="http://schemas.microsoft.com/office/drawing/2014/main" xmlns="" val="3718985718"/>
                    </a:ext>
                  </a:extLst>
                </a:gridCol>
                <a:gridCol w="1952351">
                  <a:extLst>
                    <a:ext uri="{9D8B030D-6E8A-4147-A177-3AD203B41FA5}">
                      <a16:colId xmlns:a16="http://schemas.microsoft.com/office/drawing/2014/main" xmlns="" val="3341706497"/>
                    </a:ext>
                  </a:extLst>
                </a:gridCol>
                <a:gridCol w="1336759">
                  <a:extLst>
                    <a:ext uri="{9D8B030D-6E8A-4147-A177-3AD203B41FA5}">
                      <a16:colId xmlns:a16="http://schemas.microsoft.com/office/drawing/2014/main" xmlns="" val="337631604"/>
                    </a:ext>
                  </a:extLst>
                </a:gridCol>
                <a:gridCol w="1966481">
                  <a:extLst>
                    <a:ext uri="{9D8B030D-6E8A-4147-A177-3AD203B41FA5}">
                      <a16:colId xmlns:a16="http://schemas.microsoft.com/office/drawing/2014/main" xmlns="" val="1865635773"/>
                    </a:ext>
                  </a:extLst>
                </a:gridCol>
                <a:gridCol w="1363573">
                  <a:extLst>
                    <a:ext uri="{9D8B030D-6E8A-4147-A177-3AD203B41FA5}">
                      <a16:colId xmlns:a16="http://schemas.microsoft.com/office/drawing/2014/main" xmlns="" val="2594386827"/>
                    </a:ext>
                  </a:extLst>
                </a:gridCol>
                <a:gridCol w="1939667">
                  <a:extLst>
                    <a:ext uri="{9D8B030D-6E8A-4147-A177-3AD203B41FA5}">
                      <a16:colId xmlns:a16="http://schemas.microsoft.com/office/drawing/2014/main" xmlns="" val="1950184739"/>
                    </a:ext>
                  </a:extLst>
                </a:gridCol>
              </a:tblGrid>
              <a:tr h="370840">
                <a:tc>
                  <a:txBody>
                    <a:bodyPr/>
                    <a:lstStyle/>
                    <a:p>
                      <a:pPr algn="ctr"/>
                      <a:r>
                        <a:rPr lang="en-US" dirty="0">
                          <a:solidFill>
                            <a:schemeClr val="bg1"/>
                          </a:solidFill>
                        </a:rPr>
                        <a:t>Historic Debt Year</a:t>
                      </a:r>
                    </a:p>
                  </a:txBody>
                  <a:tcPr>
                    <a:solidFill>
                      <a:srgbClr val="800000"/>
                    </a:solidFill>
                  </a:tcPr>
                </a:tc>
                <a:tc>
                  <a:txBody>
                    <a:bodyPr/>
                    <a:lstStyle/>
                    <a:p>
                      <a:pPr algn="ctr"/>
                      <a:r>
                        <a:rPr lang="en-US" dirty="0">
                          <a:solidFill>
                            <a:schemeClr val="bg1"/>
                          </a:solidFill>
                        </a:rPr>
                        <a:t>Students Claimed For</a:t>
                      </a:r>
                    </a:p>
                  </a:txBody>
                  <a:tcPr>
                    <a:solidFill>
                      <a:srgbClr val="800000"/>
                    </a:solidFill>
                  </a:tcPr>
                </a:tc>
                <a:tc>
                  <a:txBody>
                    <a:bodyPr/>
                    <a:lstStyle/>
                    <a:p>
                      <a:pPr algn="ctr"/>
                      <a:r>
                        <a:rPr lang="en-US" dirty="0">
                          <a:solidFill>
                            <a:schemeClr val="bg1"/>
                          </a:solidFill>
                        </a:rPr>
                        <a:t>Amount</a:t>
                      </a:r>
                    </a:p>
                  </a:txBody>
                  <a:tcPr>
                    <a:solidFill>
                      <a:srgbClr val="800000"/>
                    </a:solidFill>
                  </a:tcPr>
                </a:tc>
                <a:tc>
                  <a:txBody>
                    <a:bodyPr/>
                    <a:lstStyle/>
                    <a:p>
                      <a:pPr algn="ctr"/>
                      <a:r>
                        <a:rPr lang="en-US" dirty="0">
                          <a:solidFill>
                            <a:schemeClr val="bg1"/>
                          </a:solidFill>
                        </a:rPr>
                        <a:t>Claims Approved</a:t>
                      </a:r>
                    </a:p>
                  </a:txBody>
                  <a:tcPr>
                    <a:solidFill>
                      <a:srgbClr val="800000"/>
                    </a:solidFill>
                  </a:tcPr>
                </a:tc>
                <a:tc>
                  <a:txBody>
                    <a:bodyPr/>
                    <a:lstStyle/>
                    <a:p>
                      <a:pPr algn="ctr"/>
                      <a:r>
                        <a:rPr lang="en-US" dirty="0">
                          <a:solidFill>
                            <a:schemeClr val="bg1"/>
                          </a:solidFill>
                        </a:rPr>
                        <a:t>Amount</a:t>
                      </a:r>
                    </a:p>
                  </a:txBody>
                  <a:tcPr>
                    <a:solidFill>
                      <a:srgbClr val="800000"/>
                    </a:solidFill>
                  </a:tcPr>
                </a:tc>
                <a:tc>
                  <a:txBody>
                    <a:bodyPr/>
                    <a:lstStyle/>
                    <a:p>
                      <a:pPr algn="ctr"/>
                      <a:r>
                        <a:rPr lang="en-US" dirty="0">
                          <a:solidFill>
                            <a:schemeClr val="bg1"/>
                          </a:solidFill>
                        </a:rPr>
                        <a:t>Claims Non-Qualifying</a:t>
                      </a:r>
                    </a:p>
                  </a:txBody>
                  <a:tcPr>
                    <a:solidFill>
                      <a:srgbClr val="800000"/>
                    </a:solidFill>
                  </a:tcPr>
                </a:tc>
                <a:tc>
                  <a:txBody>
                    <a:bodyPr/>
                    <a:lstStyle/>
                    <a:p>
                      <a:pPr algn="ctr"/>
                      <a:r>
                        <a:rPr lang="en-US" dirty="0">
                          <a:solidFill>
                            <a:schemeClr val="bg1"/>
                          </a:solidFill>
                        </a:rPr>
                        <a:t>Amount</a:t>
                      </a:r>
                    </a:p>
                  </a:txBody>
                  <a:tcPr>
                    <a:solidFill>
                      <a:srgbClr val="800000"/>
                    </a:solidFill>
                  </a:tcPr>
                </a:tc>
                <a:extLst>
                  <a:ext uri="{0D108BD9-81ED-4DB2-BD59-A6C34878D82A}">
                    <a16:rowId xmlns:a16="http://schemas.microsoft.com/office/drawing/2014/main" xmlns="" val="2352865708"/>
                  </a:ext>
                </a:extLst>
              </a:tr>
              <a:tr h="370840">
                <a:tc>
                  <a:txBody>
                    <a:bodyPr/>
                    <a:lstStyle/>
                    <a:p>
                      <a:pPr algn="r"/>
                      <a:r>
                        <a:rPr lang="en-US" b="1" dirty="0"/>
                        <a:t>2017</a:t>
                      </a:r>
                    </a:p>
                  </a:txBody>
                  <a:tcPr/>
                </a:tc>
                <a:tc>
                  <a:txBody>
                    <a:bodyPr/>
                    <a:lstStyle/>
                    <a:p>
                      <a:pPr algn="ctr"/>
                      <a:r>
                        <a:rPr lang="en-US" dirty="0"/>
                        <a:t>41,507</a:t>
                      </a:r>
                    </a:p>
                  </a:txBody>
                  <a:tcPr/>
                </a:tc>
                <a:tc>
                  <a:txBody>
                    <a:bodyPr/>
                    <a:lstStyle/>
                    <a:p>
                      <a:pPr algn="ctr"/>
                      <a:r>
                        <a:rPr lang="en-US" dirty="0"/>
                        <a:t>R910,736,783.00</a:t>
                      </a:r>
                    </a:p>
                  </a:txBody>
                  <a:tcPr/>
                </a:tc>
                <a:tc>
                  <a:txBody>
                    <a:bodyPr/>
                    <a:lstStyle/>
                    <a:p>
                      <a:pPr algn="ctr"/>
                      <a:r>
                        <a:rPr lang="en-US" dirty="0"/>
                        <a:t>18,585</a:t>
                      </a:r>
                    </a:p>
                  </a:txBody>
                  <a:tcPr/>
                </a:tc>
                <a:tc>
                  <a:txBody>
                    <a:bodyPr/>
                    <a:lstStyle/>
                    <a:p>
                      <a:pPr algn="ctr"/>
                      <a:r>
                        <a:rPr lang="en-US" dirty="0"/>
                        <a:t>R346,023,641.00</a:t>
                      </a:r>
                    </a:p>
                  </a:txBody>
                  <a:tcPr/>
                </a:tc>
                <a:tc>
                  <a:txBody>
                    <a:bodyPr/>
                    <a:lstStyle/>
                    <a:p>
                      <a:pPr algn="ctr"/>
                      <a:r>
                        <a:rPr lang="en-US" dirty="0"/>
                        <a:t>21,737</a:t>
                      </a:r>
                    </a:p>
                  </a:txBody>
                  <a:tcPr/>
                </a:tc>
                <a:tc>
                  <a:txBody>
                    <a:bodyPr/>
                    <a:lstStyle/>
                    <a:p>
                      <a:pPr algn="ctr"/>
                      <a:r>
                        <a:rPr lang="en-US" dirty="0"/>
                        <a:t>R482,884,252.00</a:t>
                      </a:r>
                    </a:p>
                  </a:txBody>
                  <a:tcPr/>
                </a:tc>
                <a:extLst>
                  <a:ext uri="{0D108BD9-81ED-4DB2-BD59-A6C34878D82A}">
                    <a16:rowId xmlns:a16="http://schemas.microsoft.com/office/drawing/2014/main" xmlns="" val="3447166739"/>
                  </a:ext>
                </a:extLst>
              </a:tr>
              <a:tr h="370840">
                <a:tc>
                  <a:txBody>
                    <a:bodyPr/>
                    <a:lstStyle/>
                    <a:p>
                      <a:pPr algn="r"/>
                      <a:r>
                        <a:rPr lang="en-US" b="1" dirty="0"/>
                        <a:t>2018</a:t>
                      </a:r>
                    </a:p>
                  </a:txBody>
                  <a:tcPr/>
                </a:tc>
                <a:tc>
                  <a:txBody>
                    <a:bodyPr/>
                    <a:lstStyle/>
                    <a:p>
                      <a:pPr algn="ctr"/>
                      <a:r>
                        <a:rPr lang="en-US" dirty="0"/>
                        <a:t>39,526</a:t>
                      </a:r>
                    </a:p>
                  </a:txBody>
                  <a:tcPr/>
                </a:tc>
                <a:tc>
                  <a:txBody>
                    <a:bodyPr/>
                    <a:lstStyle/>
                    <a:p>
                      <a:pPr algn="ctr"/>
                      <a:r>
                        <a:rPr lang="en-US" dirty="0"/>
                        <a:t>R885,344,763.00</a:t>
                      </a:r>
                    </a:p>
                  </a:txBody>
                  <a:tcPr/>
                </a:tc>
                <a:tc>
                  <a:txBody>
                    <a:bodyPr/>
                    <a:lstStyle/>
                    <a:p>
                      <a:pPr algn="ctr"/>
                      <a:r>
                        <a:rPr lang="en-US" dirty="0"/>
                        <a:t>23,234</a:t>
                      </a:r>
                    </a:p>
                  </a:txBody>
                  <a:tcPr/>
                </a:tc>
                <a:tc>
                  <a:txBody>
                    <a:bodyPr/>
                    <a:lstStyle/>
                    <a:p>
                      <a:pPr algn="ctr"/>
                      <a:r>
                        <a:rPr lang="en-US" dirty="0"/>
                        <a:t>R411,427,087.00</a:t>
                      </a:r>
                    </a:p>
                  </a:txBody>
                  <a:tcPr/>
                </a:tc>
                <a:tc>
                  <a:txBody>
                    <a:bodyPr/>
                    <a:lstStyle/>
                    <a:p>
                      <a:pPr algn="ctr"/>
                      <a:r>
                        <a:rPr lang="en-US" dirty="0"/>
                        <a:t>14,651</a:t>
                      </a:r>
                    </a:p>
                  </a:txBody>
                  <a:tcPr/>
                </a:tc>
                <a:tc>
                  <a:txBody>
                    <a:bodyPr/>
                    <a:lstStyle/>
                    <a:p>
                      <a:pPr algn="ctr"/>
                      <a:r>
                        <a:rPr lang="en-US" dirty="0"/>
                        <a:t>R384,390,999.00</a:t>
                      </a:r>
                    </a:p>
                  </a:txBody>
                  <a:tcPr/>
                </a:tc>
                <a:extLst>
                  <a:ext uri="{0D108BD9-81ED-4DB2-BD59-A6C34878D82A}">
                    <a16:rowId xmlns:a16="http://schemas.microsoft.com/office/drawing/2014/main" xmlns="" val="3353581818"/>
                  </a:ext>
                </a:extLst>
              </a:tr>
              <a:tr h="370840">
                <a:tc>
                  <a:txBody>
                    <a:bodyPr/>
                    <a:lstStyle/>
                    <a:p>
                      <a:pPr algn="r"/>
                      <a:r>
                        <a:rPr lang="en-US" b="1" dirty="0">
                          <a:solidFill>
                            <a:schemeClr val="bg1"/>
                          </a:solidFill>
                        </a:rPr>
                        <a:t>TOTALS</a:t>
                      </a:r>
                    </a:p>
                  </a:txBody>
                  <a:tcPr>
                    <a:solidFill>
                      <a:srgbClr val="800000"/>
                    </a:solidFill>
                  </a:tcPr>
                </a:tc>
                <a:tc>
                  <a:txBody>
                    <a:bodyPr/>
                    <a:lstStyle/>
                    <a:p>
                      <a:pPr algn="ctr"/>
                      <a:r>
                        <a:rPr lang="en-US" b="1" dirty="0">
                          <a:solidFill>
                            <a:schemeClr val="bg1"/>
                          </a:solidFill>
                        </a:rPr>
                        <a:t>81,033</a:t>
                      </a:r>
                    </a:p>
                  </a:txBody>
                  <a:tcPr>
                    <a:solidFill>
                      <a:srgbClr val="800000"/>
                    </a:solidFill>
                  </a:tcPr>
                </a:tc>
                <a:tc>
                  <a:txBody>
                    <a:bodyPr/>
                    <a:lstStyle/>
                    <a:p>
                      <a:pPr algn="ctr"/>
                      <a:r>
                        <a:rPr lang="en-US" b="1" dirty="0">
                          <a:solidFill>
                            <a:schemeClr val="bg1"/>
                          </a:solidFill>
                        </a:rPr>
                        <a:t>R1,796,081,546.00</a:t>
                      </a:r>
                    </a:p>
                  </a:txBody>
                  <a:tcPr>
                    <a:solidFill>
                      <a:srgbClr val="800000"/>
                    </a:solidFill>
                  </a:tcPr>
                </a:tc>
                <a:tc>
                  <a:txBody>
                    <a:bodyPr/>
                    <a:lstStyle/>
                    <a:p>
                      <a:pPr algn="ctr"/>
                      <a:r>
                        <a:rPr lang="en-US" b="1" dirty="0">
                          <a:solidFill>
                            <a:schemeClr val="bg1"/>
                          </a:solidFill>
                        </a:rPr>
                        <a:t>41,819</a:t>
                      </a:r>
                    </a:p>
                  </a:txBody>
                  <a:tcPr>
                    <a:solidFill>
                      <a:srgbClr val="800000"/>
                    </a:solidFill>
                  </a:tcPr>
                </a:tc>
                <a:tc>
                  <a:txBody>
                    <a:bodyPr/>
                    <a:lstStyle/>
                    <a:p>
                      <a:pPr algn="ctr"/>
                      <a:r>
                        <a:rPr lang="en-US" b="1" dirty="0">
                          <a:solidFill>
                            <a:schemeClr val="bg1"/>
                          </a:solidFill>
                        </a:rPr>
                        <a:t>R757,450,727.00</a:t>
                      </a:r>
                    </a:p>
                  </a:txBody>
                  <a:tcPr>
                    <a:solidFill>
                      <a:srgbClr val="800000"/>
                    </a:solidFill>
                  </a:tcPr>
                </a:tc>
                <a:tc>
                  <a:txBody>
                    <a:bodyPr/>
                    <a:lstStyle/>
                    <a:p>
                      <a:pPr algn="ctr"/>
                      <a:r>
                        <a:rPr lang="en-US" b="1" dirty="0">
                          <a:solidFill>
                            <a:schemeClr val="bg1"/>
                          </a:solidFill>
                        </a:rPr>
                        <a:t>36,388</a:t>
                      </a:r>
                    </a:p>
                  </a:txBody>
                  <a:tcPr>
                    <a:solidFill>
                      <a:srgbClr val="800000"/>
                    </a:solidFill>
                  </a:tcPr>
                </a:tc>
                <a:tc>
                  <a:txBody>
                    <a:bodyPr/>
                    <a:lstStyle/>
                    <a:p>
                      <a:pPr algn="ctr"/>
                      <a:r>
                        <a:rPr lang="en-US" b="1" dirty="0">
                          <a:solidFill>
                            <a:schemeClr val="bg1"/>
                          </a:solidFill>
                        </a:rPr>
                        <a:t>R867,275,252.00</a:t>
                      </a:r>
                    </a:p>
                  </a:txBody>
                  <a:tcPr>
                    <a:solidFill>
                      <a:srgbClr val="800000"/>
                    </a:solidFill>
                  </a:tcPr>
                </a:tc>
                <a:extLst>
                  <a:ext uri="{0D108BD9-81ED-4DB2-BD59-A6C34878D82A}">
                    <a16:rowId xmlns:a16="http://schemas.microsoft.com/office/drawing/2014/main" xmlns="" val="3957934546"/>
                  </a:ext>
                </a:extLst>
              </a:tr>
            </a:tbl>
          </a:graphicData>
        </a:graphic>
      </p:graphicFrame>
      <p:sp>
        <p:nvSpPr>
          <p:cNvPr id="253" name="TextBox 252">
            <a:extLst>
              <a:ext uri="{FF2B5EF4-FFF2-40B4-BE49-F238E27FC236}">
                <a16:creationId xmlns:a16="http://schemas.microsoft.com/office/drawing/2014/main" xmlns="" id="{DCD48110-4069-453E-AF91-85B8E6FFB4D3}"/>
              </a:ext>
            </a:extLst>
          </p:cNvPr>
          <p:cNvSpPr txBox="1"/>
          <p:nvPr/>
        </p:nvSpPr>
        <p:spPr>
          <a:xfrm>
            <a:off x="190618" y="902202"/>
            <a:ext cx="6426802" cy="3970318"/>
          </a:xfrm>
          <a:prstGeom prst="rect">
            <a:avLst/>
          </a:prstGeom>
          <a:noFill/>
        </p:spPr>
        <p:txBody>
          <a:bodyPr wrap="square" rtlCol="0">
            <a:spAutoFit/>
          </a:bodyPr>
          <a:lstStyle/>
          <a:p>
            <a:pPr algn="just"/>
            <a:endParaRPr lang="en-US" sz="1400" dirty="0">
              <a:latin typeface="Arial" panose="020B0604020202020204" pitchFamily="34" charset="0"/>
              <a:cs typeface="Arial" panose="020B0604020202020204" pitchFamily="34" charset="0"/>
            </a:endParaRPr>
          </a:p>
          <a:p>
            <a:pPr marL="285750" indent="-285750" algn="just">
              <a:buClr>
                <a:srgbClr val="8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In February 2019 Minister Pandor </a:t>
            </a:r>
            <a:r>
              <a:rPr lang="en-US" sz="1400" b="1" dirty="0">
                <a:solidFill>
                  <a:srgbClr val="800000"/>
                </a:solidFill>
                <a:latin typeface="Arial" panose="020B0604020202020204" pitchFamily="34" charset="0"/>
                <a:cs typeface="Arial" panose="020B0604020202020204" pitchFamily="34" charset="0"/>
              </a:rPr>
              <a:t>approved</a:t>
            </a:r>
            <a:r>
              <a:rPr lang="en-US" sz="1400" dirty="0">
                <a:latin typeface="Arial" panose="020B0604020202020204" pitchFamily="34" charset="0"/>
                <a:cs typeface="Arial" panose="020B0604020202020204" pitchFamily="34" charset="0"/>
              </a:rPr>
              <a:t> </a:t>
            </a:r>
            <a:r>
              <a:rPr lang="en-US" sz="1400" b="1" dirty="0">
                <a:solidFill>
                  <a:srgbClr val="800000"/>
                </a:solidFill>
                <a:latin typeface="Arial" panose="020B0604020202020204" pitchFamily="34" charset="0"/>
                <a:cs typeface="Arial" panose="020B0604020202020204" pitchFamily="34" charset="0"/>
              </a:rPr>
              <a:t>R1bn</a:t>
            </a:r>
            <a:r>
              <a:rPr lang="en-US" sz="1400" dirty="0">
                <a:latin typeface="Arial" panose="020B0604020202020204" pitchFamily="34" charset="0"/>
                <a:cs typeface="Arial" panose="020B0604020202020204" pitchFamily="34" charset="0"/>
              </a:rPr>
              <a:t> for </a:t>
            </a:r>
            <a:r>
              <a:rPr lang="en-US" sz="1400" b="1" dirty="0">
                <a:solidFill>
                  <a:srgbClr val="800000"/>
                </a:solidFill>
                <a:latin typeface="Arial" panose="020B0604020202020204" pitchFamily="34" charset="0"/>
                <a:cs typeface="Arial" panose="020B0604020202020204" pitchFamily="34" charset="0"/>
              </a:rPr>
              <a:t>Historic Debt </a:t>
            </a:r>
            <a:r>
              <a:rPr lang="en-US" sz="1400" dirty="0">
                <a:latin typeface="Arial" panose="020B0604020202020204" pitchFamily="34" charset="0"/>
                <a:cs typeface="Arial" panose="020B0604020202020204" pitchFamily="34" charset="0"/>
              </a:rPr>
              <a:t>of students incurred as a result of the loan system prior to 2018.</a:t>
            </a:r>
          </a:p>
          <a:p>
            <a:pPr marL="285750" indent="-285750" algn="just">
              <a:buClr>
                <a:srgbClr val="8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Students were required to sign an acknowledgment of debt in cases where the </a:t>
            </a:r>
            <a:r>
              <a:rPr lang="en-US" sz="1400" b="1" dirty="0">
                <a:solidFill>
                  <a:srgbClr val="800000"/>
                </a:solidFill>
                <a:latin typeface="Arial" panose="020B0604020202020204" pitchFamily="34" charset="0"/>
                <a:cs typeface="Arial" panose="020B0604020202020204" pitchFamily="34" charset="0"/>
              </a:rPr>
              <a:t>capped loan amount was insufficient </a:t>
            </a:r>
            <a:r>
              <a:rPr lang="en-US" sz="1400" dirty="0">
                <a:latin typeface="Arial" panose="020B0604020202020204" pitchFamily="34" charset="0"/>
                <a:cs typeface="Arial" panose="020B0604020202020204" pitchFamily="34" charset="0"/>
              </a:rPr>
              <a:t>to cover costs.</a:t>
            </a:r>
          </a:p>
          <a:p>
            <a:pPr marL="285750" indent="-285750" algn="just">
              <a:buClr>
                <a:srgbClr val="8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During 2019 all Universities submitted Historic Debt claims for 2017 and 2018 for </a:t>
            </a:r>
            <a:r>
              <a:rPr lang="en-US" sz="1400" b="1" dirty="0">
                <a:solidFill>
                  <a:srgbClr val="800000"/>
                </a:solidFill>
                <a:latin typeface="Arial" panose="020B0604020202020204" pitchFamily="34" charset="0"/>
                <a:cs typeface="Arial" panose="020B0604020202020204" pitchFamily="34" charset="0"/>
              </a:rPr>
              <a:t>81,033</a:t>
            </a:r>
            <a:r>
              <a:rPr lang="en-US" sz="1400" dirty="0">
                <a:solidFill>
                  <a:srgbClr val="80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students</a:t>
            </a:r>
            <a:r>
              <a:rPr lang="en-US" sz="1400" dirty="0">
                <a:solidFill>
                  <a:srgbClr val="80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with a claimed amount of </a:t>
            </a:r>
            <a:r>
              <a:rPr lang="en-US" sz="1400" b="1" dirty="0">
                <a:solidFill>
                  <a:srgbClr val="800000"/>
                </a:solidFill>
                <a:latin typeface="Arial" panose="020B0604020202020204" pitchFamily="34" charset="0"/>
                <a:cs typeface="Arial" panose="020B0604020202020204" pitchFamily="34" charset="0"/>
              </a:rPr>
              <a:t>R1,796,081,546.00</a:t>
            </a:r>
            <a:r>
              <a:rPr lang="en-US" sz="1400" dirty="0">
                <a:latin typeface="Arial" panose="020B0604020202020204" pitchFamily="34" charset="0"/>
                <a:cs typeface="Arial" panose="020B0604020202020204" pitchFamily="34" charset="0"/>
              </a:rPr>
              <a:t>.</a:t>
            </a:r>
          </a:p>
          <a:p>
            <a:pPr marL="285750" indent="-285750" algn="just">
              <a:buClr>
                <a:srgbClr val="8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All claims have been processed, and claims </a:t>
            </a:r>
            <a:r>
              <a:rPr lang="en-US" sz="1400" b="1" dirty="0">
                <a:solidFill>
                  <a:srgbClr val="800000"/>
                </a:solidFill>
                <a:latin typeface="Arial" panose="020B0604020202020204" pitchFamily="34" charset="0"/>
                <a:cs typeface="Arial" panose="020B0604020202020204" pitchFamily="34" charset="0"/>
              </a:rPr>
              <a:t>approved </a:t>
            </a:r>
            <a:r>
              <a:rPr lang="en-US" sz="1400" dirty="0">
                <a:latin typeface="Arial" panose="020B0604020202020204" pitchFamily="34" charset="0"/>
                <a:cs typeface="Arial" panose="020B0604020202020204" pitchFamily="34" charset="0"/>
              </a:rPr>
              <a:t>for </a:t>
            </a:r>
            <a:r>
              <a:rPr lang="en-US" sz="1400" b="1" dirty="0">
                <a:solidFill>
                  <a:srgbClr val="800000"/>
                </a:solidFill>
                <a:latin typeface="Arial" panose="020B0604020202020204" pitchFamily="34" charset="0"/>
                <a:cs typeface="Arial" panose="020B0604020202020204" pitchFamily="34" charset="0"/>
              </a:rPr>
              <a:t>41,819</a:t>
            </a:r>
            <a:r>
              <a:rPr lang="en-US" sz="1400" dirty="0">
                <a:latin typeface="Arial" panose="020B0604020202020204" pitchFamily="34" charset="0"/>
                <a:cs typeface="Arial" panose="020B0604020202020204" pitchFamily="34" charset="0"/>
              </a:rPr>
              <a:t> students with an amount of </a:t>
            </a:r>
            <a:r>
              <a:rPr lang="en-US" sz="1400" b="1" dirty="0">
                <a:solidFill>
                  <a:srgbClr val="800000"/>
                </a:solidFill>
                <a:latin typeface="Arial" panose="020B0604020202020204" pitchFamily="34" charset="0"/>
                <a:cs typeface="Arial" panose="020B0604020202020204" pitchFamily="34" charset="0"/>
              </a:rPr>
              <a:t>R757,450,727.00</a:t>
            </a:r>
            <a:r>
              <a:rPr lang="en-US" sz="1400" dirty="0">
                <a:latin typeface="Arial" panose="020B0604020202020204" pitchFamily="34" charset="0"/>
                <a:cs typeface="Arial" panose="020B0604020202020204" pitchFamily="34" charset="0"/>
              </a:rPr>
              <a:t> which has already been paid to the Institutions for re-distribution to students;</a:t>
            </a:r>
          </a:p>
          <a:p>
            <a:pPr marL="285750" indent="-285750" algn="just">
              <a:buClr>
                <a:srgbClr val="8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A further </a:t>
            </a:r>
            <a:r>
              <a:rPr lang="en-US" sz="1400" b="1" dirty="0">
                <a:solidFill>
                  <a:srgbClr val="800000"/>
                </a:solidFill>
                <a:latin typeface="Arial" panose="020B0604020202020204" pitchFamily="34" charset="0"/>
                <a:cs typeface="Arial" panose="020B0604020202020204" pitchFamily="34" charset="0"/>
              </a:rPr>
              <a:t>36,338</a:t>
            </a:r>
            <a:r>
              <a:rPr lang="en-US" sz="1400" dirty="0">
                <a:latin typeface="Arial" panose="020B0604020202020204" pitchFamily="34" charset="0"/>
                <a:cs typeface="Arial" panose="020B0604020202020204" pitchFamily="34" charset="0"/>
              </a:rPr>
              <a:t> claims were </a:t>
            </a:r>
            <a:r>
              <a:rPr lang="en-US" sz="1400" b="1" dirty="0">
                <a:solidFill>
                  <a:srgbClr val="800000"/>
                </a:solidFill>
                <a:latin typeface="Arial" panose="020B0604020202020204" pitchFamily="34" charset="0"/>
                <a:cs typeface="Arial" panose="020B0604020202020204" pitchFamily="34" charset="0"/>
              </a:rPr>
              <a:t>non qualifying</a:t>
            </a:r>
            <a:r>
              <a:rPr lang="en-US" sz="1400" dirty="0">
                <a:latin typeface="Arial" panose="020B0604020202020204" pitchFamily="34" charset="0"/>
                <a:cs typeface="Arial" panose="020B0604020202020204" pitchFamily="34" charset="0"/>
              </a:rPr>
              <a:t> for various reasons: incomplete AODs, incomplete submissions from Institutions, and missing registration information.  The total amount non-qualifying is </a:t>
            </a:r>
            <a:r>
              <a:rPr lang="en-US" sz="1400" b="1" dirty="0">
                <a:solidFill>
                  <a:srgbClr val="800000"/>
                </a:solidFill>
                <a:latin typeface="Arial" panose="020B0604020202020204" pitchFamily="34" charset="0"/>
                <a:cs typeface="Arial" panose="020B0604020202020204" pitchFamily="34" charset="0"/>
              </a:rPr>
              <a:t>R867,275,252.00</a:t>
            </a:r>
            <a:r>
              <a:rPr lang="en-US" sz="1400" dirty="0">
                <a:latin typeface="Arial" panose="020B0604020202020204" pitchFamily="34" charset="0"/>
                <a:cs typeface="Arial" panose="020B0604020202020204" pitchFamily="34" charset="0"/>
              </a:rPr>
              <a:t>;</a:t>
            </a:r>
          </a:p>
          <a:p>
            <a:pPr marL="285750" indent="-285750" algn="just">
              <a:buClr>
                <a:srgbClr val="800000"/>
              </a:buClr>
              <a:buFont typeface="Arial" panose="020B0604020202020204" pitchFamily="34" charset="0"/>
              <a:buChar char="•"/>
            </a:pPr>
            <a:r>
              <a:rPr lang="en-US" sz="1400" dirty="0">
                <a:latin typeface="Arial" panose="020B0604020202020204" pitchFamily="34" charset="0"/>
                <a:cs typeface="Arial" panose="020B0604020202020204" pitchFamily="34" charset="0"/>
              </a:rPr>
              <a:t>Claims have been identified for further investigation, which could possibly lead to more claims being approved.  The total amount of claims being investigated is </a:t>
            </a:r>
            <a:r>
              <a:rPr lang="en-US" sz="1400" b="1" dirty="0">
                <a:solidFill>
                  <a:srgbClr val="800000"/>
                </a:solidFill>
                <a:latin typeface="Arial" panose="020B0604020202020204" pitchFamily="34" charset="0"/>
                <a:cs typeface="Arial" panose="020B0604020202020204" pitchFamily="34" charset="0"/>
              </a:rPr>
              <a:t>2,894</a:t>
            </a:r>
            <a:r>
              <a:rPr lang="en-US" sz="1400" dirty="0">
                <a:latin typeface="Arial" panose="020B0604020202020204" pitchFamily="34" charset="0"/>
                <a:cs typeface="Arial" panose="020B0604020202020204" pitchFamily="34" charset="0"/>
              </a:rPr>
              <a:t>, with a total claim value of </a:t>
            </a:r>
            <a:r>
              <a:rPr lang="en-US" sz="1400" b="1" dirty="0">
                <a:solidFill>
                  <a:srgbClr val="800000"/>
                </a:solidFill>
                <a:latin typeface="Arial" panose="020B0604020202020204" pitchFamily="34" charset="0"/>
                <a:cs typeface="Arial" panose="020B0604020202020204" pitchFamily="34" charset="0"/>
              </a:rPr>
              <a:t>R194,774,170.00.</a:t>
            </a:r>
          </a:p>
          <a:p>
            <a:pPr marL="171450" indent="-171450" algn="just">
              <a:buFont typeface="Arial" panose="020B0604020202020204" pitchFamily="34" charset="0"/>
              <a:buChar char="•"/>
            </a:pPr>
            <a:endParaRPr lang="en-US" sz="1400" dirty="0"/>
          </a:p>
        </p:txBody>
      </p:sp>
      <p:graphicFrame>
        <p:nvGraphicFramePr>
          <p:cNvPr id="10" name="Chart 9">
            <a:extLst>
              <a:ext uri="{FF2B5EF4-FFF2-40B4-BE49-F238E27FC236}">
                <a16:creationId xmlns:a16="http://schemas.microsoft.com/office/drawing/2014/main" xmlns="" id="{BB7595F7-375A-42DD-9B49-F1BDCFF6EF65}"/>
              </a:ext>
            </a:extLst>
          </p:cNvPr>
          <p:cNvGraphicFramePr/>
          <p:nvPr>
            <p:extLst>
              <p:ext uri="{D42A27DB-BD31-4B8C-83A1-F6EECF244321}">
                <p14:modId xmlns:p14="http://schemas.microsoft.com/office/powerpoint/2010/main" xmlns="" val="122542377"/>
              </p:ext>
            </p:extLst>
          </p:nvPr>
        </p:nvGraphicFramePr>
        <p:xfrm>
          <a:off x="6230813" y="1009944"/>
          <a:ext cx="3552693" cy="2368462"/>
        </p:xfrm>
        <a:graphic>
          <a:graphicData uri="http://schemas.openxmlformats.org/drawingml/2006/chart">
            <c:chart xmlns:c="http://schemas.openxmlformats.org/drawingml/2006/chart" xmlns:r="http://schemas.openxmlformats.org/officeDocument/2006/relationships" r:id="rId2"/>
          </a:graphicData>
        </a:graphic>
      </p:graphicFrame>
      <p:sp>
        <p:nvSpPr>
          <p:cNvPr id="243" name="Text Placeholder 7">
            <a:extLst>
              <a:ext uri="{FF2B5EF4-FFF2-40B4-BE49-F238E27FC236}">
                <a16:creationId xmlns:a16="http://schemas.microsoft.com/office/drawing/2014/main" xmlns="" id="{8A6137E8-6EDE-4014-82D1-CD6A6E4F1C76}"/>
              </a:ext>
            </a:extLst>
          </p:cNvPr>
          <p:cNvSpPr>
            <a:spLocks noGrp="1"/>
          </p:cNvSpPr>
          <p:nvPr>
            <p:ph type="body" sz="quarter" idx="12"/>
          </p:nvPr>
        </p:nvSpPr>
        <p:spPr>
          <a:xfrm>
            <a:off x="0" y="11245"/>
            <a:ext cx="12192000" cy="1016391"/>
          </a:xfrm>
        </p:spPr>
        <p:txBody>
          <a:bodyPr>
            <a:noAutofit/>
          </a:bodyPr>
          <a:lstStyle/>
          <a:p>
            <a:pPr algn="ctr"/>
            <a:r>
              <a:rPr lang="en-US" sz="2200" dirty="0">
                <a:solidFill>
                  <a:schemeClr val="bg1">
                    <a:lumMod val="50000"/>
                  </a:schemeClr>
                </a:solidFill>
                <a:latin typeface="Arial" panose="020B0604020202020204" pitchFamily="34" charset="0"/>
                <a:cs typeface="Arial" panose="020B0604020202020204" pitchFamily="34" charset="0"/>
              </a:rPr>
              <a:t>NSFAS students from the period prior to 2018 could register due to NSFAS guarantee of settling of debt</a:t>
            </a:r>
          </a:p>
        </p:txBody>
      </p:sp>
      <p:graphicFrame>
        <p:nvGraphicFramePr>
          <p:cNvPr id="245" name="Chart 244">
            <a:extLst>
              <a:ext uri="{FF2B5EF4-FFF2-40B4-BE49-F238E27FC236}">
                <a16:creationId xmlns:a16="http://schemas.microsoft.com/office/drawing/2014/main" xmlns="" id="{801D3DB8-8C73-465C-91E6-76C3EF6985BE}"/>
              </a:ext>
            </a:extLst>
          </p:cNvPr>
          <p:cNvGraphicFramePr/>
          <p:nvPr>
            <p:extLst>
              <p:ext uri="{D42A27DB-BD31-4B8C-83A1-F6EECF244321}">
                <p14:modId xmlns:p14="http://schemas.microsoft.com/office/powerpoint/2010/main" xmlns="" val="1447915716"/>
              </p:ext>
            </p:extLst>
          </p:nvPr>
        </p:nvGraphicFramePr>
        <p:xfrm>
          <a:off x="8490135" y="1005517"/>
          <a:ext cx="3552693" cy="23684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xmlns="" id="{097D0242-A271-44F0-BE37-1D7F97E48408}"/>
              </a:ext>
            </a:extLst>
          </p:cNvPr>
          <p:cNvSpPr/>
          <p:nvPr/>
        </p:nvSpPr>
        <p:spPr>
          <a:xfrm flipV="1">
            <a:off x="7460925" y="3590251"/>
            <a:ext cx="113353" cy="113353"/>
          </a:xfrm>
          <a:prstGeom prst="rect">
            <a:avLst/>
          </a:prstGeom>
          <a:solidFill>
            <a:srgbClr val="EAAB21"/>
          </a:solidFill>
          <a:ln>
            <a:solidFill>
              <a:srgbClr val="EAA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xmlns="" id="{8C6C48AD-5700-4E67-9F9E-7AB4F7BE8621}"/>
              </a:ext>
            </a:extLst>
          </p:cNvPr>
          <p:cNvSpPr/>
          <p:nvPr/>
        </p:nvSpPr>
        <p:spPr>
          <a:xfrm flipV="1">
            <a:off x="7464449" y="3830294"/>
            <a:ext cx="113353" cy="113353"/>
          </a:xfrm>
          <a:prstGeom prst="rect">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xmlns="" id="{CD002018-3D2D-4C5F-AEDA-F8A345586F53}"/>
              </a:ext>
            </a:extLst>
          </p:cNvPr>
          <p:cNvSpPr/>
          <p:nvPr/>
        </p:nvSpPr>
        <p:spPr>
          <a:xfrm flipV="1">
            <a:off x="7468067" y="4070883"/>
            <a:ext cx="113353" cy="11335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EFB0061-1866-42CB-A687-D9B39C0E4452}"/>
              </a:ext>
            </a:extLst>
          </p:cNvPr>
          <p:cNvSpPr txBox="1"/>
          <p:nvPr/>
        </p:nvSpPr>
        <p:spPr>
          <a:xfrm>
            <a:off x="7539023" y="3509661"/>
            <a:ext cx="1063112" cy="246221"/>
          </a:xfrm>
          <a:prstGeom prst="rect">
            <a:avLst/>
          </a:prstGeom>
          <a:noFill/>
        </p:spPr>
        <p:txBody>
          <a:bodyPr wrap="none" rtlCol="0">
            <a:spAutoFit/>
          </a:bodyPr>
          <a:lstStyle/>
          <a:p>
            <a:r>
              <a:rPr lang="en-US" sz="1000" dirty="0"/>
              <a:t>Approved Claims</a:t>
            </a:r>
          </a:p>
        </p:txBody>
      </p:sp>
      <p:sp>
        <p:nvSpPr>
          <p:cNvPr id="248" name="TextBox 247">
            <a:extLst>
              <a:ext uri="{FF2B5EF4-FFF2-40B4-BE49-F238E27FC236}">
                <a16:creationId xmlns:a16="http://schemas.microsoft.com/office/drawing/2014/main" xmlns="" id="{BD022428-4396-48CE-8EA5-33DF28323435}"/>
              </a:ext>
            </a:extLst>
          </p:cNvPr>
          <p:cNvSpPr txBox="1"/>
          <p:nvPr/>
        </p:nvSpPr>
        <p:spPr>
          <a:xfrm>
            <a:off x="7541563" y="3765913"/>
            <a:ext cx="1326004" cy="246221"/>
          </a:xfrm>
          <a:prstGeom prst="rect">
            <a:avLst/>
          </a:prstGeom>
          <a:noFill/>
        </p:spPr>
        <p:txBody>
          <a:bodyPr wrap="none" rtlCol="0">
            <a:spAutoFit/>
          </a:bodyPr>
          <a:lstStyle/>
          <a:p>
            <a:r>
              <a:rPr lang="en-US" sz="1000" dirty="0"/>
              <a:t>Non-Qualifying Claims</a:t>
            </a:r>
          </a:p>
        </p:txBody>
      </p:sp>
      <p:sp>
        <p:nvSpPr>
          <p:cNvPr id="249" name="TextBox 248">
            <a:extLst>
              <a:ext uri="{FF2B5EF4-FFF2-40B4-BE49-F238E27FC236}">
                <a16:creationId xmlns:a16="http://schemas.microsoft.com/office/drawing/2014/main" xmlns="" id="{D08FC776-4CB1-4EEE-84A7-9E3D7011028C}"/>
              </a:ext>
            </a:extLst>
          </p:cNvPr>
          <p:cNvSpPr txBox="1"/>
          <p:nvPr/>
        </p:nvSpPr>
        <p:spPr>
          <a:xfrm>
            <a:off x="7527866" y="4005628"/>
            <a:ext cx="1507144" cy="246221"/>
          </a:xfrm>
          <a:prstGeom prst="rect">
            <a:avLst/>
          </a:prstGeom>
          <a:noFill/>
        </p:spPr>
        <p:txBody>
          <a:bodyPr wrap="none" rtlCol="0">
            <a:spAutoFit/>
          </a:bodyPr>
          <a:lstStyle/>
          <a:p>
            <a:r>
              <a:rPr lang="en-US" sz="1000" dirty="0"/>
              <a:t>Claims being investigated</a:t>
            </a:r>
          </a:p>
        </p:txBody>
      </p:sp>
    </p:spTree>
    <p:extLst>
      <p:ext uri="{BB962C8B-B14F-4D97-AF65-F5344CB8AC3E}">
        <p14:creationId xmlns:p14="http://schemas.microsoft.com/office/powerpoint/2010/main" xmlns="" val="114486771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UNIVERSITY OF KWAZULU NATAL - 2020</a:t>
            </a:r>
          </a:p>
        </p:txBody>
      </p:sp>
      <p:graphicFrame>
        <p:nvGraphicFramePr>
          <p:cNvPr id="2" name="Table 2">
            <a:extLst>
              <a:ext uri="{FF2B5EF4-FFF2-40B4-BE49-F238E27FC236}">
                <a16:creationId xmlns:a16="http://schemas.microsoft.com/office/drawing/2014/main" xmlns="" id="{02569960-CDEF-4C1E-B220-19A1F938AD4A}"/>
              </a:ext>
            </a:extLst>
          </p:cNvPr>
          <p:cNvGraphicFramePr>
            <a:graphicFrameLocks noGrp="1"/>
          </p:cNvGraphicFramePr>
          <p:nvPr>
            <p:extLst>
              <p:ext uri="{D42A27DB-BD31-4B8C-83A1-F6EECF244321}">
                <p14:modId xmlns:p14="http://schemas.microsoft.com/office/powerpoint/2010/main" xmlns="" val="2037109635"/>
              </p:ext>
            </p:extLst>
          </p:nvPr>
        </p:nvGraphicFramePr>
        <p:xfrm>
          <a:off x="6766794" y="4509079"/>
          <a:ext cx="2492649" cy="2225040"/>
        </p:xfrm>
        <a:graphic>
          <a:graphicData uri="http://schemas.openxmlformats.org/drawingml/2006/table">
            <a:tbl>
              <a:tblPr firstRow="1" bandRow="1">
                <a:tableStyleId>{8A107856-5554-42FB-B03E-39F5DBC370BA}</a:tableStyleId>
              </a:tblPr>
              <a:tblGrid>
                <a:gridCol w="1854981">
                  <a:extLst>
                    <a:ext uri="{9D8B030D-6E8A-4147-A177-3AD203B41FA5}">
                      <a16:colId xmlns:a16="http://schemas.microsoft.com/office/drawing/2014/main" xmlns="" val="476469120"/>
                    </a:ext>
                  </a:extLst>
                </a:gridCol>
                <a:gridCol w="637668">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26,338</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1,495</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24,843</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22,051</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260</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1,045</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1,487</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UKZN</a:t>
                      </a:r>
                    </a:p>
                  </a:txBody>
                  <a:tcPr anchor="ctr">
                    <a:solidFill>
                      <a:srgbClr val="800000"/>
                    </a:solidFill>
                  </a:tcPr>
                </a:tc>
                <a:tc>
                  <a:txBody>
                    <a:bodyPr/>
                    <a:lstStyle/>
                    <a:p>
                      <a:pPr algn="ctr"/>
                      <a:r>
                        <a:rPr lang="en-US" sz="1000" b="1" dirty="0">
                          <a:solidFill>
                            <a:schemeClr val="bg1"/>
                          </a:solidFill>
                        </a:rPr>
                        <a:t>24,843</a:t>
                      </a:r>
                    </a:p>
                  </a:txBody>
                  <a:tcPr anchor="ctr">
                    <a:solidFill>
                      <a:srgbClr val="800000"/>
                    </a:solidFill>
                  </a:tcPr>
                </a:tc>
                <a:extLst>
                  <a:ext uri="{0D108BD9-81ED-4DB2-BD59-A6C34878D82A}">
                    <a16:rowId xmlns:a16="http://schemas.microsoft.com/office/drawing/2014/main" xmlns="" val="1919194734"/>
                  </a:ext>
                </a:extLst>
              </a:tr>
            </a:tbl>
          </a:graphicData>
        </a:graphic>
      </p:graphicFrame>
      <p:graphicFrame>
        <p:nvGraphicFramePr>
          <p:cNvPr id="246" name="Table 2">
            <a:extLst>
              <a:ext uri="{FF2B5EF4-FFF2-40B4-BE49-F238E27FC236}">
                <a16:creationId xmlns:a16="http://schemas.microsoft.com/office/drawing/2014/main" xmlns="" id="{BE0F1823-D1AD-45AF-9F5C-918BD8F6E1DB}"/>
              </a:ext>
            </a:extLst>
          </p:cNvPr>
          <p:cNvGraphicFramePr>
            <a:graphicFrameLocks noGrp="1"/>
          </p:cNvGraphicFramePr>
          <p:nvPr>
            <p:extLst>
              <p:ext uri="{D42A27DB-BD31-4B8C-83A1-F6EECF244321}">
                <p14:modId xmlns:p14="http://schemas.microsoft.com/office/powerpoint/2010/main" xmlns="" val="1577056868"/>
              </p:ext>
            </p:extLst>
          </p:nvPr>
        </p:nvGraphicFramePr>
        <p:xfrm>
          <a:off x="156535" y="3839717"/>
          <a:ext cx="5524871" cy="1188720"/>
        </p:xfrm>
        <a:graphic>
          <a:graphicData uri="http://schemas.openxmlformats.org/drawingml/2006/table">
            <a:tbl>
              <a:tblPr firstRow="1" bandRow="1">
                <a:tableStyleId>{69CF1AB2-1976-4502-BF36-3FF5EA218861}</a:tableStyleId>
              </a:tblPr>
              <a:tblGrid>
                <a:gridCol w="870755">
                  <a:extLst>
                    <a:ext uri="{9D8B030D-6E8A-4147-A177-3AD203B41FA5}">
                      <a16:colId xmlns:a16="http://schemas.microsoft.com/office/drawing/2014/main" xmlns="" val="476469120"/>
                    </a:ext>
                  </a:extLst>
                </a:gridCol>
                <a:gridCol w="696036">
                  <a:extLst>
                    <a:ext uri="{9D8B030D-6E8A-4147-A177-3AD203B41FA5}">
                      <a16:colId xmlns:a16="http://schemas.microsoft.com/office/drawing/2014/main" xmlns="" val="3762367679"/>
                    </a:ext>
                  </a:extLst>
                </a:gridCol>
                <a:gridCol w="1187355">
                  <a:extLst>
                    <a:ext uri="{9D8B030D-6E8A-4147-A177-3AD203B41FA5}">
                      <a16:colId xmlns:a16="http://schemas.microsoft.com/office/drawing/2014/main" xmlns="" val="2391259993"/>
                    </a:ext>
                  </a:extLst>
                </a:gridCol>
                <a:gridCol w="1160060">
                  <a:extLst>
                    <a:ext uri="{9D8B030D-6E8A-4147-A177-3AD203B41FA5}">
                      <a16:colId xmlns:a16="http://schemas.microsoft.com/office/drawing/2014/main" xmlns="" val="1922280511"/>
                    </a:ext>
                  </a:extLst>
                </a:gridCol>
                <a:gridCol w="764504">
                  <a:extLst>
                    <a:ext uri="{9D8B030D-6E8A-4147-A177-3AD203B41FA5}">
                      <a16:colId xmlns:a16="http://schemas.microsoft.com/office/drawing/2014/main" xmlns="" val="1086339925"/>
                    </a:ext>
                  </a:extLst>
                </a:gridCol>
                <a:gridCol w="846161">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2">
                  <a:txBody>
                    <a:bodyPr/>
                    <a:lstStyle/>
                    <a:p>
                      <a:pPr algn="ctr"/>
                      <a:r>
                        <a:rPr lang="en-US" sz="1000" dirty="0"/>
                        <a:t>UKZN</a:t>
                      </a:r>
                    </a:p>
                  </a:txBody>
                  <a:tcPr anchor="ctr"/>
                </a:tc>
                <a:tc>
                  <a:txBody>
                    <a:bodyPr/>
                    <a:lstStyle/>
                    <a:p>
                      <a:pPr algn="ctr"/>
                      <a:r>
                        <a:rPr lang="en-US" sz="1000" dirty="0"/>
                        <a:t>Jan 20</a:t>
                      </a:r>
                    </a:p>
                  </a:txBody>
                  <a:tcPr anchor="ctr"/>
                </a:tc>
                <a:tc rowSpan="2">
                  <a:txBody>
                    <a:bodyPr/>
                    <a:lstStyle/>
                    <a:p>
                      <a:pPr algn="ctr"/>
                      <a:r>
                        <a:rPr lang="en-US" sz="1000" dirty="0"/>
                        <a:t>Disbursed directly to Institution</a:t>
                      </a:r>
                    </a:p>
                  </a:txBody>
                  <a:tcPr anchor="ctr"/>
                </a:tc>
                <a:tc>
                  <a:txBody>
                    <a:bodyPr/>
                    <a:lstStyle/>
                    <a:p>
                      <a:pPr algn="ctr"/>
                      <a:r>
                        <a:rPr lang="en-US" sz="1000" dirty="0"/>
                        <a:t>R294,883,685.00</a:t>
                      </a:r>
                    </a:p>
                  </a:txBody>
                  <a:tcPr anchor="ctr"/>
                </a:tc>
                <a:tc>
                  <a:txBody>
                    <a:bodyPr/>
                    <a:lstStyle/>
                    <a:p>
                      <a:pPr algn="ctr"/>
                      <a:r>
                        <a:rPr lang="en-US" sz="1000" dirty="0"/>
                        <a:t>31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R60,240,068.00</a:t>
                      </a:r>
                    </a:p>
                  </a:txBody>
                  <a:tcPr anchor="ctr"/>
                </a:tc>
                <a:tc>
                  <a:txBody>
                    <a:bodyPr/>
                    <a:lstStyle/>
                    <a:p>
                      <a:pPr algn="ctr"/>
                      <a:r>
                        <a:rPr lang="en-US" sz="1000" dirty="0"/>
                        <a:t>28 Fen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2517693831"/>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R4,277,452,880.00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R355,123,753.00</a:t>
                      </a:r>
                    </a:p>
                  </a:txBody>
                  <a:tcPr anchor="ctr">
                    <a:solidFill>
                      <a:srgbClr val="EAAB21"/>
                    </a:solidFill>
                  </a:tcPr>
                </a:tc>
                <a:tc gridSpan="2">
                  <a:txBody>
                    <a:bodyPr/>
                    <a:lstStyle/>
                    <a:p>
                      <a:pPr algn="l"/>
                      <a:r>
                        <a:rPr lang="en-US" sz="1000" b="1" dirty="0">
                          <a:solidFill>
                            <a:schemeClr val="bg1"/>
                          </a:solidFill>
                        </a:rPr>
                        <a:t>Total Paid to UKZN</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sp>
        <p:nvSpPr>
          <p:cNvPr id="250" name="Text Placeholder 7">
            <a:extLst>
              <a:ext uri="{FF2B5EF4-FFF2-40B4-BE49-F238E27FC236}">
                <a16:creationId xmlns:a16="http://schemas.microsoft.com/office/drawing/2014/main" xmlns="" id="{3BEB602D-512B-4A4D-9628-4114D798EF94}"/>
              </a:ext>
            </a:extLst>
          </p:cNvPr>
          <p:cNvSpPr txBox="1">
            <a:spLocks/>
          </p:cNvSpPr>
          <p:nvPr/>
        </p:nvSpPr>
        <p:spPr>
          <a:xfrm>
            <a:off x="6766794" y="4095929"/>
            <a:ext cx="2467325" cy="341777"/>
          </a:xfrm>
          <a:prstGeom prst="rect">
            <a:avLst/>
          </a:prstGeom>
          <a:solidFill>
            <a:srgbClr val="800000"/>
          </a:solidFill>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2" name="Text Placeholder 7">
            <a:extLst>
              <a:ext uri="{FF2B5EF4-FFF2-40B4-BE49-F238E27FC236}">
                <a16:creationId xmlns:a16="http://schemas.microsoft.com/office/drawing/2014/main" xmlns="" id="{50909B02-18BE-4BD1-A881-A29B0CFE98F3}"/>
              </a:ext>
            </a:extLst>
          </p:cNvPr>
          <p:cNvSpPr txBox="1">
            <a:spLocks/>
          </p:cNvSpPr>
          <p:nvPr/>
        </p:nvSpPr>
        <p:spPr>
          <a:xfrm>
            <a:off x="140919" y="3444528"/>
            <a:ext cx="5521942"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3" name="Table 2">
            <a:extLst>
              <a:ext uri="{FF2B5EF4-FFF2-40B4-BE49-F238E27FC236}">
                <a16:creationId xmlns:a16="http://schemas.microsoft.com/office/drawing/2014/main" xmlns="" id="{C53BE7BB-2B84-42CC-8BE8-2F53F5886F19}"/>
              </a:ext>
            </a:extLst>
          </p:cNvPr>
          <p:cNvGraphicFramePr>
            <a:graphicFrameLocks noGrp="1"/>
          </p:cNvGraphicFramePr>
          <p:nvPr>
            <p:extLst>
              <p:ext uri="{D42A27DB-BD31-4B8C-83A1-F6EECF244321}">
                <p14:modId xmlns:p14="http://schemas.microsoft.com/office/powerpoint/2010/main" xmlns="" val="498630406"/>
              </p:ext>
            </p:extLst>
          </p:nvPr>
        </p:nvGraphicFramePr>
        <p:xfrm>
          <a:off x="9578957" y="4355233"/>
          <a:ext cx="2420088" cy="94488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2020 Late Applications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UKZN</a:t>
                      </a:r>
                    </a:p>
                  </a:txBody>
                  <a:tcPr anchor="ctr"/>
                </a:tc>
                <a:tc>
                  <a:txBody>
                    <a:bodyPr/>
                    <a:lstStyle/>
                    <a:p>
                      <a:pPr algn="ctr"/>
                      <a:r>
                        <a:rPr lang="en-US" sz="1000" dirty="0"/>
                        <a:t>412</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15,100</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4" name="Text Placeholder 7">
            <a:extLst>
              <a:ext uri="{FF2B5EF4-FFF2-40B4-BE49-F238E27FC236}">
                <a16:creationId xmlns:a16="http://schemas.microsoft.com/office/drawing/2014/main" xmlns="" id="{1E5AC273-12A6-4056-BCE8-E543D73C67ED}"/>
              </a:ext>
            </a:extLst>
          </p:cNvPr>
          <p:cNvSpPr txBox="1">
            <a:spLocks/>
          </p:cNvSpPr>
          <p:nvPr/>
        </p:nvSpPr>
        <p:spPr>
          <a:xfrm>
            <a:off x="9554821" y="3901747"/>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56" name="TextBox 255">
            <a:extLst>
              <a:ext uri="{FF2B5EF4-FFF2-40B4-BE49-F238E27FC236}">
                <a16:creationId xmlns:a16="http://schemas.microsoft.com/office/drawing/2014/main" xmlns="" id="{4CC8B7A7-86CD-4D30-87CE-5F2A0BAFDA73}"/>
              </a:ext>
            </a:extLst>
          </p:cNvPr>
          <p:cNvSpPr txBox="1"/>
          <p:nvPr/>
        </p:nvSpPr>
        <p:spPr>
          <a:xfrm>
            <a:off x="140919" y="652187"/>
            <a:ext cx="11799182" cy="2308324"/>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R355,123,753.00</a:t>
            </a:r>
            <a:r>
              <a:rPr lang="en-US" sz="1200" dirty="0">
                <a:latin typeface="Arial" panose="020B0604020202020204" pitchFamily="34" charset="0"/>
                <a:cs typeface="Arial" panose="020B0604020202020204" pitchFamily="34" charset="0"/>
              </a:rPr>
              <a:t> for 2020 has been paid as an upfront payment to the University of Kwazulu Natal for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payments made includes an amount of </a:t>
            </a:r>
            <a:r>
              <a:rPr lang="en-US" sz="1200" b="1" dirty="0">
                <a:solidFill>
                  <a:srgbClr val="800000"/>
                </a:solidFill>
                <a:latin typeface="Arial" panose="020B0604020202020204" pitchFamily="34" charset="0"/>
                <a:cs typeface="Arial" panose="020B0604020202020204" pitchFamily="34" charset="0"/>
              </a:rPr>
              <a:t>R60,240,068.00</a:t>
            </a:r>
            <a:r>
              <a:rPr lang="en-US" sz="1200" dirty="0">
                <a:latin typeface="Arial" panose="020B0604020202020204" pitchFamily="34" charset="0"/>
                <a:cs typeface="Arial" panose="020B0604020202020204" pitchFamily="34" charset="0"/>
              </a:rPr>
              <a:t> paid on the </a:t>
            </a:r>
            <a:r>
              <a:rPr lang="en-US" sz="1200" b="1" dirty="0">
                <a:solidFill>
                  <a:srgbClr val="800000"/>
                </a:solidFill>
                <a:latin typeface="Arial" panose="020B0604020202020204" pitchFamily="34" charset="0"/>
                <a:cs typeface="Arial" panose="020B0604020202020204" pitchFamily="34" charset="0"/>
              </a:rPr>
              <a:t>28 February 2020 </a:t>
            </a:r>
            <a:r>
              <a:rPr lang="en-US" sz="1200" dirty="0">
                <a:latin typeface="Arial" panose="020B0604020202020204" pitchFamily="34" charset="0"/>
                <a:cs typeface="Arial" panose="020B0604020202020204" pitchFamily="34" charset="0"/>
              </a:rPr>
              <a:t>to aid the Institution in disbursing Accommodation and Travel Allowances to students;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26,338 </a:t>
            </a:r>
            <a:r>
              <a:rPr lang="en-US" sz="1200" dirty="0">
                <a:latin typeface="Arial" panose="020B0604020202020204" pitchFamily="34" charset="0"/>
                <a:cs typeface="Arial" panose="020B0604020202020204" pitchFamily="34" charset="0"/>
              </a:rPr>
              <a:t>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24,843</a:t>
            </a:r>
            <a:r>
              <a:rPr lang="en-US" sz="1200" dirty="0">
                <a:latin typeface="Arial" panose="020B0604020202020204" pitchFamily="34" charset="0"/>
                <a:cs typeface="Arial" panose="020B0604020202020204" pitchFamily="34" charset="0"/>
              </a:rPr>
              <a:t> 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22,051</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1,487</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412</a:t>
            </a:r>
            <a:r>
              <a:rPr lang="en-US" sz="1200" dirty="0">
                <a:latin typeface="Arial" panose="020B0604020202020204" pitchFamily="34" charset="0"/>
                <a:cs typeface="Arial" panose="020B0604020202020204" pitchFamily="34" charset="0"/>
              </a:rPr>
              <a:t> Late Applications have been submitted for processing to date.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 results for the previous academic cycle is received from the Institutions, students who passed are migrated as returning students for 2020, there is however </a:t>
            </a:r>
            <a:r>
              <a:rPr lang="en-US" sz="1200" b="1" dirty="0">
                <a:solidFill>
                  <a:srgbClr val="800000"/>
                </a:solidFill>
                <a:latin typeface="Arial" panose="020B0604020202020204" pitchFamily="34" charset="0"/>
                <a:cs typeface="Arial" panose="020B0604020202020204" pitchFamily="34" charset="0"/>
              </a:rPr>
              <a:t>109</a:t>
            </a:r>
            <a:r>
              <a:rPr lang="en-US" sz="1200" dirty="0">
                <a:latin typeface="Arial" panose="020B0604020202020204" pitchFamily="34" charset="0"/>
                <a:cs typeface="Arial" panose="020B0604020202020204" pitchFamily="34" charset="0"/>
              </a:rPr>
              <a:t> students results still outstanding from the University of Kwazulu Natal.</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R47,486,058.00</a:t>
            </a:r>
            <a:r>
              <a:rPr lang="en-US" sz="1200" dirty="0">
                <a:latin typeface="Arial" panose="020B0604020202020204" pitchFamily="34" charset="0"/>
                <a:cs typeface="Arial" panose="020B0604020202020204" pitchFamily="34" charset="0"/>
              </a:rPr>
              <a:t> has been paid to the University of Kwazulu Natal as part of the 2017/2018 Historic Debt process.  </a:t>
            </a:r>
          </a:p>
          <a:p>
            <a:pPr marL="171450" indent="-171450">
              <a:buFont typeface="Arial" panose="020B0604020202020204" pitchFamily="34" charset="0"/>
              <a:buChar char="•"/>
            </a:pPr>
            <a:endParaRPr lang="en-US" sz="1000" dirty="0"/>
          </a:p>
        </p:txBody>
      </p:sp>
      <p:graphicFrame>
        <p:nvGraphicFramePr>
          <p:cNvPr id="257" name="Table 2">
            <a:extLst>
              <a:ext uri="{FF2B5EF4-FFF2-40B4-BE49-F238E27FC236}">
                <a16:creationId xmlns:a16="http://schemas.microsoft.com/office/drawing/2014/main" xmlns="" id="{00564AB9-8786-4BF9-97AE-A9B4DA885A30}"/>
              </a:ext>
            </a:extLst>
          </p:cNvPr>
          <p:cNvGraphicFramePr>
            <a:graphicFrameLocks noGrp="1"/>
          </p:cNvGraphicFramePr>
          <p:nvPr>
            <p:extLst>
              <p:ext uri="{D42A27DB-BD31-4B8C-83A1-F6EECF244321}">
                <p14:modId xmlns:p14="http://schemas.microsoft.com/office/powerpoint/2010/main" xmlns="" val="3175992844"/>
              </p:ext>
            </p:extLst>
          </p:nvPr>
        </p:nvGraphicFramePr>
        <p:xfrm>
          <a:off x="9569995" y="5875023"/>
          <a:ext cx="2420088" cy="85852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2019 Results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UKZN</a:t>
                      </a:r>
                    </a:p>
                  </a:txBody>
                  <a:tcPr anchor="ctr"/>
                </a:tc>
                <a:tc>
                  <a:txBody>
                    <a:bodyPr/>
                    <a:lstStyle/>
                    <a:p>
                      <a:pPr algn="ctr"/>
                      <a:r>
                        <a:rPr lang="en-US" sz="1000" dirty="0"/>
                        <a:t>109</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4,671</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F763B583-B295-4DCA-B4A4-6D20CA526F69}"/>
              </a:ext>
            </a:extLst>
          </p:cNvPr>
          <p:cNvSpPr txBox="1">
            <a:spLocks/>
          </p:cNvSpPr>
          <p:nvPr/>
        </p:nvSpPr>
        <p:spPr>
          <a:xfrm>
            <a:off x="9569995" y="5420925"/>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Missing Results</a:t>
            </a:r>
          </a:p>
        </p:txBody>
      </p:sp>
      <p:graphicFrame>
        <p:nvGraphicFramePr>
          <p:cNvPr id="243" name="Table 4">
            <a:extLst>
              <a:ext uri="{FF2B5EF4-FFF2-40B4-BE49-F238E27FC236}">
                <a16:creationId xmlns:a16="http://schemas.microsoft.com/office/drawing/2014/main" xmlns="" id="{D02660A0-F2CD-4C0B-BCE4-773A5328181D}"/>
              </a:ext>
            </a:extLst>
          </p:cNvPr>
          <p:cNvGraphicFramePr>
            <a:graphicFrameLocks noGrp="1"/>
          </p:cNvGraphicFramePr>
          <p:nvPr>
            <p:extLst>
              <p:ext uri="{D42A27DB-BD31-4B8C-83A1-F6EECF244321}">
                <p14:modId xmlns:p14="http://schemas.microsoft.com/office/powerpoint/2010/main" xmlns="" val="1904575997"/>
              </p:ext>
            </p:extLst>
          </p:nvPr>
        </p:nvGraphicFramePr>
        <p:xfrm>
          <a:off x="166245" y="5527922"/>
          <a:ext cx="6396480" cy="1188720"/>
        </p:xfrm>
        <a:graphic>
          <a:graphicData uri="http://schemas.openxmlformats.org/drawingml/2006/table">
            <a:tbl>
              <a:tblPr firstRow="1" bandRow="1">
                <a:tableStyleId>{E8B1032C-EA38-4F05-BA0D-38AFFFC7BED3}</a:tableStyleId>
              </a:tblPr>
              <a:tblGrid>
                <a:gridCol w="513024">
                  <a:extLst>
                    <a:ext uri="{9D8B030D-6E8A-4147-A177-3AD203B41FA5}">
                      <a16:colId xmlns:a16="http://schemas.microsoft.com/office/drawing/2014/main" xmlns="" val="657472765"/>
                    </a:ext>
                  </a:extLst>
                </a:gridCol>
                <a:gridCol w="722811">
                  <a:extLst>
                    <a:ext uri="{9D8B030D-6E8A-4147-A177-3AD203B41FA5}">
                      <a16:colId xmlns:a16="http://schemas.microsoft.com/office/drawing/2014/main" xmlns="" val="3718985718"/>
                    </a:ext>
                  </a:extLst>
                </a:gridCol>
                <a:gridCol w="1071154">
                  <a:extLst>
                    <a:ext uri="{9D8B030D-6E8A-4147-A177-3AD203B41FA5}">
                      <a16:colId xmlns:a16="http://schemas.microsoft.com/office/drawing/2014/main" xmlns="" val="3341706497"/>
                    </a:ext>
                  </a:extLst>
                </a:gridCol>
                <a:gridCol w="818606">
                  <a:extLst>
                    <a:ext uri="{9D8B030D-6E8A-4147-A177-3AD203B41FA5}">
                      <a16:colId xmlns:a16="http://schemas.microsoft.com/office/drawing/2014/main" xmlns="" val="337631604"/>
                    </a:ext>
                  </a:extLst>
                </a:gridCol>
                <a:gridCol w="1123406">
                  <a:extLst>
                    <a:ext uri="{9D8B030D-6E8A-4147-A177-3AD203B41FA5}">
                      <a16:colId xmlns:a16="http://schemas.microsoft.com/office/drawing/2014/main" xmlns="" val="1865635773"/>
                    </a:ext>
                  </a:extLst>
                </a:gridCol>
                <a:gridCol w="1014004">
                  <a:extLst>
                    <a:ext uri="{9D8B030D-6E8A-4147-A177-3AD203B41FA5}">
                      <a16:colId xmlns:a16="http://schemas.microsoft.com/office/drawing/2014/main" xmlns="" val="2594386827"/>
                    </a:ext>
                  </a:extLst>
                </a:gridCol>
                <a:gridCol w="1133475">
                  <a:extLst>
                    <a:ext uri="{9D8B030D-6E8A-4147-A177-3AD203B41FA5}">
                      <a16:colId xmlns:a16="http://schemas.microsoft.com/office/drawing/2014/main" xmlns="" val="1950184739"/>
                    </a:ext>
                  </a:extLst>
                </a:gridCol>
              </a:tblGrid>
              <a:tr h="370840">
                <a:tc>
                  <a:txBody>
                    <a:bodyPr/>
                    <a:lstStyle/>
                    <a:p>
                      <a:pPr algn="ctr"/>
                      <a:r>
                        <a:rPr lang="en-US" sz="1200" dirty="0">
                          <a:solidFill>
                            <a:schemeClr val="bg1"/>
                          </a:solidFill>
                        </a:rPr>
                        <a:t>Year</a:t>
                      </a:r>
                    </a:p>
                  </a:txBody>
                  <a:tcPr>
                    <a:solidFill>
                      <a:srgbClr val="ED7D31"/>
                    </a:solidFill>
                  </a:tcPr>
                </a:tc>
                <a:tc>
                  <a:txBody>
                    <a:bodyPr/>
                    <a:lstStyle/>
                    <a:p>
                      <a:pPr algn="ctr"/>
                      <a:r>
                        <a:rPr lang="en-US" sz="1200" dirty="0">
                          <a:solidFill>
                            <a:schemeClr val="bg1"/>
                          </a:solidFill>
                        </a:rPr>
                        <a:t>Claimed For</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Approved</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Non- Qualifying</a:t>
                      </a:r>
                    </a:p>
                  </a:txBody>
                  <a:tcPr>
                    <a:solidFill>
                      <a:srgbClr val="ED7D31"/>
                    </a:solidFill>
                  </a:tcPr>
                </a:tc>
                <a:tc>
                  <a:txBody>
                    <a:bodyPr/>
                    <a:lstStyle/>
                    <a:p>
                      <a:pPr algn="ctr"/>
                      <a:r>
                        <a:rPr lang="en-US" sz="1200" dirty="0">
                          <a:solidFill>
                            <a:schemeClr val="bg1"/>
                          </a:solidFill>
                        </a:rPr>
                        <a:t>Amount</a:t>
                      </a:r>
                    </a:p>
                  </a:txBody>
                  <a:tcPr>
                    <a:solidFill>
                      <a:srgbClr val="ED7D31"/>
                    </a:solidFill>
                  </a:tcPr>
                </a:tc>
                <a:extLst>
                  <a:ext uri="{0D108BD9-81ED-4DB2-BD59-A6C34878D82A}">
                    <a16:rowId xmlns:a16="http://schemas.microsoft.com/office/drawing/2014/main" xmlns="" val="2352865708"/>
                  </a:ext>
                </a:extLst>
              </a:tr>
              <a:tr h="200322">
                <a:tc>
                  <a:txBody>
                    <a:bodyPr/>
                    <a:lstStyle/>
                    <a:p>
                      <a:pPr algn="r"/>
                      <a:r>
                        <a:rPr lang="en-US" sz="1000" b="1" dirty="0"/>
                        <a:t>2017</a:t>
                      </a:r>
                    </a:p>
                  </a:txBody>
                  <a:tcPr/>
                </a:tc>
                <a:tc>
                  <a:txBody>
                    <a:bodyPr/>
                    <a:lstStyle/>
                    <a:p>
                      <a:pPr algn="ctr"/>
                      <a:r>
                        <a:rPr lang="en-US" sz="1000" b="1" dirty="0"/>
                        <a:t>615</a:t>
                      </a:r>
                    </a:p>
                  </a:txBody>
                  <a:tcPr/>
                </a:tc>
                <a:tc>
                  <a:txBody>
                    <a:bodyPr/>
                    <a:lstStyle/>
                    <a:p>
                      <a:pPr algn="ctr"/>
                      <a:r>
                        <a:rPr lang="en-US" sz="1000" b="1" dirty="0"/>
                        <a:t>R21,215,376.00</a:t>
                      </a:r>
                    </a:p>
                  </a:txBody>
                  <a:tcPr/>
                </a:tc>
                <a:tc>
                  <a:txBody>
                    <a:bodyPr/>
                    <a:lstStyle/>
                    <a:p>
                      <a:pPr algn="ctr"/>
                      <a:r>
                        <a:rPr lang="en-US" sz="1000" dirty="0"/>
                        <a:t>340</a:t>
                      </a:r>
                    </a:p>
                  </a:txBody>
                  <a:tcPr/>
                </a:tc>
                <a:tc>
                  <a:txBody>
                    <a:bodyPr/>
                    <a:lstStyle/>
                    <a:p>
                      <a:pPr algn="ctr"/>
                      <a:r>
                        <a:rPr lang="en-US" sz="1000" dirty="0"/>
                        <a:t>R7,999,704.00</a:t>
                      </a:r>
                    </a:p>
                  </a:txBody>
                  <a:tcPr/>
                </a:tc>
                <a:tc>
                  <a:txBody>
                    <a:bodyPr/>
                    <a:lstStyle/>
                    <a:p>
                      <a:pPr algn="ctr"/>
                      <a:r>
                        <a:rPr lang="en-US" sz="1000" dirty="0"/>
                        <a:t>193</a:t>
                      </a:r>
                    </a:p>
                  </a:txBody>
                  <a:tcPr/>
                </a:tc>
                <a:tc>
                  <a:txBody>
                    <a:bodyPr/>
                    <a:lstStyle/>
                    <a:p>
                      <a:pPr algn="ctr"/>
                      <a:r>
                        <a:rPr lang="en-US" sz="1000" dirty="0"/>
                        <a:t>R8,012,452.00</a:t>
                      </a:r>
                    </a:p>
                  </a:txBody>
                  <a:tcPr/>
                </a:tc>
                <a:extLst>
                  <a:ext uri="{0D108BD9-81ED-4DB2-BD59-A6C34878D82A}">
                    <a16:rowId xmlns:a16="http://schemas.microsoft.com/office/drawing/2014/main" xmlns="" val="3447166739"/>
                  </a:ext>
                </a:extLst>
              </a:tr>
              <a:tr h="0">
                <a:tc>
                  <a:txBody>
                    <a:bodyPr/>
                    <a:lstStyle/>
                    <a:p>
                      <a:pPr algn="r"/>
                      <a:r>
                        <a:rPr lang="en-US" sz="1000" b="1" dirty="0"/>
                        <a:t>2018</a:t>
                      </a:r>
                    </a:p>
                  </a:txBody>
                  <a:tcPr/>
                </a:tc>
                <a:tc>
                  <a:txBody>
                    <a:bodyPr/>
                    <a:lstStyle/>
                    <a:p>
                      <a:pPr algn="ctr"/>
                      <a:r>
                        <a:rPr lang="en-US" sz="1000" b="1" dirty="0"/>
                        <a:t>4,510</a:t>
                      </a:r>
                    </a:p>
                  </a:txBody>
                  <a:tcPr/>
                </a:tc>
                <a:tc>
                  <a:txBody>
                    <a:bodyPr/>
                    <a:lstStyle/>
                    <a:p>
                      <a:pPr algn="ctr"/>
                      <a:r>
                        <a:rPr lang="en-US" sz="1000" b="1" dirty="0"/>
                        <a:t>R139,396,488.00</a:t>
                      </a:r>
                    </a:p>
                  </a:txBody>
                  <a:tcPr/>
                </a:tc>
                <a:tc>
                  <a:txBody>
                    <a:bodyPr/>
                    <a:lstStyle/>
                    <a:p>
                      <a:pPr algn="ctr"/>
                      <a:r>
                        <a:rPr lang="en-US" sz="1000" dirty="0"/>
                        <a:t>2,490</a:t>
                      </a:r>
                    </a:p>
                  </a:txBody>
                  <a:tcPr/>
                </a:tc>
                <a:tc>
                  <a:txBody>
                    <a:bodyPr/>
                    <a:lstStyle/>
                    <a:p>
                      <a:pPr algn="ctr"/>
                      <a:r>
                        <a:rPr lang="en-US" sz="1000" dirty="0"/>
                        <a:t>R47,052,618.00</a:t>
                      </a:r>
                    </a:p>
                  </a:txBody>
                  <a:tcPr/>
                </a:tc>
                <a:tc>
                  <a:txBody>
                    <a:bodyPr/>
                    <a:lstStyle/>
                    <a:p>
                      <a:pPr algn="ctr"/>
                      <a:r>
                        <a:rPr lang="en-US" sz="1000" dirty="0"/>
                        <a:t>1,194</a:t>
                      </a:r>
                    </a:p>
                  </a:txBody>
                  <a:tcPr/>
                </a:tc>
                <a:tc>
                  <a:txBody>
                    <a:bodyPr/>
                    <a:lstStyle/>
                    <a:p>
                      <a:pPr algn="ctr"/>
                      <a:r>
                        <a:rPr lang="en-US" sz="1000" dirty="0"/>
                        <a:t>R39,473,606.00</a:t>
                      </a:r>
                    </a:p>
                  </a:txBody>
                  <a:tcPr/>
                </a:tc>
                <a:extLst>
                  <a:ext uri="{0D108BD9-81ED-4DB2-BD59-A6C34878D82A}">
                    <a16:rowId xmlns:a16="http://schemas.microsoft.com/office/drawing/2014/main" xmlns="" val="3353581818"/>
                  </a:ext>
                </a:extLst>
              </a:tr>
              <a:tr h="150792">
                <a:tc>
                  <a:txBody>
                    <a:bodyPr/>
                    <a:lstStyle/>
                    <a:p>
                      <a:pPr algn="r"/>
                      <a:endParaRPr lang="en-US" sz="1000" b="1" dirty="0">
                        <a:solidFill>
                          <a:schemeClr val="bg1"/>
                        </a:solidFill>
                      </a:endParaRPr>
                    </a:p>
                  </a:txBody>
                  <a:tcPr>
                    <a:solidFill>
                      <a:srgbClr val="ED7D31"/>
                    </a:solidFill>
                  </a:tcPr>
                </a:tc>
                <a:tc>
                  <a:txBody>
                    <a:bodyPr/>
                    <a:lstStyle/>
                    <a:p>
                      <a:pPr algn="ctr"/>
                      <a:r>
                        <a:rPr lang="en-US" sz="1000" b="1" dirty="0">
                          <a:solidFill>
                            <a:schemeClr val="bg1"/>
                          </a:solidFill>
                        </a:rPr>
                        <a:t>5,125</a:t>
                      </a:r>
                    </a:p>
                  </a:txBody>
                  <a:tcPr>
                    <a:solidFill>
                      <a:srgbClr val="ED7D31"/>
                    </a:solidFill>
                  </a:tcPr>
                </a:tc>
                <a:tc>
                  <a:txBody>
                    <a:bodyPr/>
                    <a:lstStyle/>
                    <a:p>
                      <a:pPr algn="ctr"/>
                      <a:r>
                        <a:rPr lang="en-US" sz="1000" b="1" dirty="0">
                          <a:solidFill>
                            <a:schemeClr val="bg1"/>
                          </a:solidFill>
                        </a:rPr>
                        <a:t>R160,611,864.00</a:t>
                      </a:r>
                    </a:p>
                  </a:txBody>
                  <a:tcPr>
                    <a:solidFill>
                      <a:srgbClr val="ED7D31"/>
                    </a:solidFill>
                  </a:tcPr>
                </a:tc>
                <a:tc>
                  <a:txBody>
                    <a:bodyPr/>
                    <a:lstStyle/>
                    <a:p>
                      <a:pPr algn="ctr"/>
                      <a:r>
                        <a:rPr lang="en-US" sz="1000" b="1" dirty="0">
                          <a:solidFill>
                            <a:schemeClr val="bg1"/>
                          </a:solidFill>
                        </a:rPr>
                        <a:t>2,830</a:t>
                      </a:r>
                    </a:p>
                  </a:txBody>
                  <a:tcPr>
                    <a:solidFill>
                      <a:srgbClr val="ED7D31"/>
                    </a:solidFill>
                  </a:tcPr>
                </a:tc>
                <a:tc>
                  <a:txBody>
                    <a:bodyPr/>
                    <a:lstStyle/>
                    <a:p>
                      <a:pPr algn="ctr"/>
                      <a:r>
                        <a:rPr lang="en-US" sz="1000" b="1" dirty="0">
                          <a:solidFill>
                            <a:schemeClr val="bg1"/>
                          </a:solidFill>
                        </a:rPr>
                        <a:t>R55,052,322.00</a:t>
                      </a:r>
                    </a:p>
                  </a:txBody>
                  <a:tcPr>
                    <a:solidFill>
                      <a:srgbClr val="ED7D31"/>
                    </a:solidFill>
                  </a:tcPr>
                </a:tc>
                <a:tc>
                  <a:txBody>
                    <a:bodyPr/>
                    <a:lstStyle/>
                    <a:p>
                      <a:pPr algn="ctr"/>
                      <a:r>
                        <a:rPr lang="en-US" sz="1000" b="1" dirty="0">
                          <a:solidFill>
                            <a:schemeClr val="bg1"/>
                          </a:solidFill>
                        </a:rPr>
                        <a:t>1,387</a:t>
                      </a:r>
                    </a:p>
                  </a:txBody>
                  <a:tcPr>
                    <a:solidFill>
                      <a:srgbClr val="ED7D31"/>
                    </a:solidFill>
                  </a:tcPr>
                </a:tc>
                <a:tc>
                  <a:txBody>
                    <a:bodyPr/>
                    <a:lstStyle/>
                    <a:p>
                      <a:pPr algn="ctr"/>
                      <a:r>
                        <a:rPr lang="en-US" sz="1000" b="1" dirty="0">
                          <a:solidFill>
                            <a:schemeClr val="bg1"/>
                          </a:solidFill>
                        </a:rPr>
                        <a:t>R47,486,058.00</a:t>
                      </a:r>
                    </a:p>
                  </a:txBody>
                  <a:tcPr>
                    <a:solidFill>
                      <a:srgbClr val="ED7D31"/>
                    </a:solidFill>
                  </a:tcPr>
                </a:tc>
                <a:extLst>
                  <a:ext uri="{0D108BD9-81ED-4DB2-BD59-A6C34878D82A}">
                    <a16:rowId xmlns:a16="http://schemas.microsoft.com/office/drawing/2014/main" xmlns="" val="3957934546"/>
                  </a:ext>
                </a:extLst>
              </a:tr>
            </a:tbl>
          </a:graphicData>
        </a:graphic>
      </p:graphicFrame>
      <p:sp>
        <p:nvSpPr>
          <p:cNvPr id="244" name="Text Placeholder 7">
            <a:extLst>
              <a:ext uri="{FF2B5EF4-FFF2-40B4-BE49-F238E27FC236}">
                <a16:creationId xmlns:a16="http://schemas.microsoft.com/office/drawing/2014/main" xmlns="" id="{6667BFAE-3FEA-4BBE-9267-EF07905D0372}"/>
              </a:ext>
            </a:extLst>
          </p:cNvPr>
          <p:cNvSpPr txBox="1">
            <a:spLocks/>
          </p:cNvSpPr>
          <p:nvPr/>
        </p:nvSpPr>
        <p:spPr>
          <a:xfrm>
            <a:off x="166245" y="5123187"/>
            <a:ext cx="6383347" cy="341777"/>
          </a:xfrm>
          <a:prstGeom prst="rect">
            <a:avLst/>
          </a:prstGeom>
          <a:solidFill>
            <a:srgbClr val="ED7D31"/>
          </a:solidFill>
          <a:ln>
            <a:solidFill>
              <a:srgbClr val="ED7D31"/>
            </a:solidFill>
          </a:ln>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2017 / 2018 Historic Debt</a:t>
            </a:r>
          </a:p>
        </p:txBody>
      </p:sp>
    </p:spTree>
    <p:extLst>
      <p:ext uri="{BB962C8B-B14F-4D97-AF65-F5344CB8AC3E}">
        <p14:creationId xmlns:p14="http://schemas.microsoft.com/office/powerpoint/2010/main" xmlns="" val="147988892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UNIVERSITY OF THE WESTERN CAPE - 2020</a:t>
            </a:r>
          </a:p>
        </p:txBody>
      </p:sp>
      <p:graphicFrame>
        <p:nvGraphicFramePr>
          <p:cNvPr id="2" name="Table 2">
            <a:extLst>
              <a:ext uri="{FF2B5EF4-FFF2-40B4-BE49-F238E27FC236}">
                <a16:creationId xmlns:a16="http://schemas.microsoft.com/office/drawing/2014/main" xmlns="" id="{02569960-CDEF-4C1E-B220-19A1F938AD4A}"/>
              </a:ext>
            </a:extLst>
          </p:cNvPr>
          <p:cNvGraphicFramePr>
            <a:graphicFrameLocks noGrp="1"/>
          </p:cNvGraphicFramePr>
          <p:nvPr>
            <p:extLst>
              <p:ext uri="{D42A27DB-BD31-4B8C-83A1-F6EECF244321}">
                <p14:modId xmlns:p14="http://schemas.microsoft.com/office/powerpoint/2010/main" xmlns="" val="784165764"/>
              </p:ext>
            </p:extLst>
          </p:nvPr>
        </p:nvGraphicFramePr>
        <p:xfrm>
          <a:off x="6792959" y="4492098"/>
          <a:ext cx="2492649" cy="2225040"/>
        </p:xfrm>
        <a:graphic>
          <a:graphicData uri="http://schemas.openxmlformats.org/drawingml/2006/table">
            <a:tbl>
              <a:tblPr firstRow="1" bandRow="1">
                <a:tableStyleId>{8A107856-5554-42FB-B03E-39F5DBC370BA}</a:tableStyleId>
              </a:tblPr>
              <a:tblGrid>
                <a:gridCol w="1854981">
                  <a:extLst>
                    <a:ext uri="{9D8B030D-6E8A-4147-A177-3AD203B41FA5}">
                      <a16:colId xmlns:a16="http://schemas.microsoft.com/office/drawing/2014/main" xmlns="" val="476469120"/>
                    </a:ext>
                  </a:extLst>
                </a:gridCol>
                <a:gridCol w="637668">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9,610</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706</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8,904</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7,298</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150</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433</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1,023</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UWC</a:t>
                      </a:r>
                    </a:p>
                  </a:txBody>
                  <a:tcPr anchor="ctr">
                    <a:solidFill>
                      <a:srgbClr val="800000"/>
                    </a:solidFill>
                  </a:tcPr>
                </a:tc>
                <a:tc>
                  <a:txBody>
                    <a:bodyPr/>
                    <a:lstStyle/>
                    <a:p>
                      <a:pPr algn="ctr"/>
                      <a:r>
                        <a:rPr lang="en-US" sz="1000" b="1" dirty="0">
                          <a:solidFill>
                            <a:schemeClr val="bg1"/>
                          </a:solidFill>
                        </a:rPr>
                        <a:t>8,904</a:t>
                      </a:r>
                    </a:p>
                  </a:txBody>
                  <a:tcPr anchor="ctr">
                    <a:solidFill>
                      <a:srgbClr val="800000"/>
                    </a:solidFill>
                  </a:tcPr>
                </a:tc>
                <a:extLst>
                  <a:ext uri="{0D108BD9-81ED-4DB2-BD59-A6C34878D82A}">
                    <a16:rowId xmlns:a16="http://schemas.microsoft.com/office/drawing/2014/main" xmlns="" val="1919194734"/>
                  </a:ext>
                </a:extLst>
              </a:tr>
            </a:tbl>
          </a:graphicData>
        </a:graphic>
      </p:graphicFrame>
      <p:graphicFrame>
        <p:nvGraphicFramePr>
          <p:cNvPr id="246" name="Table 2">
            <a:extLst>
              <a:ext uri="{FF2B5EF4-FFF2-40B4-BE49-F238E27FC236}">
                <a16:creationId xmlns:a16="http://schemas.microsoft.com/office/drawing/2014/main" xmlns="" id="{BE0F1823-D1AD-45AF-9F5C-918BD8F6E1DB}"/>
              </a:ext>
            </a:extLst>
          </p:cNvPr>
          <p:cNvGraphicFramePr>
            <a:graphicFrameLocks noGrp="1"/>
          </p:cNvGraphicFramePr>
          <p:nvPr>
            <p:extLst>
              <p:ext uri="{D42A27DB-BD31-4B8C-83A1-F6EECF244321}">
                <p14:modId xmlns:p14="http://schemas.microsoft.com/office/powerpoint/2010/main" xmlns="" val="518179859"/>
              </p:ext>
            </p:extLst>
          </p:nvPr>
        </p:nvGraphicFramePr>
        <p:xfrm>
          <a:off x="156428" y="3960865"/>
          <a:ext cx="5524871" cy="1097280"/>
        </p:xfrm>
        <a:graphic>
          <a:graphicData uri="http://schemas.openxmlformats.org/drawingml/2006/table">
            <a:tbl>
              <a:tblPr firstRow="1" bandRow="1">
                <a:tableStyleId>{69CF1AB2-1976-4502-BF36-3FF5EA218861}</a:tableStyleId>
              </a:tblPr>
              <a:tblGrid>
                <a:gridCol w="870755">
                  <a:extLst>
                    <a:ext uri="{9D8B030D-6E8A-4147-A177-3AD203B41FA5}">
                      <a16:colId xmlns:a16="http://schemas.microsoft.com/office/drawing/2014/main" xmlns="" val="476469120"/>
                    </a:ext>
                  </a:extLst>
                </a:gridCol>
                <a:gridCol w="696036">
                  <a:extLst>
                    <a:ext uri="{9D8B030D-6E8A-4147-A177-3AD203B41FA5}">
                      <a16:colId xmlns:a16="http://schemas.microsoft.com/office/drawing/2014/main" xmlns="" val="3762367679"/>
                    </a:ext>
                  </a:extLst>
                </a:gridCol>
                <a:gridCol w="1187355">
                  <a:extLst>
                    <a:ext uri="{9D8B030D-6E8A-4147-A177-3AD203B41FA5}">
                      <a16:colId xmlns:a16="http://schemas.microsoft.com/office/drawing/2014/main" xmlns="" val="2391259993"/>
                    </a:ext>
                  </a:extLst>
                </a:gridCol>
                <a:gridCol w="1160060">
                  <a:extLst>
                    <a:ext uri="{9D8B030D-6E8A-4147-A177-3AD203B41FA5}">
                      <a16:colId xmlns:a16="http://schemas.microsoft.com/office/drawing/2014/main" xmlns="" val="1922280511"/>
                    </a:ext>
                  </a:extLst>
                </a:gridCol>
                <a:gridCol w="764504">
                  <a:extLst>
                    <a:ext uri="{9D8B030D-6E8A-4147-A177-3AD203B41FA5}">
                      <a16:colId xmlns:a16="http://schemas.microsoft.com/office/drawing/2014/main" xmlns="" val="1086339925"/>
                    </a:ext>
                  </a:extLst>
                </a:gridCol>
                <a:gridCol w="846161">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a:txBody>
                    <a:bodyPr/>
                    <a:lstStyle/>
                    <a:p>
                      <a:pPr algn="ctr"/>
                      <a:r>
                        <a:rPr lang="en-US" sz="1000" dirty="0"/>
                        <a:t>UWC</a:t>
                      </a:r>
                    </a:p>
                  </a:txBody>
                  <a:tcPr anchor="ctr"/>
                </a:tc>
                <a:tc>
                  <a:txBody>
                    <a:bodyPr/>
                    <a:lstStyle/>
                    <a:p>
                      <a:pPr algn="ctr"/>
                      <a:r>
                        <a:rPr lang="en-US" sz="1000" dirty="0"/>
                        <a:t>Jan 20</a:t>
                      </a:r>
                    </a:p>
                  </a:txBody>
                  <a:tcPr anchor="ctr"/>
                </a:tc>
                <a:tc>
                  <a:txBody>
                    <a:bodyPr/>
                    <a:lstStyle/>
                    <a:p>
                      <a:pPr algn="ctr"/>
                      <a:r>
                        <a:rPr lang="en-US" sz="1000" dirty="0"/>
                        <a:t>Disbursed directly to Institution</a:t>
                      </a:r>
                    </a:p>
                  </a:txBody>
                  <a:tcPr anchor="ctr"/>
                </a:tc>
                <a:tc>
                  <a:txBody>
                    <a:bodyPr/>
                    <a:lstStyle/>
                    <a:p>
                      <a:pPr algn="ctr"/>
                      <a:r>
                        <a:rPr lang="en-US" sz="1000" dirty="0"/>
                        <a:t>R81,317,537.00</a:t>
                      </a:r>
                    </a:p>
                  </a:txBody>
                  <a:tcPr anchor="ctr"/>
                </a:tc>
                <a:tc>
                  <a:txBody>
                    <a:bodyPr/>
                    <a:lstStyle/>
                    <a:p>
                      <a:pPr algn="ctr"/>
                      <a:r>
                        <a:rPr lang="en-US" sz="1000" dirty="0"/>
                        <a:t>31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R4,277,452,880.00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R81,319,537.00</a:t>
                      </a:r>
                    </a:p>
                  </a:txBody>
                  <a:tcPr anchor="ctr">
                    <a:solidFill>
                      <a:srgbClr val="EAAB21"/>
                    </a:solidFill>
                  </a:tcPr>
                </a:tc>
                <a:tc gridSpan="2">
                  <a:txBody>
                    <a:bodyPr/>
                    <a:lstStyle/>
                    <a:p>
                      <a:pPr algn="l"/>
                      <a:r>
                        <a:rPr lang="en-US" sz="1000" b="1" dirty="0">
                          <a:solidFill>
                            <a:schemeClr val="bg1"/>
                          </a:solidFill>
                        </a:rPr>
                        <a:t>Total Paid to UWC</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sp>
        <p:nvSpPr>
          <p:cNvPr id="250" name="Text Placeholder 7">
            <a:extLst>
              <a:ext uri="{FF2B5EF4-FFF2-40B4-BE49-F238E27FC236}">
                <a16:creationId xmlns:a16="http://schemas.microsoft.com/office/drawing/2014/main" xmlns="" id="{3BEB602D-512B-4A4D-9628-4114D798EF94}"/>
              </a:ext>
            </a:extLst>
          </p:cNvPr>
          <p:cNvSpPr txBox="1">
            <a:spLocks/>
          </p:cNvSpPr>
          <p:nvPr/>
        </p:nvSpPr>
        <p:spPr>
          <a:xfrm>
            <a:off x="6792959" y="4078948"/>
            <a:ext cx="2467325" cy="341777"/>
          </a:xfrm>
          <a:prstGeom prst="rect">
            <a:avLst/>
          </a:prstGeom>
          <a:solidFill>
            <a:srgbClr val="800000"/>
          </a:solidFill>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2" name="Text Placeholder 7">
            <a:extLst>
              <a:ext uri="{FF2B5EF4-FFF2-40B4-BE49-F238E27FC236}">
                <a16:creationId xmlns:a16="http://schemas.microsoft.com/office/drawing/2014/main" xmlns="" id="{50909B02-18BE-4BD1-A881-A29B0CFE98F3}"/>
              </a:ext>
            </a:extLst>
          </p:cNvPr>
          <p:cNvSpPr txBox="1">
            <a:spLocks/>
          </p:cNvSpPr>
          <p:nvPr/>
        </p:nvSpPr>
        <p:spPr>
          <a:xfrm>
            <a:off x="142399" y="3574718"/>
            <a:ext cx="5521942"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3" name="Table 2">
            <a:extLst>
              <a:ext uri="{FF2B5EF4-FFF2-40B4-BE49-F238E27FC236}">
                <a16:creationId xmlns:a16="http://schemas.microsoft.com/office/drawing/2014/main" xmlns="" id="{C53BE7BB-2B84-42CC-8BE8-2F53F5886F19}"/>
              </a:ext>
            </a:extLst>
          </p:cNvPr>
          <p:cNvGraphicFramePr>
            <a:graphicFrameLocks noGrp="1"/>
          </p:cNvGraphicFramePr>
          <p:nvPr>
            <p:extLst>
              <p:ext uri="{D42A27DB-BD31-4B8C-83A1-F6EECF244321}">
                <p14:modId xmlns:p14="http://schemas.microsoft.com/office/powerpoint/2010/main" xmlns="" val="1436494939"/>
              </p:ext>
            </p:extLst>
          </p:nvPr>
        </p:nvGraphicFramePr>
        <p:xfrm>
          <a:off x="9528974" y="4330242"/>
          <a:ext cx="2420088" cy="94488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2020 Late Applications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UWC</a:t>
                      </a:r>
                    </a:p>
                  </a:txBody>
                  <a:tcPr anchor="ctr"/>
                </a:tc>
                <a:tc>
                  <a:txBody>
                    <a:bodyPr/>
                    <a:lstStyle/>
                    <a:p>
                      <a:pPr algn="ctr"/>
                      <a:r>
                        <a:rPr lang="en-US" sz="1000" dirty="0"/>
                        <a:t>222</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15,100</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4" name="Text Placeholder 7">
            <a:extLst>
              <a:ext uri="{FF2B5EF4-FFF2-40B4-BE49-F238E27FC236}">
                <a16:creationId xmlns:a16="http://schemas.microsoft.com/office/drawing/2014/main" xmlns="" id="{1E5AC273-12A6-4056-BCE8-E543D73C67ED}"/>
              </a:ext>
            </a:extLst>
          </p:cNvPr>
          <p:cNvSpPr txBox="1">
            <a:spLocks/>
          </p:cNvSpPr>
          <p:nvPr/>
        </p:nvSpPr>
        <p:spPr>
          <a:xfrm>
            <a:off x="9504838" y="3876756"/>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56" name="TextBox 255">
            <a:extLst>
              <a:ext uri="{FF2B5EF4-FFF2-40B4-BE49-F238E27FC236}">
                <a16:creationId xmlns:a16="http://schemas.microsoft.com/office/drawing/2014/main" xmlns="" id="{4CC8B7A7-86CD-4D30-87CE-5F2A0BAFDA73}"/>
              </a:ext>
            </a:extLst>
          </p:cNvPr>
          <p:cNvSpPr txBox="1"/>
          <p:nvPr/>
        </p:nvSpPr>
        <p:spPr>
          <a:xfrm>
            <a:off x="140918" y="652187"/>
            <a:ext cx="11784729" cy="1938992"/>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R81,319,537.00</a:t>
            </a:r>
            <a:r>
              <a:rPr lang="en-US" sz="1200" dirty="0">
                <a:latin typeface="Arial" panose="020B0604020202020204" pitchFamily="34" charset="0"/>
                <a:cs typeface="Arial" panose="020B0604020202020204" pitchFamily="34" charset="0"/>
              </a:rPr>
              <a:t> for 2020 has been paid as an upfront payment to the University of the Western Cape for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9,610</a:t>
            </a:r>
            <a:r>
              <a:rPr lang="en-US" sz="1200" dirty="0">
                <a:latin typeface="Arial" panose="020B0604020202020204" pitchFamily="34" charset="0"/>
                <a:cs typeface="Arial" panose="020B0604020202020204" pitchFamily="34" charset="0"/>
              </a:rPr>
              <a:t> 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8,904</a:t>
            </a:r>
            <a:r>
              <a:rPr lang="en-US" sz="1200" dirty="0">
                <a:latin typeface="Arial" panose="020B0604020202020204" pitchFamily="34" charset="0"/>
                <a:cs typeface="Arial" panose="020B0604020202020204" pitchFamily="34" charset="0"/>
              </a:rPr>
              <a:t> 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7,298</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1,023</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222</a:t>
            </a:r>
            <a:r>
              <a:rPr lang="en-US" sz="1200" dirty="0">
                <a:latin typeface="Arial" panose="020B0604020202020204" pitchFamily="34" charset="0"/>
                <a:cs typeface="Arial" panose="020B0604020202020204" pitchFamily="34" charset="0"/>
              </a:rPr>
              <a:t> Late Applications have been submitted for processing to date.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 results for the previous academic cycle is received from the Institutions, students who passed are migrated as returning students for 2020, there is however </a:t>
            </a:r>
            <a:r>
              <a:rPr lang="en-US" sz="1200" b="1" dirty="0">
                <a:solidFill>
                  <a:srgbClr val="800000"/>
                </a:solidFill>
                <a:latin typeface="Arial" panose="020B0604020202020204" pitchFamily="34" charset="0"/>
                <a:cs typeface="Arial" panose="020B0604020202020204" pitchFamily="34" charset="0"/>
              </a:rPr>
              <a:t>18</a:t>
            </a:r>
            <a:r>
              <a:rPr lang="en-US" sz="1200" dirty="0">
                <a:latin typeface="Arial" panose="020B0604020202020204" pitchFamily="34" charset="0"/>
                <a:cs typeface="Arial" panose="020B0604020202020204" pitchFamily="34" charset="0"/>
              </a:rPr>
              <a:t> students results still outstanding from the University of the Western Cape.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R47,486,058.00</a:t>
            </a:r>
            <a:r>
              <a:rPr lang="en-US" sz="1200" dirty="0">
                <a:latin typeface="Arial" panose="020B0604020202020204" pitchFamily="34" charset="0"/>
                <a:cs typeface="Arial" panose="020B0604020202020204" pitchFamily="34" charset="0"/>
              </a:rPr>
              <a:t> has been paid to the University of the Western Cape as part of the 2017/2018 Historic Debt process.  </a:t>
            </a:r>
          </a:p>
          <a:p>
            <a:pPr marL="171450" indent="-171450">
              <a:buFont typeface="Arial" panose="020B0604020202020204" pitchFamily="34" charset="0"/>
              <a:buChar char="•"/>
            </a:pPr>
            <a:endParaRPr lang="en-US" sz="1000" dirty="0"/>
          </a:p>
        </p:txBody>
      </p:sp>
      <p:graphicFrame>
        <p:nvGraphicFramePr>
          <p:cNvPr id="257" name="Table 2">
            <a:extLst>
              <a:ext uri="{FF2B5EF4-FFF2-40B4-BE49-F238E27FC236}">
                <a16:creationId xmlns:a16="http://schemas.microsoft.com/office/drawing/2014/main" xmlns="" id="{00564AB9-8786-4BF9-97AE-A9B4DA885A30}"/>
              </a:ext>
            </a:extLst>
          </p:cNvPr>
          <p:cNvGraphicFramePr>
            <a:graphicFrameLocks noGrp="1"/>
          </p:cNvGraphicFramePr>
          <p:nvPr>
            <p:extLst>
              <p:ext uri="{D42A27DB-BD31-4B8C-83A1-F6EECF244321}">
                <p14:modId xmlns:p14="http://schemas.microsoft.com/office/powerpoint/2010/main" xmlns="" val="2861504929"/>
              </p:ext>
            </p:extLst>
          </p:nvPr>
        </p:nvGraphicFramePr>
        <p:xfrm>
          <a:off x="9520012" y="5850032"/>
          <a:ext cx="2420088" cy="85852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2019 Results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UWC</a:t>
                      </a:r>
                    </a:p>
                  </a:txBody>
                  <a:tcPr anchor="ctr"/>
                </a:tc>
                <a:tc>
                  <a:txBody>
                    <a:bodyPr/>
                    <a:lstStyle/>
                    <a:p>
                      <a:pPr algn="ctr"/>
                      <a:r>
                        <a:rPr lang="en-US" sz="1000" dirty="0"/>
                        <a:t>18</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4,671</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F763B583-B295-4DCA-B4A4-6D20CA526F69}"/>
              </a:ext>
            </a:extLst>
          </p:cNvPr>
          <p:cNvSpPr txBox="1">
            <a:spLocks/>
          </p:cNvSpPr>
          <p:nvPr/>
        </p:nvSpPr>
        <p:spPr>
          <a:xfrm>
            <a:off x="9520012" y="5395934"/>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Missing Results</a:t>
            </a:r>
          </a:p>
        </p:txBody>
      </p:sp>
      <p:graphicFrame>
        <p:nvGraphicFramePr>
          <p:cNvPr id="243" name="Table 4">
            <a:extLst>
              <a:ext uri="{FF2B5EF4-FFF2-40B4-BE49-F238E27FC236}">
                <a16:creationId xmlns:a16="http://schemas.microsoft.com/office/drawing/2014/main" xmlns="" id="{D02660A0-F2CD-4C0B-BCE4-773A5328181D}"/>
              </a:ext>
            </a:extLst>
          </p:cNvPr>
          <p:cNvGraphicFramePr>
            <a:graphicFrameLocks noGrp="1"/>
          </p:cNvGraphicFramePr>
          <p:nvPr>
            <p:extLst>
              <p:ext uri="{D42A27DB-BD31-4B8C-83A1-F6EECF244321}">
                <p14:modId xmlns:p14="http://schemas.microsoft.com/office/powerpoint/2010/main" xmlns="" val="1488883847"/>
              </p:ext>
            </p:extLst>
          </p:nvPr>
        </p:nvGraphicFramePr>
        <p:xfrm>
          <a:off x="166245" y="5527922"/>
          <a:ext cx="6454900" cy="1188720"/>
        </p:xfrm>
        <a:graphic>
          <a:graphicData uri="http://schemas.openxmlformats.org/drawingml/2006/table">
            <a:tbl>
              <a:tblPr firstRow="1" bandRow="1">
                <a:tableStyleId>{E8B1032C-EA38-4F05-BA0D-38AFFFC7BED3}</a:tableStyleId>
              </a:tblPr>
              <a:tblGrid>
                <a:gridCol w="486898">
                  <a:extLst>
                    <a:ext uri="{9D8B030D-6E8A-4147-A177-3AD203B41FA5}">
                      <a16:colId xmlns:a16="http://schemas.microsoft.com/office/drawing/2014/main" xmlns="" val="657472765"/>
                    </a:ext>
                  </a:extLst>
                </a:gridCol>
                <a:gridCol w="714103">
                  <a:extLst>
                    <a:ext uri="{9D8B030D-6E8A-4147-A177-3AD203B41FA5}">
                      <a16:colId xmlns:a16="http://schemas.microsoft.com/office/drawing/2014/main" xmlns="" val="3718985718"/>
                    </a:ext>
                  </a:extLst>
                </a:gridCol>
                <a:gridCol w="1033780">
                  <a:extLst>
                    <a:ext uri="{9D8B030D-6E8A-4147-A177-3AD203B41FA5}">
                      <a16:colId xmlns:a16="http://schemas.microsoft.com/office/drawing/2014/main" xmlns="" val="3341706497"/>
                    </a:ext>
                  </a:extLst>
                </a:gridCol>
                <a:gridCol w="847271">
                  <a:extLst>
                    <a:ext uri="{9D8B030D-6E8A-4147-A177-3AD203B41FA5}">
                      <a16:colId xmlns:a16="http://schemas.microsoft.com/office/drawing/2014/main" xmlns="" val="337631604"/>
                    </a:ext>
                  </a:extLst>
                </a:gridCol>
                <a:gridCol w="1010194">
                  <a:extLst>
                    <a:ext uri="{9D8B030D-6E8A-4147-A177-3AD203B41FA5}">
                      <a16:colId xmlns:a16="http://schemas.microsoft.com/office/drawing/2014/main" xmlns="" val="1865635773"/>
                    </a:ext>
                  </a:extLst>
                </a:gridCol>
                <a:gridCol w="1229179">
                  <a:extLst>
                    <a:ext uri="{9D8B030D-6E8A-4147-A177-3AD203B41FA5}">
                      <a16:colId xmlns:a16="http://schemas.microsoft.com/office/drawing/2014/main" xmlns="" val="2594386827"/>
                    </a:ext>
                  </a:extLst>
                </a:gridCol>
                <a:gridCol w="1133475">
                  <a:extLst>
                    <a:ext uri="{9D8B030D-6E8A-4147-A177-3AD203B41FA5}">
                      <a16:colId xmlns:a16="http://schemas.microsoft.com/office/drawing/2014/main" xmlns="" val="1950184739"/>
                    </a:ext>
                  </a:extLst>
                </a:gridCol>
              </a:tblGrid>
              <a:tr h="370840">
                <a:tc>
                  <a:txBody>
                    <a:bodyPr/>
                    <a:lstStyle/>
                    <a:p>
                      <a:pPr algn="ctr"/>
                      <a:r>
                        <a:rPr lang="en-US" sz="1200" dirty="0">
                          <a:solidFill>
                            <a:schemeClr val="bg1"/>
                          </a:solidFill>
                        </a:rPr>
                        <a:t>Year</a:t>
                      </a:r>
                    </a:p>
                  </a:txBody>
                  <a:tcPr>
                    <a:solidFill>
                      <a:srgbClr val="ED7D31"/>
                    </a:solidFill>
                  </a:tcPr>
                </a:tc>
                <a:tc>
                  <a:txBody>
                    <a:bodyPr/>
                    <a:lstStyle/>
                    <a:p>
                      <a:pPr algn="ctr"/>
                      <a:r>
                        <a:rPr lang="en-US" sz="1200" dirty="0">
                          <a:solidFill>
                            <a:schemeClr val="bg1"/>
                          </a:solidFill>
                        </a:rPr>
                        <a:t>Claimed For</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Approved</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Non- Qualifying</a:t>
                      </a:r>
                    </a:p>
                  </a:txBody>
                  <a:tcPr>
                    <a:solidFill>
                      <a:srgbClr val="ED7D31"/>
                    </a:solidFill>
                  </a:tcPr>
                </a:tc>
                <a:tc>
                  <a:txBody>
                    <a:bodyPr/>
                    <a:lstStyle/>
                    <a:p>
                      <a:pPr algn="ctr"/>
                      <a:r>
                        <a:rPr lang="en-US" sz="1200" dirty="0">
                          <a:solidFill>
                            <a:schemeClr val="bg1"/>
                          </a:solidFill>
                        </a:rPr>
                        <a:t>Amount</a:t>
                      </a:r>
                    </a:p>
                  </a:txBody>
                  <a:tcPr>
                    <a:solidFill>
                      <a:srgbClr val="ED7D31"/>
                    </a:solidFill>
                  </a:tcPr>
                </a:tc>
                <a:extLst>
                  <a:ext uri="{0D108BD9-81ED-4DB2-BD59-A6C34878D82A}">
                    <a16:rowId xmlns:a16="http://schemas.microsoft.com/office/drawing/2014/main" xmlns="" val="2352865708"/>
                  </a:ext>
                </a:extLst>
              </a:tr>
              <a:tr h="200322">
                <a:tc>
                  <a:txBody>
                    <a:bodyPr/>
                    <a:lstStyle/>
                    <a:p>
                      <a:pPr algn="r"/>
                      <a:r>
                        <a:rPr lang="en-US" sz="1000" b="1" dirty="0"/>
                        <a:t>2017</a:t>
                      </a:r>
                    </a:p>
                  </a:txBody>
                  <a:tcPr/>
                </a:tc>
                <a:tc>
                  <a:txBody>
                    <a:bodyPr/>
                    <a:lstStyle/>
                    <a:p>
                      <a:pPr algn="ctr"/>
                      <a:r>
                        <a:rPr lang="en-US" sz="1000" b="1" dirty="0"/>
                        <a:t>270</a:t>
                      </a:r>
                    </a:p>
                  </a:txBody>
                  <a:tcPr/>
                </a:tc>
                <a:tc>
                  <a:txBody>
                    <a:bodyPr/>
                    <a:lstStyle/>
                    <a:p>
                      <a:pPr algn="ctr"/>
                      <a:r>
                        <a:rPr lang="en-US" sz="1000" b="1" dirty="0"/>
                        <a:t>R8,254,311.00</a:t>
                      </a:r>
                    </a:p>
                  </a:txBody>
                  <a:tcPr/>
                </a:tc>
                <a:tc>
                  <a:txBody>
                    <a:bodyPr/>
                    <a:lstStyle/>
                    <a:p>
                      <a:pPr algn="ctr"/>
                      <a:r>
                        <a:rPr lang="en-US" sz="1000" dirty="0"/>
                        <a:t>76</a:t>
                      </a:r>
                    </a:p>
                  </a:txBody>
                  <a:tcPr/>
                </a:tc>
                <a:tc>
                  <a:txBody>
                    <a:bodyPr/>
                    <a:lstStyle/>
                    <a:p>
                      <a:pPr algn="ctr"/>
                      <a:r>
                        <a:rPr lang="en-US" sz="1000" dirty="0"/>
                        <a:t>R2,009,806.00</a:t>
                      </a:r>
                    </a:p>
                  </a:txBody>
                  <a:tcPr/>
                </a:tc>
                <a:tc>
                  <a:txBody>
                    <a:bodyPr/>
                    <a:lstStyle/>
                    <a:p>
                      <a:pPr algn="ctr"/>
                      <a:r>
                        <a:rPr lang="en-US" sz="1000" dirty="0"/>
                        <a:t>194</a:t>
                      </a:r>
                    </a:p>
                  </a:txBody>
                  <a:tcPr/>
                </a:tc>
                <a:tc>
                  <a:txBody>
                    <a:bodyPr/>
                    <a:lstStyle/>
                    <a:p>
                      <a:pPr algn="ctr"/>
                      <a:r>
                        <a:rPr lang="en-US" sz="1000" dirty="0"/>
                        <a:t>R6,244,506.00</a:t>
                      </a:r>
                    </a:p>
                  </a:txBody>
                  <a:tcPr/>
                </a:tc>
                <a:extLst>
                  <a:ext uri="{0D108BD9-81ED-4DB2-BD59-A6C34878D82A}">
                    <a16:rowId xmlns:a16="http://schemas.microsoft.com/office/drawing/2014/main" xmlns="" val="3447166739"/>
                  </a:ext>
                </a:extLst>
              </a:tr>
              <a:tr h="0">
                <a:tc>
                  <a:txBody>
                    <a:bodyPr/>
                    <a:lstStyle/>
                    <a:p>
                      <a:pPr algn="r"/>
                      <a:r>
                        <a:rPr lang="en-US" sz="1000" b="1" dirty="0"/>
                        <a:t>2018</a:t>
                      </a:r>
                    </a:p>
                  </a:txBody>
                  <a:tcPr/>
                </a:tc>
                <a:tc>
                  <a:txBody>
                    <a:bodyPr/>
                    <a:lstStyle/>
                    <a:p>
                      <a:pPr algn="ctr"/>
                      <a:r>
                        <a:rPr lang="en-US" sz="1000" b="1" dirty="0"/>
                        <a:t>803</a:t>
                      </a:r>
                    </a:p>
                  </a:txBody>
                  <a:tcPr/>
                </a:tc>
                <a:tc>
                  <a:txBody>
                    <a:bodyPr/>
                    <a:lstStyle/>
                    <a:p>
                      <a:pPr algn="ctr"/>
                      <a:r>
                        <a:rPr lang="en-US" sz="1000" b="1" dirty="0"/>
                        <a:t>R27,802,265.00</a:t>
                      </a:r>
                    </a:p>
                  </a:txBody>
                  <a:tcPr/>
                </a:tc>
                <a:tc>
                  <a:txBody>
                    <a:bodyPr/>
                    <a:lstStyle/>
                    <a:p>
                      <a:pPr algn="ctr"/>
                      <a:r>
                        <a:rPr lang="en-US" sz="1000" dirty="0"/>
                        <a:t>163</a:t>
                      </a:r>
                    </a:p>
                  </a:txBody>
                  <a:tcPr/>
                </a:tc>
                <a:tc>
                  <a:txBody>
                    <a:bodyPr/>
                    <a:lstStyle/>
                    <a:p>
                      <a:pPr algn="ctr"/>
                      <a:r>
                        <a:rPr lang="en-US" sz="1000" dirty="0"/>
                        <a:t>R3,818,471.00</a:t>
                      </a:r>
                    </a:p>
                  </a:txBody>
                  <a:tcPr/>
                </a:tc>
                <a:tc>
                  <a:txBody>
                    <a:bodyPr/>
                    <a:lstStyle/>
                    <a:p>
                      <a:pPr algn="ctr"/>
                      <a:r>
                        <a:rPr lang="en-US" sz="1000" dirty="0"/>
                        <a:t>626</a:t>
                      </a:r>
                    </a:p>
                  </a:txBody>
                  <a:tcPr/>
                </a:tc>
                <a:tc>
                  <a:txBody>
                    <a:bodyPr/>
                    <a:lstStyle/>
                    <a:p>
                      <a:pPr algn="ctr"/>
                      <a:r>
                        <a:rPr lang="en-US" sz="1000" dirty="0"/>
                        <a:t>R23,117,481.00</a:t>
                      </a:r>
                    </a:p>
                  </a:txBody>
                  <a:tcPr/>
                </a:tc>
                <a:extLst>
                  <a:ext uri="{0D108BD9-81ED-4DB2-BD59-A6C34878D82A}">
                    <a16:rowId xmlns:a16="http://schemas.microsoft.com/office/drawing/2014/main" xmlns="" val="3353581818"/>
                  </a:ext>
                </a:extLst>
              </a:tr>
              <a:tr h="150792">
                <a:tc>
                  <a:txBody>
                    <a:bodyPr/>
                    <a:lstStyle/>
                    <a:p>
                      <a:pPr algn="r"/>
                      <a:endParaRPr lang="en-US" sz="1000" b="1" dirty="0">
                        <a:solidFill>
                          <a:schemeClr val="bg1"/>
                        </a:solidFill>
                      </a:endParaRPr>
                    </a:p>
                  </a:txBody>
                  <a:tcPr>
                    <a:solidFill>
                      <a:srgbClr val="ED7D31"/>
                    </a:solidFill>
                  </a:tcPr>
                </a:tc>
                <a:tc>
                  <a:txBody>
                    <a:bodyPr/>
                    <a:lstStyle/>
                    <a:p>
                      <a:pPr algn="ctr"/>
                      <a:r>
                        <a:rPr lang="en-US" sz="1000" b="1" dirty="0">
                          <a:solidFill>
                            <a:schemeClr val="bg1"/>
                          </a:solidFill>
                        </a:rPr>
                        <a:t>1,073</a:t>
                      </a:r>
                    </a:p>
                  </a:txBody>
                  <a:tcPr>
                    <a:solidFill>
                      <a:srgbClr val="ED7D31"/>
                    </a:solidFill>
                  </a:tcPr>
                </a:tc>
                <a:tc>
                  <a:txBody>
                    <a:bodyPr/>
                    <a:lstStyle/>
                    <a:p>
                      <a:pPr algn="ctr"/>
                      <a:r>
                        <a:rPr lang="en-US" sz="1000" b="1" dirty="0">
                          <a:solidFill>
                            <a:schemeClr val="bg1"/>
                          </a:solidFill>
                        </a:rPr>
                        <a:t>R36,056,576.00</a:t>
                      </a:r>
                    </a:p>
                  </a:txBody>
                  <a:tcPr>
                    <a:solidFill>
                      <a:srgbClr val="ED7D31"/>
                    </a:solidFill>
                  </a:tcPr>
                </a:tc>
                <a:tc>
                  <a:txBody>
                    <a:bodyPr/>
                    <a:lstStyle/>
                    <a:p>
                      <a:pPr algn="ctr"/>
                      <a:r>
                        <a:rPr lang="en-US" sz="1000" b="1" dirty="0">
                          <a:solidFill>
                            <a:schemeClr val="bg1"/>
                          </a:solidFill>
                        </a:rPr>
                        <a:t>239</a:t>
                      </a:r>
                    </a:p>
                  </a:txBody>
                  <a:tcPr>
                    <a:solidFill>
                      <a:srgbClr val="ED7D31"/>
                    </a:solidFill>
                  </a:tcPr>
                </a:tc>
                <a:tc>
                  <a:txBody>
                    <a:bodyPr/>
                    <a:lstStyle/>
                    <a:p>
                      <a:pPr algn="ctr"/>
                      <a:r>
                        <a:rPr lang="en-US" sz="1000" b="1" dirty="0">
                          <a:solidFill>
                            <a:schemeClr val="bg1"/>
                          </a:solidFill>
                        </a:rPr>
                        <a:t>R5,828,276.00</a:t>
                      </a:r>
                    </a:p>
                  </a:txBody>
                  <a:tcPr>
                    <a:solidFill>
                      <a:srgbClr val="ED7D31"/>
                    </a:solidFill>
                  </a:tcPr>
                </a:tc>
                <a:tc>
                  <a:txBody>
                    <a:bodyPr/>
                    <a:lstStyle/>
                    <a:p>
                      <a:pPr algn="ctr"/>
                      <a:endParaRPr lang="en-US" sz="1000" b="1" dirty="0">
                        <a:solidFill>
                          <a:schemeClr val="bg1"/>
                        </a:solidFill>
                      </a:endParaRPr>
                    </a:p>
                  </a:txBody>
                  <a:tcPr>
                    <a:solidFill>
                      <a:srgbClr val="ED7D31"/>
                    </a:solidFill>
                  </a:tcPr>
                </a:tc>
                <a:tc>
                  <a:txBody>
                    <a:bodyPr/>
                    <a:lstStyle/>
                    <a:p>
                      <a:pPr algn="ctr"/>
                      <a:endParaRPr lang="en-US" sz="1000" b="1" dirty="0">
                        <a:solidFill>
                          <a:schemeClr val="bg1"/>
                        </a:solidFill>
                      </a:endParaRPr>
                    </a:p>
                  </a:txBody>
                  <a:tcPr>
                    <a:solidFill>
                      <a:srgbClr val="ED7D31"/>
                    </a:solidFill>
                  </a:tcPr>
                </a:tc>
                <a:extLst>
                  <a:ext uri="{0D108BD9-81ED-4DB2-BD59-A6C34878D82A}">
                    <a16:rowId xmlns:a16="http://schemas.microsoft.com/office/drawing/2014/main" xmlns="" val="3957934546"/>
                  </a:ext>
                </a:extLst>
              </a:tr>
            </a:tbl>
          </a:graphicData>
        </a:graphic>
      </p:graphicFrame>
      <p:sp>
        <p:nvSpPr>
          <p:cNvPr id="244" name="Text Placeholder 7">
            <a:extLst>
              <a:ext uri="{FF2B5EF4-FFF2-40B4-BE49-F238E27FC236}">
                <a16:creationId xmlns:a16="http://schemas.microsoft.com/office/drawing/2014/main" xmlns="" id="{6667BFAE-3FEA-4BBE-9267-EF07905D0372}"/>
              </a:ext>
            </a:extLst>
          </p:cNvPr>
          <p:cNvSpPr txBox="1">
            <a:spLocks/>
          </p:cNvSpPr>
          <p:nvPr/>
        </p:nvSpPr>
        <p:spPr>
          <a:xfrm>
            <a:off x="166245" y="5123187"/>
            <a:ext cx="6383347" cy="341777"/>
          </a:xfrm>
          <a:prstGeom prst="rect">
            <a:avLst/>
          </a:prstGeom>
          <a:solidFill>
            <a:srgbClr val="ED7D31"/>
          </a:solidFill>
          <a:ln>
            <a:solidFill>
              <a:srgbClr val="ED7D31"/>
            </a:solidFill>
          </a:ln>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2017 / 2018 Historic Debt</a:t>
            </a:r>
          </a:p>
        </p:txBody>
      </p:sp>
    </p:spTree>
    <p:extLst>
      <p:ext uri="{BB962C8B-B14F-4D97-AF65-F5344CB8AC3E}">
        <p14:creationId xmlns:p14="http://schemas.microsoft.com/office/powerpoint/2010/main" xmlns="" val="317298350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CENTRAL UNIVERSITY OF TECHNOLOGY - 2020</a:t>
            </a:r>
          </a:p>
        </p:txBody>
      </p:sp>
      <p:graphicFrame>
        <p:nvGraphicFramePr>
          <p:cNvPr id="2" name="Table 2">
            <a:extLst>
              <a:ext uri="{FF2B5EF4-FFF2-40B4-BE49-F238E27FC236}">
                <a16:creationId xmlns:a16="http://schemas.microsoft.com/office/drawing/2014/main" xmlns="" id="{02569960-CDEF-4C1E-B220-19A1F938AD4A}"/>
              </a:ext>
            </a:extLst>
          </p:cNvPr>
          <p:cNvGraphicFramePr>
            <a:graphicFrameLocks noGrp="1"/>
          </p:cNvGraphicFramePr>
          <p:nvPr>
            <p:extLst>
              <p:ext uri="{D42A27DB-BD31-4B8C-83A1-F6EECF244321}">
                <p14:modId xmlns:p14="http://schemas.microsoft.com/office/powerpoint/2010/main" xmlns="" val="3657534174"/>
              </p:ext>
            </p:extLst>
          </p:nvPr>
        </p:nvGraphicFramePr>
        <p:xfrm>
          <a:off x="6818730" y="4482927"/>
          <a:ext cx="2492649" cy="2225040"/>
        </p:xfrm>
        <a:graphic>
          <a:graphicData uri="http://schemas.openxmlformats.org/drawingml/2006/table">
            <a:tbl>
              <a:tblPr firstRow="1" bandRow="1">
                <a:tableStyleId>{8A107856-5554-42FB-B03E-39F5DBC370BA}</a:tableStyleId>
              </a:tblPr>
              <a:tblGrid>
                <a:gridCol w="1854981">
                  <a:extLst>
                    <a:ext uri="{9D8B030D-6E8A-4147-A177-3AD203B41FA5}">
                      <a16:colId xmlns:a16="http://schemas.microsoft.com/office/drawing/2014/main" xmlns="" val="476469120"/>
                    </a:ext>
                  </a:extLst>
                </a:gridCol>
                <a:gridCol w="637668">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12,847</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912</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11,935</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10,323</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97</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492</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1,023</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CUT</a:t>
                      </a:r>
                    </a:p>
                  </a:txBody>
                  <a:tcPr anchor="ctr">
                    <a:solidFill>
                      <a:srgbClr val="800000"/>
                    </a:solidFill>
                  </a:tcPr>
                </a:tc>
                <a:tc>
                  <a:txBody>
                    <a:bodyPr/>
                    <a:lstStyle/>
                    <a:p>
                      <a:pPr algn="ctr"/>
                      <a:r>
                        <a:rPr lang="en-US" sz="1000" b="1" dirty="0">
                          <a:solidFill>
                            <a:schemeClr val="bg1"/>
                          </a:solidFill>
                        </a:rPr>
                        <a:t>11,935</a:t>
                      </a:r>
                    </a:p>
                  </a:txBody>
                  <a:tcPr anchor="ctr">
                    <a:solidFill>
                      <a:srgbClr val="800000"/>
                    </a:solidFill>
                  </a:tcPr>
                </a:tc>
                <a:extLst>
                  <a:ext uri="{0D108BD9-81ED-4DB2-BD59-A6C34878D82A}">
                    <a16:rowId xmlns:a16="http://schemas.microsoft.com/office/drawing/2014/main" xmlns="" val="1919194734"/>
                  </a:ext>
                </a:extLst>
              </a:tr>
            </a:tbl>
          </a:graphicData>
        </a:graphic>
      </p:graphicFrame>
      <p:graphicFrame>
        <p:nvGraphicFramePr>
          <p:cNvPr id="246" name="Table 2">
            <a:extLst>
              <a:ext uri="{FF2B5EF4-FFF2-40B4-BE49-F238E27FC236}">
                <a16:creationId xmlns:a16="http://schemas.microsoft.com/office/drawing/2014/main" xmlns="" id="{BE0F1823-D1AD-45AF-9F5C-918BD8F6E1DB}"/>
              </a:ext>
            </a:extLst>
          </p:cNvPr>
          <p:cNvGraphicFramePr>
            <a:graphicFrameLocks noGrp="1"/>
          </p:cNvGraphicFramePr>
          <p:nvPr>
            <p:extLst>
              <p:ext uri="{D42A27DB-BD31-4B8C-83A1-F6EECF244321}">
                <p14:modId xmlns:p14="http://schemas.microsoft.com/office/powerpoint/2010/main" xmlns="" val="4292850384"/>
              </p:ext>
            </p:extLst>
          </p:nvPr>
        </p:nvGraphicFramePr>
        <p:xfrm>
          <a:off x="181956" y="3847188"/>
          <a:ext cx="5524871" cy="1188720"/>
        </p:xfrm>
        <a:graphic>
          <a:graphicData uri="http://schemas.openxmlformats.org/drawingml/2006/table">
            <a:tbl>
              <a:tblPr firstRow="1" bandRow="1">
                <a:tableStyleId>{69CF1AB2-1976-4502-BF36-3FF5EA218861}</a:tableStyleId>
              </a:tblPr>
              <a:tblGrid>
                <a:gridCol w="870755">
                  <a:extLst>
                    <a:ext uri="{9D8B030D-6E8A-4147-A177-3AD203B41FA5}">
                      <a16:colId xmlns:a16="http://schemas.microsoft.com/office/drawing/2014/main" xmlns="" val="476469120"/>
                    </a:ext>
                  </a:extLst>
                </a:gridCol>
                <a:gridCol w="696036">
                  <a:extLst>
                    <a:ext uri="{9D8B030D-6E8A-4147-A177-3AD203B41FA5}">
                      <a16:colId xmlns:a16="http://schemas.microsoft.com/office/drawing/2014/main" xmlns="" val="3762367679"/>
                    </a:ext>
                  </a:extLst>
                </a:gridCol>
                <a:gridCol w="1187355">
                  <a:extLst>
                    <a:ext uri="{9D8B030D-6E8A-4147-A177-3AD203B41FA5}">
                      <a16:colId xmlns:a16="http://schemas.microsoft.com/office/drawing/2014/main" xmlns="" val="2391259993"/>
                    </a:ext>
                  </a:extLst>
                </a:gridCol>
                <a:gridCol w="1160060">
                  <a:extLst>
                    <a:ext uri="{9D8B030D-6E8A-4147-A177-3AD203B41FA5}">
                      <a16:colId xmlns:a16="http://schemas.microsoft.com/office/drawing/2014/main" xmlns="" val="1922280511"/>
                    </a:ext>
                  </a:extLst>
                </a:gridCol>
                <a:gridCol w="764504">
                  <a:extLst>
                    <a:ext uri="{9D8B030D-6E8A-4147-A177-3AD203B41FA5}">
                      <a16:colId xmlns:a16="http://schemas.microsoft.com/office/drawing/2014/main" xmlns="" val="1086339925"/>
                    </a:ext>
                  </a:extLst>
                </a:gridCol>
                <a:gridCol w="846161">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2">
                  <a:txBody>
                    <a:bodyPr/>
                    <a:lstStyle/>
                    <a:p>
                      <a:pPr algn="ctr"/>
                      <a:r>
                        <a:rPr lang="en-US" sz="1000" dirty="0"/>
                        <a:t>CUT</a:t>
                      </a:r>
                    </a:p>
                  </a:txBody>
                  <a:tcPr anchor="ctr"/>
                </a:tc>
                <a:tc>
                  <a:txBody>
                    <a:bodyPr/>
                    <a:lstStyle/>
                    <a:p>
                      <a:pPr algn="ctr"/>
                      <a:r>
                        <a:rPr lang="en-US" sz="1000" dirty="0"/>
                        <a:t>Jan 20</a:t>
                      </a:r>
                    </a:p>
                  </a:txBody>
                  <a:tcPr anchor="ctr"/>
                </a:tc>
                <a:tc rowSpan="2">
                  <a:txBody>
                    <a:bodyPr/>
                    <a:lstStyle/>
                    <a:p>
                      <a:pPr algn="ctr"/>
                      <a:r>
                        <a:rPr lang="en-US" sz="1000" dirty="0"/>
                        <a:t>Disbursed directly to Institution</a:t>
                      </a:r>
                    </a:p>
                  </a:txBody>
                  <a:tcPr anchor="ctr"/>
                </a:tc>
                <a:tc>
                  <a:txBody>
                    <a:bodyPr/>
                    <a:lstStyle/>
                    <a:p>
                      <a:pPr algn="ctr"/>
                      <a:r>
                        <a:rPr lang="en-US" sz="1000" dirty="0"/>
                        <a:t>R64,024,072.00</a:t>
                      </a:r>
                    </a:p>
                  </a:txBody>
                  <a:tcPr anchor="ctr"/>
                </a:tc>
                <a:tc>
                  <a:txBody>
                    <a:bodyPr/>
                    <a:lstStyle/>
                    <a:p>
                      <a:pPr algn="ctr"/>
                      <a:r>
                        <a:rPr lang="en-US" sz="1000" dirty="0"/>
                        <a:t>31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R17,108,860.00</a:t>
                      </a:r>
                    </a:p>
                  </a:txBody>
                  <a:tcPr anchor="ctr"/>
                </a:tc>
                <a:tc>
                  <a:txBody>
                    <a:bodyPr/>
                    <a:lstStyle/>
                    <a:p>
                      <a:pPr algn="ctr"/>
                      <a:r>
                        <a:rPr lang="en-US" sz="1000" dirty="0"/>
                        <a:t>28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3107043731"/>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R4,277,452,880.00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R81,132,932.00</a:t>
                      </a:r>
                    </a:p>
                  </a:txBody>
                  <a:tcPr anchor="ctr">
                    <a:solidFill>
                      <a:srgbClr val="EAAB21"/>
                    </a:solidFill>
                  </a:tcPr>
                </a:tc>
                <a:tc gridSpan="2">
                  <a:txBody>
                    <a:bodyPr/>
                    <a:lstStyle/>
                    <a:p>
                      <a:pPr algn="l"/>
                      <a:r>
                        <a:rPr lang="en-US" sz="1000" b="1" dirty="0">
                          <a:solidFill>
                            <a:schemeClr val="bg1"/>
                          </a:solidFill>
                        </a:rPr>
                        <a:t>Total Paid to CUT</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sp>
        <p:nvSpPr>
          <p:cNvPr id="250" name="Text Placeholder 7">
            <a:extLst>
              <a:ext uri="{FF2B5EF4-FFF2-40B4-BE49-F238E27FC236}">
                <a16:creationId xmlns:a16="http://schemas.microsoft.com/office/drawing/2014/main" xmlns="" id="{3BEB602D-512B-4A4D-9628-4114D798EF94}"/>
              </a:ext>
            </a:extLst>
          </p:cNvPr>
          <p:cNvSpPr txBox="1">
            <a:spLocks/>
          </p:cNvSpPr>
          <p:nvPr/>
        </p:nvSpPr>
        <p:spPr>
          <a:xfrm>
            <a:off x="6818730" y="4069777"/>
            <a:ext cx="2477142" cy="341777"/>
          </a:xfrm>
          <a:prstGeom prst="rect">
            <a:avLst/>
          </a:prstGeom>
          <a:solidFill>
            <a:srgbClr val="800000"/>
          </a:solidFill>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2" name="Text Placeholder 7">
            <a:extLst>
              <a:ext uri="{FF2B5EF4-FFF2-40B4-BE49-F238E27FC236}">
                <a16:creationId xmlns:a16="http://schemas.microsoft.com/office/drawing/2014/main" xmlns="" id="{50909B02-18BE-4BD1-A881-A29B0CFE98F3}"/>
              </a:ext>
            </a:extLst>
          </p:cNvPr>
          <p:cNvSpPr txBox="1">
            <a:spLocks/>
          </p:cNvSpPr>
          <p:nvPr/>
        </p:nvSpPr>
        <p:spPr>
          <a:xfrm>
            <a:off x="167927" y="3461041"/>
            <a:ext cx="5521942"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3" name="Table 2">
            <a:extLst>
              <a:ext uri="{FF2B5EF4-FFF2-40B4-BE49-F238E27FC236}">
                <a16:creationId xmlns:a16="http://schemas.microsoft.com/office/drawing/2014/main" xmlns="" id="{C53BE7BB-2B84-42CC-8BE8-2F53F5886F19}"/>
              </a:ext>
            </a:extLst>
          </p:cNvPr>
          <p:cNvGraphicFramePr>
            <a:graphicFrameLocks noGrp="1"/>
          </p:cNvGraphicFramePr>
          <p:nvPr>
            <p:extLst>
              <p:ext uri="{D42A27DB-BD31-4B8C-83A1-F6EECF244321}">
                <p14:modId xmlns:p14="http://schemas.microsoft.com/office/powerpoint/2010/main" xmlns="" val="3399045631"/>
              </p:ext>
            </p:extLst>
          </p:nvPr>
        </p:nvGraphicFramePr>
        <p:xfrm>
          <a:off x="9528974" y="4321106"/>
          <a:ext cx="2420088" cy="94488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2020 Late Applications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CUT</a:t>
                      </a:r>
                    </a:p>
                  </a:txBody>
                  <a:tcPr anchor="ctr"/>
                </a:tc>
                <a:tc>
                  <a:txBody>
                    <a:bodyPr/>
                    <a:lstStyle/>
                    <a:p>
                      <a:pPr algn="ctr"/>
                      <a:r>
                        <a:rPr lang="en-US" sz="1000" dirty="0"/>
                        <a:t>599</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15,100</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4" name="Text Placeholder 7">
            <a:extLst>
              <a:ext uri="{FF2B5EF4-FFF2-40B4-BE49-F238E27FC236}">
                <a16:creationId xmlns:a16="http://schemas.microsoft.com/office/drawing/2014/main" xmlns="" id="{1E5AC273-12A6-4056-BCE8-E543D73C67ED}"/>
              </a:ext>
            </a:extLst>
          </p:cNvPr>
          <p:cNvSpPr txBox="1">
            <a:spLocks/>
          </p:cNvSpPr>
          <p:nvPr/>
        </p:nvSpPr>
        <p:spPr>
          <a:xfrm>
            <a:off x="9504838" y="3867620"/>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56" name="TextBox 255">
            <a:extLst>
              <a:ext uri="{FF2B5EF4-FFF2-40B4-BE49-F238E27FC236}">
                <a16:creationId xmlns:a16="http://schemas.microsoft.com/office/drawing/2014/main" xmlns="" id="{4CC8B7A7-86CD-4D30-87CE-5F2A0BAFDA73}"/>
              </a:ext>
            </a:extLst>
          </p:cNvPr>
          <p:cNvSpPr txBox="1"/>
          <p:nvPr/>
        </p:nvSpPr>
        <p:spPr>
          <a:xfrm>
            <a:off x="140918" y="652187"/>
            <a:ext cx="11784729" cy="2308324"/>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R355,123,753.00</a:t>
            </a:r>
            <a:r>
              <a:rPr lang="en-US" sz="1200" dirty="0">
                <a:latin typeface="Arial" panose="020B0604020202020204" pitchFamily="34" charset="0"/>
                <a:cs typeface="Arial" panose="020B0604020202020204" pitchFamily="34" charset="0"/>
              </a:rPr>
              <a:t> for 2020 has been paid as an upfront payment to the Central University of Technology for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payments made includes an amount of </a:t>
            </a:r>
            <a:r>
              <a:rPr lang="en-US" sz="1200" b="1" dirty="0">
                <a:solidFill>
                  <a:srgbClr val="800000"/>
                </a:solidFill>
                <a:latin typeface="Arial" panose="020B0604020202020204" pitchFamily="34" charset="0"/>
                <a:cs typeface="Arial" panose="020B0604020202020204" pitchFamily="34" charset="0"/>
              </a:rPr>
              <a:t>R81,132,932.00</a:t>
            </a:r>
            <a:r>
              <a:rPr lang="en-US" sz="1200" dirty="0">
                <a:latin typeface="Arial" panose="020B0604020202020204" pitchFamily="34" charset="0"/>
                <a:cs typeface="Arial" panose="020B0604020202020204" pitchFamily="34" charset="0"/>
              </a:rPr>
              <a:t> paid on the </a:t>
            </a:r>
            <a:r>
              <a:rPr lang="en-US" sz="1200" b="1" dirty="0">
                <a:solidFill>
                  <a:srgbClr val="800000"/>
                </a:solidFill>
                <a:latin typeface="Arial" panose="020B0604020202020204" pitchFamily="34" charset="0"/>
                <a:cs typeface="Arial" panose="020B0604020202020204" pitchFamily="34" charset="0"/>
              </a:rPr>
              <a:t>28 February 2020 </a:t>
            </a:r>
            <a:r>
              <a:rPr lang="en-US" sz="1200" dirty="0">
                <a:latin typeface="Arial" panose="020B0604020202020204" pitchFamily="34" charset="0"/>
                <a:cs typeface="Arial" panose="020B0604020202020204" pitchFamily="34" charset="0"/>
              </a:rPr>
              <a:t>to aid the Institution in disbursing Accommodation and Travel Allowances to students;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12,847</a:t>
            </a:r>
            <a:r>
              <a:rPr lang="en-US" sz="1200" dirty="0">
                <a:latin typeface="Arial" panose="020B0604020202020204" pitchFamily="34" charset="0"/>
                <a:cs typeface="Arial" panose="020B0604020202020204" pitchFamily="34" charset="0"/>
              </a:rPr>
              <a:t> 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11,935</a:t>
            </a:r>
            <a:r>
              <a:rPr lang="en-US" sz="1200" dirty="0">
                <a:latin typeface="Arial" panose="020B0604020202020204" pitchFamily="34" charset="0"/>
                <a:cs typeface="Arial" panose="020B0604020202020204" pitchFamily="34" charset="0"/>
              </a:rPr>
              <a:t> 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10,323</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1,023</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599</a:t>
            </a:r>
            <a:r>
              <a:rPr lang="en-US" sz="1200" dirty="0">
                <a:latin typeface="Arial" panose="020B0604020202020204" pitchFamily="34" charset="0"/>
                <a:cs typeface="Arial" panose="020B0604020202020204" pitchFamily="34" charset="0"/>
              </a:rPr>
              <a:t> Late Applications have been submitted for processing to date.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 results for the previous academic cycle is received from the Institutions, students who passed are migrated as returning students for 2020, there is however </a:t>
            </a:r>
            <a:r>
              <a:rPr lang="en-US" sz="1200" b="1" dirty="0">
                <a:solidFill>
                  <a:srgbClr val="800000"/>
                </a:solidFill>
                <a:latin typeface="Arial" panose="020B0604020202020204" pitchFamily="34" charset="0"/>
                <a:cs typeface="Arial" panose="020B0604020202020204" pitchFamily="34" charset="0"/>
              </a:rPr>
              <a:t>259</a:t>
            </a:r>
            <a:r>
              <a:rPr lang="en-US" sz="1200" dirty="0">
                <a:latin typeface="Arial" panose="020B0604020202020204" pitchFamily="34" charset="0"/>
                <a:cs typeface="Arial" panose="020B0604020202020204" pitchFamily="34" charset="0"/>
              </a:rPr>
              <a:t> students results still outstanding from the Central University of Technology.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R47,486,058.00</a:t>
            </a:r>
            <a:r>
              <a:rPr lang="en-US" sz="1200" dirty="0">
                <a:latin typeface="Arial" panose="020B0604020202020204" pitchFamily="34" charset="0"/>
                <a:cs typeface="Arial" panose="020B0604020202020204" pitchFamily="34" charset="0"/>
              </a:rPr>
              <a:t> has been paid to the Central University of Technology as part of the 2017/2018 Historic Debt process.  </a:t>
            </a:r>
          </a:p>
          <a:p>
            <a:pPr marL="171450" indent="-171450">
              <a:buFont typeface="Arial" panose="020B0604020202020204" pitchFamily="34" charset="0"/>
              <a:buChar char="•"/>
            </a:pPr>
            <a:endParaRPr lang="en-US" sz="1000" dirty="0"/>
          </a:p>
        </p:txBody>
      </p:sp>
      <p:graphicFrame>
        <p:nvGraphicFramePr>
          <p:cNvPr id="257" name="Table 2">
            <a:extLst>
              <a:ext uri="{FF2B5EF4-FFF2-40B4-BE49-F238E27FC236}">
                <a16:creationId xmlns:a16="http://schemas.microsoft.com/office/drawing/2014/main" xmlns="" id="{00564AB9-8786-4BF9-97AE-A9B4DA885A30}"/>
              </a:ext>
            </a:extLst>
          </p:cNvPr>
          <p:cNvGraphicFramePr>
            <a:graphicFrameLocks noGrp="1"/>
          </p:cNvGraphicFramePr>
          <p:nvPr>
            <p:extLst>
              <p:ext uri="{D42A27DB-BD31-4B8C-83A1-F6EECF244321}">
                <p14:modId xmlns:p14="http://schemas.microsoft.com/office/powerpoint/2010/main" xmlns="" val="2890911550"/>
              </p:ext>
            </p:extLst>
          </p:nvPr>
        </p:nvGraphicFramePr>
        <p:xfrm>
          <a:off x="9520012" y="5840896"/>
          <a:ext cx="2420088" cy="85852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2019 Results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CUT</a:t>
                      </a:r>
                    </a:p>
                  </a:txBody>
                  <a:tcPr anchor="ctr"/>
                </a:tc>
                <a:tc>
                  <a:txBody>
                    <a:bodyPr/>
                    <a:lstStyle/>
                    <a:p>
                      <a:pPr algn="ctr"/>
                      <a:r>
                        <a:rPr lang="en-US" sz="1000" dirty="0"/>
                        <a:t>259</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4,671</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F763B583-B295-4DCA-B4A4-6D20CA526F69}"/>
              </a:ext>
            </a:extLst>
          </p:cNvPr>
          <p:cNvSpPr txBox="1">
            <a:spLocks/>
          </p:cNvSpPr>
          <p:nvPr/>
        </p:nvSpPr>
        <p:spPr>
          <a:xfrm>
            <a:off x="9520012" y="5386798"/>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Missing Results</a:t>
            </a:r>
          </a:p>
        </p:txBody>
      </p:sp>
      <p:graphicFrame>
        <p:nvGraphicFramePr>
          <p:cNvPr id="243" name="Table 4">
            <a:extLst>
              <a:ext uri="{FF2B5EF4-FFF2-40B4-BE49-F238E27FC236}">
                <a16:creationId xmlns:a16="http://schemas.microsoft.com/office/drawing/2014/main" xmlns="" id="{D02660A0-F2CD-4C0B-BCE4-773A5328181D}"/>
              </a:ext>
            </a:extLst>
          </p:cNvPr>
          <p:cNvGraphicFramePr>
            <a:graphicFrameLocks noGrp="1"/>
          </p:cNvGraphicFramePr>
          <p:nvPr>
            <p:extLst>
              <p:ext uri="{D42A27DB-BD31-4B8C-83A1-F6EECF244321}">
                <p14:modId xmlns:p14="http://schemas.microsoft.com/office/powerpoint/2010/main" xmlns="" val="931256858"/>
              </p:ext>
            </p:extLst>
          </p:nvPr>
        </p:nvGraphicFramePr>
        <p:xfrm>
          <a:off x="166245" y="5527922"/>
          <a:ext cx="6396480" cy="1188720"/>
        </p:xfrm>
        <a:graphic>
          <a:graphicData uri="http://schemas.openxmlformats.org/drawingml/2006/table">
            <a:tbl>
              <a:tblPr firstRow="1" bandRow="1">
                <a:tableStyleId>{E8B1032C-EA38-4F05-BA0D-38AFFFC7BED3}</a:tableStyleId>
              </a:tblPr>
              <a:tblGrid>
                <a:gridCol w="478189">
                  <a:extLst>
                    <a:ext uri="{9D8B030D-6E8A-4147-A177-3AD203B41FA5}">
                      <a16:colId xmlns:a16="http://schemas.microsoft.com/office/drawing/2014/main" xmlns="" val="657472765"/>
                    </a:ext>
                  </a:extLst>
                </a:gridCol>
                <a:gridCol w="731520">
                  <a:extLst>
                    <a:ext uri="{9D8B030D-6E8A-4147-A177-3AD203B41FA5}">
                      <a16:colId xmlns:a16="http://schemas.microsoft.com/office/drawing/2014/main" xmlns="" val="3718985718"/>
                    </a:ext>
                  </a:extLst>
                </a:gridCol>
                <a:gridCol w="1018903">
                  <a:extLst>
                    <a:ext uri="{9D8B030D-6E8A-4147-A177-3AD203B41FA5}">
                      <a16:colId xmlns:a16="http://schemas.microsoft.com/office/drawing/2014/main" xmlns="" val="3341706497"/>
                    </a:ext>
                  </a:extLst>
                </a:gridCol>
                <a:gridCol w="827314">
                  <a:extLst>
                    <a:ext uri="{9D8B030D-6E8A-4147-A177-3AD203B41FA5}">
                      <a16:colId xmlns:a16="http://schemas.microsoft.com/office/drawing/2014/main" xmlns="" val="337631604"/>
                    </a:ext>
                  </a:extLst>
                </a:gridCol>
                <a:gridCol w="1140823">
                  <a:extLst>
                    <a:ext uri="{9D8B030D-6E8A-4147-A177-3AD203B41FA5}">
                      <a16:colId xmlns:a16="http://schemas.microsoft.com/office/drawing/2014/main" xmlns="" val="1865635773"/>
                    </a:ext>
                  </a:extLst>
                </a:gridCol>
                <a:gridCol w="1066256">
                  <a:extLst>
                    <a:ext uri="{9D8B030D-6E8A-4147-A177-3AD203B41FA5}">
                      <a16:colId xmlns:a16="http://schemas.microsoft.com/office/drawing/2014/main" xmlns="" val="2594386827"/>
                    </a:ext>
                  </a:extLst>
                </a:gridCol>
                <a:gridCol w="1133475">
                  <a:extLst>
                    <a:ext uri="{9D8B030D-6E8A-4147-A177-3AD203B41FA5}">
                      <a16:colId xmlns:a16="http://schemas.microsoft.com/office/drawing/2014/main" xmlns="" val="1950184739"/>
                    </a:ext>
                  </a:extLst>
                </a:gridCol>
              </a:tblGrid>
              <a:tr h="370840">
                <a:tc>
                  <a:txBody>
                    <a:bodyPr/>
                    <a:lstStyle/>
                    <a:p>
                      <a:pPr algn="ctr"/>
                      <a:r>
                        <a:rPr lang="en-US" sz="1200" dirty="0">
                          <a:solidFill>
                            <a:schemeClr val="bg1"/>
                          </a:solidFill>
                        </a:rPr>
                        <a:t>Year</a:t>
                      </a:r>
                    </a:p>
                  </a:txBody>
                  <a:tcPr>
                    <a:solidFill>
                      <a:srgbClr val="ED7D31"/>
                    </a:solidFill>
                  </a:tcPr>
                </a:tc>
                <a:tc>
                  <a:txBody>
                    <a:bodyPr/>
                    <a:lstStyle/>
                    <a:p>
                      <a:pPr algn="ctr"/>
                      <a:r>
                        <a:rPr lang="en-US" sz="1200" dirty="0">
                          <a:solidFill>
                            <a:schemeClr val="bg1"/>
                          </a:solidFill>
                        </a:rPr>
                        <a:t>Claimed For</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Approved</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Non- Qualifying</a:t>
                      </a:r>
                    </a:p>
                  </a:txBody>
                  <a:tcPr>
                    <a:solidFill>
                      <a:srgbClr val="ED7D31"/>
                    </a:solidFill>
                  </a:tcPr>
                </a:tc>
                <a:tc>
                  <a:txBody>
                    <a:bodyPr/>
                    <a:lstStyle/>
                    <a:p>
                      <a:pPr algn="ctr"/>
                      <a:r>
                        <a:rPr lang="en-US" sz="1200" dirty="0">
                          <a:solidFill>
                            <a:schemeClr val="bg1"/>
                          </a:solidFill>
                        </a:rPr>
                        <a:t>Amount</a:t>
                      </a:r>
                    </a:p>
                  </a:txBody>
                  <a:tcPr>
                    <a:solidFill>
                      <a:srgbClr val="ED7D31"/>
                    </a:solidFill>
                  </a:tcPr>
                </a:tc>
                <a:extLst>
                  <a:ext uri="{0D108BD9-81ED-4DB2-BD59-A6C34878D82A}">
                    <a16:rowId xmlns:a16="http://schemas.microsoft.com/office/drawing/2014/main" xmlns="" val="2352865708"/>
                  </a:ext>
                </a:extLst>
              </a:tr>
              <a:tr h="200322">
                <a:tc>
                  <a:txBody>
                    <a:bodyPr/>
                    <a:lstStyle/>
                    <a:p>
                      <a:pPr algn="r"/>
                      <a:r>
                        <a:rPr lang="en-US" sz="1000" b="1" dirty="0"/>
                        <a:t>2017</a:t>
                      </a:r>
                    </a:p>
                  </a:txBody>
                  <a:tcPr/>
                </a:tc>
                <a:tc>
                  <a:txBody>
                    <a:bodyPr/>
                    <a:lstStyle/>
                    <a:p>
                      <a:pPr algn="ctr"/>
                      <a:r>
                        <a:rPr lang="en-US" sz="1000" b="1" dirty="0"/>
                        <a:t>296</a:t>
                      </a:r>
                    </a:p>
                  </a:txBody>
                  <a:tcPr/>
                </a:tc>
                <a:tc>
                  <a:txBody>
                    <a:bodyPr/>
                    <a:lstStyle/>
                    <a:p>
                      <a:pPr algn="ctr"/>
                      <a:r>
                        <a:rPr lang="en-US" sz="1000" b="1" dirty="0"/>
                        <a:t>R16,020,303.00</a:t>
                      </a:r>
                    </a:p>
                  </a:txBody>
                  <a:tcPr/>
                </a:tc>
                <a:tc>
                  <a:txBody>
                    <a:bodyPr/>
                    <a:lstStyle/>
                    <a:p>
                      <a:pPr algn="ctr"/>
                      <a:r>
                        <a:rPr lang="en-US" sz="1000" dirty="0"/>
                        <a:t>76</a:t>
                      </a:r>
                    </a:p>
                  </a:txBody>
                  <a:tcPr/>
                </a:tc>
                <a:tc>
                  <a:txBody>
                    <a:bodyPr/>
                    <a:lstStyle/>
                    <a:p>
                      <a:pPr algn="ctr"/>
                      <a:r>
                        <a:rPr lang="en-US" sz="1000" dirty="0"/>
                        <a:t>R3,750,855.00</a:t>
                      </a:r>
                    </a:p>
                  </a:txBody>
                  <a:tcPr/>
                </a:tc>
                <a:tc>
                  <a:txBody>
                    <a:bodyPr/>
                    <a:lstStyle/>
                    <a:p>
                      <a:pPr algn="ctr"/>
                      <a:r>
                        <a:rPr lang="en-US" sz="1000" dirty="0"/>
                        <a:t>165</a:t>
                      </a:r>
                    </a:p>
                  </a:txBody>
                  <a:tcPr/>
                </a:tc>
                <a:tc>
                  <a:txBody>
                    <a:bodyPr/>
                    <a:lstStyle/>
                    <a:p>
                      <a:pPr algn="ctr"/>
                      <a:r>
                        <a:rPr lang="en-US" sz="1000" dirty="0"/>
                        <a:t>R8,825,225.00</a:t>
                      </a:r>
                    </a:p>
                  </a:txBody>
                  <a:tcPr/>
                </a:tc>
                <a:extLst>
                  <a:ext uri="{0D108BD9-81ED-4DB2-BD59-A6C34878D82A}">
                    <a16:rowId xmlns:a16="http://schemas.microsoft.com/office/drawing/2014/main" xmlns="" val="3447166739"/>
                  </a:ext>
                </a:extLst>
              </a:tr>
              <a:tr h="0">
                <a:tc>
                  <a:txBody>
                    <a:bodyPr/>
                    <a:lstStyle/>
                    <a:p>
                      <a:pPr algn="r"/>
                      <a:r>
                        <a:rPr lang="en-US" sz="1000" b="1" dirty="0"/>
                        <a:t>2018</a:t>
                      </a:r>
                    </a:p>
                  </a:txBody>
                  <a:tcPr/>
                </a:tc>
                <a:tc>
                  <a:txBody>
                    <a:bodyPr/>
                    <a:lstStyle/>
                    <a:p>
                      <a:pPr algn="ctr"/>
                      <a:r>
                        <a:rPr lang="en-US" sz="1000" b="1" dirty="0"/>
                        <a:t>506</a:t>
                      </a:r>
                    </a:p>
                  </a:txBody>
                  <a:tcPr/>
                </a:tc>
                <a:tc>
                  <a:txBody>
                    <a:bodyPr/>
                    <a:lstStyle/>
                    <a:p>
                      <a:pPr algn="ctr"/>
                      <a:r>
                        <a:rPr lang="en-US" sz="1000" b="1" dirty="0"/>
                        <a:t>R23,063,798.00</a:t>
                      </a:r>
                    </a:p>
                  </a:txBody>
                  <a:tcPr/>
                </a:tc>
                <a:tc>
                  <a:txBody>
                    <a:bodyPr/>
                    <a:lstStyle/>
                    <a:p>
                      <a:pPr algn="ctr"/>
                      <a:r>
                        <a:rPr lang="en-US" sz="1000" dirty="0"/>
                        <a:t>330</a:t>
                      </a:r>
                    </a:p>
                  </a:txBody>
                  <a:tcPr/>
                </a:tc>
                <a:tc>
                  <a:txBody>
                    <a:bodyPr/>
                    <a:lstStyle/>
                    <a:p>
                      <a:pPr algn="ctr"/>
                      <a:r>
                        <a:rPr lang="en-US" sz="1000" dirty="0"/>
                        <a:t>R13,484,622.00</a:t>
                      </a:r>
                    </a:p>
                  </a:txBody>
                  <a:tcPr/>
                </a:tc>
                <a:tc>
                  <a:txBody>
                    <a:bodyPr/>
                    <a:lstStyle/>
                    <a:p>
                      <a:pPr algn="ctr"/>
                      <a:r>
                        <a:rPr lang="en-US" sz="1000" dirty="0"/>
                        <a:t>110</a:t>
                      </a:r>
                    </a:p>
                  </a:txBody>
                  <a:tcPr/>
                </a:tc>
                <a:tc>
                  <a:txBody>
                    <a:bodyPr/>
                    <a:lstStyle/>
                    <a:p>
                      <a:pPr algn="ctr"/>
                      <a:r>
                        <a:rPr lang="en-US" sz="1000" dirty="0"/>
                        <a:t>R5,415,318.00</a:t>
                      </a:r>
                    </a:p>
                  </a:txBody>
                  <a:tcPr/>
                </a:tc>
                <a:extLst>
                  <a:ext uri="{0D108BD9-81ED-4DB2-BD59-A6C34878D82A}">
                    <a16:rowId xmlns:a16="http://schemas.microsoft.com/office/drawing/2014/main" xmlns="" val="3353581818"/>
                  </a:ext>
                </a:extLst>
              </a:tr>
              <a:tr h="150792">
                <a:tc>
                  <a:txBody>
                    <a:bodyPr/>
                    <a:lstStyle/>
                    <a:p>
                      <a:pPr algn="r"/>
                      <a:endParaRPr lang="en-US" sz="1000" b="1" dirty="0">
                        <a:solidFill>
                          <a:schemeClr val="bg1"/>
                        </a:solidFill>
                      </a:endParaRPr>
                    </a:p>
                  </a:txBody>
                  <a:tcPr>
                    <a:solidFill>
                      <a:srgbClr val="ED7D31"/>
                    </a:solidFill>
                  </a:tcPr>
                </a:tc>
                <a:tc>
                  <a:txBody>
                    <a:bodyPr/>
                    <a:lstStyle/>
                    <a:p>
                      <a:pPr algn="ctr"/>
                      <a:r>
                        <a:rPr lang="en-US" sz="1000" b="1" dirty="0">
                          <a:solidFill>
                            <a:schemeClr val="bg1"/>
                          </a:solidFill>
                        </a:rPr>
                        <a:t>802</a:t>
                      </a:r>
                    </a:p>
                  </a:txBody>
                  <a:tcPr>
                    <a:solidFill>
                      <a:srgbClr val="ED7D31"/>
                    </a:solidFill>
                  </a:tcPr>
                </a:tc>
                <a:tc>
                  <a:txBody>
                    <a:bodyPr/>
                    <a:lstStyle/>
                    <a:p>
                      <a:pPr algn="ctr"/>
                      <a:r>
                        <a:rPr lang="en-US" sz="1000" b="1" dirty="0">
                          <a:solidFill>
                            <a:schemeClr val="bg1"/>
                          </a:solidFill>
                        </a:rPr>
                        <a:t>R39,084,101.00</a:t>
                      </a:r>
                    </a:p>
                  </a:txBody>
                  <a:tcPr>
                    <a:solidFill>
                      <a:srgbClr val="ED7D31"/>
                    </a:solidFill>
                  </a:tcPr>
                </a:tc>
                <a:tc>
                  <a:txBody>
                    <a:bodyPr/>
                    <a:lstStyle/>
                    <a:p>
                      <a:pPr algn="ctr"/>
                      <a:r>
                        <a:rPr lang="en-US" sz="1000" b="1" dirty="0">
                          <a:solidFill>
                            <a:schemeClr val="bg1"/>
                          </a:solidFill>
                        </a:rPr>
                        <a:t>406</a:t>
                      </a:r>
                    </a:p>
                  </a:txBody>
                  <a:tcPr>
                    <a:solidFill>
                      <a:srgbClr val="ED7D31"/>
                    </a:solidFill>
                  </a:tcPr>
                </a:tc>
                <a:tc>
                  <a:txBody>
                    <a:bodyPr/>
                    <a:lstStyle/>
                    <a:p>
                      <a:pPr algn="ctr"/>
                      <a:r>
                        <a:rPr lang="en-US" sz="1000" b="1" dirty="0">
                          <a:solidFill>
                            <a:schemeClr val="bg1"/>
                          </a:solidFill>
                        </a:rPr>
                        <a:t>R17,235,477.00</a:t>
                      </a:r>
                    </a:p>
                  </a:txBody>
                  <a:tcPr>
                    <a:solidFill>
                      <a:srgbClr val="ED7D31"/>
                    </a:solidFill>
                  </a:tcPr>
                </a:tc>
                <a:tc>
                  <a:txBody>
                    <a:bodyPr/>
                    <a:lstStyle/>
                    <a:p>
                      <a:pPr algn="ctr"/>
                      <a:r>
                        <a:rPr lang="en-US" sz="1000" b="1" dirty="0">
                          <a:solidFill>
                            <a:schemeClr val="bg1"/>
                          </a:solidFill>
                        </a:rPr>
                        <a:t>275</a:t>
                      </a:r>
                    </a:p>
                  </a:txBody>
                  <a:tcPr>
                    <a:solidFill>
                      <a:srgbClr val="ED7D31"/>
                    </a:solidFill>
                  </a:tcPr>
                </a:tc>
                <a:tc>
                  <a:txBody>
                    <a:bodyPr/>
                    <a:lstStyle/>
                    <a:p>
                      <a:pPr algn="ctr"/>
                      <a:r>
                        <a:rPr lang="en-US" sz="1000" b="1" dirty="0">
                          <a:solidFill>
                            <a:schemeClr val="bg1"/>
                          </a:solidFill>
                        </a:rPr>
                        <a:t>R14,240,543.00</a:t>
                      </a:r>
                    </a:p>
                  </a:txBody>
                  <a:tcPr>
                    <a:solidFill>
                      <a:srgbClr val="ED7D31"/>
                    </a:solidFill>
                  </a:tcPr>
                </a:tc>
                <a:extLst>
                  <a:ext uri="{0D108BD9-81ED-4DB2-BD59-A6C34878D82A}">
                    <a16:rowId xmlns:a16="http://schemas.microsoft.com/office/drawing/2014/main" xmlns="" val="3957934546"/>
                  </a:ext>
                </a:extLst>
              </a:tr>
            </a:tbl>
          </a:graphicData>
        </a:graphic>
      </p:graphicFrame>
      <p:sp>
        <p:nvSpPr>
          <p:cNvPr id="244" name="Text Placeholder 7">
            <a:extLst>
              <a:ext uri="{FF2B5EF4-FFF2-40B4-BE49-F238E27FC236}">
                <a16:creationId xmlns:a16="http://schemas.microsoft.com/office/drawing/2014/main" xmlns="" id="{6667BFAE-3FEA-4BBE-9267-EF07905D0372}"/>
              </a:ext>
            </a:extLst>
          </p:cNvPr>
          <p:cNvSpPr txBox="1">
            <a:spLocks/>
          </p:cNvSpPr>
          <p:nvPr/>
        </p:nvSpPr>
        <p:spPr>
          <a:xfrm>
            <a:off x="166245" y="5123187"/>
            <a:ext cx="6383347" cy="341777"/>
          </a:xfrm>
          <a:prstGeom prst="rect">
            <a:avLst/>
          </a:prstGeom>
          <a:solidFill>
            <a:srgbClr val="ED7D31"/>
          </a:solidFill>
          <a:ln>
            <a:solidFill>
              <a:srgbClr val="ED7D31"/>
            </a:solidFill>
          </a:ln>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2017 / 2018 Historic Debt</a:t>
            </a:r>
          </a:p>
        </p:txBody>
      </p:sp>
    </p:spTree>
    <p:extLst>
      <p:ext uri="{BB962C8B-B14F-4D97-AF65-F5344CB8AC3E}">
        <p14:creationId xmlns:p14="http://schemas.microsoft.com/office/powerpoint/2010/main" xmlns="" val="325038258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UNIVERSITY OF FORT HARE - 2020</a:t>
            </a:r>
          </a:p>
        </p:txBody>
      </p:sp>
      <p:graphicFrame>
        <p:nvGraphicFramePr>
          <p:cNvPr id="2" name="Table 2">
            <a:extLst>
              <a:ext uri="{FF2B5EF4-FFF2-40B4-BE49-F238E27FC236}">
                <a16:creationId xmlns:a16="http://schemas.microsoft.com/office/drawing/2014/main" xmlns="" id="{02569960-CDEF-4C1E-B220-19A1F938AD4A}"/>
              </a:ext>
            </a:extLst>
          </p:cNvPr>
          <p:cNvGraphicFramePr>
            <a:graphicFrameLocks noGrp="1"/>
          </p:cNvGraphicFramePr>
          <p:nvPr>
            <p:extLst>
              <p:ext uri="{D42A27DB-BD31-4B8C-83A1-F6EECF244321}">
                <p14:modId xmlns:p14="http://schemas.microsoft.com/office/powerpoint/2010/main" xmlns="" val="3441667157"/>
              </p:ext>
            </p:extLst>
          </p:nvPr>
        </p:nvGraphicFramePr>
        <p:xfrm>
          <a:off x="6783803" y="4481388"/>
          <a:ext cx="2492649" cy="2225040"/>
        </p:xfrm>
        <a:graphic>
          <a:graphicData uri="http://schemas.openxmlformats.org/drawingml/2006/table">
            <a:tbl>
              <a:tblPr firstRow="1" bandRow="1">
                <a:tableStyleId>{8A107856-5554-42FB-B03E-39F5DBC370BA}</a:tableStyleId>
              </a:tblPr>
              <a:tblGrid>
                <a:gridCol w="1854981">
                  <a:extLst>
                    <a:ext uri="{9D8B030D-6E8A-4147-A177-3AD203B41FA5}">
                      <a16:colId xmlns:a16="http://schemas.microsoft.com/office/drawing/2014/main" xmlns="" val="476469120"/>
                    </a:ext>
                  </a:extLst>
                </a:gridCol>
                <a:gridCol w="637668">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5,162</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285</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4,877</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4,134</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71</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286</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386</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CUT</a:t>
                      </a:r>
                    </a:p>
                  </a:txBody>
                  <a:tcPr anchor="ctr">
                    <a:solidFill>
                      <a:srgbClr val="800000"/>
                    </a:solidFill>
                  </a:tcPr>
                </a:tc>
                <a:tc>
                  <a:txBody>
                    <a:bodyPr/>
                    <a:lstStyle/>
                    <a:p>
                      <a:pPr algn="ctr"/>
                      <a:r>
                        <a:rPr lang="en-US" sz="1000" b="1" dirty="0">
                          <a:solidFill>
                            <a:schemeClr val="bg1"/>
                          </a:solidFill>
                        </a:rPr>
                        <a:t>4,877</a:t>
                      </a:r>
                    </a:p>
                  </a:txBody>
                  <a:tcPr anchor="ctr">
                    <a:solidFill>
                      <a:srgbClr val="800000"/>
                    </a:solidFill>
                  </a:tcPr>
                </a:tc>
                <a:extLst>
                  <a:ext uri="{0D108BD9-81ED-4DB2-BD59-A6C34878D82A}">
                    <a16:rowId xmlns:a16="http://schemas.microsoft.com/office/drawing/2014/main" xmlns="" val="1919194734"/>
                  </a:ext>
                </a:extLst>
              </a:tr>
            </a:tbl>
          </a:graphicData>
        </a:graphic>
      </p:graphicFrame>
      <p:graphicFrame>
        <p:nvGraphicFramePr>
          <p:cNvPr id="246" name="Table 2">
            <a:extLst>
              <a:ext uri="{FF2B5EF4-FFF2-40B4-BE49-F238E27FC236}">
                <a16:creationId xmlns:a16="http://schemas.microsoft.com/office/drawing/2014/main" xmlns="" id="{BE0F1823-D1AD-45AF-9F5C-918BD8F6E1DB}"/>
              </a:ext>
            </a:extLst>
          </p:cNvPr>
          <p:cNvGraphicFramePr>
            <a:graphicFrameLocks noGrp="1"/>
          </p:cNvGraphicFramePr>
          <p:nvPr>
            <p:extLst>
              <p:ext uri="{D42A27DB-BD31-4B8C-83A1-F6EECF244321}">
                <p14:modId xmlns:p14="http://schemas.microsoft.com/office/powerpoint/2010/main" xmlns="" val="466933527"/>
              </p:ext>
            </p:extLst>
          </p:nvPr>
        </p:nvGraphicFramePr>
        <p:xfrm>
          <a:off x="181143" y="3821545"/>
          <a:ext cx="5524871" cy="1188720"/>
        </p:xfrm>
        <a:graphic>
          <a:graphicData uri="http://schemas.openxmlformats.org/drawingml/2006/table">
            <a:tbl>
              <a:tblPr firstRow="1" bandRow="1">
                <a:tableStyleId>{69CF1AB2-1976-4502-BF36-3FF5EA218861}</a:tableStyleId>
              </a:tblPr>
              <a:tblGrid>
                <a:gridCol w="870755">
                  <a:extLst>
                    <a:ext uri="{9D8B030D-6E8A-4147-A177-3AD203B41FA5}">
                      <a16:colId xmlns:a16="http://schemas.microsoft.com/office/drawing/2014/main" xmlns="" val="476469120"/>
                    </a:ext>
                  </a:extLst>
                </a:gridCol>
                <a:gridCol w="696036">
                  <a:extLst>
                    <a:ext uri="{9D8B030D-6E8A-4147-A177-3AD203B41FA5}">
                      <a16:colId xmlns:a16="http://schemas.microsoft.com/office/drawing/2014/main" xmlns="" val="3762367679"/>
                    </a:ext>
                  </a:extLst>
                </a:gridCol>
                <a:gridCol w="1187355">
                  <a:extLst>
                    <a:ext uri="{9D8B030D-6E8A-4147-A177-3AD203B41FA5}">
                      <a16:colId xmlns:a16="http://schemas.microsoft.com/office/drawing/2014/main" xmlns="" val="2391259993"/>
                    </a:ext>
                  </a:extLst>
                </a:gridCol>
                <a:gridCol w="1160060">
                  <a:extLst>
                    <a:ext uri="{9D8B030D-6E8A-4147-A177-3AD203B41FA5}">
                      <a16:colId xmlns:a16="http://schemas.microsoft.com/office/drawing/2014/main" xmlns="" val="1922280511"/>
                    </a:ext>
                  </a:extLst>
                </a:gridCol>
                <a:gridCol w="764504">
                  <a:extLst>
                    <a:ext uri="{9D8B030D-6E8A-4147-A177-3AD203B41FA5}">
                      <a16:colId xmlns:a16="http://schemas.microsoft.com/office/drawing/2014/main" xmlns="" val="1086339925"/>
                    </a:ext>
                  </a:extLst>
                </a:gridCol>
                <a:gridCol w="846161">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2">
                  <a:txBody>
                    <a:bodyPr/>
                    <a:lstStyle/>
                    <a:p>
                      <a:pPr algn="ctr"/>
                      <a:r>
                        <a:rPr lang="en-US" sz="1000" dirty="0"/>
                        <a:t>UFH</a:t>
                      </a:r>
                    </a:p>
                  </a:txBody>
                  <a:tcPr anchor="ctr"/>
                </a:tc>
                <a:tc>
                  <a:txBody>
                    <a:bodyPr/>
                    <a:lstStyle/>
                    <a:p>
                      <a:pPr algn="ctr"/>
                      <a:r>
                        <a:rPr lang="en-US" sz="1000" dirty="0"/>
                        <a:t>Jan 20</a:t>
                      </a:r>
                    </a:p>
                  </a:txBody>
                  <a:tcPr anchor="ctr"/>
                </a:tc>
                <a:tc rowSpan="2">
                  <a:txBody>
                    <a:bodyPr/>
                    <a:lstStyle/>
                    <a:p>
                      <a:pPr algn="ctr"/>
                      <a:r>
                        <a:rPr lang="en-US" sz="1000" dirty="0"/>
                        <a:t>Disbursed directly to Institution</a:t>
                      </a:r>
                    </a:p>
                  </a:txBody>
                  <a:tcPr anchor="ctr"/>
                </a:tc>
                <a:tc>
                  <a:txBody>
                    <a:bodyPr/>
                    <a:lstStyle/>
                    <a:p>
                      <a:pPr algn="ctr"/>
                      <a:r>
                        <a:rPr lang="en-US" sz="1000" dirty="0"/>
                        <a:t>R109,229,446.00</a:t>
                      </a:r>
                    </a:p>
                  </a:txBody>
                  <a:tcPr anchor="ctr"/>
                </a:tc>
                <a:tc>
                  <a:txBody>
                    <a:bodyPr/>
                    <a:lstStyle/>
                    <a:p>
                      <a:pPr algn="ctr"/>
                      <a:r>
                        <a:rPr lang="en-US" sz="1000" dirty="0"/>
                        <a:t>4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R25,312,312.00</a:t>
                      </a:r>
                    </a:p>
                  </a:txBody>
                  <a:tcPr anchor="ctr"/>
                </a:tc>
                <a:tc>
                  <a:txBody>
                    <a:bodyPr/>
                    <a:lstStyle/>
                    <a:p>
                      <a:pPr algn="ctr"/>
                      <a:r>
                        <a:rPr lang="en-US" sz="1000" dirty="0"/>
                        <a:t>28 Feb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3282286323"/>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R4,277,452,880.00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R134,541,758.00</a:t>
                      </a:r>
                    </a:p>
                  </a:txBody>
                  <a:tcPr anchor="ctr">
                    <a:solidFill>
                      <a:srgbClr val="EAAB21"/>
                    </a:solidFill>
                  </a:tcPr>
                </a:tc>
                <a:tc gridSpan="2">
                  <a:txBody>
                    <a:bodyPr/>
                    <a:lstStyle/>
                    <a:p>
                      <a:pPr algn="l"/>
                      <a:r>
                        <a:rPr lang="en-US" sz="1000" b="1" dirty="0">
                          <a:solidFill>
                            <a:schemeClr val="bg1"/>
                          </a:solidFill>
                        </a:rPr>
                        <a:t>Total Paid to UFH</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sp>
        <p:nvSpPr>
          <p:cNvPr id="250" name="Text Placeholder 7">
            <a:extLst>
              <a:ext uri="{FF2B5EF4-FFF2-40B4-BE49-F238E27FC236}">
                <a16:creationId xmlns:a16="http://schemas.microsoft.com/office/drawing/2014/main" xmlns="" id="{3BEB602D-512B-4A4D-9628-4114D798EF94}"/>
              </a:ext>
            </a:extLst>
          </p:cNvPr>
          <p:cNvSpPr txBox="1">
            <a:spLocks/>
          </p:cNvSpPr>
          <p:nvPr/>
        </p:nvSpPr>
        <p:spPr>
          <a:xfrm>
            <a:off x="6783803" y="4068238"/>
            <a:ext cx="2467325" cy="341777"/>
          </a:xfrm>
          <a:prstGeom prst="rect">
            <a:avLst/>
          </a:prstGeom>
          <a:solidFill>
            <a:srgbClr val="800000"/>
          </a:solidFill>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2" name="Text Placeholder 7">
            <a:extLst>
              <a:ext uri="{FF2B5EF4-FFF2-40B4-BE49-F238E27FC236}">
                <a16:creationId xmlns:a16="http://schemas.microsoft.com/office/drawing/2014/main" xmlns="" id="{50909B02-18BE-4BD1-A881-A29B0CFE98F3}"/>
              </a:ext>
            </a:extLst>
          </p:cNvPr>
          <p:cNvSpPr txBox="1">
            <a:spLocks/>
          </p:cNvSpPr>
          <p:nvPr/>
        </p:nvSpPr>
        <p:spPr>
          <a:xfrm>
            <a:off x="167114" y="3435398"/>
            <a:ext cx="5521942"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3" name="Table 2">
            <a:extLst>
              <a:ext uri="{FF2B5EF4-FFF2-40B4-BE49-F238E27FC236}">
                <a16:creationId xmlns:a16="http://schemas.microsoft.com/office/drawing/2014/main" xmlns="" id="{C53BE7BB-2B84-42CC-8BE8-2F53F5886F19}"/>
              </a:ext>
            </a:extLst>
          </p:cNvPr>
          <p:cNvGraphicFramePr>
            <a:graphicFrameLocks noGrp="1"/>
          </p:cNvGraphicFramePr>
          <p:nvPr>
            <p:extLst>
              <p:ext uri="{D42A27DB-BD31-4B8C-83A1-F6EECF244321}">
                <p14:modId xmlns:p14="http://schemas.microsoft.com/office/powerpoint/2010/main" xmlns="" val="728827584"/>
              </p:ext>
            </p:extLst>
          </p:nvPr>
        </p:nvGraphicFramePr>
        <p:xfrm>
          <a:off x="9530980" y="4338275"/>
          <a:ext cx="2420088" cy="94488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2020 Late Applications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UFH</a:t>
                      </a:r>
                    </a:p>
                  </a:txBody>
                  <a:tcPr anchor="ctr"/>
                </a:tc>
                <a:tc>
                  <a:txBody>
                    <a:bodyPr/>
                    <a:lstStyle/>
                    <a:p>
                      <a:pPr algn="ctr"/>
                      <a:r>
                        <a:rPr lang="en-US" sz="1000" dirty="0"/>
                        <a:t>0</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15,100</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4" name="Text Placeholder 7">
            <a:extLst>
              <a:ext uri="{FF2B5EF4-FFF2-40B4-BE49-F238E27FC236}">
                <a16:creationId xmlns:a16="http://schemas.microsoft.com/office/drawing/2014/main" xmlns="" id="{1E5AC273-12A6-4056-BCE8-E543D73C67ED}"/>
              </a:ext>
            </a:extLst>
          </p:cNvPr>
          <p:cNvSpPr txBox="1">
            <a:spLocks/>
          </p:cNvSpPr>
          <p:nvPr/>
        </p:nvSpPr>
        <p:spPr>
          <a:xfrm>
            <a:off x="9506844" y="3884789"/>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sp>
        <p:nvSpPr>
          <p:cNvPr id="256" name="TextBox 255">
            <a:extLst>
              <a:ext uri="{FF2B5EF4-FFF2-40B4-BE49-F238E27FC236}">
                <a16:creationId xmlns:a16="http://schemas.microsoft.com/office/drawing/2014/main" xmlns="" id="{4CC8B7A7-86CD-4D30-87CE-5F2A0BAFDA73}"/>
              </a:ext>
            </a:extLst>
          </p:cNvPr>
          <p:cNvSpPr txBox="1"/>
          <p:nvPr/>
        </p:nvSpPr>
        <p:spPr>
          <a:xfrm>
            <a:off x="140918" y="652187"/>
            <a:ext cx="11761695" cy="2308324"/>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R134,541,758.00</a:t>
            </a:r>
            <a:r>
              <a:rPr lang="en-US" sz="1200" dirty="0">
                <a:latin typeface="Arial" panose="020B0604020202020204" pitchFamily="34" charset="0"/>
                <a:cs typeface="Arial" panose="020B0604020202020204" pitchFamily="34" charset="0"/>
              </a:rPr>
              <a:t> for 2020 has been paid as an upfront payment to the University of Fort Hare for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payments made includes an amount of </a:t>
            </a:r>
            <a:r>
              <a:rPr lang="en-US" sz="1200" b="1" dirty="0">
                <a:solidFill>
                  <a:srgbClr val="800000"/>
                </a:solidFill>
                <a:latin typeface="Arial" panose="020B0604020202020204" pitchFamily="34" charset="0"/>
                <a:cs typeface="Arial" panose="020B0604020202020204" pitchFamily="34" charset="0"/>
              </a:rPr>
              <a:t>R25,312,312.00</a:t>
            </a:r>
            <a:r>
              <a:rPr lang="en-US" sz="1200" dirty="0">
                <a:latin typeface="Arial" panose="020B0604020202020204" pitchFamily="34" charset="0"/>
                <a:cs typeface="Arial" panose="020B0604020202020204" pitchFamily="34" charset="0"/>
              </a:rPr>
              <a:t> paid on the </a:t>
            </a:r>
            <a:r>
              <a:rPr lang="en-US" sz="1200" b="1" dirty="0">
                <a:solidFill>
                  <a:srgbClr val="800000"/>
                </a:solidFill>
                <a:latin typeface="Arial" panose="020B0604020202020204" pitchFamily="34" charset="0"/>
                <a:cs typeface="Arial" panose="020B0604020202020204" pitchFamily="34" charset="0"/>
              </a:rPr>
              <a:t>28 February 2020 </a:t>
            </a:r>
            <a:r>
              <a:rPr lang="en-US" sz="1200" dirty="0">
                <a:latin typeface="Arial" panose="020B0604020202020204" pitchFamily="34" charset="0"/>
                <a:cs typeface="Arial" panose="020B0604020202020204" pitchFamily="34" charset="0"/>
              </a:rPr>
              <a:t>to aid the Institution in disbursing Accommodation and Travel Allowances to students;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5,162</a:t>
            </a:r>
            <a:r>
              <a:rPr lang="en-US" sz="1200" dirty="0">
                <a:latin typeface="Arial" panose="020B0604020202020204" pitchFamily="34" charset="0"/>
                <a:cs typeface="Arial" panose="020B0604020202020204" pitchFamily="34" charset="0"/>
              </a:rPr>
              <a:t> 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4,877 </a:t>
            </a:r>
            <a:r>
              <a:rPr lang="en-US" sz="1200" dirty="0">
                <a:latin typeface="Arial" panose="020B0604020202020204" pitchFamily="34" charset="0"/>
                <a:cs typeface="Arial" panose="020B0604020202020204" pitchFamily="34" charset="0"/>
              </a:rPr>
              <a:t>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4,134</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386</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0</a:t>
            </a:r>
            <a:r>
              <a:rPr lang="en-US" sz="1200" dirty="0">
                <a:latin typeface="Arial" panose="020B0604020202020204" pitchFamily="34" charset="0"/>
                <a:cs typeface="Arial" panose="020B0604020202020204" pitchFamily="34" charset="0"/>
              </a:rPr>
              <a:t> Late Applications have been submitted for processing to date.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 results for the previous academic cycle is received from the Institutions, students who passed are migrated as returning students for 2020, there is however </a:t>
            </a:r>
            <a:r>
              <a:rPr lang="en-US" sz="1200" b="1" dirty="0">
                <a:solidFill>
                  <a:srgbClr val="800000"/>
                </a:solidFill>
                <a:latin typeface="Arial" panose="020B0604020202020204" pitchFamily="34" charset="0"/>
                <a:cs typeface="Arial" panose="020B0604020202020204" pitchFamily="34" charset="0"/>
              </a:rPr>
              <a:t>259</a:t>
            </a:r>
            <a:r>
              <a:rPr lang="en-US" sz="1200" dirty="0">
                <a:latin typeface="Arial" panose="020B0604020202020204" pitchFamily="34" charset="0"/>
                <a:cs typeface="Arial" panose="020B0604020202020204" pitchFamily="34" charset="0"/>
              </a:rPr>
              <a:t> students results still outstanding from the University of fort Hare.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R3,269,774.00</a:t>
            </a:r>
            <a:r>
              <a:rPr lang="en-US" sz="1200" dirty="0">
                <a:latin typeface="Arial" panose="020B0604020202020204" pitchFamily="34" charset="0"/>
                <a:cs typeface="Arial" panose="020B0604020202020204" pitchFamily="34" charset="0"/>
              </a:rPr>
              <a:t> has been paid to the University of Fort Hare as part of the 2017 Historic Debt process.  No 2018 claim was received from the University.</a:t>
            </a:r>
          </a:p>
          <a:p>
            <a:pPr marL="171450" indent="-171450">
              <a:buFont typeface="Arial" panose="020B0604020202020204" pitchFamily="34" charset="0"/>
              <a:buChar char="•"/>
            </a:pPr>
            <a:endParaRPr lang="en-US" sz="1000" dirty="0"/>
          </a:p>
        </p:txBody>
      </p:sp>
      <p:graphicFrame>
        <p:nvGraphicFramePr>
          <p:cNvPr id="257" name="Table 2">
            <a:extLst>
              <a:ext uri="{FF2B5EF4-FFF2-40B4-BE49-F238E27FC236}">
                <a16:creationId xmlns:a16="http://schemas.microsoft.com/office/drawing/2014/main" xmlns="" id="{00564AB9-8786-4BF9-97AE-A9B4DA885A30}"/>
              </a:ext>
            </a:extLst>
          </p:cNvPr>
          <p:cNvGraphicFramePr>
            <a:graphicFrameLocks noGrp="1"/>
          </p:cNvGraphicFramePr>
          <p:nvPr>
            <p:extLst>
              <p:ext uri="{D42A27DB-BD31-4B8C-83A1-F6EECF244321}">
                <p14:modId xmlns:p14="http://schemas.microsoft.com/office/powerpoint/2010/main" xmlns="" val="4205963401"/>
              </p:ext>
            </p:extLst>
          </p:nvPr>
        </p:nvGraphicFramePr>
        <p:xfrm>
          <a:off x="9522018" y="5858065"/>
          <a:ext cx="2420088" cy="85852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2019 Results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UFH</a:t>
                      </a:r>
                    </a:p>
                  </a:txBody>
                  <a:tcPr anchor="ctr"/>
                </a:tc>
                <a:tc>
                  <a:txBody>
                    <a:bodyPr/>
                    <a:lstStyle/>
                    <a:p>
                      <a:pPr algn="ctr"/>
                      <a:r>
                        <a:rPr lang="en-US" sz="1000" dirty="0"/>
                        <a:t>61</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4,671</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F763B583-B295-4DCA-B4A4-6D20CA526F69}"/>
              </a:ext>
            </a:extLst>
          </p:cNvPr>
          <p:cNvSpPr txBox="1">
            <a:spLocks/>
          </p:cNvSpPr>
          <p:nvPr/>
        </p:nvSpPr>
        <p:spPr>
          <a:xfrm>
            <a:off x="9522018" y="5403967"/>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Missing Results</a:t>
            </a:r>
          </a:p>
        </p:txBody>
      </p:sp>
      <p:graphicFrame>
        <p:nvGraphicFramePr>
          <p:cNvPr id="243" name="Table 4">
            <a:extLst>
              <a:ext uri="{FF2B5EF4-FFF2-40B4-BE49-F238E27FC236}">
                <a16:creationId xmlns:a16="http://schemas.microsoft.com/office/drawing/2014/main" xmlns="" id="{D02660A0-F2CD-4C0B-BCE4-773A5328181D}"/>
              </a:ext>
            </a:extLst>
          </p:cNvPr>
          <p:cNvGraphicFramePr>
            <a:graphicFrameLocks noGrp="1"/>
          </p:cNvGraphicFramePr>
          <p:nvPr>
            <p:extLst>
              <p:ext uri="{D42A27DB-BD31-4B8C-83A1-F6EECF244321}">
                <p14:modId xmlns:p14="http://schemas.microsoft.com/office/powerpoint/2010/main" xmlns="" val="2439903588"/>
              </p:ext>
            </p:extLst>
          </p:nvPr>
        </p:nvGraphicFramePr>
        <p:xfrm>
          <a:off x="166245" y="5527922"/>
          <a:ext cx="6396480" cy="1188720"/>
        </p:xfrm>
        <a:graphic>
          <a:graphicData uri="http://schemas.openxmlformats.org/drawingml/2006/table">
            <a:tbl>
              <a:tblPr firstRow="1" bandRow="1">
                <a:tableStyleId>{E8B1032C-EA38-4F05-BA0D-38AFFFC7BED3}</a:tableStyleId>
              </a:tblPr>
              <a:tblGrid>
                <a:gridCol w="460772">
                  <a:extLst>
                    <a:ext uri="{9D8B030D-6E8A-4147-A177-3AD203B41FA5}">
                      <a16:colId xmlns:a16="http://schemas.microsoft.com/office/drawing/2014/main" xmlns="" val="657472765"/>
                    </a:ext>
                  </a:extLst>
                </a:gridCol>
                <a:gridCol w="731520">
                  <a:extLst>
                    <a:ext uri="{9D8B030D-6E8A-4147-A177-3AD203B41FA5}">
                      <a16:colId xmlns:a16="http://schemas.microsoft.com/office/drawing/2014/main" xmlns="" val="3718985718"/>
                    </a:ext>
                  </a:extLst>
                </a:gridCol>
                <a:gridCol w="1018903">
                  <a:extLst>
                    <a:ext uri="{9D8B030D-6E8A-4147-A177-3AD203B41FA5}">
                      <a16:colId xmlns:a16="http://schemas.microsoft.com/office/drawing/2014/main" xmlns="" val="3341706497"/>
                    </a:ext>
                  </a:extLst>
                </a:gridCol>
                <a:gridCol w="818606">
                  <a:extLst>
                    <a:ext uri="{9D8B030D-6E8A-4147-A177-3AD203B41FA5}">
                      <a16:colId xmlns:a16="http://schemas.microsoft.com/office/drawing/2014/main" xmlns="" val="337631604"/>
                    </a:ext>
                  </a:extLst>
                </a:gridCol>
                <a:gridCol w="992777">
                  <a:extLst>
                    <a:ext uri="{9D8B030D-6E8A-4147-A177-3AD203B41FA5}">
                      <a16:colId xmlns:a16="http://schemas.microsoft.com/office/drawing/2014/main" xmlns="" val="1865635773"/>
                    </a:ext>
                  </a:extLst>
                </a:gridCol>
                <a:gridCol w="1240427">
                  <a:extLst>
                    <a:ext uri="{9D8B030D-6E8A-4147-A177-3AD203B41FA5}">
                      <a16:colId xmlns:a16="http://schemas.microsoft.com/office/drawing/2014/main" xmlns="" val="2594386827"/>
                    </a:ext>
                  </a:extLst>
                </a:gridCol>
                <a:gridCol w="1133475">
                  <a:extLst>
                    <a:ext uri="{9D8B030D-6E8A-4147-A177-3AD203B41FA5}">
                      <a16:colId xmlns:a16="http://schemas.microsoft.com/office/drawing/2014/main" xmlns="" val="1950184739"/>
                    </a:ext>
                  </a:extLst>
                </a:gridCol>
              </a:tblGrid>
              <a:tr h="370840">
                <a:tc>
                  <a:txBody>
                    <a:bodyPr/>
                    <a:lstStyle/>
                    <a:p>
                      <a:pPr algn="ctr"/>
                      <a:r>
                        <a:rPr lang="en-US" sz="1200" dirty="0">
                          <a:solidFill>
                            <a:schemeClr val="bg1"/>
                          </a:solidFill>
                        </a:rPr>
                        <a:t>Year</a:t>
                      </a:r>
                    </a:p>
                  </a:txBody>
                  <a:tcPr>
                    <a:solidFill>
                      <a:srgbClr val="ED7D31"/>
                    </a:solidFill>
                  </a:tcPr>
                </a:tc>
                <a:tc>
                  <a:txBody>
                    <a:bodyPr/>
                    <a:lstStyle/>
                    <a:p>
                      <a:pPr algn="ctr"/>
                      <a:r>
                        <a:rPr lang="en-US" sz="1200" dirty="0">
                          <a:solidFill>
                            <a:schemeClr val="bg1"/>
                          </a:solidFill>
                        </a:rPr>
                        <a:t>Claimed For</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Approved</a:t>
                      </a:r>
                    </a:p>
                  </a:txBody>
                  <a:tcPr>
                    <a:solidFill>
                      <a:srgbClr val="ED7D31"/>
                    </a:solidFill>
                  </a:tcPr>
                </a:tc>
                <a:tc>
                  <a:txBody>
                    <a:bodyPr/>
                    <a:lstStyle/>
                    <a:p>
                      <a:pPr algn="ctr"/>
                      <a:r>
                        <a:rPr lang="en-US" sz="1200" dirty="0">
                          <a:solidFill>
                            <a:schemeClr val="bg1"/>
                          </a:solidFill>
                        </a:rPr>
                        <a:t>Amount</a:t>
                      </a:r>
                    </a:p>
                  </a:txBody>
                  <a:tcPr>
                    <a:solidFill>
                      <a:srgbClr val="ED7D31"/>
                    </a:solidFill>
                  </a:tcPr>
                </a:tc>
                <a:tc>
                  <a:txBody>
                    <a:bodyPr/>
                    <a:lstStyle/>
                    <a:p>
                      <a:pPr algn="ctr"/>
                      <a:r>
                        <a:rPr lang="en-US" sz="1200" dirty="0">
                          <a:solidFill>
                            <a:schemeClr val="bg1"/>
                          </a:solidFill>
                        </a:rPr>
                        <a:t>Claims Non- Qualifying</a:t>
                      </a:r>
                    </a:p>
                  </a:txBody>
                  <a:tcPr>
                    <a:solidFill>
                      <a:srgbClr val="ED7D31"/>
                    </a:solidFill>
                  </a:tcPr>
                </a:tc>
                <a:tc>
                  <a:txBody>
                    <a:bodyPr/>
                    <a:lstStyle/>
                    <a:p>
                      <a:pPr algn="ctr"/>
                      <a:r>
                        <a:rPr lang="en-US" sz="1200" dirty="0">
                          <a:solidFill>
                            <a:schemeClr val="bg1"/>
                          </a:solidFill>
                        </a:rPr>
                        <a:t>Amount</a:t>
                      </a:r>
                    </a:p>
                  </a:txBody>
                  <a:tcPr>
                    <a:solidFill>
                      <a:srgbClr val="ED7D31"/>
                    </a:solidFill>
                  </a:tcPr>
                </a:tc>
                <a:extLst>
                  <a:ext uri="{0D108BD9-81ED-4DB2-BD59-A6C34878D82A}">
                    <a16:rowId xmlns:a16="http://schemas.microsoft.com/office/drawing/2014/main" xmlns="" val="2352865708"/>
                  </a:ext>
                </a:extLst>
              </a:tr>
              <a:tr h="200322">
                <a:tc>
                  <a:txBody>
                    <a:bodyPr/>
                    <a:lstStyle/>
                    <a:p>
                      <a:pPr algn="r"/>
                      <a:r>
                        <a:rPr lang="en-US" sz="1000" b="1" dirty="0"/>
                        <a:t>2017</a:t>
                      </a:r>
                    </a:p>
                  </a:txBody>
                  <a:tcPr/>
                </a:tc>
                <a:tc>
                  <a:txBody>
                    <a:bodyPr/>
                    <a:lstStyle/>
                    <a:p>
                      <a:pPr algn="ctr"/>
                      <a:r>
                        <a:rPr lang="en-US" sz="1000" b="1" dirty="0"/>
                        <a:t>273</a:t>
                      </a:r>
                    </a:p>
                  </a:txBody>
                  <a:tcPr/>
                </a:tc>
                <a:tc>
                  <a:txBody>
                    <a:bodyPr/>
                    <a:lstStyle/>
                    <a:p>
                      <a:pPr algn="ctr"/>
                      <a:r>
                        <a:rPr lang="en-US" sz="1000" b="1" dirty="0"/>
                        <a:t>R18,649,068.00</a:t>
                      </a:r>
                    </a:p>
                  </a:txBody>
                  <a:tcPr/>
                </a:tc>
                <a:tc>
                  <a:txBody>
                    <a:bodyPr/>
                    <a:lstStyle/>
                    <a:p>
                      <a:pPr algn="ctr"/>
                      <a:r>
                        <a:rPr lang="en-US" sz="1000" dirty="0"/>
                        <a:t>102</a:t>
                      </a:r>
                    </a:p>
                  </a:txBody>
                  <a:tcPr/>
                </a:tc>
                <a:tc>
                  <a:txBody>
                    <a:bodyPr/>
                    <a:lstStyle/>
                    <a:p>
                      <a:pPr algn="ctr"/>
                      <a:r>
                        <a:rPr lang="en-US" sz="1000" dirty="0"/>
                        <a:t>R3,269,774.00</a:t>
                      </a:r>
                    </a:p>
                  </a:txBody>
                  <a:tcPr/>
                </a:tc>
                <a:tc>
                  <a:txBody>
                    <a:bodyPr/>
                    <a:lstStyle/>
                    <a:p>
                      <a:pPr algn="ctr"/>
                      <a:r>
                        <a:rPr lang="en-US" sz="1000" dirty="0"/>
                        <a:t>125</a:t>
                      </a:r>
                    </a:p>
                  </a:txBody>
                  <a:tcPr/>
                </a:tc>
                <a:tc>
                  <a:txBody>
                    <a:bodyPr/>
                    <a:lstStyle/>
                    <a:p>
                      <a:pPr algn="ctr"/>
                      <a:r>
                        <a:rPr lang="en-US" sz="1000" dirty="0"/>
                        <a:t>R9,403,847.00</a:t>
                      </a:r>
                    </a:p>
                  </a:txBody>
                  <a:tcPr/>
                </a:tc>
                <a:extLst>
                  <a:ext uri="{0D108BD9-81ED-4DB2-BD59-A6C34878D82A}">
                    <a16:rowId xmlns:a16="http://schemas.microsoft.com/office/drawing/2014/main" xmlns="" val="3447166739"/>
                  </a:ext>
                </a:extLst>
              </a:tr>
              <a:tr h="0">
                <a:tc>
                  <a:txBody>
                    <a:bodyPr/>
                    <a:lstStyle/>
                    <a:p>
                      <a:pPr algn="r"/>
                      <a:r>
                        <a:rPr lang="en-US" sz="1000" b="1" dirty="0"/>
                        <a:t>2018</a:t>
                      </a:r>
                    </a:p>
                  </a:txBody>
                  <a:tcPr/>
                </a:tc>
                <a:tc>
                  <a:txBody>
                    <a:bodyPr/>
                    <a:lstStyle/>
                    <a:p>
                      <a:pPr algn="ctr"/>
                      <a:r>
                        <a:rPr lang="en-US" sz="1000" b="1" dirty="0"/>
                        <a:t>-</a:t>
                      </a:r>
                    </a:p>
                  </a:txBody>
                  <a:tcPr/>
                </a:tc>
                <a:tc>
                  <a:txBody>
                    <a:bodyPr/>
                    <a:lstStyle/>
                    <a:p>
                      <a:pPr algn="ctr"/>
                      <a:r>
                        <a:rPr lang="en-US" sz="1000" b="1" dirty="0"/>
                        <a:t>-</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tc>
                  <a:txBody>
                    <a:bodyPr/>
                    <a:lstStyle/>
                    <a:p>
                      <a:pPr algn="ctr"/>
                      <a:r>
                        <a:rPr lang="en-US" sz="1000" dirty="0"/>
                        <a:t>-</a:t>
                      </a:r>
                    </a:p>
                  </a:txBody>
                  <a:tcPr/>
                </a:tc>
                <a:extLst>
                  <a:ext uri="{0D108BD9-81ED-4DB2-BD59-A6C34878D82A}">
                    <a16:rowId xmlns:a16="http://schemas.microsoft.com/office/drawing/2014/main" xmlns="" val="3353581818"/>
                  </a:ext>
                </a:extLst>
              </a:tr>
              <a:tr h="150792">
                <a:tc>
                  <a:txBody>
                    <a:bodyPr/>
                    <a:lstStyle/>
                    <a:p>
                      <a:pPr algn="r"/>
                      <a:endParaRPr lang="en-US" sz="1000" b="1" dirty="0">
                        <a:solidFill>
                          <a:schemeClr val="bg1"/>
                        </a:solidFill>
                      </a:endParaRPr>
                    </a:p>
                  </a:txBody>
                  <a:tcPr>
                    <a:solidFill>
                      <a:srgbClr val="ED7D31"/>
                    </a:solidFill>
                  </a:tcPr>
                </a:tc>
                <a:tc>
                  <a:txBody>
                    <a:bodyPr/>
                    <a:lstStyle/>
                    <a:p>
                      <a:pPr algn="ctr"/>
                      <a:r>
                        <a:rPr lang="en-US" sz="1000" b="1" dirty="0">
                          <a:solidFill>
                            <a:schemeClr val="bg1"/>
                          </a:solidFill>
                        </a:rPr>
                        <a:t>273</a:t>
                      </a:r>
                    </a:p>
                  </a:txBody>
                  <a:tcPr>
                    <a:solidFill>
                      <a:srgbClr val="ED7D31"/>
                    </a:solidFill>
                  </a:tcPr>
                </a:tc>
                <a:tc>
                  <a:txBody>
                    <a:bodyPr/>
                    <a:lstStyle/>
                    <a:p>
                      <a:pPr algn="ctr"/>
                      <a:r>
                        <a:rPr lang="en-US" sz="1000" b="1" dirty="0">
                          <a:solidFill>
                            <a:schemeClr val="bg1"/>
                          </a:solidFill>
                        </a:rPr>
                        <a:t>R18,649,068.00</a:t>
                      </a:r>
                    </a:p>
                  </a:txBody>
                  <a:tcPr>
                    <a:solidFill>
                      <a:srgbClr val="ED7D31"/>
                    </a:solidFill>
                  </a:tcPr>
                </a:tc>
                <a:tc>
                  <a:txBody>
                    <a:bodyPr/>
                    <a:lstStyle/>
                    <a:p>
                      <a:pPr algn="ctr"/>
                      <a:r>
                        <a:rPr lang="en-US" sz="1000" b="1" dirty="0">
                          <a:solidFill>
                            <a:schemeClr val="bg1"/>
                          </a:solidFill>
                        </a:rPr>
                        <a:t>102</a:t>
                      </a:r>
                    </a:p>
                  </a:txBody>
                  <a:tcPr>
                    <a:solidFill>
                      <a:srgbClr val="ED7D31"/>
                    </a:solidFill>
                  </a:tcPr>
                </a:tc>
                <a:tc>
                  <a:txBody>
                    <a:bodyPr/>
                    <a:lstStyle/>
                    <a:p>
                      <a:pPr algn="ctr"/>
                      <a:r>
                        <a:rPr lang="en-US" sz="1000" b="1" dirty="0">
                          <a:solidFill>
                            <a:schemeClr val="bg1"/>
                          </a:solidFill>
                        </a:rPr>
                        <a:t>R3,269,774.00</a:t>
                      </a:r>
                    </a:p>
                  </a:txBody>
                  <a:tcPr>
                    <a:solidFill>
                      <a:srgbClr val="ED7D31"/>
                    </a:solidFill>
                  </a:tcPr>
                </a:tc>
                <a:tc>
                  <a:txBody>
                    <a:bodyPr/>
                    <a:lstStyle/>
                    <a:p>
                      <a:pPr algn="ctr"/>
                      <a:r>
                        <a:rPr lang="en-US" sz="1000" b="1" dirty="0">
                          <a:solidFill>
                            <a:schemeClr val="bg1"/>
                          </a:solidFill>
                        </a:rPr>
                        <a:t>125</a:t>
                      </a:r>
                    </a:p>
                  </a:txBody>
                  <a:tcPr>
                    <a:solidFill>
                      <a:srgbClr val="ED7D31"/>
                    </a:solidFill>
                  </a:tcPr>
                </a:tc>
                <a:tc>
                  <a:txBody>
                    <a:bodyPr/>
                    <a:lstStyle/>
                    <a:p>
                      <a:pPr algn="ctr"/>
                      <a:r>
                        <a:rPr lang="en-US" sz="1000" b="1" dirty="0">
                          <a:solidFill>
                            <a:schemeClr val="bg1"/>
                          </a:solidFill>
                        </a:rPr>
                        <a:t>R9,403,847.00</a:t>
                      </a:r>
                    </a:p>
                  </a:txBody>
                  <a:tcPr>
                    <a:solidFill>
                      <a:srgbClr val="ED7D31"/>
                    </a:solidFill>
                  </a:tcPr>
                </a:tc>
                <a:extLst>
                  <a:ext uri="{0D108BD9-81ED-4DB2-BD59-A6C34878D82A}">
                    <a16:rowId xmlns:a16="http://schemas.microsoft.com/office/drawing/2014/main" xmlns="" val="3957934546"/>
                  </a:ext>
                </a:extLst>
              </a:tr>
            </a:tbl>
          </a:graphicData>
        </a:graphic>
      </p:graphicFrame>
      <p:sp>
        <p:nvSpPr>
          <p:cNvPr id="244" name="Text Placeholder 7">
            <a:extLst>
              <a:ext uri="{FF2B5EF4-FFF2-40B4-BE49-F238E27FC236}">
                <a16:creationId xmlns:a16="http://schemas.microsoft.com/office/drawing/2014/main" xmlns="" id="{6667BFAE-3FEA-4BBE-9267-EF07905D0372}"/>
              </a:ext>
            </a:extLst>
          </p:cNvPr>
          <p:cNvSpPr txBox="1">
            <a:spLocks/>
          </p:cNvSpPr>
          <p:nvPr/>
        </p:nvSpPr>
        <p:spPr>
          <a:xfrm>
            <a:off x="166245" y="5123187"/>
            <a:ext cx="6383347" cy="341777"/>
          </a:xfrm>
          <a:prstGeom prst="rect">
            <a:avLst/>
          </a:prstGeom>
          <a:solidFill>
            <a:srgbClr val="ED7D31"/>
          </a:solidFill>
          <a:ln>
            <a:solidFill>
              <a:srgbClr val="ED7D31"/>
            </a:solidFill>
          </a:ln>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2017 / 2018 Historic Debt</a:t>
            </a:r>
          </a:p>
        </p:txBody>
      </p:sp>
    </p:spTree>
    <p:extLst>
      <p:ext uri="{BB962C8B-B14F-4D97-AF65-F5344CB8AC3E}">
        <p14:creationId xmlns:p14="http://schemas.microsoft.com/office/powerpoint/2010/main" xmlns="" val="392553963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INFORMATION - TSHWANE NORTH TVET COLLEGE - 2020</a:t>
            </a:r>
          </a:p>
        </p:txBody>
      </p:sp>
      <p:graphicFrame>
        <p:nvGraphicFramePr>
          <p:cNvPr id="245" name="Table 2">
            <a:extLst>
              <a:ext uri="{FF2B5EF4-FFF2-40B4-BE49-F238E27FC236}">
                <a16:creationId xmlns:a16="http://schemas.microsoft.com/office/drawing/2014/main" xmlns="" id="{2F42ACD3-47A4-444F-99E8-98E509AC9715}"/>
              </a:ext>
            </a:extLst>
          </p:cNvPr>
          <p:cNvGraphicFramePr>
            <a:graphicFrameLocks noGrp="1"/>
          </p:cNvGraphicFramePr>
          <p:nvPr>
            <p:extLst>
              <p:ext uri="{D42A27DB-BD31-4B8C-83A1-F6EECF244321}">
                <p14:modId xmlns:p14="http://schemas.microsoft.com/office/powerpoint/2010/main" xmlns="" val="1798892942"/>
              </p:ext>
            </p:extLst>
          </p:nvPr>
        </p:nvGraphicFramePr>
        <p:xfrm>
          <a:off x="160631" y="4357464"/>
          <a:ext cx="5530304" cy="2407920"/>
        </p:xfrm>
        <a:graphic>
          <a:graphicData uri="http://schemas.openxmlformats.org/drawingml/2006/table">
            <a:tbl>
              <a:tblPr firstRow="1" bandRow="1">
                <a:tableStyleId>{69CF1AB2-1976-4502-BF36-3FF5EA218861}</a:tableStyleId>
              </a:tblPr>
              <a:tblGrid>
                <a:gridCol w="877212">
                  <a:extLst>
                    <a:ext uri="{9D8B030D-6E8A-4147-A177-3AD203B41FA5}">
                      <a16:colId xmlns:a16="http://schemas.microsoft.com/office/drawing/2014/main" xmlns="" val="476469120"/>
                    </a:ext>
                  </a:extLst>
                </a:gridCol>
                <a:gridCol w="662277">
                  <a:extLst>
                    <a:ext uri="{9D8B030D-6E8A-4147-A177-3AD203B41FA5}">
                      <a16:colId xmlns:a16="http://schemas.microsoft.com/office/drawing/2014/main" xmlns="" val="3762367679"/>
                    </a:ext>
                  </a:extLst>
                </a:gridCol>
                <a:gridCol w="784386">
                  <a:extLst>
                    <a:ext uri="{9D8B030D-6E8A-4147-A177-3AD203B41FA5}">
                      <a16:colId xmlns:a16="http://schemas.microsoft.com/office/drawing/2014/main" xmlns="" val="2391259993"/>
                    </a:ext>
                  </a:extLst>
                </a:gridCol>
                <a:gridCol w="1119116">
                  <a:extLst>
                    <a:ext uri="{9D8B030D-6E8A-4147-A177-3AD203B41FA5}">
                      <a16:colId xmlns:a16="http://schemas.microsoft.com/office/drawing/2014/main" xmlns="" val="1922280511"/>
                    </a:ext>
                  </a:extLst>
                </a:gridCol>
                <a:gridCol w="777923">
                  <a:extLst>
                    <a:ext uri="{9D8B030D-6E8A-4147-A177-3AD203B41FA5}">
                      <a16:colId xmlns:a16="http://schemas.microsoft.com/office/drawing/2014/main" xmlns="" val="1086339925"/>
                    </a:ext>
                  </a:extLst>
                </a:gridCol>
                <a:gridCol w="1309390">
                  <a:extLst>
                    <a:ext uri="{9D8B030D-6E8A-4147-A177-3AD203B41FA5}">
                      <a16:colId xmlns:a16="http://schemas.microsoft.com/office/drawing/2014/main" xmlns="" val="1629924872"/>
                    </a:ext>
                  </a:extLst>
                </a:gridCol>
              </a:tblGrid>
              <a:tr h="370840">
                <a:tc>
                  <a:txBody>
                    <a:bodyPr/>
                    <a:lstStyle/>
                    <a:p>
                      <a:pPr algn="ctr"/>
                      <a:r>
                        <a:rPr lang="en-US" sz="1200" dirty="0">
                          <a:solidFill>
                            <a:schemeClr val="bg1"/>
                          </a:solidFill>
                        </a:rPr>
                        <a:t>Institution</a:t>
                      </a:r>
                    </a:p>
                  </a:txBody>
                  <a:tcPr anchor="ctr">
                    <a:solidFill>
                      <a:srgbClr val="EAAB21"/>
                    </a:solidFill>
                  </a:tcPr>
                </a:tc>
                <a:tc>
                  <a:txBody>
                    <a:bodyPr/>
                    <a:lstStyle/>
                    <a:p>
                      <a:pPr algn="ctr"/>
                      <a:r>
                        <a:rPr lang="en-US" sz="1200" dirty="0">
                          <a:solidFill>
                            <a:schemeClr val="bg1"/>
                          </a:solidFill>
                        </a:rPr>
                        <a:t>Month</a:t>
                      </a:r>
                    </a:p>
                  </a:txBody>
                  <a:tcPr anchor="ctr">
                    <a:solidFill>
                      <a:srgbClr val="EAAB21"/>
                    </a:solidFill>
                  </a:tcPr>
                </a:tc>
                <a:tc>
                  <a:txBody>
                    <a:bodyPr/>
                    <a:lstStyle/>
                    <a:p>
                      <a:pPr algn="ctr"/>
                      <a:r>
                        <a:rPr lang="en-US" sz="1200" dirty="0">
                          <a:solidFill>
                            <a:schemeClr val="bg1"/>
                          </a:solidFill>
                        </a:rPr>
                        <a:t>Payment Method</a:t>
                      </a:r>
                    </a:p>
                  </a:txBody>
                  <a:tcPr anchor="ctr">
                    <a:solidFill>
                      <a:srgbClr val="EAAB21"/>
                    </a:solidFill>
                  </a:tcPr>
                </a:tc>
                <a:tc>
                  <a:txBody>
                    <a:bodyPr/>
                    <a:lstStyle/>
                    <a:p>
                      <a:pPr algn="ctr"/>
                      <a:r>
                        <a:rPr lang="en-US" sz="1200" dirty="0">
                          <a:solidFill>
                            <a:schemeClr val="bg1"/>
                          </a:solidFill>
                        </a:rPr>
                        <a:t>Total Amount Paid</a:t>
                      </a:r>
                    </a:p>
                  </a:txBody>
                  <a:tcPr anchor="ctr">
                    <a:solidFill>
                      <a:srgbClr val="EAAB21"/>
                    </a:solidFill>
                  </a:tcPr>
                </a:tc>
                <a:tc>
                  <a:txBody>
                    <a:bodyPr/>
                    <a:lstStyle/>
                    <a:p>
                      <a:pPr algn="ctr"/>
                      <a:r>
                        <a:rPr lang="en-US" sz="1200" dirty="0">
                          <a:solidFill>
                            <a:schemeClr val="bg1"/>
                          </a:solidFill>
                        </a:rPr>
                        <a:t>Payment Date</a:t>
                      </a:r>
                    </a:p>
                  </a:txBody>
                  <a:tcPr anchor="ctr">
                    <a:solidFill>
                      <a:srgbClr val="EAAB21"/>
                    </a:solidFill>
                  </a:tcPr>
                </a:tc>
                <a:tc>
                  <a:txBody>
                    <a:bodyPr/>
                    <a:lstStyle/>
                    <a:p>
                      <a:pPr algn="ctr"/>
                      <a:r>
                        <a:rPr lang="en-US" sz="1200" dirty="0">
                          <a:solidFill>
                            <a:schemeClr val="bg1"/>
                          </a:solidFill>
                        </a:rPr>
                        <a:t>Payment Type</a:t>
                      </a:r>
                    </a:p>
                  </a:txBody>
                  <a:tcPr anchor="ctr">
                    <a:solidFill>
                      <a:srgbClr val="EAAB21"/>
                    </a:solidFill>
                  </a:tcPr>
                </a:tc>
                <a:extLst>
                  <a:ext uri="{0D108BD9-81ED-4DB2-BD59-A6C34878D82A}">
                    <a16:rowId xmlns:a16="http://schemas.microsoft.com/office/drawing/2014/main" xmlns="" val="300637818"/>
                  </a:ext>
                </a:extLst>
              </a:tr>
              <a:tr h="225245">
                <a:tc rowSpan="7">
                  <a:txBody>
                    <a:bodyPr/>
                    <a:lstStyle/>
                    <a:p>
                      <a:pPr algn="ctr"/>
                      <a:r>
                        <a:rPr lang="en-US" sz="1000" dirty="0"/>
                        <a:t>Tshwana North</a:t>
                      </a:r>
                    </a:p>
                  </a:txBody>
                  <a:tcPr anchor="ctr"/>
                </a:tc>
                <a:tc>
                  <a:txBody>
                    <a:bodyPr/>
                    <a:lstStyle/>
                    <a:p>
                      <a:pPr algn="ctr"/>
                      <a:r>
                        <a:rPr lang="en-US" sz="1000" dirty="0"/>
                        <a:t>Jan 20</a:t>
                      </a:r>
                    </a:p>
                  </a:txBody>
                  <a:tcPr anchor="ctr"/>
                </a:tc>
                <a:tc rowSpan="7">
                  <a:txBody>
                    <a:bodyPr/>
                    <a:lstStyle/>
                    <a:p>
                      <a:pPr algn="ctr"/>
                      <a:r>
                        <a:rPr lang="en-US" sz="1000" dirty="0"/>
                        <a:t>Disbursed directly to Institution</a:t>
                      </a:r>
                    </a:p>
                  </a:txBody>
                  <a:tcPr anchor="ctr"/>
                </a:tc>
                <a:tc>
                  <a:txBody>
                    <a:bodyPr/>
                    <a:lstStyle/>
                    <a:p>
                      <a:pPr algn="ctr"/>
                      <a:r>
                        <a:rPr lang="en-US" sz="1000" dirty="0"/>
                        <a:t>R8,596,360.00</a:t>
                      </a:r>
                    </a:p>
                  </a:txBody>
                  <a:tcPr anchor="ctr"/>
                </a:tc>
                <a:tc>
                  <a:txBody>
                    <a:bodyPr/>
                    <a:lstStyle/>
                    <a:p>
                      <a:pPr algn="ctr"/>
                      <a:r>
                        <a:rPr lang="en-US" sz="1000" dirty="0"/>
                        <a:t>24 Jan 20</a:t>
                      </a:r>
                    </a:p>
                  </a:txBody>
                  <a:tcPr anchor="ctr"/>
                </a:tc>
                <a:tc>
                  <a:txBody>
                    <a:bodyPr/>
                    <a:lstStyle/>
                    <a:p>
                      <a:pPr algn="ctr"/>
                      <a:r>
                        <a:rPr lang="en-US" sz="1000" dirty="0"/>
                        <a:t>Upfront</a:t>
                      </a:r>
                    </a:p>
                  </a:txBody>
                  <a:tcPr anchor="ctr"/>
                </a:tc>
                <a:extLst>
                  <a:ext uri="{0D108BD9-81ED-4DB2-BD59-A6C34878D82A}">
                    <a16:rowId xmlns:a16="http://schemas.microsoft.com/office/drawing/2014/main" xmlns="" val="1262590140"/>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R2,826,630.00</a:t>
                      </a:r>
                    </a:p>
                  </a:txBody>
                  <a:tcPr anchor="ctr"/>
                </a:tc>
                <a:tc>
                  <a:txBody>
                    <a:bodyPr/>
                    <a:lstStyle/>
                    <a:p>
                      <a:pPr algn="ctr"/>
                      <a:r>
                        <a:rPr lang="en-US" sz="1000" dirty="0"/>
                        <a:t>5 Feb 20</a:t>
                      </a:r>
                    </a:p>
                  </a:txBody>
                  <a:tcPr anchor="ctr"/>
                </a:tc>
                <a:tc>
                  <a:txBody>
                    <a:bodyPr/>
                    <a:lstStyle/>
                    <a:p>
                      <a:pPr algn="ctr"/>
                      <a:r>
                        <a:rPr lang="en-US" sz="1000" dirty="0"/>
                        <a:t>Upfront - Allowances</a:t>
                      </a:r>
                    </a:p>
                  </a:txBody>
                  <a:tcPr anchor="ctr"/>
                </a:tc>
                <a:extLst>
                  <a:ext uri="{0D108BD9-81ED-4DB2-BD59-A6C34878D82A}">
                    <a16:rowId xmlns:a16="http://schemas.microsoft.com/office/drawing/2014/main" xmlns="" val="2674526841"/>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R15,660.00</a:t>
                      </a:r>
                    </a:p>
                  </a:txBody>
                  <a:tcPr anchor="ctr"/>
                </a:tc>
                <a:tc>
                  <a:txBody>
                    <a:bodyPr/>
                    <a:lstStyle/>
                    <a:p>
                      <a:pPr algn="ctr"/>
                      <a:r>
                        <a:rPr lang="en-US" sz="1000" dirty="0"/>
                        <a:t>18 Feb 20</a:t>
                      </a:r>
                    </a:p>
                  </a:txBody>
                  <a:tcPr anchor="ctr"/>
                </a:tc>
                <a:tc>
                  <a:txBody>
                    <a:bodyPr/>
                    <a:lstStyle/>
                    <a:p>
                      <a:pPr algn="ctr"/>
                      <a:r>
                        <a:rPr lang="en-US" sz="1000" dirty="0"/>
                        <a:t>Allowances</a:t>
                      </a:r>
                    </a:p>
                  </a:txBody>
                  <a:tcPr anchor="ctr"/>
                </a:tc>
                <a:extLst>
                  <a:ext uri="{0D108BD9-81ED-4DB2-BD59-A6C34878D82A}">
                    <a16:rowId xmlns:a16="http://schemas.microsoft.com/office/drawing/2014/main" xmlns="" val="1009893258"/>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R8,596,360.00</a:t>
                      </a:r>
                    </a:p>
                  </a:txBody>
                  <a:tcPr anchor="ctr"/>
                </a:tc>
                <a:tc>
                  <a:txBody>
                    <a:bodyPr/>
                    <a:lstStyle/>
                    <a:p>
                      <a:pPr algn="ctr"/>
                      <a:r>
                        <a:rPr lang="en-US" sz="1000" dirty="0"/>
                        <a:t>21 Feb 20</a:t>
                      </a:r>
                    </a:p>
                  </a:txBody>
                  <a:tcPr anchor="ctr"/>
                </a:tc>
                <a:tc>
                  <a:txBody>
                    <a:bodyPr/>
                    <a:lstStyle/>
                    <a:p>
                      <a:pPr algn="ctr"/>
                      <a:r>
                        <a:rPr lang="en-US" sz="1000" dirty="0"/>
                        <a:t>Upfront – Tuition</a:t>
                      </a:r>
                    </a:p>
                  </a:txBody>
                  <a:tcPr anchor="ctr"/>
                </a:tc>
                <a:extLst>
                  <a:ext uri="{0D108BD9-81ED-4DB2-BD59-A6C34878D82A}">
                    <a16:rowId xmlns:a16="http://schemas.microsoft.com/office/drawing/2014/main" xmlns="" val="826411075"/>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R1,388,407.00</a:t>
                      </a:r>
                    </a:p>
                  </a:txBody>
                  <a:tcPr anchor="ctr"/>
                </a:tc>
                <a:tc>
                  <a:txBody>
                    <a:bodyPr/>
                    <a:lstStyle/>
                    <a:p>
                      <a:pPr algn="ctr"/>
                      <a:r>
                        <a:rPr lang="en-US" sz="1000" dirty="0"/>
                        <a:t>25 Feb 20</a:t>
                      </a:r>
                    </a:p>
                  </a:txBody>
                  <a:tcPr anchor="ctr"/>
                </a:tc>
                <a:tc>
                  <a:txBody>
                    <a:bodyPr/>
                    <a:lstStyle/>
                    <a:p>
                      <a:pPr algn="ctr"/>
                      <a:r>
                        <a:rPr lang="en-US" sz="1000" dirty="0"/>
                        <a:t>Upfront -Allowances </a:t>
                      </a:r>
                    </a:p>
                  </a:txBody>
                  <a:tcPr anchor="ctr"/>
                </a:tc>
                <a:extLst>
                  <a:ext uri="{0D108BD9-81ED-4DB2-BD59-A6C34878D82A}">
                    <a16:rowId xmlns:a16="http://schemas.microsoft.com/office/drawing/2014/main" xmlns="" val="851319211"/>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R840,202.00</a:t>
                      </a:r>
                    </a:p>
                  </a:txBody>
                  <a:tcPr anchor="ctr"/>
                </a:tc>
                <a:tc>
                  <a:txBody>
                    <a:bodyPr/>
                    <a:lstStyle/>
                    <a:p>
                      <a:pPr algn="ctr"/>
                      <a:r>
                        <a:rPr lang="en-US" sz="1000" dirty="0"/>
                        <a:t>25 Feb 20</a:t>
                      </a:r>
                    </a:p>
                  </a:txBody>
                  <a:tcPr anchor="ctr"/>
                </a:tc>
                <a:tc>
                  <a:txBody>
                    <a:bodyPr/>
                    <a:lstStyle/>
                    <a:p>
                      <a:pPr algn="ctr"/>
                      <a:r>
                        <a:rPr lang="en-US" sz="1000" dirty="0"/>
                        <a:t>Upfront – Tuition</a:t>
                      </a:r>
                    </a:p>
                  </a:txBody>
                  <a:tcPr anchor="ctr"/>
                </a:tc>
                <a:extLst>
                  <a:ext uri="{0D108BD9-81ED-4DB2-BD59-A6C34878D82A}">
                    <a16:rowId xmlns:a16="http://schemas.microsoft.com/office/drawing/2014/main" xmlns="" val="2345521656"/>
                  </a:ext>
                </a:extLst>
              </a:tr>
              <a:tr h="225245">
                <a:tc vMerge="1">
                  <a:txBody>
                    <a:bodyPr/>
                    <a:lstStyle/>
                    <a:p>
                      <a:pPr algn="ctr"/>
                      <a:endParaRPr lang="en-US" sz="1000" dirty="0"/>
                    </a:p>
                  </a:txBody>
                  <a:tcPr anchor="ctr"/>
                </a:tc>
                <a:tc>
                  <a:txBody>
                    <a:bodyPr/>
                    <a:lstStyle/>
                    <a:p>
                      <a:pPr algn="ctr"/>
                      <a:r>
                        <a:rPr lang="en-US" sz="1000" dirty="0"/>
                        <a:t>Feb 20</a:t>
                      </a:r>
                    </a:p>
                  </a:txBody>
                  <a:tcPr anchor="ctr"/>
                </a:tc>
                <a:tc vMerge="1">
                  <a:txBody>
                    <a:bodyPr/>
                    <a:lstStyle/>
                    <a:p>
                      <a:pPr algn="ctr"/>
                      <a:endParaRPr lang="en-US" sz="1000" dirty="0"/>
                    </a:p>
                  </a:txBody>
                  <a:tcPr anchor="ctr"/>
                </a:tc>
                <a:tc>
                  <a:txBody>
                    <a:bodyPr/>
                    <a:lstStyle/>
                    <a:p>
                      <a:pPr algn="ctr"/>
                      <a:r>
                        <a:rPr lang="en-US" sz="1000" dirty="0"/>
                        <a:t>R10,440.00</a:t>
                      </a:r>
                    </a:p>
                  </a:txBody>
                  <a:tcPr anchor="ctr"/>
                </a:tc>
                <a:tc>
                  <a:txBody>
                    <a:bodyPr/>
                    <a:lstStyle/>
                    <a:p>
                      <a:pPr algn="ctr"/>
                      <a:r>
                        <a:rPr lang="en-US" sz="1000" dirty="0"/>
                        <a:t>25 Feb 20</a:t>
                      </a:r>
                    </a:p>
                  </a:txBody>
                  <a:tcPr anchor="ctr"/>
                </a:tc>
                <a:tc>
                  <a:txBody>
                    <a:bodyPr/>
                    <a:lstStyle/>
                    <a:p>
                      <a:pPr algn="ctr"/>
                      <a:r>
                        <a:rPr lang="en-US" sz="1000" dirty="0"/>
                        <a:t>Allowances</a:t>
                      </a:r>
                    </a:p>
                  </a:txBody>
                  <a:tcPr anchor="ctr"/>
                </a:tc>
                <a:extLst>
                  <a:ext uri="{0D108BD9-81ED-4DB2-BD59-A6C34878D82A}">
                    <a16:rowId xmlns:a16="http://schemas.microsoft.com/office/drawing/2014/main" xmlns="" val="3823181584"/>
                  </a:ext>
                </a:extLst>
              </a:tr>
              <a:tr h="142303">
                <a:tc>
                  <a:txBody>
                    <a:bodyPr/>
                    <a:lstStyle/>
                    <a:p>
                      <a:pPr algn="r"/>
                      <a:r>
                        <a:rPr lang="en-US" sz="1000" b="1" dirty="0">
                          <a:solidFill>
                            <a:schemeClr val="bg1"/>
                          </a:solidFill>
                        </a:rPr>
                        <a:t>SECTOR</a:t>
                      </a:r>
                    </a:p>
                  </a:txBody>
                  <a:tcPr anchor="ctr">
                    <a:solidFill>
                      <a:srgbClr val="EAAB21"/>
                    </a:solidFill>
                  </a:tcPr>
                </a:tc>
                <a:tc gridSpan="2">
                  <a:txBody>
                    <a:bodyPr/>
                    <a:lstStyle/>
                    <a:p>
                      <a:pPr algn="ctr"/>
                      <a:r>
                        <a:rPr lang="en-US" sz="1000" b="1" dirty="0">
                          <a:solidFill>
                            <a:schemeClr val="bg1"/>
                          </a:solidFill>
                        </a:rPr>
                        <a:t>R713,874,572.00</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tc>
                  <a:txBody>
                    <a:bodyPr/>
                    <a:lstStyle/>
                    <a:p>
                      <a:pPr algn="ctr"/>
                      <a:r>
                        <a:rPr lang="en-US" sz="1000" b="1" dirty="0">
                          <a:solidFill>
                            <a:schemeClr val="bg1"/>
                          </a:solidFill>
                        </a:rPr>
                        <a:t>R22,274,059.00</a:t>
                      </a:r>
                    </a:p>
                  </a:txBody>
                  <a:tcPr anchor="ctr">
                    <a:solidFill>
                      <a:srgbClr val="EAAB21"/>
                    </a:solidFill>
                  </a:tcPr>
                </a:tc>
                <a:tc gridSpan="2">
                  <a:txBody>
                    <a:bodyPr/>
                    <a:lstStyle/>
                    <a:p>
                      <a:pPr algn="l"/>
                      <a:r>
                        <a:rPr lang="en-US" sz="1000" b="1" dirty="0">
                          <a:solidFill>
                            <a:schemeClr val="bg1"/>
                          </a:solidFill>
                        </a:rPr>
                        <a:t>Total Paid to Tshwana North TVET</a:t>
                      </a:r>
                    </a:p>
                  </a:txBody>
                  <a:tcPr anchor="ctr">
                    <a:solidFill>
                      <a:srgbClr val="EAAB21"/>
                    </a:solidFill>
                  </a:tcPr>
                </a:tc>
                <a:tc hMerge="1">
                  <a:txBody>
                    <a:bodyPr/>
                    <a:lstStyle/>
                    <a:p>
                      <a:pPr algn="ctr"/>
                      <a:endParaRPr lang="en-US" sz="1000" b="1" dirty="0">
                        <a:solidFill>
                          <a:schemeClr val="bg1"/>
                        </a:solidFill>
                      </a:endParaRPr>
                    </a:p>
                  </a:txBody>
                  <a:tcPr anchor="ctr">
                    <a:solidFill>
                      <a:srgbClr val="EAAB21"/>
                    </a:solidFill>
                  </a:tcPr>
                </a:tc>
                <a:extLst>
                  <a:ext uri="{0D108BD9-81ED-4DB2-BD59-A6C34878D82A}">
                    <a16:rowId xmlns:a16="http://schemas.microsoft.com/office/drawing/2014/main" xmlns="" val="2561871065"/>
                  </a:ext>
                </a:extLst>
              </a:tr>
            </a:tbl>
          </a:graphicData>
        </a:graphic>
      </p:graphicFrame>
      <p:graphicFrame>
        <p:nvGraphicFramePr>
          <p:cNvPr id="253" name="Table 2">
            <a:extLst>
              <a:ext uri="{FF2B5EF4-FFF2-40B4-BE49-F238E27FC236}">
                <a16:creationId xmlns:a16="http://schemas.microsoft.com/office/drawing/2014/main" xmlns="" id="{D7900297-9550-4998-9FA3-8B31E88BC3D5}"/>
              </a:ext>
            </a:extLst>
          </p:cNvPr>
          <p:cNvGraphicFramePr>
            <a:graphicFrameLocks noGrp="1"/>
          </p:cNvGraphicFramePr>
          <p:nvPr>
            <p:extLst>
              <p:ext uri="{D42A27DB-BD31-4B8C-83A1-F6EECF244321}">
                <p14:modId xmlns:p14="http://schemas.microsoft.com/office/powerpoint/2010/main" xmlns="" val="3103006887"/>
              </p:ext>
            </p:extLst>
          </p:nvPr>
        </p:nvGraphicFramePr>
        <p:xfrm>
          <a:off x="5905289" y="4540847"/>
          <a:ext cx="3326856" cy="2225040"/>
        </p:xfrm>
        <a:graphic>
          <a:graphicData uri="http://schemas.openxmlformats.org/drawingml/2006/table">
            <a:tbl>
              <a:tblPr firstRow="1" bandRow="1">
                <a:tableStyleId>{8A107856-5554-42FB-B03E-39F5DBC370BA}</a:tableStyleId>
              </a:tblPr>
              <a:tblGrid>
                <a:gridCol w="2412456">
                  <a:extLst>
                    <a:ext uri="{9D8B030D-6E8A-4147-A177-3AD203B41FA5}">
                      <a16:colId xmlns:a16="http://schemas.microsoft.com/office/drawing/2014/main" xmlns="" val="476469120"/>
                    </a:ext>
                  </a:extLst>
                </a:gridCol>
                <a:gridCol w="914400">
                  <a:extLst>
                    <a:ext uri="{9D8B030D-6E8A-4147-A177-3AD203B41FA5}">
                      <a16:colId xmlns:a16="http://schemas.microsoft.com/office/drawing/2014/main" xmlns="" val="3762367679"/>
                    </a:ext>
                  </a:extLst>
                </a:gridCol>
              </a:tblGrid>
              <a:tr h="199690">
                <a:tc>
                  <a:txBody>
                    <a:bodyPr/>
                    <a:lstStyle/>
                    <a:p>
                      <a:pPr algn="ctr"/>
                      <a:r>
                        <a:rPr lang="en-US" sz="1200" dirty="0">
                          <a:solidFill>
                            <a:schemeClr val="bg1"/>
                          </a:solidFill>
                        </a:rPr>
                        <a:t>Application Information</a:t>
                      </a:r>
                    </a:p>
                  </a:txBody>
                  <a:tcPr anchor="ctr">
                    <a:solidFill>
                      <a:srgbClr val="800000"/>
                    </a:solidFill>
                  </a:tcPr>
                </a:tc>
                <a:tc>
                  <a:txBody>
                    <a:bodyPr/>
                    <a:lstStyle/>
                    <a:p>
                      <a:pPr algn="ctr"/>
                      <a:r>
                        <a:rPr lang="en-US" sz="1200" dirty="0">
                          <a:solidFill>
                            <a:schemeClr val="bg1"/>
                          </a:solidFill>
                        </a:rPr>
                        <a:t>2020</a:t>
                      </a:r>
                    </a:p>
                  </a:txBody>
                  <a:tcPr anchor="ctr">
                    <a:solidFill>
                      <a:srgbClr val="800000"/>
                    </a:solidFill>
                  </a:tcPr>
                </a:tc>
                <a:extLst>
                  <a:ext uri="{0D108BD9-81ED-4DB2-BD59-A6C34878D82A}">
                    <a16:rowId xmlns:a16="http://schemas.microsoft.com/office/drawing/2014/main" xmlns="" val="300637818"/>
                  </a:ext>
                </a:extLst>
              </a:tr>
              <a:tr h="225245">
                <a:tc>
                  <a:txBody>
                    <a:bodyPr/>
                    <a:lstStyle/>
                    <a:p>
                      <a:r>
                        <a:rPr lang="en-US" sz="1000" dirty="0"/>
                        <a:t>NSFAS Applications Received</a:t>
                      </a:r>
                    </a:p>
                  </a:txBody>
                  <a:tcPr anchor="ctr"/>
                </a:tc>
                <a:tc>
                  <a:txBody>
                    <a:bodyPr/>
                    <a:lstStyle/>
                    <a:p>
                      <a:pPr algn="ctr"/>
                      <a:r>
                        <a:rPr lang="en-US" sz="1000" dirty="0"/>
                        <a:t>4,419</a:t>
                      </a:r>
                    </a:p>
                  </a:txBody>
                  <a:tcPr anchor="ctr"/>
                </a:tc>
                <a:extLst>
                  <a:ext uri="{0D108BD9-81ED-4DB2-BD59-A6C34878D82A}">
                    <a16:rowId xmlns:a16="http://schemas.microsoft.com/office/drawing/2014/main" xmlns="" val="1262590140"/>
                  </a:ext>
                </a:extLst>
              </a:tr>
              <a:tr h="151419">
                <a:tc>
                  <a:txBody>
                    <a:bodyPr/>
                    <a:lstStyle/>
                    <a:p>
                      <a:r>
                        <a:rPr lang="en-US" sz="1000" dirty="0"/>
                        <a:t>Duplicates Excluded</a:t>
                      </a:r>
                    </a:p>
                  </a:txBody>
                  <a:tcPr anchor="ctr"/>
                </a:tc>
                <a:tc>
                  <a:txBody>
                    <a:bodyPr/>
                    <a:lstStyle/>
                    <a:p>
                      <a:pPr algn="ctr"/>
                      <a:r>
                        <a:rPr lang="en-US" sz="1000" dirty="0"/>
                        <a:t>246</a:t>
                      </a:r>
                    </a:p>
                  </a:txBody>
                  <a:tcPr anchor="ctr"/>
                </a:tc>
                <a:extLst>
                  <a:ext uri="{0D108BD9-81ED-4DB2-BD59-A6C34878D82A}">
                    <a16:rowId xmlns:a16="http://schemas.microsoft.com/office/drawing/2014/main" xmlns="" val="320148002"/>
                  </a:ext>
                </a:extLst>
              </a:tr>
              <a:tr h="129769">
                <a:tc>
                  <a:txBody>
                    <a:bodyPr/>
                    <a:lstStyle/>
                    <a:p>
                      <a:r>
                        <a:rPr lang="en-US" sz="1000" b="1" dirty="0">
                          <a:solidFill>
                            <a:schemeClr val="bg1"/>
                          </a:solidFill>
                        </a:rPr>
                        <a:t>Unique Applications to Process</a:t>
                      </a:r>
                    </a:p>
                  </a:txBody>
                  <a:tcPr anchor="ctr">
                    <a:solidFill>
                      <a:srgbClr val="800000"/>
                    </a:solidFill>
                  </a:tcPr>
                </a:tc>
                <a:tc>
                  <a:txBody>
                    <a:bodyPr/>
                    <a:lstStyle/>
                    <a:p>
                      <a:pPr algn="ctr"/>
                      <a:r>
                        <a:rPr lang="en-US" sz="1000" b="1" dirty="0">
                          <a:solidFill>
                            <a:schemeClr val="bg1"/>
                          </a:solidFill>
                        </a:rPr>
                        <a:t>4,173</a:t>
                      </a:r>
                    </a:p>
                  </a:txBody>
                  <a:tcPr anchor="ctr">
                    <a:solidFill>
                      <a:srgbClr val="800000"/>
                    </a:solidFill>
                  </a:tcPr>
                </a:tc>
                <a:extLst>
                  <a:ext uri="{0D108BD9-81ED-4DB2-BD59-A6C34878D82A}">
                    <a16:rowId xmlns:a16="http://schemas.microsoft.com/office/drawing/2014/main" xmlns="" val="3592967457"/>
                  </a:ext>
                </a:extLst>
              </a:tr>
              <a:tr h="142303">
                <a:tc>
                  <a:txBody>
                    <a:bodyPr/>
                    <a:lstStyle/>
                    <a:p>
                      <a:r>
                        <a:rPr lang="en-US" sz="1000" dirty="0"/>
                        <a:t>Funded Students*</a:t>
                      </a:r>
                    </a:p>
                  </a:txBody>
                  <a:tcPr anchor="ctr"/>
                </a:tc>
                <a:tc>
                  <a:txBody>
                    <a:bodyPr/>
                    <a:lstStyle/>
                    <a:p>
                      <a:pPr algn="ctr"/>
                      <a:r>
                        <a:rPr lang="en-US" sz="1000" dirty="0"/>
                        <a:t>3,001</a:t>
                      </a:r>
                    </a:p>
                  </a:txBody>
                  <a:tcPr anchor="ctr"/>
                </a:tc>
                <a:extLst>
                  <a:ext uri="{0D108BD9-81ED-4DB2-BD59-A6C34878D82A}">
                    <a16:rowId xmlns:a16="http://schemas.microsoft.com/office/drawing/2014/main" xmlns="" val="3424548634"/>
                  </a:ext>
                </a:extLst>
              </a:tr>
              <a:tr h="212711">
                <a:tc>
                  <a:txBody>
                    <a:bodyPr/>
                    <a:lstStyle/>
                    <a:p>
                      <a:r>
                        <a:rPr lang="en-US" sz="1000" dirty="0"/>
                        <a:t>Applications in progress</a:t>
                      </a:r>
                    </a:p>
                  </a:txBody>
                  <a:tcPr anchor="ctr"/>
                </a:tc>
                <a:tc>
                  <a:txBody>
                    <a:bodyPr/>
                    <a:lstStyle/>
                    <a:p>
                      <a:pPr algn="ctr"/>
                      <a:r>
                        <a:rPr lang="en-US" sz="1000" dirty="0"/>
                        <a:t>837</a:t>
                      </a:r>
                    </a:p>
                  </a:txBody>
                  <a:tcPr anchor="ctr"/>
                </a:tc>
                <a:extLst>
                  <a:ext uri="{0D108BD9-81ED-4DB2-BD59-A6C34878D82A}">
                    <a16:rowId xmlns:a16="http://schemas.microsoft.com/office/drawing/2014/main" xmlns="" val="1913404225"/>
                  </a:ext>
                </a:extLst>
              </a:tr>
              <a:tr h="182516">
                <a:tc>
                  <a:txBody>
                    <a:bodyPr/>
                    <a:lstStyle/>
                    <a:p>
                      <a:r>
                        <a:rPr lang="en-US" sz="1000" dirty="0"/>
                        <a:t>Outstanding Documents</a:t>
                      </a:r>
                    </a:p>
                  </a:txBody>
                  <a:tcPr anchor="ctr"/>
                </a:tc>
                <a:tc>
                  <a:txBody>
                    <a:bodyPr/>
                    <a:lstStyle/>
                    <a:p>
                      <a:pPr algn="ctr"/>
                      <a:r>
                        <a:rPr lang="en-US" sz="1000" dirty="0"/>
                        <a:t>248</a:t>
                      </a:r>
                    </a:p>
                  </a:txBody>
                  <a:tcPr anchor="ctr"/>
                </a:tc>
                <a:extLst>
                  <a:ext uri="{0D108BD9-81ED-4DB2-BD59-A6C34878D82A}">
                    <a16:rowId xmlns:a16="http://schemas.microsoft.com/office/drawing/2014/main" xmlns="" val="1940780713"/>
                  </a:ext>
                </a:extLst>
              </a:tr>
              <a:tr h="188451">
                <a:tc>
                  <a:txBody>
                    <a:bodyPr/>
                    <a:lstStyle/>
                    <a:p>
                      <a:r>
                        <a:rPr lang="en-US" sz="1000" dirty="0"/>
                        <a:t>Non-qualifying Applications </a:t>
                      </a:r>
                    </a:p>
                  </a:txBody>
                  <a:tcPr anchor="ctr"/>
                </a:tc>
                <a:tc>
                  <a:txBody>
                    <a:bodyPr/>
                    <a:lstStyle/>
                    <a:p>
                      <a:pPr algn="ctr"/>
                      <a:r>
                        <a:rPr lang="en-US" sz="1000" dirty="0"/>
                        <a:t>87</a:t>
                      </a:r>
                    </a:p>
                  </a:txBody>
                  <a:tcPr anchor="ctr"/>
                </a:tc>
                <a:extLst>
                  <a:ext uri="{0D108BD9-81ED-4DB2-BD59-A6C34878D82A}">
                    <a16:rowId xmlns:a16="http://schemas.microsoft.com/office/drawing/2014/main" xmlns="" val="4008069770"/>
                  </a:ext>
                </a:extLst>
              </a:tr>
              <a:tr h="162006">
                <a:tc>
                  <a:txBody>
                    <a:bodyPr/>
                    <a:lstStyle/>
                    <a:p>
                      <a:pPr algn="r"/>
                      <a:r>
                        <a:rPr lang="en-US" sz="1000" b="1" dirty="0">
                          <a:solidFill>
                            <a:schemeClr val="bg1"/>
                          </a:solidFill>
                        </a:rPr>
                        <a:t>TOTAL – UFH</a:t>
                      </a:r>
                    </a:p>
                  </a:txBody>
                  <a:tcPr anchor="ctr">
                    <a:solidFill>
                      <a:srgbClr val="800000"/>
                    </a:solidFill>
                  </a:tcPr>
                </a:tc>
                <a:tc>
                  <a:txBody>
                    <a:bodyPr/>
                    <a:lstStyle/>
                    <a:p>
                      <a:pPr algn="ctr"/>
                      <a:r>
                        <a:rPr lang="en-US" sz="1000" b="1" dirty="0">
                          <a:solidFill>
                            <a:schemeClr val="bg1"/>
                          </a:solidFill>
                        </a:rPr>
                        <a:t>4,173</a:t>
                      </a:r>
                    </a:p>
                  </a:txBody>
                  <a:tcPr anchor="ctr">
                    <a:solidFill>
                      <a:srgbClr val="800000"/>
                    </a:solidFill>
                  </a:tcPr>
                </a:tc>
                <a:extLst>
                  <a:ext uri="{0D108BD9-81ED-4DB2-BD59-A6C34878D82A}">
                    <a16:rowId xmlns:a16="http://schemas.microsoft.com/office/drawing/2014/main" xmlns="" val="1919194734"/>
                  </a:ext>
                </a:extLst>
              </a:tr>
            </a:tbl>
          </a:graphicData>
        </a:graphic>
      </p:graphicFrame>
      <p:sp>
        <p:nvSpPr>
          <p:cNvPr id="255" name="Text Placeholder 7">
            <a:extLst>
              <a:ext uri="{FF2B5EF4-FFF2-40B4-BE49-F238E27FC236}">
                <a16:creationId xmlns:a16="http://schemas.microsoft.com/office/drawing/2014/main" xmlns="" id="{D194C592-93BB-4781-91ED-DC59245F1708}"/>
              </a:ext>
            </a:extLst>
          </p:cNvPr>
          <p:cNvSpPr txBox="1">
            <a:spLocks/>
          </p:cNvSpPr>
          <p:nvPr/>
        </p:nvSpPr>
        <p:spPr>
          <a:xfrm>
            <a:off x="5905289" y="4148898"/>
            <a:ext cx="3341397" cy="326279"/>
          </a:xfrm>
          <a:prstGeom prst="rect">
            <a:avLst/>
          </a:prstGeom>
          <a:solidFill>
            <a:srgbClr val="800000"/>
          </a:solidFill>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Application Status</a:t>
            </a:r>
          </a:p>
        </p:txBody>
      </p:sp>
      <p:sp>
        <p:nvSpPr>
          <p:cNvPr id="256" name="Text Placeholder 7">
            <a:extLst>
              <a:ext uri="{FF2B5EF4-FFF2-40B4-BE49-F238E27FC236}">
                <a16:creationId xmlns:a16="http://schemas.microsoft.com/office/drawing/2014/main" xmlns="" id="{832CCAF0-0E30-47C3-A0AB-D271C4A0F71B}"/>
              </a:ext>
            </a:extLst>
          </p:cNvPr>
          <p:cNvSpPr txBox="1">
            <a:spLocks/>
          </p:cNvSpPr>
          <p:nvPr/>
        </p:nvSpPr>
        <p:spPr>
          <a:xfrm>
            <a:off x="139337" y="3991695"/>
            <a:ext cx="5545851" cy="302156"/>
          </a:xfrm>
          <a:prstGeom prst="rect">
            <a:avLst/>
          </a:prstGeom>
          <a:solidFill>
            <a:srgbClr val="EAAB2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Payments to Institution</a:t>
            </a:r>
          </a:p>
        </p:txBody>
      </p:sp>
      <p:graphicFrame>
        <p:nvGraphicFramePr>
          <p:cNvPr id="257" name="Table 2">
            <a:extLst>
              <a:ext uri="{FF2B5EF4-FFF2-40B4-BE49-F238E27FC236}">
                <a16:creationId xmlns:a16="http://schemas.microsoft.com/office/drawing/2014/main" xmlns="" id="{7D3FBC35-DE18-4F39-BB84-69F1FC267D75}"/>
              </a:ext>
            </a:extLst>
          </p:cNvPr>
          <p:cNvGraphicFramePr>
            <a:graphicFrameLocks noGrp="1"/>
          </p:cNvGraphicFramePr>
          <p:nvPr>
            <p:extLst>
              <p:ext uri="{D42A27DB-BD31-4B8C-83A1-F6EECF244321}">
                <p14:modId xmlns:p14="http://schemas.microsoft.com/office/powerpoint/2010/main" xmlns="" val="4112194735"/>
              </p:ext>
            </p:extLst>
          </p:nvPr>
        </p:nvGraphicFramePr>
        <p:xfrm>
          <a:off x="9545678" y="4061367"/>
          <a:ext cx="2385065" cy="1346200"/>
        </p:xfrm>
        <a:graphic>
          <a:graphicData uri="http://schemas.openxmlformats.org/drawingml/2006/table">
            <a:tbl>
              <a:tblPr firstRow="1" bandRow="1">
                <a:tableStyleId>{C4B1156A-380E-4F78-BDF5-A606A8083BF9}</a:tableStyleId>
              </a:tblPr>
              <a:tblGrid>
                <a:gridCol w="893439">
                  <a:extLst>
                    <a:ext uri="{9D8B030D-6E8A-4147-A177-3AD203B41FA5}">
                      <a16:colId xmlns:a16="http://schemas.microsoft.com/office/drawing/2014/main" xmlns="" val="476469120"/>
                    </a:ext>
                  </a:extLst>
                </a:gridCol>
                <a:gridCol w="800100">
                  <a:extLst>
                    <a:ext uri="{9D8B030D-6E8A-4147-A177-3AD203B41FA5}">
                      <a16:colId xmlns:a16="http://schemas.microsoft.com/office/drawing/2014/main" xmlns="" val="3762367679"/>
                    </a:ext>
                  </a:extLst>
                </a:gridCol>
                <a:gridCol w="691526">
                  <a:extLst>
                    <a:ext uri="{9D8B030D-6E8A-4147-A177-3AD203B41FA5}">
                      <a16:colId xmlns:a16="http://schemas.microsoft.com/office/drawing/2014/main" xmlns="" val="4197558443"/>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Cycle</a:t>
                      </a:r>
                    </a:p>
                  </a:txBody>
                  <a:tcPr anchor="ctr">
                    <a:solidFill>
                      <a:srgbClr val="83848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Walk-in</a:t>
                      </a:r>
                    </a:p>
                  </a:txBody>
                  <a:tcPr anchor="ctr">
                    <a:solidFill>
                      <a:srgbClr val="838486"/>
                    </a:solidFill>
                  </a:tcPr>
                </a:tc>
                <a:extLst>
                  <a:ext uri="{0D108BD9-81ED-4DB2-BD59-A6C34878D82A}">
                    <a16:rowId xmlns:a16="http://schemas.microsoft.com/office/drawing/2014/main" xmlns="" val="300637818"/>
                  </a:ext>
                </a:extLst>
              </a:tr>
              <a:tr h="225245">
                <a:tc rowSpan="3">
                  <a:txBody>
                    <a:bodyPr/>
                    <a:lstStyle/>
                    <a:p>
                      <a:pPr algn="ctr"/>
                      <a:r>
                        <a:rPr lang="en-US" sz="1000" dirty="0"/>
                        <a:t>Tshwana North</a:t>
                      </a:r>
                    </a:p>
                  </a:txBody>
                  <a:tcPr anchor="ctr"/>
                </a:tc>
                <a:tc>
                  <a:txBody>
                    <a:bodyPr/>
                    <a:lstStyle/>
                    <a:p>
                      <a:pPr algn="ctr"/>
                      <a:r>
                        <a:rPr lang="en-US" sz="1000" dirty="0"/>
                        <a:t>Annual</a:t>
                      </a:r>
                    </a:p>
                  </a:txBody>
                  <a:tcPr anchor="ctr"/>
                </a:tc>
                <a:tc>
                  <a:txBody>
                    <a:bodyPr/>
                    <a:lstStyle/>
                    <a:p>
                      <a:pPr algn="ctr"/>
                      <a:r>
                        <a:rPr lang="en-US" sz="1000" dirty="0"/>
                        <a:t>3,271</a:t>
                      </a:r>
                    </a:p>
                  </a:txBody>
                  <a:tcPr anchor="ctr"/>
                </a:tc>
                <a:extLst>
                  <a:ext uri="{0D108BD9-81ED-4DB2-BD59-A6C34878D82A}">
                    <a16:rowId xmlns:a16="http://schemas.microsoft.com/office/drawing/2014/main" xmlns="" val="3895698806"/>
                  </a:ext>
                </a:extLst>
              </a:tr>
              <a:tr h="225245">
                <a:tc vMerge="1">
                  <a:txBody>
                    <a:bodyPr/>
                    <a:lstStyle/>
                    <a:p>
                      <a:pPr algn="ctr"/>
                      <a:endParaRPr lang="en-US" sz="1000" dirty="0"/>
                    </a:p>
                  </a:txBody>
                  <a:tcPr anchor="ctr"/>
                </a:tc>
                <a:tc>
                  <a:txBody>
                    <a:bodyPr/>
                    <a:lstStyle/>
                    <a:p>
                      <a:pPr algn="ctr"/>
                      <a:r>
                        <a:rPr lang="en-US" sz="1000" dirty="0"/>
                        <a:t>Semester 1</a:t>
                      </a:r>
                    </a:p>
                  </a:txBody>
                  <a:tcPr anchor="ctr"/>
                </a:tc>
                <a:tc>
                  <a:txBody>
                    <a:bodyPr/>
                    <a:lstStyle/>
                    <a:p>
                      <a:pPr algn="ctr"/>
                      <a:r>
                        <a:rPr lang="en-US" sz="1000" dirty="0"/>
                        <a:t>657</a:t>
                      </a:r>
                    </a:p>
                  </a:txBody>
                  <a:tcPr anchor="ctr"/>
                </a:tc>
                <a:extLst>
                  <a:ext uri="{0D108BD9-81ED-4DB2-BD59-A6C34878D82A}">
                    <a16:rowId xmlns:a16="http://schemas.microsoft.com/office/drawing/2014/main" xmlns="" val="3938376886"/>
                  </a:ext>
                </a:extLst>
              </a:tr>
              <a:tr h="225245">
                <a:tc vMerge="1">
                  <a:txBody>
                    <a:bodyPr/>
                    <a:lstStyle/>
                    <a:p>
                      <a:pPr algn="ctr"/>
                      <a:endParaRPr lang="en-US" sz="1000" dirty="0"/>
                    </a:p>
                  </a:txBody>
                  <a:tcPr anchor="ctr"/>
                </a:tc>
                <a:tc>
                  <a:txBody>
                    <a:bodyPr/>
                    <a:lstStyle/>
                    <a:p>
                      <a:pPr algn="ctr"/>
                      <a:r>
                        <a:rPr lang="en-US" sz="1000" dirty="0"/>
                        <a:t>Trimester 1</a:t>
                      </a:r>
                    </a:p>
                  </a:txBody>
                  <a:tcPr anchor="ctr"/>
                </a:tc>
                <a:tc>
                  <a:txBody>
                    <a:bodyPr/>
                    <a:lstStyle/>
                    <a:p>
                      <a:pPr algn="ctr"/>
                      <a:r>
                        <a:rPr lang="en-US" sz="1000" dirty="0"/>
                        <a:t>403</a:t>
                      </a:r>
                    </a:p>
                  </a:txBody>
                  <a:tcPr anchor="ctr"/>
                </a:tc>
                <a:extLst>
                  <a:ext uri="{0D108BD9-81ED-4DB2-BD59-A6C34878D82A}">
                    <a16:rowId xmlns:a16="http://schemas.microsoft.com/office/drawing/2014/main" xmlns="" val="1262590140"/>
                  </a:ext>
                </a:extLst>
              </a:tr>
              <a:tr h="162006">
                <a:tc gridSpan="2">
                  <a:txBody>
                    <a:bodyPr/>
                    <a:lstStyle/>
                    <a:p>
                      <a:pPr algn="r"/>
                      <a:r>
                        <a:rPr lang="en-US" sz="1000" b="1" dirty="0">
                          <a:solidFill>
                            <a:schemeClr val="bg1"/>
                          </a:solidFill>
                        </a:rPr>
                        <a:t>TOTAL</a:t>
                      </a:r>
                    </a:p>
                  </a:txBody>
                  <a:tcPr anchor="ctr">
                    <a:solidFill>
                      <a:srgbClr val="838486"/>
                    </a:solidFill>
                  </a:tcPr>
                </a:tc>
                <a:tc hMerge="1">
                  <a:txBody>
                    <a:bodyPr/>
                    <a:lstStyle/>
                    <a:p>
                      <a:pPr algn="ctr"/>
                      <a:endParaRPr lang="en-US" sz="1000" b="1" dirty="0">
                        <a:solidFill>
                          <a:schemeClr val="bg1"/>
                        </a:solidFill>
                      </a:endParaRPr>
                    </a:p>
                  </a:txBody>
                  <a:tcPr anchor="ctr">
                    <a:solidFill>
                      <a:srgbClr val="838486"/>
                    </a:solidFill>
                  </a:tcPr>
                </a:tc>
                <a:tc>
                  <a:txBody>
                    <a:bodyPr/>
                    <a:lstStyle/>
                    <a:p>
                      <a:pPr algn="ctr"/>
                      <a:r>
                        <a:rPr lang="en-US" sz="1000" b="1" dirty="0">
                          <a:solidFill>
                            <a:schemeClr val="bg1"/>
                          </a:solidFill>
                        </a:rPr>
                        <a:t>4,332</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58" name="Text Placeholder 7">
            <a:extLst>
              <a:ext uri="{FF2B5EF4-FFF2-40B4-BE49-F238E27FC236}">
                <a16:creationId xmlns:a16="http://schemas.microsoft.com/office/drawing/2014/main" xmlns="" id="{54405085-5FD6-470A-B4F2-4034E215AFD7}"/>
              </a:ext>
            </a:extLst>
          </p:cNvPr>
          <p:cNvSpPr txBox="1">
            <a:spLocks/>
          </p:cNvSpPr>
          <p:nvPr/>
        </p:nvSpPr>
        <p:spPr>
          <a:xfrm>
            <a:off x="9545678" y="3647643"/>
            <a:ext cx="2385065"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Walk-in Applications</a:t>
            </a:r>
          </a:p>
        </p:txBody>
      </p:sp>
      <p:graphicFrame>
        <p:nvGraphicFramePr>
          <p:cNvPr id="259" name="Table 2">
            <a:extLst>
              <a:ext uri="{FF2B5EF4-FFF2-40B4-BE49-F238E27FC236}">
                <a16:creationId xmlns:a16="http://schemas.microsoft.com/office/drawing/2014/main" xmlns="" id="{A3EAFFCF-01DF-4ED6-9DA6-66EBFFB1E38D}"/>
              </a:ext>
            </a:extLst>
          </p:cNvPr>
          <p:cNvGraphicFramePr>
            <a:graphicFrameLocks noGrp="1"/>
          </p:cNvGraphicFramePr>
          <p:nvPr>
            <p:extLst>
              <p:ext uri="{D42A27DB-BD31-4B8C-83A1-F6EECF244321}">
                <p14:modId xmlns:p14="http://schemas.microsoft.com/office/powerpoint/2010/main" xmlns="" val="3191046240"/>
              </p:ext>
            </p:extLst>
          </p:nvPr>
        </p:nvGraphicFramePr>
        <p:xfrm>
          <a:off x="9550931" y="5908562"/>
          <a:ext cx="2420088" cy="858520"/>
        </p:xfrm>
        <a:graphic>
          <a:graphicData uri="http://schemas.openxmlformats.org/drawingml/2006/table">
            <a:tbl>
              <a:tblPr firstRow="1" bandRow="1">
                <a:tableStyleId>{C4B1156A-380E-4F78-BDF5-A606A8083BF9}</a:tableStyleId>
              </a:tblPr>
              <a:tblGrid>
                <a:gridCol w="1110360">
                  <a:extLst>
                    <a:ext uri="{9D8B030D-6E8A-4147-A177-3AD203B41FA5}">
                      <a16:colId xmlns:a16="http://schemas.microsoft.com/office/drawing/2014/main" xmlns="" val="476469120"/>
                    </a:ext>
                  </a:extLst>
                </a:gridCol>
                <a:gridCol w="1309728">
                  <a:extLst>
                    <a:ext uri="{9D8B030D-6E8A-4147-A177-3AD203B41FA5}">
                      <a16:colId xmlns:a16="http://schemas.microsoft.com/office/drawing/2014/main" xmlns="" val="3762367679"/>
                    </a:ext>
                  </a:extLst>
                </a:gridCol>
              </a:tblGrid>
              <a:tr h="370840">
                <a:tc>
                  <a:txBody>
                    <a:bodyPr/>
                    <a:lstStyle/>
                    <a:p>
                      <a:pPr algn="ctr"/>
                      <a:r>
                        <a:rPr lang="en-US" sz="1200" dirty="0">
                          <a:solidFill>
                            <a:schemeClr val="bg1"/>
                          </a:solidFill>
                        </a:rPr>
                        <a:t>Institution</a:t>
                      </a:r>
                    </a:p>
                  </a:txBody>
                  <a:tcPr anchor="ctr">
                    <a:solidFill>
                      <a:srgbClr val="838486"/>
                    </a:solidFill>
                  </a:tcPr>
                </a:tc>
                <a:tc>
                  <a:txBody>
                    <a:bodyPr/>
                    <a:lstStyle/>
                    <a:p>
                      <a:pPr algn="ctr"/>
                      <a:r>
                        <a:rPr lang="en-US" sz="1200" dirty="0">
                          <a:solidFill>
                            <a:schemeClr val="bg1"/>
                          </a:solidFill>
                        </a:rPr>
                        <a:t>2019 Results</a:t>
                      </a:r>
                    </a:p>
                  </a:txBody>
                  <a:tcPr anchor="ctr">
                    <a:solidFill>
                      <a:srgbClr val="838486"/>
                    </a:solidFill>
                  </a:tcPr>
                </a:tc>
                <a:extLst>
                  <a:ext uri="{0D108BD9-81ED-4DB2-BD59-A6C34878D82A}">
                    <a16:rowId xmlns:a16="http://schemas.microsoft.com/office/drawing/2014/main" xmlns="" val="300637818"/>
                  </a:ext>
                </a:extLst>
              </a:tr>
              <a:tr h="225245">
                <a:tc>
                  <a:txBody>
                    <a:bodyPr/>
                    <a:lstStyle/>
                    <a:p>
                      <a:pPr algn="ctr"/>
                      <a:r>
                        <a:rPr lang="en-US" sz="1000" dirty="0"/>
                        <a:t>Tshwana North</a:t>
                      </a:r>
                    </a:p>
                  </a:txBody>
                  <a:tcPr anchor="ctr"/>
                </a:tc>
                <a:tc>
                  <a:txBody>
                    <a:bodyPr/>
                    <a:lstStyle/>
                    <a:p>
                      <a:pPr algn="ctr"/>
                      <a:r>
                        <a:rPr lang="en-US" sz="1000" dirty="0"/>
                        <a:t>1,504</a:t>
                      </a:r>
                    </a:p>
                  </a:txBody>
                  <a:tcPr anchor="ctr"/>
                </a:tc>
                <a:extLst>
                  <a:ext uri="{0D108BD9-81ED-4DB2-BD59-A6C34878D82A}">
                    <a16:rowId xmlns:a16="http://schemas.microsoft.com/office/drawing/2014/main" xmlns="" val="1262590140"/>
                  </a:ext>
                </a:extLst>
              </a:tr>
              <a:tr h="162006">
                <a:tc>
                  <a:txBody>
                    <a:bodyPr/>
                    <a:lstStyle/>
                    <a:p>
                      <a:pPr algn="r"/>
                      <a:r>
                        <a:rPr lang="en-US" sz="1000" b="1" dirty="0">
                          <a:solidFill>
                            <a:schemeClr val="bg1"/>
                          </a:solidFill>
                        </a:rPr>
                        <a:t>SECTOR</a:t>
                      </a:r>
                    </a:p>
                  </a:txBody>
                  <a:tcPr anchor="ctr">
                    <a:solidFill>
                      <a:srgbClr val="838486"/>
                    </a:solidFill>
                  </a:tcPr>
                </a:tc>
                <a:tc>
                  <a:txBody>
                    <a:bodyPr/>
                    <a:lstStyle/>
                    <a:p>
                      <a:pPr algn="ctr"/>
                      <a:r>
                        <a:rPr lang="en-US" sz="1000" b="1" dirty="0">
                          <a:solidFill>
                            <a:schemeClr val="bg1"/>
                          </a:solidFill>
                        </a:rPr>
                        <a:t>40,499</a:t>
                      </a:r>
                    </a:p>
                  </a:txBody>
                  <a:tcPr anchor="ctr">
                    <a:solidFill>
                      <a:srgbClr val="838486"/>
                    </a:solidFill>
                  </a:tcPr>
                </a:tc>
                <a:extLst>
                  <a:ext uri="{0D108BD9-81ED-4DB2-BD59-A6C34878D82A}">
                    <a16:rowId xmlns:a16="http://schemas.microsoft.com/office/drawing/2014/main" xmlns="" val="1919194734"/>
                  </a:ext>
                </a:extLst>
              </a:tr>
            </a:tbl>
          </a:graphicData>
        </a:graphic>
      </p:graphicFrame>
      <p:sp>
        <p:nvSpPr>
          <p:cNvPr id="260" name="Text Placeholder 7">
            <a:extLst>
              <a:ext uri="{FF2B5EF4-FFF2-40B4-BE49-F238E27FC236}">
                <a16:creationId xmlns:a16="http://schemas.microsoft.com/office/drawing/2014/main" xmlns="" id="{7FB0B442-336E-436F-AF8E-6C281D2BF2E8}"/>
              </a:ext>
            </a:extLst>
          </p:cNvPr>
          <p:cNvSpPr txBox="1">
            <a:spLocks/>
          </p:cNvSpPr>
          <p:nvPr/>
        </p:nvSpPr>
        <p:spPr>
          <a:xfrm>
            <a:off x="9535922" y="5493144"/>
            <a:ext cx="2420809" cy="346516"/>
          </a:xfrm>
          <a:prstGeom prst="rect">
            <a:avLst/>
          </a:prstGeom>
          <a:solidFill>
            <a:srgbClr val="838486"/>
          </a:solidFill>
          <a:ln>
            <a:solidFill>
              <a:srgbClr val="838486"/>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Missing Results</a:t>
            </a:r>
          </a:p>
        </p:txBody>
      </p:sp>
      <p:sp>
        <p:nvSpPr>
          <p:cNvPr id="261" name="TextBox 260">
            <a:extLst>
              <a:ext uri="{FF2B5EF4-FFF2-40B4-BE49-F238E27FC236}">
                <a16:creationId xmlns:a16="http://schemas.microsoft.com/office/drawing/2014/main" xmlns="" id="{81C5A373-1A98-4432-92DB-47BA6CB8A4E2}"/>
              </a:ext>
            </a:extLst>
          </p:cNvPr>
          <p:cNvSpPr txBox="1"/>
          <p:nvPr/>
        </p:nvSpPr>
        <p:spPr>
          <a:xfrm>
            <a:off x="140918" y="599933"/>
            <a:ext cx="11827836" cy="1969770"/>
          </a:xfrm>
          <a:prstGeom prst="rect">
            <a:avLst/>
          </a:prstGeom>
          <a:noFill/>
        </p:spPr>
        <p:txBody>
          <a:bodyPr wrap="square" rtlCol="0">
            <a:spAutoFit/>
          </a:bodyPr>
          <a:lstStyle/>
          <a:p>
            <a:pPr algn="ctr"/>
            <a:r>
              <a:rPr lang="en-US" sz="1600" b="1" dirty="0">
                <a:solidFill>
                  <a:srgbClr val="800000"/>
                </a:solidFill>
                <a:latin typeface="Arial" panose="020B0604020202020204" pitchFamily="34" charset="0"/>
                <a:cs typeface="Arial" panose="020B0604020202020204" pitchFamily="34" charset="0"/>
              </a:rPr>
              <a:t>Executive Summary</a:t>
            </a:r>
          </a:p>
          <a:p>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Institution has successfully submitted registration data for 3,623 students, and work is currently underway to assist with resolving and resubmitting of 2,860 failed registration data records.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amount of </a:t>
            </a:r>
            <a:r>
              <a:rPr lang="en-US" sz="1200" b="1" dirty="0">
                <a:solidFill>
                  <a:srgbClr val="800000"/>
                </a:solidFill>
                <a:latin typeface="Arial" panose="020B0604020202020204" pitchFamily="34" charset="0"/>
                <a:cs typeface="Arial" panose="020B0604020202020204" pitchFamily="34" charset="0"/>
              </a:rPr>
              <a:t>R22,274,059.00</a:t>
            </a:r>
            <a:r>
              <a:rPr lang="en-US" sz="1200" dirty="0">
                <a:latin typeface="Arial" panose="020B0604020202020204" pitchFamily="34" charset="0"/>
                <a:cs typeface="Arial" panose="020B0604020202020204" pitchFamily="34" charset="0"/>
              </a:rPr>
              <a:t> for 2020 has been paid as an upfront payment to the Tshwana North TVET College during 2020;</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total of </a:t>
            </a:r>
            <a:r>
              <a:rPr lang="en-US" sz="1200" b="1" dirty="0">
                <a:solidFill>
                  <a:srgbClr val="800000"/>
                </a:solidFill>
                <a:latin typeface="Arial" panose="020B0604020202020204" pitchFamily="34" charset="0"/>
                <a:cs typeface="Arial" panose="020B0604020202020204" pitchFamily="34" charset="0"/>
              </a:rPr>
              <a:t>4,419</a:t>
            </a:r>
            <a:r>
              <a:rPr lang="en-US" sz="1200" dirty="0">
                <a:latin typeface="Arial" panose="020B0604020202020204" pitchFamily="34" charset="0"/>
                <a:cs typeface="Arial" panose="020B0604020202020204" pitchFamily="34" charset="0"/>
              </a:rPr>
              <a:t> applications were received during the 2020 Application Period, after removing all duplicate applications, </a:t>
            </a:r>
            <a:r>
              <a:rPr lang="en-US" sz="1200" b="1" dirty="0">
                <a:solidFill>
                  <a:srgbClr val="800000"/>
                </a:solidFill>
                <a:latin typeface="Arial" panose="020B0604020202020204" pitchFamily="34" charset="0"/>
                <a:cs typeface="Arial" panose="020B0604020202020204" pitchFamily="34" charset="0"/>
              </a:rPr>
              <a:t>4,173 </a:t>
            </a:r>
            <a:r>
              <a:rPr lang="en-US" sz="1200" dirty="0">
                <a:latin typeface="Arial" panose="020B0604020202020204" pitchFamily="34" charset="0"/>
                <a:cs typeface="Arial" panose="020B0604020202020204" pitchFamily="34" charset="0"/>
              </a:rPr>
              <a:t>unique applications remained for processing.  Based on the applications processed, </a:t>
            </a:r>
            <a:r>
              <a:rPr lang="en-US" sz="1200" b="1" dirty="0">
                <a:solidFill>
                  <a:srgbClr val="800000"/>
                </a:solidFill>
                <a:latin typeface="Arial" panose="020B0604020202020204" pitchFamily="34" charset="0"/>
                <a:cs typeface="Arial" panose="020B0604020202020204" pitchFamily="34" charset="0"/>
              </a:rPr>
              <a:t>3,001</a:t>
            </a:r>
            <a:r>
              <a:rPr lang="en-US" sz="1200" dirty="0">
                <a:latin typeface="Arial" panose="020B0604020202020204" pitchFamily="34" charset="0"/>
                <a:cs typeface="Arial" panose="020B0604020202020204" pitchFamily="34" charset="0"/>
              </a:rPr>
              <a:t> applications have been approved for funding, with </a:t>
            </a:r>
            <a:r>
              <a:rPr lang="en-US" sz="1200" b="1" dirty="0">
                <a:solidFill>
                  <a:srgbClr val="800000"/>
                </a:solidFill>
                <a:latin typeface="Arial" panose="020B0604020202020204" pitchFamily="34" charset="0"/>
                <a:cs typeface="Arial" panose="020B0604020202020204" pitchFamily="34" charset="0"/>
              </a:rPr>
              <a:t>87</a:t>
            </a:r>
            <a:r>
              <a:rPr lang="en-US" sz="1200" dirty="0">
                <a:latin typeface="Arial" panose="020B0604020202020204" pitchFamily="34" charset="0"/>
                <a:cs typeface="Arial" panose="020B0604020202020204" pitchFamily="34" charset="0"/>
              </a:rPr>
              <a:t> applications being non-qualifying.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the 2020 Academic Cycle, </a:t>
            </a:r>
            <a:r>
              <a:rPr lang="en-US" sz="1200" b="1" dirty="0">
                <a:solidFill>
                  <a:srgbClr val="800000"/>
                </a:solidFill>
                <a:latin typeface="Arial" panose="020B0604020202020204" pitchFamily="34" charset="0"/>
                <a:cs typeface="Arial" panose="020B0604020202020204" pitchFamily="34" charset="0"/>
              </a:rPr>
              <a:t>0</a:t>
            </a:r>
            <a:r>
              <a:rPr lang="en-US" sz="1200" dirty="0">
                <a:latin typeface="Arial" panose="020B0604020202020204" pitchFamily="34" charset="0"/>
                <a:cs typeface="Arial" panose="020B0604020202020204" pitchFamily="34" charset="0"/>
              </a:rPr>
              <a:t> Late Applications have been submitted for processing to date.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 results for the previous academic cycle is received from the Institutions, students who passed are migrated as returning students for 2020, there is however </a:t>
            </a:r>
            <a:r>
              <a:rPr lang="en-US" sz="1200" b="1" dirty="0">
                <a:solidFill>
                  <a:srgbClr val="800000"/>
                </a:solidFill>
                <a:latin typeface="Arial" panose="020B0604020202020204" pitchFamily="34" charset="0"/>
                <a:cs typeface="Arial" panose="020B0604020202020204" pitchFamily="34" charset="0"/>
              </a:rPr>
              <a:t>1,504</a:t>
            </a:r>
            <a:r>
              <a:rPr lang="en-US" sz="1200" dirty="0">
                <a:latin typeface="Arial" panose="020B0604020202020204" pitchFamily="34" charset="0"/>
                <a:cs typeface="Arial" panose="020B0604020202020204" pitchFamily="34" charset="0"/>
              </a:rPr>
              <a:t> students results still outstanding from the Tshwana North TVET College.</a:t>
            </a:r>
          </a:p>
        </p:txBody>
      </p:sp>
      <p:graphicFrame>
        <p:nvGraphicFramePr>
          <p:cNvPr id="243" name="Table 2">
            <a:extLst>
              <a:ext uri="{FF2B5EF4-FFF2-40B4-BE49-F238E27FC236}">
                <a16:creationId xmlns:a16="http://schemas.microsoft.com/office/drawing/2014/main" xmlns="" id="{28C8C674-8F53-41C1-873B-FA985EB4CB08}"/>
              </a:ext>
            </a:extLst>
          </p:cNvPr>
          <p:cNvGraphicFramePr>
            <a:graphicFrameLocks noGrp="1"/>
          </p:cNvGraphicFramePr>
          <p:nvPr>
            <p:extLst>
              <p:ext uri="{D42A27DB-BD31-4B8C-83A1-F6EECF244321}">
                <p14:modId xmlns:p14="http://schemas.microsoft.com/office/powerpoint/2010/main" xmlns="" val="2914966478"/>
              </p:ext>
            </p:extLst>
          </p:nvPr>
        </p:nvGraphicFramePr>
        <p:xfrm>
          <a:off x="165027" y="3184523"/>
          <a:ext cx="5513878" cy="701040"/>
        </p:xfrm>
        <a:graphic>
          <a:graphicData uri="http://schemas.openxmlformats.org/drawingml/2006/table">
            <a:tbl>
              <a:tblPr firstRow="1" bandRow="1">
                <a:tableStyleId>{E8B1032C-EA38-4F05-BA0D-38AFFFC7BED3}</a:tableStyleId>
              </a:tblPr>
              <a:tblGrid>
                <a:gridCol w="992017">
                  <a:extLst>
                    <a:ext uri="{9D8B030D-6E8A-4147-A177-3AD203B41FA5}">
                      <a16:colId xmlns:a16="http://schemas.microsoft.com/office/drawing/2014/main" xmlns="" val="476469120"/>
                    </a:ext>
                  </a:extLst>
                </a:gridCol>
                <a:gridCol w="972545">
                  <a:extLst>
                    <a:ext uri="{9D8B030D-6E8A-4147-A177-3AD203B41FA5}">
                      <a16:colId xmlns:a16="http://schemas.microsoft.com/office/drawing/2014/main" xmlns="" val="3762367679"/>
                    </a:ext>
                  </a:extLst>
                </a:gridCol>
                <a:gridCol w="818148">
                  <a:extLst>
                    <a:ext uri="{9D8B030D-6E8A-4147-A177-3AD203B41FA5}">
                      <a16:colId xmlns:a16="http://schemas.microsoft.com/office/drawing/2014/main" xmlns="" val="2391259993"/>
                    </a:ext>
                  </a:extLst>
                </a:gridCol>
                <a:gridCol w="818147">
                  <a:extLst>
                    <a:ext uri="{9D8B030D-6E8A-4147-A177-3AD203B41FA5}">
                      <a16:colId xmlns:a16="http://schemas.microsoft.com/office/drawing/2014/main" xmlns="" val="1922280511"/>
                    </a:ext>
                  </a:extLst>
                </a:gridCol>
                <a:gridCol w="878305">
                  <a:extLst>
                    <a:ext uri="{9D8B030D-6E8A-4147-A177-3AD203B41FA5}">
                      <a16:colId xmlns:a16="http://schemas.microsoft.com/office/drawing/2014/main" xmlns="" val="1086339925"/>
                    </a:ext>
                  </a:extLst>
                </a:gridCol>
                <a:gridCol w="1034716">
                  <a:extLst>
                    <a:ext uri="{9D8B030D-6E8A-4147-A177-3AD203B41FA5}">
                      <a16:colId xmlns:a16="http://schemas.microsoft.com/office/drawing/2014/main" xmlns="" val="3480170395"/>
                    </a:ext>
                  </a:extLst>
                </a:gridCol>
              </a:tblGrid>
              <a:tr h="370840">
                <a:tc>
                  <a:txBody>
                    <a:bodyPr/>
                    <a:lstStyle/>
                    <a:p>
                      <a:pPr algn="ctr"/>
                      <a:r>
                        <a:rPr lang="en-US" sz="1200" dirty="0">
                          <a:solidFill>
                            <a:schemeClr val="bg1"/>
                          </a:solidFill>
                        </a:rPr>
                        <a:t>Institution</a:t>
                      </a:r>
                    </a:p>
                  </a:txBody>
                  <a:tcPr anchor="ctr">
                    <a:solidFill>
                      <a:srgbClr val="ED7D31"/>
                    </a:solidFill>
                  </a:tcPr>
                </a:tc>
                <a:tc>
                  <a:txBody>
                    <a:bodyPr/>
                    <a:lstStyle/>
                    <a:p>
                      <a:pPr algn="ctr"/>
                      <a:r>
                        <a:rPr lang="en-US" sz="1200" dirty="0">
                          <a:solidFill>
                            <a:schemeClr val="bg1"/>
                          </a:solidFill>
                        </a:rPr>
                        <a:t>Submission Method</a:t>
                      </a:r>
                    </a:p>
                  </a:txBody>
                  <a:tcPr anchor="ctr">
                    <a:solidFill>
                      <a:srgbClr val="ED7D31"/>
                    </a:solidFill>
                  </a:tcPr>
                </a:tc>
                <a:tc>
                  <a:txBody>
                    <a:bodyPr/>
                    <a:lstStyle/>
                    <a:p>
                      <a:pPr algn="ctr"/>
                      <a:r>
                        <a:rPr lang="en-US" sz="1200" dirty="0">
                          <a:solidFill>
                            <a:schemeClr val="bg1"/>
                          </a:solidFill>
                        </a:rPr>
                        <a:t>Total Reg Received</a:t>
                      </a:r>
                    </a:p>
                  </a:txBody>
                  <a:tcPr anchor="ctr">
                    <a:solidFill>
                      <a:srgbClr val="ED7D31"/>
                    </a:solidFill>
                  </a:tcPr>
                </a:tc>
                <a:tc>
                  <a:txBody>
                    <a:bodyPr/>
                    <a:lstStyle/>
                    <a:p>
                      <a:pPr algn="ctr"/>
                      <a:r>
                        <a:rPr lang="en-US" sz="1200" dirty="0">
                          <a:solidFill>
                            <a:schemeClr val="bg1"/>
                          </a:solidFill>
                        </a:rPr>
                        <a:t>Total Reg Success</a:t>
                      </a:r>
                    </a:p>
                  </a:txBody>
                  <a:tcPr anchor="ctr">
                    <a:solidFill>
                      <a:srgbClr val="ED7D31"/>
                    </a:solidFill>
                  </a:tcPr>
                </a:tc>
                <a:tc>
                  <a:txBody>
                    <a:bodyPr/>
                    <a:lstStyle/>
                    <a:p>
                      <a:pPr algn="ctr"/>
                      <a:r>
                        <a:rPr lang="en-US" sz="1200" dirty="0">
                          <a:solidFill>
                            <a:schemeClr val="bg1"/>
                          </a:solidFill>
                        </a:rPr>
                        <a:t>Total Reg Failures</a:t>
                      </a:r>
                    </a:p>
                  </a:txBody>
                  <a:tcPr anchor="ctr">
                    <a:solidFill>
                      <a:srgbClr val="ED7D31"/>
                    </a:solidFill>
                  </a:tcPr>
                </a:tc>
                <a:tc>
                  <a:txBody>
                    <a:bodyPr/>
                    <a:lstStyle/>
                    <a:p>
                      <a:pPr algn="ctr"/>
                      <a:r>
                        <a:rPr lang="en-US" sz="1200" dirty="0">
                          <a:solidFill>
                            <a:schemeClr val="bg1"/>
                          </a:solidFill>
                        </a:rPr>
                        <a:t>Disburse Type</a:t>
                      </a:r>
                    </a:p>
                  </a:txBody>
                  <a:tcPr anchor="ctr">
                    <a:solidFill>
                      <a:srgbClr val="ED7D31"/>
                    </a:solidFill>
                  </a:tcPr>
                </a:tc>
                <a:extLst>
                  <a:ext uri="{0D108BD9-81ED-4DB2-BD59-A6C34878D82A}">
                    <a16:rowId xmlns:a16="http://schemas.microsoft.com/office/drawing/2014/main" xmlns="" val="300637818"/>
                  </a:ext>
                </a:extLst>
              </a:tr>
              <a:tr h="225245">
                <a:tc>
                  <a:txBody>
                    <a:bodyPr/>
                    <a:lstStyle/>
                    <a:p>
                      <a:r>
                        <a:rPr lang="en-US" sz="1000" dirty="0"/>
                        <a:t>Tshwana North</a:t>
                      </a:r>
                    </a:p>
                  </a:txBody>
                  <a:tcPr anchor="ctr"/>
                </a:tc>
                <a:tc>
                  <a:txBody>
                    <a:bodyPr/>
                    <a:lstStyle/>
                    <a:p>
                      <a:pPr algn="ctr"/>
                      <a:r>
                        <a:rPr lang="en-US" sz="1000" dirty="0"/>
                        <a:t>Portal</a:t>
                      </a:r>
                    </a:p>
                  </a:txBody>
                  <a:tcPr anchor="ctr"/>
                </a:tc>
                <a:tc>
                  <a:txBody>
                    <a:bodyPr/>
                    <a:lstStyle/>
                    <a:p>
                      <a:pPr algn="ctr"/>
                      <a:r>
                        <a:rPr lang="en-US" sz="1000" dirty="0"/>
                        <a:t>6,483</a:t>
                      </a:r>
                    </a:p>
                  </a:txBody>
                  <a:tcPr anchor="ctr"/>
                </a:tc>
                <a:tc>
                  <a:txBody>
                    <a:bodyPr/>
                    <a:lstStyle/>
                    <a:p>
                      <a:pPr algn="ctr"/>
                      <a:r>
                        <a:rPr lang="en-US" sz="1000" dirty="0"/>
                        <a:t>3,623</a:t>
                      </a:r>
                    </a:p>
                  </a:txBody>
                  <a:tcPr anchor="ctr"/>
                </a:tc>
                <a:tc>
                  <a:txBody>
                    <a:bodyPr/>
                    <a:lstStyle/>
                    <a:p>
                      <a:pPr algn="ctr"/>
                      <a:r>
                        <a:rPr lang="en-US" sz="1000" dirty="0"/>
                        <a:t>2,860</a:t>
                      </a:r>
                    </a:p>
                  </a:txBody>
                  <a:tcPr anchor="ctr"/>
                </a:tc>
                <a:tc>
                  <a:txBody>
                    <a:bodyPr/>
                    <a:lstStyle/>
                    <a:p>
                      <a:pPr algn="ctr"/>
                      <a:r>
                        <a:rPr lang="en-US" sz="1000" dirty="0"/>
                        <a:t>NSFAS Wallet</a:t>
                      </a:r>
                    </a:p>
                  </a:txBody>
                  <a:tcPr anchor="ctr"/>
                </a:tc>
                <a:extLst>
                  <a:ext uri="{0D108BD9-81ED-4DB2-BD59-A6C34878D82A}">
                    <a16:rowId xmlns:a16="http://schemas.microsoft.com/office/drawing/2014/main" xmlns="" val="1262590140"/>
                  </a:ext>
                </a:extLst>
              </a:tr>
            </a:tbl>
          </a:graphicData>
        </a:graphic>
      </p:graphicFrame>
      <p:sp>
        <p:nvSpPr>
          <p:cNvPr id="244" name="Text Placeholder 7">
            <a:extLst>
              <a:ext uri="{FF2B5EF4-FFF2-40B4-BE49-F238E27FC236}">
                <a16:creationId xmlns:a16="http://schemas.microsoft.com/office/drawing/2014/main" xmlns="" id="{C7DEADCE-B28E-4EF7-9A46-93D97D405DBE}"/>
              </a:ext>
            </a:extLst>
          </p:cNvPr>
          <p:cNvSpPr txBox="1">
            <a:spLocks/>
          </p:cNvSpPr>
          <p:nvPr/>
        </p:nvSpPr>
        <p:spPr>
          <a:xfrm>
            <a:off x="148273" y="2761102"/>
            <a:ext cx="5536915" cy="353426"/>
          </a:xfrm>
          <a:prstGeom prst="rect">
            <a:avLst/>
          </a:prstGeom>
          <a:solidFill>
            <a:srgbClr val="ED7D31"/>
          </a:solidFill>
          <a:ln>
            <a:solidFill>
              <a:srgbClr val="E9AA24"/>
            </a:solidFill>
          </a:ln>
        </p:spPr>
        <p:txBody>
          <a:bodyPr vert="horz" lIns="9144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36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solidFill>
                  <a:schemeClr val="bg1"/>
                </a:solidFill>
                <a:latin typeface="Arial" panose="020B0604020202020204" pitchFamily="34" charset="0"/>
                <a:cs typeface="Arial" panose="020B0604020202020204" pitchFamily="34" charset="0"/>
              </a:rPr>
              <a:t>2020 Registration Received</a:t>
            </a:r>
          </a:p>
        </p:txBody>
      </p:sp>
    </p:spTree>
    <p:extLst>
      <p:ext uri="{BB962C8B-B14F-4D97-AF65-F5344CB8AC3E}">
        <p14:creationId xmlns:p14="http://schemas.microsoft.com/office/powerpoint/2010/main" xmlns="" val="294892530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8">
            <a:extLst>
              <a:ext uri="{FF2B5EF4-FFF2-40B4-BE49-F238E27FC236}">
                <a16:creationId xmlns:a16="http://schemas.microsoft.com/office/drawing/2014/main" xmlns="" id="{F1D7EE2E-0AA9-4949-AC55-473EEFBDA7D1}"/>
              </a:ext>
            </a:extLst>
          </p:cNvPr>
          <p:cNvGrpSpPr>
            <a:grpSpLocks noChangeAspect="1"/>
          </p:cNvGrpSpPr>
          <p:nvPr/>
        </p:nvGrpSpPr>
        <p:grpSpPr bwMode="auto">
          <a:xfrm>
            <a:off x="424152" y="872472"/>
            <a:ext cx="11333454" cy="5642628"/>
            <a:chOff x="-2508" y="-1001"/>
            <a:chExt cx="12698" cy="6322"/>
          </a:xfrm>
          <a:solidFill>
            <a:srgbClr val="800000">
              <a:alpha val="16000"/>
            </a:srgbClr>
          </a:solidFill>
        </p:grpSpPr>
        <p:sp>
          <p:nvSpPr>
            <p:cNvPr id="59" name="Freeform 29">
              <a:extLst>
                <a:ext uri="{FF2B5EF4-FFF2-40B4-BE49-F238E27FC236}">
                  <a16:creationId xmlns:a16="http://schemas.microsoft.com/office/drawing/2014/main" xmlns="" id="{2CEBA4C0-6BCB-46AA-82E8-6F4D335B8D75}"/>
                </a:ext>
              </a:extLst>
            </p:cNvPr>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0">
              <a:extLst>
                <a:ext uri="{FF2B5EF4-FFF2-40B4-BE49-F238E27FC236}">
                  <a16:creationId xmlns:a16="http://schemas.microsoft.com/office/drawing/2014/main" xmlns="" id="{CBB0A972-D332-4033-8D6C-91C4ACD8EEF2}"/>
                </a:ext>
              </a:extLst>
            </p:cNvPr>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1">
              <a:extLst>
                <a:ext uri="{FF2B5EF4-FFF2-40B4-BE49-F238E27FC236}">
                  <a16:creationId xmlns:a16="http://schemas.microsoft.com/office/drawing/2014/main" xmlns="" id="{6720A4CD-6750-43F6-B002-FFC97C437879}"/>
                </a:ext>
              </a:extLst>
            </p:cNvPr>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2">
              <a:extLst>
                <a:ext uri="{FF2B5EF4-FFF2-40B4-BE49-F238E27FC236}">
                  <a16:creationId xmlns:a16="http://schemas.microsoft.com/office/drawing/2014/main" xmlns="" id="{A1718ABA-B484-435E-BB66-833C1A0EB208}"/>
                </a:ext>
              </a:extLst>
            </p:cNvPr>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
              <a:extLst>
                <a:ext uri="{FF2B5EF4-FFF2-40B4-BE49-F238E27FC236}">
                  <a16:creationId xmlns:a16="http://schemas.microsoft.com/office/drawing/2014/main" xmlns="" id="{271C63A6-BDA5-4A02-B664-E1FEB66F41F3}"/>
                </a:ext>
              </a:extLst>
            </p:cNvPr>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4">
              <a:extLst>
                <a:ext uri="{FF2B5EF4-FFF2-40B4-BE49-F238E27FC236}">
                  <a16:creationId xmlns:a16="http://schemas.microsoft.com/office/drawing/2014/main" xmlns="" id="{DED625A5-DF51-49D3-AACD-F935A8938FBF}"/>
                </a:ext>
              </a:extLst>
            </p:cNvPr>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5">
              <a:extLst>
                <a:ext uri="{FF2B5EF4-FFF2-40B4-BE49-F238E27FC236}">
                  <a16:creationId xmlns:a16="http://schemas.microsoft.com/office/drawing/2014/main" xmlns="" id="{16B23232-93B9-498D-BFAD-E9DE842A4D4D}"/>
                </a:ext>
              </a:extLst>
            </p:cNvPr>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6">
              <a:extLst>
                <a:ext uri="{FF2B5EF4-FFF2-40B4-BE49-F238E27FC236}">
                  <a16:creationId xmlns:a16="http://schemas.microsoft.com/office/drawing/2014/main" xmlns="" id="{B8E06BEF-8E41-471C-96E6-423B8C3A3C81}"/>
                </a:ext>
              </a:extLst>
            </p:cNvPr>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7">
              <a:extLst>
                <a:ext uri="{FF2B5EF4-FFF2-40B4-BE49-F238E27FC236}">
                  <a16:creationId xmlns:a16="http://schemas.microsoft.com/office/drawing/2014/main" xmlns="" id="{0D576D54-AD72-473C-9E41-CBBF629DB384}"/>
                </a:ext>
              </a:extLst>
            </p:cNvPr>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8">
              <a:extLst>
                <a:ext uri="{FF2B5EF4-FFF2-40B4-BE49-F238E27FC236}">
                  <a16:creationId xmlns:a16="http://schemas.microsoft.com/office/drawing/2014/main" xmlns="" id="{5ECF5AFD-AF81-464A-956A-262DE7ABDE82}"/>
                </a:ext>
              </a:extLst>
            </p:cNvPr>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9">
              <a:extLst>
                <a:ext uri="{FF2B5EF4-FFF2-40B4-BE49-F238E27FC236}">
                  <a16:creationId xmlns:a16="http://schemas.microsoft.com/office/drawing/2014/main" xmlns="" id="{D95B174E-CE29-45F7-A4C5-CC7621F96F9D}"/>
                </a:ext>
              </a:extLst>
            </p:cNvPr>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0">
              <a:extLst>
                <a:ext uri="{FF2B5EF4-FFF2-40B4-BE49-F238E27FC236}">
                  <a16:creationId xmlns:a16="http://schemas.microsoft.com/office/drawing/2014/main" xmlns="" id="{1F536F13-9E36-4ACA-8227-0C26DE906473}"/>
                </a:ext>
              </a:extLst>
            </p:cNvPr>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1">
              <a:extLst>
                <a:ext uri="{FF2B5EF4-FFF2-40B4-BE49-F238E27FC236}">
                  <a16:creationId xmlns:a16="http://schemas.microsoft.com/office/drawing/2014/main" xmlns="" id="{C97EC0E1-1F92-4B23-965A-AE17D3D8CD79}"/>
                </a:ext>
              </a:extLst>
            </p:cNvPr>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2">
              <a:extLst>
                <a:ext uri="{FF2B5EF4-FFF2-40B4-BE49-F238E27FC236}">
                  <a16:creationId xmlns:a16="http://schemas.microsoft.com/office/drawing/2014/main" xmlns="" id="{3DBCE237-8016-4EFC-AED8-FCB8DE454284}"/>
                </a:ext>
              </a:extLst>
            </p:cNvPr>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3">
              <a:extLst>
                <a:ext uri="{FF2B5EF4-FFF2-40B4-BE49-F238E27FC236}">
                  <a16:creationId xmlns:a16="http://schemas.microsoft.com/office/drawing/2014/main" xmlns="" id="{95AE3884-934F-49F9-ABBF-2B4DE8C0B096}"/>
                </a:ext>
              </a:extLst>
            </p:cNvPr>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xmlns="" id="{5EF803A7-3B3A-4296-9487-1F3CCD61DE54}"/>
                </a:ext>
              </a:extLst>
            </p:cNvPr>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5">
              <a:extLst>
                <a:ext uri="{FF2B5EF4-FFF2-40B4-BE49-F238E27FC236}">
                  <a16:creationId xmlns:a16="http://schemas.microsoft.com/office/drawing/2014/main" xmlns="" id="{C78F49F6-9298-4AED-B498-6503DBE17D7A}"/>
                </a:ext>
              </a:extLst>
            </p:cNvPr>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46">
              <a:extLst>
                <a:ext uri="{FF2B5EF4-FFF2-40B4-BE49-F238E27FC236}">
                  <a16:creationId xmlns:a16="http://schemas.microsoft.com/office/drawing/2014/main" xmlns="" id="{3BB21F57-FC7B-4122-BA0C-5CEC17AF028F}"/>
                </a:ext>
              </a:extLst>
            </p:cNvPr>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47">
              <a:extLst>
                <a:ext uri="{FF2B5EF4-FFF2-40B4-BE49-F238E27FC236}">
                  <a16:creationId xmlns:a16="http://schemas.microsoft.com/office/drawing/2014/main" xmlns="" id="{3A23D9B3-094E-4385-AD0B-9C5D50CF4933}"/>
                </a:ext>
              </a:extLst>
            </p:cNvPr>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8">
              <a:extLst>
                <a:ext uri="{FF2B5EF4-FFF2-40B4-BE49-F238E27FC236}">
                  <a16:creationId xmlns:a16="http://schemas.microsoft.com/office/drawing/2014/main" xmlns="" id="{3ECE8B98-A42A-4874-BAD1-08E0719AEA14}"/>
                </a:ext>
              </a:extLst>
            </p:cNvPr>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9">
              <a:extLst>
                <a:ext uri="{FF2B5EF4-FFF2-40B4-BE49-F238E27FC236}">
                  <a16:creationId xmlns:a16="http://schemas.microsoft.com/office/drawing/2014/main" xmlns="" id="{1676ACC7-ED7C-43AC-93D3-8BA93DB8B9FD}"/>
                </a:ext>
              </a:extLst>
            </p:cNvPr>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0">
              <a:extLst>
                <a:ext uri="{FF2B5EF4-FFF2-40B4-BE49-F238E27FC236}">
                  <a16:creationId xmlns:a16="http://schemas.microsoft.com/office/drawing/2014/main" xmlns="" id="{579D6156-F1FB-4930-93EE-5A052C09CFBD}"/>
                </a:ext>
              </a:extLst>
            </p:cNvPr>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1">
              <a:extLst>
                <a:ext uri="{FF2B5EF4-FFF2-40B4-BE49-F238E27FC236}">
                  <a16:creationId xmlns:a16="http://schemas.microsoft.com/office/drawing/2014/main" xmlns="" id="{A8AA4CF4-E3D7-498E-95CF-65EF634464CF}"/>
                </a:ext>
              </a:extLst>
            </p:cNvPr>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52">
              <a:extLst>
                <a:ext uri="{FF2B5EF4-FFF2-40B4-BE49-F238E27FC236}">
                  <a16:creationId xmlns:a16="http://schemas.microsoft.com/office/drawing/2014/main" xmlns="" id="{46A75196-0179-4731-B802-66773CC20338}"/>
                </a:ext>
              </a:extLst>
            </p:cNvPr>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53">
              <a:extLst>
                <a:ext uri="{FF2B5EF4-FFF2-40B4-BE49-F238E27FC236}">
                  <a16:creationId xmlns:a16="http://schemas.microsoft.com/office/drawing/2014/main" xmlns="" id="{BD8EC593-9A49-407E-A0A1-313049F946D9}"/>
                </a:ext>
              </a:extLst>
            </p:cNvPr>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54">
              <a:extLst>
                <a:ext uri="{FF2B5EF4-FFF2-40B4-BE49-F238E27FC236}">
                  <a16:creationId xmlns:a16="http://schemas.microsoft.com/office/drawing/2014/main" xmlns="" id="{C600BAB6-D5A0-4208-BB9E-225051FD48AE}"/>
                </a:ext>
              </a:extLst>
            </p:cNvPr>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55">
              <a:extLst>
                <a:ext uri="{FF2B5EF4-FFF2-40B4-BE49-F238E27FC236}">
                  <a16:creationId xmlns:a16="http://schemas.microsoft.com/office/drawing/2014/main" xmlns="" id="{40B63755-E4A0-48E4-883D-4B9C31993288}"/>
                </a:ext>
              </a:extLst>
            </p:cNvPr>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56">
              <a:extLst>
                <a:ext uri="{FF2B5EF4-FFF2-40B4-BE49-F238E27FC236}">
                  <a16:creationId xmlns:a16="http://schemas.microsoft.com/office/drawing/2014/main" xmlns="" id="{67A7A0E5-F19C-4DE8-AB3F-383E53D0B9AF}"/>
                </a:ext>
              </a:extLst>
            </p:cNvPr>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57">
              <a:extLst>
                <a:ext uri="{FF2B5EF4-FFF2-40B4-BE49-F238E27FC236}">
                  <a16:creationId xmlns:a16="http://schemas.microsoft.com/office/drawing/2014/main" xmlns="" id="{2FE3431F-F0FD-4DD9-A125-EEEBA6F02FEF}"/>
                </a:ext>
              </a:extLst>
            </p:cNvPr>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58">
              <a:extLst>
                <a:ext uri="{FF2B5EF4-FFF2-40B4-BE49-F238E27FC236}">
                  <a16:creationId xmlns:a16="http://schemas.microsoft.com/office/drawing/2014/main" xmlns="" id="{735E30C8-2739-4917-A48B-022BFC564820}"/>
                </a:ext>
              </a:extLst>
            </p:cNvPr>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59">
              <a:extLst>
                <a:ext uri="{FF2B5EF4-FFF2-40B4-BE49-F238E27FC236}">
                  <a16:creationId xmlns:a16="http://schemas.microsoft.com/office/drawing/2014/main" xmlns="" id="{BD10497B-4295-4732-B5A5-E093CEC6C339}"/>
                </a:ext>
              </a:extLst>
            </p:cNvPr>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0">
              <a:extLst>
                <a:ext uri="{FF2B5EF4-FFF2-40B4-BE49-F238E27FC236}">
                  <a16:creationId xmlns:a16="http://schemas.microsoft.com/office/drawing/2014/main" xmlns="" id="{0317D671-6E8B-4ADA-8DF1-62890DF22E24}"/>
                </a:ext>
              </a:extLst>
            </p:cNvPr>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1">
              <a:extLst>
                <a:ext uri="{FF2B5EF4-FFF2-40B4-BE49-F238E27FC236}">
                  <a16:creationId xmlns:a16="http://schemas.microsoft.com/office/drawing/2014/main" xmlns="" id="{E0FF0DB2-AB9A-422B-83DD-8E337B36E359}"/>
                </a:ext>
              </a:extLst>
            </p:cNvPr>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2">
              <a:extLst>
                <a:ext uri="{FF2B5EF4-FFF2-40B4-BE49-F238E27FC236}">
                  <a16:creationId xmlns:a16="http://schemas.microsoft.com/office/drawing/2014/main" xmlns="" id="{1A571E1E-BF30-43C0-9158-FF2FC7BA7C93}"/>
                </a:ext>
              </a:extLst>
            </p:cNvPr>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3">
              <a:extLst>
                <a:ext uri="{FF2B5EF4-FFF2-40B4-BE49-F238E27FC236}">
                  <a16:creationId xmlns:a16="http://schemas.microsoft.com/office/drawing/2014/main" xmlns="" id="{F3F02202-5A09-45FA-BB24-1F4DB7B69D22}"/>
                </a:ext>
              </a:extLst>
            </p:cNvPr>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4">
              <a:extLst>
                <a:ext uri="{FF2B5EF4-FFF2-40B4-BE49-F238E27FC236}">
                  <a16:creationId xmlns:a16="http://schemas.microsoft.com/office/drawing/2014/main" xmlns="" id="{C84ADC9E-5078-4995-B487-ADA9551CAA53}"/>
                </a:ext>
              </a:extLst>
            </p:cNvPr>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5">
              <a:extLst>
                <a:ext uri="{FF2B5EF4-FFF2-40B4-BE49-F238E27FC236}">
                  <a16:creationId xmlns:a16="http://schemas.microsoft.com/office/drawing/2014/main" xmlns="" id="{83DC91F5-3561-4919-9687-FDE3382EDD04}"/>
                </a:ext>
              </a:extLst>
            </p:cNvPr>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66">
              <a:extLst>
                <a:ext uri="{FF2B5EF4-FFF2-40B4-BE49-F238E27FC236}">
                  <a16:creationId xmlns:a16="http://schemas.microsoft.com/office/drawing/2014/main" xmlns="" id="{BB168B51-FDC1-4911-8904-F82EB44C649A}"/>
                </a:ext>
              </a:extLst>
            </p:cNvPr>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67">
              <a:extLst>
                <a:ext uri="{FF2B5EF4-FFF2-40B4-BE49-F238E27FC236}">
                  <a16:creationId xmlns:a16="http://schemas.microsoft.com/office/drawing/2014/main" xmlns="" id="{27197CD3-28A8-4236-8901-493251342A3A}"/>
                </a:ext>
              </a:extLst>
            </p:cNvPr>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a:extLst>
                <a:ext uri="{FF2B5EF4-FFF2-40B4-BE49-F238E27FC236}">
                  <a16:creationId xmlns:a16="http://schemas.microsoft.com/office/drawing/2014/main" xmlns="" id="{BB92A8CF-4B16-46B3-9225-B5EB05189BA7}"/>
                </a:ext>
              </a:extLst>
            </p:cNvPr>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69">
              <a:extLst>
                <a:ext uri="{FF2B5EF4-FFF2-40B4-BE49-F238E27FC236}">
                  <a16:creationId xmlns:a16="http://schemas.microsoft.com/office/drawing/2014/main" xmlns="" id="{0FBE105B-5B57-4F9A-ADD4-D51D2AB73407}"/>
                </a:ext>
              </a:extLst>
            </p:cNvPr>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0">
              <a:extLst>
                <a:ext uri="{FF2B5EF4-FFF2-40B4-BE49-F238E27FC236}">
                  <a16:creationId xmlns:a16="http://schemas.microsoft.com/office/drawing/2014/main" xmlns="" id="{39483540-5A8B-4CD3-B9D1-EA8311FA7951}"/>
                </a:ext>
              </a:extLst>
            </p:cNvPr>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1">
              <a:extLst>
                <a:ext uri="{FF2B5EF4-FFF2-40B4-BE49-F238E27FC236}">
                  <a16:creationId xmlns:a16="http://schemas.microsoft.com/office/drawing/2014/main" xmlns="" id="{8F661E09-0DE2-4C60-B1B7-BEC0B767C04C}"/>
                </a:ext>
              </a:extLst>
            </p:cNvPr>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2">
              <a:extLst>
                <a:ext uri="{FF2B5EF4-FFF2-40B4-BE49-F238E27FC236}">
                  <a16:creationId xmlns:a16="http://schemas.microsoft.com/office/drawing/2014/main" xmlns="" id="{5DF9304F-4027-4B40-8263-EB131FA5779C}"/>
                </a:ext>
              </a:extLst>
            </p:cNvPr>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3">
              <a:extLst>
                <a:ext uri="{FF2B5EF4-FFF2-40B4-BE49-F238E27FC236}">
                  <a16:creationId xmlns:a16="http://schemas.microsoft.com/office/drawing/2014/main" xmlns="" id="{A2674437-3C74-4939-9365-CD5E84512372}"/>
                </a:ext>
              </a:extLst>
            </p:cNvPr>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4">
              <a:extLst>
                <a:ext uri="{FF2B5EF4-FFF2-40B4-BE49-F238E27FC236}">
                  <a16:creationId xmlns:a16="http://schemas.microsoft.com/office/drawing/2014/main" xmlns="" id="{6B3065E9-6E4B-4E20-838D-7645004BAAF6}"/>
                </a:ext>
              </a:extLst>
            </p:cNvPr>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5">
              <a:extLst>
                <a:ext uri="{FF2B5EF4-FFF2-40B4-BE49-F238E27FC236}">
                  <a16:creationId xmlns:a16="http://schemas.microsoft.com/office/drawing/2014/main" xmlns="" id="{14FF68FF-AF8A-495A-9F5F-AAEB2AFCE7CF}"/>
                </a:ext>
              </a:extLst>
            </p:cNvPr>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76">
              <a:extLst>
                <a:ext uri="{FF2B5EF4-FFF2-40B4-BE49-F238E27FC236}">
                  <a16:creationId xmlns:a16="http://schemas.microsoft.com/office/drawing/2014/main" xmlns="" id="{032AC8CE-0FB5-4542-AEE8-E52759989238}"/>
                </a:ext>
              </a:extLst>
            </p:cNvPr>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
              <a:extLst>
                <a:ext uri="{FF2B5EF4-FFF2-40B4-BE49-F238E27FC236}">
                  <a16:creationId xmlns:a16="http://schemas.microsoft.com/office/drawing/2014/main" xmlns="" id="{BADB8317-153C-4DA1-8CA5-3A1E7B2984BE}"/>
                </a:ext>
              </a:extLst>
            </p:cNvPr>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8">
              <a:extLst>
                <a:ext uri="{FF2B5EF4-FFF2-40B4-BE49-F238E27FC236}">
                  <a16:creationId xmlns:a16="http://schemas.microsoft.com/office/drawing/2014/main" xmlns="" id="{665FF1C4-5585-4234-9393-9029E124FEC4}"/>
                </a:ext>
              </a:extLst>
            </p:cNvPr>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9">
              <a:extLst>
                <a:ext uri="{FF2B5EF4-FFF2-40B4-BE49-F238E27FC236}">
                  <a16:creationId xmlns:a16="http://schemas.microsoft.com/office/drawing/2014/main" xmlns="" id="{7A68C0DA-3C4D-49C1-90A0-A4A8128BF342}"/>
                </a:ext>
              </a:extLst>
            </p:cNvPr>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
              <a:extLst>
                <a:ext uri="{FF2B5EF4-FFF2-40B4-BE49-F238E27FC236}">
                  <a16:creationId xmlns:a16="http://schemas.microsoft.com/office/drawing/2014/main" xmlns="" id="{F6F37A9D-5C06-4A3B-8837-A514121EB584}"/>
                </a:ext>
              </a:extLst>
            </p:cNvPr>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1">
              <a:extLst>
                <a:ext uri="{FF2B5EF4-FFF2-40B4-BE49-F238E27FC236}">
                  <a16:creationId xmlns:a16="http://schemas.microsoft.com/office/drawing/2014/main" xmlns="" id="{32CC2C30-853D-45AA-AA93-9BDBE88E3137}"/>
                </a:ext>
              </a:extLst>
            </p:cNvPr>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2">
              <a:extLst>
                <a:ext uri="{FF2B5EF4-FFF2-40B4-BE49-F238E27FC236}">
                  <a16:creationId xmlns:a16="http://schemas.microsoft.com/office/drawing/2014/main" xmlns="" id="{22E372E2-ADC3-48B2-AA3F-D840B95688BD}"/>
                </a:ext>
              </a:extLst>
            </p:cNvPr>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3">
              <a:extLst>
                <a:ext uri="{FF2B5EF4-FFF2-40B4-BE49-F238E27FC236}">
                  <a16:creationId xmlns:a16="http://schemas.microsoft.com/office/drawing/2014/main" xmlns="" id="{BDA4626C-7D25-4D14-AF6D-F8397E3D7C9E}"/>
                </a:ext>
              </a:extLst>
            </p:cNvPr>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84">
              <a:extLst>
                <a:ext uri="{FF2B5EF4-FFF2-40B4-BE49-F238E27FC236}">
                  <a16:creationId xmlns:a16="http://schemas.microsoft.com/office/drawing/2014/main" xmlns="" id="{83DDA3C2-2C29-4147-A0AA-00B663C5160C}"/>
                </a:ext>
              </a:extLst>
            </p:cNvPr>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5">
              <a:extLst>
                <a:ext uri="{FF2B5EF4-FFF2-40B4-BE49-F238E27FC236}">
                  <a16:creationId xmlns:a16="http://schemas.microsoft.com/office/drawing/2014/main" xmlns="" id="{2BF28D9E-68CA-46EB-9161-915D58AF2241}"/>
                </a:ext>
              </a:extLst>
            </p:cNvPr>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86">
              <a:extLst>
                <a:ext uri="{FF2B5EF4-FFF2-40B4-BE49-F238E27FC236}">
                  <a16:creationId xmlns:a16="http://schemas.microsoft.com/office/drawing/2014/main" xmlns="" id="{5796A6EF-2F47-4CF4-908D-A53F4C91AFEA}"/>
                </a:ext>
              </a:extLst>
            </p:cNvPr>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87">
              <a:extLst>
                <a:ext uri="{FF2B5EF4-FFF2-40B4-BE49-F238E27FC236}">
                  <a16:creationId xmlns:a16="http://schemas.microsoft.com/office/drawing/2014/main" xmlns="" id="{AA59F78F-70A0-4058-9C51-114A3DD0DB53}"/>
                </a:ext>
              </a:extLst>
            </p:cNvPr>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88">
              <a:extLst>
                <a:ext uri="{FF2B5EF4-FFF2-40B4-BE49-F238E27FC236}">
                  <a16:creationId xmlns:a16="http://schemas.microsoft.com/office/drawing/2014/main" xmlns="" id="{7368A568-73BD-413B-BE5E-FA2282BAC564}"/>
                </a:ext>
              </a:extLst>
            </p:cNvPr>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89">
              <a:extLst>
                <a:ext uri="{FF2B5EF4-FFF2-40B4-BE49-F238E27FC236}">
                  <a16:creationId xmlns:a16="http://schemas.microsoft.com/office/drawing/2014/main" xmlns="" id="{5CFB5A8B-C4ED-4CD6-9AD5-517E3C354379}"/>
                </a:ext>
              </a:extLst>
            </p:cNvPr>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0">
              <a:extLst>
                <a:ext uri="{FF2B5EF4-FFF2-40B4-BE49-F238E27FC236}">
                  <a16:creationId xmlns:a16="http://schemas.microsoft.com/office/drawing/2014/main" xmlns="" id="{DD968508-EF5C-4C41-A1F0-2E5652E491F5}"/>
                </a:ext>
              </a:extLst>
            </p:cNvPr>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1">
              <a:extLst>
                <a:ext uri="{FF2B5EF4-FFF2-40B4-BE49-F238E27FC236}">
                  <a16:creationId xmlns:a16="http://schemas.microsoft.com/office/drawing/2014/main" xmlns="" id="{1F3E5C8B-5AC0-47EA-9F2C-B3F32973C504}"/>
                </a:ext>
              </a:extLst>
            </p:cNvPr>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2">
              <a:extLst>
                <a:ext uri="{FF2B5EF4-FFF2-40B4-BE49-F238E27FC236}">
                  <a16:creationId xmlns:a16="http://schemas.microsoft.com/office/drawing/2014/main" xmlns="" id="{F518E1EE-3D43-4E15-9DCE-7F5FD0F8F152}"/>
                </a:ext>
              </a:extLst>
            </p:cNvPr>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3">
              <a:extLst>
                <a:ext uri="{FF2B5EF4-FFF2-40B4-BE49-F238E27FC236}">
                  <a16:creationId xmlns:a16="http://schemas.microsoft.com/office/drawing/2014/main" xmlns="" id="{C57B6B35-766F-4AF8-ADA2-AFD42AD5F747}"/>
                </a:ext>
              </a:extLst>
            </p:cNvPr>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4">
              <a:extLst>
                <a:ext uri="{FF2B5EF4-FFF2-40B4-BE49-F238E27FC236}">
                  <a16:creationId xmlns:a16="http://schemas.microsoft.com/office/drawing/2014/main" xmlns="" id="{940C94FC-5779-47C2-90EE-9D127FFA77F5}"/>
                </a:ext>
              </a:extLst>
            </p:cNvPr>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xmlns="" id="{2701C0C6-15A4-44C1-982E-42ECAABF19DC}"/>
                </a:ext>
              </a:extLst>
            </p:cNvPr>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6">
              <a:extLst>
                <a:ext uri="{FF2B5EF4-FFF2-40B4-BE49-F238E27FC236}">
                  <a16:creationId xmlns:a16="http://schemas.microsoft.com/office/drawing/2014/main" xmlns="" id="{A05212A4-E93B-4356-BC69-FC629791F39B}"/>
                </a:ext>
              </a:extLst>
            </p:cNvPr>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7">
              <a:extLst>
                <a:ext uri="{FF2B5EF4-FFF2-40B4-BE49-F238E27FC236}">
                  <a16:creationId xmlns:a16="http://schemas.microsoft.com/office/drawing/2014/main" xmlns="" id="{905FDDEE-815C-4F1A-BA90-7A9F46CBD022}"/>
                </a:ext>
              </a:extLst>
            </p:cNvPr>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98">
              <a:extLst>
                <a:ext uri="{FF2B5EF4-FFF2-40B4-BE49-F238E27FC236}">
                  <a16:creationId xmlns:a16="http://schemas.microsoft.com/office/drawing/2014/main" xmlns="" id="{504A2445-8397-43AE-8F80-E0855BEBEE45}"/>
                </a:ext>
              </a:extLst>
            </p:cNvPr>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9">
              <a:extLst>
                <a:ext uri="{FF2B5EF4-FFF2-40B4-BE49-F238E27FC236}">
                  <a16:creationId xmlns:a16="http://schemas.microsoft.com/office/drawing/2014/main" xmlns="" id="{365B633D-80B2-4E61-8025-432C0FAFF657}"/>
                </a:ext>
              </a:extLst>
            </p:cNvPr>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0">
              <a:extLst>
                <a:ext uri="{FF2B5EF4-FFF2-40B4-BE49-F238E27FC236}">
                  <a16:creationId xmlns:a16="http://schemas.microsoft.com/office/drawing/2014/main" xmlns="" id="{6493290A-B9F4-4E3F-8C3C-1F78C03DAECB}"/>
                </a:ext>
              </a:extLst>
            </p:cNvPr>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01">
              <a:extLst>
                <a:ext uri="{FF2B5EF4-FFF2-40B4-BE49-F238E27FC236}">
                  <a16:creationId xmlns:a16="http://schemas.microsoft.com/office/drawing/2014/main" xmlns="" id="{F29F7FD1-94B4-4C40-A7D8-7AD9ABCFA5A2}"/>
                </a:ext>
              </a:extLst>
            </p:cNvPr>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02">
              <a:extLst>
                <a:ext uri="{FF2B5EF4-FFF2-40B4-BE49-F238E27FC236}">
                  <a16:creationId xmlns:a16="http://schemas.microsoft.com/office/drawing/2014/main" xmlns="" id="{20DF2A32-43C1-4217-9B15-CF9BA34B64B5}"/>
                </a:ext>
              </a:extLst>
            </p:cNvPr>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03">
              <a:extLst>
                <a:ext uri="{FF2B5EF4-FFF2-40B4-BE49-F238E27FC236}">
                  <a16:creationId xmlns:a16="http://schemas.microsoft.com/office/drawing/2014/main" xmlns="" id="{23DC731E-2BC1-44C1-BFA1-8A6A64157D43}"/>
                </a:ext>
              </a:extLst>
            </p:cNvPr>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04">
              <a:extLst>
                <a:ext uri="{FF2B5EF4-FFF2-40B4-BE49-F238E27FC236}">
                  <a16:creationId xmlns:a16="http://schemas.microsoft.com/office/drawing/2014/main" xmlns="" id="{1765F67D-DBD4-448D-92DB-8EE3A39B059A}"/>
                </a:ext>
              </a:extLst>
            </p:cNvPr>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5">
              <a:extLst>
                <a:ext uri="{FF2B5EF4-FFF2-40B4-BE49-F238E27FC236}">
                  <a16:creationId xmlns:a16="http://schemas.microsoft.com/office/drawing/2014/main" xmlns="" id="{818BFA6F-4897-4316-9695-F2D9993D8550}"/>
                </a:ext>
              </a:extLst>
            </p:cNvPr>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06">
              <a:extLst>
                <a:ext uri="{FF2B5EF4-FFF2-40B4-BE49-F238E27FC236}">
                  <a16:creationId xmlns:a16="http://schemas.microsoft.com/office/drawing/2014/main" xmlns="" id="{0ADC680D-26BE-4BC1-80C6-F8305014247C}"/>
                </a:ext>
              </a:extLst>
            </p:cNvPr>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7">
              <a:extLst>
                <a:ext uri="{FF2B5EF4-FFF2-40B4-BE49-F238E27FC236}">
                  <a16:creationId xmlns:a16="http://schemas.microsoft.com/office/drawing/2014/main" xmlns="" id="{AECF27AA-34A5-4785-B014-1687808F2B08}"/>
                </a:ext>
              </a:extLst>
            </p:cNvPr>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08">
              <a:extLst>
                <a:ext uri="{FF2B5EF4-FFF2-40B4-BE49-F238E27FC236}">
                  <a16:creationId xmlns:a16="http://schemas.microsoft.com/office/drawing/2014/main" xmlns="" id="{5C85A40C-C946-4B8F-9EDD-8D2CAE67CBAE}"/>
                </a:ext>
              </a:extLst>
            </p:cNvPr>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9">
              <a:extLst>
                <a:ext uri="{FF2B5EF4-FFF2-40B4-BE49-F238E27FC236}">
                  <a16:creationId xmlns:a16="http://schemas.microsoft.com/office/drawing/2014/main" xmlns="" id="{E8293FFF-DC56-4A27-8F69-37A419120E51}"/>
                </a:ext>
              </a:extLst>
            </p:cNvPr>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0">
              <a:extLst>
                <a:ext uri="{FF2B5EF4-FFF2-40B4-BE49-F238E27FC236}">
                  <a16:creationId xmlns:a16="http://schemas.microsoft.com/office/drawing/2014/main" xmlns="" id="{FBDBC3BC-F39A-414D-8F28-C745AE9E32B5}"/>
                </a:ext>
              </a:extLst>
            </p:cNvPr>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11">
              <a:extLst>
                <a:ext uri="{FF2B5EF4-FFF2-40B4-BE49-F238E27FC236}">
                  <a16:creationId xmlns:a16="http://schemas.microsoft.com/office/drawing/2014/main" xmlns="" id="{BE378A78-FD1F-4B04-B58F-91ADAF97943B}"/>
                </a:ext>
              </a:extLst>
            </p:cNvPr>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2">
              <a:extLst>
                <a:ext uri="{FF2B5EF4-FFF2-40B4-BE49-F238E27FC236}">
                  <a16:creationId xmlns:a16="http://schemas.microsoft.com/office/drawing/2014/main" xmlns="" id="{A1208F88-D2BF-472D-BB1F-0C720A992750}"/>
                </a:ext>
              </a:extLst>
            </p:cNvPr>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3">
              <a:extLst>
                <a:ext uri="{FF2B5EF4-FFF2-40B4-BE49-F238E27FC236}">
                  <a16:creationId xmlns:a16="http://schemas.microsoft.com/office/drawing/2014/main" xmlns="" id="{A09A8013-EB45-4402-84EC-FC60BD0C7BEF}"/>
                </a:ext>
              </a:extLst>
            </p:cNvPr>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14">
              <a:extLst>
                <a:ext uri="{FF2B5EF4-FFF2-40B4-BE49-F238E27FC236}">
                  <a16:creationId xmlns:a16="http://schemas.microsoft.com/office/drawing/2014/main" xmlns="" id="{8AA6C7EF-9A5B-4061-AF5F-9F6AD15BB57F}"/>
                </a:ext>
              </a:extLst>
            </p:cNvPr>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15">
              <a:extLst>
                <a:ext uri="{FF2B5EF4-FFF2-40B4-BE49-F238E27FC236}">
                  <a16:creationId xmlns:a16="http://schemas.microsoft.com/office/drawing/2014/main" xmlns="" id="{FE6B4415-6DE2-4758-A150-E7069E75DE5D}"/>
                </a:ext>
              </a:extLst>
            </p:cNvPr>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6">
              <a:extLst>
                <a:ext uri="{FF2B5EF4-FFF2-40B4-BE49-F238E27FC236}">
                  <a16:creationId xmlns:a16="http://schemas.microsoft.com/office/drawing/2014/main" xmlns="" id="{550C5EE6-2BA1-4461-94B8-F86646D561CB}"/>
                </a:ext>
              </a:extLst>
            </p:cNvPr>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17">
              <a:extLst>
                <a:ext uri="{FF2B5EF4-FFF2-40B4-BE49-F238E27FC236}">
                  <a16:creationId xmlns:a16="http://schemas.microsoft.com/office/drawing/2014/main" xmlns="" id="{7A4B2422-1BB4-4E57-8E9A-77B6F6CF9B87}"/>
                </a:ext>
              </a:extLst>
            </p:cNvPr>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8">
              <a:extLst>
                <a:ext uri="{FF2B5EF4-FFF2-40B4-BE49-F238E27FC236}">
                  <a16:creationId xmlns:a16="http://schemas.microsoft.com/office/drawing/2014/main" xmlns="" id="{9D6563AA-2AEE-4648-A4D5-E84D836860CD}"/>
                </a:ext>
              </a:extLst>
            </p:cNvPr>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9">
              <a:extLst>
                <a:ext uri="{FF2B5EF4-FFF2-40B4-BE49-F238E27FC236}">
                  <a16:creationId xmlns:a16="http://schemas.microsoft.com/office/drawing/2014/main" xmlns="" id="{19DA7AF4-134B-40EB-B90E-838E260A8666}"/>
                </a:ext>
              </a:extLst>
            </p:cNvPr>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0">
              <a:extLst>
                <a:ext uri="{FF2B5EF4-FFF2-40B4-BE49-F238E27FC236}">
                  <a16:creationId xmlns:a16="http://schemas.microsoft.com/office/drawing/2014/main" xmlns="" id="{AA22C7AE-2C4D-4FDF-9F69-EED539831230}"/>
                </a:ext>
              </a:extLst>
            </p:cNvPr>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21">
              <a:extLst>
                <a:ext uri="{FF2B5EF4-FFF2-40B4-BE49-F238E27FC236}">
                  <a16:creationId xmlns:a16="http://schemas.microsoft.com/office/drawing/2014/main" xmlns="" id="{9E0DFC66-23AC-4B94-A019-5930EA2A49FF}"/>
                </a:ext>
              </a:extLst>
            </p:cNvPr>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2">
              <a:extLst>
                <a:ext uri="{FF2B5EF4-FFF2-40B4-BE49-F238E27FC236}">
                  <a16:creationId xmlns:a16="http://schemas.microsoft.com/office/drawing/2014/main" xmlns="" id="{B0630BA8-0853-470A-8883-83FF8520E580}"/>
                </a:ext>
              </a:extLst>
            </p:cNvPr>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23">
              <a:extLst>
                <a:ext uri="{FF2B5EF4-FFF2-40B4-BE49-F238E27FC236}">
                  <a16:creationId xmlns:a16="http://schemas.microsoft.com/office/drawing/2014/main" xmlns="" id="{DC65AF38-B498-45ED-9D06-338E635F005E}"/>
                </a:ext>
              </a:extLst>
            </p:cNvPr>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4">
              <a:extLst>
                <a:ext uri="{FF2B5EF4-FFF2-40B4-BE49-F238E27FC236}">
                  <a16:creationId xmlns:a16="http://schemas.microsoft.com/office/drawing/2014/main" xmlns="" id="{585C94F4-8F70-45FD-AE61-82B238E119E9}"/>
                </a:ext>
              </a:extLst>
            </p:cNvPr>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25">
              <a:extLst>
                <a:ext uri="{FF2B5EF4-FFF2-40B4-BE49-F238E27FC236}">
                  <a16:creationId xmlns:a16="http://schemas.microsoft.com/office/drawing/2014/main" xmlns="" id="{774943F7-796F-42C4-A62A-B14783F9CBE2}"/>
                </a:ext>
              </a:extLst>
            </p:cNvPr>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6">
              <a:extLst>
                <a:ext uri="{FF2B5EF4-FFF2-40B4-BE49-F238E27FC236}">
                  <a16:creationId xmlns:a16="http://schemas.microsoft.com/office/drawing/2014/main" xmlns="" id="{8269BE8B-9906-49CF-A044-09B3EC864B7D}"/>
                </a:ext>
              </a:extLst>
            </p:cNvPr>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7">
              <a:extLst>
                <a:ext uri="{FF2B5EF4-FFF2-40B4-BE49-F238E27FC236}">
                  <a16:creationId xmlns:a16="http://schemas.microsoft.com/office/drawing/2014/main" xmlns="" id="{EFD195B7-1D6B-4649-9DF7-26D0AB6FCB81}"/>
                </a:ext>
              </a:extLst>
            </p:cNvPr>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28">
              <a:extLst>
                <a:ext uri="{FF2B5EF4-FFF2-40B4-BE49-F238E27FC236}">
                  <a16:creationId xmlns:a16="http://schemas.microsoft.com/office/drawing/2014/main" xmlns="" id="{F31D7D52-F7AB-4BA9-A784-4CBE58318EA4}"/>
                </a:ext>
              </a:extLst>
            </p:cNvPr>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29">
              <a:extLst>
                <a:ext uri="{FF2B5EF4-FFF2-40B4-BE49-F238E27FC236}">
                  <a16:creationId xmlns:a16="http://schemas.microsoft.com/office/drawing/2014/main" xmlns="" id="{AB4DDCCD-E49E-493F-96BE-83167D792C1C}"/>
                </a:ext>
              </a:extLst>
            </p:cNvPr>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30">
              <a:extLst>
                <a:ext uri="{FF2B5EF4-FFF2-40B4-BE49-F238E27FC236}">
                  <a16:creationId xmlns:a16="http://schemas.microsoft.com/office/drawing/2014/main" xmlns="" id="{9FC4111B-4DFA-4783-A8A5-A194B741610A}"/>
                </a:ext>
              </a:extLst>
            </p:cNvPr>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31">
              <a:extLst>
                <a:ext uri="{FF2B5EF4-FFF2-40B4-BE49-F238E27FC236}">
                  <a16:creationId xmlns:a16="http://schemas.microsoft.com/office/drawing/2014/main" xmlns="" id="{88DD0FEC-7742-4DF0-A59C-764B7D7964BB}"/>
                </a:ext>
              </a:extLst>
            </p:cNvPr>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32">
              <a:extLst>
                <a:ext uri="{FF2B5EF4-FFF2-40B4-BE49-F238E27FC236}">
                  <a16:creationId xmlns:a16="http://schemas.microsoft.com/office/drawing/2014/main" xmlns="" id="{6B93528A-3562-491C-952E-78B2E3677A15}"/>
                </a:ext>
              </a:extLst>
            </p:cNvPr>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33">
              <a:extLst>
                <a:ext uri="{FF2B5EF4-FFF2-40B4-BE49-F238E27FC236}">
                  <a16:creationId xmlns:a16="http://schemas.microsoft.com/office/drawing/2014/main" xmlns="" id="{A3A60738-5614-43B8-8771-A2ACC2131178}"/>
                </a:ext>
              </a:extLst>
            </p:cNvPr>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34">
              <a:extLst>
                <a:ext uri="{FF2B5EF4-FFF2-40B4-BE49-F238E27FC236}">
                  <a16:creationId xmlns:a16="http://schemas.microsoft.com/office/drawing/2014/main" xmlns="" id="{928655AA-2684-4400-91A9-368730CC7B2D}"/>
                </a:ext>
              </a:extLst>
            </p:cNvPr>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5">
              <a:extLst>
                <a:ext uri="{FF2B5EF4-FFF2-40B4-BE49-F238E27FC236}">
                  <a16:creationId xmlns:a16="http://schemas.microsoft.com/office/drawing/2014/main" xmlns="" id="{5B13A7FA-CB10-410E-B937-51B796E183AF}"/>
                </a:ext>
              </a:extLst>
            </p:cNvPr>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36">
              <a:extLst>
                <a:ext uri="{FF2B5EF4-FFF2-40B4-BE49-F238E27FC236}">
                  <a16:creationId xmlns:a16="http://schemas.microsoft.com/office/drawing/2014/main" xmlns="" id="{149E9D44-A496-41C8-82D6-1A82C88D825F}"/>
                </a:ext>
              </a:extLst>
            </p:cNvPr>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37">
              <a:extLst>
                <a:ext uri="{FF2B5EF4-FFF2-40B4-BE49-F238E27FC236}">
                  <a16:creationId xmlns:a16="http://schemas.microsoft.com/office/drawing/2014/main" xmlns="" id="{0D0F3397-44F0-4641-9286-F6D27E8DE170}"/>
                </a:ext>
              </a:extLst>
            </p:cNvPr>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38">
              <a:extLst>
                <a:ext uri="{FF2B5EF4-FFF2-40B4-BE49-F238E27FC236}">
                  <a16:creationId xmlns:a16="http://schemas.microsoft.com/office/drawing/2014/main" xmlns="" id="{E408AADD-8881-4782-8639-0734148D068C}"/>
                </a:ext>
              </a:extLst>
            </p:cNvPr>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9">
              <a:extLst>
                <a:ext uri="{FF2B5EF4-FFF2-40B4-BE49-F238E27FC236}">
                  <a16:creationId xmlns:a16="http://schemas.microsoft.com/office/drawing/2014/main" xmlns="" id="{6207F4CB-8A1D-4C24-8BCA-8760C18BA46C}"/>
                </a:ext>
              </a:extLst>
            </p:cNvPr>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0">
              <a:extLst>
                <a:ext uri="{FF2B5EF4-FFF2-40B4-BE49-F238E27FC236}">
                  <a16:creationId xmlns:a16="http://schemas.microsoft.com/office/drawing/2014/main" xmlns="" id="{CAEE044D-9504-46F6-830D-74D1049A1DEB}"/>
                </a:ext>
              </a:extLst>
            </p:cNvPr>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41">
              <a:extLst>
                <a:ext uri="{FF2B5EF4-FFF2-40B4-BE49-F238E27FC236}">
                  <a16:creationId xmlns:a16="http://schemas.microsoft.com/office/drawing/2014/main" xmlns="" id="{24F214C0-34D6-4CFB-96D2-568A12DB9B8D}"/>
                </a:ext>
              </a:extLst>
            </p:cNvPr>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42">
              <a:extLst>
                <a:ext uri="{FF2B5EF4-FFF2-40B4-BE49-F238E27FC236}">
                  <a16:creationId xmlns:a16="http://schemas.microsoft.com/office/drawing/2014/main" xmlns="" id="{D8254B4D-FDA6-4959-8884-479E8040A49B}"/>
                </a:ext>
              </a:extLst>
            </p:cNvPr>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3">
              <a:extLst>
                <a:ext uri="{FF2B5EF4-FFF2-40B4-BE49-F238E27FC236}">
                  <a16:creationId xmlns:a16="http://schemas.microsoft.com/office/drawing/2014/main" xmlns="" id="{CEA86F3B-7F0E-4F27-9FB7-0BAE1A60D8D2}"/>
                </a:ext>
              </a:extLst>
            </p:cNvPr>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4">
              <a:extLst>
                <a:ext uri="{FF2B5EF4-FFF2-40B4-BE49-F238E27FC236}">
                  <a16:creationId xmlns:a16="http://schemas.microsoft.com/office/drawing/2014/main" xmlns="" id="{B8DC22D9-72BA-4894-82B5-F05FFADC5B72}"/>
                </a:ext>
              </a:extLst>
            </p:cNvPr>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45">
              <a:extLst>
                <a:ext uri="{FF2B5EF4-FFF2-40B4-BE49-F238E27FC236}">
                  <a16:creationId xmlns:a16="http://schemas.microsoft.com/office/drawing/2014/main" xmlns="" id="{D1D68CAB-F37D-42C9-9402-37C271FB8A35}"/>
                </a:ext>
              </a:extLst>
            </p:cNvPr>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46">
              <a:extLst>
                <a:ext uri="{FF2B5EF4-FFF2-40B4-BE49-F238E27FC236}">
                  <a16:creationId xmlns:a16="http://schemas.microsoft.com/office/drawing/2014/main" xmlns="" id="{E5560E95-4DF4-4DCE-8732-59CAB6A5093A}"/>
                </a:ext>
              </a:extLst>
            </p:cNvPr>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47">
              <a:extLst>
                <a:ext uri="{FF2B5EF4-FFF2-40B4-BE49-F238E27FC236}">
                  <a16:creationId xmlns:a16="http://schemas.microsoft.com/office/drawing/2014/main" xmlns="" id="{2F759FA7-28CE-4DFD-9AB7-351E1D2423F6}"/>
                </a:ext>
              </a:extLst>
            </p:cNvPr>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8">
              <a:extLst>
                <a:ext uri="{FF2B5EF4-FFF2-40B4-BE49-F238E27FC236}">
                  <a16:creationId xmlns:a16="http://schemas.microsoft.com/office/drawing/2014/main" xmlns="" id="{39A35534-C66A-487B-B19F-96CFBD51BB5B}"/>
                </a:ext>
              </a:extLst>
            </p:cNvPr>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9">
              <a:extLst>
                <a:ext uri="{FF2B5EF4-FFF2-40B4-BE49-F238E27FC236}">
                  <a16:creationId xmlns:a16="http://schemas.microsoft.com/office/drawing/2014/main" xmlns="" id="{1C0B0057-1D7F-47F8-8ACB-99B01C5ECF49}"/>
                </a:ext>
              </a:extLst>
            </p:cNvPr>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50">
              <a:extLst>
                <a:ext uri="{FF2B5EF4-FFF2-40B4-BE49-F238E27FC236}">
                  <a16:creationId xmlns:a16="http://schemas.microsoft.com/office/drawing/2014/main" xmlns="" id="{831F5C6E-6984-4D9B-B690-3D51D7D7A4B5}"/>
                </a:ext>
              </a:extLst>
            </p:cNvPr>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51">
              <a:extLst>
                <a:ext uri="{FF2B5EF4-FFF2-40B4-BE49-F238E27FC236}">
                  <a16:creationId xmlns:a16="http://schemas.microsoft.com/office/drawing/2014/main" xmlns="" id="{DB4A27D2-6AF0-46B0-9171-7D51104DF9DA}"/>
                </a:ext>
              </a:extLst>
            </p:cNvPr>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52">
              <a:extLst>
                <a:ext uri="{FF2B5EF4-FFF2-40B4-BE49-F238E27FC236}">
                  <a16:creationId xmlns:a16="http://schemas.microsoft.com/office/drawing/2014/main" xmlns="" id="{35073AD2-670D-45FF-B05C-BA9802220F33}"/>
                </a:ext>
              </a:extLst>
            </p:cNvPr>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53">
              <a:extLst>
                <a:ext uri="{FF2B5EF4-FFF2-40B4-BE49-F238E27FC236}">
                  <a16:creationId xmlns:a16="http://schemas.microsoft.com/office/drawing/2014/main" xmlns="" id="{E1588216-497B-428B-A228-FEC7228450AE}"/>
                </a:ext>
              </a:extLst>
            </p:cNvPr>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54">
              <a:extLst>
                <a:ext uri="{FF2B5EF4-FFF2-40B4-BE49-F238E27FC236}">
                  <a16:creationId xmlns:a16="http://schemas.microsoft.com/office/drawing/2014/main" xmlns="" id="{A54641BF-5569-4E1C-9F74-8C130036BB2A}"/>
                </a:ext>
              </a:extLst>
            </p:cNvPr>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55">
              <a:extLst>
                <a:ext uri="{FF2B5EF4-FFF2-40B4-BE49-F238E27FC236}">
                  <a16:creationId xmlns:a16="http://schemas.microsoft.com/office/drawing/2014/main" xmlns="" id="{4220EA93-C879-4EAA-9A54-040D3EF7E523}"/>
                </a:ext>
              </a:extLst>
            </p:cNvPr>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6">
              <a:extLst>
                <a:ext uri="{FF2B5EF4-FFF2-40B4-BE49-F238E27FC236}">
                  <a16:creationId xmlns:a16="http://schemas.microsoft.com/office/drawing/2014/main" xmlns="" id="{3ABF93AC-933D-41C6-B953-CF7B83E4C9EF}"/>
                </a:ext>
              </a:extLst>
            </p:cNvPr>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57">
              <a:extLst>
                <a:ext uri="{FF2B5EF4-FFF2-40B4-BE49-F238E27FC236}">
                  <a16:creationId xmlns:a16="http://schemas.microsoft.com/office/drawing/2014/main" xmlns="" id="{8D611AD3-DB57-4486-A29B-0160A68D0A91}"/>
                </a:ext>
              </a:extLst>
            </p:cNvPr>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8">
              <a:extLst>
                <a:ext uri="{FF2B5EF4-FFF2-40B4-BE49-F238E27FC236}">
                  <a16:creationId xmlns:a16="http://schemas.microsoft.com/office/drawing/2014/main" xmlns="" id="{5611B366-25FA-4D8F-BCA9-F24118DFB615}"/>
                </a:ext>
              </a:extLst>
            </p:cNvPr>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9">
              <a:extLst>
                <a:ext uri="{FF2B5EF4-FFF2-40B4-BE49-F238E27FC236}">
                  <a16:creationId xmlns:a16="http://schemas.microsoft.com/office/drawing/2014/main" xmlns="" id="{4391614C-1F30-4FA0-867B-BBAC2125BD45}"/>
                </a:ext>
              </a:extLst>
            </p:cNvPr>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60">
              <a:extLst>
                <a:ext uri="{FF2B5EF4-FFF2-40B4-BE49-F238E27FC236}">
                  <a16:creationId xmlns:a16="http://schemas.microsoft.com/office/drawing/2014/main" xmlns="" id="{E943FEAB-E8FF-410B-B25D-22BDFD766501}"/>
                </a:ext>
              </a:extLst>
            </p:cNvPr>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61">
              <a:extLst>
                <a:ext uri="{FF2B5EF4-FFF2-40B4-BE49-F238E27FC236}">
                  <a16:creationId xmlns:a16="http://schemas.microsoft.com/office/drawing/2014/main" xmlns="" id="{7BC988A9-CDEF-486C-8F3E-D719B6F04E65}"/>
                </a:ext>
              </a:extLst>
            </p:cNvPr>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62">
              <a:extLst>
                <a:ext uri="{FF2B5EF4-FFF2-40B4-BE49-F238E27FC236}">
                  <a16:creationId xmlns:a16="http://schemas.microsoft.com/office/drawing/2014/main" xmlns="" id="{D96EEAEE-F58B-4BC5-9420-0C7E704C32D5}"/>
                </a:ext>
              </a:extLst>
            </p:cNvPr>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3">
              <a:extLst>
                <a:ext uri="{FF2B5EF4-FFF2-40B4-BE49-F238E27FC236}">
                  <a16:creationId xmlns:a16="http://schemas.microsoft.com/office/drawing/2014/main" xmlns="" id="{0453BEEF-DDED-41C2-9462-C56460643912}"/>
                </a:ext>
              </a:extLst>
            </p:cNvPr>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4">
              <a:extLst>
                <a:ext uri="{FF2B5EF4-FFF2-40B4-BE49-F238E27FC236}">
                  <a16:creationId xmlns:a16="http://schemas.microsoft.com/office/drawing/2014/main" xmlns="" id="{0FEE6C74-FBA3-4C62-B006-9A52DC1CDFE9}"/>
                </a:ext>
              </a:extLst>
            </p:cNvPr>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5">
              <a:extLst>
                <a:ext uri="{FF2B5EF4-FFF2-40B4-BE49-F238E27FC236}">
                  <a16:creationId xmlns:a16="http://schemas.microsoft.com/office/drawing/2014/main" xmlns="" id="{F5BA001C-EF03-4E0F-B232-064420EDC5C3}"/>
                </a:ext>
              </a:extLst>
            </p:cNvPr>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6">
              <a:extLst>
                <a:ext uri="{FF2B5EF4-FFF2-40B4-BE49-F238E27FC236}">
                  <a16:creationId xmlns:a16="http://schemas.microsoft.com/office/drawing/2014/main" xmlns="" id="{881E942E-A158-4448-905B-4733B77DED9B}"/>
                </a:ext>
              </a:extLst>
            </p:cNvPr>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67">
              <a:extLst>
                <a:ext uri="{FF2B5EF4-FFF2-40B4-BE49-F238E27FC236}">
                  <a16:creationId xmlns:a16="http://schemas.microsoft.com/office/drawing/2014/main" xmlns="" id="{618A5CEB-8BEA-4BEA-82A5-10858ED4F0D1}"/>
                </a:ext>
              </a:extLst>
            </p:cNvPr>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68">
              <a:extLst>
                <a:ext uri="{FF2B5EF4-FFF2-40B4-BE49-F238E27FC236}">
                  <a16:creationId xmlns:a16="http://schemas.microsoft.com/office/drawing/2014/main" xmlns="" id="{E8140501-D72F-43B1-B183-7BA88EAB15BC}"/>
                </a:ext>
              </a:extLst>
            </p:cNvPr>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69">
              <a:extLst>
                <a:ext uri="{FF2B5EF4-FFF2-40B4-BE49-F238E27FC236}">
                  <a16:creationId xmlns:a16="http://schemas.microsoft.com/office/drawing/2014/main" xmlns="" id="{97A5E91C-1E44-4BC7-BEBF-C2B69D09A0ED}"/>
                </a:ext>
              </a:extLst>
            </p:cNvPr>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70">
              <a:extLst>
                <a:ext uri="{FF2B5EF4-FFF2-40B4-BE49-F238E27FC236}">
                  <a16:creationId xmlns:a16="http://schemas.microsoft.com/office/drawing/2014/main" xmlns="" id="{8EBDCB38-4E49-4F5E-8F6A-979BE3BF0163}"/>
                </a:ext>
              </a:extLst>
            </p:cNvPr>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71">
              <a:extLst>
                <a:ext uri="{FF2B5EF4-FFF2-40B4-BE49-F238E27FC236}">
                  <a16:creationId xmlns:a16="http://schemas.microsoft.com/office/drawing/2014/main" xmlns="" id="{0366C0C5-9AB4-41EC-AF09-FC16DB1E501C}"/>
                </a:ext>
              </a:extLst>
            </p:cNvPr>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2">
              <a:extLst>
                <a:ext uri="{FF2B5EF4-FFF2-40B4-BE49-F238E27FC236}">
                  <a16:creationId xmlns:a16="http://schemas.microsoft.com/office/drawing/2014/main" xmlns="" id="{61619A8D-9C49-4844-ADB9-698C9FC8CFD6}"/>
                </a:ext>
              </a:extLst>
            </p:cNvPr>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73">
              <a:extLst>
                <a:ext uri="{FF2B5EF4-FFF2-40B4-BE49-F238E27FC236}">
                  <a16:creationId xmlns:a16="http://schemas.microsoft.com/office/drawing/2014/main" xmlns="" id="{11F6E5E2-EBBE-4459-88A1-89C5D4BC7F35}"/>
                </a:ext>
              </a:extLst>
            </p:cNvPr>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74">
              <a:extLst>
                <a:ext uri="{FF2B5EF4-FFF2-40B4-BE49-F238E27FC236}">
                  <a16:creationId xmlns:a16="http://schemas.microsoft.com/office/drawing/2014/main" xmlns="" id="{6455F4C8-924E-492B-ACC3-8F7BFF4ED247}"/>
                </a:ext>
              </a:extLst>
            </p:cNvPr>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75">
              <a:extLst>
                <a:ext uri="{FF2B5EF4-FFF2-40B4-BE49-F238E27FC236}">
                  <a16:creationId xmlns:a16="http://schemas.microsoft.com/office/drawing/2014/main" xmlns="" id="{C415A6DE-B88E-426B-B934-C0B676724C0E}"/>
                </a:ext>
              </a:extLst>
            </p:cNvPr>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76">
              <a:extLst>
                <a:ext uri="{FF2B5EF4-FFF2-40B4-BE49-F238E27FC236}">
                  <a16:creationId xmlns:a16="http://schemas.microsoft.com/office/drawing/2014/main" xmlns="" id="{B121A836-2B12-41A9-8203-E8B33289F37C}"/>
                </a:ext>
              </a:extLst>
            </p:cNvPr>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77">
              <a:extLst>
                <a:ext uri="{FF2B5EF4-FFF2-40B4-BE49-F238E27FC236}">
                  <a16:creationId xmlns:a16="http://schemas.microsoft.com/office/drawing/2014/main" xmlns="" id="{4A7A78E5-85E4-4586-A534-63396C01330B}"/>
                </a:ext>
              </a:extLst>
            </p:cNvPr>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78">
              <a:extLst>
                <a:ext uri="{FF2B5EF4-FFF2-40B4-BE49-F238E27FC236}">
                  <a16:creationId xmlns:a16="http://schemas.microsoft.com/office/drawing/2014/main" xmlns="" id="{124A317A-BDFF-4DB0-B430-1ACC7E0B0AED}"/>
                </a:ext>
              </a:extLst>
            </p:cNvPr>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79">
              <a:extLst>
                <a:ext uri="{FF2B5EF4-FFF2-40B4-BE49-F238E27FC236}">
                  <a16:creationId xmlns:a16="http://schemas.microsoft.com/office/drawing/2014/main" xmlns="" id="{0CF9023B-4BB1-4418-8C9B-1CA4B165EA8B}"/>
                </a:ext>
              </a:extLst>
            </p:cNvPr>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80">
              <a:extLst>
                <a:ext uri="{FF2B5EF4-FFF2-40B4-BE49-F238E27FC236}">
                  <a16:creationId xmlns:a16="http://schemas.microsoft.com/office/drawing/2014/main" xmlns="" id="{77B0BFB2-69DC-4825-B256-C1276901AAC3}"/>
                </a:ext>
              </a:extLst>
            </p:cNvPr>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81">
              <a:extLst>
                <a:ext uri="{FF2B5EF4-FFF2-40B4-BE49-F238E27FC236}">
                  <a16:creationId xmlns:a16="http://schemas.microsoft.com/office/drawing/2014/main" xmlns="" id="{FB5091E2-5E43-497D-8978-77B28C8BAC9B}"/>
                </a:ext>
              </a:extLst>
            </p:cNvPr>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82">
              <a:extLst>
                <a:ext uri="{FF2B5EF4-FFF2-40B4-BE49-F238E27FC236}">
                  <a16:creationId xmlns:a16="http://schemas.microsoft.com/office/drawing/2014/main" xmlns="" id="{A70175BB-67C7-4AC2-A22F-92F072A9EED4}"/>
                </a:ext>
              </a:extLst>
            </p:cNvPr>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3">
              <a:extLst>
                <a:ext uri="{FF2B5EF4-FFF2-40B4-BE49-F238E27FC236}">
                  <a16:creationId xmlns:a16="http://schemas.microsoft.com/office/drawing/2014/main" xmlns="" id="{51FADEDA-A88C-4E65-AB83-02BAF614FCEA}"/>
                </a:ext>
              </a:extLst>
            </p:cNvPr>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84">
              <a:extLst>
                <a:ext uri="{FF2B5EF4-FFF2-40B4-BE49-F238E27FC236}">
                  <a16:creationId xmlns:a16="http://schemas.microsoft.com/office/drawing/2014/main" xmlns="" id="{6115AEF4-10F8-4715-A879-0C6A2F43BF39}"/>
                </a:ext>
              </a:extLst>
            </p:cNvPr>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85">
              <a:extLst>
                <a:ext uri="{FF2B5EF4-FFF2-40B4-BE49-F238E27FC236}">
                  <a16:creationId xmlns:a16="http://schemas.microsoft.com/office/drawing/2014/main" xmlns="" id="{141B8C35-DFFD-4B96-A87B-AA19ECBBB0B7}"/>
                </a:ext>
              </a:extLst>
            </p:cNvPr>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86">
              <a:extLst>
                <a:ext uri="{FF2B5EF4-FFF2-40B4-BE49-F238E27FC236}">
                  <a16:creationId xmlns:a16="http://schemas.microsoft.com/office/drawing/2014/main" xmlns="" id="{36478EF5-B924-4B67-A77F-334AB6EF3F2F}"/>
                </a:ext>
              </a:extLst>
            </p:cNvPr>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87">
              <a:extLst>
                <a:ext uri="{FF2B5EF4-FFF2-40B4-BE49-F238E27FC236}">
                  <a16:creationId xmlns:a16="http://schemas.microsoft.com/office/drawing/2014/main" xmlns="" id="{332F5D2A-4025-4068-B1C3-D5EFF66FDBD1}"/>
                </a:ext>
              </a:extLst>
            </p:cNvPr>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88">
              <a:extLst>
                <a:ext uri="{FF2B5EF4-FFF2-40B4-BE49-F238E27FC236}">
                  <a16:creationId xmlns:a16="http://schemas.microsoft.com/office/drawing/2014/main" xmlns="" id="{147AB71F-F4C0-4A7A-86DB-A9CEF065F64B}"/>
                </a:ext>
              </a:extLst>
            </p:cNvPr>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89">
              <a:extLst>
                <a:ext uri="{FF2B5EF4-FFF2-40B4-BE49-F238E27FC236}">
                  <a16:creationId xmlns:a16="http://schemas.microsoft.com/office/drawing/2014/main" xmlns="" id="{B413CA1D-BEA5-420C-A4BE-5D7814CB6FD6}"/>
                </a:ext>
              </a:extLst>
            </p:cNvPr>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90">
              <a:extLst>
                <a:ext uri="{FF2B5EF4-FFF2-40B4-BE49-F238E27FC236}">
                  <a16:creationId xmlns:a16="http://schemas.microsoft.com/office/drawing/2014/main" xmlns="" id="{91CDDAC5-24A9-4870-99DA-414DF955B889}"/>
                </a:ext>
              </a:extLst>
            </p:cNvPr>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91">
              <a:extLst>
                <a:ext uri="{FF2B5EF4-FFF2-40B4-BE49-F238E27FC236}">
                  <a16:creationId xmlns:a16="http://schemas.microsoft.com/office/drawing/2014/main" xmlns="" id="{F0E1CB67-E82C-42BA-B6B2-FD05B31B3872}"/>
                </a:ext>
              </a:extLst>
            </p:cNvPr>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92">
              <a:extLst>
                <a:ext uri="{FF2B5EF4-FFF2-40B4-BE49-F238E27FC236}">
                  <a16:creationId xmlns:a16="http://schemas.microsoft.com/office/drawing/2014/main" xmlns="" id="{F7766862-5D50-42BE-B569-E202C46A73F1}"/>
                </a:ext>
              </a:extLst>
            </p:cNvPr>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93">
              <a:extLst>
                <a:ext uri="{FF2B5EF4-FFF2-40B4-BE49-F238E27FC236}">
                  <a16:creationId xmlns:a16="http://schemas.microsoft.com/office/drawing/2014/main" xmlns="" id="{6266F902-E97B-4A10-A790-125670BB4AF9}"/>
                </a:ext>
              </a:extLst>
            </p:cNvPr>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4">
              <a:extLst>
                <a:ext uri="{FF2B5EF4-FFF2-40B4-BE49-F238E27FC236}">
                  <a16:creationId xmlns:a16="http://schemas.microsoft.com/office/drawing/2014/main" xmlns="" id="{510423F3-28B3-4784-A008-0D5C3D1C42C7}"/>
                </a:ext>
              </a:extLst>
            </p:cNvPr>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95">
              <a:extLst>
                <a:ext uri="{FF2B5EF4-FFF2-40B4-BE49-F238E27FC236}">
                  <a16:creationId xmlns:a16="http://schemas.microsoft.com/office/drawing/2014/main" xmlns="" id="{10A3010F-AE12-4354-AB1B-E89FB2E67CAF}"/>
                </a:ext>
              </a:extLst>
            </p:cNvPr>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96">
              <a:extLst>
                <a:ext uri="{FF2B5EF4-FFF2-40B4-BE49-F238E27FC236}">
                  <a16:creationId xmlns:a16="http://schemas.microsoft.com/office/drawing/2014/main" xmlns="" id="{8325F684-D85A-4BDD-8AC9-06CF8329E6AA}"/>
                </a:ext>
              </a:extLst>
            </p:cNvPr>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97">
              <a:extLst>
                <a:ext uri="{FF2B5EF4-FFF2-40B4-BE49-F238E27FC236}">
                  <a16:creationId xmlns:a16="http://schemas.microsoft.com/office/drawing/2014/main" xmlns="" id="{E9649EE7-CF6D-4D65-84C4-792B105736DC}"/>
                </a:ext>
              </a:extLst>
            </p:cNvPr>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98">
              <a:extLst>
                <a:ext uri="{FF2B5EF4-FFF2-40B4-BE49-F238E27FC236}">
                  <a16:creationId xmlns:a16="http://schemas.microsoft.com/office/drawing/2014/main" xmlns="" id="{6FFEE581-0B3A-4189-A445-CEBCE749CF1F}"/>
                </a:ext>
              </a:extLst>
            </p:cNvPr>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99">
              <a:extLst>
                <a:ext uri="{FF2B5EF4-FFF2-40B4-BE49-F238E27FC236}">
                  <a16:creationId xmlns:a16="http://schemas.microsoft.com/office/drawing/2014/main" xmlns="" id="{E945A77C-9FB6-477D-B0BA-76F92D1241C0}"/>
                </a:ext>
              </a:extLst>
            </p:cNvPr>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00">
              <a:extLst>
                <a:ext uri="{FF2B5EF4-FFF2-40B4-BE49-F238E27FC236}">
                  <a16:creationId xmlns:a16="http://schemas.microsoft.com/office/drawing/2014/main" xmlns="" id="{148167E3-210C-4352-A5B1-804233CDAA3D}"/>
                </a:ext>
              </a:extLst>
            </p:cNvPr>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01">
              <a:extLst>
                <a:ext uri="{FF2B5EF4-FFF2-40B4-BE49-F238E27FC236}">
                  <a16:creationId xmlns:a16="http://schemas.microsoft.com/office/drawing/2014/main" xmlns="" id="{16DF58B9-F110-46E3-A8C6-237F449813C7}"/>
                </a:ext>
              </a:extLst>
            </p:cNvPr>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2">
              <a:extLst>
                <a:ext uri="{FF2B5EF4-FFF2-40B4-BE49-F238E27FC236}">
                  <a16:creationId xmlns:a16="http://schemas.microsoft.com/office/drawing/2014/main" xmlns="" id="{FFC58E38-5A03-4772-921D-1914F36B5DEC}"/>
                </a:ext>
              </a:extLst>
            </p:cNvPr>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3">
              <a:extLst>
                <a:ext uri="{FF2B5EF4-FFF2-40B4-BE49-F238E27FC236}">
                  <a16:creationId xmlns:a16="http://schemas.microsoft.com/office/drawing/2014/main" xmlns="" id="{64A1A1C2-34BD-4719-A66D-E8FD992BD751}"/>
                </a:ext>
              </a:extLst>
            </p:cNvPr>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4">
              <a:extLst>
                <a:ext uri="{FF2B5EF4-FFF2-40B4-BE49-F238E27FC236}">
                  <a16:creationId xmlns:a16="http://schemas.microsoft.com/office/drawing/2014/main" xmlns="" id="{DD8B4881-6CDC-4D80-8F20-73BBEA6DB88C}"/>
                </a:ext>
              </a:extLst>
            </p:cNvPr>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5">
              <a:extLst>
                <a:ext uri="{FF2B5EF4-FFF2-40B4-BE49-F238E27FC236}">
                  <a16:creationId xmlns:a16="http://schemas.microsoft.com/office/drawing/2014/main" xmlns="" id="{A4039E5E-DB68-4EB3-93CC-BAF1093BF6C5}"/>
                </a:ext>
              </a:extLst>
            </p:cNvPr>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06">
              <a:extLst>
                <a:ext uri="{FF2B5EF4-FFF2-40B4-BE49-F238E27FC236}">
                  <a16:creationId xmlns:a16="http://schemas.microsoft.com/office/drawing/2014/main" xmlns="" id="{86DC9417-78A2-4ECD-8144-AAA0FFFC5656}"/>
                </a:ext>
              </a:extLst>
            </p:cNvPr>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7">
            <a:extLst>
              <a:ext uri="{FF2B5EF4-FFF2-40B4-BE49-F238E27FC236}">
                <a16:creationId xmlns:a16="http://schemas.microsoft.com/office/drawing/2014/main" xmlns="" id="{4143C982-BF48-4B44-9906-4A45AAD30EF3}"/>
              </a:ext>
            </a:extLst>
          </p:cNvPr>
          <p:cNvSpPr>
            <a:spLocks noGrp="1"/>
          </p:cNvSpPr>
          <p:nvPr>
            <p:ph type="body" sz="quarter" idx="12"/>
          </p:nvPr>
        </p:nvSpPr>
        <p:spPr>
          <a:xfrm>
            <a:off x="156535" y="133172"/>
            <a:ext cx="11732348" cy="399420"/>
          </a:xfrm>
        </p:spPr>
        <p:txBody>
          <a:bodyPr>
            <a:noAutofit/>
          </a:bodyPr>
          <a:lstStyle/>
          <a:p>
            <a:pPr algn="ctr"/>
            <a:r>
              <a:rPr lang="en-US" sz="2800" dirty="0">
                <a:solidFill>
                  <a:schemeClr val="bg1">
                    <a:lumMod val="50000"/>
                  </a:schemeClr>
                </a:solidFill>
                <a:latin typeface="Arial" panose="020B0604020202020204" pitchFamily="34" charset="0"/>
                <a:cs typeface="Arial" panose="020B0604020202020204" pitchFamily="34" charset="0"/>
              </a:rPr>
              <a:t>2020 PAYMENT ARRANGEMENT GOING FORWARD</a:t>
            </a:r>
          </a:p>
        </p:txBody>
      </p:sp>
      <p:sp>
        <p:nvSpPr>
          <p:cNvPr id="246" name="TextBox 245">
            <a:extLst>
              <a:ext uri="{FF2B5EF4-FFF2-40B4-BE49-F238E27FC236}">
                <a16:creationId xmlns:a16="http://schemas.microsoft.com/office/drawing/2014/main" xmlns="" id="{6C4A109A-6BAE-48AB-B5D7-EC49CD7CA3FE}"/>
              </a:ext>
            </a:extLst>
          </p:cNvPr>
          <p:cNvSpPr txBox="1"/>
          <p:nvPr/>
        </p:nvSpPr>
        <p:spPr>
          <a:xfrm>
            <a:off x="292869" y="1000226"/>
            <a:ext cx="11596013" cy="5170646"/>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a:p>
            <a:pPr marL="285750" indent="-285750">
              <a:buClr>
                <a:srgbClr val="8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All TVET Colleges will be transferred to the system of direct payments onto back accounts.  Universities will be transferred gradually.</a:t>
            </a:r>
          </a:p>
          <a:p>
            <a:pPr>
              <a:buClr>
                <a:srgbClr val="800000"/>
              </a:buClr>
            </a:pPr>
            <a:endParaRPr lang="en-US" sz="2400" dirty="0">
              <a:latin typeface="Arial" panose="020B0604020202020204" pitchFamily="34" charset="0"/>
              <a:cs typeface="Arial" panose="020B0604020202020204" pitchFamily="34" charset="0"/>
            </a:endParaRPr>
          </a:p>
          <a:p>
            <a:pPr marL="285750" indent="-285750">
              <a:buClr>
                <a:srgbClr val="8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This will remove all cellphone activated accounts and involvement of third-party resources in the disbursement chain.</a:t>
            </a:r>
          </a:p>
          <a:p>
            <a:pPr>
              <a:buClr>
                <a:srgbClr val="800000"/>
              </a:buClr>
            </a:pPr>
            <a:endParaRPr lang="en-US" sz="2400" dirty="0">
              <a:latin typeface="Arial" panose="020B0604020202020204" pitchFamily="34" charset="0"/>
              <a:cs typeface="Arial" panose="020B0604020202020204" pitchFamily="34" charset="0"/>
            </a:endParaRPr>
          </a:p>
          <a:p>
            <a:pPr marL="285750" indent="-285750">
              <a:buClr>
                <a:srgbClr val="8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NSFAS included Institutions in the Internal Audit program to ensure minimization of irregular expenditure.</a:t>
            </a:r>
          </a:p>
          <a:p>
            <a:pPr>
              <a:buClr>
                <a:srgbClr val="800000"/>
              </a:buClr>
            </a:pPr>
            <a:endParaRPr lang="en-US" sz="2400" dirty="0">
              <a:latin typeface="Arial" panose="020B0604020202020204" pitchFamily="34" charset="0"/>
              <a:cs typeface="Arial" panose="020B0604020202020204" pitchFamily="34" charset="0"/>
            </a:endParaRPr>
          </a:p>
          <a:p>
            <a:pPr marL="285750" indent="-285750">
              <a:buClr>
                <a:srgbClr val="800000"/>
              </a:buClr>
              <a:buFont typeface="Arial" panose="020B0604020202020204" pitchFamily="34" charset="0"/>
              <a:buChar char="•"/>
            </a:pPr>
            <a:r>
              <a:rPr lang="en-US" sz="2400" dirty="0">
                <a:latin typeface="Arial" panose="020B0604020202020204" pitchFamily="34" charset="0"/>
                <a:cs typeface="Arial" panose="020B0604020202020204" pitchFamily="34" charset="0"/>
              </a:rPr>
              <a:t>Pragmatic arrangements for University norms and standards suitable for local conditions will be applied for accommodation on which basis NSFAS will pay providers.</a:t>
            </a:r>
          </a:p>
          <a:p>
            <a:pPr marL="285750" indent="-285750">
              <a:buClr>
                <a:srgbClr val="800000"/>
              </a:buClr>
              <a:buFont typeface="Arial" panose="020B0604020202020204" pitchFamily="34" charset="0"/>
              <a:buChar char="•"/>
            </a:pPr>
            <a:endParaRPr lang="en-US" sz="1400" b="1" dirty="0">
              <a:solidFill>
                <a:srgbClr val="8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p>
        </p:txBody>
      </p:sp>
    </p:spTree>
    <p:extLst>
      <p:ext uri="{BB962C8B-B14F-4D97-AF65-F5344CB8AC3E}">
        <p14:creationId xmlns:p14="http://schemas.microsoft.com/office/powerpoint/2010/main" xmlns="" val="319019567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
</file>

<file path=ppt/theme/theme1.xml><?xml version="1.0" encoding="utf-8"?>
<a:theme xmlns:a="http://schemas.openxmlformats.org/drawingml/2006/main" name="Office Theme">
  <a:themeElements>
    <a:clrScheme name="NSFAS">
      <a:dk1>
        <a:sysClr val="windowText" lastClr="000000"/>
      </a:dk1>
      <a:lt1>
        <a:sysClr val="window" lastClr="FFFFFF"/>
      </a:lt1>
      <a:dk2>
        <a:srgbClr val="4E3B30"/>
      </a:dk2>
      <a:lt2>
        <a:srgbClr val="F2F2F2"/>
      </a:lt2>
      <a:accent1>
        <a:srgbClr val="F0A22E"/>
      </a:accent1>
      <a:accent2>
        <a:srgbClr val="AD1F1F"/>
      </a:accent2>
      <a:accent3>
        <a:srgbClr val="FF9900"/>
      </a:accent3>
      <a:accent4>
        <a:srgbClr val="A5A5A5"/>
      </a:accent4>
      <a:accent5>
        <a:srgbClr val="3F3F3F"/>
      </a:accent5>
      <a:accent6>
        <a:srgbClr val="C17529"/>
      </a:accent6>
      <a:hlink>
        <a:srgbClr val="AD1F1F"/>
      </a:hlink>
      <a:folHlink>
        <a:srgbClr val="FFC42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3728</TotalTime>
  <Words>2163</Words>
  <Application>Microsoft Office PowerPoint</Application>
  <PresentationFormat>Custom</PresentationFormat>
  <Paragraphs>569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Thabang Mphahlele</dc:creator>
  <cp:lastModifiedBy>PUMZA</cp:lastModifiedBy>
  <cp:revision>182</cp:revision>
  <cp:lastPrinted>2020-02-28T06:51:42Z</cp:lastPrinted>
  <dcterms:created xsi:type="dcterms:W3CDTF">2019-11-06T08:32:24Z</dcterms:created>
  <dcterms:modified xsi:type="dcterms:W3CDTF">2020-03-04T10:21:24Z</dcterms:modified>
</cp:coreProperties>
</file>